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6" r:id="rId2"/>
    <p:sldId id="283" r:id="rId3"/>
    <p:sldId id="1564" r:id="rId4"/>
    <p:sldId id="1559" r:id="rId5"/>
    <p:sldId id="1422" r:id="rId6"/>
    <p:sldId id="1423" r:id="rId7"/>
    <p:sldId id="1553" r:id="rId8"/>
    <p:sldId id="1554" r:id="rId9"/>
    <p:sldId id="1555" r:id="rId10"/>
    <p:sldId id="1425" r:id="rId11"/>
    <p:sldId id="1429" r:id="rId12"/>
    <p:sldId id="1430" r:id="rId13"/>
    <p:sldId id="1556" r:id="rId14"/>
    <p:sldId id="1557" r:id="rId15"/>
    <p:sldId id="1558" r:id="rId16"/>
    <p:sldId id="1560" r:id="rId17"/>
    <p:sldId id="1566" r:id="rId18"/>
    <p:sldId id="1552" r:id="rId19"/>
    <p:sldId id="1561" r:id="rId20"/>
    <p:sldId id="1551" r:id="rId21"/>
    <p:sldId id="1562" r:id="rId22"/>
    <p:sldId id="1563" r:id="rId23"/>
    <p:sldId id="1567" r:id="rId24"/>
    <p:sldId id="1454" r:id="rId25"/>
    <p:sldId id="1459" r:id="rId26"/>
    <p:sldId id="1568" r:id="rId27"/>
    <p:sldId id="1482" r:id="rId28"/>
    <p:sldId id="1565" r:id="rId29"/>
    <p:sldId id="1513" r:id="rId30"/>
    <p:sldId id="1514" r:id="rId31"/>
    <p:sldId id="1515" r:id="rId32"/>
    <p:sldId id="1516" r:id="rId33"/>
    <p:sldId id="1517" r:id="rId34"/>
    <p:sldId id="1520" r:id="rId35"/>
    <p:sldId id="1521" r:id="rId3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D79B"/>
    <a:srgbClr val="2FAEA9"/>
    <a:srgbClr val="E6493D"/>
    <a:srgbClr val="FEF8E9"/>
    <a:srgbClr val="7F87CF"/>
    <a:srgbClr val="2C9EDB"/>
    <a:srgbClr val="0D2F70"/>
    <a:srgbClr val="0F3575"/>
    <a:srgbClr val="309CE8"/>
    <a:srgbClr val="0B1C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11" autoAdjust="0"/>
    <p:restoredTop sz="91410"/>
  </p:normalViewPr>
  <p:slideViewPr>
    <p:cSldViewPr snapToGrid="0">
      <p:cViewPr>
        <p:scale>
          <a:sx n="80" d="100"/>
          <a:sy n="80" d="100"/>
        </p:scale>
        <p:origin x="-72" y="-51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5" d="100"/>
          <a:sy n="95" d="100"/>
        </p:scale>
        <p:origin x="4042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I:\&#53364;&#46972;&#50864;&#46300;\1.%20&#52968;&#49444;&#54021;\3.%2015&#45380;&#46020;%20&#52968;&#49444;&#54021;\7.%20&#45824;&#44396;&#44305;&#50669;&#49884;\&#53364;&#46972;&#50864;&#46377;_&#45824;&#44396;&#49884;&#52397;%20&#54788;&#54889;%20&#51312;&#49324;_&#52572;&#51333;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D:\Google%20&#46300;&#46972;&#51060;&#48652;\project\20160104_&#54620;&#54868;S&amp;C_utoL\20160201_&#54620;&#54868;&#44552;&#50997;_UtoL\U2L%20&#44592;&#52488;%20&#51312;&#49324;&#45236;&#50669;_&#54620;&#54868;&#44552;&#50997;_v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I:\&#53364;&#46972;&#50864;&#46300;\1.%20&#52968;&#49444;&#54021;\3.%2015&#45380;&#46020;%20&#52968;&#49444;&#54021;\7.%20&#45824;&#44396;&#44305;&#50669;&#49884;\&#53364;&#46972;&#50864;&#46377;_&#45824;&#44396;&#49884;&#52397;%20&#54788;&#54889;%20&#51312;&#49324;_&#52572;&#51333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I:\&#53364;&#46972;&#50864;&#46300;\1.%20&#52968;&#49444;&#54021;\3.%2015&#45380;&#46020;%20&#52968;&#49444;&#54021;\7.%20&#45824;&#44396;&#44305;&#50669;&#49884;\&#53364;&#46972;&#50864;&#46377;_&#45824;&#44396;&#49884;&#52397;%20&#54788;&#54889;%20&#51312;&#49324;_&#52572;&#51333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I:\&#53364;&#46972;&#50864;&#46300;\1.%20&#52968;&#49444;&#54021;\3.%2015&#45380;&#46020;%20&#52968;&#49444;&#54021;\7.%20&#45824;&#44396;&#44305;&#50669;&#49884;\&#53364;&#46972;&#50864;&#46377;_&#45824;&#44396;&#49884;&#52397;%20&#54788;&#54889;%20&#51312;&#49324;_&#52572;&#51333;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D:\Google%20&#46300;&#46972;&#51060;&#48652;\project\20160104_&#54620;&#54868;S&amp;C_utoL\20160201_&#54620;&#54868;&#44552;&#50997;_UtoL\U2L%20&#44592;&#52488;%20&#51312;&#49324;&#45236;&#50669;_&#54620;&#54868;&#44552;&#50997;_v1.xlsx" TargetMode="External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Google%20&#46300;&#46972;&#51060;&#48652;\project\20160104_&#54620;&#54868;S&amp;C_utoL\20160201_&#54620;&#54868;&#44552;&#50997;_UtoL\U2L%20&#44592;&#52488;%20&#51312;&#49324;&#45236;&#50669;_&#54620;&#54868;&#44552;&#50997;_0204_v2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I:\&#53364;&#46972;&#50864;&#46300;\1.%20&#52968;&#49444;&#54021;\3.%2015&#45380;&#46020;%20&#52968;&#49444;&#54021;\7.%20&#45824;&#44396;&#44305;&#50669;&#49884;\&#53364;&#46972;&#50864;&#46377;_&#45824;&#44396;&#49884;&#52397;%20&#54788;&#54889;%20&#51312;&#49324;_&#52572;&#51333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I:\&#53364;&#46972;&#50864;&#46300;\1.%20&#52968;&#49444;&#54021;\3.%2015&#45380;&#46020;%20&#52968;&#49444;&#54021;\7.%20&#45824;&#44396;&#44305;&#50669;&#49884;\&#53364;&#46972;&#50864;&#46377;_&#45824;&#44396;&#49884;&#52397;%20&#54788;&#54889;%20&#51312;&#49324;_&#52572;&#51333;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I:\&#53364;&#46972;&#50864;&#46300;\1.%20&#52968;&#49444;&#54021;\3.%2015&#45380;&#46020;%20&#52968;&#49444;&#54021;\7.%20&#45824;&#44396;&#44305;&#50669;&#49884;\&#53364;&#46972;&#50864;&#46377;_&#45824;&#44396;&#49884;&#52397;%20&#54788;&#54889;%20&#51312;&#49324;_&#52572;&#51333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1"/>
          <c:order val="1"/>
          <c:dLbls>
            <c:dLbl>
              <c:idx val="1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ko-K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'클라우드 난이도'!$P$5:$P$7</c:f>
              <c:strCache>
                <c:ptCount val="3"/>
                <c:pt idx="0">
                  <c:v>쉬움</c:v>
                </c:pt>
                <c:pt idx="1">
                  <c:v>중간</c:v>
                </c:pt>
                <c:pt idx="2">
                  <c:v>어려움</c:v>
                </c:pt>
              </c:strCache>
            </c:strRef>
          </c:cat>
          <c:val>
            <c:numRef>
              <c:f>'클라우드 난이도'!$R$5:$R$7</c:f>
              <c:numCache>
                <c:formatCode>0%</c:formatCode>
                <c:ptCount val="3"/>
                <c:pt idx="0">
                  <c:v>0.5357142857142857</c:v>
                </c:pt>
                <c:pt idx="1">
                  <c:v>0.16666666666666666</c:v>
                </c:pt>
                <c:pt idx="2">
                  <c:v>0.29761904761904762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56F-244B-BF47-577EBB564FF4}"/>
            </c:ext>
          </c:extLst>
        </c:ser>
        <c:ser>
          <c:idx val="0"/>
          <c:order val="0"/>
          <c:cat>
            <c:strRef>
              <c:f>'클라우드 난이도'!$P$5:$P$7</c:f>
              <c:strCache>
                <c:ptCount val="3"/>
                <c:pt idx="0">
                  <c:v>쉬움</c:v>
                </c:pt>
                <c:pt idx="1">
                  <c:v>중간</c:v>
                </c:pt>
                <c:pt idx="2">
                  <c:v>어려움</c:v>
                </c:pt>
              </c:strCache>
            </c:strRef>
          </c:cat>
          <c:val>
            <c:numRef>
              <c:f>'클라우드 난이도'!$Q$5:$Q$7</c:f>
              <c:numCache>
                <c:formatCode>General</c:formatCode>
                <c:ptCount val="3"/>
                <c:pt idx="0">
                  <c:v>45</c:v>
                </c:pt>
                <c:pt idx="1">
                  <c:v>14</c:v>
                </c:pt>
                <c:pt idx="2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56F-244B-BF47-577EBB564F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ABA-7F47-8940-741C68A7291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ABA-7F47-8940-741C68A72913}"/>
              </c:ext>
            </c:extLst>
          </c:dPt>
          <c:dLbls>
            <c:dLbl>
              <c:idx val="0"/>
              <c:layout>
                <c:manualLayout>
                  <c:x val="7.0600217861971973E-3"/>
                  <c:y val="-0.25909521886054482"/>
                </c:manualLayout>
              </c:layout>
              <c:tx>
                <c:rich>
                  <a:bodyPr/>
                  <a:lstStyle/>
                  <a:p>
                    <a:r>
                      <a:rPr lang="ko-KR" altLang="en-US" b="1">
                        <a:latin typeface="나눔고딕" panose="020B0600000101010101" charset="-127"/>
                        <a:ea typeface="나눔고딕" panose="020B0600000101010101" charset="-127"/>
                      </a:rPr>
                      <a:t>가능</a:t>
                    </a:r>
                  </a:p>
                  <a:p>
                    <a:r>
                      <a:rPr lang="en-US" altLang="ko-KR" b="0">
                        <a:latin typeface="나눔고딕" panose="020B0600000101010101" charset="-127"/>
                        <a:ea typeface="나눔고딕" panose="020B0600000101010101" charset="-127"/>
                      </a:rPr>
                      <a:t>100%</a:t>
                    </a:r>
                    <a:endParaRPr lang="ko-KR" altLang="en-US" b="0" dirty="0">
                      <a:latin typeface="나눔고딕" panose="020B0600000101010101" charset="-127"/>
                      <a:ea typeface="나눔고딕" panose="020B0600000101010101" charset="-127"/>
                    </a:endParaRP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ABA-7F47-8940-741C68A72913}"/>
                </c:ext>
              </c:extLst>
            </c:dLbl>
            <c:dLbl>
              <c:idx val="1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ABA-7F47-8940-741C68A7291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U2L분석!$B$3:$B$4</c:f>
              <c:strCache>
                <c:ptCount val="2"/>
                <c:pt idx="0">
                  <c:v>가능</c:v>
                </c:pt>
                <c:pt idx="1">
                  <c:v>불가능</c:v>
                </c:pt>
              </c:strCache>
            </c:strRef>
          </c:cat>
          <c:val>
            <c:numRef>
              <c:f>U2L분석!$C$3:$C$4</c:f>
              <c:numCache>
                <c:formatCode>General</c:formatCode>
                <c:ptCount val="2"/>
                <c:pt idx="0">
                  <c:v>15</c:v>
                </c:pt>
                <c:pt idx="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ABA-7F47-8940-741C68A72913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1"/>
          <c:order val="1"/>
          <c:dLbls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U2L난이도!$P$5:$P$7</c:f>
              <c:strCache>
                <c:ptCount val="3"/>
                <c:pt idx="0">
                  <c:v>쉬움</c:v>
                </c:pt>
                <c:pt idx="1">
                  <c:v>중간</c:v>
                </c:pt>
                <c:pt idx="2">
                  <c:v>어려움</c:v>
                </c:pt>
              </c:strCache>
            </c:strRef>
          </c:cat>
          <c:val>
            <c:numRef>
              <c:f>U2L난이도!$R$5:$R$7</c:f>
              <c:numCache>
                <c:formatCode>0%</c:formatCode>
                <c:ptCount val="3"/>
                <c:pt idx="0">
                  <c:v>0.5357142857142857</c:v>
                </c:pt>
                <c:pt idx="1">
                  <c:v>0.4642857142857143</c:v>
                </c:pt>
                <c:pt idx="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B35-C84A-BDDD-3D7D65E35DDA}"/>
            </c:ext>
          </c:extLst>
        </c:ser>
        <c:ser>
          <c:idx val="0"/>
          <c:order val="0"/>
          <c:cat>
            <c:strRef>
              <c:f>U2L난이도!$P$5:$P$7</c:f>
              <c:strCache>
                <c:ptCount val="3"/>
                <c:pt idx="0">
                  <c:v>쉬움</c:v>
                </c:pt>
                <c:pt idx="1">
                  <c:v>중간</c:v>
                </c:pt>
                <c:pt idx="2">
                  <c:v>어려움</c:v>
                </c:pt>
              </c:strCache>
            </c:strRef>
          </c:cat>
          <c:val>
            <c:numRef>
              <c:f>U2L난이도!$Q$5:$Q$7</c:f>
              <c:numCache>
                <c:formatCode>General</c:formatCode>
                <c:ptCount val="3"/>
                <c:pt idx="0">
                  <c:v>45</c:v>
                </c:pt>
                <c:pt idx="1">
                  <c:v>39</c:v>
                </c:pt>
                <c:pt idx="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B35-C84A-BDDD-3D7D65E35D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1"/>
          <c:order val="1"/>
          <c:dLbls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'클라우드 난이도'!$P$5:$P$7</c:f>
              <c:strCache>
                <c:ptCount val="3"/>
                <c:pt idx="0">
                  <c:v>쉬움</c:v>
                </c:pt>
                <c:pt idx="1">
                  <c:v>중간</c:v>
                </c:pt>
                <c:pt idx="2">
                  <c:v>어려움</c:v>
                </c:pt>
              </c:strCache>
            </c:strRef>
          </c:cat>
          <c:val>
            <c:numRef>
              <c:f>'클라우드 난이도'!$R$5:$R$7</c:f>
              <c:numCache>
                <c:formatCode>0%</c:formatCode>
                <c:ptCount val="3"/>
                <c:pt idx="0">
                  <c:v>0.5357142857142857</c:v>
                </c:pt>
                <c:pt idx="1">
                  <c:v>0.36904761904761907</c:v>
                </c:pt>
                <c:pt idx="2">
                  <c:v>9.5238095238095233E-2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639-EF45-B427-9C25C28AD906}"/>
            </c:ext>
          </c:extLst>
        </c:ser>
        <c:ser>
          <c:idx val="0"/>
          <c:order val="0"/>
          <c:cat>
            <c:strRef>
              <c:f>'클라우드 난이도'!$P$5:$P$7</c:f>
              <c:strCache>
                <c:ptCount val="3"/>
                <c:pt idx="0">
                  <c:v>쉬움</c:v>
                </c:pt>
                <c:pt idx="1">
                  <c:v>중간</c:v>
                </c:pt>
                <c:pt idx="2">
                  <c:v>어려움</c:v>
                </c:pt>
              </c:strCache>
            </c:strRef>
          </c:cat>
          <c:val>
            <c:numRef>
              <c:f>'클라우드 난이도'!$Q$5:$Q$7</c:f>
              <c:numCache>
                <c:formatCode>General</c:formatCode>
                <c:ptCount val="3"/>
                <c:pt idx="0">
                  <c:v>45</c:v>
                </c:pt>
                <c:pt idx="1">
                  <c:v>31</c:v>
                </c:pt>
                <c:pt idx="2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639-EF45-B427-9C25C28AD9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xmlns="" id="{B8B0BCF8-49AD-4FFC-8486-5A98B4D16D1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E61F8E4E-182E-41D8-9094-A2FFECC6FC5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12B84-15D4-4F02-8912-0C4F46F38BDC}" type="datetimeFigureOut">
              <a:rPr lang="ko-KR" altLang="en-US" smtClean="0"/>
              <a:t>2019-02-19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xmlns="" id="{D33F78B3-3CC1-4179-96CE-8A0B8FC1054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xmlns="" id="{D13FC319-8F31-40A1-AB70-8153D3E6F73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44746B-C3BA-4773-B334-154206DF98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78344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AB76B8-40FE-40D1-A419-DFE807EEE83F}" type="datetimeFigureOut">
              <a:rPr lang="ko-KR" altLang="en-US" smtClean="0"/>
              <a:t>2019-02-19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4CA49E-65C4-4558-98B3-8CAC82A828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7214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C71D4F-AC01-F247-A346-F0699EB4D9AD}" type="slidenum">
              <a:rPr lang="en-US" altLang="ko-KR" smtClean="0"/>
              <a:t>2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20735031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800" dirty="0"/>
              <a:t>111</a:t>
            </a:r>
            <a:endParaRPr lang="ko-KR" altLang="en-US" sz="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29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307830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800" dirty="0"/>
              <a:t>111</a:t>
            </a:r>
            <a:endParaRPr lang="ko-KR" altLang="en-US" sz="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30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628489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800" dirty="0"/>
              <a:t>111</a:t>
            </a:r>
            <a:endParaRPr lang="ko-KR" altLang="en-US" sz="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31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027055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800" dirty="0"/>
              <a:t>111</a:t>
            </a:r>
            <a:endParaRPr lang="ko-KR" altLang="en-US" sz="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32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585189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800" dirty="0"/>
              <a:t>111</a:t>
            </a:r>
            <a:endParaRPr lang="ko-KR" altLang="en-US" sz="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33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909118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800" dirty="0"/>
              <a:t>111</a:t>
            </a:r>
            <a:endParaRPr lang="ko-KR" altLang="en-US" sz="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34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371820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800" dirty="0"/>
              <a:t>111</a:t>
            </a:r>
            <a:endParaRPr lang="ko-KR" altLang="en-US" sz="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35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217711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 txBox="1">
            <a:spLocks noGrp="1" noChangeArrowheads="1"/>
          </p:cNvSpPr>
          <p:nvPr/>
        </p:nvSpPr>
        <p:spPr bwMode="auto">
          <a:xfrm>
            <a:off x="3921239" y="9266346"/>
            <a:ext cx="2982686" cy="444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93" tIns="44946" rIns="89893" bIns="44946" anchor="b"/>
          <a:lstStyle>
            <a:lvl1pPr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r" eaLnBrk="1" hangingPunct="1"/>
            <a:fld id="{E4828430-C7B5-4C9A-A675-CBA53C508609}" type="slidenum">
              <a:rPr lang="ko-KR" altLang="en-US" sz="1200">
                <a:solidFill>
                  <a:prstClr val="black"/>
                </a:solidFill>
                <a:sym typeface="Symbol" pitchFamily="18" charset="2"/>
              </a:rPr>
              <a:pPr algn="r" eaLnBrk="1" hangingPunct="1"/>
              <a:t>3</a:t>
            </a:fld>
            <a:endParaRPr lang="ko-KR" altLang="ko-KR" sz="1200">
              <a:solidFill>
                <a:prstClr val="black"/>
              </a:solidFill>
              <a:sym typeface="Symbol" pitchFamily="18" charset="2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3350" y="757238"/>
            <a:ext cx="6646863" cy="3740150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3325" y="4726251"/>
            <a:ext cx="5025229" cy="449528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893" tIns="44946" rIns="89893" bIns="44946"/>
          <a:lstStyle/>
          <a:p>
            <a:pPr eaLnBrk="1" hangingPunct="1"/>
            <a:endParaRPr lang="ko-KR" altLang="en-US">
              <a:latin typeface="굴림" charset="-127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40026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8788" y="1241425"/>
            <a:ext cx="5954712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10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59092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8788" y="1241425"/>
            <a:ext cx="5954712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16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548213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 txBox="1">
            <a:spLocks noGrp="1" noChangeArrowheads="1"/>
          </p:cNvSpPr>
          <p:nvPr/>
        </p:nvSpPr>
        <p:spPr bwMode="auto">
          <a:xfrm>
            <a:off x="3921239" y="9266346"/>
            <a:ext cx="2982686" cy="444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93" tIns="44946" rIns="89893" bIns="44946" anchor="b"/>
          <a:lstStyle>
            <a:lvl1pPr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r" eaLnBrk="1" hangingPunct="1"/>
            <a:fld id="{E4828430-C7B5-4C9A-A675-CBA53C508609}" type="slidenum">
              <a:rPr lang="ko-KR" altLang="en-US" sz="1200">
                <a:solidFill>
                  <a:prstClr val="black"/>
                </a:solidFill>
                <a:sym typeface="Symbol" pitchFamily="18" charset="2"/>
              </a:rPr>
              <a:pPr algn="r" eaLnBrk="1" hangingPunct="1"/>
              <a:t>17</a:t>
            </a:fld>
            <a:endParaRPr lang="ko-KR" altLang="ko-KR" sz="1200">
              <a:solidFill>
                <a:prstClr val="black"/>
              </a:solidFill>
              <a:sym typeface="Symbol" pitchFamily="18" charset="2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3350" y="757238"/>
            <a:ext cx="6646863" cy="3740150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3325" y="4726251"/>
            <a:ext cx="5025229" cy="449528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893" tIns="44946" rIns="89893" bIns="44946"/>
          <a:lstStyle/>
          <a:p>
            <a:pPr eaLnBrk="1" hangingPunct="1"/>
            <a:endParaRPr lang="ko-KR" altLang="en-US">
              <a:latin typeface="굴림" charset="-127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447634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 txBox="1">
            <a:spLocks noGrp="1" noChangeArrowheads="1"/>
          </p:cNvSpPr>
          <p:nvPr/>
        </p:nvSpPr>
        <p:spPr bwMode="auto">
          <a:xfrm>
            <a:off x="3921239" y="9266346"/>
            <a:ext cx="2982686" cy="444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93" tIns="44946" rIns="89893" bIns="44946" anchor="b"/>
          <a:lstStyle>
            <a:lvl1pPr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r" eaLnBrk="1" hangingPunct="1"/>
            <a:fld id="{E4828430-C7B5-4C9A-A675-CBA53C508609}" type="slidenum">
              <a:rPr lang="ko-KR" altLang="en-US" sz="1200">
                <a:solidFill>
                  <a:prstClr val="black"/>
                </a:solidFill>
                <a:sym typeface="Symbol" pitchFamily="18" charset="2"/>
              </a:rPr>
              <a:pPr algn="r" eaLnBrk="1" hangingPunct="1"/>
              <a:t>23</a:t>
            </a:fld>
            <a:endParaRPr lang="ko-KR" altLang="ko-KR" sz="1200">
              <a:solidFill>
                <a:prstClr val="black"/>
              </a:solidFill>
              <a:sym typeface="Symbol" pitchFamily="18" charset="2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3350" y="757238"/>
            <a:ext cx="6646863" cy="3740150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3325" y="4726251"/>
            <a:ext cx="5025229" cy="449528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893" tIns="44946" rIns="89893" bIns="44946"/>
          <a:lstStyle/>
          <a:p>
            <a:pPr eaLnBrk="1" hangingPunct="1"/>
            <a:endParaRPr lang="ko-KR" altLang="en-US">
              <a:latin typeface="굴림" charset="-127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277847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 txBox="1">
            <a:spLocks noGrp="1" noChangeArrowheads="1"/>
          </p:cNvSpPr>
          <p:nvPr/>
        </p:nvSpPr>
        <p:spPr bwMode="auto">
          <a:xfrm>
            <a:off x="3921239" y="9266346"/>
            <a:ext cx="2982686" cy="444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93" tIns="44946" rIns="89893" bIns="44946" anchor="b"/>
          <a:lstStyle>
            <a:lvl1pPr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r" eaLnBrk="1" hangingPunct="1"/>
            <a:fld id="{E4828430-C7B5-4C9A-A675-CBA53C508609}" type="slidenum">
              <a:rPr lang="ko-KR" altLang="en-US" sz="1200">
                <a:solidFill>
                  <a:prstClr val="black"/>
                </a:solidFill>
                <a:sym typeface="Symbol" pitchFamily="18" charset="2"/>
              </a:rPr>
              <a:pPr algn="r" eaLnBrk="1" hangingPunct="1"/>
              <a:t>26</a:t>
            </a:fld>
            <a:endParaRPr lang="ko-KR" altLang="ko-KR" sz="1200">
              <a:solidFill>
                <a:prstClr val="black"/>
              </a:solidFill>
              <a:sym typeface="Symbol" pitchFamily="18" charset="2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3350" y="757238"/>
            <a:ext cx="6646863" cy="3740150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3325" y="4726251"/>
            <a:ext cx="5025229" cy="449528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893" tIns="44946" rIns="89893" bIns="44946"/>
          <a:lstStyle/>
          <a:p>
            <a:pPr eaLnBrk="1" hangingPunct="1"/>
            <a:endParaRPr lang="ko-KR" altLang="en-US">
              <a:latin typeface="굴림" charset="-127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43392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7000" y="744538"/>
            <a:ext cx="6616700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31748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6120" indent="-286968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7878" indent="-22957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7028" indent="-22957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66178" indent="-22957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25329" indent="-2295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84481" indent="-2295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43632" indent="-2295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902782" indent="-2295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fld id="{30B53580-E276-4DD8-A832-029B4341C2F4}" type="slidenum">
              <a:rPr lang="ko-KR" altLang="en-US" smtClean="0">
                <a:solidFill>
                  <a:prstClr val="black"/>
                </a:solidFill>
              </a:rPr>
              <a:pPr eaLnBrk="1" hangingPunct="1"/>
              <a:t>27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1088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800" dirty="0"/>
              <a:t>111</a:t>
            </a:r>
            <a:endParaRPr lang="ko-KR" altLang="en-US" sz="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28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15021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그림 41" descr="하늘이(가) 표시된 사진&#10;&#10;매우 높은 신뢰도로 생성된 설명">
            <a:extLst>
              <a:ext uri="{FF2B5EF4-FFF2-40B4-BE49-F238E27FC236}">
                <a16:creationId xmlns:a16="http://schemas.microsoft.com/office/drawing/2014/main" xmlns="" id="{815472A4-FC19-4AAB-9E88-E42EB0CA88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3"/>
            <a:ext cx="12198350" cy="6854573"/>
          </a:xfrm>
          <a:prstGeom prst="rect">
            <a:avLst/>
          </a:prstGeom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xmlns="" id="{B2ED21E5-3CCC-4CA0-83F6-58218EB4A222}"/>
              </a:ext>
            </a:extLst>
          </p:cNvPr>
          <p:cNvSpPr/>
          <p:nvPr userDrawn="1"/>
        </p:nvSpPr>
        <p:spPr>
          <a:xfrm>
            <a:off x="168676" y="6312023"/>
            <a:ext cx="4376691" cy="310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40FEAEF9-1F3B-4FFE-8A6D-08827E7EFB5F}"/>
              </a:ext>
            </a:extLst>
          </p:cNvPr>
          <p:cNvSpPr/>
          <p:nvPr userDrawn="1"/>
        </p:nvSpPr>
        <p:spPr>
          <a:xfrm>
            <a:off x="156775" y="6383790"/>
            <a:ext cx="415851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50" dirty="0">
                <a:solidFill>
                  <a:srgbClr val="888888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Copyright 2018. Open Source Consulting, Inc. All rights reserved.</a:t>
            </a:r>
            <a:endParaRPr lang="ko-KR" altLang="en-US" sz="105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xmlns="" id="{69BDE933-4C64-427A-81F0-BEE7B1FAB092}"/>
              </a:ext>
            </a:extLst>
          </p:cNvPr>
          <p:cNvSpPr/>
          <p:nvPr userDrawn="1"/>
        </p:nvSpPr>
        <p:spPr>
          <a:xfrm>
            <a:off x="7528264" y="4492099"/>
            <a:ext cx="3480047" cy="834501"/>
          </a:xfrm>
          <a:prstGeom prst="rect">
            <a:avLst/>
          </a:prstGeom>
          <a:solidFill>
            <a:srgbClr val="0D2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F51A610-2A28-4E2C-B3FF-EC24A895DD32}"/>
              </a:ext>
            </a:extLst>
          </p:cNvPr>
          <p:cNvSpPr txBox="1"/>
          <p:nvPr userDrawn="1"/>
        </p:nvSpPr>
        <p:spPr>
          <a:xfrm>
            <a:off x="7459052" y="5093096"/>
            <a:ext cx="35492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서울특별시 강남구 테헤란로</a:t>
            </a:r>
            <a:r>
              <a:rPr lang="en-US" altLang="ko-KR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83</a:t>
            </a:r>
            <a:r>
              <a:rPr lang="ko-KR" altLang="en-US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길 </a:t>
            </a:r>
            <a:r>
              <a:rPr lang="en-US" altLang="ko-KR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32 </a:t>
            </a:r>
            <a:r>
              <a:rPr lang="ko-KR" altLang="en-US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나라키움삼성동</a:t>
            </a:r>
            <a:r>
              <a:rPr lang="en-US" altLang="ko-KR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A</a:t>
            </a:r>
            <a:r>
              <a:rPr lang="ko-KR" altLang="en-US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빌딩 </a:t>
            </a:r>
            <a:r>
              <a:rPr lang="en-US" altLang="ko-KR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5</a:t>
            </a:r>
            <a:r>
              <a:rPr lang="ko-KR" altLang="en-US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층</a:t>
            </a:r>
            <a:r>
              <a:rPr lang="en-US" altLang="ko-KR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endParaRPr lang="ko-KR" altLang="en-US" sz="1000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0770707-9970-4692-800E-F6FB4D794098}"/>
              </a:ext>
            </a:extLst>
          </p:cNvPr>
          <p:cNvSpPr txBox="1"/>
          <p:nvPr userDrawn="1"/>
        </p:nvSpPr>
        <p:spPr>
          <a:xfrm>
            <a:off x="7459052" y="4620808"/>
            <a:ext cx="36706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Private/Public Cloud  l  Data Center to Cloud  l  Atlassian</a:t>
            </a:r>
            <a:endParaRPr lang="ko-KR" altLang="en-US" sz="10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A32B3EC-1450-4306-974F-A05CFFDB953D}"/>
              </a:ext>
            </a:extLst>
          </p:cNvPr>
          <p:cNvSpPr txBox="1"/>
          <p:nvPr userDrawn="1"/>
        </p:nvSpPr>
        <p:spPr>
          <a:xfrm>
            <a:off x="7469969" y="4856952"/>
            <a:ext cx="32539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H. </a:t>
            </a:r>
            <a:r>
              <a:rPr lang="en-US" altLang="ko-KR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www.osci.kr   </a:t>
            </a:r>
            <a:r>
              <a:rPr lang="en-US" altLang="ko-KR" sz="10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T. </a:t>
            </a:r>
            <a:r>
              <a:rPr lang="en-US" altLang="ko-KR" sz="1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02-516-0711   F. 02-516-0722 </a:t>
            </a:r>
            <a:endParaRPr lang="ko-KR" altLang="en-US" sz="1000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70056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46098034-71E8-4BAC-B143-37F7DF288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DA57980D-3E07-4B55-877C-89FA21AB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E2970-59CD-4D68-8A7A-C373E43F10AB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xmlns="" id="{FC2E0290-6342-4541-AF36-13886CD59155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2" name="직사각형 1">
              <a:extLst>
                <a:ext uri="{FF2B5EF4-FFF2-40B4-BE49-F238E27FC236}">
                  <a16:creationId xmlns:a16="http://schemas.microsoft.com/office/drawing/2014/main" xmlns="" id="{EDC62E9E-180B-4BB0-8F58-3062F2CC66C6}"/>
                </a:ext>
              </a:extLst>
            </p:cNvPr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0" name="그룹 9">
              <a:extLst>
                <a:ext uri="{FF2B5EF4-FFF2-40B4-BE49-F238E27FC236}">
                  <a16:creationId xmlns:a16="http://schemas.microsoft.com/office/drawing/2014/main" xmlns="" id="{E4BA49D7-6638-46E7-A794-FA069EE967C3}"/>
                </a:ext>
              </a:extLst>
            </p:cNvPr>
            <p:cNvGrpSpPr/>
            <p:nvPr userDrawn="1"/>
          </p:nvGrpSpPr>
          <p:grpSpPr>
            <a:xfrm>
              <a:off x="-1" y="0"/>
              <a:ext cx="3385457" cy="6858000"/>
              <a:chOff x="-1" y="0"/>
              <a:chExt cx="3385457" cy="6858000"/>
            </a:xfrm>
          </p:grpSpPr>
          <p:sp>
            <p:nvSpPr>
              <p:cNvPr id="7" name="직사각형 6">
                <a:extLst>
                  <a:ext uri="{FF2B5EF4-FFF2-40B4-BE49-F238E27FC236}">
                    <a16:creationId xmlns:a16="http://schemas.microsoft.com/office/drawing/2014/main" xmlns="" id="{25C5A7EB-C0EE-45E0-A255-EA9A2364152D}"/>
                  </a:ext>
                </a:extLst>
              </p:cNvPr>
              <p:cNvSpPr/>
              <p:nvPr userDrawn="1"/>
            </p:nvSpPr>
            <p:spPr>
              <a:xfrm>
                <a:off x="-1" y="0"/>
                <a:ext cx="3385457" cy="6858000"/>
              </a:xfrm>
              <a:prstGeom prst="rect">
                <a:avLst/>
              </a:prstGeom>
              <a:solidFill>
                <a:srgbClr val="0F35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xmlns="" id="{23C8A493-7352-4064-BB8B-51413A7E824D}"/>
                  </a:ext>
                </a:extLst>
              </p:cNvPr>
              <p:cNvSpPr txBox="1"/>
              <p:nvPr userDrawn="1"/>
            </p:nvSpPr>
            <p:spPr>
              <a:xfrm>
                <a:off x="391883" y="1251858"/>
                <a:ext cx="25146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3600" b="1" dirty="0">
                    <a:solidFill>
                      <a:schemeClr val="bg1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Contents</a:t>
                </a:r>
                <a:endParaRPr lang="ko-KR" altLang="en-US" sz="3600" b="1" dirty="0">
                  <a:solidFill>
                    <a:schemeClr val="bg1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9" name="이등변 삼각형 8">
                <a:extLst>
                  <a:ext uri="{FF2B5EF4-FFF2-40B4-BE49-F238E27FC236}">
                    <a16:creationId xmlns:a16="http://schemas.microsoft.com/office/drawing/2014/main" xmlns="" id="{96204FC3-7BBC-4D53-9131-30CAD39E39D0}"/>
                  </a:ext>
                </a:extLst>
              </p:cNvPr>
              <p:cNvSpPr/>
              <p:nvPr userDrawn="1"/>
            </p:nvSpPr>
            <p:spPr>
              <a:xfrm rot="16200000">
                <a:off x="2980057" y="1427475"/>
                <a:ext cx="435428" cy="375368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226EA28B-BB7B-4A68-978A-B3CE3A14A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BEFFC-AF27-4EBB-8603-661974BF80C6}" type="datetimeFigureOut">
              <a:rPr lang="ko-KR" altLang="en-US" smtClean="0"/>
              <a:t>2019-02-19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7046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그룹 37">
            <a:extLst>
              <a:ext uri="{FF2B5EF4-FFF2-40B4-BE49-F238E27FC236}">
                <a16:creationId xmlns:a16="http://schemas.microsoft.com/office/drawing/2014/main" xmlns="" id="{86FF4E9D-3752-4C61-8085-CDCDCCEB0282}"/>
              </a:ext>
            </a:extLst>
          </p:cNvPr>
          <p:cNvGrpSpPr/>
          <p:nvPr userDrawn="1"/>
        </p:nvGrpSpPr>
        <p:grpSpPr>
          <a:xfrm>
            <a:off x="0" y="-1"/>
            <a:ext cx="13320142" cy="6858002"/>
            <a:chOff x="0" y="-1"/>
            <a:chExt cx="13320142" cy="6858002"/>
          </a:xfrm>
        </p:grpSpPr>
        <p:sp>
          <p:nvSpPr>
            <p:cNvPr id="39" name="직사각형 38">
              <a:extLst>
                <a:ext uri="{FF2B5EF4-FFF2-40B4-BE49-F238E27FC236}">
                  <a16:creationId xmlns:a16="http://schemas.microsoft.com/office/drawing/2014/main" xmlns="" id="{947BCCE3-E10E-454E-9D8E-54710EBEB972}"/>
                </a:ext>
              </a:extLst>
            </p:cNvPr>
            <p:cNvSpPr/>
            <p:nvPr/>
          </p:nvSpPr>
          <p:spPr>
            <a:xfrm>
              <a:off x="0" y="0"/>
              <a:ext cx="12192000" cy="68579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직사각형 39">
              <a:extLst>
                <a:ext uri="{FF2B5EF4-FFF2-40B4-BE49-F238E27FC236}">
                  <a16:creationId xmlns:a16="http://schemas.microsoft.com/office/drawing/2014/main" xmlns="" id="{EA02EA16-49F0-4037-A43D-FD1E34506487}"/>
                </a:ext>
              </a:extLst>
            </p:cNvPr>
            <p:cNvSpPr/>
            <p:nvPr/>
          </p:nvSpPr>
          <p:spPr>
            <a:xfrm>
              <a:off x="0" y="0"/>
              <a:ext cx="12192005" cy="68579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직사각형 40">
              <a:extLst>
                <a:ext uri="{FF2B5EF4-FFF2-40B4-BE49-F238E27FC236}">
                  <a16:creationId xmlns:a16="http://schemas.microsoft.com/office/drawing/2014/main" xmlns="" id="{1CEEC829-6FF8-4A95-88A4-925294B887A9}"/>
                </a:ext>
              </a:extLst>
            </p:cNvPr>
            <p:cNvSpPr/>
            <p:nvPr/>
          </p:nvSpPr>
          <p:spPr>
            <a:xfrm>
              <a:off x="0" y="0"/>
              <a:ext cx="7315200" cy="6858000"/>
            </a:xfrm>
            <a:prstGeom prst="rect">
              <a:avLst/>
            </a:prstGeom>
            <a:solidFill>
              <a:srgbClr val="0F3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2" name="이등변 삼각형 41">
              <a:extLst>
                <a:ext uri="{FF2B5EF4-FFF2-40B4-BE49-F238E27FC236}">
                  <a16:creationId xmlns:a16="http://schemas.microsoft.com/office/drawing/2014/main" xmlns="" id="{465305D2-D8AA-41DA-8E34-3D825B688AEE}"/>
                </a:ext>
              </a:extLst>
            </p:cNvPr>
            <p:cNvSpPr/>
            <p:nvPr/>
          </p:nvSpPr>
          <p:spPr>
            <a:xfrm>
              <a:off x="4855026" y="-1"/>
              <a:ext cx="5172481" cy="4376352"/>
            </a:xfrm>
            <a:prstGeom prst="triangle">
              <a:avLst>
                <a:gd name="adj" fmla="val 47479"/>
              </a:avLst>
            </a:prstGeom>
            <a:solidFill>
              <a:srgbClr val="0F3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순서도: 수동 입력 42">
              <a:extLst>
                <a:ext uri="{FF2B5EF4-FFF2-40B4-BE49-F238E27FC236}">
                  <a16:creationId xmlns:a16="http://schemas.microsoft.com/office/drawing/2014/main" xmlns="" id="{1A1A3A58-9B80-48C4-A6F8-3D6D9BBE92B4}"/>
                </a:ext>
              </a:extLst>
            </p:cNvPr>
            <p:cNvSpPr/>
            <p:nvPr/>
          </p:nvSpPr>
          <p:spPr>
            <a:xfrm rot="16200000">
              <a:off x="10091060" y="4757053"/>
              <a:ext cx="3657599" cy="544291"/>
            </a:xfrm>
            <a:prstGeom prst="flowChartManualInput">
              <a:avLst/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각 삼각형 43">
              <a:extLst>
                <a:ext uri="{FF2B5EF4-FFF2-40B4-BE49-F238E27FC236}">
                  <a16:creationId xmlns:a16="http://schemas.microsoft.com/office/drawing/2014/main" xmlns="" id="{902AB457-F335-4859-8FD1-1F6C60855D53}"/>
                </a:ext>
              </a:extLst>
            </p:cNvPr>
            <p:cNvSpPr/>
            <p:nvPr/>
          </p:nvSpPr>
          <p:spPr>
            <a:xfrm rot="3139194">
              <a:off x="10534962" y="3341130"/>
              <a:ext cx="2873828" cy="2696532"/>
            </a:xfrm>
            <a:prstGeom prst="rtTriangle">
              <a:avLst/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각 삼각형 44">
              <a:extLst>
                <a:ext uri="{FF2B5EF4-FFF2-40B4-BE49-F238E27FC236}">
                  <a16:creationId xmlns:a16="http://schemas.microsoft.com/office/drawing/2014/main" xmlns="" id="{D5EF6B8A-6B87-44A2-9C01-2BFCCCE85339}"/>
                </a:ext>
              </a:extLst>
            </p:cNvPr>
            <p:cNvSpPr/>
            <p:nvPr/>
          </p:nvSpPr>
          <p:spPr>
            <a:xfrm rot="3304550">
              <a:off x="10072919" y="4317488"/>
              <a:ext cx="3015941" cy="1658299"/>
            </a:xfrm>
            <a:prstGeom prst="rtTriangle">
              <a:avLst/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각 삼각형 45">
              <a:extLst>
                <a:ext uri="{FF2B5EF4-FFF2-40B4-BE49-F238E27FC236}">
                  <a16:creationId xmlns:a16="http://schemas.microsoft.com/office/drawing/2014/main" xmlns="" id="{878C7DAC-30F0-4902-8A4D-84FAA07061AE}"/>
                </a:ext>
              </a:extLst>
            </p:cNvPr>
            <p:cNvSpPr/>
            <p:nvPr/>
          </p:nvSpPr>
          <p:spPr>
            <a:xfrm rot="2904895">
              <a:off x="11817255" y="2868867"/>
              <a:ext cx="753974" cy="663065"/>
            </a:xfrm>
            <a:prstGeom prst="rtTriangle">
              <a:avLst/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>
              <a:extLst>
                <a:ext uri="{FF2B5EF4-FFF2-40B4-BE49-F238E27FC236}">
                  <a16:creationId xmlns:a16="http://schemas.microsoft.com/office/drawing/2014/main" xmlns="" id="{53AE570E-4C4E-4B89-B20C-FAA0A15402E8}"/>
                </a:ext>
              </a:extLst>
            </p:cNvPr>
            <p:cNvSpPr/>
            <p:nvPr/>
          </p:nvSpPr>
          <p:spPr>
            <a:xfrm rot="19651829">
              <a:off x="11691430" y="6522654"/>
              <a:ext cx="120600" cy="328659"/>
            </a:xfrm>
            <a:prstGeom prst="rect">
              <a:avLst/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직각 삼각형 48">
              <a:extLst>
                <a:ext uri="{FF2B5EF4-FFF2-40B4-BE49-F238E27FC236}">
                  <a16:creationId xmlns:a16="http://schemas.microsoft.com/office/drawing/2014/main" xmlns="" id="{5D329897-5EAD-4906-ADC4-28AE80873183}"/>
                </a:ext>
              </a:extLst>
            </p:cNvPr>
            <p:cNvSpPr/>
            <p:nvPr/>
          </p:nvSpPr>
          <p:spPr>
            <a:xfrm rot="13969782">
              <a:off x="4290858" y="1527740"/>
              <a:ext cx="5135716" cy="4087079"/>
            </a:xfrm>
            <a:prstGeom prst="rtTriangle">
              <a:avLst/>
            </a:prstGeom>
            <a:solidFill>
              <a:srgbClr val="0F3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/>
                <a:t>                                       </a:t>
              </a:r>
              <a:endParaRPr lang="ko-KR" altLang="en-US" dirty="0"/>
            </a:p>
          </p:txBody>
        </p:sp>
        <p:sp>
          <p:nvSpPr>
            <p:cNvPr id="50" name="직각 삼각형 49">
              <a:extLst>
                <a:ext uri="{FF2B5EF4-FFF2-40B4-BE49-F238E27FC236}">
                  <a16:creationId xmlns:a16="http://schemas.microsoft.com/office/drawing/2014/main" xmlns="" id="{6F0E754B-8385-4807-B9F9-1D9796643B02}"/>
                </a:ext>
              </a:extLst>
            </p:cNvPr>
            <p:cNvSpPr/>
            <p:nvPr/>
          </p:nvSpPr>
          <p:spPr>
            <a:xfrm>
              <a:off x="0" y="4572000"/>
              <a:ext cx="2286000" cy="2286000"/>
            </a:xfrm>
            <a:prstGeom prst="rtTriangle">
              <a:avLst/>
            </a:prstGeom>
            <a:solidFill>
              <a:srgbClr val="9E9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이등변 삼각형 50">
              <a:extLst>
                <a:ext uri="{FF2B5EF4-FFF2-40B4-BE49-F238E27FC236}">
                  <a16:creationId xmlns:a16="http://schemas.microsoft.com/office/drawing/2014/main" xmlns="" id="{A5E0EAEC-9FB1-4093-BF56-98D9487322D5}"/>
                </a:ext>
              </a:extLst>
            </p:cNvPr>
            <p:cNvSpPr/>
            <p:nvPr/>
          </p:nvSpPr>
          <p:spPr>
            <a:xfrm>
              <a:off x="6772274" y="4376059"/>
              <a:ext cx="5007429" cy="2481942"/>
            </a:xfrm>
            <a:prstGeom prst="triangle">
              <a:avLst>
                <a:gd name="adj" fmla="val 65116"/>
              </a:avLst>
            </a:prstGeom>
            <a:solidFill>
              <a:srgbClr val="54B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E54A9440-E2C7-4ADC-9825-4DBFBE5811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0721" y="286824"/>
            <a:ext cx="1320744" cy="311888"/>
          </a:xfrm>
          <a:prstGeom prst="rect">
            <a:avLst/>
          </a:prstGeom>
        </p:spPr>
      </p:pic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C99F2C46-0F0A-47DE-A7E5-77F8F4FEF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BEFFC-AF27-4EBB-8603-661974BF80C6}" type="datetimeFigureOut">
              <a:rPr lang="ko-KR" altLang="en-US" smtClean="0"/>
              <a:t>2019-02-19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578ABEA7-2260-4494-BEF8-F7FCDBC7B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E3DAE2CF-8893-4016-BEFA-C438C06AA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E2970-59CD-4D68-8A7A-C373E43F10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6551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IE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6F076-2B4C-4FF9-9CE5-1A8E0139B96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1486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ChangeArrowheads="1"/>
          </p:cNvSpPr>
          <p:nvPr userDrawn="1"/>
        </p:nvSpPr>
        <p:spPr bwMode="gray">
          <a:xfrm>
            <a:off x="9020908" y="639763"/>
            <a:ext cx="3171092" cy="49260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/>
          <a:lstStyle/>
          <a:p>
            <a:pPr eaLnBrk="0" hangingPunct="0"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endParaRPr lang="de-DE" altLang="ko-KR" sz="33000">
              <a:solidFill>
                <a:schemeClr val="bg2"/>
              </a:solidFill>
              <a:cs typeface="Arial" pitchFamily="34" charset="0"/>
            </a:endParaRPr>
          </a:p>
        </p:txBody>
      </p:sp>
      <p:sp>
        <p:nvSpPr>
          <p:cNvPr id="3" name="슬라이드 번호 개체 틀 7"/>
          <p:cNvSpPr txBox="1">
            <a:spLocks/>
          </p:cNvSpPr>
          <p:nvPr userDrawn="1"/>
        </p:nvSpPr>
        <p:spPr bwMode="auto">
          <a:xfrm>
            <a:off x="4671647" y="6520260"/>
            <a:ext cx="28448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97734EB-9A86-4D93-9B64-82206A930E05}" type="slidenum">
              <a:rPr kumimoji="1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pPr marL="0" marR="0" lvl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0184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기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텍스트 개체 틀 8"/>
          <p:cNvSpPr>
            <a:spLocks noGrp="1"/>
          </p:cNvSpPr>
          <p:nvPr>
            <p:ph type="body" sz="quarter" idx="13"/>
          </p:nvPr>
        </p:nvSpPr>
        <p:spPr>
          <a:xfrm>
            <a:off x="499799" y="1557339"/>
            <a:ext cx="11098233" cy="46095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endParaRPr lang="ko-KR" altLang="en-US" dirty="0"/>
          </a:p>
        </p:txBody>
      </p:sp>
      <p:sp>
        <p:nvSpPr>
          <p:cNvPr id="10" name="텍스트 개체 틀 9"/>
          <p:cNvSpPr>
            <a:spLocks noGrp="1"/>
          </p:cNvSpPr>
          <p:nvPr>
            <p:ph type="body" sz="quarter" idx="14"/>
          </p:nvPr>
        </p:nvSpPr>
        <p:spPr>
          <a:xfrm>
            <a:off x="511908" y="836614"/>
            <a:ext cx="11088078" cy="57626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lnSpc>
                <a:spcPct val="100000"/>
              </a:lnSpc>
              <a:spcBef>
                <a:spcPts val="100"/>
              </a:spcBef>
              <a:buNone/>
              <a:defRPr sz="1400" baseline="0"/>
            </a:lvl1pPr>
            <a:lvl3pPr marL="461962" indent="0">
              <a:buFontTx/>
              <a:buNone/>
              <a:defRPr lang="ko-KR" altLang="en-US" sz="1400" b="1" dirty="0"/>
            </a:lvl3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13" name="제목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5" name="슬라이드 번호 개체 틀 12"/>
          <p:cNvSpPr>
            <a:spLocks noGrp="1"/>
          </p:cNvSpPr>
          <p:nvPr>
            <p:ph type="sldNum" sz="quarter" idx="15"/>
          </p:nvPr>
        </p:nvSpPr>
        <p:spPr>
          <a:xfrm>
            <a:off x="4671647" y="652026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ABC22-0D46-4050-BAD4-44C1BB11FD74}" type="slidenum">
              <a:rPr lang="ko-KR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ko-KR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749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>
            <a:extLst>
              <a:ext uri="{FF2B5EF4-FFF2-40B4-BE49-F238E27FC236}">
                <a16:creationId xmlns:a16="http://schemas.microsoft.com/office/drawing/2014/main" xmlns="" id="{3C2210CC-5C0C-4A5A-90D0-A3F6A427FE94}"/>
              </a:ext>
            </a:extLst>
          </p:cNvPr>
          <p:cNvSpPr/>
          <p:nvPr/>
        </p:nvSpPr>
        <p:spPr>
          <a:xfrm>
            <a:off x="0" y="0"/>
            <a:ext cx="12192000" cy="759511"/>
          </a:xfrm>
          <a:prstGeom prst="rect">
            <a:avLst/>
          </a:prstGeom>
          <a:solidFill>
            <a:srgbClr val="0F35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xmlns="" id="{1941B79C-B773-4BF0-9087-3405BE7AAF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0863" y="112502"/>
            <a:ext cx="1518950" cy="474282"/>
          </a:xfrm>
          <a:prstGeom prst="rect">
            <a:avLst/>
          </a:prstGeom>
        </p:spPr>
      </p:pic>
      <p:sp>
        <p:nvSpPr>
          <p:cNvPr id="11" name="제목 1">
            <a:extLst>
              <a:ext uri="{FF2B5EF4-FFF2-40B4-BE49-F238E27FC236}">
                <a16:creationId xmlns:a16="http://schemas.microsoft.com/office/drawing/2014/main" xmlns="" id="{4EFC3272-1231-4F89-90FB-9DFC65E9C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704" y="-1"/>
            <a:ext cx="9294744" cy="759511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나눔바른고딕" panose="020B0603020101020101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xmlns="" id="{A538A7AD-BD3A-4725-9514-DC4BDD8CEF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809625"/>
          </a:xfrm>
        </p:spPr>
        <p:txBody>
          <a:bodyPr>
            <a:normAutofit/>
          </a:bodyPr>
          <a:lstStyle>
            <a:lvl1pPr marL="0" indent="0" latinLnBrk="0">
              <a:lnSpc>
                <a:spcPct val="150000"/>
              </a:lnSpc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ko-KR" altLang="en-US" dirty="0"/>
              <a:t>마스터 텍스트 스타일 편집</a:t>
            </a:r>
          </a:p>
        </p:txBody>
      </p:sp>
      <p:sp>
        <p:nvSpPr>
          <p:cNvPr id="16" name="모서리가 둥근 직사각형 69">
            <a:extLst>
              <a:ext uri="{FF2B5EF4-FFF2-40B4-BE49-F238E27FC236}">
                <a16:creationId xmlns:a16="http://schemas.microsoft.com/office/drawing/2014/main" xmlns="" id="{528C229C-9C1C-419D-951A-429F123046B4}"/>
              </a:ext>
            </a:extLst>
          </p:cNvPr>
          <p:cNvSpPr/>
          <p:nvPr/>
        </p:nvSpPr>
        <p:spPr>
          <a:xfrm rot="16200000">
            <a:off x="212424" y="1091153"/>
            <a:ext cx="136848" cy="3600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rgbClr val="00B0F0"/>
              </a:solidFill>
              <a:latin typeface="Rix고딕 L" panose="02020603020101020101" pitchFamily="18" charset="-127"/>
              <a:ea typeface="Rix고딕 L" panose="02020603020101020101" pitchFamily="18" charset="-127"/>
            </a:endParaRPr>
          </a:p>
        </p:txBody>
      </p:sp>
      <p:sp>
        <p:nvSpPr>
          <p:cNvPr id="15" name="Text Box 5">
            <a:extLst>
              <a:ext uri="{FF2B5EF4-FFF2-40B4-BE49-F238E27FC236}">
                <a16:creationId xmlns:a16="http://schemas.microsoft.com/office/drawing/2014/main" xmlns="" id="{27A54A4C-A514-9345-A2C2-CA20BF2650B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576167" y="6494463"/>
            <a:ext cx="707292" cy="363537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latinLnBrk="0" hangingPunct="1">
              <a:defRPr/>
            </a:pPr>
            <a:fld id="{16190FCE-2A33-4D39-9E95-7AFD816533BF}" type="slidenum">
              <a:rPr kumimoji="0" lang="ko-KR" altLang="en-US" sz="900" smtClean="0">
                <a:latin typeface="Calibri" pitchFamily="34" charset="0"/>
                <a:ea typeface="맑은 고딕" pitchFamily="50" charset="-127"/>
                <a:cs typeface="Calibri" pitchFamily="34" charset="0"/>
              </a:rPr>
              <a:pPr algn="ctr" eaLnBrk="1" latinLnBrk="0" hangingPunct="1">
                <a:defRPr/>
              </a:pPr>
              <a:t>‹#›</a:t>
            </a:fld>
            <a:endParaRPr kumimoji="0" lang="en-US" altLang="ko-KR" sz="900" dirty="0">
              <a:latin typeface="Calibri" pitchFamily="34" charset="0"/>
              <a:ea typeface="맑은 고딕" pitchFamily="50" charset="-127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067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xmlns="" id="{64756940-CD0E-4D77-986C-C59C56671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20E00740-D230-49B3-A3AE-D54C49675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106C2C04-69F4-4A90-A4C3-6B66EBBAE4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BEFFC-AF27-4EBB-8603-661974BF80C6}" type="datetimeFigureOut">
              <a:rPr lang="ko-KR" altLang="en-US" smtClean="0"/>
              <a:t>2019-02-19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08908933-4609-49E2-AEF3-03B9FB531F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474D3B50-7C2C-485D-A0B8-1E2419B2E3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E2970-59CD-4D68-8A7A-C373E43F10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7007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3" r:id="rId5"/>
    <p:sldLayoutId id="2147483664" r:id="rId6"/>
    <p:sldLayoutId id="2147483665" r:id="rId7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7" Type="http://schemas.openxmlformats.org/officeDocument/2006/relationships/chart" Target="../charts/chart10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1327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" name="차트 51"/>
          <p:cNvGraphicFramePr>
            <a:graphicFrameLocks/>
          </p:cNvGraphicFramePr>
          <p:nvPr>
            <p:extLst/>
          </p:nvPr>
        </p:nvGraphicFramePr>
        <p:xfrm>
          <a:off x="3314671" y="1982343"/>
          <a:ext cx="3196651" cy="1717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7" name="차트 36"/>
          <p:cNvGraphicFramePr>
            <a:graphicFrameLocks/>
          </p:cNvGraphicFramePr>
          <p:nvPr>
            <p:extLst/>
          </p:nvPr>
        </p:nvGraphicFramePr>
        <p:xfrm>
          <a:off x="1146422" y="2004564"/>
          <a:ext cx="3196651" cy="1717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Rectangle 138"/>
          <p:cNvSpPr>
            <a:spLocks noChangeArrowheads="1"/>
          </p:cNvSpPr>
          <p:nvPr/>
        </p:nvSpPr>
        <p:spPr bwMode="auto">
          <a:xfrm>
            <a:off x="2495599" y="5373688"/>
            <a:ext cx="8208914" cy="792162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18000" tIns="36000" rIns="18000" bIns="36000" anchor="ctr"/>
          <a:lstStyle/>
          <a:p>
            <a:pPr marL="93663" indent="-93663" eaLnBrk="0" latinLnBrk="0" hangingPunct="0">
              <a:spcAft>
                <a:spcPct val="20000"/>
              </a:spcAft>
              <a:buSzPct val="85000"/>
              <a:buFont typeface="Wingdings" pitchFamily="2" charset="2"/>
              <a:buChar char="§"/>
              <a:defRPr/>
            </a:pP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Unix 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전체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84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개중 데이터가 부정확한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11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대를 포함하여 분석 </a:t>
            </a: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93663" indent="-93663" eaLnBrk="0" latinLnBrk="0" hangingPunct="0">
              <a:spcAft>
                <a:spcPct val="20000"/>
              </a:spcAft>
              <a:buSzPct val="85000"/>
              <a:buFont typeface="Wingdings" pitchFamily="2" charset="2"/>
              <a:buChar char="§"/>
              <a:defRPr/>
            </a:pP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전체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84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개 중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DB/WAS/WEB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은 모두 </a:t>
            </a:r>
            <a:r>
              <a:rPr lang="ko-KR" altLang="en-US" sz="1000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리눅스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버전이 존재하고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00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마이그레이션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000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프로시져가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있는 제품임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  <a:p>
            <a:pPr marL="93663" indent="-93663" eaLnBrk="0" latinLnBrk="0" hangingPunct="0">
              <a:spcAft>
                <a:spcPct val="20000"/>
              </a:spcAft>
              <a:buSzPct val="85000"/>
              <a:buFont typeface="Wingdings" pitchFamily="2" charset="2"/>
              <a:buChar char="§"/>
              <a:defRPr/>
            </a:pP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상세 기타 어플리케이션의 경우 데이터가 없어 분석하지 못하였음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</a:p>
          <a:p>
            <a:pPr marL="93663" indent="-93663" eaLnBrk="0" latinLnBrk="0" hangingPunct="0">
              <a:spcAft>
                <a:spcPct val="20000"/>
              </a:spcAft>
              <a:buSzPct val="85000"/>
              <a:buFont typeface="Wingdings" pitchFamily="2" charset="2"/>
              <a:buChar char="§"/>
              <a:defRPr/>
            </a:pP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난이도별로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20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점과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80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점을 을 기준으로 쉬움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중간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어려움을 분석 </a:t>
            </a: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" name="Rectangle 141"/>
          <p:cNvSpPr>
            <a:spLocks noChangeArrowheads="1"/>
          </p:cNvSpPr>
          <p:nvPr/>
        </p:nvSpPr>
        <p:spPr bwMode="auto">
          <a:xfrm>
            <a:off x="1559496" y="5373688"/>
            <a:ext cx="864096" cy="79216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시사점</a:t>
            </a:r>
            <a:endParaRPr lang="en-US" altLang="ko-KR" sz="1000" b="1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2423592" y="1557338"/>
            <a:ext cx="2146190" cy="288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200" b="1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한화생명 </a:t>
            </a:r>
            <a:r>
              <a:rPr lang="en-US" altLang="ko-KR" sz="1200" b="1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U2L </a:t>
            </a:r>
            <a:r>
              <a:rPr lang="ko-KR" altLang="en-US" sz="1200" b="1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가능여부</a:t>
            </a: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/>
          </p:nvPr>
        </p:nvGraphicFramePr>
        <p:xfrm>
          <a:off x="1847530" y="3789038"/>
          <a:ext cx="3301829" cy="14401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9398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969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108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7027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구분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수량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백분율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99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합계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100%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99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가능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1500%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99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불가능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31" name="차트 30"/>
          <p:cNvGraphicFramePr>
            <a:graphicFrameLocks/>
          </p:cNvGraphicFramePr>
          <p:nvPr>
            <p:extLst/>
          </p:nvPr>
        </p:nvGraphicFramePr>
        <p:xfrm>
          <a:off x="897274" y="1908773"/>
          <a:ext cx="3196651" cy="1717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9" name="표 58"/>
          <p:cNvGraphicFramePr>
            <a:graphicFrameLocks noGrp="1"/>
          </p:cNvGraphicFramePr>
          <p:nvPr>
            <p:extLst/>
          </p:nvPr>
        </p:nvGraphicFramePr>
        <p:xfrm>
          <a:off x="7157098" y="3777534"/>
          <a:ext cx="3259380" cy="14516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89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126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991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7657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구분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수량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백분율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031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합계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100%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031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쉬움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54%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031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중간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39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46%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414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어려움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60" name="TextBox 1"/>
          <p:cNvSpPr txBox="1"/>
          <p:nvPr/>
        </p:nvSpPr>
        <p:spPr>
          <a:xfrm>
            <a:off x="7850756" y="1557338"/>
            <a:ext cx="1874144" cy="288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U2L </a:t>
            </a:r>
            <a:r>
              <a:rPr lang="ko-KR" altLang="en-US" sz="1200" b="1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난이도</a:t>
            </a:r>
          </a:p>
        </p:txBody>
      </p:sp>
      <p:graphicFrame>
        <p:nvGraphicFramePr>
          <p:cNvPr id="26" name="차트 25"/>
          <p:cNvGraphicFramePr>
            <a:graphicFrameLocks/>
          </p:cNvGraphicFramePr>
          <p:nvPr>
            <p:extLst/>
          </p:nvPr>
        </p:nvGraphicFramePr>
        <p:xfrm>
          <a:off x="1847528" y="1664902"/>
          <a:ext cx="3312368" cy="21241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0" name="차트 19"/>
          <p:cNvGraphicFramePr>
            <a:graphicFrameLocks/>
          </p:cNvGraphicFramePr>
          <p:nvPr>
            <p:extLst/>
          </p:nvPr>
        </p:nvGraphicFramePr>
        <p:xfrm>
          <a:off x="7248128" y="1772817"/>
          <a:ext cx="3168352" cy="18798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976320" y="2852936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1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쉬움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184232" y="2780928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1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중간</a:t>
            </a:r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xmlns="" id="{F5106B21-A111-CD4E-8AE4-B184CCA92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" altLang="ko-KR" dirty="0"/>
              <a:t>4.2 U2L </a:t>
            </a:r>
            <a:r>
              <a:rPr kumimoji="1" lang="ko-KR" altLang="en-US" dirty="0"/>
              <a:t>가능여부 파악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245E3EBA-F895-624D-BFA6-1DD5886709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456734"/>
          </a:xfrm>
        </p:spPr>
        <p:txBody>
          <a:bodyPr/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</a:t>
            </a:r>
            <a:r>
              <a:rPr kumimoji="1" lang="en-US" altLang="ko-KR" dirty="0"/>
              <a:t>10</a:t>
            </a:r>
            <a:r>
              <a:rPr kumimoji="1" lang="ko-KR" altLang="en-US" dirty="0"/>
              <a:t>대 </a:t>
            </a:r>
            <a:r>
              <a:rPr kumimoji="1" lang="en" altLang="ko-KR" dirty="0"/>
              <a:t>Unix </a:t>
            </a:r>
            <a:r>
              <a:rPr kumimoji="1" lang="ko-KR" altLang="en-US" dirty="0"/>
              <a:t>시스템의 </a:t>
            </a:r>
            <a:r>
              <a:rPr kumimoji="1" lang="en" altLang="ko-KR" dirty="0"/>
              <a:t>Linux </a:t>
            </a:r>
            <a:r>
              <a:rPr kumimoji="1" lang="ko-KR" altLang="en-US" dirty="0"/>
              <a:t>전환 가능 여부를 파악한 결과는 아래와 같음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29846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8"/>
          <p:cNvSpPr>
            <a:spLocks noChangeArrowheads="1"/>
          </p:cNvSpPr>
          <p:nvPr/>
        </p:nvSpPr>
        <p:spPr bwMode="auto">
          <a:xfrm>
            <a:off x="1558925" y="1874260"/>
            <a:ext cx="9145588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5" name="Rectangle 141"/>
          <p:cNvSpPr>
            <a:spLocks noChangeArrowheads="1"/>
          </p:cNvSpPr>
          <p:nvPr/>
        </p:nvSpPr>
        <p:spPr bwMode="auto">
          <a:xfrm>
            <a:off x="1558925" y="1558138"/>
            <a:ext cx="9145588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분석대상 및 수행범위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gray">
          <a:xfrm>
            <a:off x="1697702" y="2396712"/>
            <a:ext cx="1277879" cy="3552569"/>
          </a:xfrm>
          <a:prstGeom prst="rect">
            <a:avLst/>
          </a:prstGeom>
          <a:solidFill>
            <a:schemeClr val="bg1"/>
          </a:solidFill>
          <a:ln w="25400" cap="rnd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45720" rIns="45720" anchor="ctr"/>
          <a:lstStyle/>
          <a:p>
            <a:pPr algn="ctr" eaLnBrk="0" latinLnBrk="0" hangingPunct="0">
              <a:defRPr/>
            </a:pPr>
            <a:endParaRPr lang="ko-KR" altLang="ko-KR" sz="1050">
              <a:latin typeface="나눔고딕" panose="020B0600000101010101" charset="-127"/>
              <a:ea typeface="나눔고딕" panose="020B0600000101010101" charset="-127"/>
              <a:cs typeface="Arial" pitchFamily="34" charset="0"/>
            </a:endParaRPr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gray">
          <a:xfrm>
            <a:off x="1697703" y="2508064"/>
            <a:ext cx="1254363" cy="3441216"/>
          </a:xfrm>
          <a:prstGeom prst="roundRect">
            <a:avLst>
              <a:gd name="adj" fmla="val 192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t"/>
          <a:lstStyle/>
          <a:p>
            <a:pPr algn="ctr" eaLnBrk="0" latinLnBrk="0" hangingPunct="0">
              <a:spcBef>
                <a:spcPct val="50000"/>
              </a:spcBef>
            </a:pPr>
            <a:r>
              <a:rPr lang="ko-KR" altLang="en-US" sz="1050" b="1" dirty="0">
                <a:latin typeface="나눔고딕" panose="020B0600000101010101" charset="-127"/>
                <a:ea typeface="나눔고딕" panose="020B0600000101010101" charset="-127"/>
              </a:rPr>
              <a:t>한화생명 </a:t>
            </a:r>
            <a:r>
              <a:rPr lang="en-US" altLang="ko-KR" sz="1050" b="1" dirty="0">
                <a:latin typeface="나눔고딕" panose="020B0600000101010101" charset="-127"/>
                <a:ea typeface="나눔고딕" panose="020B0600000101010101" charset="-127"/>
              </a:rPr>
              <a:t>84</a:t>
            </a:r>
            <a:r>
              <a:rPr lang="ko-KR" altLang="en-US" sz="1050" b="1" dirty="0">
                <a:latin typeface="나눔고딕" panose="020B0600000101010101" charset="-127"/>
                <a:ea typeface="나눔고딕" panose="020B0600000101010101" charset="-127"/>
              </a:rPr>
              <a:t>개 서버</a:t>
            </a:r>
          </a:p>
        </p:txBody>
      </p:sp>
      <p:sp>
        <p:nvSpPr>
          <p:cNvPr id="35" name="Rectangle 138"/>
          <p:cNvSpPr>
            <a:spLocks noChangeArrowheads="1"/>
          </p:cNvSpPr>
          <p:nvPr/>
        </p:nvSpPr>
        <p:spPr bwMode="auto">
          <a:xfrm>
            <a:off x="1631504" y="2327941"/>
            <a:ext cx="1439250" cy="3734046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/>
          <a:lstStyle/>
          <a:p>
            <a:pPr marL="182563" lvl="1" indent="-180975" algn="ctr" defTabSz="900113" eaLnBrk="0" latin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6" name="Rectangle 141"/>
          <p:cNvSpPr>
            <a:spLocks noChangeArrowheads="1"/>
          </p:cNvSpPr>
          <p:nvPr/>
        </p:nvSpPr>
        <p:spPr bwMode="auto">
          <a:xfrm>
            <a:off x="1631504" y="2017307"/>
            <a:ext cx="1439250" cy="29624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분석 대상</a:t>
            </a:r>
          </a:p>
        </p:txBody>
      </p:sp>
      <p:sp>
        <p:nvSpPr>
          <p:cNvPr id="37" name="Rectangle 138"/>
          <p:cNvSpPr>
            <a:spLocks noChangeArrowheads="1"/>
          </p:cNvSpPr>
          <p:nvPr/>
        </p:nvSpPr>
        <p:spPr bwMode="auto">
          <a:xfrm>
            <a:off x="3104232" y="2295901"/>
            <a:ext cx="2809246" cy="3766087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0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8" name="Rectangle 141"/>
          <p:cNvSpPr>
            <a:spLocks noChangeArrowheads="1"/>
          </p:cNvSpPr>
          <p:nvPr/>
        </p:nvSpPr>
        <p:spPr bwMode="auto">
          <a:xfrm>
            <a:off x="3104232" y="2018487"/>
            <a:ext cx="2809246" cy="295066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분석절차</a:t>
            </a:r>
            <a:endParaRPr lang="en-US" altLang="ko-KR" sz="1000" b="1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48" name="Rectangle 7"/>
          <p:cNvSpPr>
            <a:spLocks noChangeArrowheads="1"/>
          </p:cNvSpPr>
          <p:nvPr/>
        </p:nvSpPr>
        <p:spPr bwMode="gray">
          <a:xfrm>
            <a:off x="3183731" y="2420889"/>
            <a:ext cx="622312" cy="1689343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 cap="rnd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45720" rIns="45720" anchor="ctr"/>
          <a:lstStyle/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B0600000101010101" charset="-127"/>
                <a:ea typeface="나눔고딕" panose="020B0600000101010101" charset="-127"/>
                <a:cs typeface="Arial" pitchFamily="34" charset="0"/>
              </a:rPr>
              <a:t>개별</a:t>
            </a:r>
            <a:endParaRPr lang="en-US" altLang="ko-KR" sz="1050" dirty="0">
              <a:latin typeface="나눔고딕" panose="020B0600000101010101" charset="-127"/>
              <a:ea typeface="나눔고딕" panose="020B0600000101010101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B0600000101010101" charset="-127"/>
                <a:ea typeface="나눔고딕" panose="020B0600000101010101" charset="-127"/>
                <a:cs typeface="Arial" pitchFamily="34" charset="0"/>
              </a:rPr>
              <a:t>서버</a:t>
            </a:r>
            <a:endParaRPr lang="en-US" altLang="ko-KR" sz="1050" dirty="0">
              <a:latin typeface="나눔고딕" panose="020B0600000101010101" charset="-127"/>
              <a:ea typeface="나눔고딕" panose="020B0600000101010101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B0600000101010101" charset="-127"/>
                <a:ea typeface="나눔고딕" panose="020B0600000101010101" charset="-127"/>
                <a:cs typeface="Arial" pitchFamily="34" charset="0"/>
              </a:rPr>
              <a:t>분석</a:t>
            </a:r>
          </a:p>
        </p:txBody>
      </p:sp>
      <p:sp>
        <p:nvSpPr>
          <p:cNvPr id="49" name="Text Box 10"/>
          <p:cNvSpPr txBox="1">
            <a:spLocks noChangeArrowheads="1"/>
          </p:cNvSpPr>
          <p:nvPr/>
        </p:nvSpPr>
        <p:spPr bwMode="auto">
          <a:xfrm>
            <a:off x="3822630" y="2438075"/>
            <a:ext cx="1881571" cy="1691570"/>
          </a:xfrm>
          <a:prstGeom prst="rect">
            <a:avLst/>
          </a:prstGeom>
          <a:noFill/>
          <a:ln w="6350" cap="rnd" algn="ctr">
            <a:noFill/>
            <a:miter lim="800000"/>
            <a:headEnd/>
            <a:tailEnd/>
          </a:ln>
        </p:spPr>
        <p:txBody>
          <a:bodyPr lIns="45720" rIns="45720" anchor="ctr"/>
          <a:lstStyle>
            <a:defPPr>
              <a:defRPr lang="ko-KR"/>
            </a:defPPr>
            <a:lvl1pPr marL="87313" indent="-87313" eaLnBrk="0" latinLnBrk="0" hangingPunct="0">
              <a:lnSpc>
                <a:spcPct val="150000"/>
              </a:lnSpc>
              <a:buClr>
                <a:srgbClr val="4D4D4D"/>
              </a:buClr>
              <a:buSzPct val="120000"/>
              <a:buFont typeface="Wingdings" pitchFamily="2" charset="2"/>
              <a:buChar char="§"/>
              <a:defRPr kumimoji="0" sz="12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HW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종류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현재 </a:t>
            </a: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OS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버전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DBMS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종류 및 버전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 err="1">
                <a:latin typeface="나눔고딕" panose="020B0600000101010101" charset="-127"/>
                <a:ea typeface="나눔고딕" panose="020B0600000101010101" charset="-127"/>
              </a:rPr>
              <a:t>미들웨어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서비스 그룹</a:t>
            </a: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,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서비스 내용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CPU CLK, CPU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개수</a:t>
            </a: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,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사용량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Memory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개수 및 사용량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주 사용 소프트웨어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도입연도 및 내용연수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구동 소프트웨어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백업 여부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이중화</a:t>
            </a: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, DR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구성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Appliance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및 종속 여부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9" name="Rectangle 138"/>
          <p:cNvSpPr>
            <a:spLocks noChangeArrowheads="1"/>
          </p:cNvSpPr>
          <p:nvPr/>
        </p:nvSpPr>
        <p:spPr bwMode="auto">
          <a:xfrm>
            <a:off x="5968626" y="2327941"/>
            <a:ext cx="4663878" cy="3734046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/>
          <a:lstStyle/>
          <a:p>
            <a:pPr marL="182563" lvl="1" indent="-180975" algn="ctr" defTabSz="900113" eaLnBrk="0" latin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60" name="Rectangle 141"/>
          <p:cNvSpPr>
            <a:spLocks noChangeArrowheads="1"/>
          </p:cNvSpPr>
          <p:nvPr/>
        </p:nvSpPr>
        <p:spPr bwMode="auto">
          <a:xfrm>
            <a:off x="5968626" y="2017307"/>
            <a:ext cx="4663878" cy="29624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클라우드</a:t>
            </a: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적용 범위</a:t>
            </a:r>
          </a:p>
        </p:txBody>
      </p:sp>
      <p:graphicFrame>
        <p:nvGraphicFramePr>
          <p:cNvPr id="66" name="표 65"/>
          <p:cNvGraphicFramePr>
            <a:graphicFrameLocks noGrp="1"/>
          </p:cNvGraphicFramePr>
          <p:nvPr>
            <p:extLst/>
          </p:nvPr>
        </p:nvGraphicFramePr>
        <p:xfrm>
          <a:off x="6096000" y="2438078"/>
          <a:ext cx="4392488" cy="1045431"/>
        </p:xfrm>
        <a:graphic>
          <a:graphicData uri="http://schemas.openxmlformats.org/drawingml/2006/table">
            <a:tbl>
              <a:tblPr/>
              <a:tblGrid>
                <a:gridCol w="13749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573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602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70843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퍼블릭</a:t>
                      </a:r>
                      <a:r>
                        <a:rPr lang="en-US" altLang="ko-KR" sz="1000" b="1" i="0" u="none" strike="noStrike" baseline="0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</a:t>
                      </a:r>
                      <a:r>
                        <a:rPr lang="ko-KR" altLang="en-US" sz="1000" b="1" i="0" u="none" strike="noStrike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클라우드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개별 서버가능여부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서비스 별 가능여부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74588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현재 운영되고 있는 시스템이 외부 민간 사업자의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퍼블릭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클라우드를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사용 가능하지 여부 파악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각 개별 서버 별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클라우드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가능 여부를 파악하고 이전 난이도 도출</a:t>
                      </a:r>
                    </a:p>
                    <a:p>
                      <a:pPr algn="l" rtl="0" fontAlgn="ctr">
                        <a:lnSpc>
                          <a:spcPct val="100000"/>
                        </a:lnSpc>
                      </a:pP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각 개별 서버 별 연동되고 있는 서비스 별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클라우드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전환 가능 여부를 파악하고 난이도 도출</a:t>
                      </a: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40" name="Rectangle 7"/>
          <p:cNvSpPr>
            <a:spLocks noChangeArrowheads="1"/>
          </p:cNvSpPr>
          <p:nvPr/>
        </p:nvSpPr>
        <p:spPr bwMode="gray">
          <a:xfrm>
            <a:off x="3183731" y="4280779"/>
            <a:ext cx="622312" cy="1689343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 cap="rnd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45720" rIns="45720" anchor="ctr"/>
          <a:lstStyle/>
          <a:p>
            <a:pPr algn="ctr" eaLnBrk="0" latinLnBrk="0" hangingPunct="0">
              <a:defRPr/>
            </a:pPr>
            <a:r>
              <a:rPr lang="ko-KR" altLang="en-US" sz="1050" dirty="0" err="1">
                <a:latin typeface="나눔고딕" panose="020B0600000101010101" charset="-127"/>
                <a:ea typeface="나눔고딕" panose="020B0600000101010101" charset="-127"/>
                <a:cs typeface="Arial" pitchFamily="34" charset="0"/>
              </a:rPr>
              <a:t>서비스별</a:t>
            </a:r>
            <a:r>
              <a:rPr lang="ko-KR" altLang="en-US" sz="1050" dirty="0">
                <a:latin typeface="나눔고딕" panose="020B0600000101010101" charset="-127"/>
                <a:ea typeface="나눔고딕" panose="020B0600000101010101" charset="-127"/>
                <a:cs typeface="Arial" pitchFamily="34" charset="0"/>
              </a:rPr>
              <a:t> </a:t>
            </a:r>
            <a:endParaRPr lang="en-US" altLang="ko-KR" sz="1050" dirty="0">
              <a:latin typeface="나눔고딕" panose="020B0600000101010101" charset="-127"/>
              <a:ea typeface="나눔고딕" panose="020B0600000101010101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B0600000101010101" charset="-127"/>
                <a:ea typeface="나눔고딕" panose="020B0600000101010101" charset="-127"/>
                <a:cs typeface="Arial" pitchFamily="34" charset="0"/>
              </a:rPr>
              <a:t>분석</a:t>
            </a:r>
          </a:p>
        </p:txBody>
      </p:sp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3822630" y="4297965"/>
            <a:ext cx="1881571" cy="1691570"/>
          </a:xfrm>
          <a:prstGeom prst="rect">
            <a:avLst/>
          </a:prstGeom>
          <a:noFill/>
          <a:ln w="6350" cap="rnd" algn="ctr">
            <a:noFill/>
            <a:miter lim="800000"/>
            <a:headEnd/>
            <a:tailEnd/>
          </a:ln>
        </p:spPr>
        <p:txBody>
          <a:bodyPr lIns="45720" rIns="45720" anchor="ctr"/>
          <a:lstStyle>
            <a:defPPr>
              <a:defRPr lang="ko-KR"/>
            </a:defPPr>
            <a:lvl1pPr marL="87313" indent="-87313" eaLnBrk="0" latinLnBrk="0" hangingPunct="0">
              <a:lnSpc>
                <a:spcPct val="150000"/>
              </a:lnSpc>
              <a:buClr>
                <a:srgbClr val="4D4D4D"/>
              </a:buClr>
              <a:buSzPct val="120000"/>
              <a:buFont typeface="Wingdings" pitchFamily="2" charset="2"/>
              <a:buChar char="§"/>
              <a:defRPr kumimoji="0" sz="12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서비스 구성도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연동 </a:t>
            </a: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DBMS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네트워크 구성도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U2L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가능여부 및 난이도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애플리케이션 </a:t>
            </a: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Migration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가능 여부 및 서비스 별 난이도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서비스 별 내용연수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endParaRPr lang="ko-KR" altLang="en-US" sz="900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42" name="AutoShape 20"/>
          <p:cNvSpPr>
            <a:spLocks noChangeArrowheads="1"/>
          </p:cNvSpPr>
          <p:nvPr/>
        </p:nvSpPr>
        <p:spPr bwMode="gray">
          <a:xfrm>
            <a:off x="1753120" y="2852936"/>
            <a:ext cx="1113795" cy="648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altLang="ko-KR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84 </a:t>
            </a:r>
            <a:r>
              <a:rPr lang="ko-KR" altLang="en-US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개 서비스 </a:t>
            </a:r>
            <a:endParaRPr lang="en-US" altLang="ko-KR" sz="105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algn="ctr"/>
            <a:r>
              <a:rPr lang="en-US" altLang="ko-KR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10 </a:t>
            </a:r>
            <a:r>
              <a:rPr lang="ko-KR" altLang="en-US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 서버</a:t>
            </a:r>
          </a:p>
        </p:txBody>
      </p:sp>
      <p:sp>
        <p:nvSpPr>
          <p:cNvPr id="46" name="Rectangle 141"/>
          <p:cNvSpPr>
            <a:spLocks noChangeArrowheads="1"/>
          </p:cNvSpPr>
          <p:nvPr/>
        </p:nvSpPr>
        <p:spPr bwMode="auto">
          <a:xfrm>
            <a:off x="5968626" y="3645025"/>
            <a:ext cx="4663878" cy="29624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난이도 정의</a:t>
            </a:r>
          </a:p>
        </p:txBody>
      </p:sp>
      <p:graphicFrame>
        <p:nvGraphicFramePr>
          <p:cNvPr id="47" name="표 46"/>
          <p:cNvGraphicFramePr>
            <a:graphicFrameLocks noGrp="1"/>
          </p:cNvGraphicFramePr>
          <p:nvPr>
            <p:extLst/>
          </p:nvPr>
        </p:nvGraphicFramePr>
        <p:xfrm>
          <a:off x="6096001" y="4020056"/>
          <a:ext cx="4464497" cy="1929225"/>
        </p:xfrm>
        <a:graphic>
          <a:graphicData uri="http://schemas.openxmlformats.org/drawingml/2006/table">
            <a:tbl>
              <a:tblPr/>
              <a:tblGrid>
                <a:gridCol w="6910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811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9614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55824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구분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쉬움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중간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어려움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3401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900" b="1" i="0" u="none" strike="noStrike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서버별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난이도</a:t>
                      </a:r>
                    </a:p>
                  </a:txBody>
                  <a:tcPr marL="3600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현재 사용하고 있는 시스템 환경에서 아무런 변경 없이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클라우드로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전환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현재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Virtual Machine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에서 구동되고 있는 시스템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쉬운 레벨의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U2L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을 진행해야 하는 경우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쉬운 레벨의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DB</a:t>
                      </a:r>
                      <a:r>
                        <a:rPr lang="en-US" altLang="ko-KR" sz="800" b="0" i="0" u="none" strike="noStrike" baseline="0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</a:t>
                      </a:r>
                      <a:r>
                        <a:rPr lang="ko-KR" altLang="en-US" sz="800" b="0" i="0" u="none" strike="noStrike" baseline="0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마이그레이션을</a:t>
                      </a: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진행해야 하는 경우</a:t>
                      </a:r>
                      <a:endParaRPr lang="en-US" altLang="ko-KR" sz="800" b="0" i="0" u="none" strike="noStrike" baseline="0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서비스 구성도 및 네트워크 구조가 바뀌는 경우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algn="l" rtl="0" fontAlgn="ctr">
                        <a:lnSpc>
                          <a:spcPct val="100000"/>
                        </a:lnSpc>
                      </a:pP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비교적 어려운 레벨의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U2L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및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DB</a:t>
                      </a:r>
                      <a:r>
                        <a:rPr lang="en-US" altLang="ko-KR" sz="800" b="0" i="0" u="none" strike="noStrike" baseline="0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</a:t>
                      </a:r>
                      <a:r>
                        <a:rPr lang="ko-KR" altLang="en-US" sz="800" b="0" i="0" u="none" strike="noStrike" baseline="0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마이그레이션을</a:t>
                      </a: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동시에 수행하여 </a:t>
                      </a:r>
                      <a:r>
                        <a:rPr lang="ko-KR" altLang="en-US" sz="800" b="0" i="0" u="none" strike="noStrike" baseline="0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클라우드로</a:t>
                      </a: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전환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marL="0" marR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marL="0" marR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" name="제목 1">
            <a:extLst>
              <a:ext uri="{FF2B5EF4-FFF2-40B4-BE49-F238E27FC236}">
                <a16:creationId xmlns:a16="http://schemas.microsoft.com/office/drawing/2014/main" xmlns="" id="{B41FCAB0-A02C-7646-9F34-C5C668E7F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ko-KR" dirty="0"/>
              <a:t>4.3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ACC447BA-730C-9943-9DDC-9B9EA3F7D0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432937"/>
          </a:xfrm>
        </p:spPr>
        <p:txBody>
          <a:bodyPr/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시스템 </a:t>
            </a:r>
            <a:r>
              <a:rPr kumimoji="1" lang="en-US" altLang="ko-KR" dirty="0"/>
              <a:t>10</a:t>
            </a:r>
            <a:r>
              <a:rPr kumimoji="1" lang="ko-KR" altLang="en-US" dirty="0"/>
              <a:t>대 </a:t>
            </a:r>
            <a:r>
              <a:rPr kumimoji="1" lang="en-US" altLang="ko-KR" dirty="0"/>
              <a:t>/ </a:t>
            </a:r>
            <a:r>
              <a:rPr kumimoji="1" lang="ko-KR" altLang="en-US" dirty="0"/>
              <a:t>서비스 총 </a:t>
            </a:r>
            <a:r>
              <a:rPr kumimoji="1" lang="en-US" altLang="ko-KR" dirty="0"/>
              <a:t>84</a:t>
            </a:r>
            <a:r>
              <a:rPr kumimoji="1" lang="ko-KR" altLang="en-US" dirty="0"/>
              <a:t>개에 대한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085777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9671753" y="-1840414"/>
            <a:ext cx="117722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Ⅲ.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현황 분석</a:t>
            </a:r>
          </a:p>
        </p:txBody>
      </p:sp>
      <p:sp>
        <p:nvSpPr>
          <p:cNvPr id="57" name="제목 35"/>
          <p:cNvSpPr txBox="1">
            <a:spLocks/>
          </p:cNvSpPr>
          <p:nvPr/>
        </p:nvSpPr>
        <p:spPr bwMode="auto">
          <a:xfrm>
            <a:off x="1321694" y="-2172001"/>
            <a:ext cx="7169150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4.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 전환 선정 평가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5" y="1909764"/>
            <a:ext cx="9290050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622"/>
          <p:cNvSpPr txBox="1">
            <a:spLocks noChangeArrowheads="1"/>
          </p:cNvSpPr>
          <p:nvPr/>
        </p:nvSpPr>
        <p:spPr bwMode="auto">
          <a:xfrm>
            <a:off x="1349920" y="-1214951"/>
            <a:ext cx="9361040" cy="94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1B299196-D6F5-D540-BA93-0634237A2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ko-KR" dirty="0"/>
              <a:t>4.4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62510086-F2B1-7A4C-A4F2-CE49482980A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7" y="880616"/>
            <a:ext cx="11773317" cy="2600521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시스템 </a:t>
            </a:r>
            <a:r>
              <a:rPr kumimoji="1" lang="en-US" altLang="ko-KR" dirty="0"/>
              <a:t>10</a:t>
            </a:r>
            <a:r>
              <a:rPr kumimoji="1" lang="ko-KR" altLang="en-US" dirty="0"/>
              <a:t>대 서비스 총 </a:t>
            </a:r>
            <a:r>
              <a:rPr kumimoji="1" lang="en-US" altLang="ko-KR" dirty="0"/>
              <a:t>84</a:t>
            </a:r>
            <a:r>
              <a:rPr kumimoji="1" lang="ko-KR" altLang="en-US" dirty="0"/>
              <a:t>개에 대한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</a:t>
            </a:r>
          </a:p>
          <a:p>
            <a:r>
              <a:rPr kumimoji="1" lang="ko-KR" altLang="en-US" dirty="0" err="1"/>
              <a:t>클라우드</a:t>
            </a:r>
            <a:r>
              <a:rPr kumimoji="1" lang="ko-KR" altLang="en-US" dirty="0"/>
              <a:t> 전환 기준 </a:t>
            </a:r>
            <a:r>
              <a:rPr kumimoji="1" lang="en-US" altLang="ko-KR" dirty="0"/>
              <a:t>: </a:t>
            </a:r>
            <a:r>
              <a:rPr kumimoji="1" lang="en" altLang="ko-KR" dirty="0"/>
              <a:t>web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was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DB</a:t>
            </a:r>
            <a:r>
              <a:rPr kumimoji="1" lang="ko-KR" altLang="en-US" dirty="0"/>
              <a:t>서버  </a:t>
            </a:r>
            <a:r>
              <a:rPr kumimoji="1" lang="en-US" altLang="ko-KR" dirty="0"/>
              <a:t>(</a:t>
            </a:r>
            <a:r>
              <a:rPr kumimoji="1" lang="en" altLang="ko-KR" dirty="0"/>
              <a:t>DR / </a:t>
            </a:r>
            <a:r>
              <a:rPr kumimoji="1" lang="ko-KR" altLang="en-US" dirty="0"/>
              <a:t>이중화 </a:t>
            </a:r>
            <a:r>
              <a:rPr kumimoji="1" lang="en-US" altLang="ko-KR" dirty="0"/>
              <a:t>/ </a:t>
            </a:r>
            <a:r>
              <a:rPr kumimoji="1" lang="en" altLang="ko-KR" dirty="0"/>
              <a:t>upgrade </a:t>
            </a:r>
            <a:r>
              <a:rPr kumimoji="1" lang="ko-KR" altLang="en-US" dirty="0"/>
              <a:t>필요성 반영</a:t>
            </a:r>
            <a:r>
              <a:rPr kumimoji="1" lang="en-US" altLang="ko-KR" dirty="0"/>
              <a:t>)  (</a:t>
            </a:r>
            <a:r>
              <a:rPr kumimoji="1" lang="ko-KR" altLang="en-US" dirty="0"/>
              <a:t>교체 예정  </a:t>
            </a:r>
            <a:r>
              <a:rPr kumimoji="1" lang="en-US" altLang="ko-KR" dirty="0"/>
              <a:t>: 2016 / </a:t>
            </a:r>
            <a:r>
              <a:rPr kumimoji="1" lang="en" altLang="ko-KR" dirty="0"/>
              <a:t>UNIX)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888222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9908984" y="-1792287"/>
            <a:ext cx="117722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Ⅲ.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현황 분석</a:t>
            </a:r>
          </a:p>
        </p:txBody>
      </p:sp>
      <p:sp>
        <p:nvSpPr>
          <p:cNvPr id="57" name="제목 35"/>
          <p:cNvSpPr txBox="1">
            <a:spLocks/>
          </p:cNvSpPr>
          <p:nvPr/>
        </p:nvSpPr>
        <p:spPr bwMode="auto">
          <a:xfrm>
            <a:off x="1558925" y="-2123874"/>
            <a:ext cx="7169150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4.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 전환 선정 평가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4.4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가능여부 파악</a:t>
            </a:r>
          </a:p>
        </p:txBody>
      </p:sp>
      <p:sp>
        <p:nvSpPr>
          <p:cNvPr id="9" name="Rectangle 622"/>
          <p:cNvSpPr txBox="1">
            <a:spLocks noChangeArrowheads="1"/>
          </p:cNvSpPr>
          <p:nvPr/>
        </p:nvSpPr>
        <p:spPr bwMode="auto">
          <a:xfrm>
            <a:off x="1587151" y="-1166824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한화생명 시스템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10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 서비스 총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84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개에 대한 </a:t>
            </a: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가능 여부를 파악</a:t>
            </a:r>
            <a:endParaRPr lang="en-US" altLang="ko-KR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endParaRPr lang="en-US" altLang="ko-KR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전환 기준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: web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 was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 DB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 (DR /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이중화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/ upgrade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필요성 반영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) </a:t>
            </a: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                     (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교체 예정 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: 2016 / UNIX)</a:t>
            </a:r>
            <a:endParaRPr lang="ko-KR" altLang="en-US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5" y="1916113"/>
            <a:ext cx="9290050" cy="453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xmlns="" id="{C094BF07-D419-CD4F-B83C-70D9DD85C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ko-KR" dirty="0"/>
              <a:t>4.4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16E01A89-0991-B041-A572-628347E90B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7" y="880616"/>
            <a:ext cx="12639591" cy="4252858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시스템 </a:t>
            </a:r>
            <a:r>
              <a:rPr kumimoji="1" lang="en-US" altLang="ko-KR" dirty="0"/>
              <a:t>10</a:t>
            </a:r>
            <a:r>
              <a:rPr kumimoji="1" lang="ko-KR" altLang="en-US" dirty="0"/>
              <a:t>대 서비스 총 </a:t>
            </a:r>
            <a:r>
              <a:rPr kumimoji="1" lang="en-US" altLang="ko-KR" dirty="0"/>
              <a:t>84</a:t>
            </a:r>
            <a:r>
              <a:rPr kumimoji="1" lang="ko-KR" altLang="en-US" dirty="0"/>
              <a:t>개에 대한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</a:t>
            </a:r>
          </a:p>
          <a:p>
            <a:r>
              <a:rPr kumimoji="1" lang="ko-KR" altLang="en-US" dirty="0" err="1"/>
              <a:t>클라우드</a:t>
            </a:r>
            <a:r>
              <a:rPr kumimoji="1" lang="ko-KR" altLang="en-US" dirty="0"/>
              <a:t> 전환 기준 </a:t>
            </a:r>
            <a:r>
              <a:rPr kumimoji="1" lang="en-US" altLang="ko-KR" dirty="0"/>
              <a:t>: </a:t>
            </a:r>
            <a:r>
              <a:rPr kumimoji="1" lang="en" altLang="ko-KR" dirty="0"/>
              <a:t>web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was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DB</a:t>
            </a:r>
            <a:r>
              <a:rPr kumimoji="1" lang="ko-KR" altLang="en-US" dirty="0"/>
              <a:t>서버  </a:t>
            </a:r>
            <a:r>
              <a:rPr kumimoji="1" lang="en-US" altLang="ko-KR" dirty="0"/>
              <a:t>(</a:t>
            </a:r>
            <a:r>
              <a:rPr kumimoji="1" lang="en" altLang="ko-KR" dirty="0"/>
              <a:t>DR / </a:t>
            </a:r>
            <a:r>
              <a:rPr kumimoji="1" lang="ko-KR" altLang="en-US" dirty="0"/>
              <a:t>이중화 </a:t>
            </a:r>
            <a:r>
              <a:rPr kumimoji="1" lang="en-US" altLang="ko-KR" dirty="0"/>
              <a:t>/ </a:t>
            </a:r>
            <a:r>
              <a:rPr kumimoji="1" lang="en" altLang="ko-KR" dirty="0"/>
              <a:t>upgrade </a:t>
            </a:r>
            <a:r>
              <a:rPr kumimoji="1" lang="ko-KR" altLang="en-US" dirty="0"/>
              <a:t>필요성 반영</a:t>
            </a:r>
            <a:r>
              <a:rPr kumimoji="1" lang="en-US" altLang="ko-KR" dirty="0"/>
              <a:t>)  (</a:t>
            </a:r>
            <a:r>
              <a:rPr kumimoji="1" lang="ko-KR" altLang="en-US" dirty="0"/>
              <a:t>교체 예정  </a:t>
            </a:r>
            <a:r>
              <a:rPr kumimoji="1" lang="en-US" altLang="ko-KR" dirty="0"/>
              <a:t>: 2016 / </a:t>
            </a:r>
            <a:r>
              <a:rPr kumimoji="1" lang="en" altLang="ko-KR" dirty="0"/>
              <a:t>UNIX)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836247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9671753" y="-1583740"/>
            <a:ext cx="117722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Ⅲ.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현황 분석</a:t>
            </a:r>
          </a:p>
        </p:txBody>
      </p:sp>
      <p:sp>
        <p:nvSpPr>
          <p:cNvPr id="57" name="제목 35"/>
          <p:cNvSpPr txBox="1">
            <a:spLocks/>
          </p:cNvSpPr>
          <p:nvPr/>
        </p:nvSpPr>
        <p:spPr bwMode="auto">
          <a:xfrm>
            <a:off x="1321694" y="-1915327"/>
            <a:ext cx="7169150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4.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 전환 선정 평가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4.4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가능여부 파악</a:t>
            </a:r>
          </a:p>
        </p:txBody>
      </p:sp>
      <p:sp>
        <p:nvSpPr>
          <p:cNvPr id="9" name="Rectangle 622"/>
          <p:cNvSpPr txBox="1">
            <a:spLocks noChangeArrowheads="1"/>
          </p:cNvSpPr>
          <p:nvPr/>
        </p:nvSpPr>
        <p:spPr bwMode="auto">
          <a:xfrm>
            <a:off x="1349920" y="-958277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한화생명 시스템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10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 서비스 총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84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개에 대한 </a:t>
            </a: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가능 여부를 파악</a:t>
            </a:r>
            <a:endParaRPr lang="en-US" altLang="ko-KR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endParaRPr lang="en-US" altLang="ko-KR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전환 기준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: web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 was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 DB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 (DR /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이중화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/ upgrade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필요성 반영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) </a:t>
            </a: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                     (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교체 예정 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: 2016 / UNIX)</a:t>
            </a:r>
            <a:endParaRPr lang="ko-KR" altLang="en-US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5" y="1909764"/>
            <a:ext cx="9290050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xmlns="" id="{2EE5017B-C556-6E49-B7D8-B6A12FA9C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ko-KR" dirty="0"/>
              <a:t>4.4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ECC4A9A8-84FB-294E-BBC5-33A5C43E6E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7" y="880616"/>
            <a:ext cx="13634201" cy="1990921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시스템 </a:t>
            </a:r>
            <a:r>
              <a:rPr kumimoji="1" lang="en-US" altLang="ko-KR" dirty="0"/>
              <a:t>10</a:t>
            </a:r>
            <a:r>
              <a:rPr kumimoji="1" lang="ko-KR" altLang="en-US" dirty="0"/>
              <a:t>대 서비스 총 </a:t>
            </a:r>
            <a:r>
              <a:rPr kumimoji="1" lang="en-US" altLang="ko-KR" dirty="0"/>
              <a:t>84</a:t>
            </a:r>
            <a:r>
              <a:rPr kumimoji="1" lang="ko-KR" altLang="en-US" dirty="0"/>
              <a:t>개에 대한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</a:t>
            </a:r>
          </a:p>
          <a:p>
            <a:r>
              <a:rPr kumimoji="1" lang="ko-KR" altLang="en-US" dirty="0" err="1"/>
              <a:t>클라우드</a:t>
            </a:r>
            <a:r>
              <a:rPr kumimoji="1" lang="ko-KR" altLang="en-US" dirty="0"/>
              <a:t> 전환 기준 </a:t>
            </a:r>
            <a:r>
              <a:rPr kumimoji="1" lang="en-US" altLang="ko-KR" dirty="0"/>
              <a:t>: </a:t>
            </a:r>
            <a:r>
              <a:rPr kumimoji="1" lang="en" altLang="ko-KR" dirty="0"/>
              <a:t>web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was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DB</a:t>
            </a:r>
            <a:r>
              <a:rPr kumimoji="1" lang="ko-KR" altLang="en-US" dirty="0"/>
              <a:t>서버  </a:t>
            </a:r>
            <a:r>
              <a:rPr kumimoji="1" lang="en-US" altLang="ko-KR" dirty="0"/>
              <a:t>(</a:t>
            </a:r>
            <a:r>
              <a:rPr kumimoji="1" lang="en" altLang="ko-KR" dirty="0"/>
              <a:t>DR / </a:t>
            </a:r>
            <a:r>
              <a:rPr kumimoji="1" lang="ko-KR" altLang="en-US" dirty="0"/>
              <a:t>이중화 </a:t>
            </a:r>
            <a:r>
              <a:rPr kumimoji="1" lang="en-US" altLang="ko-KR" dirty="0"/>
              <a:t>/ </a:t>
            </a:r>
            <a:r>
              <a:rPr kumimoji="1" lang="en" altLang="ko-KR" dirty="0"/>
              <a:t>upgrade </a:t>
            </a:r>
            <a:r>
              <a:rPr kumimoji="1" lang="ko-KR" altLang="en-US" dirty="0"/>
              <a:t>필요성 반영</a:t>
            </a:r>
            <a:r>
              <a:rPr kumimoji="1" lang="en-US" altLang="ko-KR" dirty="0"/>
              <a:t>)  (</a:t>
            </a:r>
            <a:r>
              <a:rPr kumimoji="1" lang="ko-KR" altLang="en-US" dirty="0"/>
              <a:t>교체 예정  </a:t>
            </a:r>
            <a:r>
              <a:rPr kumimoji="1" lang="en-US" altLang="ko-KR" dirty="0"/>
              <a:t>: 2016 / </a:t>
            </a:r>
            <a:r>
              <a:rPr kumimoji="1" lang="en" altLang="ko-KR" dirty="0"/>
              <a:t>UNIX)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961250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9671753" y="-1599782"/>
            <a:ext cx="117722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Ⅲ.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현황 분석</a:t>
            </a:r>
          </a:p>
        </p:txBody>
      </p:sp>
      <p:sp>
        <p:nvSpPr>
          <p:cNvPr id="57" name="제목 35"/>
          <p:cNvSpPr txBox="1">
            <a:spLocks/>
          </p:cNvSpPr>
          <p:nvPr/>
        </p:nvSpPr>
        <p:spPr bwMode="auto">
          <a:xfrm>
            <a:off x="1321694" y="-1931369"/>
            <a:ext cx="7169150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4.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 전환 선정 평가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4.4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가능여부 파악</a:t>
            </a:r>
          </a:p>
        </p:txBody>
      </p:sp>
      <p:sp>
        <p:nvSpPr>
          <p:cNvPr id="9" name="Rectangle 622"/>
          <p:cNvSpPr txBox="1">
            <a:spLocks noChangeArrowheads="1"/>
          </p:cNvSpPr>
          <p:nvPr/>
        </p:nvSpPr>
        <p:spPr bwMode="auto">
          <a:xfrm>
            <a:off x="1349920" y="-974319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한화생명 시스템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10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 서비스 총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84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개에 대한 </a:t>
            </a: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가능 여부를 파악</a:t>
            </a:r>
            <a:endParaRPr lang="en-US" altLang="ko-KR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endParaRPr lang="en-US" altLang="ko-KR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전환 기준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: web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 was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 DB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 (DR /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이중화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/ upgrade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필요성 반영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) </a:t>
            </a: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                     (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교체 예정 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: 2016 / UNIX)</a:t>
            </a:r>
            <a:endParaRPr lang="ko-KR" altLang="en-US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413" y="1916114"/>
            <a:ext cx="9307562" cy="446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xmlns="" id="{50C4D23D-7B16-E240-BB37-3E525423D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ko-KR" dirty="0"/>
              <a:t>4.4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244A0B10-0751-DD40-B34F-4EB0D8CAAF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7" y="880616"/>
            <a:ext cx="12992517" cy="1637995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시스템 </a:t>
            </a:r>
            <a:r>
              <a:rPr kumimoji="1" lang="en-US" altLang="ko-KR" dirty="0"/>
              <a:t>10</a:t>
            </a:r>
            <a:r>
              <a:rPr kumimoji="1" lang="ko-KR" altLang="en-US" dirty="0"/>
              <a:t>대 서비스 총 </a:t>
            </a:r>
            <a:r>
              <a:rPr kumimoji="1" lang="en-US" altLang="ko-KR" dirty="0"/>
              <a:t>84</a:t>
            </a:r>
            <a:r>
              <a:rPr kumimoji="1" lang="ko-KR" altLang="en-US" dirty="0"/>
              <a:t>개에 대한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</a:t>
            </a:r>
          </a:p>
          <a:p>
            <a:r>
              <a:rPr kumimoji="1" lang="ko-KR" altLang="en-US" dirty="0" err="1"/>
              <a:t>클라우드</a:t>
            </a:r>
            <a:r>
              <a:rPr kumimoji="1" lang="ko-KR" altLang="en-US" dirty="0"/>
              <a:t> 전환 기준 </a:t>
            </a:r>
            <a:r>
              <a:rPr kumimoji="1" lang="en-US" altLang="ko-KR" dirty="0"/>
              <a:t>: </a:t>
            </a:r>
            <a:r>
              <a:rPr kumimoji="1" lang="en" altLang="ko-KR" dirty="0"/>
              <a:t>web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was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DB</a:t>
            </a:r>
            <a:r>
              <a:rPr kumimoji="1" lang="ko-KR" altLang="en-US" dirty="0"/>
              <a:t>서버  </a:t>
            </a:r>
            <a:r>
              <a:rPr kumimoji="1" lang="en-US" altLang="ko-KR" dirty="0"/>
              <a:t>(</a:t>
            </a:r>
            <a:r>
              <a:rPr kumimoji="1" lang="en" altLang="ko-KR" dirty="0"/>
              <a:t>DR / </a:t>
            </a:r>
            <a:r>
              <a:rPr kumimoji="1" lang="ko-KR" altLang="en-US" dirty="0"/>
              <a:t>이중화 </a:t>
            </a:r>
            <a:r>
              <a:rPr kumimoji="1" lang="en-US" altLang="ko-KR" dirty="0"/>
              <a:t>/ </a:t>
            </a:r>
            <a:r>
              <a:rPr kumimoji="1" lang="en" altLang="ko-KR" dirty="0"/>
              <a:t>upgrade </a:t>
            </a:r>
            <a:r>
              <a:rPr kumimoji="1" lang="ko-KR" altLang="en-US" dirty="0"/>
              <a:t>필요성 반영</a:t>
            </a:r>
            <a:r>
              <a:rPr kumimoji="1" lang="en-US" altLang="ko-KR" dirty="0"/>
              <a:t>)  (</a:t>
            </a:r>
            <a:r>
              <a:rPr kumimoji="1" lang="ko-KR" altLang="en-US" dirty="0"/>
              <a:t>교체 예정  </a:t>
            </a:r>
            <a:r>
              <a:rPr kumimoji="1" lang="en-US" altLang="ko-KR" dirty="0"/>
              <a:t>: 2016 / </a:t>
            </a:r>
            <a:r>
              <a:rPr kumimoji="1" lang="en" altLang="ko-KR" dirty="0"/>
              <a:t>UNIX)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29865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차트 31"/>
          <p:cNvGraphicFramePr>
            <a:graphicFrameLocks/>
          </p:cNvGraphicFramePr>
          <p:nvPr>
            <p:extLst/>
          </p:nvPr>
        </p:nvGraphicFramePr>
        <p:xfrm>
          <a:off x="1991544" y="1916113"/>
          <a:ext cx="3204964" cy="1803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2" name="차트 51"/>
          <p:cNvGraphicFramePr>
            <a:graphicFrameLocks/>
          </p:cNvGraphicFramePr>
          <p:nvPr>
            <p:extLst/>
          </p:nvPr>
        </p:nvGraphicFramePr>
        <p:xfrm>
          <a:off x="3314671" y="2054327"/>
          <a:ext cx="3196651" cy="1717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7" name="차트 36"/>
          <p:cNvGraphicFramePr>
            <a:graphicFrameLocks/>
          </p:cNvGraphicFramePr>
          <p:nvPr>
            <p:extLst/>
          </p:nvPr>
        </p:nvGraphicFramePr>
        <p:xfrm>
          <a:off x="1146422" y="2076548"/>
          <a:ext cx="3196651" cy="1717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9976601" y="-1431903"/>
            <a:ext cx="117722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Ⅲ.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현황 분석</a:t>
            </a:r>
          </a:p>
        </p:txBody>
      </p:sp>
      <p:sp>
        <p:nvSpPr>
          <p:cNvPr id="57" name="제목 35"/>
          <p:cNvSpPr txBox="1">
            <a:spLocks/>
          </p:cNvSpPr>
          <p:nvPr/>
        </p:nvSpPr>
        <p:spPr bwMode="auto">
          <a:xfrm>
            <a:off x="1626542" y="-1763490"/>
            <a:ext cx="7169150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4.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전환 선정 평가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4.4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가능여부 파악</a:t>
            </a:r>
          </a:p>
        </p:txBody>
      </p:sp>
      <p:sp>
        <p:nvSpPr>
          <p:cNvPr id="58" name="Rectangle 622"/>
          <p:cNvSpPr txBox="1">
            <a:spLocks noChangeArrowheads="1"/>
          </p:cNvSpPr>
          <p:nvPr/>
        </p:nvSpPr>
        <p:spPr bwMode="auto">
          <a:xfrm>
            <a:off x="1654768" y="-806440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한화생명 시스템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10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 서비스 총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84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개에 대한 </a:t>
            </a: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가능 여부를 파악</a:t>
            </a:r>
            <a:endParaRPr lang="en-US" altLang="ko-KR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전환 수치가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10 / 15 / 20 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순으로 쉬움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/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중간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/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어려움 으로 구분 </a:t>
            </a:r>
            <a:endParaRPr lang="en-US" altLang="ko-KR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이는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클러스터 상태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/ DR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구축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/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업무 종류에 따른 기준으로 측정하였음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. </a:t>
            </a:r>
          </a:p>
        </p:txBody>
      </p:sp>
      <p:sp>
        <p:nvSpPr>
          <p:cNvPr id="7" name="Rectangle 138"/>
          <p:cNvSpPr>
            <a:spLocks noChangeArrowheads="1"/>
          </p:cNvSpPr>
          <p:nvPr/>
        </p:nvSpPr>
        <p:spPr bwMode="auto">
          <a:xfrm>
            <a:off x="2495599" y="5733182"/>
            <a:ext cx="8208914" cy="792162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18000" tIns="36000" rIns="18000" bIns="36000" anchor="ctr"/>
          <a:lstStyle/>
          <a:p>
            <a:pPr marL="93663" indent="-93663" eaLnBrk="0" latinLnBrk="0" hangingPunct="0">
              <a:spcAft>
                <a:spcPct val="20000"/>
              </a:spcAft>
              <a:buSzPct val="85000"/>
              <a:buFont typeface="Wingdings" pitchFamily="2" charset="2"/>
              <a:buChar char="§"/>
              <a:defRPr/>
            </a:pP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한화생명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고객사의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10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  응용서비스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84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개의 서버 중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45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개 응용서비스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(54%), 14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대의 서버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(17%)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가 </a:t>
            </a:r>
            <a:r>
              <a:rPr lang="ko-KR" altLang="en-US" sz="1000" kern="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전환이 가능함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. </a:t>
            </a:r>
          </a:p>
          <a:p>
            <a:pPr marL="93663" indent="-93663" eaLnBrk="0" latinLnBrk="0" hangingPunct="0">
              <a:spcAft>
                <a:spcPct val="20000"/>
              </a:spcAft>
              <a:buSzPct val="85000"/>
              <a:buFont typeface="Wingdings" pitchFamily="2" charset="2"/>
              <a:buChar char="§"/>
              <a:defRPr/>
            </a:pP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DB 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중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oracle RAC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는 </a:t>
            </a:r>
            <a:r>
              <a:rPr lang="en-US" altLang="ko-KR" sz="1000" kern="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openstack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에서 지원하지 않음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. </a:t>
            </a:r>
          </a:p>
          <a:p>
            <a:pPr marL="93663" indent="-93663" eaLnBrk="0" latinLnBrk="0" hangingPunct="0">
              <a:spcAft>
                <a:spcPct val="20000"/>
              </a:spcAft>
              <a:buSzPct val="85000"/>
              <a:buFont typeface="Wingdings" pitchFamily="2" charset="2"/>
              <a:buChar char="§"/>
              <a:defRPr/>
            </a:pP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was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와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web / 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단일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DB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를 중심으로 먼저 </a:t>
            </a:r>
            <a:r>
              <a:rPr lang="en-US" altLang="ko-KR" sz="1000" kern="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openstack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에 이관 가능 </a:t>
            </a:r>
            <a:endParaRPr lang="en-US" altLang="ko-KR" sz="1000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8" name="Rectangle 141"/>
          <p:cNvSpPr>
            <a:spLocks noChangeArrowheads="1"/>
          </p:cNvSpPr>
          <p:nvPr/>
        </p:nvSpPr>
        <p:spPr bwMode="auto">
          <a:xfrm>
            <a:off x="1559496" y="5733182"/>
            <a:ext cx="864096" cy="79216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시사점</a:t>
            </a:r>
            <a:endParaRPr lang="en-US" altLang="ko-KR" sz="1000" b="1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/>
          </p:nvPr>
        </p:nvGraphicFramePr>
        <p:xfrm>
          <a:off x="1847530" y="3717032"/>
          <a:ext cx="3301829" cy="18301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9398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969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108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7027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구분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수량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백분율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99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 전체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99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쉬움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99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중간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99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어려움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31" name="차트 30"/>
          <p:cNvGraphicFramePr>
            <a:graphicFrameLocks/>
          </p:cNvGraphicFramePr>
          <p:nvPr>
            <p:extLst/>
          </p:nvPr>
        </p:nvGraphicFramePr>
        <p:xfrm>
          <a:off x="897274" y="1980757"/>
          <a:ext cx="3196651" cy="1717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59" name="표 58"/>
          <p:cNvGraphicFramePr>
            <a:graphicFrameLocks noGrp="1"/>
          </p:cNvGraphicFramePr>
          <p:nvPr>
            <p:extLst/>
          </p:nvPr>
        </p:nvGraphicFramePr>
        <p:xfrm>
          <a:off x="7157098" y="3849518"/>
          <a:ext cx="3187374" cy="15957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658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422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7927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0401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구분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수량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백분율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011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 전체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011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쉬움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011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중간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1348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어려움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682851" y="2996928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1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쉬움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999656" y="3082295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1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>
                <a:solidFill>
                  <a:schemeClr val="bg1"/>
                </a:solidFill>
              </a:rPr>
              <a:t>중간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143673" y="2132856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1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어려움</a:t>
            </a:r>
          </a:p>
        </p:txBody>
      </p:sp>
      <p:sp>
        <p:nvSpPr>
          <p:cNvPr id="24" name="TextBox 1"/>
          <p:cNvSpPr txBox="1"/>
          <p:nvPr/>
        </p:nvSpPr>
        <p:spPr>
          <a:xfrm>
            <a:off x="2495601" y="1628800"/>
            <a:ext cx="2187687" cy="288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200" b="1" u="sng" dirty="0" err="1"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sz="1200" b="1" u="sng" dirty="0">
                <a:latin typeface="나눔고딕" panose="020B0600000101010101" charset="-127"/>
                <a:ea typeface="나눔고딕" panose="020B0600000101010101" charset="-127"/>
              </a:rPr>
              <a:t> 전환 난이도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6744074" y="1628800"/>
            <a:ext cx="3600399" cy="288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200" b="1" u="sng" dirty="0">
                <a:latin typeface="나눔고딕" panose="020B0600000101010101" charset="-127"/>
                <a:ea typeface="나눔고딕" panose="020B0600000101010101" charset="-127"/>
              </a:rPr>
              <a:t>업무난이도를 고려한 서비스 </a:t>
            </a:r>
            <a:r>
              <a:rPr lang="ko-KR" altLang="en-US" sz="1200" b="1" u="sng" dirty="0" err="1"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sz="1200" b="1" u="sng" dirty="0">
                <a:latin typeface="나눔고딕" panose="020B0600000101010101" charset="-127"/>
                <a:ea typeface="나눔고딕" panose="020B0600000101010101" charset="-127"/>
              </a:rPr>
              <a:t> 전환 대상 </a:t>
            </a:r>
          </a:p>
        </p:txBody>
      </p:sp>
      <p:graphicFrame>
        <p:nvGraphicFramePr>
          <p:cNvPr id="27" name="차트 26"/>
          <p:cNvGraphicFramePr>
            <a:graphicFrameLocks/>
          </p:cNvGraphicFramePr>
          <p:nvPr>
            <p:extLst/>
          </p:nvPr>
        </p:nvGraphicFramePr>
        <p:xfrm>
          <a:off x="7571556" y="2060130"/>
          <a:ext cx="2268860" cy="1656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8795692" y="2996952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1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쉬움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184882" y="3167390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1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>
                <a:solidFill>
                  <a:schemeClr val="bg1"/>
                </a:solidFill>
              </a:rPr>
              <a:t>중간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003605" y="2348880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1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어려움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4F499E71-E7E3-DD45-BD63-DE78C1CDD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ko-KR" dirty="0"/>
              <a:t>4.4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4CA70AE4-E867-1548-8E77-D1D7F1AA51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343471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kumimoji="1" lang="ko-KR" altLang="en-US" dirty="0" err="1"/>
              <a:t>한화생명</a:t>
            </a:r>
            <a:r>
              <a:rPr kumimoji="1" lang="ko-KR" altLang="en-US" dirty="0"/>
              <a:t> 시스템 </a:t>
            </a:r>
            <a:r>
              <a:rPr kumimoji="1" lang="en-US" altLang="ko-KR" dirty="0"/>
              <a:t>10</a:t>
            </a:r>
            <a:r>
              <a:rPr kumimoji="1" lang="ko-KR" altLang="en-US" dirty="0"/>
              <a:t>대 서비스 총 </a:t>
            </a:r>
            <a:r>
              <a:rPr kumimoji="1" lang="en-US" altLang="ko-KR" dirty="0"/>
              <a:t>84</a:t>
            </a:r>
            <a:r>
              <a:rPr kumimoji="1" lang="ko-KR" altLang="en-US" dirty="0"/>
              <a:t>개에 대한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</a:t>
            </a:r>
            <a:r>
              <a:rPr kumimoji="1" lang="en-US" altLang="ko-KR" dirty="0"/>
              <a:t>.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전환 수치가 </a:t>
            </a:r>
            <a:r>
              <a:rPr kumimoji="1" lang="en-US" altLang="ko-KR" dirty="0"/>
              <a:t>10 / 15 / 20  </a:t>
            </a:r>
            <a:r>
              <a:rPr kumimoji="1" lang="ko-KR" altLang="en-US" dirty="0"/>
              <a:t>순으로 쉬움</a:t>
            </a:r>
            <a:r>
              <a:rPr kumimoji="1" lang="en-US" altLang="ko-KR" dirty="0"/>
              <a:t>/</a:t>
            </a:r>
            <a:r>
              <a:rPr kumimoji="1" lang="ko-KR" altLang="en-US" dirty="0"/>
              <a:t>중간</a:t>
            </a:r>
            <a:r>
              <a:rPr kumimoji="1" lang="en-US" altLang="ko-KR" dirty="0"/>
              <a:t>/</a:t>
            </a:r>
            <a:r>
              <a:rPr kumimoji="1" lang="ko-KR" altLang="en-US" dirty="0"/>
              <a:t>어려움 </a:t>
            </a:r>
            <a:r>
              <a:rPr kumimoji="1" lang="ko-KR" altLang="en-US" dirty="0" err="1"/>
              <a:t>으로</a:t>
            </a:r>
            <a:r>
              <a:rPr kumimoji="1" lang="ko-KR" altLang="en-US" dirty="0"/>
              <a:t> 구분</a:t>
            </a:r>
            <a:r>
              <a:rPr kumimoji="1" lang="en-US" altLang="ko-KR" dirty="0"/>
              <a:t>. </a:t>
            </a:r>
            <a:r>
              <a:rPr kumimoji="1" lang="ko-KR" altLang="en-US" dirty="0"/>
              <a:t>이는 클러스터 상태 </a:t>
            </a:r>
            <a:r>
              <a:rPr kumimoji="1" lang="en-US" altLang="ko-KR" dirty="0"/>
              <a:t>/ </a:t>
            </a:r>
            <a:r>
              <a:rPr kumimoji="1" lang="en" altLang="ko-KR" dirty="0"/>
              <a:t>DR </a:t>
            </a:r>
            <a:r>
              <a:rPr kumimoji="1" lang="ko-KR" altLang="en-US" dirty="0"/>
              <a:t>구축 </a:t>
            </a:r>
            <a:r>
              <a:rPr kumimoji="1" lang="en-US" altLang="ko-KR" dirty="0"/>
              <a:t>/ </a:t>
            </a:r>
            <a:r>
              <a:rPr kumimoji="1" lang="ko-KR" altLang="en-US" dirty="0"/>
              <a:t>업무 종류에 따른 기준으로 측정하였음</a:t>
            </a:r>
            <a:r>
              <a:rPr kumimoji="1" lang="en-US" altLang="ko-KR" dirty="0"/>
              <a:t>. 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148377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8"/>
          <p:cNvSpPr txBox="1">
            <a:spLocks noChangeArrowheads="1"/>
          </p:cNvSpPr>
          <p:nvPr/>
        </p:nvSpPr>
        <p:spPr bwMode="black">
          <a:xfrm>
            <a:off x="3830351" y="1200150"/>
            <a:ext cx="5878513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 type="none" w="lg" len="sm"/>
              </a14:hiddenLine>
            </a:ext>
          </a:extLst>
        </p:spPr>
        <p:txBody>
          <a:bodyPr lIns="144000" tIns="91440" rIns="182880" bIns="91440" anchor="ctr"/>
          <a:lstStyle>
            <a:lvl1pPr marL="609600" indent="-609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95000"/>
              </a:lnSpc>
              <a:spcBef>
                <a:spcPct val="50000"/>
              </a:spcBef>
            </a:pPr>
            <a:r>
              <a:rPr lang="en-US" altLang="ko-KR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1.</a:t>
            </a:r>
            <a:r>
              <a:rPr lang="ko-KR" altLang="en-US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개요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gray">
          <a:xfrm>
            <a:off x="3929742" y="2160116"/>
            <a:ext cx="7162800" cy="1157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추진 배경 및 추진 방향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전환 추진 방안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endParaRPr lang="ko-KR" altLang="en-US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905787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622"/>
          <p:cNvSpPr txBox="1">
            <a:spLocks noChangeArrowheads="1"/>
          </p:cNvSpPr>
          <p:nvPr/>
        </p:nvSpPr>
        <p:spPr bwMode="auto">
          <a:xfrm>
            <a:off x="1365152" y="-608539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en-US" altLang="ko-KR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423592" y="2181345"/>
            <a:ext cx="3456384" cy="2506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313" indent="-87313" eaLnBrk="0" latinLnBrk="0" hangingPunct="0">
              <a:lnSpc>
                <a:spcPct val="105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아키텍처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코어 영역에서 매년 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배 이상의 성능 발전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87313" indent="-87313" eaLnBrk="0" latinLnBrk="0" hangingPunct="0">
              <a:lnSpc>
                <a:spcPct val="105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기술 표준을 바탕으로 하여 대부분의 서버 업체에서 </a:t>
            </a:r>
            <a:r>
              <a:rPr lang="ko-KR" altLang="en-US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리눅스를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기반으로 출시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87313" indent="-87313" eaLnBrk="0" latinLnBrk="0" hangingPunct="0">
              <a:lnSpc>
                <a:spcPct val="105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오픈소스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기반으로 개발자들이 원하는 신기술을 빠르게 </a:t>
            </a:r>
            <a:r>
              <a:rPr lang="ko-KR" altLang="en-US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커널에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적용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182563" indent="-182563" latinLnBrk="0">
              <a:lnSpc>
                <a:spcPct val="120000"/>
              </a:lnSpc>
              <a:buClr>
                <a:srgbClr val="000000"/>
              </a:buClr>
              <a:buFont typeface="Wingdings" pitchFamily="2" charset="2"/>
              <a:buChar char="§"/>
              <a:tabLst>
                <a:tab pos="182563" algn="l"/>
              </a:tabLst>
              <a:defRPr/>
            </a:pP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전세계 서버 출하량 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920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만대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(2013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년 기준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대 중 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97%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가 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X86 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기반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182563" indent="-182563" latinLnBrk="0">
              <a:lnSpc>
                <a:spcPct val="120000"/>
              </a:lnSpc>
              <a:buClr>
                <a:srgbClr val="000000"/>
              </a:buClr>
              <a:buFont typeface="Wingdings" pitchFamily="2" charset="2"/>
              <a:buChar char="§"/>
              <a:tabLst>
                <a:tab pos="182563" algn="l"/>
              </a:tabLst>
              <a:defRPr/>
            </a:pP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메모리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네트워크 카드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기타 주요 부품 업체의 </a:t>
            </a:r>
            <a:r>
              <a:rPr lang="ko-KR" altLang="en-US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타겟은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X86 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시장으로 집중하는 상황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2423592" y="4845641"/>
            <a:ext cx="3456384" cy="1329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313" indent="-87313" eaLnBrk="0" latinLnBrk="0" hangingPunct="0">
              <a:lnSpc>
                <a:spcPct val="105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밴더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종속성 탈피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87313" indent="-87313" eaLnBrk="0" latinLnBrk="0" hangingPunct="0">
              <a:lnSpc>
                <a:spcPct val="105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최적 솔루션 제공을 통한 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IT 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선진화 구축 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87313" indent="-87313" eaLnBrk="0" latinLnBrk="0" hangingPunct="0">
              <a:lnSpc>
                <a:spcPct val="105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Linux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와 </a:t>
            </a:r>
            <a:r>
              <a:rPr lang="ko-KR" altLang="en-US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오픈소스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도입을 통한 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IT TCO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절감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87313" indent="-87313" eaLnBrk="0" latinLnBrk="0" hangingPunct="0">
              <a:lnSpc>
                <a:spcPct val="105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기술 내재화를 통한 향후 자체 핵심 역량 강화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9223845" y="-1234002"/>
            <a:ext cx="164036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Ⅳ. To-Be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모델수립</a:t>
            </a:r>
          </a:p>
        </p:txBody>
      </p:sp>
      <p:sp>
        <p:nvSpPr>
          <p:cNvPr id="23" name="Rectangle 138"/>
          <p:cNvSpPr>
            <a:spLocks noChangeArrowheads="1"/>
          </p:cNvSpPr>
          <p:nvPr/>
        </p:nvSpPr>
        <p:spPr bwMode="auto">
          <a:xfrm>
            <a:off x="1558926" y="2066764"/>
            <a:ext cx="4321051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25" name="Rectangle 141"/>
          <p:cNvSpPr>
            <a:spLocks noChangeArrowheads="1"/>
          </p:cNvSpPr>
          <p:nvPr/>
        </p:nvSpPr>
        <p:spPr bwMode="auto">
          <a:xfrm>
            <a:off x="1558926" y="1750642"/>
            <a:ext cx="4321051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추진 배경</a:t>
            </a:r>
            <a:endParaRPr lang="en-US" altLang="ko-KR" sz="14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26" name="Rectangle 138"/>
          <p:cNvSpPr>
            <a:spLocks noChangeArrowheads="1"/>
          </p:cNvSpPr>
          <p:nvPr/>
        </p:nvSpPr>
        <p:spPr bwMode="auto">
          <a:xfrm>
            <a:off x="6384033" y="2068104"/>
            <a:ext cx="4321051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27" name="Rectangle 141"/>
          <p:cNvSpPr>
            <a:spLocks noChangeArrowheads="1"/>
          </p:cNvSpPr>
          <p:nvPr/>
        </p:nvSpPr>
        <p:spPr bwMode="auto">
          <a:xfrm>
            <a:off x="6384033" y="1751304"/>
            <a:ext cx="4321051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추진 방향</a:t>
            </a:r>
            <a:endParaRPr lang="en-US" altLang="ko-KR" sz="14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28" name="AutoShape 142"/>
          <p:cNvSpPr>
            <a:spLocks noChangeArrowheads="1"/>
          </p:cNvSpPr>
          <p:nvPr/>
        </p:nvSpPr>
        <p:spPr bwMode="auto">
          <a:xfrm rot="5400000">
            <a:off x="4746378" y="4023762"/>
            <a:ext cx="2880000" cy="320400"/>
          </a:xfrm>
          <a:prstGeom prst="triangle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rot="10800000" vert="eaVert" wrap="none" lIns="0" tIns="0" rIns="0" bIns="0" anchor="ctr"/>
          <a:lstStyle/>
          <a:p>
            <a:pPr algn="ctr" eaLnBrk="0" latinLnBrk="0" hangingPunct="0">
              <a:buFont typeface="Wingdings" pitchFamily="2" charset="2"/>
              <a:buChar char="§"/>
            </a:pP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29" name="오각형 28"/>
          <p:cNvSpPr>
            <a:spLocks noChangeArrowheads="1"/>
          </p:cNvSpPr>
          <p:nvPr/>
        </p:nvSpPr>
        <p:spPr bwMode="gray">
          <a:xfrm>
            <a:off x="1667508" y="2181362"/>
            <a:ext cx="756084" cy="2520262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외부적</a:t>
            </a:r>
            <a:r>
              <a:rPr lang="en-US" altLang="ko-KR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환경변화</a:t>
            </a:r>
            <a:endParaRPr lang="en-US" altLang="ko-KR" sz="12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0" name="오각형 29"/>
          <p:cNvSpPr>
            <a:spLocks noChangeArrowheads="1"/>
          </p:cNvSpPr>
          <p:nvPr/>
        </p:nvSpPr>
        <p:spPr bwMode="gray">
          <a:xfrm>
            <a:off x="1667508" y="4845640"/>
            <a:ext cx="756084" cy="1404172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내부적 </a:t>
            </a:r>
            <a:endParaRPr lang="en-US" altLang="ko-KR" sz="12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요인</a:t>
            </a:r>
            <a:endParaRPr lang="en-US" altLang="ko-KR" sz="12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1" name="Rectangle 8"/>
          <p:cNvSpPr>
            <a:spLocks noChangeArrowheads="1"/>
          </p:cNvSpPr>
          <p:nvPr/>
        </p:nvSpPr>
        <p:spPr bwMode="auto">
          <a:xfrm>
            <a:off x="7616568" y="3621504"/>
            <a:ext cx="2988000" cy="1423684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오픈 소스 운영 환경을 위한 운영 요원의 </a:t>
            </a:r>
            <a: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기술 내재화</a:t>
            </a:r>
          </a:p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오픈소스</a:t>
            </a: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기반 통합 모니터링</a:t>
            </a:r>
            <a: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백업 및 </a:t>
            </a:r>
            <a: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복구 체제</a:t>
            </a:r>
          </a:p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오픈소스</a:t>
            </a: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기반 인프라 조성 및 서비스 기획</a:t>
            </a:r>
          </a:p>
        </p:txBody>
      </p:sp>
      <p:sp>
        <p:nvSpPr>
          <p:cNvPr id="32" name="Rectangle 27"/>
          <p:cNvSpPr>
            <a:spLocks noChangeArrowheads="1"/>
          </p:cNvSpPr>
          <p:nvPr/>
        </p:nvSpPr>
        <p:spPr bwMode="auto">
          <a:xfrm>
            <a:off x="6500863" y="3621504"/>
            <a:ext cx="1040796" cy="1423684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중기</a:t>
            </a:r>
            <a:r>
              <a:rPr lang="en-US" altLang="ko-KR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</a:p>
          <a:p>
            <a:pPr algn="ctr">
              <a:defRPr/>
            </a:pPr>
            <a:r>
              <a:rPr lang="ko-KR" altLang="en-US" sz="1200" b="1" dirty="0" err="1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오픈소스</a:t>
            </a:r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활용 </a:t>
            </a:r>
            <a:endParaRPr lang="en-US" altLang="ko-KR" sz="12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3" name="Rectangle 8"/>
          <p:cNvSpPr>
            <a:spLocks noChangeArrowheads="1"/>
          </p:cNvSpPr>
          <p:nvPr/>
        </p:nvSpPr>
        <p:spPr bwMode="auto">
          <a:xfrm>
            <a:off x="7619477" y="5133672"/>
            <a:ext cx="2988000" cy="1144036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업무 시스템에 대한 서비스 중심의 </a:t>
            </a:r>
            <a: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200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클라우드화</a:t>
            </a:r>
            <a:endParaRPr lang="ko-KR" altLang="en-US" sz="12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인프라 관점의 모니터링 일원화 및 </a:t>
            </a:r>
            <a: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사용자 중심의 인터페이스 전환</a:t>
            </a:r>
          </a:p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200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빅데이터</a:t>
            </a: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서비스 등의 다양한 환경 제공</a:t>
            </a:r>
          </a:p>
        </p:txBody>
      </p:sp>
      <p:sp>
        <p:nvSpPr>
          <p:cNvPr id="34" name="Rectangle 27"/>
          <p:cNvSpPr>
            <a:spLocks noChangeArrowheads="1"/>
          </p:cNvSpPr>
          <p:nvPr/>
        </p:nvSpPr>
        <p:spPr bwMode="auto">
          <a:xfrm>
            <a:off x="6503772" y="5133672"/>
            <a:ext cx="1040796" cy="1144036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서비스 중심의 </a:t>
            </a:r>
            <a:r>
              <a:rPr lang="en-US" altLang="ko-KR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200" b="1" dirty="0" err="1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화 </a:t>
            </a:r>
          </a:p>
        </p:txBody>
      </p:sp>
      <p:sp>
        <p:nvSpPr>
          <p:cNvPr id="36" name="Rectangle 8"/>
          <p:cNvSpPr>
            <a:spLocks noChangeArrowheads="1"/>
          </p:cNvSpPr>
          <p:nvPr/>
        </p:nvSpPr>
        <p:spPr bwMode="auto">
          <a:xfrm>
            <a:off x="7619477" y="2173252"/>
            <a:ext cx="2988000" cy="1376244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X86 </a:t>
            </a: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기반의 </a:t>
            </a:r>
            <a: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U2L </a:t>
            </a: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시스템 전환</a:t>
            </a:r>
          </a:p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업무를 위한 공통 플랫폼 제공</a:t>
            </a:r>
          </a:p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단순화</a:t>
            </a:r>
            <a: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표준화 기반의 </a:t>
            </a:r>
            <a:r>
              <a:rPr lang="ko-KR" altLang="en-US" sz="1200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계층형</a:t>
            </a: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아키텍처</a:t>
            </a:r>
          </a:p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개발 인프라에 대한 가상화 적용</a:t>
            </a:r>
          </a:p>
        </p:txBody>
      </p:sp>
      <p:sp>
        <p:nvSpPr>
          <p:cNvPr id="37" name="Rectangle 27"/>
          <p:cNvSpPr>
            <a:spLocks noChangeArrowheads="1"/>
          </p:cNvSpPr>
          <p:nvPr/>
        </p:nvSpPr>
        <p:spPr bwMode="auto">
          <a:xfrm>
            <a:off x="6503772" y="2173252"/>
            <a:ext cx="1040796" cy="1376244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초기 </a:t>
            </a:r>
            <a:r>
              <a:rPr lang="en-US" altLang="ko-KR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U2L</a:t>
            </a:r>
            <a:endParaRPr lang="ko-KR" altLang="en-US" sz="12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91E6699B-6591-4F4A-A8EF-A4B62A97D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ko-KR" dirty="0"/>
              <a:t>1.1 </a:t>
            </a:r>
            <a:r>
              <a:rPr kumimoji="1" lang="ko-KR" altLang="en-US" dirty="0"/>
              <a:t>추진 배경 및 추진 방향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3239B3D4-C88E-9D43-BA6D-9C1A94F1F53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7" y="880616"/>
            <a:ext cx="11067465" cy="1878626"/>
          </a:xfrm>
        </p:spPr>
        <p:txBody>
          <a:bodyPr>
            <a:normAutofit/>
          </a:bodyPr>
          <a:lstStyle/>
          <a:p>
            <a:r>
              <a:rPr kumimoji="1" lang="ko-KR" altLang="en-US" dirty="0"/>
              <a:t>오픈소스 소프트웨어 기반의 프로세스를 정립하고 공통플랫폼을 구축함으로써 종속성 탈피</a:t>
            </a:r>
            <a:r>
              <a:rPr kumimoji="1" lang="en-US" altLang="ko-KR" dirty="0"/>
              <a:t>, </a:t>
            </a:r>
            <a:r>
              <a:rPr kumimoji="1" lang="ko-KR" altLang="en-US" dirty="0"/>
              <a:t>개방성 증가</a:t>
            </a:r>
            <a:r>
              <a:rPr kumimoji="1" lang="en-US" altLang="ko-KR" dirty="0"/>
              <a:t>, </a:t>
            </a:r>
            <a:r>
              <a:rPr kumimoji="1" lang="ko-KR" altLang="en-US" dirty="0"/>
              <a:t>비용 </a:t>
            </a:r>
            <a:r>
              <a:rPr kumimoji="1" lang="ko-KR" altLang="en-US" dirty="0" err="1"/>
              <a:t>절감등을</a:t>
            </a:r>
            <a:r>
              <a:rPr kumimoji="1" lang="ko-KR" altLang="en-US" dirty="0"/>
              <a:t> 통해서 </a:t>
            </a:r>
            <a:r>
              <a:rPr kumimoji="1" lang="en" altLang="ko-KR" dirty="0"/>
              <a:t>IT </a:t>
            </a:r>
            <a:r>
              <a:rPr kumimoji="1" lang="ko-KR" altLang="en-US" dirty="0"/>
              <a:t>경쟁력을 확보하고 위해 </a:t>
            </a:r>
            <a:r>
              <a:rPr kumimoji="1" lang="en" altLang="ko-KR" dirty="0"/>
              <a:t>U2L</a:t>
            </a:r>
            <a:r>
              <a:rPr kumimoji="1" lang="ko-KR" altLang="en-US" dirty="0"/>
              <a:t>을 추진함</a:t>
            </a:r>
            <a:r>
              <a:rPr kumimoji="1" lang="en-US" altLang="ko-KR" dirty="0"/>
              <a:t>. </a:t>
            </a:r>
            <a:r>
              <a:rPr kumimoji="1" lang="ko-KR" altLang="en-US" dirty="0"/>
              <a:t>이는 향후 </a:t>
            </a:r>
            <a:r>
              <a:rPr kumimoji="1" lang="ko-KR" altLang="en-US" dirty="0" err="1"/>
              <a:t>클라우드로의</a:t>
            </a:r>
            <a:r>
              <a:rPr kumimoji="1" lang="ko-KR" altLang="en-US" dirty="0"/>
              <a:t> 전환</a:t>
            </a:r>
            <a:r>
              <a:rPr kumimoji="1" lang="en-US" altLang="ko-KR" dirty="0"/>
              <a:t>, </a:t>
            </a:r>
            <a:r>
              <a:rPr kumimoji="1" lang="ko-KR" altLang="en-US" dirty="0"/>
              <a:t>구축을 위한 초기단계임</a:t>
            </a:r>
            <a:r>
              <a:rPr kumimoji="1" lang="en-US" altLang="ko-KR" dirty="0"/>
              <a:t>.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96299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1611410" y="2349426"/>
            <a:ext cx="9137537" cy="2458842"/>
            <a:chOff x="216341" y="1440481"/>
            <a:chExt cx="9438298" cy="3359784"/>
          </a:xfrm>
        </p:grpSpPr>
        <p:sp>
          <p:nvSpPr>
            <p:cNvPr id="2" name="자유형 1"/>
            <p:cNvSpPr/>
            <p:nvPr/>
          </p:nvSpPr>
          <p:spPr bwMode="auto">
            <a:xfrm>
              <a:off x="4479913" y="1694445"/>
              <a:ext cx="1567542" cy="2623457"/>
            </a:xfrm>
            <a:custGeom>
              <a:avLst/>
              <a:gdLst>
                <a:gd name="connsiteX0" fmla="*/ 0 w 1208314"/>
                <a:gd name="connsiteY0" fmla="*/ 0 h 2623457"/>
                <a:gd name="connsiteX1" fmla="*/ 1208314 w 1208314"/>
                <a:gd name="connsiteY1" fmla="*/ 130629 h 2623457"/>
                <a:gd name="connsiteX2" fmla="*/ 1208314 w 1208314"/>
                <a:gd name="connsiteY2" fmla="*/ 2569029 h 2623457"/>
                <a:gd name="connsiteX3" fmla="*/ 0 w 1208314"/>
                <a:gd name="connsiteY3" fmla="*/ 2623457 h 2623457"/>
                <a:gd name="connsiteX4" fmla="*/ 0 w 1208314"/>
                <a:gd name="connsiteY4" fmla="*/ 0 h 2623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8314" h="2623457">
                  <a:moveTo>
                    <a:pt x="0" y="0"/>
                  </a:moveTo>
                  <a:lnTo>
                    <a:pt x="1208314" y="130629"/>
                  </a:lnTo>
                  <a:lnTo>
                    <a:pt x="1208314" y="2569029"/>
                  </a:lnTo>
                  <a:lnTo>
                    <a:pt x="0" y="2623457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9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0800000" scaled="0"/>
            </a:gradFill>
            <a:ln w="9525">
              <a:noFill/>
              <a:miter lim="800000"/>
              <a:headEnd/>
              <a:tailEnd/>
            </a:ln>
          </p:spPr>
          <p:txBody>
            <a:bodyPr wrap="none" rtlCol="0" anchor="ctr"/>
            <a:lstStyle/>
            <a:p>
              <a:pPr algn="ctr"/>
              <a:endParaRPr lang="ko-KR" altLang="en-US" sz="1200" dirty="0">
                <a:solidFill>
                  <a:schemeClr val="bg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3" name="모서리가 둥근 직사각형 2"/>
            <p:cNvSpPr/>
            <p:nvPr/>
          </p:nvSpPr>
          <p:spPr>
            <a:xfrm>
              <a:off x="5927708" y="1814188"/>
              <a:ext cx="3546933" cy="2438854"/>
            </a:xfrm>
            <a:prstGeom prst="roundRect">
              <a:avLst>
                <a:gd name="adj" fmla="val 6154"/>
              </a:avLst>
            </a:prstGeom>
            <a:solidFill>
              <a:schemeClr val="bg1">
                <a:lumMod val="95000"/>
              </a:schemeClr>
            </a:solidFill>
            <a:ln w="15875">
              <a:solidFill>
                <a:srgbClr val="0070C0"/>
              </a:solidFill>
              <a:prstDash val="sysDash"/>
            </a:ln>
          </p:spPr>
          <p:txBody>
            <a:bodyPr anchor="b"/>
            <a:lstStyle/>
            <a:p>
              <a:pPr algn="ctr">
                <a:defRPr/>
              </a:pPr>
              <a:endParaRPr lang="ko-KR" altLang="en-US" sz="120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4" name="모서리가 둥근 직사각형 11"/>
            <p:cNvSpPr>
              <a:spLocks noChangeArrowheads="1"/>
            </p:cNvSpPr>
            <p:nvPr/>
          </p:nvSpPr>
          <p:spPr bwMode="auto">
            <a:xfrm>
              <a:off x="736812" y="1552108"/>
              <a:ext cx="1862137" cy="2795276"/>
            </a:xfrm>
            <a:prstGeom prst="roundRect">
              <a:avLst>
                <a:gd name="adj" fmla="val 6884"/>
              </a:avLst>
            </a:prstGeom>
            <a:solidFill>
              <a:schemeClr val="bg1">
                <a:lumMod val="85000"/>
              </a:schemeClr>
            </a:solidFill>
            <a:ln w="15875">
              <a:solidFill>
                <a:srgbClr val="0070C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ko-KR" altLang="en-US" sz="1050" b="1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기존 유닉스</a:t>
              </a:r>
              <a:r>
                <a:rPr lang="en-US" altLang="ko-KR" sz="1050" b="1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lang="ko-KR" altLang="en-US" sz="1050" b="1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계열</a:t>
              </a:r>
              <a:endParaRPr lang="en-US" altLang="ko-KR" sz="1050" b="1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algn="ctr"/>
              <a:endParaRPr lang="en-US" altLang="ko-KR" sz="120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algn="ctr"/>
              <a:endParaRPr lang="en-US" altLang="ko-KR" sz="120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algn="ctr"/>
              <a:endParaRPr lang="en-US" altLang="ko-KR" sz="120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algn="ctr"/>
              <a:endParaRPr lang="en-US" altLang="ko-KR" sz="120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algn="ctr"/>
              <a:endParaRPr lang="ko-KR" altLang="en-US" sz="120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5" name="모서리가 둥근 직사각형 4"/>
            <p:cNvSpPr>
              <a:spLocks noChangeArrowheads="1"/>
            </p:cNvSpPr>
            <p:nvPr/>
          </p:nvSpPr>
          <p:spPr bwMode="auto">
            <a:xfrm>
              <a:off x="2740237" y="1539045"/>
              <a:ext cx="1860550" cy="2808339"/>
            </a:xfrm>
            <a:prstGeom prst="roundRect">
              <a:avLst>
                <a:gd name="adj" fmla="val 6884"/>
              </a:avLst>
            </a:prstGeom>
            <a:solidFill>
              <a:schemeClr val="bg1">
                <a:lumMod val="85000"/>
              </a:schemeClr>
            </a:solidFill>
            <a:ln w="15875">
              <a:solidFill>
                <a:srgbClr val="0070C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ko-KR" sz="1050" b="1" dirty="0">
                  <a:solidFill>
                    <a:srgbClr val="00206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Unix to Linux  Migration</a:t>
              </a:r>
            </a:p>
          </p:txBody>
        </p:sp>
        <p:sp>
          <p:nvSpPr>
            <p:cNvPr id="6" name="직사각형 6"/>
            <p:cNvSpPr>
              <a:spLocks noChangeArrowheads="1"/>
            </p:cNvSpPr>
            <p:nvPr/>
          </p:nvSpPr>
          <p:spPr bwMode="auto">
            <a:xfrm>
              <a:off x="541549" y="2026459"/>
              <a:ext cx="4243388" cy="719137"/>
            </a:xfrm>
            <a:prstGeom prst="rect">
              <a:avLst/>
            </a:prstGeom>
            <a:solidFill>
              <a:schemeClr val="bg2">
                <a:lumMod val="75000"/>
                <a:alpha val="45882"/>
              </a:schemeClr>
            </a:solidFill>
            <a:ln w="15875">
              <a:solidFill>
                <a:srgbClr val="0070C0"/>
              </a:solidFill>
              <a:prstDash val="sysDash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ko-KR" sz="1050" dirty="0">
                  <a:solidFill>
                    <a:srgbClr val="00206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High Performance System</a:t>
              </a:r>
              <a:endParaRPr lang="ko-KR" altLang="en-US" sz="105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7" name="직사각형 7"/>
            <p:cNvSpPr>
              <a:spLocks noChangeArrowheads="1"/>
            </p:cNvSpPr>
            <p:nvPr/>
          </p:nvSpPr>
          <p:spPr bwMode="auto">
            <a:xfrm>
              <a:off x="541549" y="2799571"/>
              <a:ext cx="4243388" cy="719138"/>
            </a:xfrm>
            <a:prstGeom prst="rect">
              <a:avLst/>
            </a:prstGeom>
            <a:solidFill>
              <a:schemeClr val="bg2">
                <a:lumMod val="75000"/>
                <a:alpha val="45882"/>
              </a:schemeClr>
            </a:solidFill>
            <a:ln w="15875">
              <a:solidFill>
                <a:srgbClr val="0070C0"/>
              </a:solidFill>
              <a:prstDash val="sysDash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ko-KR" sz="1050" dirty="0">
                  <a:solidFill>
                    <a:srgbClr val="00206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Medium Performance System</a:t>
              </a:r>
              <a:endParaRPr lang="ko-KR" altLang="en-US" sz="105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8" name="직사각형 8"/>
            <p:cNvSpPr>
              <a:spLocks noChangeArrowheads="1"/>
            </p:cNvSpPr>
            <p:nvPr/>
          </p:nvSpPr>
          <p:spPr bwMode="auto">
            <a:xfrm>
              <a:off x="541549" y="3574271"/>
              <a:ext cx="4243388" cy="719138"/>
            </a:xfrm>
            <a:prstGeom prst="rect">
              <a:avLst/>
            </a:prstGeom>
            <a:solidFill>
              <a:schemeClr val="bg2">
                <a:lumMod val="75000"/>
                <a:alpha val="45882"/>
              </a:schemeClr>
            </a:solidFill>
            <a:ln w="15875">
              <a:solidFill>
                <a:srgbClr val="0070C0"/>
              </a:solidFill>
              <a:prstDash val="sysDash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ko-KR" sz="1050" dirty="0">
                  <a:solidFill>
                    <a:srgbClr val="00206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Low Performance System</a:t>
              </a:r>
              <a:endParaRPr lang="ko-KR" altLang="en-US" sz="105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cxnSp>
          <p:nvCxnSpPr>
            <p:cNvPr id="9" name="직선 화살표 연결선 14"/>
            <p:cNvCxnSpPr>
              <a:cxnSpLocks noChangeShapeType="1"/>
            </p:cNvCxnSpPr>
            <p:nvPr/>
          </p:nvCxnSpPr>
          <p:spPr bwMode="auto">
            <a:xfrm rot="16200000" flipH="1">
              <a:off x="-985626" y="2980547"/>
              <a:ext cx="2879725" cy="0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 type="triangle" w="med" len="med"/>
              <a:tailEnd type="none"/>
            </a:ln>
          </p:spPr>
        </p:cxnSp>
        <p:cxnSp>
          <p:nvCxnSpPr>
            <p:cNvPr id="10" name="직선 화살표 연결선 16"/>
            <p:cNvCxnSpPr>
              <a:cxnSpLocks noChangeShapeType="1"/>
            </p:cNvCxnSpPr>
            <p:nvPr/>
          </p:nvCxnSpPr>
          <p:spPr bwMode="auto">
            <a:xfrm rot="10800000">
              <a:off x="447665" y="4418367"/>
              <a:ext cx="4487863" cy="6350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 type="triangle" w="med" len="med"/>
              <a:tailEnd/>
            </a:ln>
          </p:spPr>
        </p:cxnSp>
        <p:sp>
          <p:nvSpPr>
            <p:cNvPr id="11" name="TextBox 10"/>
            <p:cNvSpPr txBox="1"/>
            <p:nvPr/>
          </p:nvSpPr>
          <p:spPr>
            <a:xfrm>
              <a:off x="241040" y="1537957"/>
              <a:ext cx="190744" cy="2492375"/>
            </a:xfrm>
            <a:prstGeom prst="rect">
              <a:avLst/>
            </a:prstGeom>
            <a:noFill/>
          </p:spPr>
          <p:txBody>
            <a:bodyPr vert="eaVert" lIns="0" tIns="0" rIns="0" bIns="0">
              <a:spAutoFit/>
            </a:bodyPr>
            <a:lstStyle/>
            <a:p>
              <a:pPr>
                <a:defRPr/>
              </a:pPr>
              <a:r>
                <a:rPr lang="ko-KR" altLang="en-US" sz="12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규모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55915" y="4421771"/>
              <a:ext cx="1598613" cy="3784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defRPr/>
              </a:pPr>
              <a:r>
                <a:rPr lang="en-US" altLang="ko-KR" sz="12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Platform</a:t>
              </a:r>
              <a:endParaRPr lang="ko-KR" altLang="en-US" sz="12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13" name="오른쪽 화살표 12"/>
            <p:cNvSpPr/>
            <p:nvPr/>
          </p:nvSpPr>
          <p:spPr>
            <a:xfrm>
              <a:off x="736812" y="2521366"/>
              <a:ext cx="4048125" cy="603076"/>
            </a:xfrm>
            <a:prstGeom prst="rightArrow">
              <a:avLst>
                <a:gd name="adj1" fmla="val 64262"/>
                <a:gd name="adj2" fmla="val 50000"/>
              </a:avLst>
            </a:prstGeom>
            <a:solidFill>
              <a:schemeClr val="bg1">
                <a:lumMod val="85000"/>
              </a:schemeClr>
            </a:solidFill>
            <a:ln w="15875">
              <a:solidFill>
                <a:srgbClr val="0096D6"/>
              </a:solidFill>
              <a:prstDash val="sysDash"/>
            </a:ln>
          </p:spPr>
          <p:txBody>
            <a:bodyPr anchor="ctr"/>
            <a:lstStyle/>
            <a:p>
              <a:pPr algn="ctr">
                <a:defRPr/>
              </a:pPr>
              <a:r>
                <a:rPr lang="ko-KR" altLang="en-US" sz="1200" b="1" dirty="0" err="1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오픈소스</a:t>
              </a:r>
              <a:r>
                <a:rPr lang="ko-KR" altLang="en-US" sz="1200" b="1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인프라 추진방향</a:t>
              </a:r>
            </a:p>
          </p:txBody>
        </p:sp>
        <p:sp>
          <p:nvSpPr>
            <p:cNvPr id="14" name="타원 26"/>
            <p:cNvSpPr>
              <a:spLocks noChangeArrowheads="1"/>
            </p:cNvSpPr>
            <p:nvPr/>
          </p:nvSpPr>
          <p:spPr bwMode="auto">
            <a:xfrm>
              <a:off x="6514407" y="1972931"/>
              <a:ext cx="2416175" cy="542925"/>
            </a:xfrm>
            <a:prstGeom prst="ellipse">
              <a:avLst/>
            </a:prstGeom>
            <a:solidFill>
              <a:schemeClr val="bg2">
                <a:lumMod val="75000"/>
                <a:alpha val="45882"/>
              </a:schemeClr>
            </a:solidFill>
            <a:ln w="15875">
              <a:solidFill>
                <a:srgbClr val="0070C0"/>
              </a:solidFill>
              <a:prstDash val="sysDash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ko-KR" sz="900" b="1" dirty="0">
                  <a:solidFill>
                    <a:srgbClr val="00206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U2L Migration</a:t>
              </a:r>
            </a:p>
            <a:p>
              <a:pPr algn="ctr"/>
              <a:r>
                <a:rPr lang="en-US" altLang="ko-KR" sz="900" b="1" dirty="0">
                  <a:solidFill>
                    <a:srgbClr val="00206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(Unix To Linux Migration)</a:t>
              </a:r>
              <a:endParaRPr lang="ko-KR" altLang="en-US" sz="900" b="1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15" name="타원 14"/>
            <p:cNvSpPr/>
            <p:nvPr/>
          </p:nvSpPr>
          <p:spPr>
            <a:xfrm>
              <a:off x="6514407" y="2667233"/>
              <a:ext cx="2416175" cy="54292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5875">
              <a:solidFill>
                <a:srgbClr val="0070C0"/>
              </a:solidFill>
              <a:prstDash val="sysDash"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altLang="ko-KR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P2V</a:t>
              </a:r>
            </a:p>
            <a:p>
              <a:pPr algn="ctr">
                <a:defRPr/>
              </a:pPr>
              <a:r>
                <a:rPr lang="en-US" altLang="ko-KR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(Physical To Virtual Migration)</a:t>
              </a:r>
              <a:endParaRPr lang="ko-KR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16" name="타원 15"/>
            <p:cNvSpPr/>
            <p:nvPr/>
          </p:nvSpPr>
          <p:spPr>
            <a:xfrm>
              <a:off x="6514407" y="3361534"/>
              <a:ext cx="2416175" cy="54292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5875">
              <a:solidFill>
                <a:srgbClr val="0070C0"/>
              </a:solidFill>
              <a:prstDash val="sysDash"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altLang="ko-KR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V2V</a:t>
              </a:r>
            </a:p>
            <a:p>
              <a:pPr algn="ctr">
                <a:defRPr/>
              </a:pPr>
              <a:r>
                <a:rPr lang="en-US" altLang="ko-KR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(Virtual To Virtual Migration)</a:t>
              </a:r>
              <a:endPara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cxnSp>
          <p:nvCxnSpPr>
            <p:cNvPr id="17" name="직선 화살표 연결선 16"/>
            <p:cNvCxnSpPr>
              <a:stCxn id="14" idx="4"/>
              <a:endCxn id="15" idx="0"/>
            </p:cNvCxnSpPr>
            <p:nvPr/>
          </p:nvCxnSpPr>
          <p:spPr bwMode="auto">
            <a:xfrm rot="5400000">
              <a:off x="7646807" y="2591544"/>
              <a:ext cx="151377" cy="1588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/>
            </a:ln>
          </p:spPr>
        </p:cxnSp>
        <p:cxnSp>
          <p:nvCxnSpPr>
            <p:cNvPr id="18" name="직선 화살표 연결선 17"/>
            <p:cNvCxnSpPr>
              <a:stCxn id="15" idx="4"/>
              <a:endCxn id="16" idx="0"/>
            </p:cNvCxnSpPr>
            <p:nvPr/>
          </p:nvCxnSpPr>
          <p:spPr bwMode="auto">
            <a:xfrm rot="5400000">
              <a:off x="7646807" y="3285846"/>
              <a:ext cx="151376" cy="1588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/>
            </a:ln>
          </p:spPr>
        </p:cxnSp>
        <p:sp>
          <p:nvSpPr>
            <p:cNvPr id="19" name="Rectangle 1"/>
            <p:cNvSpPr/>
            <p:nvPr/>
          </p:nvSpPr>
          <p:spPr>
            <a:xfrm>
              <a:off x="216341" y="1440481"/>
              <a:ext cx="9438298" cy="3258288"/>
            </a:xfrm>
            <a:prstGeom prst="rect">
              <a:avLst/>
            </a:prstGeom>
            <a:noFill/>
            <a:ln>
              <a:solidFill>
                <a:srgbClr val="80808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</p:grpSp>
      <p:sp>
        <p:nvSpPr>
          <p:cNvPr id="21" name="AutoShape 28"/>
          <p:cNvSpPr>
            <a:spLocks noChangeArrowheads="1"/>
          </p:cNvSpPr>
          <p:nvPr/>
        </p:nvSpPr>
        <p:spPr bwMode="auto">
          <a:xfrm>
            <a:off x="1845550" y="4975140"/>
            <a:ext cx="1849832" cy="314257"/>
          </a:xfrm>
          <a:prstGeom prst="roundRect">
            <a:avLst>
              <a:gd name="adj" fmla="val 20514"/>
            </a:avLst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>
                <a:solidFill>
                  <a:schemeClr val="tx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1. </a:t>
            </a:r>
            <a:r>
              <a:rPr lang="ko-KR" altLang="en-US" sz="1050" b="1" dirty="0">
                <a:solidFill>
                  <a:schemeClr val="tx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애플리케이션 요소</a:t>
            </a:r>
          </a:p>
        </p:txBody>
      </p:sp>
      <p:sp>
        <p:nvSpPr>
          <p:cNvPr id="22" name="AutoShape 30"/>
          <p:cNvSpPr>
            <a:spLocks noChangeArrowheads="1"/>
          </p:cNvSpPr>
          <p:nvPr/>
        </p:nvSpPr>
        <p:spPr bwMode="auto">
          <a:xfrm>
            <a:off x="4105555" y="4993965"/>
            <a:ext cx="1849832" cy="314258"/>
          </a:xfrm>
          <a:prstGeom prst="roundRect">
            <a:avLst>
              <a:gd name="adj" fmla="val 20514"/>
            </a:avLst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>
                <a:solidFill>
                  <a:schemeClr val="tx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2. </a:t>
            </a:r>
            <a:r>
              <a:rPr lang="ko-KR" altLang="en-US" sz="1050" b="1" dirty="0">
                <a:solidFill>
                  <a:schemeClr val="tx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기능적 요소</a:t>
            </a:r>
          </a:p>
        </p:txBody>
      </p:sp>
      <p:sp>
        <p:nvSpPr>
          <p:cNvPr id="23" name="AutoShape 32"/>
          <p:cNvSpPr>
            <a:spLocks noChangeArrowheads="1"/>
          </p:cNvSpPr>
          <p:nvPr/>
        </p:nvSpPr>
        <p:spPr bwMode="auto">
          <a:xfrm>
            <a:off x="6462834" y="4993965"/>
            <a:ext cx="1849832" cy="314258"/>
          </a:xfrm>
          <a:prstGeom prst="roundRect">
            <a:avLst>
              <a:gd name="adj" fmla="val 20514"/>
            </a:avLst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>
                <a:solidFill>
                  <a:schemeClr val="tx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3. </a:t>
            </a:r>
            <a:r>
              <a:rPr lang="ko-KR" altLang="en-US" sz="1050" b="1">
                <a:solidFill>
                  <a:schemeClr val="tx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비용 절감 요소</a:t>
            </a:r>
          </a:p>
        </p:txBody>
      </p:sp>
      <p:sp>
        <p:nvSpPr>
          <p:cNvPr id="24" name="AutoShape 34"/>
          <p:cNvSpPr>
            <a:spLocks noChangeArrowheads="1"/>
          </p:cNvSpPr>
          <p:nvPr/>
        </p:nvSpPr>
        <p:spPr bwMode="auto">
          <a:xfrm>
            <a:off x="8834706" y="4973690"/>
            <a:ext cx="1849833" cy="314258"/>
          </a:xfrm>
          <a:prstGeom prst="roundRect">
            <a:avLst>
              <a:gd name="adj" fmla="val 20514"/>
            </a:avLst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>
                <a:solidFill>
                  <a:schemeClr val="tx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4. </a:t>
            </a:r>
            <a:r>
              <a:rPr lang="ko-KR" altLang="en-US" sz="1050" b="1" dirty="0">
                <a:solidFill>
                  <a:schemeClr val="tx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프로젝트 크기</a:t>
            </a:r>
          </a:p>
        </p:txBody>
      </p:sp>
      <p:grpSp>
        <p:nvGrpSpPr>
          <p:cNvPr id="25" name="그룹 24"/>
          <p:cNvGrpSpPr/>
          <p:nvPr/>
        </p:nvGrpSpPr>
        <p:grpSpPr>
          <a:xfrm>
            <a:off x="1845551" y="5382206"/>
            <a:ext cx="8838987" cy="1044118"/>
            <a:chOff x="623888" y="2194573"/>
            <a:chExt cx="8655050" cy="853563"/>
          </a:xfrm>
          <a:noFill/>
        </p:grpSpPr>
        <p:sp>
          <p:nvSpPr>
            <p:cNvPr id="26" name="AutoShape 29"/>
            <p:cNvSpPr>
              <a:spLocks noChangeArrowheads="1"/>
            </p:cNvSpPr>
            <p:nvPr/>
          </p:nvSpPr>
          <p:spPr bwMode="auto">
            <a:xfrm>
              <a:off x="623888" y="2194574"/>
              <a:ext cx="1811337" cy="821222"/>
            </a:xfrm>
            <a:prstGeom prst="roundRect">
              <a:avLst>
                <a:gd name="adj" fmla="val 6194"/>
              </a:avLst>
            </a:prstGeom>
            <a:grpFill/>
            <a:ln w="63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tIns="54000" rIns="54000" bIns="25200"/>
            <a:lstStyle/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의존성 검토 여부 </a:t>
              </a: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확인</a:t>
              </a:r>
              <a:endParaRPr lang="en-US" altLang="ko-KR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In-house </a:t>
              </a:r>
              <a:r>
                <a:rPr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코드로 개발된 </a:t>
              </a:r>
              <a:r>
                <a:rPr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APP</a:t>
              </a:r>
              <a:r>
                <a:rPr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에 대한 </a:t>
              </a:r>
              <a:r>
                <a:rPr lang="ko-KR" altLang="en-US" sz="1100" dirty="0" err="1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아키텍쳐</a:t>
              </a:r>
              <a:r>
                <a:rPr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확인</a:t>
              </a:r>
              <a:endParaRPr kumimoji="1" lang="ko-KR" altLang="en-US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27" name="AutoShape 31"/>
            <p:cNvSpPr>
              <a:spLocks noChangeArrowheads="1"/>
            </p:cNvSpPr>
            <p:nvPr/>
          </p:nvSpPr>
          <p:spPr bwMode="auto">
            <a:xfrm>
              <a:off x="2836863" y="2225665"/>
              <a:ext cx="1811337" cy="822469"/>
            </a:xfrm>
            <a:prstGeom prst="roundRect">
              <a:avLst>
                <a:gd name="adj" fmla="val 6194"/>
              </a:avLst>
            </a:prstGeom>
            <a:grpFill/>
            <a:ln w="63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tIns="54000" rIns="54000" bIns="25200"/>
            <a:lstStyle/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신뢰성</a:t>
              </a:r>
            </a:p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가용성</a:t>
              </a:r>
            </a:p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kumimoji="1" lang="ko-KR" altLang="en-US" sz="1100" dirty="0" err="1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보안성</a:t>
              </a:r>
              <a:endParaRPr kumimoji="1" lang="ko-KR" altLang="en-US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kumimoji="1" lang="ko-KR" altLang="en-US" sz="1100" dirty="0" err="1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관리성</a:t>
              </a:r>
              <a:endParaRPr kumimoji="1" lang="ko-KR" altLang="en-US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28" name="AutoShape 33"/>
            <p:cNvSpPr>
              <a:spLocks noChangeArrowheads="1"/>
            </p:cNvSpPr>
            <p:nvPr/>
          </p:nvSpPr>
          <p:spPr bwMode="auto">
            <a:xfrm>
              <a:off x="5145088" y="2225667"/>
              <a:ext cx="1811337" cy="822469"/>
            </a:xfrm>
            <a:prstGeom prst="roundRect">
              <a:avLst>
                <a:gd name="adj" fmla="val 6194"/>
              </a:avLst>
            </a:prstGeom>
            <a:grpFill/>
            <a:ln w="63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tIns="54000" rIns="54000" bIns="25200"/>
            <a:lstStyle/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시스템 비용당 절감</a:t>
              </a:r>
              <a:endParaRPr kumimoji="1" lang="en-US" altLang="ko-KR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시스템 전체에 대한</a:t>
              </a: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절감</a:t>
              </a:r>
            </a:p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관리</a:t>
              </a: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,</a:t>
              </a:r>
              <a:r>
                <a:rPr kumimoji="1" lang="ko-KR" altLang="en-US" sz="1100" dirty="0" err="1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네트웍</a:t>
              </a: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, 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기타 요소에 대한 비용 절감</a:t>
              </a:r>
            </a:p>
          </p:txBody>
        </p:sp>
        <p:sp>
          <p:nvSpPr>
            <p:cNvPr id="29" name="AutoShape 35"/>
            <p:cNvSpPr>
              <a:spLocks noChangeArrowheads="1"/>
            </p:cNvSpPr>
            <p:nvPr/>
          </p:nvSpPr>
          <p:spPr bwMode="auto">
            <a:xfrm>
              <a:off x="7467600" y="2194573"/>
              <a:ext cx="1811338" cy="822469"/>
            </a:xfrm>
            <a:prstGeom prst="roundRect">
              <a:avLst>
                <a:gd name="adj" fmla="val 6194"/>
              </a:avLst>
            </a:prstGeom>
            <a:grpFill/>
            <a:ln w="63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tIns="54000" rIns="54000" bIns="25200"/>
            <a:lstStyle/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서버 볼륨</a:t>
              </a: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(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수</a:t>
              </a: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)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에 따라 비용절감 효과</a:t>
              </a:r>
            </a:p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프로젝트 규모에 따른 장애요인에 최대 비용 절감</a:t>
              </a:r>
            </a:p>
          </p:txBody>
        </p:sp>
      </p:grpSp>
      <p:sp>
        <p:nvSpPr>
          <p:cNvPr id="34" name="Rectangle 34" descr="object-06"/>
          <p:cNvSpPr>
            <a:spLocks noChangeArrowheads="1"/>
          </p:cNvSpPr>
          <p:nvPr/>
        </p:nvSpPr>
        <p:spPr bwMode="auto">
          <a:xfrm>
            <a:off x="1633451" y="1779832"/>
            <a:ext cx="9200105" cy="350719"/>
          </a:xfrm>
          <a:prstGeom prst="rect">
            <a:avLst/>
          </a:prstGeom>
          <a:solidFill>
            <a:srgbClr val="FFFFFF">
              <a:lumMod val="85000"/>
            </a:srgbClr>
          </a:solidFill>
          <a:ln w="3175">
            <a:solidFill>
              <a:srgbClr val="FFFFFF">
                <a:lumMod val="50000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200" b="1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추진 방향 및 고려 요소</a:t>
            </a:r>
            <a:endParaRPr lang="en-US" altLang="ko-KR" sz="1200" b="1" kern="0" dirty="0">
              <a:solidFill>
                <a:sysClr val="windowText" lastClr="00000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0" name="제목 29">
            <a:extLst>
              <a:ext uri="{FF2B5EF4-FFF2-40B4-BE49-F238E27FC236}">
                <a16:creationId xmlns:a16="http://schemas.microsoft.com/office/drawing/2014/main" xmlns="" id="{3EE45F44-B6DB-8E4F-9039-C99111794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ko-KR" dirty="0"/>
              <a:t>1.1 </a:t>
            </a:r>
            <a:r>
              <a:rPr kumimoji="1" lang="ko-KR" altLang="en-US" dirty="0"/>
              <a:t>추진 배경 및 추진 방향</a:t>
            </a:r>
          </a:p>
        </p:txBody>
      </p:sp>
      <p:sp>
        <p:nvSpPr>
          <p:cNvPr id="31" name="텍스트 개체 틀 30">
            <a:extLst>
              <a:ext uri="{FF2B5EF4-FFF2-40B4-BE49-F238E27FC236}">
                <a16:creationId xmlns:a16="http://schemas.microsoft.com/office/drawing/2014/main" xmlns="" id="{BDF3514D-8D16-3A44-9AB6-FFB2DB5BE8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700815"/>
          </a:xfrm>
        </p:spPr>
        <p:txBody>
          <a:bodyPr>
            <a:normAutofit/>
          </a:bodyPr>
          <a:lstStyle/>
          <a:p>
            <a:r>
              <a:rPr kumimoji="1" lang="ko-KR" altLang="en-US" dirty="0"/>
              <a:t>이전의 유닉스 기반 시스템에서 작동하는 업무시스템을 </a:t>
            </a:r>
            <a:r>
              <a:rPr kumimoji="1" lang="en" altLang="ko-KR" dirty="0"/>
              <a:t>x86 </a:t>
            </a:r>
            <a:r>
              <a:rPr kumimoji="1" lang="ko-KR" altLang="en-US" dirty="0"/>
              <a:t>기반의 시스템으로 전환함으로써 고려해야 할 사항은 애플리케이션</a:t>
            </a:r>
            <a:r>
              <a:rPr kumimoji="1" lang="en-US" altLang="ko-KR" dirty="0"/>
              <a:t>, </a:t>
            </a:r>
            <a:r>
              <a:rPr kumimoji="1" lang="ko-KR" altLang="en-US" dirty="0"/>
              <a:t>기능</a:t>
            </a:r>
            <a:r>
              <a:rPr kumimoji="1" lang="en-US" altLang="ko-KR" dirty="0"/>
              <a:t>, </a:t>
            </a:r>
            <a:r>
              <a:rPr kumimoji="1" lang="ko-KR" altLang="en-US" dirty="0"/>
              <a:t>비용</a:t>
            </a:r>
            <a:r>
              <a:rPr kumimoji="1" lang="en-US" altLang="ko-KR" dirty="0"/>
              <a:t>, </a:t>
            </a:r>
            <a:r>
              <a:rPr kumimoji="1" lang="ko-KR" altLang="en-US" dirty="0"/>
              <a:t>프로젝트 요소 등을 고려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62866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2">
            <a:extLst>
              <a:ext uri="{FF2B5EF4-FFF2-40B4-BE49-F238E27FC236}">
                <a16:creationId xmlns:a16="http://schemas.microsoft.com/office/drawing/2014/main" xmlns="" id="{BEA3559B-9AB1-4441-87CB-FE409F6ACB40}"/>
              </a:ext>
            </a:extLst>
          </p:cNvPr>
          <p:cNvSpPr txBox="1">
            <a:spLocks/>
          </p:cNvSpPr>
          <p:nvPr/>
        </p:nvSpPr>
        <p:spPr>
          <a:xfrm>
            <a:off x="789709" y="3039923"/>
            <a:ext cx="7938655" cy="60478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36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ld" panose="020B0804020101010102" pitchFamily="34" charset="0"/>
              </a:rPr>
              <a:t>한화 금융 </a:t>
            </a:r>
            <a:r>
              <a:rPr lang="en-US" altLang="ko-KR" sz="36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ld" panose="020B0804020101010102" pitchFamily="34" charset="0"/>
              </a:rPr>
              <a:t>U2L </a:t>
            </a:r>
            <a:r>
              <a:rPr lang="ko-KR" altLang="en-US" sz="36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ld" panose="020B0804020101010102" pitchFamily="34" charset="0"/>
              </a:rPr>
              <a:t>보고서</a:t>
            </a:r>
          </a:p>
        </p:txBody>
      </p:sp>
      <p:sp>
        <p:nvSpPr>
          <p:cNvPr id="9" name="텍스트 개체 틀 1">
            <a:extLst>
              <a:ext uri="{FF2B5EF4-FFF2-40B4-BE49-F238E27FC236}">
                <a16:creationId xmlns:a16="http://schemas.microsoft.com/office/drawing/2014/main" xmlns="" id="{98804D90-1C1A-4F28-ACD9-6C7592CFED13}"/>
              </a:ext>
            </a:extLst>
          </p:cNvPr>
          <p:cNvSpPr txBox="1">
            <a:spLocks/>
          </p:cNvSpPr>
          <p:nvPr/>
        </p:nvSpPr>
        <p:spPr>
          <a:xfrm>
            <a:off x="1685886" y="4197241"/>
            <a:ext cx="6841222" cy="7822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ok" panose="020B0604020101020102" pitchFamily="34" charset="0"/>
              </a:rPr>
              <a:t>2016. 02 </a:t>
            </a:r>
            <a:r>
              <a:rPr lang="ko-KR" altLang="en-US" sz="2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ok" panose="020B0604020101020102" pitchFamily="34" charset="0"/>
              </a:rPr>
              <a:t>에 작성하였음</a:t>
            </a:r>
            <a:r>
              <a:rPr lang="en-US" altLang="ko-KR" sz="2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ok" panose="020B0604020101020102" pitchFamily="34" charset="0"/>
              </a:rPr>
              <a:t>.</a:t>
            </a:r>
            <a:r>
              <a:rPr lang="ko-KR" altLang="en-US" sz="2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ok" panose="020B0604020101020102" pitchFamily="34" charset="0"/>
              </a:rPr>
              <a:t> </a:t>
            </a:r>
            <a:endParaRPr lang="en-US" altLang="ko-KR" sz="2000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cs typeface="Circular Pro Book" panose="020B0604020101020102" pitchFamily="34" charset="0"/>
            </a:endParaRPr>
          </a:p>
          <a:p>
            <a:pPr marL="0" indent="0">
              <a:buNone/>
            </a:pPr>
            <a:endParaRPr lang="ko-KR" altLang="en-US" sz="2000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cs typeface="Circular Pro Book" panose="020B0604020101020102" pitchFamily="34" charset="0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xmlns="" id="{BF78C16C-3104-9E42-A071-D382FAFF4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E2970-59CD-4D68-8A7A-C373E43F10AB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49589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622"/>
          <p:cNvSpPr txBox="1">
            <a:spLocks noChangeArrowheads="1"/>
          </p:cNvSpPr>
          <p:nvPr/>
        </p:nvSpPr>
        <p:spPr bwMode="auto">
          <a:xfrm>
            <a:off x="1835229" y="-825042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prstClr val="black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7" name="Rectangle 138"/>
          <p:cNvSpPr>
            <a:spLocks noChangeArrowheads="1"/>
          </p:cNvSpPr>
          <p:nvPr/>
        </p:nvSpPr>
        <p:spPr bwMode="auto">
          <a:xfrm>
            <a:off x="1558926" y="2199881"/>
            <a:ext cx="9145588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48" name="Rectangle 141"/>
          <p:cNvSpPr>
            <a:spLocks noChangeArrowheads="1"/>
          </p:cNvSpPr>
          <p:nvPr/>
        </p:nvSpPr>
        <p:spPr bwMode="auto">
          <a:xfrm>
            <a:off x="1558926" y="1883759"/>
            <a:ext cx="9145588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prstClr val="white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U2L</a:t>
            </a:r>
            <a:r>
              <a:rPr lang="ko-KR" altLang="en-US" sz="1400" b="1" dirty="0">
                <a:solidFill>
                  <a:prstClr val="white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 환경으로 전환을 위한 추진 방안</a:t>
            </a:r>
            <a:endParaRPr lang="en-US" altLang="ko-KR" sz="1400" b="1" dirty="0">
              <a:solidFill>
                <a:prstClr val="white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49" name="Text Box 355"/>
          <p:cNvSpPr txBox="1">
            <a:spLocks noChangeArrowheads="1"/>
          </p:cNvSpPr>
          <p:nvPr/>
        </p:nvSpPr>
        <p:spPr bwMode="auto">
          <a:xfrm>
            <a:off x="1703513" y="2904371"/>
            <a:ext cx="744553" cy="41820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txBody>
          <a:bodyPr lIns="72000" tIns="0" rIns="36000" b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ctr" defTabSz="973138" latinLnBrk="0">
              <a:spcBef>
                <a:spcPts val="0"/>
              </a:spcBef>
              <a:defRPr/>
            </a:pPr>
            <a:r>
              <a:rPr kumimoji="0" lang="ko-KR" altLang="en-US" sz="11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대상</a:t>
            </a:r>
          </a:p>
        </p:txBody>
      </p:sp>
      <p:sp>
        <p:nvSpPr>
          <p:cNvPr id="50" name="Text Box 355"/>
          <p:cNvSpPr txBox="1">
            <a:spLocks noChangeArrowheads="1"/>
          </p:cNvSpPr>
          <p:nvPr/>
        </p:nvSpPr>
        <p:spPr bwMode="auto">
          <a:xfrm>
            <a:off x="1703513" y="2342453"/>
            <a:ext cx="744553" cy="5038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txBody>
          <a:bodyPr lIns="72000" tIns="0" rIns="36000" b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ctr" defTabSz="973138" latinLnBrk="0">
              <a:spcBef>
                <a:spcPts val="0"/>
              </a:spcBef>
              <a:defRPr/>
            </a:pPr>
            <a:r>
              <a:rPr kumimoji="0" lang="ko-KR" altLang="en-US" sz="11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목적</a:t>
            </a:r>
          </a:p>
        </p:txBody>
      </p:sp>
      <p:sp>
        <p:nvSpPr>
          <p:cNvPr id="51" name="Text Box 355"/>
          <p:cNvSpPr txBox="1">
            <a:spLocks noChangeArrowheads="1"/>
          </p:cNvSpPr>
          <p:nvPr/>
        </p:nvSpPr>
        <p:spPr bwMode="auto">
          <a:xfrm>
            <a:off x="2495601" y="2904371"/>
            <a:ext cx="8064896" cy="41820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olid"/>
          </a:ln>
        </p:spPr>
        <p:txBody>
          <a:bodyPr lIns="72000" tIns="0" rIns="36000" b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marL="87313" indent="-87313" defTabSz="973138" latinLnBrk="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kumimoji="0" lang="ko-KR" altLang="en-US" sz="1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기 운영서비스</a:t>
            </a:r>
            <a:endParaRPr kumimoji="0" lang="en-US" altLang="ko-KR" sz="11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87313" indent="-87313" defTabSz="973138" latinLnBrk="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kumimoji="0" lang="ko-KR" altLang="en-US" sz="1100" dirty="0" err="1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연차별</a:t>
            </a:r>
            <a:r>
              <a:rPr kumimoji="0" lang="ko-KR" altLang="en-US" sz="1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도입 예정 서비스</a:t>
            </a:r>
            <a:endParaRPr kumimoji="0" lang="en-US" altLang="ko-KR" sz="11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2" name="Text Box 355"/>
          <p:cNvSpPr txBox="1">
            <a:spLocks noChangeArrowheads="1"/>
          </p:cNvSpPr>
          <p:nvPr/>
        </p:nvSpPr>
        <p:spPr bwMode="auto">
          <a:xfrm>
            <a:off x="2495601" y="2342453"/>
            <a:ext cx="8064896" cy="50386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olid"/>
          </a:ln>
        </p:spPr>
        <p:txBody>
          <a:bodyPr lIns="72000" tIns="0" rIns="36000" b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marL="87313" indent="-87313" defTabSz="973138" latinLnBrk="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kumimoji="0" lang="ko-KR" altLang="en-US" sz="1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한화 생명 </a:t>
            </a:r>
            <a:r>
              <a:rPr kumimoji="0" lang="en-US" altLang="ko-KR" sz="1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U2L </a:t>
            </a:r>
            <a:r>
              <a:rPr kumimoji="0" lang="ko-KR" altLang="en-US" sz="1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환경 전환</a:t>
            </a:r>
          </a:p>
        </p:txBody>
      </p:sp>
      <p:sp>
        <p:nvSpPr>
          <p:cNvPr id="17" name="Text Box 355"/>
          <p:cNvSpPr txBox="1">
            <a:spLocks noChangeArrowheads="1"/>
          </p:cNvSpPr>
          <p:nvPr/>
        </p:nvSpPr>
        <p:spPr bwMode="auto">
          <a:xfrm>
            <a:off x="1703513" y="3394581"/>
            <a:ext cx="744553" cy="30243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txBody>
          <a:bodyPr lIns="72000" tIns="0" rIns="36000" b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ctr" defTabSz="973138" latinLnBrk="0">
              <a:spcBef>
                <a:spcPts val="0"/>
              </a:spcBef>
              <a:defRPr/>
            </a:pPr>
            <a:r>
              <a:rPr kumimoji="0" lang="ko-KR" altLang="en-US" sz="11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endParaRPr kumimoji="0" lang="en-US" altLang="ko-KR" sz="1100" b="1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 defTabSz="973138" latinLnBrk="0">
              <a:spcBef>
                <a:spcPts val="0"/>
              </a:spcBef>
              <a:defRPr/>
            </a:pPr>
            <a:r>
              <a:rPr kumimoji="0" lang="ko-KR" altLang="en-US" sz="11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전환 추진</a:t>
            </a:r>
            <a:endParaRPr kumimoji="0" lang="en-US" altLang="ko-KR" sz="1100" b="1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 defTabSz="973138" latinLnBrk="0">
              <a:spcBef>
                <a:spcPts val="0"/>
              </a:spcBef>
              <a:defRPr/>
            </a:pPr>
            <a:r>
              <a:rPr kumimoji="0" lang="ko-KR" altLang="en-US" sz="11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방안</a:t>
            </a:r>
          </a:p>
        </p:txBody>
      </p:sp>
      <p:sp>
        <p:nvSpPr>
          <p:cNvPr id="18" name="Text Box 355"/>
          <p:cNvSpPr txBox="1">
            <a:spLocks noChangeArrowheads="1"/>
          </p:cNvSpPr>
          <p:nvPr/>
        </p:nvSpPr>
        <p:spPr bwMode="auto">
          <a:xfrm>
            <a:off x="2495601" y="3385529"/>
            <a:ext cx="8064896" cy="303338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olid"/>
          </a:ln>
        </p:spPr>
        <p:txBody>
          <a:bodyPr lIns="72000" tIns="0" rIns="36000" b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ctr" defTabSz="973138" latinLnBrk="0">
              <a:spcBef>
                <a:spcPts val="0"/>
              </a:spcBef>
              <a:defRPr/>
            </a:pPr>
            <a:endParaRPr kumimoji="0" lang="ko-KR" altLang="en-US" sz="8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9" name="AutoShape 71"/>
          <p:cNvSpPr>
            <a:spLocks noChangeArrowheads="1"/>
          </p:cNvSpPr>
          <p:nvPr/>
        </p:nvSpPr>
        <p:spPr bwMode="auto">
          <a:xfrm>
            <a:off x="7464153" y="3909025"/>
            <a:ext cx="1512000" cy="24378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80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8" name="AutoShape 71"/>
          <p:cNvSpPr>
            <a:spLocks noChangeArrowheads="1"/>
          </p:cNvSpPr>
          <p:nvPr/>
        </p:nvSpPr>
        <p:spPr bwMode="auto">
          <a:xfrm>
            <a:off x="5879977" y="3898637"/>
            <a:ext cx="1512000" cy="24378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80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4" name="AutoShape 71"/>
          <p:cNvSpPr>
            <a:spLocks noChangeArrowheads="1"/>
          </p:cNvSpPr>
          <p:nvPr/>
        </p:nvSpPr>
        <p:spPr bwMode="auto">
          <a:xfrm>
            <a:off x="4295801" y="3898637"/>
            <a:ext cx="1512000" cy="24378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80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1" name="Freeform 16"/>
          <p:cNvSpPr>
            <a:spLocks/>
          </p:cNvSpPr>
          <p:nvPr/>
        </p:nvSpPr>
        <p:spPr bwMode="auto">
          <a:xfrm rot="16200000" flipH="1">
            <a:off x="8044709" y="2877168"/>
            <a:ext cx="350892" cy="1511999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672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30 h 10000"/>
              <a:gd name="connsiteX5" fmla="*/ 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lnTo>
                  <a:pt x="10000" y="0"/>
                </a:lnTo>
                <a:lnTo>
                  <a:pt x="5097" y="53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8001" cap="flat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eaVert" wrap="none" lIns="90000" tIns="46800" rIns="90000" bIns="46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컴퓨팅 조직체계</a:t>
            </a:r>
          </a:p>
        </p:txBody>
      </p:sp>
      <p:sp>
        <p:nvSpPr>
          <p:cNvPr id="33" name="AutoShape 71"/>
          <p:cNvSpPr>
            <a:spLocks noChangeArrowheads="1"/>
          </p:cNvSpPr>
          <p:nvPr/>
        </p:nvSpPr>
        <p:spPr bwMode="auto">
          <a:xfrm>
            <a:off x="7520168" y="5035979"/>
            <a:ext cx="1404000" cy="1238923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marL="47625" indent="-47625">
              <a:buFont typeface="Arial" charset="0"/>
              <a:buChar char="•"/>
              <a:defRPr/>
            </a:pPr>
            <a:r>
              <a:rPr lang="ko-KR" altLang="en-US" sz="90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조직별</a:t>
            </a:r>
            <a:r>
              <a:rPr lang="en-US" altLang="ko-KR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90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상시업무</a:t>
            </a:r>
            <a:r>
              <a:rPr lang="ko-KR" altLang="en-US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분석</a:t>
            </a:r>
            <a:endParaRPr lang="en-US" altLang="ko-KR" sz="9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47625" indent="-47625">
              <a:buFont typeface="Arial" charset="0"/>
              <a:buChar char="•"/>
              <a:defRPr/>
            </a:pPr>
            <a:r>
              <a:rPr lang="ko-KR" altLang="en-US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자원신청 및 운영 프로세스 정의</a:t>
            </a:r>
          </a:p>
        </p:txBody>
      </p:sp>
      <p:sp>
        <p:nvSpPr>
          <p:cNvPr id="39" name="AutoShape 11"/>
          <p:cNvSpPr>
            <a:spLocks noChangeArrowheads="1"/>
          </p:cNvSpPr>
          <p:nvPr/>
        </p:nvSpPr>
        <p:spPr bwMode="auto">
          <a:xfrm rot="10800000" flipH="1" flipV="1">
            <a:off x="5879977" y="3439167"/>
            <a:ext cx="1512000" cy="385982"/>
          </a:xfrm>
          <a:prstGeom prst="chevron">
            <a:avLst>
              <a:gd name="adj" fmla="val 17644"/>
            </a:avLst>
          </a:prstGeom>
          <a:solidFill>
            <a:schemeClr val="bg1">
              <a:lumMod val="65000"/>
            </a:schemeClr>
          </a:solidFill>
          <a:ln w="8001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</a:t>
            </a:r>
            <a:r>
              <a:rPr lang="en-US" altLang="ko-KR" sz="9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HW </a:t>
            </a:r>
            <a:r>
              <a:rPr lang="ko-KR" altLang="en-US" sz="9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설계</a:t>
            </a:r>
          </a:p>
        </p:txBody>
      </p:sp>
      <p:sp>
        <p:nvSpPr>
          <p:cNvPr id="42" name="AutoShape 71"/>
          <p:cNvSpPr>
            <a:spLocks noChangeArrowheads="1"/>
          </p:cNvSpPr>
          <p:nvPr/>
        </p:nvSpPr>
        <p:spPr bwMode="auto">
          <a:xfrm>
            <a:off x="5937908" y="5035977"/>
            <a:ext cx="1404000" cy="1238924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marL="47625" indent="-47625">
              <a:buFont typeface="Arial" charset="0"/>
              <a:buChar char="•"/>
              <a:defRPr/>
            </a:pPr>
            <a:r>
              <a:rPr lang="en-US" altLang="ko-KR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CPU </a:t>
            </a:r>
            <a:r>
              <a:rPr lang="ko-KR" altLang="en-US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용량 산정</a:t>
            </a:r>
            <a:endParaRPr lang="en-US" altLang="ko-KR" sz="9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47625" indent="-47625">
              <a:buFont typeface="Arial" charset="0"/>
              <a:buChar char="•"/>
              <a:defRPr/>
            </a:pPr>
            <a:r>
              <a:rPr lang="en-US" altLang="ko-KR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Memory </a:t>
            </a:r>
            <a:r>
              <a:rPr lang="ko-KR" altLang="en-US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용량 산정</a:t>
            </a:r>
            <a:endParaRPr lang="en-US" altLang="ko-KR" sz="9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47625" indent="-47625">
              <a:buFont typeface="Arial" charset="0"/>
              <a:buChar char="•"/>
              <a:defRPr/>
            </a:pPr>
            <a:r>
              <a:rPr lang="en-US" altLang="ko-KR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Disk </a:t>
            </a:r>
            <a:r>
              <a:rPr lang="ko-KR" altLang="en-US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용량 산정</a:t>
            </a:r>
            <a:endParaRPr lang="en-US" altLang="ko-KR" sz="9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47625" indent="-47625">
              <a:buFont typeface="Arial" charset="0"/>
              <a:buChar char="•"/>
              <a:defRPr/>
            </a:pPr>
            <a:r>
              <a:rPr lang="ko-KR" altLang="en-US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도입품목 산정</a:t>
            </a:r>
            <a:endParaRPr lang="en-US" altLang="ko-KR" sz="9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5" name="AutoShape 71"/>
          <p:cNvSpPr>
            <a:spLocks noChangeArrowheads="1"/>
          </p:cNvSpPr>
          <p:nvPr/>
        </p:nvSpPr>
        <p:spPr bwMode="auto">
          <a:xfrm>
            <a:off x="4355906" y="5035977"/>
            <a:ext cx="1404000" cy="1244367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marL="47625" indent="-47625">
              <a:buFont typeface="Arial" charset="0"/>
              <a:buChar char="•"/>
              <a:defRPr/>
            </a:pPr>
            <a:r>
              <a:rPr lang="ko-KR" altLang="en-US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목표개념도 정의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210" y="3961621"/>
            <a:ext cx="1404000" cy="907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AutoShape 71"/>
          <p:cNvSpPr>
            <a:spLocks noChangeArrowheads="1"/>
          </p:cNvSpPr>
          <p:nvPr/>
        </p:nvSpPr>
        <p:spPr bwMode="auto">
          <a:xfrm>
            <a:off x="2711625" y="3898637"/>
            <a:ext cx="1512000" cy="24378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80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5" name="AutoShape 71"/>
          <p:cNvSpPr>
            <a:spLocks noChangeArrowheads="1"/>
          </p:cNvSpPr>
          <p:nvPr/>
        </p:nvSpPr>
        <p:spPr bwMode="auto">
          <a:xfrm>
            <a:off x="2771013" y="5035977"/>
            <a:ext cx="1404000" cy="1244367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marL="47625" indent="-47625">
              <a:buFont typeface="Arial" charset="0"/>
              <a:buChar char="•"/>
              <a:defRPr/>
            </a:pPr>
            <a:r>
              <a:rPr lang="ko-KR" altLang="en-US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각 서비스 단계별 이동 정의</a:t>
            </a:r>
          </a:p>
        </p:txBody>
      </p:sp>
      <p:sp>
        <p:nvSpPr>
          <p:cNvPr id="38" name="AutoShape 11"/>
          <p:cNvSpPr>
            <a:spLocks noChangeArrowheads="1"/>
          </p:cNvSpPr>
          <p:nvPr/>
        </p:nvSpPr>
        <p:spPr bwMode="auto">
          <a:xfrm rot="10800000" flipH="1" flipV="1">
            <a:off x="4295801" y="3448739"/>
            <a:ext cx="1511998" cy="385982"/>
          </a:xfrm>
          <a:prstGeom prst="chevron">
            <a:avLst>
              <a:gd name="adj" fmla="val 17644"/>
            </a:avLst>
          </a:prstGeom>
          <a:solidFill>
            <a:schemeClr val="bg1">
              <a:lumMod val="75000"/>
            </a:schemeClr>
          </a:solidFill>
          <a:ln w="8001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목표개념도 정의</a:t>
            </a:r>
          </a:p>
        </p:txBody>
      </p:sp>
      <p:pic>
        <p:nvPicPr>
          <p:cNvPr id="6" name="그림 5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793687" y="3961621"/>
            <a:ext cx="1404000" cy="986400"/>
          </a:xfrm>
          <a:prstGeom prst="rect">
            <a:avLst/>
          </a:prstGeom>
        </p:spPr>
      </p:pic>
      <p:pic>
        <p:nvPicPr>
          <p:cNvPr id="7" name="그림 6"/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5938841" y="3961621"/>
            <a:ext cx="1404000" cy="986400"/>
          </a:xfrm>
          <a:prstGeom prst="rect">
            <a:avLst/>
          </a:prstGeom>
        </p:spPr>
      </p:pic>
      <p:pic>
        <p:nvPicPr>
          <p:cNvPr id="8" name="그림 7"/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7523421" y="3961621"/>
            <a:ext cx="1404000" cy="986400"/>
          </a:xfrm>
          <a:prstGeom prst="rect">
            <a:avLst/>
          </a:prstGeom>
        </p:spPr>
      </p:pic>
      <p:sp>
        <p:nvSpPr>
          <p:cNvPr id="43" name="AutoShape 11"/>
          <p:cNvSpPr>
            <a:spLocks noChangeArrowheads="1"/>
          </p:cNvSpPr>
          <p:nvPr/>
        </p:nvSpPr>
        <p:spPr bwMode="auto">
          <a:xfrm rot="10800000" flipH="1" flipV="1">
            <a:off x="2711626" y="3450421"/>
            <a:ext cx="1508877" cy="385982"/>
          </a:xfrm>
          <a:prstGeom prst="chevron">
            <a:avLst>
              <a:gd name="adj" fmla="val 17644"/>
            </a:avLst>
          </a:prstGeom>
          <a:solidFill>
            <a:schemeClr val="bg1">
              <a:lumMod val="95000"/>
            </a:schemeClr>
          </a:solidFill>
          <a:ln w="8001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U2L</a:t>
            </a:r>
            <a:r>
              <a:rPr lang="ko-KR" altLang="en-US" sz="9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단계별 전환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6EAFA63A-5753-DB46-B3C9-9AC40D7A4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1.2 U2L </a:t>
            </a:r>
            <a:r>
              <a:rPr kumimoji="1" lang="ko-KR" altLang="en-US" dirty="0"/>
              <a:t>전환 추진 방안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A54F115F-0697-2141-B512-EF3B3994A9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7" y="880616"/>
            <a:ext cx="11741233" cy="1531530"/>
          </a:xfrm>
        </p:spPr>
        <p:txBody>
          <a:bodyPr>
            <a:normAutofit/>
          </a:bodyPr>
          <a:lstStyle/>
          <a:p>
            <a:r>
              <a:rPr kumimoji="1" lang="ko-KR" altLang="en-US" dirty="0"/>
              <a:t>한화 </a:t>
            </a:r>
            <a:r>
              <a:rPr kumimoji="1" lang="en" altLang="ko-KR" dirty="0"/>
              <a:t>S&amp;C </a:t>
            </a:r>
            <a:r>
              <a:rPr kumimoji="1" lang="ko-KR" altLang="en-US" dirty="0"/>
              <a:t>의 서비스에 대하여 </a:t>
            </a:r>
            <a:r>
              <a:rPr kumimoji="1" lang="en" altLang="ko-KR" dirty="0"/>
              <a:t>U2L </a:t>
            </a:r>
            <a:r>
              <a:rPr kumimoji="1" lang="ko-KR" altLang="en-US" dirty="0"/>
              <a:t>전환 및 구축을 위한 기본설계를 아래와 같이 진행함</a:t>
            </a:r>
          </a:p>
          <a:p>
            <a:r>
              <a:rPr kumimoji="1" lang="ko-KR" altLang="en-US" dirty="0"/>
              <a:t>현재는 </a:t>
            </a:r>
            <a:r>
              <a:rPr kumimoji="1" lang="en" altLang="ko-KR" dirty="0"/>
              <a:t>U2L </a:t>
            </a:r>
            <a:r>
              <a:rPr kumimoji="1" lang="ko-KR" altLang="en-US" dirty="0"/>
              <a:t>단계별 전환까지 안을 제시함 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738654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561" y="5322911"/>
            <a:ext cx="581025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7" name="그룹 46"/>
          <p:cNvGrpSpPr/>
          <p:nvPr/>
        </p:nvGrpSpPr>
        <p:grpSpPr>
          <a:xfrm>
            <a:off x="1631505" y="1938534"/>
            <a:ext cx="865695" cy="4298778"/>
            <a:chOff x="344488" y="1146446"/>
            <a:chExt cx="865695" cy="4298778"/>
          </a:xfrm>
        </p:grpSpPr>
        <p:sp>
          <p:nvSpPr>
            <p:cNvPr id="32" name="object 38"/>
            <p:cNvSpPr/>
            <p:nvPr/>
          </p:nvSpPr>
          <p:spPr>
            <a:xfrm>
              <a:off x="344488" y="1146446"/>
              <a:ext cx="865695" cy="429877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40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45" name="직사각형 44"/>
            <p:cNvSpPr/>
            <p:nvPr/>
          </p:nvSpPr>
          <p:spPr bwMode="auto">
            <a:xfrm>
              <a:off x="704528" y="1988840"/>
              <a:ext cx="504056" cy="1008112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 latinLnBrk="0">
                <a:lnSpc>
                  <a:spcPct val="110000"/>
                </a:lnSpc>
                <a:spcBef>
                  <a:spcPct val="30000"/>
                </a:spcBef>
                <a:spcAft>
                  <a:spcPct val="0"/>
                </a:spcAft>
              </a:pPr>
              <a:endParaRPr lang="ko-KR" altLang="en-US" sz="1200" b="1">
                <a:latin typeface="Futura Bk" pitchFamily="34" charset="0"/>
                <a:ea typeface="가는각진제목체" pitchFamily="18" charset="-127"/>
                <a:cs typeface="Arial" pitchFamily="34" charset="0"/>
              </a:endParaRPr>
            </a:p>
          </p:txBody>
        </p:sp>
      </p:grpSp>
      <p:sp>
        <p:nvSpPr>
          <p:cNvPr id="2" name="object 4"/>
          <p:cNvSpPr/>
          <p:nvPr/>
        </p:nvSpPr>
        <p:spPr>
          <a:xfrm>
            <a:off x="2672712" y="1955677"/>
            <a:ext cx="2176272" cy="7860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" name="object 5"/>
          <p:cNvSpPr/>
          <p:nvPr/>
        </p:nvSpPr>
        <p:spPr>
          <a:xfrm>
            <a:off x="2654932" y="1939319"/>
            <a:ext cx="2160270" cy="772525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" name="object 6"/>
          <p:cNvSpPr/>
          <p:nvPr/>
        </p:nvSpPr>
        <p:spPr>
          <a:xfrm>
            <a:off x="2654932" y="1939319"/>
            <a:ext cx="2160270" cy="772525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12700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" name="object 7"/>
          <p:cNvSpPr/>
          <p:nvPr/>
        </p:nvSpPr>
        <p:spPr>
          <a:xfrm>
            <a:off x="2669919" y="1958741"/>
            <a:ext cx="292735" cy="229884"/>
          </a:xfrm>
          <a:custGeom>
            <a:avLst/>
            <a:gdLst/>
            <a:ahLst/>
            <a:cxnLst/>
            <a:rect l="l" t="t" r="r" b="b"/>
            <a:pathLst>
              <a:path w="292734" h="257175">
                <a:moveTo>
                  <a:pt x="249809" y="0"/>
                </a:moveTo>
                <a:lnTo>
                  <a:pt x="42925" y="0"/>
                </a:lnTo>
                <a:lnTo>
                  <a:pt x="26253" y="3365"/>
                </a:lnTo>
                <a:lnTo>
                  <a:pt x="12604" y="12541"/>
                </a:lnTo>
                <a:lnTo>
                  <a:pt x="3385" y="26146"/>
                </a:lnTo>
                <a:lnTo>
                  <a:pt x="0" y="42799"/>
                </a:lnTo>
                <a:lnTo>
                  <a:pt x="0" y="214249"/>
                </a:lnTo>
                <a:lnTo>
                  <a:pt x="3385" y="230975"/>
                </a:lnTo>
                <a:lnTo>
                  <a:pt x="12604" y="244617"/>
                </a:lnTo>
                <a:lnTo>
                  <a:pt x="26253" y="253807"/>
                </a:lnTo>
                <a:lnTo>
                  <a:pt x="42925" y="257175"/>
                </a:lnTo>
                <a:lnTo>
                  <a:pt x="249809" y="257175"/>
                </a:lnTo>
                <a:lnTo>
                  <a:pt x="266535" y="253807"/>
                </a:lnTo>
                <a:lnTo>
                  <a:pt x="280177" y="244617"/>
                </a:lnTo>
                <a:lnTo>
                  <a:pt x="289367" y="230975"/>
                </a:lnTo>
                <a:lnTo>
                  <a:pt x="292734" y="214249"/>
                </a:lnTo>
                <a:lnTo>
                  <a:pt x="292734" y="42799"/>
                </a:lnTo>
                <a:lnTo>
                  <a:pt x="289367" y="26146"/>
                </a:lnTo>
                <a:lnTo>
                  <a:pt x="280177" y="12541"/>
                </a:lnTo>
                <a:lnTo>
                  <a:pt x="266535" y="3365"/>
                </a:lnTo>
                <a:lnTo>
                  <a:pt x="2498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6" name="object 8"/>
          <p:cNvSpPr txBox="1"/>
          <p:nvPr/>
        </p:nvSpPr>
        <p:spPr>
          <a:xfrm>
            <a:off x="2773550" y="1989506"/>
            <a:ext cx="84455" cy="1653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20"/>
              </a:lnSpc>
            </a:pPr>
            <a:r>
              <a:rPr sz="1050" spc="-5" dirty="0">
                <a:solidFill>
                  <a:srgbClr val="FFFFFF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1</a:t>
            </a:r>
            <a:endParaRPr sz="105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7" name="object 9"/>
          <p:cNvSpPr txBox="1"/>
          <p:nvPr/>
        </p:nvSpPr>
        <p:spPr>
          <a:xfrm>
            <a:off x="3075454" y="2081380"/>
            <a:ext cx="1436370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r">
              <a:defRPr sz="1000" b="1">
                <a:latin typeface="+mn-ea"/>
                <a:ea typeface="+mn-ea"/>
              </a:defRPr>
            </a:lvl1pPr>
          </a:lstStyle>
          <a:p>
            <a:pPr algn="ctr"/>
            <a:r>
              <a:rPr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HW  및 OS </a:t>
            </a:r>
            <a:endParaRPr lang="en-US" sz="1100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  <a:p>
            <a:pPr algn="ctr"/>
            <a:r>
              <a:rPr lang="ko-KR" altLang="en-US" sz="1100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리눅스</a:t>
            </a:r>
            <a:r>
              <a:rPr lang="ko-KR" altLang="en-US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전환</a:t>
            </a:r>
            <a:endParaRPr sz="1100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8" name="object 11"/>
          <p:cNvSpPr/>
          <p:nvPr/>
        </p:nvSpPr>
        <p:spPr>
          <a:xfrm>
            <a:off x="2660902" y="4076735"/>
            <a:ext cx="8136255" cy="0"/>
          </a:xfrm>
          <a:custGeom>
            <a:avLst/>
            <a:gdLst/>
            <a:ahLst/>
            <a:cxnLst/>
            <a:rect l="l" t="t" r="r" b="b"/>
            <a:pathLst>
              <a:path w="8136255">
                <a:moveTo>
                  <a:pt x="0" y="0"/>
                </a:moveTo>
                <a:lnTo>
                  <a:pt x="8136001" y="0"/>
                </a:lnTo>
              </a:path>
            </a:pathLst>
          </a:custGeom>
          <a:ln w="19050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9" name="object 12"/>
          <p:cNvSpPr/>
          <p:nvPr/>
        </p:nvSpPr>
        <p:spPr>
          <a:xfrm>
            <a:off x="2672712" y="5282020"/>
            <a:ext cx="2176272" cy="78603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0" name="object 13"/>
          <p:cNvSpPr/>
          <p:nvPr/>
        </p:nvSpPr>
        <p:spPr>
          <a:xfrm>
            <a:off x="2654932" y="5265436"/>
            <a:ext cx="2160270" cy="772525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1" name="object 14"/>
          <p:cNvSpPr/>
          <p:nvPr/>
        </p:nvSpPr>
        <p:spPr>
          <a:xfrm>
            <a:off x="2654932" y="5265436"/>
            <a:ext cx="2160270" cy="772525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12700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2" name="object 15"/>
          <p:cNvSpPr/>
          <p:nvPr/>
        </p:nvSpPr>
        <p:spPr>
          <a:xfrm>
            <a:off x="2669919" y="5284745"/>
            <a:ext cx="292735" cy="230452"/>
          </a:xfrm>
          <a:custGeom>
            <a:avLst/>
            <a:gdLst/>
            <a:ahLst/>
            <a:cxnLst/>
            <a:rect l="l" t="t" r="r" b="b"/>
            <a:pathLst>
              <a:path w="292734" h="257810">
                <a:moveTo>
                  <a:pt x="249809" y="0"/>
                </a:moveTo>
                <a:lnTo>
                  <a:pt x="42925" y="0"/>
                </a:lnTo>
                <a:lnTo>
                  <a:pt x="26253" y="3367"/>
                </a:lnTo>
                <a:lnTo>
                  <a:pt x="12604" y="12557"/>
                </a:lnTo>
                <a:lnTo>
                  <a:pt x="3385" y="26199"/>
                </a:lnTo>
                <a:lnTo>
                  <a:pt x="0" y="42925"/>
                </a:lnTo>
                <a:lnTo>
                  <a:pt x="0" y="214375"/>
                </a:lnTo>
                <a:lnTo>
                  <a:pt x="3385" y="231048"/>
                </a:lnTo>
                <a:lnTo>
                  <a:pt x="12604" y="244697"/>
                </a:lnTo>
                <a:lnTo>
                  <a:pt x="26253" y="253916"/>
                </a:lnTo>
                <a:lnTo>
                  <a:pt x="42925" y="257301"/>
                </a:lnTo>
                <a:lnTo>
                  <a:pt x="249809" y="257301"/>
                </a:lnTo>
                <a:lnTo>
                  <a:pt x="266535" y="253916"/>
                </a:lnTo>
                <a:lnTo>
                  <a:pt x="280177" y="244697"/>
                </a:lnTo>
                <a:lnTo>
                  <a:pt x="289367" y="231048"/>
                </a:lnTo>
                <a:lnTo>
                  <a:pt x="292734" y="214375"/>
                </a:lnTo>
                <a:lnTo>
                  <a:pt x="292734" y="42925"/>
                </a:lnTo>
                <a:lnTo>
                  <a:pt x="289367" y="26199"/>
                </a:lnTo>
                <a:lnTo>
                  <a:pt x="280177" y="12557"/>
                </a:lnTo>
                <a:lnTo>
                  <a:pt x="266535" y="3367"/>
                </a:lnTo>
                <a:lnTo>
                  <a:pt x="2498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3" name="object 16"/>
          <p:cNvSpPr txBox="1"/>
          <p:nvPr/>
        </p:nvSpPr>
        <p:spPr>
          <a:xfrm>
            <a:off x="2773550" y="5315850"/>
            <a:ext cx="84455" cy="1653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20"/>
              </a:lnSpc>
            </a:pPr>
            <a:r>
              <a:rPr lang="en-US" sz="1050" spc="-5" dirty="0">
                <a:solidFill>
                  <a:srgbClr val="FFFFFF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4</a:t>
            </a:r>
            <a:endParaRPr sz="1050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4" name="object 17"/>
          <p:cNvSpPr txBox="1"/>
          <p:nvPr/>
        </p:nvSpPr>
        <p:spPr>
          <a:xfrm>
            <a:off x="3038242" y="5481437"/>
            <a:ext cx="1545590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r">
              <a:defRPr sz="1000" b="1">
                <a:latin typeface="+mn-ea"/>
                <a:ea typeface="+mn-ea"/>
              </a:defRPr>
            </a:lvl1pPr>
          </a:lstStyle>
          <a:p>
            <a:pPr algn="ctr"/>
            <a:r>
              <a:rPr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HW , OS 및 DBMS</a:t>
            </a:r>
          </a:p>
          <a:p>
            <a:pPr algn="ctr"/>
            <a:r>
              <a:rPr lang="ko-KR" altLang="en-US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오픈 소스 전환</a:t>
            </a:r>
            <a:endParaRPr sz="1100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5" name="object 18"/>
          <p:cNvSpPr/>
          <p:nvPr/>
        </p:nvSpPr>
        <p:spPr>
          <a:xfrm>
            <a:off x="2712721" y="5178894"/>
            <a:ext cx="8136255" cy="0"/>
          </a:xfrm>
          <a:custGeom>
            <a:avLst/>
            <a:gdLst/>
            <a:ahLst/>
            <a:cxnLst/>
            <a:rect l="l" t="t" r="r" b="b"/>
            <a:pathLst>
              <a:path w="8136255">
                <a:moveTo>
                  <a:pt x="0" y="0"/>
                </a:moveTo>
                <a:lnTo>
                  <a:pt x="8136001" y="0"/>
                </a:lnTo>
              </a:path>
            </a:pathLst>
          </a:custGeom>
          <a:ln w="19050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6" name="object 20"/>
          <p:cNvSpPr/>
          <p:nvPr/>
        </p:nvSpPr>
        <p:spPr>
          <a:xfrm>
            <a:off x="2672712" y="4184362"/>
            <a:ext cx="2176272" cy="78739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7" name="object 21"/>
          <p:cNvSpPr/>
          <p:nvPr/>
        </p:nvSpPr>
        <p:spPr>
          <a:xfrm>
            <a:off x="2654932" y="4168458"/>
            <a:ext cx="2160270" cy="772525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8" name="object 22"/>
          <p:cNvSpPr/>
          <p:nvPr/>
        </p:nvSpPr>
        <p:spPr>
          <a:xfrm>
            <a:off x="2654932" y="4168458"/>
            <a:ext cx="2160270" cy="772525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12700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9" name="object 23"/>
          <p:cNvSpPr/>
          <p:nvPr/>
        </p:nvSpPr>
        <p:spPr>
          <a:xfrm>
            <a:off x="2669919" y="4187881"/>
            <a:ext cx="292735" cy="229884"/>
          </a:xfrm>
          <a:custGeom>
            <a:avLst/>
            <a:gdLst/>
            <a:ahLst/>
            <a:cxnLst/>
            <a:rect l="l" t="t" r="r" b="b"/>
            <a:pathLst>
              <a:path w="292734" h="257175">
                <a:moveTo>
                  <a:pt x="249809" y="0"/>
                </a:moveTo>
                <a:lnTo>
                  <a:pt x="42925" y="0"/>
                </a:lnTo>
                <a:lnTo>
                  <a:pt x="26253" y="3367"/>
                </a:lnTo>
                <a:lnTo>
                  <a:pt x="12604" y="12557"/>
                </a:lnTo>
                <a:lnTo>
                  <a:pt x="3385" y="26199"/>
                </a:lnTo>
                <a:lnTo>
                  <a:pt x="0" y="42925"/>
                </a:lnTo>
                <a:lnTo>
                  <a:pt x="0" y="214375"/>
                </a:lnTo>
                <a:lnTo>
                  <a:pt x="3385" y="231028"/>
                </a:lnTo>
                <a:lnTo>
                  <a:pt x="12604" y="244633"/>
                </a:lnTo>
                <a:lnTo>
                  <a:pt x="26253" y="253809"/>
                </a:lnTo>
                <a:lnTo>
                  <a:pt x="42925" y="257175"/>
                </a:lnTo>
                <a:lnTo>
                  <a:pt x="249809" y="257175"/>
                </a:lnTo>
                <a:lnTo>
                  <a:pt x="266535" y="253809"/>
                </a:lnTo>
                <a:lnTo>
                  <a:pt x="280177" y="244633"/>
                </a:lnTo>
                <a:lnTo>
                  <a:pt x="289367" y="231028"/>
                </a:lnTo>
                <a:lnTo>
                  <a:pt x="292734" y="214375"/>
                </a:lnTo>
                <a:lnTo>
                  <a:pt x="292734" y="42925"/>
                </a:lnTo>
                <a:lnTo>
                  <a:pt x="289367" y="26199"/>
                </a:lnTo>
                <a:lnTo>
                  <a:pt x="280177" y="12557"/>
                </a:lnTo>
                <a:lnTo>
                  <a:pt x="266535" y="3367"/>
                </a:lnTo>
                <a:lnTo>
                  <a:pt x="2498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0" name="object 24"/>
          <p:cNvSpPr txBox="1"/>
          <p:nvPr/>
        </p:nvSpPr>
        <p:spPr>
          <a:xfrm>
            <a:off x="2773550" y="4219214"/>
            <a:ext cx="84455" cy="1653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20"/>
              </a:lnSpc>
            </a:pPr>
            <a:r>
              <a:rPr sz="1050" spc="-5" dirty="0">
                <a:solidFill>
                  <a:srgbClr val="FFFFFF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3</a:t>
            </a:r>
            <a:endParaRPr sz="105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1" name="object 25"/>
          <p:cNvSpPr txBox="1"/>
          <p:nvPr/>
        </p:nvSpPr>
        <p:spPr>
          <a:xfrm>
            <a:off x="2993641" y="4299353"/>
            <a:ext cx="1508760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r">
              <a:defRPr sz="1000" b="1">
                <a:latin typeface="+mn-ea"/>
                <a:ea typeface="+mn-ea"/>
              </a:defRPr>
            </a:lvl1pPr>
          </a:lstStyle>
          <a:p>
            <a:pPr algn="ctr"/>
            <a:r>
              <a:rPr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HW , OS 및  WAS</a:t>
            </a:r>
          </a:p>
          <a:p>
            <a:pPr algn="ctr"/>
            <a:r>
              <a:rPr lang="ko-KR" altLang="en-US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오픈 소스 전환</a:t>
            </a:r>
            <a:endParaRPr sz="1100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2" name="object 26"/>
          <p:cNvSpPr/>
          <p:nvPr/>
        </p:nvSpPr>
        <p:spPr>
          <a:xfrm>
            <a:off x="2660902" y="2874638"/>
            <a:ext cx="8136255" cy="0"/>
          </a:xfrm>
          <a:custGeom>
            <a:avLst/>
            <a:gdLst/>
            <a:ahLst/>
            <a:cxnLst/>
            <a:rect l="l" t="t" r="r" b="b"/>
            <a:pathLst>
              <a:path w="8136255">
                <a:moveTo>
                  <a:pt x="0" y="0"/>
                </a:moveTo>
                <a:lnTo>
                  <a:pt x="8136001" y="0"/>
                </a:lnTo>
              </a:path>
            </a:pathLst>
          </a:custGeom>
          <a:ln w="19050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3" name="object 28"/>
          <p:cNvSpPr/>
          <p:nvPr/>
        </p:nvSpPr>
        <p:spPr>
          <a:xfrm>
            <a:off x="2672712" y="3013476"/>
            <a:ext cx="2176272" cy="78603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4" name="object 29"/>
          <p:cNvSpPr/>
          <p:nvPr/>
        </p:nvSpPr>
        <p:spPr>
          <a:xfrm>
            <a:off x="2654932" y="2997016"/>
            <a:ext cx="2160270" cy="772525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5" name="object 30"/>
          <p:cNvSpPr/>
          <p:nvPr/>
        </p:nvSpPr>
        <p:spPr>
          <a:xfrm>
            <a:off x="2654932" y="2997016"/>
            <a:ext cx="2160270" cy="772525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12700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6" name="object 31"/>
          <p:cNvSpPr/>
          <p:nvPr/>
        </p:nvSpPr>
        <p:spPr>
          <a:xfrm>
            <a:off x="2669919" y="3016429"/>
            <a:ext cx="292735" cy="229884"/>
          </a:xfrm>
          <a:custGeom>
            <a:avLst/>
            <a:gdLst/>
            <a:ahLst/>
            <a:cxnLst/>
            <a:rect l="l" t="t" r="r" b="b"/>
            <a:pathLst>
              <a:path w="292734" h="257175">
                <a:moveTo>
                  <a:pt x="249809" y="0"/>
                </a:moveTo>
                <a:lnTo>
                  <a:pt x="42925" y="0"/>
                </a:lnTo>
                <a:lnTo>
                  <a:pt x="26253" y="3365"/>
                </a:lnTo>
                <a:lnTo>
                  <a:pt x="12604" y="12541"/>
                </a:lnTo>
                <a:lnTo>
                  <a:pt x="3385" y="26146"/>
                </a:lnTo>
                <a:lnTo>
                  <a:pt x="0" y="42798"/>
                </a:lnTo>
                <a:lnTo>
                  <a:pt x="0" y="214248"/>
                </a:lnTo>
                <a:lnTo>
                  <a:pt x="3385" y="230975"/>
                </a:lnTo>
                <a:lnTo>
                  <a:pt x="12604" y="244617"/>
                </a:lnTo>
                <a:lnTo>
                  <a:pt x="26253" y="253807"/>
                </a:lnTo>
                <a:lnTo>
                  <a:pt x="42925" y="257174"/>
                </a:lnTo>
                <a:lnTo>
                  <a:pt x="249809" y="257174"/>
                </a:lnTo>
                <a:lnTo>
                  <a:pt x="266535" y="253807"/>
                </a:lnTo>
                <a:lnTo>
                  <a:pt x="280177" y="244617"/>
                </a:lnTo>
                <a:lnTo>
                  <a:pt x="289367" y="230975"/>
                </a:lnTo>
                <a:lnTo>
                  <a:pt x="292734" y="214248"/>
                </a:lnTo>
                <a:lnTo>
                  <a:pt x="292734" y="42798"/>
                </a:lnTo>
                <a:lnTo>
                  <a:pt x="289367" y="26146"/>
                </a:lnTo>
                <a:lnTo>
                  <a:pt x="280177" y="12541"/>
                </a:lnTo>
                <a:lnTo>
                  <a:pt x="266535" y="3365"/>
                </a:lnTo>
                <a:lnTo>
                  <a:pt x="2498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400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7" name="object 32"/>
          <p:cNvSpPr txBox="1"/>
          <p:nvPr/>
        </p:nvSpPr>
        <p:spPr>
          <a:xfrm>
            <a:off x="2773550" y="3048102"/>
            <a:ext cx="84455" cy="1653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20"/>
              </a:lnSpc>
            </a:pPr>
            <a:r>
              <a:rPr lang="en-US" sz="1050" spc="-5" dirty="0">
                <a:solidFill>
                  <a:srgbClr val="FFFFFF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2</a:t>
            </a:r>
            <a:endParaRPr sz="1050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8" name="object 33"/>
          <p:cNvSpPr txBox="1"/>
          <p:nvPr/>
        </p:nvSpPr>
        <p:spPr>
          <a:xfrm>
            <a:off x="3007357" y="3130124"/>
            <a:ext cx="1509395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r">
              <a:defRPr sz="1000" b="1">
                <a:latin typeface="+mn-ea"/>
                <a:ea typeface="+mn-ea"/>
              </a:defRPr>
            </a:lvl1pPr>
          </a:lstStyle>
          <a:p>
            <a:pPr algn="ctr"/>
            <a:r>
              <a:rPr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HW , OS 및  WEB</a:t>
            </a:r>
          </a:p>
          <a:p>
            <a:pPr algn="ctr"/>
            <a:r>
              <a:rPr lang="ko-KR" altLang="en-US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오픈 소스 전환</a:t>
            </a:r>
            <a:endParaRPr sz="1100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9" name="object 34"/>
          <p:cNvSpPr/>
          <p:nvPr/>
        </p:nvSpPr>
        <p:spPr>
          <a:xfrm>
            <a:off x="2639617" y="6187006"/>
            <a:ext cx="8136255" cy="0"/>
          </a:xfrm>
          <a:custGeom>
            <a:avLst/>
            <a:gdLst/>
            <a:ahLst/>
            <a:cxnLst/>
            <a:rect l="l" t="t" r="r" b="b"/>
            <a:pathLst>
              <a:path w="8136255">
                <a:moveTo>
                  <a:pt x="0" y="0"/>
                </a:moveTo>
                <a:lnTo>
                  <a:pt x="8136001" y="0"/>
                </a:lnTo>
              </a:path>
            </a:pathLst>
          </a:custGeom>
          <a:ln w="19050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0" name="object 36"/>
          <p:cNvSpPr/>
          <p:nvPr/>
        </p:nvSpPr>
        <p:spPr>
          <a:xfrm>
            <a:off x="7824192" y="2005968"/>
            <a:ext cx="120014" cy="794094"/>
          </a:xfrm>
          <a:custGeom>
            <a:avLst/>
            <a:gdLst/>
            <a:ahLst/>
            <a:cxnLst/>
            <a:rect l="l" t="t" r="r" b="b"/>
            <a:pathLst>
              <a:path w="120015" h="888364">
                <a:moveTo>
                  <a:pt x="0" y="0"/>
                </a:moveTo>
                <a:lnTo>
                  <a:pt x="0" y="888238"/>
                </a:lnTo>
                <a:lnTo>
                  <a:pt x="119507" y="444118"/>
                </a:lnTo>
                <a:lnTo>
                  <a:pt x="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3" name="object 40"/>
          <p:cNvSpPr/>
          <p:nvPr/>
        </p:nvSpPr>
        <p:spPr>
          <a:xfrm>
            <a:off x="1598292" y="3584960"/>
            <a:ext cx="376428" cy="9931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4" name="object 42"/>
          <p:cNvSpPr txBox="1"/>
          <p:nvPr/>
        </p:nvSpPr>
        <p:spPr>
          <a:xfrm>
            <a:off x="1511986" y="3450297"/>
            <a:ext cx="188898" cy="124591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vert" wrap="square" lIns="0" tIns="0" rIns="0" bIns="0" rtlCol="0">
            <a:spAutoFit/>
          </a:bodyPr>
          <a:lstStyle/>
          <a:p>
            <a:pPr marL="274955">
              <a:lnSpc>
                <a:spcPts val="1645"/>
              </a:lnSpc>
            </a:pPr>
            <a:r>
              <a:rPr sz="1200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HW &amp; OS</a:t>
            </a:r>
          </a:p>
        </p:txBody>
      </p:sp>
      <p:sp>
        <p:nvSpPr>
          <p:cNvPr id="35" name="object 43"/>
          <p:cNvSpPr/>
          <p:nvPr/>
        </p:nvSpPr>
        <p:spPr>
          <a:xfrm>
            <a:off x="2191344" y="2946647"/>
            <a:ext cx="428625" cy="1944083"/>
          </a:xfrm>
          <a:custGeom>
            <a:avLst/>
            <a:gdLst/>
            <a:ahLst/>
            <a:cxnLst/>
            <a:rect l="l" t="t" r="r" b="b"/>
            <a:pathLst>
              <a:path w="428625" h="2174875">
                <a:moveTo>
                  <a:pt x="354253" y="2098459"/>
                </a:moveTo>
                <a:lnTo>
                  <a:pt x="352712" y="2129989"/>
                </a:lnTo>
                <a:lnTo>
                  <a:pt x="365480" y="2130793"/>
                </a:lnTo>
                <a:lnTo>
                  <a:pt x="364680" y="2143467"/>
                </a:lnTo>
                <a:lnTo>
                  <a:pt x="352053" y="2143467"/>
                </a:lnTo>
                <a:lnTo>
                  <a:pt x="350532" y="2174570"/>
                </a:lnTo>
                <a:lnTo>
                  <a:pt x="421145" y="2143467"/>
                </a:lnTo>
                <a:lnTo>
                  <a:pt x="364680" y="2143467"/>
                </a:lnTo>
                <a:lnTo>
                  <a:pt x="352092" y="2142676"/>
                </a:lnTo>
                <a:lnTo>
                  <a:pt x="422942" y="2142676"/>
                </a:lnTo>
                <a:lnTo>
                  <a:pt x="428497" y="2140229"/>
                </a:lnTo>
                <a:lnTo>
                  <a:pt x="354253" y="2098459"/>
                </a:lnTo>
                <a:close/>
              </a:path>
              <a:path w="428625" h="2174875">
                <a:moveTo>
                  <a:pt x="352712" y="2129989"/>
                </a:moveTo>
                <a:lnTo>
                  <a:pt x="352092" y="2142676"/>
                </a:lnTo>
                <a:lnTo>
                  <a:pt x="364680" y="2143467"/>
                </a:lnTo>
                <a:lnTo>
                  <a:pt x="365480" y="2130793"/>
                </a:lnTo>
                <a:lnTo>
                  <a:pt x="352712" y="2129989"/>
                </a:lnTo>
                <a:close/>
              </a:path>
              <a:path w="428625" h="2174875">
                <a:moveTo>
                  <a:pt x="223672" y="1123188"/>
                </a:moveTo>
                <a:lnTo>
                  <a:pt x="211073" y="1123188"/>
                </a:lnTo>
                <a:lnTo>
                  <a:pt x="211188" y="1124331"/>
                </a:lnTo>
                <a:lnTo>
                  <a:pt x="211188" y="2086254"/>
                </a:lnTo>
                <a:lnTo>
                  <a:pt x="240347" y="2117204"/>
                </a:lnTo>
                <a:lnTo>
                  <a:pt x="277748" y="2130209"/>
                </a:lnTo>
                <a:lnTo>
                  <a:pt x="327101" y="2139861"/>
                </a:lnTo>
                <a:lnTo>
                  <a:pt x="352092" y="2142676"/>
                </a:lnTo>
                <a:lnTo>
                  <a:pt x="352712" y="2129989"/>
                </a:lnTo>
                <a:lnTo>
                  <a:pt x="346709" y="2129612"/>
                </a:lnTo>
                <a:lnTo>
                  <a:pt x="328739" y="2127275"/>
                </a:lnTo>
                <a:lnTo>
                  <a:pt x="280746" y="2117864"/>
                </a:lnTo>
                <a:lnTo>
                  <a:pt x="237058" y="2100948"/>
                </a:lnTo>
                <a:lnTo>
                  <a:pt x="231584" y="2096973"/>
                </a:lnTo>
                <a:lnTo>
                  <a:pt x="231444" y="2096973"/>
                </a:lnTo>
                <a:lnTo>
                  <a:pt x="230657" y="2096300"/>
                </a:lnTo>
                <a:lnTo>
                  <a:pt x="227495" y="2093023"/>
                </a:lnTo>
                <a:lnTo>
                  <a:pt x="227190" y="2093023"/>
                </a:lnTo>
                <a:lnTo>
                  <a:pt x="226212" y="2091740"/>
                </a:lnTo>
                <a:lnTo>
                  <a:pt x="226438" y="2091740"/>
                </a:lnTo>
                <a:lnTo>
                  <a:pt x="225150" y="2089543"/>
                </a:lnTo>
                <a:lnTo>
                  <a:pt x="224726" y="2089543"/>
                </a:lnTo>
                <a:lnTo>
                  <a:pt x="223951" y="2087499"/>
                </a:lnTo>
                <a:lnTo>
                  <a:pt x="224343" y="2087499"/>
                </a:lnTo>
                <a:lnTo>
                  <a:pt x="223891" y="2085086"/>
                </a:lnTo>
                <a:lnTo>
                  <a:pt x="223672" y="1123188"/>
                </a:lnTo>
                <a:close/>
              </a:path>
              <a:path w="428625" h="2174875">
                <a:moveTo>
                  <a:pt x="230657" y="2096300"/>
                </a:moveTo>
                <a:lnTo>
                  <a:pt x="231444" y="2096973"/>
                </a:lnTo>
                <a:lnTo>
                  <a:pt x="231074" y="2096603"/>
                </a:lnTo>
                <a:lnTo>
                  <a:pt x="230657" y="2096300"/>
                </a:lnTo>
                <a:close/>
              </a:path>
              <a:path w="428625" h="2174875">
                <a:moveTo>
                  <a:pt x="231074" y="2096603"/>
                </a:moveTo>
                <a:lnTo>
                  <a:pt x="231444" y="2096973"/>
                </a:lnTo>
                <a:lnTo>
                  <a:pt x="231584" y="2096973"/>
                </a:lnTo>
                <a:lnTo>
                  <a:pt x="231074" y="2096603"/>
                </a:lnTo>
                <a:close/>
              </a:path>
              <a:path w="428625" h="2174875">
                <a:moveTo>
                  <a:pt x="230771" y="2096300"/>
                </a:moveTo>
                <a:lnTo>
                  <a:pt x="231074" y="2096603"/>
                </a:lnTo>
                <a:lnTo>
                  <a:pt x="230771" y="2096300"/>
                </a:lnTo>
                <a:close/>
              </a:path>
              <a:path w="428625" h="2174875">
                <a:moveTo>
                  <a:pt x="226212" y="2091740"/>
                </a:moveTo>
                <a:lnTo>
                  <a:pt x="227190" y="2093023"/>
                </a:lnTo>
                <a:lnTo>
                  <a:pt x="226758" y="2092286"/>
                </a:lnTo>
                <a:lnTo>
                  <a:pt x="226212" y="2091740"/>
                </a:lnTo>
                <a:close/>
              </a:path>
              <a:path w="428625" h="2174875">
                <a:moveTo>
                  <a:pt x="226758" y="2092286"/>
                </a:moveTo>
                <a:lnTo>
                  <a:pt x="227190" y="2093023"/>
                </a:lnTo>
                <a:lnTo>
                  <a:pt x="227495" y="2093023"/>
                </a:lnTo>
                <a:lnTo>
                  <a:pt x="226758" y="2092286"/>
                </a:lnTo>
                <a:close/>
              </a:path>
              <a:path w="428625" h="2174875">
                <a:moveTo>
                  <a:pt x="226438" y="2091740"/>
                </a:moveTo>
                <a:lnTo>
                  <a:pt x="226212" y="2091740"/>
                </a:lnTo>
                <a:lnTo>
                  <a:pt x="226758" y="2092286"/>
                </a:lnTo>
                <a:lnTo>
                  <a:pt x="226438" y="2091740"/>
                </a:lnTo>
                <a:close/>
              </a:path>
              <a:path w="428625" h="2174875">
                <a:moveTo>
                  <a:pt x="223951" y="2087499"/>
                </a:moveTo>
                <a:lnTo>
                  <a:pt x="224726" y="2089543"/>
                </a:lnTo>
                <a:lnTo>
                  <a:pt x="224527" y="2088480"/>
                </a:lnTo>
                <a:lnTo>
                  <a:pt x="223951" y="2087499"/>
                </a:lnTo>
                <a:close/>
              </a:path>
              <a:path w="428625" h="2174875">
                <a:moveTo>
                  <a:pt x="224527" y="2088480"/>
                </a:moveTo>
                <a:lnTo>
                  <a:pt x="224726" y="2089543"/>
                </a:lnTo>
                <a:lnTo>
                  <a:pt x="225150" y="2089543"/>
                </a:lnTo>
                <a:lnTo>
                  <a:pt x="224527" y="2088480"/>
                </a:lnTo>
                <a:close/>
              </a:path>
              <a:path w="428625" h="2174875">
                <a:moveTo>
                  <a:pt x="224343" y="2087499"/>
                </a:moveTo>
                <a:lnTo>
                  <a:pt x="223951" y="2087499"/>
                </a:lnTo>
                <a:lnTo>
                  <a:pt x="224527" y="2088480"/>
                </a:lnTo>
                <a:lnTo>
                  <a:pt x="224343" y="2087499"/>
                </a:lnTo>
                <a:close/>
              </a:path>
              <a:path w="428625" h="2174875">
                <a:moveTo>
                  <a:pt x="223773" y="2084459"/>
                </a:moveTo>
                <a:lnTo>
                  <a:pt x="223773" y="2085086"/>
                </a:lnTo>
                <a:lnTo>
                  <a:pt x="223773" y="2084459"/>
                </a:lnTo>
                <a:close/>
              </a:path>
              <a:path w="428625" h="2174875">
                <a:moveTo>
                  <a:pt x="223773" y="2083917"/>
                </a:moveTo>
                <a:lnTo>
                  <a:pt x="223773" y="2084459"/>
                </a:lnTo>
                <a:lnTo>
                  <a:pt x="223773" y="2083917"/>
                </a:lnTo>
                <a:close/>
              </a:path>
              <a:path w="428625" h="2174875">
                <a:moveTo>
                  <a:pt x="211074" y="1123725"/>
                </a:moveTo>
                <a:lnTo>
                  <a:pt x="211074" y="1124331"/>
                </a:lnTo>
                <a:lnTo>
                  <a:pt x="211074" y="1123725"/>
                </a:lnTo>
                <a:close/>
              </a:path>
              <a:path w="428625" h="2174875">
                <a:moveTo>
                  <a:pt x="210328" y="1119773"/>
                </a:moveTo>
                <a:lnTo>
                  <a:pt x="211074" y="1123725"/>
                </a:lnTo>
                <a:lnTo>
                  <a:pt x="211073" y="1123188"/>
                </a:lnTo>
                <a:lnTo>
                  <a:pt x="223672" y="1123188"/>
                </a:lnTo>
                <a:lnTo>
                  <a:pt x="223672" y="1122045"/>
                </a:lnTo>
                <a:lnTo>
                  <a:pt x="223440" y="1120775"/>
                </a:lnTo>
                <a:lnTo>
                  <a:pt x="210908" y="1120775"/>
                </a:lnTo>
                <a:lnTo>
                  <a:pt x="210328" y="1119773"/>
                </a:lnTo>
                <a:close/>
              </a:path>
              <a:path w="428625" h="2174875">
                <a:moveTo>
                  <a:pt x="210134" y="1118743"/>
                </a:moveTo>
                <a:lnTo>
                  <a:pt x="210328" y="1119773"/>
                </a:lnTo>
                <a:lnTo>
                  <a:pt x="210908" y="1120775"/>
                </a:lnTo>
                <a:lnTo>
                  <a:pt x="210134" y="1118743"/>
                </a:lnTo>
                <a:close/>
              </a:path>
              <a:path w="428625" h="2174875">
                <a:moveTo>
                  <a:pt x="223070" y="1118743"/>
                </a:moveTo>
                <a:lnTo>
                  <a:pt x="210134" y="1118743"/>
                </a:lnTo>
                <a:lnTo>
                  <a:pt x="210908" y="1120775"/>
                </a:lnTo>
                <a:lnTo>
                  <a:pt x="223440" y="1120775"/>
                </a:lnTo>
                <a:lnTo>
                  <a:pt x="223070" y="1118743"/>
                </a:lnTo>
                <a:close/>
              </a:path>
              <a:path w="428625" h="2174875">
                <a:moveTo>
                  <a:pt x="208076" y="1115888"/>
                </a:moveTo>
                <a:lnTo>
                  <a:pt x="210328" y="1119773"/>
                </a:lnTo>
                <a:lnTo>
                  <a:pt x="210134" y="1118743"/>
                </a:lnTo>
                <a:lnTo>
                  <a:pt x="223070" y="1118743"/>
                </a:lnTo>
                <a:lnTo>
                  <a:pt x="222654" y="1116457"/>
                </a:lnTo>
                <a:lnTo>
                  <a:pt x="208648" y="1116457"/>
                </a:lnTo>
                <a:lnTo>
                  <a:pt x="208076" y="1115888"/>
                </a:lnTo>
                <a:close/>
              </a:path>
              <a:path w="428625" h="2174875">
                <a:moveTo>
                  <a:pt x="207670" y="1115187"/>
                </a:moveTo>
                <a:lnTo>
                  <a:pt x="208076" y="1115888"/>
                </a:lnTo>
                <a:lnTo>
                  <a:pt x="208648" y="1116457"/>
                </a:lnTo>
                <a:lnTo>
                  <a:pt x="207670" y="1115187"/>
                </a:lnTo>
                <a:close/>
              </a:path>
              <a:path w="428625" h="2174875">
                <a:moveTo>
                  <a:pt x="222321" y="1115187"/>
                </a:moveTo>
                <a:lnTo>
                  <a:pt x="207670" y="1115187"/>
                </a:lnTo>
                <a:lnTo>
                  <a:pt x="208648" y="1116457"/>
                </a:lnTo>
                <a:lnTo>
                  <a:pt x="222654" y="1116457"/>
                </a:lnTo>
                <a:lnTo>
                  <a:pt x="222491" y="1115695"/>
                </a:lnTo>
                <a:lnTo>
                  <a:pt x="222321" y="1115187"/>
                </a:lnTo>
                <a:close/>
              </a:path>
              <a:path w="428625" h="2174875">
                <a:moveTo>
                  <a:pt x="203695" y="1111527"/>
                </a:moveTo>
                <a:lnTo>
                  <a:pt x="208076" y="1115888"/>
                </a:lnTo>
                <a:lnTo>
                  <a:pt x="207670" y="1115187"/>
                </a:lnTo>
                <a:lnTo>
                  <a:pt x="222321" y="1115187"/>
                </a:lnTo>
                <a:lnTo>
                  <a:pt x="222237" y="1114933"/>
                </a:lnTo>
                <a:lnTo>
                  <a:pt x="220427" y="1111885"/>
                </a:lnTo>
                <a:lnTo>
                  <a:pt x="204203" y="1111885"/>
                </a:lnTo>
                <a:lnTo>
                  <a:pt x="203695" y="1111527"/>
                </a:lnTo>
                <a:close/>
              </a:path>
              <a:path w="428625" h="2174875">
                <a:moveTo>
                  <a:pt x="203415" y="1111250"/>
                </a:moveTo>
                <a:lnTo>
                  <a:pt x="203695" y="1111527"/>
                </a:lnTo>
                <a:lnTo>
                  <a:pt x="204203" y="1111885"/>
                </a:lnTo>
                <a:lnTo>
                  <a:pt x="203415" y="1111250"/>
                </a:lnTo>
                <a:close/>
              </a:path>
              <a:path w="428625" h="2174875">
                <a:moveTo>
                  <a:pt x="220050" y="1111250"/>
                </a:moveTo>
                <a:lnTo>
                  <a:pt x="203415" y="1111250"/>
                </a:lnTo>
                <a:lnTo>
                  <a:pt x="204203" y="1111885"/>
                </a:lnTo>
                <a:lnTo>
                  <a:pt x="220427" y="1111885"/>
                </a:lnTo>
                <a:lnTo>
                  <a:pt x="220050" y="1111250"/>
                </a:lnTo>
                <a:close/>
              </a:path>
              <a:path w="428625" h="2174875">
                <a:moveTo>
                  <a:pt x="104912" y="1068057"/>
                </a:moveTo>
                <a:lnTo>
                  <a:pt x="49187" y="1073150"/>
                </a:lnTo>
                <a:lnTo>
                  <a:pt x="6438" y="1074293"/>
                </a:lnTo>
                <a:lnTo>
                  <a:pt x="6273" y="1074293"/>
                </a:lnTo>
                <a:lnTo>
                  <a:pt x="27724" y="1074674"/>
                </a:lnTo>
                <a:lnTo>
                  <a:pt x="68541" y="1076833"/>
                </a:lnTo>
                <a:lnTo>
                  <a:pt x="123164" y="1083691"/>
                </a:lnTo>
                <a:lnTo>
                  <a:pt x="167170" y="1094105"/>
                </a:lnTo>
                <a:lnTo>
                  <a:pt x="203695" y="1111527"/>
                </a:lnTo>
                <a:lnTo>
                  <a:pt x="203415" y="1111250"/>
                </a:lnTo>
                <a:lnTo>
                  <a:pt x="220050" y="1111250"/>
                </a:lnTo>
                <a:lnTo>
                  <a:pt x="218617" y="1108837"/>
                </a:lnTo>
                <a:lnTo>
                  <a:pt x="218351" y="1108329"/>
                </a:lnTo>
                <a:lnTo>
                  <a:pt x="218020" y="1107948"/>
                </a:lnTo>
                <a:lnTo>
                  <a:pt x="212153" y="1101979"/>
                </a:lnTo>
                <a:lnTo>
                  <a:pt x="211886" y="1101852"/>
                </a:lnTo>
                <a:lnTo>
                  <a:pt x="211607" y="1101598"/>
                </a:lnTo>
                <a:lnTo>
                  <a:pt x="171297" y="1082040"/>
                </a:lnTo>
                <a:lnTo>
                  <a:pt x="125577" y="1071245"/>
                </a:lnTo>
                <a:lnTo>
                  <a:pt x="107937" y="1068451"/>
                </a:lnTo>
                <a:lnTo>
                  <a:pt x="104912" y="1068057"/>
                </a:lnTo>
                <a:close/>
              </a:path>
              <a:path w="428625" h="2174875">
                <a:moveTo>
                  <a:pt x="220427" y="1024128"/>
                </a:moveTo>
                <a:lnTo>
                  <a:pt x="204203" y="1024128"/>
                </a:lnTo>
                <a:lnTo>
                  <a:pt x="203415" y="1024763"/>
                </a:lnTo>
                <a:lnTo>
                  <a:pt x="167487" y="1041781"/>
                </a:lnTo>
                <a:lnTo>
                  <a:pt x="123380" y="1052322"/>
                </a:lnTo>
                <a:lnTo>
                  <a:pt x="68706" y="1059180"/>
                </a:lnTo>
                <a:lnTo>
                  <a:pt x="27889" y="1061339"/>
                </a:lnTo>
                <a:lnTo>
                  <a:pt x="6273" y="1061593"/>
                </a:lnTo>
                <a:lnTo>
                  <a:pt x="2793" y="1061720"/>
                </a:lnTo>
                <a:lnTo>
                  <a:pt x="0" y="1064514"/>
                </a:lnTo>
                <a:lnTo>
                  <a:pt x="0" y="1071499"/>
                </a:lnTo>
                <a:lnTo>
                  <a:pt x="2793" y="1074293"/>
                </a:lnTo>
                <a:lnTo>
                  <a:pt x="6438" y="1074293"/>
                </a:lnTo>
                <a:lnTo>
                  <a:pt x="6438" y="1061593"/>
                </a:lnTo>
                <a:lnTo>
                  <a:pt x="142384" y="1061593"/>
                </a:lnTo>
                <a:lnTo>
                  <a:pt x="183489" y="1049782"/>
                </a:lnTo>
                <a:lnTo>
                  <a:pt x="211886" y="1034161"/>
                </a:lnTo>
                <a:lnTo>
                  <a:pt x="212153" y="1034034"/>
                </a:lnTo>
                <a:lnTo>
                  <a:pt x="218020" y="1028065"/>
                </a:lnTo>
                <a:lnTo>
                  <a:pt x="218351" y="1027684"/>
                </a:lnTo>
                <a:lnTo>
                  <a:pt x="218617" y="1027176"/>
                </a:lnTo>
                <a:lnTo>
                  <a:pt x="220427" y="1024128"/>
                </a:lnTo>
                <a:close/>
              </a:path>
              <a:path w="428625" h="2174875">
                <a:moveTo>
                  <a:pt x="6438" y="1061593"/>
                </a:moveTo>
                <a:lnTo>
                  <a:pt x="6438" y="1074293"/>
                </a:lnTo>
                <a:lnTo>
                  <a:pt x="28066" y="1074039"/>
                </a:lnTo>
                <a:lnTo>
                  <a:pt x="49187" y="1073150"/>
                </a:lnTo>
                <a:lnTo>
                  <a:pt x="69545" y="1071880"/>
                </a:lnTo>
                <a:lnTo>
                  <a:pt x="89141" y="1070102"/>
                </a:lnTo>
                <a:lnTo>
                  <a:pt x="104912" y="1068057"/>
                </a:lnTo>
                <a:lnTo>
                  <a:pt x="89369" y="1066038"/>
                </a:lnTo>
                <a:lnTo>
                  <a:pt x="69710" y="1064133"/>
                </a:lnTo>
                <a:lnTo>
                  <a:pt x="49352" y="1062863"/>
                </a:lnTo>
                <a:lnTo>
                  <a:pt x="28232" y="1061974"/>
                </a:lnTo>
                <a:lnTo>
                  <a:pt x="6438" y="1061593"/>
                </a:lnTo>
                <a:close/>
              </a:path>
              <a:path w="428625" h="2174875">
                <a:moveTo>
                  <a:pt x="142384" y="1061593"/>
                </a:moveTo>
                <a:lnTo>
                  <a:pt x="6438" y="1061593"/>
                </a:lnTo>
                <a:lnTo>
                  <a:pt x="28232" y="1061974"/>
                </a:lnTo>
                <a:lnTo>
                  <a:pt x="49352" y="1062863"/>
                </a:lnTo>
                <a:lnTo>
                  <a:pt x="69710" y="1064133"/>
                </a:lnTo>
                <a:lnTo>
                  <a:pt x="89369" y="1066038"/>
                </a:lnTo>
                <a:lnTo>
                  <a:pt x="104912" y="1068057"/>
                </a:lnTo>
                <a:lnTo>
                  <a:pt x="107759" y="1067689"/>
                </a:lnTo>
                <a:lnTo>
                  <a:pt x="125361" y="1064895"/>
                </a:lnTo>
                <a:lnTo>
                  <a:pt x="141858" y="1061720"/>
                </a:lnTo>
                <a:lnTo>
                  <a:pt x="142384" y="1061593"/>
                </a:lnTo>
                <a:close/>
              </a:path>
              <a:path w="428625" h="2174875">
                <a:moveTo>
                  <a:pt x="203674" y="1024505"/>
                </a:moveTo>
                <a:lnTo>
                  <a:pt x="203314" y="1024763"/>
                </a:lnTo>
                <a:lnTo>
                  <a:pt x="203674" y="1024505"/>
                </a:lnTo>
                <a:close/>
              </a:path>
              <a:path w="428625" h="2174875">
                <a:moveTo>
                  <a:pt x="204203" y="1024128"/>
                </a:moveTo>
                <a:lnTo>
                  <a:pt x="203674" y="1024505"/>
                </a:lnTo>
                <a:lnTo>
                  <a:pt x="203415" y="1024763"/>
                </a:lnTo>
                <a:lnTo>
                  <a:pt x="204203" y="1024128"/>
                </a:lnTo>
                <a:close/>
              </a:path>
              <a:path w="428625" h="2174875">
                <a:moveTo>
                  <a:pt x="208076" y="1020124"/>
                </a:moveTo>
                <a:lnTo>
                  <a:pt x="203674" y="1024505"/>
                </a:lnTo>
                <a:lnTo>
                  <a:pt x="204203" y="1024128"/>
                </a:lnTo>
                <a:lnTo>
                  <a:pt x="220427" y="1024128"/>
                </a:lnTo>
                <a:lnTo>
                  <a:pt x="222237" y="1021080"/>
                </a:lnTo>
                <a:lnTo>
                  <a:pt x="222321" y="1020826"/>
                </a:lnTo>
                <a:lnTo>
                  <a:pt x="207670" y="1020826"/>
                </a:lnTo>
                <a:lnTo>
                  <a:pt x="208076" y="1020124"/>
                </a:lnTo>
                <a:close/>
              </a:path>
              <a:path w="428625" h="2174875">
                <a:moveTo>
                  <a:pt x="208648" y="1019556"/>
                </a:moveTo>
                <a:lnTo>
                  <a:pt x="208076" y="1020124"/>
                </a:lnTo>
                <a:lnTo>
                  <a:pt x="207670" y="1020826"/>
                </a:lnTo>
                <a:lnTo>
                  <a:pt x="208648" y="1019556"/>
                </a:lnTo>
                <a:close/>
              </a:path>
              <a:path w="428625" h="2174875">
                <a:moveTo>
                  <a:pt x="222654" y="1019556"/>
                </a:moveTo>
                <a:lnTo>
                  <a:pt x="208648" y="1019556"/>
                </a:lnTo>
                <a:lnTo>
                  <a:pt x="207670" y="1020826"/>
                </a:lnTo>
                <a:lnTo>
                  <a:pt x="222321" y="1020826"/>
                </a:lnTo>
                <a:lnTo>
                  <a:pt x="222491" y="1020318"/>
                </a:lnTo>
                <a:lnTo>
                  <a:pt x="222654" y="1019556"/>
                </a:lnTo>
                <a:close/>
              </a:path>
              <a:path w="428625" h="2174875">
                <a:moveTo>
                  <a:pt x="210328" y="1016239"/>
                </a:moveTo>
                <a:lnTo>
                  <a:pt x="208076" y="1020124"/>
                </a:lnTo>
                <a:lnTo>
                  <a:pt x="208648" y="1019556"/>
                </a:lnTo>
                <a:lnTo>
                  <a:pt x="222654" y="1019556"/>
                </a:lnTo>
                <a:lnTo>
                  <a:pt x="223070" y="1017270"/>
                </a:lnTo>
                <a:lnTo>
                  <a:pt x="210134" y="1017270"/>
                </a:lnTo>
                <a:lnTo>
                  <a:pt x="210328" y="1016239"/>
                </a:lnTo>
                <a:close/>
              </a:path>
              <a:path w="428625" h="2174875">
                <a:moveTo>
                  <a:pt x="210908" y="1015238"/>
                </a:moveTo>
                <a:lnTo>
                  <a:pt x="210328" y="1016239"/>
                </a:lnTo>
                <a:lnTo>
                  <a:pt x="210134" y="1017270"/>
                </a:lnTo>
                <a:lnTo>
                  <a:pt x="210908" y="1015238"/>
                </a:lnTo>
                <a:close/>
              </a:path>
              <a:path w="428625" h="2174875">
                <a:moveTo>
                  <a:pt x="223440" y="1015238"/>
                </a:moveTo>
                <a:lnTo>
                  <a:pt x="210908" y="1015238"/>
                </a:lnTo>
                <a:lnTo>
                  <a:pt x="210134" y="1017270"/>
                </a:lnTo>
                <a:lnTo>
                  <a:pt x="223070" y="1017270"/>
                </a:lnTo>
                <a:lnTo>
                  <a:pt x="223440" y="1015238"/>
                </a:lnTo>
                <a:close/>
              </a:path>
              <a:path w="428625" h="2174875">
                <a:moveTo>
                  <a:pt x="223672" y="1011682"/>
                </a:moveTo>
                <a:lnTo>
                  <a:pt x="211188" y="1011682"/>
                </a:lnTo>
                <a:lnTo>
                  <a:pt x="211073" y="1012825"/>
                </a:lnTo>
                <a:lnTo>
                  <a:pt x="210328" y="1016239"/>
                </a:lnTo>
                <a:lnTo>
                  <a:pt x="210908" y="1015238"/>
                </a:lnTo>
                <a:lnTo>
                  <a:pt x="223440" y="1015238"/>
                </a:lnTo>
                <a:lnTo>
                  <a:pt x="223672" y="1013968"/>
                </a:lnTo>
                <a:lnTo>
                  <a:pt x="223672" y="1011682"/>
                </a:lnTo>
                <a:close/>
              </a:path>
              <a:path w="428625" h="2174875">
                <a:moveTo>
                  <a:pt x="211074" y="1012287"/>
                </a:moveTo>
                <a:lnTo>
                  <a:pt x="210972" y="1012825"/>
                </a:lnTo>
                <a:lnTo>
                  <a:pt x="211074" y="1012287"/>
                </a:lnTo>
                <a:close/>
              </a:path>
              <a:path w="428625" h="2174875">
                <a:moveTo>
                  <a:pt x="352095" y="31947"/>
                </a:moveTo>
                <a:lnTo>
                  <a:pt x="309283" y="37592"/>
                </a:lnTo>
                <a:lnTo>
                  <a:pt x="263563" y="48387"/>
                </a:lnTo>
                <a:lnTo>
                  <a:pt x="223253" y="67945"/>
                </a:lnTo>
                <a:lnTo>
                  <a:pt x="222973" y="68199"/>
                </a:lnTo>
                <a:lnTo>
                  <a:pt x="222707" y="68326"/>
                </a:lnTo>
                <a:lnTo>
                  <a:pt x="216839" y="74295"/>
                </a:lnTo>
                <a:lnTo>
                  <a:pt x="216509" y="74676"/>
                </a:lnTo>
                <a:lnTo>
                  <a:pt x="216242" y="75184"/>
                </a:lnTo>
                <a:lnTo>
                  <a:pt x="212623" y="81280"/>
                </a:lnTo>
                <a:lnTo>
                  <a:pt x="212369" y="82042"/>
                </a:lnTo>
                <a:lnTo>
                  <a:pt x="212206" y="82804"/>
                </a:lnTo>
                <a:lnTo>
                  <a:pt x="211188" y="88392"/>
                </a:lnTo>
                <a:lnTo>
                  <a:pt x="211074" y="1012287"/>
                </a:lnTo>
                <a:lnTo>
                  <a:pt x="211188" y="1011682"/>
                </a:lnTo>
                <a:lnTo>
                  <a:pt x="223672" y="1011682"/>
                </a:lnTo>
                <a:lnTo>
                  <a:pt x="223672" y="90678"/>
                </a:lnTo>
                <a:lnTo>
                  <a:pt x="223773" y="89535"/>
                </a:lnTo>
                <a:lnTo>
                  <a:pt x="224343" y="87122"/>
                </a:lnTo>
                <a:lnTo>
                  <a:pt x="223951" y="87122"/>
                </a:lnTo>
                <a:lnTo>
                  <a:pt x="224726" y="85090"/>
                </a:lnTo>
                <a:lnTo>
                  <a:pt x="225129" y="85090"/>
                </a:lnTo>
                <a:lnTo>
                  <a:pt x="226454" y="82804"/>
                </a:lnTo>
                <a:lnTo>
                  <a:pt x="226212" y="82804"/>
                </a:lnTo>
                <a:lnTo>
                  <a:pt x="227190" y="81534"/>
                </a:lnTo>
                <a:lnTo>
                  <a:pt x="227488" y="81534"/>
                </a:lnTo>
                <a:lnTo>
                  <a:pt x="230806" y="78232"/>
                </a:lnTo>
                <a:lnTo>
                  <a:pt x="230657" y="78232"/>
                </a:lnTo>
                <a:lnTo>
                  <a:pt x="231444" y="77597"/>
                </a:lnTo>
                <a:lnTo>
                  <a:pt x="237705" y="73279"/>
                </a:lnTo>
                <a:lnTo>
                  <a:pt x="281038" y="56515"/>
                </a:lnTo>
                <a:lnTo>
                  <a:pt x="328917" y="47244"/>
                </a:lnTo>
                <a:lnTo>
                  <a:pt x="352714" y="44609"/>
                </a:lnTo>
                <a:lnTo>
                  <a:pt x="352095" y="31947"/>
                </a:lnTo>
                <a:close/>
              </a:path>
              <a:path w="428625" h="2174875">
                <a:moveTo>
                  <a:pt x="223773" y="90139"/>
                </a:moveTo>
                <a:lnTo>
                  <a:pt x="223672" y="90678"/>
                </a:lnTo>
                <a:lnTo>
                  <a:pt x="223773" y="90139"/>
                </a:lnTo>
                <a:close/>
              </a:path>
              <a:path w="428625" h="2174875">
                <a:moveTo>
                  <a:pt x="223888" y="89535"/>
                </a:moveTo>
                <a:lnTo>
                  <a:pt x="223773" y="90139"/>
                </a:lnTo>
                <a:lnTo>
                  <a:pt x="223888" y="89535"/>
                </a:lnTo>
                <a:close/>
              </a:path>
              <a:path w="428625" h="2174875">
                <a:moveTo>
                  <a:pt x="224726" y="85090"/>
                </a:moveTo>
                <a:lnTo>
                  <a:pt x="223951" y="87122"/>
                </a:lnTo>
                <a:lnTo>
                  <a:pt x="224532" y="86120"/>
                </a:lnTo>
                <a:lnTo>
                  <a:pt x="224726" y="85090"/>
                </a:lnTo>
                <a:close/>
              </a:path>
              <a:path w="428625" h="2174875">
                <a:moveTo>
                  <a:pt x="224532" y="86120"/>
                </a:moveTo>
                <a:lnTo>
                  <a:pt x="223951" y="87122"/>
                </a:lnTo>
                <a:lnTo>
                  <a:pt x="224343" y="87122"/>
                </a:lnTo>
                <a:lnTo>
                  <a:pt x="224532" y="86120"/>
                </a:lnTo>
                <a:close/>
              </a:path>
              <a:path w="428625" h="2174875">
                <a:moveTo>
                  <a:pt x="225129" y="85090"/>
                </a:moveTo>
                <a:lnTo>
                  <a:pt x="224726" y="85090"/>
                </a:lnTo>
                <a:lnTo>
                  <a:pt x="224532" y="86120"/>
                </a:lnTo>
                <a:lnTo>
                  <a:pt x="225129" y="85090"/>
                </a:lnTo>
                <a:close/>
              </a:path>
              <a:path w="428625" h="2174875">
                <a:moveTo>
                  <a:pt x="227190" y="81534"/>
                </a:moveTo>
                <a:lnTo>
                  <a:pt x="226212" y="82804"/>
                </a:lnTo>
                <a:lnTo>
                  <a:pt x="226783" y="82235"/>
                </a:lnTo>
                <a:lnTo>
                  <a:pt x="227190" y="81534"/>
                </a:lnTo>
                <a:close/>
              </a:path>
              <a:path w="428625" h="2174875">
                <a:moveTo>
                  <a:pt x="226783" y="82235"/>
                </a:moveTo>
                <a:lnTo>
                  <a:pt x="226212" y="82804"/>
                </a:lnTo>
                <a:lnTo>
                  <a:pt x="226454" y="82804"/>
                </a:lnTo>
                <a:lnTo>
                  <a:pt x="226783" y="82235"/>
                </a:lnTo>
                <a:close/>
              </a:path>
              <a:path w="428625" h="2174875">
                <a:moveTo>
                  <a:pt x="227488" y="81534"/>
                </a:moveTo>
                <a:lnTo>
                  <a:pt x="227190" y="81534"/>
                </a:lnTo>
                <a:lnTo>
                  <a:pt x="226783" y="82235"/>
                </a:lnTo>
                <a:lnTo>
                  <a:pt x="227488" y="81534"/>
                </a:lnTo>
                <a:close/>
              </a:path>
              <a:path w="428625" h="2174875">
                <a:moveTo>
                  <a:pt x="231444" y="77597"/>
                </a:moveTo>
                <a:lnTo>
                  <a:pt x="230657" y="78232"/>
                </a:lnTo>
                <a:lnTo>
                  <a:pt x="231165" y="77874"/>
                </a:lnTo>
                <a:lnTo>
                  <a:pt x="231444" y="77597"/>
                </a:lnTo>
                <a:close/>
              </a:path>
              <a:path w="428625" h="2174875">
                <a:moveTo>
                  <a:pt x="231165" y="77874"/>
                </a:moveTo>
                <a:lnTo>
                  <a:pt x="230657" y="78232"/>
                </a:lnTo>
                <a:lnTo>
                  <a:pt x="230806" y="78232"/>
                </a:lnTo>
                <a:lnTo>
                  <a:pt x="231165" y="77874"/>
                </a:lnTo>
                <a:close/>
              </a:path>
              <a:path w="428625" h="2174875">
                <a:moveTo>
                  <a:pt x="231561" y="77597"/>
                </a:moveTo>
                <a:lnTo>
                  <a:pt x="231165" y="77874"/>
                </a:lnTo>
                <a:lnTo>
                  <a:pt x="231561" y="77597"/>
                </a:lnTo>
                <a:close/>
              </a:path>
              <a:path w="428625" h="2174875">
                <a:moveTo>
                  <a:pt x="421278" y="31115"/>
                </a:moveTo>
                <a:lnTo>
                  <a:pt x="364680" y="31115"/>
                </a:lnTo>
                <a:lnTo>
                  <a:pt x="365480" y="43815"/>
                </a:lnTo>
                <a:lnTo>
                  <a:pt x="352714" y="44609"/>
                </a:lnTo>
                <a:lnTo>
                  <a:pt x="354253" y="76073"/>
                </a:lnTo>
                <a:lnTo>
                  <a:pt x="428497" y="34290"/>
                </a:lnTo>
                <a:lnTo>
                  <a:pt x="421278" y="31115"/>
                </a:lnTo>
                <a:close/>
              </a:path>
              <a:path w="428625" h="2174875">
                <a:moveTo>
                  <a:pt x="364680" y="31115"/>
                </a:moveTo>
                <a:lnTo>
                  <a:pt x="352095" y="31947"/>
                </a:lnTo>
                <a:lnTo>
                  <a:pt x="352714" y="44609"/>
                </a:lnTo>
                <a:lnTo>
                  <a:pt x="365480" y="43815"/>
                </a:lnTo>
                <a:lnTo>
                  <a:pt x="364680" y="31115"/>
                </a:lnTo>
                <a:close/>
              </a:path>
              <a:path w="428625" h="2174875">
                <a:moveTo>
                  <a:pt x="350532" y="0"/>
                </a:moveTo>
                <a:lnTo>
                  <a:pt x="352095" y="31947"/>
                </a:lnTo>
                <a:lnTo>
                  <a:pt x="364680" y="31115"/>
                </a:lnTo>
                <a:lnTo>
                  <a:pt x="421278" y="31115"/>
                </a:lnTo>
                <a:lnTo>
                  <a:pt x="35053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0" name="object 48"/>
          <p:cNvSpPr/>
          <p:nvPr/>
        </p:nvSpPr>
        <p:spPr>
          <a:xfrm>
            <a:off x="2119500" y="5279296"/>
            <a:ext cx="227076" cy="79284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1" name="object 49"/>
          <p:cNvSpPr/>
          <p:nvPr/>
        </p:nvSpPr>
        <p:spPr>
          <a:xfrm>
            <a:off x="2017392" y="5346048"/>
            <a:ext cx="376428" cy="71383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2" name="object 50"/>
          <p:cNvSpPr/>
          <p:nvPr/>
        </p:nvSpPr>
        <p:spPr>
          <a:xfrm>
            <a:off x="2110203" y="5270963"/>
            <a:ext cx="211454" cy="778768"/>
          </a:xfrm>
          <a:custGeom>
            <a:avLst/>
            <a:gdLst/>
            <a:ahLst/>
            <a:cxnLst/>
            <a:rect l="l" t="t" r="r" b="b"/>
            <a:pathLst>
              <a:path w="211455" h="871220">
                <a:moveTo>
                  <a:pt x="0" y="870889"/>
                </a:moveTo>
                <a:lnTo>
                  <a:pt x="210845" y="870889"/>
                </a:lnTo>
                <a:lnTo>
                  <a:pt x="210845" y="0"/>
                </a:lnTo>
                <a:lnTo>
                  <a:pt x="0" y="0"/>
                </a:lnTo>
                <a:lnTo>
                  <a:pt x="0" y="870889"/>
                </a:lnTo>
                <a:close/>
              </a:path>
            </a:pathLst>
          </a:custGeom>
          <a:solidFill>
            <a:schemeClr val="bg1"/>
          </a:solidFill>
          <a:ln w="6350" cap="flat" cmpd="sng" algn="ctr">
            <a:solidFill>
              <a:schemeClr val="bg1">
                <a:lumMod val="75000"/>
              </a:schemeClr>
            </a:solidFill>
            <a:prstDash val="solid"/>
          </a:ln>
          <a:effectLst>
            <a:innerShdw blurRad="114300">
              <a:schemeClr val="bg1">
                <a:lumMod val="75000"/>
              </a:schemeClr>
            </a:innerShdw>
          </a:effectLst>
        </p:spPr>
        <p:txBody>
          <a:bodyPr lIns="0" tIns="0" rIns="0" bIns="0" anchor="ctr">
            <a:scene3d>
              <a:camera prst="orthographicFront"/>
              <a:lightRig rig="threePt" dir="t"/>
            </a:scene3d>
            <a:sp3d contourW="25400">
              <a:bevelT w="1270"/>
              <a:contourClr>
                <a:schemeClr val="bg1"/>
              </a:contourClr>
            </a:sp3d>
          </a:bodyPr>
          <a:lstStyle/>
          <a:p>
            <a:pPr algn="ctr"/>
            <a:endParaRPr sz="9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3" name="object 51"/>
          <p:cNvSpPr txBox="1"/>
          <p:nvPr/>
        </p:nvSpPr>
        <p:spPr>
          <a:xfrm>
            <a:off x="2132759" y="5270963"/>
            <a:ext cx="188898" cy="778768"/>
          </a:xfrm>
          <a:prstGeom prst="rect">
            <a:avLst/>
          </a:prstGeom>
          <a:ln w="12700">
            <a:solidFill>
              <a:srgbClr val="7E7E7E"/>
            </a:solidFill>
          </a:ln>
        </p:spPr>
        <p:txBody>
          <a:bodyPr vert="vert" wrap="square" lIns="0" tIns="0" rIns="0" bIns="0" rtlCol="0">
            <a:spAutoFit/>
          </a:bodyPr>
          <a:lstStyle/>
          <a:p>
            <a:pPr marL="168910">
              <a:lnSpc>
                <a:spcPts val="1560"/>
              </a:lnSpc>
            </a:pPr>
            <a:r>
              <a:rPr sz="1200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DBMS</a:t>
            </a:r>
          </a:p>
        </p:txBody>
      </p:sp>
      <p:sp>
        <p:nvSpPr>
          <p:cNvPr id="44" name="object 52"/>
          <p:cNvSpPr/>
          <p:nvPr/>
        </p:nvSpPr>
        <p:spPr>
          <a:xfrm>
            <a:off x="7824192" y="5254661"/>
            <a:ext cx="120014" cy="794094"/>
          </a:xfrm>
          <a:custGeom>
            <a:avLst/>
            <a:gdLst/>
            <a:ahLst/>
            <a:cxnLst/>
            <a:rect l="l" t="t" r="r" b="b"/>
            <a:pathLst>
              <a:path w="120015" h="888364">
                <a:moveTo>
                  <a:pt x="0" y="0"/>
                </a:moveTo>
                <a:lnTo>
                  <a:pt x="0" y="888238"/>
                </a:lnTo>
                <a:lnTo>
                  <a:pt x="119507" y="444118"/>
                </a:lnTo>
                <a:lnTo>
                  <a:pt x="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6" name="object 54"/>
          <p:cNvSpPr/>
          <p:nvPr/>
        </p:nvSpPr>
        <p:spPr>
          <a:xfrm>
            <a:off x="7824192" y="4126011"/>
            <a:ext cx="120014" cy="794094"/>
          </a:xfrm>
          <a:custGeom>
            <a:avLst/>
            <a:gdLst/>
            <a:ahLst/>
            <a:cxnLst/>
            <a:rect l="l" t="t" r="r" b="b"/>
            <a:pathLst>
              <a:path w="120015" h="888364">
                <a:moveTo>
                  <a:pt x="0" y="0"/>
                </a:moveTo>
                <a:lnTo>
                  <a:pt x="0" y="888238"/>
                </a:lnTo>
                <a:lnTo>
                  <a:pt x="119507" y="444119"/>
                </a:lnTo>
                <a:lnTo>
                  <a:pt x="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8" name="object 56"/>
          <p:cNvSpPr/>
          <p:nvPr/>
        </p:nvSpPr>
        <p:spPr>
          <a:xfrm>
            <a:off x="7824192" y="2939801"/>
            <a:ext cx="120014" cy="794094"/>
          </a:xfrm>
          <a:custGeom>
            <a:avLst/>
            <a:gdLst/>
            <a:ahLst/>
            <a:cxnLst/>
            <a:rect l="l" t="t" r="r" b="b"/>
            <a:pathLst>
              <a:path w="120015" h="888364">
                <a:moveTo>
                  <a:pt x="0" y="0"/>
                </a:moveTo>
                <a:lnTo>
                  <a:pt x="0" y="888199"/>
                </a:lnTo>
                <a:lnTo>
                  <a:pt x="119507" y="444093"/>
                </a:lnTo>
                <a:lnTo>
                  <a:pt x="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51884" y="1959093"/>
            <a:ext cx="2412268" cy="7745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1100" b="1">
                <a:latin typeface="+mn-ea"/>
                <a:ea typeface="+mn-ea"/>
              </a:defRPr>
            </a:lvl1pPr>
          </a:lstStyle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ko-KR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X86</a:t>
            </a:r>
            <a:r>
              <a:rPr lang="ko-KR" altLang="en-US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서버 모델로 전환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ko-KR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Unix</a:t>
            </a:r>
            <a:r>
              <a:rPr lang="ko-KR" altLang="en-US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를 </a:t>
            </a:r>
            <a:r>
              <a:rPr lang="en-US" altLang="ko-KR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Linux</a:t>
            </a:r>
            <a:r>
              <a:rPr lang="ko-KR" altLang="en-US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로 전환</a:t>
            </a:r>
            <a:r>
              <a:rPr lang="en-US" altLang="ko-KR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(Red Hat, CentOS)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ko-KR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DBMS,WAS,WEB</a:t>
            </a:r>
            <a:r>
              <a:rPr lang="ko-KR" altLang="en-US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은 유지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051885" y="5250903"/>
            <a:ext cx="2754675" cy="76943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171450" indent="-171450">
              <a:buFont typeface="Arial" panose="020B0604020202020204" pitchFamily="34" charset="0"/>
              <a:buChar char="•"/>
              <a:defRPr sz="1100" b="0">
                <a:latin typeface="+mn-ea"/>
                <a:ea typeface="+mn-ea"/>
              </a:defRPr>
            </a:lvl1pPr>
          </a:lstStyle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X86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서버 모델로 전환</a:t>
            </a:r>
          </a:p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Unix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를 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Linux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로 전환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(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RedHat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, CentOS)</a:t>
            </a:r>
          </a:p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DBMS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변경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(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Oacle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, DB2, MYSQL, 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Postgre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SQL, NoSQL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등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)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089732" y="4219215"/>
            <a:ext cx="2754675" cy="7694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171450" indent="-171450">
              <a:buFont typeface="Arial" panose="020B0604020202020204" pitchFamily="34" charset="0"/>
              <a:buChar char="•"/>
              <a:defRPr sz="1100" b="0">
                <a:latin typeface="+mn-ea"/>
                <a:ea typeface="+mn-ea"/>
              </a:defRPr>
            </a:lvl1pPr>
          </a:lstStyle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X86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서버 모델로 전환</a:t>
            </a:r>
          </a:p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Unix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를 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Linux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로 전환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(Red 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Hat,CentOS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)</a:t>
            </a:r>
          </a:p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WAS SW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변경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(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WebSphere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JBoss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, Tomcat)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051885" y="2994488"/>
            <a:ext cx="2754675" cy="76943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171450" indent="-171450">
              <a:buFont typeface="Arial" panose="020B0604020202020204" pitchFamily="34" charset="0"/>
              <a:buChar char="•"/>
              <a:defRPr sz="1100" b="0">
                <a:latin typeface="+mn-ea"/>
                <a:ea typeface="+mn-ea"/>
              </a:defRPr>
            </a:lvl1pPr>
          </a:lstStyle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X86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서버 모델로 전환</a:t>
            </a:r>
          </a:p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Unix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를 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Linux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로 전환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(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RedHat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, CentOS)</a:t>
            </a:r>
          </a:p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WEB SW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변경 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(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WebtoB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,  IIS, 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iPlanet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, SUN One, OAS Apache)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8049465" y="2104270"/>
            <a:ext cx="2412268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1100" b="1">
                <a:latin typeface="+mn-ea"/>
                <a:ea typeface="+mn-ea"/>
              </a:defRPr>
            </a:lvl1pPr>
          </a:lstStyle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ko-KR" altLang="en-US" b="0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마이그레이션에</a:t>
            </a:r>
            <a:r>
              <a:rPr lang="ko-KR" altLang="en-US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따른 </a:t>
            </a:r>
            <a:r>
              <a:rPr lang="ko-KR" altLang="en-US" b="0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리스크를</a:t>
            </a:r>
            <a:r>
              <a:rPr lang="ko-KR" altLang="en-US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최소화 할 수 있음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8049466" y="5254662"/>
            <a:ext cx="2754675" cy="76943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171450" indent="-171450">
              <a:buFont typeface="Arial" panose="020B0604020202020204" pitchFamily="34" charset="0"/>
              <a:buChar char="•"/>
              <a:defRPr sz="1100" b="0">
                <a:latin typeface="+mn-ea"/>
                <a:ea typeface="+mn-ea"/>
              </a:defRPr>
            </a:lvl1pPr>
          </a:lstStyle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DBMS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변경을 통한 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SW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비용 절감효과가 높음</a:t>
            </a:r>
          </a:p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DBMS </a:t>
            </a:r>
            <a:r>
              <a:rPr lang="ko-KR" altLang="en-US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마이그레이션이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요구됨</a:t>
            </a:r>
          </a:p>
          <a:p>
            <a:r>
              <a:rPr lang="ko-KR" altLang="en-US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마이그레이션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난이도  높음</a:t>
            </a:r>
            <a:endParaRPr lang="en-US" altLang="ko-KR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028215" y="4275252"/>
            <a:ext cx="2901570" cy="6001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171450" indent="-171450">
              <a:buFont typeface="Arial" panose="020B0604020202020204" pitchFamily="34" charset="0"/>
              <a:buChar char="•"/>
              <a:defRPr sz="1100" b="0">
                <a:latin typeface="+mn-ea"/>
                <a:ea typeface="+mn-ea"/>
              </a:defRPr>
            </a:lvl1pPr>
          </a:lstStyle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WAS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변경을 통한 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SW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운영비용 효과가 높음</a:t>
            </a:r>
          </a:p>
          <a:p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애플리케이션  </a:t>
            </a:r>
            <a:r>
              <a:rPr lang="ko-KR" altLang="en-US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마이그레이션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및 테스트</a:t>
            </a:r>
            <a:endParaRPr lang="en-US" altLang="ko-KR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013462" y="3007837"/>
            <a:ext cx="2754675" cy="7694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171450" indent="-171450">
              <a:buFont typeface="Arial" panose="020B0604020202020204" pitchFamily="34" charset="0"/>
              <a:buChar char="•"/>
              <a:defRPr sz="1100" b="0">
                <a:latin typeface="+mn-ea"/>
                <a:ea typeface="+mn-ea"/>
              </a:defRPr>
            </a:lvl1pPr>
          </a:lstStyle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Web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변경을 통한 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SW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비용 절감효과가 높음</a:t>
            </a:r>
          </a:p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Web </a:t>
            </a:r>
            <a:r>
              <a:rPr lang="ko-KR" altLang="en-US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마이그레이션이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요구됨 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(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상대적으로 용이함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9" name="object 47"/>
          <p:cNvSpPr txBox="1"/>
          <p:nvPr/>
        </p:nvSpPr>
        <p:spPr>
          <a:xfrm>
            <a:off x="2134030" y="3235982"/>
            <a:ext cx="188898" cy="1245916"/>
          </a:xfrm>
          <a:prstGeom prst="rect">
            <a:avLst/>
          </a:prstGeom>
          <a:solidFill>
            <a:schemeClr val="bg1"/>
          </a:solidFill>
          <a:ln w="12700">
            <a:solidFill>
              <a:srgbClr val="7E7E7E"/>
            </a:solidFill>
          </a:ln>
        </p:spPr>
        <p:txBody>
          <a:bodyPr vert="vert" wrap="square" lIns="0" tIns="0" rIns="0" bIns="0" rtlCol="0">
            <a:spAutoFit/>
          </a:bodyPr>
          <a:lstStyle/>
          <a:p>
            <a:pPr marL="159385">
              <a:lnSpc>
                <a:spcPts val="1645"/>
              </a:lnSpc>
            </a:pPr>
            <a:r>
              <a:rPr sz="1200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WEB &amp; WAS</a:t>
            </a:r>
          </a:p>
        </p:txBody>
      </p:sp>
      <p:sp>
        <p:nvSpPr>
          <p:cNvPr id="68" name="직사각형 67"/>
          <p:cNvSpPr/>
          <p:nvPr/>
        </p:nvSpPr>
        <p:spPr>
          <a:xfrm>
            <a:off x="2567609" y="1907140"/>
            <a:ext cx="8148575" cy="873788"/>
          </a:xfrm>
          <a:prstGeom prst="rect">
            <a:avLst/>
          </a:prstGeom>
          <a:noFill/>
          <a:ln w="22225" cap="flat" cmpd="sng" algn="ctr">
            <a:gradFill flip="none" rotWithShape="1">
              <a:gsLst>
                <a:gs pos="0">
                  <a:srgbClr val="990033"/>
                </a:gs>
                <a:gs pos="50000">
                  <a:srgbClr val="FF0000"/>
                </a:gs>
                <a:gs pos="100000">
                  <a:srgbClr val="990033"/>
                </a:gs>
              </a:gsLst>
              <a:lin ang="0" scaled="1"/>
              <a:tileRect/>
            </a:gradFill>
            <a:prstDash val="sysDash"/>
          </a:ln>
          <a:effectLst>
            <a:outerShdw blurRad="38100" dist="12700" dir="2700000" algn="tl" rotWithShape="0">
              <a:prstClr val="black">
                <a:alpha val="61000"/>
              </a:prstClr>
            </a:outerShdw>
          </a:effectLst>
        </p:spPr>
        <p:txBody>
          <a:bodyPr anchor="ctr"/>
          <a:lstStyle/>
          <a:p>
            <a:pPr algn="ctr"/>
            <a:endParaRPr lang="ko-KR" altLang="en-US" dirty="0">
              <a:solidFill>
                <a:srgbClr val="00B0F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1" name="제목 30">
            <a:extLst>
              <a:ext uri="{FF2B5EF4-FFF2-40B4-BE49-F238E27FC236}">
                <a16:creationId xmlns:a16="http://schemas.microsoft.com/office/drawing/2014/main" xmlns="" id="{3A00532A-D1F3-0643-829F-ACD77C05C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1.2 U2L </a:t>
            </a:r>
            <a:r>
              <a:rPr kumimoji="1" lang="ko-KR" altLang="en-US" dirty="0"/>
              <a:t>전환 추진 방안</a:t>
            </a:r>
          </a:p>
        </p:txBody>
      </p:sp>
      <p:sp>
        <p:nvSpPr>
          <p:cNvPr id="36" name="텍스트 개체 틀 35">
            <a:extLst>
              <a:ext uri="{FF2B5EF4-FFF2-40B4-BE49-F238E27FC236}">
                <a16:creationId xmlns:a16="http://schemas.microsoft.com/office/drawing/2014/main" xmlns="" id="{9F115B74-9CD0-9549-926A-2F3292C4E6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158492"/>
          </a:xfrm>
        </p:spPr>
        <p:txBody>
          <a:bodyPr>
            <a:normAutofit/>
          </a:bodyPr>
          <a:lstStyle/>
          <a:p>
            <a:r>
              <a:rPr kumimoji="1" lang="en" altLang="ko-KR" dirty="0"/>
              <a:t>TO-BE </a:t>
            </a:r>
            <a:r>
              <a:rPr kumimoji="1" lang="ko-KR" altLang="en-US" dirty="0"/>
              <a:t>아키텍처 </a:t>
            </a:r>
            <a:r>
              <a:rPr kumimoji="1" lang="ko-KR" altLang="en-US" dirty="0" err="1"/>
              <a:t>검토시</a:t>
            </a:r>
            <a:r>
              <a:rPr kumimoji="1" lang="ko-KR" altLang="en-US" dirty="0"/>
              <a:t> </a:t>
            </a:r>
            <a:r>
              <a:rPr kumimoji="1" lang="en" altLang="ko-KR" dirty="0"/>
              <a:t>x86 </a:t>
            </a:r>
            <a:r>
              <a:rPr kumimoji="1" lang="ko-KR" altLang="en-US" dirty="0"/>
              <a:t>기반 시스템에 대한 애플리케이션의 오픈소스로의 전환이 같이 고려되는 것이 일반적이나</a:t>
            </a:r>
            <a:r>
              <a:rPr kumimoji="1" lang="en-US" altLang="ko-KR" dirty="0"/>
              <a:t>, </a:t>
            </a:r>
            <a:r>
              <a:rPr kumimoji="1" lang="ko-KR" altLang="en-US" dirty="0"/>
              <a:t>현재는 </a:t>
            </a:r>
            <a:r>
              <a:rPr kumimoji="1" lang="en" altLang="ko-KR" dirty="0"/>
              <a:t>OS</a:t>
            </a:r>
            <a:r>
              <a:rPr kumimoji="1" lang="ko-KR" altLang="en-US" dirty="0"/>
              <a:t>의 리눅스 </a:t>
            </a:r>
            <a:r>
              <a:rPr kumimoji="1" lang="ko-KR" altLang="en-US" dirty="0" err="1"/>
              <a:t>전환만을</a:t>
            </a:r>
            <a:r>
              <a:rPr kumimoji="1" lang="ko-KR" altLang="en-US" dirty="0"/>
              <a:t> 고려의 대상으로 함</a:t>
            </a:r>
            <a:r>
              <a:rPr kumimoji="1" lang="en-US" altLang="ko-KR" dirty="0"/>
              <a:t>. </a:t>
            </a:r>
            <a:r>
              <a:rPr kumimoji="1" lang="ko-KR" altLang="en-US" dirty="0"/>
              <a:t>이후 이에 대한 고려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814589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제목 35"/>
          <p:cNvSpPr txBox="1">
            <a:spLocks/>
          </p:cNvSpPr>
          <p:nvPr/>
        </p:nvSpPr>
        <p:spPr bwMode="auto">
          <a:xfrm>
            <a:off x="1513325" y="-1409199"/>
            <a:ext cx="7169150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  <a:r>
              <a:rPr lang="ko-KR" alt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개요</a:t>
            </a:r>
            <a:endParaRPr lang="ko-KR" altLang="en-US" sz="1400" b="1" dirty="0">
              <a:solidFill>
                <a:prstClr val="black">
                  <a:lumMod val="65000"/>
                  <a:lumOff val="3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hangingPunct="0">
              <a:defRPr/>
            </a:pPr>
            <a:r>
              <a:rPr lang="en-US" altLang="ko-KR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1.2 U2L </a:t>
            </a:r>
            <a:r>
              <a:rPr lang="ko-KR" alt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전환 추진 방안</a:t>
            </a:r>
            <a:endParaRPr lang="ko-KR" altLang="en-US" sz="1400" b="1" dirty="0">
              <a:solidFill>
                <a:prstClr val="black">
                  <a:lumMod val="65000"/>
                  <a:lumOff val="3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1559496" y="1484784"/>
            <a:ext cx="6725770" cy="489654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나눔고딕" charset="-127"/>
              <a:ea typeface="나눔고딕" charset="-127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1559496" y="1484784"/>
            <a:ext cx="6725770" cy="288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solidFill>
              <a:srgbClr val="FFFFFF">
                <a:lumMod val="50000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400" b="1" kern="0" dirty="0" err="1">
                <a:solidFill>
                  <a:schemeClr val="bg1"/>
                </a:solidFill>
                <a:latin typeface="나눔고딕" charset="-127"/>
                <a:ea typeface="나눔고딕" charset="-127"/>
              </a:rPr>
              <a:t>리눅스를</a:t>
            </a:r>
            <a:r>
              <a:rPr lang="ko-KR" altLang="en-US" sz="1400" b="1" kern="0" dirty="0">
                <a:solidFill>
                  <a:schemeClr val="bg1"/>
                </a:solidFill>
                <a:latin typeface="나눔고딕" charset="-127"/>
                <a:ea typeface="나눔고딕" charset="-127"/>
              </a:rPr>
              <a:t> </a:t>
            </a:r>
            <a:r>
              <a:rPr lang="ko-KR" altLang="en-US" sz="1400" b="1" kern="0" dirty="0" err="1">
                <a:solidFill>
                  <a:schemeClr val="bg1"/>
                </a:solidFill>
                <a:latin typeface="나눔고딕" charset="-127"/>
                <a:ea typeface="나눔고딕" charset="-127"/>
              </a:rPr>
              <a:t>기간계로</a:t>
            </a:r>
            <a:r>
              <a:rPr lang="ko-KR" altLang="en-US" sz="1400" b="1" kern="0" dirty="0">
                <a:solidFill>
                  <a:schemeClr val="bg1"/>
                </a:solidFill>
                <a:latin typeface="나눔고딕" charset="-127"/>
                <a:ea typeface="나눔고딕" charset="-127"/>
              </a:rPr>
              <a:t> 사용하는 업무 시스템 구성 </a:t>
            </a:r>
          </a:p>
        </p:txBody>
      </p:sp>
      <p:grpSp>
        <p:nvGrpSpPr>
          <p:cNvPr id="62" name="그룹 61"/>
          <p:cNvGrpSpPr/>
          <p:nvPr/>
        </p:nvGrpSpPr>
        <p:grpSpPr>
          <a:xfrm>
            <a:off x="1703513" y="1852922"/>
            <a:ext cx="6437737" cy="4384390"/>
            <a:chOff x="531487" y="1996938"/>
            <a:chExt cx="6437737" cy="4024350"/>
          </a:xfrm>
        </p:grpSpPr>
        <p:sp>
          <p:nvSpPr>
            <p:cNvPr id="63" name="Rectangle 30"/>
            <p:cNvSpPr>
              <a:spLocks noChangeArrowheads="1"/>
            </p:cNvSpPr>
            <p:nvPr/>
          </p:nvSpPr>
          <p:spPr bwMode="auto">
            <a:xfrm>
              <a:off x="531487" y="1996938"/>
              <a:ext cx="1261856" cy="1144030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65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 anchorCtr="1"/>
            <a:lstStyle/>
            <a:p>
              <a:pPr marL="85725" indent="-85725" algn="ctr" defTabSz="762000">
                <a:defRPr/>
              </a:pPr>
              <a:r>
                <a:rPr lang="en-US" altLang="ko-KR" sz="1400" b="1" dirty="0">
                  <a:solidFill>
                    <a:srgbClr val="FFFFFF"/>
                  </a:solidFill>
                  <a:latin typeface="나눔고딕" charset="-127"/>
                  <a:ea typeface="나눔고딕" charset="-127"/>
                </a:rPr>
                <a:t>WEB/WAS</a:t>
              </a:r>
            </a:p>
          </p:txBody>
        </p:sp>
        <p:sp>
          <p:nvSpPr>
            <p:cNvPr id="64" name="Rectangle 40"/>
            <p:cNvSpPr>
              <a:spLocks noChangeArrowheads="1"/>
            </p:cNvSpPr>
            <p:nvPr/>
          </p:nvSpPr>
          <p:spPr bwMode="gray">
            <a:xfrm>
              <a:off x="1855386" y="1996938"/>
              <a:ext cx="5113838" cy="11440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50800" dir="2700000" algn="ctr" rotWithShape="0">
                <a:schemeClr val="bg1">
                  <a:lumMod val="65000"/>
                </a:schemeClr>
              </a:outerShdw>
            </a:effectLst>
          </p:spPr>
          <p:txBody>
            <a:bodyPr tIns="46800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marL="82550" indent="-82550" latinLnBrk="0">
                <a:lnSpc>
                  <a:spcPct val="150000"/>
                </a:lnSpc>
                <a:buFont typeface="Arial" pitchFamily="34" charset="0"/>
                <a:buChar char="•"/>
                <a:defRPr/>
              </a:pPr>
              <a:r>
                <a: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Web : 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대부분 </a:t>
              </a:r>
              <a:r>
                <a:rPr lang="en-US" altLang="ko-KR" sz="1200" dirty="0">
                  <a:latin typeface="나눔고딕" charset="-127"/>
                  <a:ea typeface="나눔고딕" charset="-127"/>
                </a:rPr>
                <a:t>A</a:t>
              </a:r>
              <a:r>
                <a: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pache 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사용 </a:t>
              </a:r>
              <a:endParaRPr lang="en-US" altLang="ko-KR" sz="1200" dirty="0">
                <a:solidFill>
                  <a:srgbClr val="000000">
                    <a:lumMod val="50000"/>
                  </a:srgbClr>
                </a:solidFill>
                <a:latin typeface="나눔고딕" charset="-127"/>
                <a:ea typeface="나눔고딕" charset="-127"/>
              </a:endParaRPr>
            </a:p>
            <a:p>
              <a:pPr marL="82550" indent="-82550" latinLnBrk="0">
                <a:lnSpc>
                  <a:spcPct val="150000"/>
                </a:lnSpc>
                <a:buFont typeface="Arial" pitchFamily="34" charset="0"/>
                <a:buChar char="•"/>
                <a:defRPr/>
              </a:pPr>
              <a:r>
                <a: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WAS : 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대부분 </a:t>
              </a:r>
              <a:r>
                <a: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java 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기반이므로</a:t>
              </a:r>
              <a:r>
                <a: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, 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기존 </a:t>
              </a:r>
              <a:r>
                <a:rPr lang="en-US" altLang="ko-KR" sz="1200" dirty="0" err="1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weblogic</a:t>
              </a:r>
              <a:r>
                <a: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/</a:t>
              </a:r>
              <a:r>
                <a:rPr lang="en-US" altLang="ko-KR" sz="1200" dirty="0" err="1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jeus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에서 </a:t>
              </a:r>
              <a:r>
                <a: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JBOSS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로 </a:t>
              </a:r>
              <a:r>
                <a:rPr lang="ko-KR" altLang="en-US" sz="1200" dirty="0" err="1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마이그레이션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 하는 것은 일반적임</a:t>
              </a:r>
              <a:r>
                <a: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.  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대부분 가장 우선적으로 </a:t>
              </a:r>
              <a:r>
                <a:rPr lang="en-US" altLang="ko-KR" sz="1200" dirty="0" err="1">
                  <a:latin typeface="나눔고딕" charset="-127"/>
                  <a:ea typeface="나눔고딕" charset="-127"/>
                </a:rPr>
                <a:t>UtoL</a:t>
              </a:r>
              <a:r>
                <a:rPr lang="en-US" altLang="ko-KR" sz="1200" dirty="0">
                  <a:latin typeface="나눔고딕" charset="-127"/>
                  <a:ea typeface="나눔고딕" charset="-127"/>
                </a:rPr>
                <a:t>(Unix to Linux) </a:t>
              </a:r>
              <a:r>
                <a:rPr lang="ko-KR" altLang="en-US" sz="1200" dirty="0">
                  <a:latin typeface="나눔고딕" charset="-127"/>
                  <a:ea typeface="나눔고딕" charset="-127"/>
                </a:rPr>
                <a:t>하는 부분임</a:t>
              </a:r>
              <a:endParaRPr lang="en-US" altLang="ko-KR" sz="1200" dirty="0">
                <a:latin typeface="나눔고딕" charset="-127"/>
                <a:ea typeface="나눔고딕" charset="-127"/>
              </a:endParaRPr>
            </a:p>
          </p:txBody>
        </p:sp>
        <p:grpSp>
          <p:nvGrpSpPr>
            <p:cNvPr id="66" name="그룹 65"/>
            <p:cNvGrpSpPr/>
            <p:nvPr/>
          </p:nvGrpSpPr>
          <p:grpSpPr>
            <a:xfrm>
              <a:off x="531487" y="3248980"/>
              <a:ext cx="6437737" cy="2772308"/>
              <a:chOff x="531487" y="3474438"/>
              <a:chExt cx="6437737" cy="2078798"/>
            </a:xfrm>
          </p:grpSpPr>
          <p:sp>
            <p:nvSpPr>
              <p:cNvPr id="67" name="Rectangle 30"/>
              <p:cNvSpPr>
                <a:spLocks noChangeArrowheads="1"/>
              </p:cNvSpPr>
              <p:nvPr/>
            </p:nvSpPr>
            <p:spPr bwMode="auto">
              <a:xfrm>
                <a:off x="531487" y="3474438"/>
                <a:ext cx="1261856" cy="592423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65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 anchor="ctr" anchorCtr="1"/>
              <a:lstStyle/>
              <a:p>
                <a:pPr marL="85725" indent="-85725" algn="ctr" defTabSz="762000">
                  <a:defRPr/>
                </a:pPr>
                <a:r>
                  <a:rPr lang="en-US" altLang="ko-KR" sz="1200" b="1" dirty="0">
                    <a:solidFill>
                      <a:srgbClr val="FFFFFF"/>
                    </a:solidFill>
                    <a:latin typeface="나눔고딕" charset="-127"/>
                    <a:ea typeface="나눔고딕" charset="-127"/>
                  </a:rPr>
                  <a:t>DB</a:t>
                </a:r>
                <a:r>
                  <a:rPr lang="ko-KR" altLang="en-US" sz="1200" b="1" dirty="0">
                    <a:solidFill>
                      <a:srgbClr val="FFFFFF"/>
                    </a:solidFill>
                    <a:latin typeface="나눔고딕" charset="-127"/>
                    <a:ea typeface="나눔고딕" charset="-127"/>
                  </a:rPr>
                  <a:t>구성</a:t>
                </a:r>
                <a:endParaRPr lang="en-US" altLang="ko-KR" sz="1200" b="1" dirty="0">
                  <a:solidFill>
                    <a:srgbClr val="FFFFFF"/>
                  </a:solidFill>
                  <a:latin typeface="나눔고딕" charset="-127"/>
                  <a:ea typeface="나눔고딕" charset="-127"/>
                </a:endParaRPr>
              </a:p>
            </p:txBody>
          </p:sp>
          <p:sp>
            <p:nvSpPr>
              <p:cNvPr id="69" name="Rectangle 40"/>
              <p:cNvSpPr>
                <a:spLocks noChangeArrowheads="1"/>
              </p:cNvSpPr>
              <p:nvPr/>
            </p:nvSpPr>
            <p:spPr bwMode="gray">
              <a:xfrm>
                <a:off x="1855386" y="3474438"/>
                <a:ext cx="5113838" cy="59242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25400" dir="2700000" algn="ctr" rotWithShape="0">
                  <a:schemeClr val="bg1">
                    <a:lumMod val="65000"/>
                  </a:schemeClr>
                </a:outerShdw>
              </a:effectLst>
            </p:spPr>
            <p:txBody>
              <a:bodyPr tIns="46800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9pPr>
              </a:lstStyle>
              <a:p>
                <a:pPr marL="82550" indent="-82550" latinLnBrk="0">
                  <a:lnSpc>
                    <a:spcPct val="150000"/>
                  </a:lnSpc>
                  <a:buFont typeface="Arial" pitchFamily="34" charset="0"/>
                  <a:buChar char="•"/>
                  <a:defRPr/>
                </a:pP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Unix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와 동일하게 </a:t>
                </a:r>
                <a:r>
                  <a:rPr lang="en-US" altLang="ko-KR" sz="1200" dirty="0">
                    <a:latin typeface="나눔고딕" charset="-127"/>
                    <a:ea typeface="나눔고딕" charset="-127"/>
                  </a:rPr>
                  <a:t>oracle </a:t>
                </a:r>
                <a:r>
                  <a:rPr lang="en-US" altLang="ko-KR" sz="1200" dirty="0" err="1">
                    <a:latin typeface="나눔고딕" charset="-127"/>
                    <a:ea typeface="나눔고딕" charset="-127"/>
                  </a:rPr>
                  <a:t>RAC+asm</a:t>
                </a:r>
                <a:r>
                  <a:rPr lang="ko-KR" altLang="en-US" sz="1200" dirty="0">
                    <a:latin typeface="나눔고딕" charset="-127"/>
                    <a:ea typeface="나눔고딕" charset="-127"/>
                  </a:rPr>
                  <a:t>구성이거나  </a:t>
                </a:r>
                <a:r>
                  <a:rPr lang="en-US" altLang="ko-KR" sz="1200" dirty="0">
                    <a:latin typeface="나눔고딕" charset="-127"/>
                    <a:ea typeface="나눔고딕" charset="-127"/>
                  </a:rPr>
                  <a:t>Oracle </a:t>
                </a:r>
                <a:r>
                  <a:rPr lang="en-US" altLang="ko-KR" sz="1200" dirty="0" err="1">
                    <a:latin typeface="나눔고딕" charset="-127"/>
                    <a:ea typeface="나눔고딕" charset="-127"/>
                  </a:rPr>
                  <a:t>active_standby</a:t>
                </a:r>
                <a:r>
                  <a:rPr lang="en-US" altLang="ko-KR" sz="1200" dirty="0">
                    <a:latin typeface="나눔고딕" charset="-127"/>
                    <a:ea typeface="나눔고딕" charset="-127"/>
                  </a:rPr>
                  <a:t> + RHHA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 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구성을 함</a:t>
                </a:r>
                <a:endPara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endParaRPr>
              </a:p>
              <a:p>
                <a:pPr marL="82550" indent="-82550" latinLnBrk="0">
                  <a:lnSpc>
                    <a:spcPct val="150000"/>
                  </a:lnSpc>
                  <a:buFont typeface="Arial" pitchFamily="34" charset="0"/>
                  <a:buChar char="•"/>
                  <a:defRPr/>
                </a:pP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새로 구축하는 경우 </a:t>
                </a:r>
                <a:r>
                  <a:rPr lang="en-US" altLang="ko-KR" sz="1200" dirty="0" err="1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MariaDB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(</a:t>
                </a:r>
                <a:r>
                  <a:rPr lang="en-US" altLang="ko-KR" sz="1200" dirty="0" err="1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mysql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)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나 </a:t>
                </a:r>
                <a:r>
                  <a:rPr lang="en-US" altLang="ko-KR" sz="1200" dirty="0" err="1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MongoDB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를 이용하여 구성을 함  </a:t>
                </a:r>
                <a:endPara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endParaRPr>
              </a:p>
            </p:txBody>
          </p:sp>
          <p:sp>
            <p:nvSpPr>
              <p:cNvPr id="70" name="Rectangle 40"/>
              <p:cNvSpPr>
                <a:spLocks noChangeArrowheads="1"/>
              </p:cNvSpPr>
              <p:nvPr/>
            </p:nvSpPr>
            <p:spPr bwMode="gray">
              <a:xfrm>
                <a:off x="1855386" y="4960813"/>
                <a:ext cx="5113838" cy="59242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25400" dir="2700000" algn="ctr" rotWithShape="0">
                  <a:schemeClr val="bg1">
                    <a:lumMod val="65000"/>
                  </a:schemeClr>
                </a:outerShdw>
              </a:effectLst>
            </p:spPr>
            <p:txBody>
              <a:bodyPr tIns="46800" anchor="ctr"/>
              <a:lstStyle/>
              <a:p>
                <a:pPr marL="82550" indent="-82550" latinLnBrk="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NAS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를 대부분 사용 </a:t>
                </a:r>
                <a:endPara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endParaRPr>
              </a:p>
              <a:p>
                <a:pPr marL="82550" indent="-82550" latinLnBrk="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간단한 구성의 경우 </a:t>
                </a:r>
                <a:r>
                  <a:rPr lang="en-US" altLang="ko-KR" sz="1200" dirty="0" err="1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nfs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를 사용 </a:t>
                </a:r>
                <a:endPara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endParaRPr>
              </a:p>
              <a:p>
                <a:pPr marL="82550" indent="-82550" latinLnBrk="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altLang="ko-KR" sz="1200" dirty="0" err="1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gfs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의 경우 파일 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size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와 폴더 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depth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에 따라 성능테스트가 필요함 </a:t>
                </a:r>
                <a:endPara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endParaRPr>
              </a:p>
            </p:txBody>
          </p:sp>
          <p:sp>
            <p:nvSpPr>
              <p:cNvPr id="71" name="Rectangle 30"/>
              <p:cNvSpPr>
                <a:spLocks noChangeArrowheads="1"/>
              </p:cNvSpPr>
              <p:nvPr/>
            </p:nvSpPr>
            <p:spPr bwMode="auto">
              <a:xfrm>
                <a:off x="531487" y="4960813"/>
                <a:ext cx="1261856" cy="592423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65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 anchor="ctr" anchorCtr="1"/>
              <a:lstStyle/>
              <a:p>
                <a:pPr marL="85725" indent="-85725" algn="ctr" defTabSz="762000">
                  <a:defRPr/>
                </a:pPr>
                <a:r>
                  <a:rPr lang="ko-KR" altLang="en-US" sz="1200" b="1" dirty="0">
                    <a:solidFill>
                      <a:srgbClr val="FFFFFF"/>
                    </a:solidFill>
                    <a:latin typeface="나눔고딕" charset="-127"/>
                    <a:ea typeface="나눔고딕" charset="-127"/>
                  </a:rPr>
                  <a:t>공유파일시스템</a:t>
                </a:r>
                <a:endParaRPr lang="en-US" altLang="ko-KR" sz="1200" b="1" dirty="0">
                  <a:solidFill>
                    <a:srgbClr val="FFFFFF"/>
                  </a:solidFill>
                  <a:latin typeface="나눔고딕" charset="-127"/>
                  <a:ea typeface="나눔고딕" charset="-127"/>
                </a:endParaRPr>
              </a:p>
            </p:txBody>
          </p:sp>
          <p:sp>
            <p:nvSpPr>
              <p:cNvPr id="72" name="Rectangle 30"/>
              <p:cNvSpPr>
                <a:spLocks noChangeArrowheads="1"/>
              </p:cNvSpPr>
              <p:nvPr/>
            </p:nvSpPr>
            <p:spPr bwMode="auto">
              <a:xfrm>
                <a:off x="531487" y="4221088"/>
                <a:ext cx="1261856" cy="592423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65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 anchor="ctr" anchorCtr="1"/>
              <a:lstStyle/>
              <a:p>
                <a:pPr marL="85725" indent="-85725" algn="ctr" defTabSz="762000">
                  <a:defRPr/>
                </a:pPr>
                <a:r>
                  <a:rPr lang="ko-KR" altLang="en-US" sz="1200" b="1" dirty="0">
                    <a:solidFill>
                      <a:srgbClr val="FFFFFF"/>
                    </a:solidFill>
                    <a:latin typeface="나눔고딕" charset="-127"/>
                    <a:ea typeface="나눔고딕" charset="-127"/>
                  </a:rPr>
                  <a:t>클러스터</a:t>
                </a:r>
                <a:endParaRPr lang="en-US" altLang="ko-KR" sz="1200" b="1" dirty="0">
                  <a:solidFill>
                    <a:srgbClr val="FFFFFF"/>
                  </a:solidFill>
                  <a:latin typeface="나눔고딕" charset="-127"/>
                  <a:ea typeface="나눔고딕" charset="-127"/>
                </a:endParaRPr>
              </a:p>
            </p:txBody>
          </p:sp>
          <p:sp>
            <p:nvSpPr>
              <p:cNvPr id="73" name="Rectangle 40"/>
              <p:cNvSpPr>
                <a:spLocks noChangeArrowheads="1"/>
              </p:cNvSpPr>
              <p:nvPr/>
            </p:nvSpPr>
            <p:spPr bwMode="gray">
              <a:xfrm>
                <a:off x="1855386" y="4221088"/>
                <a:ext cx="5113838" cy="59242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25400" dir="2700000" algn="ctr" rotWithShape="0">
                  <a:schemeClr val="bg1">
                    <a:lumMod val="65000"/>
                  </a:schemeClr>
                </a:outerShdw>
              </a:effectLst>
            </p:spPr>
            <p:txBody>
              <a:bodyPr tIns="46800" anchor="ctr"/>
              <a:lstStyle/>
              <a:p>
                <a:pPr marL="82550" indent="-82550" latinLnBrk="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Red Hat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의 </a:t>
                </a:r>
                <a:r>
                  <a:rPr lang="en-US" altLang="ko-KR" sz="1200" dirty="0">
                    <a:latin typeface="나눔고딕" charset="-127"/>
                    <a:ea typeface="나눔고딕" charset="-127"/>
                  </a:rPr>
                  <a:t>RHHA(Red Hat High Availability)</a:t>
                </a:r>
              </a:p>
              <a:p>
                <a:pPr marL="82550" indent="-82550" latinLnBrk="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RHHA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의 경우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, Unix(IBM)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의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 HACMP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와 동일하게 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vg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와 </a:t>
                </a:r>
                <a:r>
                  <a:rPr lang="en-US" altLang="ko-KR" sz="1200" dirty="0" err="1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ip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를 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takeover 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시켜줌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.</a:t>
                </a:r>
              </a:p>
            </p:txBody>
          </p:sp>
        </p:grpSp>
      </p:grpSp>
      <p:grpSp>
        <p:nvGrpSpPr>
          <p:cNvPr id="74" name="그룹 73"/>
          <p:cNvGrpSpPr/>
          <p:nvPr/>
        </p:nvGrpSpPr>
        <p:grpSpPr>
          <a:xfrm>
            <a:off x="8573298" y="1484785"/>
            <a:ext cx="2160227" cy="4454609"/>
            <a:chOff x="6105128" y="1896932"/>
            <a:chExt cx="3584972" cy="4255212"/>
          </a:xfrm>
        </p:grpSpPr>
        <p:sp>
          <p:nvSpPr>
            <p:cNvPr id="75" name="직사각형 74"/>
            <p:cNvSpPr/>
            <p:nvPr/>
          </p:nvSpPr>
          <p:spPr>
            <a:xfrm>
              <a:off x="6105128" y="1896932"/>
              <a:ext cx="3584972" cy="425521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 dirty="0">
                <a:latin typeface="나눔고딕" charset="-127"/>
                <a:ea typeface="나눔고딕" charset="-127"/>
              </a:endParaRPr>
            </a:p>
          </p:txBody>
        </p:sp>
        <p:sp>
          <p:nvSpPr>
            <p:cNvPr id="76" name="직사각형 75"/>
            <p:cNvSpPr/>
            <p:nvPr/>
          </p:nvSpPr>
          <p:spPr>
            <a:xfrm>
              <a:off x="6105128" y="1896932"/>
              <a:ext cx="3584972" cy="29412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>
              <a:solidFill>
                <a:srgbClr val="FFFFFF">
                  <a:lumMod val="50000"/>
                </a:srgb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ko-KR" altLang="en-US" sz="1400" b="1" kern="0" dirty="0">
                  <a:solidFill>
                    <a:schemeClr val="bg1"/>
                  </a:solidFill>
                  <a:latin typeface="나눔고딕" charset="-127"/>
                  <a:ea typeface="나눔고딕" charset="-127"/>
                </a:rPr>
                <a:t>요약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6105128" y="2191059"/>
              <a:ext cx="3584972" cy="3961085"/>
            </a:xfrm>
            <a:prstGeom prst="rect">
              <a:avLst/>
            </a:prstGeom>
            <a:noFill/>
            <a:ln>
              <a:noFill/>
              <a:prstDash val="sysDot"/>
            </a:ln>
          </p:spPr>
          <p:txBody>
            <a:bodyPr wrap="square" rtlCol="0" anchor="ctr">
              <a:noAutofit/>
            </a:bodyPr>
            <a:lstStyle/>
            <a:p>
              <a:pPr marL="82550" indent="-82550" latinLnBrk="0">
                <a:lnSpc>
                  <a:spcPts val="1600"/>
                </a:lnSpc>
                <a:buFont typeface="Arial" pitchFamily="34" charset="0"/>
                <a:buChar char="•"/>
                <a:defRPr/>
              </a:pPr>
              <a:r>
                <a:rPr lang="ko-KR" altLang="en-US" sz="1400" dirty="0">
                  <a:latin typeface="나눔고딕" charset="-127"/>
                  <a:ea typeface="나눔고딕" charset="-127"/>
                </a:rPr>
                <a:t>기존의 </a:t>
              </a:r>
              <a:r>
                <a:rPr lang="en-US" altLang="ko-KR" sz="1400" dirty="0">
                  <a:latin typeface="나눔고딕" charset="-127"/>
                  <a:ea typeface="나눔고딕" charset="-127"/>
                </a:rPr>
                <a:t>Unix solution</a:t>
              </a:r>
              <a:r>
                <a:rPr lang="ko-KR" altLang="en-US" sz="1400" dirty="0">
                  <a:latin typeface="나눔고딕" charset="-127"/>
                  <a:ea typeface="나눔고딕" charset="-127"/>
                </a:rPr>
                <a:t>을 그대로 사용할 </a:t>
              </a:r>
              <a:r>
                <a:rPr lang="ko-KR" altLang="en-US" sz="14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경우는 </a:t>
              </a:r>
              <a:r>
                <a:rPr lang="ko-KR" altLang="en-US" sz="1400" dirty="0" err="1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마이그레이션</a:t>
              </a:r>
              <a:r>
                <a:rPr lang="ko-KR" altLang="en-US" sz="14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 시 특이한 어려움이 없음</a:t>
              </a:r>
              <a:r>
                <a:rPr lang="en-US" altLang="ko-KR" sz="14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.</a:t>
              </a:r>
            </a:p>
            <a:p>
              <a:pPr marL="82550" indent="-82550" latinLnBrk="0">
                <a:lnSpc>
                  <a:spcPts val="1600"/>
                </a:lnSpc>
                <a:buFont typeface="Arial" pitchFamily="34" charset="0"/>
                <a:buChar char="•"/>
                <a:defRPr/>
              </a:pPr>
              <a:endParaRPr lang="en-US" altLang="ko-KR" sz="1400" dirty="0">
                <a:solidFill>
                  <a:srgbClr val="000000">
                    <a:lumMod val="50000"/>
                  </a:srgbClr>
                </a:solidFill>
                <a:latin typeface="나눔고딕" charset="-127"/>
                <a:ea typeface="나눔고딕" charset="-127"/>
              </a:endParaRPr>
            </a:p>
            <a:p>
              <a:pPr marL="82550" indent="-82550" latinLnBrk="0">
                <a:lnSpc>
                  <a:spcPts val="1600"/>
                </a:lnSpc>
                <a:buFont typeface="Arial" pitchFamily="34" charset="0"/>
                <a:buChar char="•"/>
                <a:defRPr/>
              </a:pPr>
              <a:r>
                <a:rPr lang="en-US" altLang="ko-KR" sz="1400" dirty="0">
                  <a:latin typeface="나눔고딕" charset="-127"/>
                  <a:ea typeface="나눔고딕" charset="-127"/>
                </a:rPr>
                <a:t> Application</a:t>
              </a:r>
              <a:r>
                <a:rPr lang="ko-KR" altLang="en-US" sz="1400" dirty="0">
                  <a:latin typeface="나눔고딕" charset="-127"/>
                  <a:ea typeface="나눔고딕" charset="-127"/>
                </a:rPr>
                <a:t>단까지 </a:t>
              </a:r>
              <a:r>
                <a:rPr lang="ko-KR" altLang="en-US" sz="1400" dirty="0" err="1">
                  <a:latin typeface="나눔고딕" charset="-127"/>
                  <a:ea typeface="나눔고딕" charset="-127"/>
                </a:rPr>
                <a:t>오픈소스를</a:t>
              </a:r>
              <a:r>
                <a:rPr lang="ko-KR" altLang="en-US" sz="1400" dirty="0">
                  <a:latin typeface="나눔고딕" charset="-127"/>
                  <a:ea typeface="나눔고딕" charset="-127"/>
                </a:rPr>
                <a:t> 사용할 경우 </a:t>
              </a:r>
              <a:r>
                <a:rPr lang="en-US" altLang="ko-KR" sz="1400" dirty="0">
                  <a:latin typeface="나눔고딕" charset="-127"/>
                  <a:ea typeface="나눔고딕" charset="-127"/>
                </a:rPr>
                <a:t>WEB</a:t>
              </a:r>
              <a:r>
                <a:rPr lang="ko-KR" altLang="en-US" sz="1400" dirty="0">
                  <a:latin typeface="나눔고딕" charset="-127"/>
                  <a:ea typeface="나눔고딕" charset="-127"/>
                </a:rPr>
                <a:t>과 </a:t>
              </a:r>
              <a:r>
                <a:rPr lang="en-US" altLang="ko-KR" sz="1400" dirty="0">
                  <a:latin typeface="나눔고딕" charset="-127"/>
                  <a:ea typeface="나눔고딕" charset="-127"/>
                </a:rPr>
                <a:t>WAS</a:t>
              </a:r>
              <a:r>
                <a:rPr lang="ko-KR" altLang="en-US" sz="1400" dirty="0">
                  <a:latin typeface="나눔고딕" charset="-127"/>
                  <a:ea typeface="나눔고딕" charset="-127"/>
                </a:rPr>
                <a:t>를 우선적으로 </a:t>
              </a:r>
              <a:r>
                <a:rPr lang="ko-KR" altLang="en-US" sz="1400" dirty="0" err="1">
                  <a:latin typeface="나눔고딕" charset="-127"/>
                  <a:ea typeface="나눔고딕" charset="-127"/>
                </a:rPr>
                <a:t>오픈소스</a:t>
              </a:r>
              <a:r>
                <a:rPr lang="en-US" altLang="ko-KR" sz="1400" dirty="0">
                  <a:latin typeface="나눔고딕" charset="-127"/>
                  <a:ea typeface="나눔고딕" charset="-127"/>
                </a:rPr>
                <a:t>(Apache/JBOSS)</a:t>
              </a:r>
              <a:r>
                <a:rPr lang="ko-KR" altLang="en-US" sz="1400" dirty="0">
                  <a:latin typeface="나눔고딕" charset="-127"/>
                  <a:ea typeface="나눔고딕" charset="-127"/>
                </a:rPr>
                <a:t>로 변환하여 사용 </a:t>
              </a:r>
              <a:endParaRPr lang="en-US" altLang="ko-KR" sz="1400" dirty="0">
                <a:latin typeface="나눔고딕" charset="-127"/>
                <a:ea typeface="나눔고딕" charset="-127"/>
              </a:endParaRPr>
            </a:p>
          </p:txBody>
        </p:sp>
      </p:grpSp>
      <p:sp>
        <p:nvSpPr>
          <p:cNvPr id="78" name="이등변 삼각형 77"/>
          <p:cNvSpPr/>
          <p:nvPr/>
        </p:nvSpPr>
        <p:spPr>
          <a:xfrm rot="5400000">
            <a:off x="7394046" y="3453105"/>
            <a:ext cx="2088232" cy="167817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2000">
              <a:latin typeface="나눔고딕" charset="-127"/>
              <a:ea typeface="나눔고딕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0BE00595-5A75-CB48-B4BA-723C19077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" altLang="ko-KR" dirty="0"/>
              <a:t>1.2 U2L </a:t>
            </a:r>
            <a:r>
              <a:rPr kumimoji="1" lang="ko-KR" altLang="en-US" dirty="0"/>
              <a:t>전환 추진 방안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685CB5D9-565D-2743-BF69-D6D43DB106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" altLang="ko-KR" dirty="0"/>
              <a:t>Unix </a:t>
            </a:r>
            <a:r>
              <a:rPr kumimoji="1" lang="ko-KR" altLang="en-US" dirty="0"/>
              <a:t>시스템에서  </a:t>
            </a:r>
            <a:r>
              <a:rPr kumimoji="1" lang="en" altLang="ko-KR" dirty="0"/>
              <a:t>Linux </a:t>
            </a:r>
            <a:r>
              <a:rPr kumimoji="1" lang="ko-KR" altLang="en-US" dirty="0"/>
              <a:t>기반 시스템으로 전환한 고객은 아래와 같은 솔루션으로 시스템을 구성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541816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8"/>
          <p:cNvSpPr txBox="1">
            <a:spLocks noChangeArrowheads="1"/>
          </p:cNvSpPr>
          <p:nvPr/>
        </p:nvSpPr>
        <p:spPr bwMode="black">
          <a:xfrm>
            <a:off x="3830351" y="1200150"/>
            <a:ext cx="5878513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 type="none" w="lg" len="sm"/>
              </a14:hiddenLine>
            </a:ext>
          </a:extLst>
        </p:spPr>
        <p:txBody>
          <a:bodyPr lIns="144000" tIns="91440" rIns="182880" bIns="91440" anchor="ctr"/>
          <a:lstStyle>
            <a:lvl1pPr marL="609600" indent="-609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95000"/>
              </a:lnSpc>
              <a:spcBef>
                <a:spcPct val="50000"/>
              </a:spcBef>
            </a:pPr>
            <a:r>
              <a:rPr lang="en-US" altLang="ko-KR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2.</a:t>
            </a:r>
            <a:r>
              <a:rPr lang="ko-KR" altLang="en-US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en" altLang="ko-KR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</a:t>
            </a:r>
            <a:r>
              <a:rPr lang="ko-KR" altLang="en-US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기본설계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gray">
          <a:xfrm>
            <a:off x="3929742" y="2160116"/>
            <a:ext cx="7162800" cy="787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ko-KR" altLang="en-US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한화생명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ko-KR" altLang="en-US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고객사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단계별 전환 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endParaRPr lang="ko-KR" altLang="en-US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642393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0396281" y="-1333160"/>
            <a:ext cx="117722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Ⅲ.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현황 분석</a:t>
            </a:r>
          </a:p>
        </p:txBody>
      </p:sp>
      <p:sp>
        <p:nvSpPr>
          <p:cNvPr id="62" name="제목 35"/>
          <p:cNvSpPr txBox="1">
            <a:spLocks/>
          </p:cNvSpPr>
          <p:nvPr/>
        </p:nvSpPr>
        <p:spPr bwMode="auto">
          <a:xfrm>
            <a:off x="2046222" y="-1664747"/>
            <a:ext cx="7655073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2. </a:t>
            </a:r>
            <a:r>
              <a:rPr lang="en-US" altLang="ko-KR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B0600000101010101" charset="-127"/>
                <a:ea typeface="나눔고딕" panose="020B0600000101010101" charset="-127"/>
              </a:rPr>
              <a:t>U2L </a:t>
            </a:r>
            <a:r>
              <a:rPr lang="ko-KR" alt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기본설계</a:t>
            </a:r>
            <a:endParaRPr lang="ko-KR" altLang="en-US" sz="1400" b="1" dirty="0">
              <a:solidFill>
                <a:prstClr val="black">
                  <a:lumMod val="65000"/>
                  <a:lumOff val="3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1" name="Rectangle 622"/>
          <p:cNvSpPr txBox="1">
            <a:spLocks noChangeArrowheads="1"/>
          </p:cNvSpPr>
          <p:nvPr/>
        </p:nvSpPr>
        <p:spPr bwMode="auto">
          <a:xfrm>
            <a:off x="2074448" y="-707697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한화생명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고객사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업무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서비스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중 내용연수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정보유출민감도와 업무중요도 기준을 통해 도출한 단계별 클라우드 가능영역을 분석하여 향후 단계적 클라우드 대상을 확정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대부분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4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단계로 진행되나 규모가 작아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단계로 진행하는 것이 효과적</a:t>
            </a:r>
            <a:endParaRPr lang="en-US" altLang="ko-KR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5" name="Rectangle 138"/>
          <p:cNvSpPr>
            <a:spLocks noChangeArrowheads="1"/>
          </p:cNvSpPr>
          <p:nvPr/>
        </p:nvSpPr>
        <p:spPr bwMode="auto">
          <a:xfrm>
            <a:off x="1549060" y="2066494"/>
            <a:ext cx="9139411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36" name="Rectangle 141"/>
          <p:cNvSpPr>
            <a:spLocks noChangeArrowheads="1"/>
          </p:cNvSpPr>
          <p:nvPr/>
        </p:nvSpPr>
        <p:spPr bwMode="auto">
          <a:xfrm>
            <a:off x="1549060" y="1750372"/>
            <a:ext cx="9139411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클라우드 서비스 적용영역</a:t>
            </a:r>
          </a:p>
        </p:txBody>
      </p:sp>
      <p:sp>
        <p:nvSpPr>
          <p:cNvPr id="21" name="Rectangle 48"/>
          <p:cNvSpPr>
            <a:spLocks noChangeArrowheads="1"/>
          </p:cNvSpPr>
          <p:nvPr/>
        </p:nvSpPr>
        <p:spPr bwMode="auto">
          <a:xfrm>
            <a:off x="2030180" y="2189481"/>
            <a:ext cx="4006850" cy="3703638"/>
          </a:xfrm>
          <a:prstGeom prst="rect">
            <a:avLst/>
          </a:prstGeom>
          <a:solidFill>
            <a:srgbClr val="FFF9FA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 anchor="ctr"/>
          <a:lstStyle/>
          <a:p>
            <a:pPr eaLnBrk="0" latinLnBrk="0" hangingPunct="0">
              <a:lnSpc>
                <a:spcPct val="80000"/>
              </a:lnSpc>
              <a:spcBef>
                <a:spcPct val="20000"/>
              </a:spcBef>
            </a:pPr>
            <a:endParaRPr kumimoji="1" lang="ko-KR" altLang="en-US" sz="1300">
              <a:solidFill>
                <a:srgbClr val="00008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7392499" y="3219336"/>
            <a:ext cx="3128963" cy="763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1438" tIns="34925" rIns="71438" bIns="34925">
            <a:spAutoFit/>
          </a:bodyPr>
          <a:lstStyle>
            <a:lvl1pPr marL="96838" indent="-96838"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9pPr>
          </a:lstStyle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업무 중요도가 낮은 서비스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(2,3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정보유출 민감도가 높아 보안수준이 높은 단계에 있어야 할 서비스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(3~4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latinLnBrk="0" hangingPunct="0">
              <a:buFontTx/>
              <a:buChar char="•"/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HW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교체시기가 도래한 서비스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latinLnBrk="0" hangingPunct="0">
              <a:buFontTx/>
              <a:buChar char="•"/>
            </a:pPr>
            <a:r>
              <a:rPr lang="ko-KR" altLang="en-US" sz="9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적용이 비교적 용이한 서비스 영역</a:t>
            </a:r>
          </a:p>
        </p:txBody>
      </p:sp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6881324" y="2603284"/>
            <a:ext cx="430213" cy="346075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1" name="Rectangle 6"/>
          <p:cNvSpPr>
            <a:spLocks noChangeArrowheads="1"/>
          </p:cNvSpPr>
          <p:nvPr/>
        </p:nvSpPr>
        <p:spPr bwMode="auto">
          <a:xfrm>
            <a:off x="6446349" y="2603284"/>
            <a:ext cx="434975" cy="346075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6881324" y="2258797"/>
            <a:ext cx="430213" cy="344487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3" name="Rectangle 8"/>
          <p:cNvSpPr>
            <a:spLocks noChangeArrowheads="1"/>
          </p:cNvSpPr>
          <p:nvPr/>
        </p:nvSpPr>
        <p:spPr bwMode="auto">
          <a:xfrm>
            <a:off x="6446349" y="2258797"/>
            <a:ext cx="434975" cy="344487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4" name="Line 9"/>
          <p:cNvSpPr>
            <a:spLocks noChangeShapeType="1"/>
          </p:cNvSpPr>
          <p:nvPr/>
        </p:nvSpPr>
        <p:spPr bwMode="auto">
          <a:xfrm>
            <a:off x="6446348" y="2258796"/>
            <a:ext cx="865188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7" name="Line 10"/>
          <p:cNvSpPr>
            <a:spLocks noChangeShapeType="1"/>
          </p:cNvSpPr>
          <p:nvPr/>
        </p:nvSpPr>
        <p:spPr bwMode="auto">
          <a:xfrm>
            <a:off x="6446348" y="2603283"/>
            <a:ext cx="8651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8" name="Line 11"/>
          <p:cNvSpPr>
            <a:spLocks noChangeShapeType="1"/>
          </p:cNvSpPr>
          <p:nvPr/>
        </p:nvSpPr>
        <p:spPr bwMode="auto">
          <a:xfrm>
            <a:off x="6446348" y="2949358"/>
            <a:ext cx="865188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9" name="Line 12"/>
          <p:cNvSpPr>
            <a:spLocks noChangeShapeType="1"/>
          </p:cNvSpPr>
          <p:nvPr/>
        </p:nvSpPr>
        <p:spPr bwMode="auto">
          <a:xfrm>
            <a:off x="6439998" y="2258933"/>
            <a:ext cx="0" cy="690562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0" name="Line 13"/>
          <p:cNvSpPr>
            <a:spLocks noChangeShapeType="1"/>
          </p:cNvSpPr>
          <p:nvPr/>
        </p:nvSpPr>
        <p:spPr bwMode="auto">
          <a:xfrm>
            <a:off x="6881323" y="2258796"/>
            <a:ext cx="0" cy="6905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1" name="Line 14"/>
          <p:cNvSpPr>
            <a:spLocks noChangeShapeType="1"/>
          </p:cNvSpPr>
          <p:nvPr/>
        </p:nvSpPr>
        <p:spPr bwMode="auto">
          <a:xfrm>
            <a:off x="7311536" y="2258796"/>
            <a:ext cx="0" cy="690562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2" name="Rectangle 15"/>
          <p:cNvSpPr>
            <a:spLocks noChangeArrowheads="1"/>
          </p:cNvSpPr>
          <p:nvPr/>
        </p:nvSpPr>
        <p:spPr bwMode="auto">
          <a:xfrm>
            <a:off x="6894023" y="2274141"/>
            <a:ext cx="400050" cy="32057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I</a:t>
            </a: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3" name="Line 17"/>
          <p:cNvSpPr>
            <a:spLocks noChangeShapeType="1"/>
          </p:cNvSpPr>
          <p:nvPr/>
        </p:nvSpPr>
        <p:spPr bwMode="auto">
          <a:xfrm>
            <a:off x="6439998" y="3095408"/>
            <a:ext cx="3760788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4" name="Text Box 18"/>
          <p:cNvSpPr txBox="1">
            <a:spLocks noChangeArrowheads="1"/>
          </p:cNvSpPr>
          <p:nvPr/>
        </p:nvSpPr>
        <p:spPr bwMode="auto">
          <a:xfrm>
            <a:off x="7392498" y="5206377"/>
            <a:ext cx="3445989" cy="901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1438" tIns="34925" rIns="71438" bIns="34925">
            <a:spAutoFit/>
          </a:bodyPr>
          <a:lstStyle>
            <a:lvl1pPr marL="96838" indent="-96838"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9pPr>
          </a:lstStyle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미션 </a:t>
            </a:r>
            <a:r>
              <a:rPr lang="ko-KR" altLang="en-US" sz="9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크리티컬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한 핵심 서비스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(1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정보유출 민감도가 아주 높은 서비스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(5~6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높은 수준의 보안을 요구하는 서비스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latinLnBrk="0" hangingPunct="0">
              <a:buFontTx/>
              <a:buChar char="•"/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Dedicate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된 인프라 환경이 필요한 서비스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제외 대상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latinLnBrk="0" hangingPunct="0">
              <a:buFontTx/>
              <a:buChar char="•"/>
            </a:pPr>
            <a:r>
              <a:rPr lang="ko-KR" altLang="en-US" sz="9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적용이 어렵거나</a:t>
            </a:r>
            <a:r>
              <a:rPr lang="en-US" altLang="ko-KR" sz="9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9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도입 우선 순위가 낮은 서비스 영역</a:t>
            </a:r>
          </a:p>
        </p:txBody>
      </p:sp>
      <p:sp>
        <p:nvSpPr>
          <p:cNvPr id="45" name="Rectangle 20"/>
          <p:cNvSpPr>
            <a:spLocks noChangeArrowheads="1"/>
          </p:cNvSpPr>
          <p:nvPr/>
        </p:nvSpPr>
        <p:spPr bwMode="auto">
          <a:xfrm>
            <a:off x="6887673" y="4581148"/>
            <a:ext cx="431800" cy="346075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6" name="Rectangle 21"/>
          <p:cNvSpPr>
            <a:spLocks noChangeArrowheads="1"/>
          </p:cNvSpPr>
          <p:nvPr/>
        </p:nvSpPr>
        <p:spPr bwMode="auto">
          <a:xfrm>
            <a:off x="6452699" y="4581148"/>
            <a:ext cx="434975" cy="346075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7" name="Rectangle 22"/>
          <p:cNvSpPr>
            <a:spLocks noChangeArrowheads="1"/>
          </p:cNvSpPr>
          <p:nvPr/>
        </p:nvSpPr>
        <p:spPr bwMode="auto">
          <a:xfrm>
            <a:off x="6887673" y="4236659"/>
            <a:ext cx="431800" cy="344488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8" name="Rectangle 23"/>
          <p:cNvSpPr>
            <a:spLocks noChangeArrowheads="1"/>
          </p:cNvSpPr>
          <p:nvPr/>
        </p:nvSpPr>
        <p:spPr bwMode="auto">
          <a:xfrm>
            <a:off x="6452699" y="4236659"/>
            <a:ext cx="434975" cy="344488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0" name="Line 25"/>
          <p:cNvSpPr>
            <a:spLocks noChangeShapeType="1"/>
          </p:cNvSpPr>
          <p:nvPr/>
        </p:nvSpPr>
        <p:spPr bwMode="auto">
          <a:xfrm>
            <a:off x="6452699" y="4581147"/>
            <a:ext cx="8667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1" name="Line 26"/>
          <p:cNvSpPr>
            <a:spLocks noChangeShapeType="1"/>
          </p:cNvSpPr>
          <p:nvPr/>
        </p:nvSpPr>
        <p:spPr bwMode="auto">
          <a:xfrm>
            <a:off x="6452699" y="4927222"/>
            <a:ext cx="866775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2" name="Line 28"/>
          <p:cNvSpPr>
            <a:spLocks noChangeShapeType="1"/>
          </p:cNvSpPr>
          <p:nvPr/>
        </p:nvSpPr>
        <p:spPr bwMode="auto">
          <a:xfrm>
            <a:off x="6887673" y="4236660"/>
            <a:ext cx="0" cy="6905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3" name="Line 29"/>
          <p:cNvSpPr>
            <a:spLocks noChangeShapeType="1"/>
          </p:cNvSpPr>
          <p:nvPr/>
        </p:nvSpPr>
        <p:spPr bwMode="auto">
          <a:xfrm>
            <a:off x="7319473" y="4236660"/>
            <a:ext cx="0" cy="690563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4" name="Rectangle 30"/>
          <p:cNvSpPr>
            <a:spLocks noChangeArrowheads="1"/>
          </p:cNvSpPr>
          <p:nvPr/>
        </p:nvSpPr>
        <p:spPr bwMode="auto">
          <a:xfrm>
            <a:off x="6456667" y="4241422"/>
            <a:ext cx="423862" cy="33311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III</a:t>
            </a: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5" name="Line 31"/>
          <p:cNvSpPr>
            <a:spLocks noChangeShapeType="1"/>
          </p:cNvSpPr>
          <p:nvPr/>
        </p:nvSpPr>
        <p:spPr bwMode="auto">
          <a:xfrm>
            <a:off x="6439998" y="5103434"/>
            <a:ext cx="3689350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7" name="Rectangle 33"/>
          <p:cNvSpPr>
            <a:spLocks noChangeArrowheads="1"/>
          </p:cNvSpPr>
          <p:nvPr/>
        </p:nvSpPr>
        <p:spPr bwMode="auto">
          <a:xfrm>
            <a:off x="6882779" y="3579078"/>
            <a:ext cx="431932" cy="346783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8" name="Rectangle 34"/>
          <p:cNvSpPr>
            <a:spLocks noChangeArrowheads="1"/>
          </p:cNvSpPr>
          <p:nvPr/>
        </p:nvSpPr>
        <p:spPr bwMode="auto">
          <a:xfrm>
            <a:off x="6446349" y="3579078"/>
            <a:ext cx="436431" cy="346783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3" name="Rectangle 35"/>
          <p:cNvSpPr>
            <a:spLocks noChangeArrowheads="1"/>
          </p:cNvSpPr>
          <p:nvPr/>
        </p:nvSpPr>
        <p:spPr bwMode="auto">
          <a:xfrm>
            <a:off x="6882779" y="3235297"/>
            <a:ext cx="431932" cy="34378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4" name="Rectangle 36"/>
          <p:cNvSpPr>
            <a:spLocks noChangeArrowheads="1"/>
          </p:cNvSpPr>
          <p:nvPr/>
        </p:nvSpPr>
        <p:spPr bwMode="auto">
          <a:xfrm>
            <a:off x="6446349" y="3235297"/>
            <a:ext cx="436431" cy="34378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5" name="Line 37"/>
          <p:cNvSpPr>
            <a:spLocks noChangeShapeType="1"/>
          </p:cNvSpPr>
          <p:nvPr/>
        </p:nvSpPr>
        <p:spPr bwMode="auto">
          <a:xfrm>
            <a:off x="6446349" y="3235297"/>
            <a:ext cx="868363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9" name="Line 40"/>
          <p:cNvSpPr>
            <a:spLocks noChangeShapeType="1"/>
          </p:cNvSpPr>
          <p:nvPr/>
        </p:nvSpPr>
        <p:spPr bwMode="auto">
          <a:xfrm>
            <a:off x="6446348" y="3235298"/>
            <a:ext cx="0" cy="690563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0" name="Line 41"/>
          <p:cNvSpPr>
            <a:spLocks noChangeShapeType="1"/>
          </p:cNvSpPr>
          <p:nvPr/>
        </p:nvSpPr>
        <p:spPr bwMode="auto">
          <a:xfrm>
            <a:off x="6882779" y="3235298"/>
            <a:ext cx="0" cy="6905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2" name="Rectangle 43"/>
          <p:cNvSpPr>
            <a:spLocks noChangeArrowheads="1"/>
          </p:cNvSpPr>
          <p:nvPr/>
        </p:nvSpPr>
        <p:spPr bwMode="auto">
          <a:xfrm>
            <a:off x="6890366" y="3588602"/>
            <a:ext cx="421170" cy="32158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II</a:t>
            </a: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3" name="Text Box 45"/>
          <p:cNvSpPr txBox="1">
            <a:spLocks noChangeArrowheads="1"/>
          </p:cNvSpPr>
          <p:nvPr/>
        </p:nvSpPr>
        <p:spPr bwMode="auto">
          <a:xfrm>
            <a:off x="7392498" y="2181075"/>
            <a:ext cx="3051175" cy="901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1438" tIns="34925" rIns="71438" bIns="34925">
            <a:spAutoFit/>
          </a:bodyPr>
          <a:lstStyle>
            <a:lvl1pPr marL="96838" indent="-96838"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9pPr>
          </a:lstStyle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업무 중요도가 낮은 서비스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(3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정보유출 민감도가 낮은 서비스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낮은 보안 수준과 성능 의존도가 낮은 서비스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높은 수준에 표준화가 된 서비스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(WEB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서비스 등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latinLnBrk="0" hangingPunct="0">
              <a:buFontTx/>
              <a:buChar char="•"/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HW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교체시기가 도래한 서비스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latinLnBrk="0" hangingPunct="0">
              <a:buFontTx/>
              <a:buChar char="•"/>
            </a:pPr>
            <a:r>
              <a:rPr lang="ko-KR" altLang="en-US" sz="9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적용이 용이한 서비스 영역</a:t>
            </a:r>
            <a:endParaRPr lang="en-US" altLang="ko-KR" sz="9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4" name="Line 47"/>
          <p:cNvSpPr>
            <a:spLocks noChangeShapeType="1"/>
          </p:cNvSpPr>
          <p:nvPr/>
        </p:nvSpPr>
        <p:spPr bwMode="auto">
          <a:xfrm>
            <a:off x="6439998" y="4000472"/>
            <a:ext cx="3689350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5" name="Line 49"/>
          <p:cNvSpPr>
            <a:spLocks noChangeShapeType="1"/>
          </p:cNvSpPr>
          <p:nvPr/>
        </p:nvSpPr>
        <p:spPr bwMode="auto">
          <a:xfrm flipV="1">
            <a:off x="1817455" y="2772095"/>
            <a:ext cx="0" cy="242570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 sz="10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6" name="Line 50"/>
          <p:cNvSpPr>
            <a:spLocks noChangeShapeType="1"/>
          </p:cNvSpPr>
          <p:nvPr/>
        </p:nvSpPr>
        <p:spPr bwMode="auto">
          <a:xfrm>
            <a:off x="2508018" y="6172521"/>
            <a:ext cx="316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 sz="10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7" name="Line 51"/>
          <p:cNvSpPr>
            <a:spLocks noChangeShapeType="1"/>
          </p:cNvSpPr>
          <p:nvPr/>
        </p:nvSpPr>
        <p:spPr bwMode="auto">
          <a:xfrm>
            <a:off x="4082818" y="2181544"/>
            <a:ext cx="0" cy="3721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8" name="Line 52"/>
          <p:cNvSpPr>
            <a:spLocks noChangeShapeType="1"/>
          </p:cNvSpPr>
          <p:nvPr/>
        </p:nvSpPr>
        <p:spPr bwMode="auto">
          <a:xfrm>
            <a:off x="2030180" y="4023044"/>
            <a:ext cx="40147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9" name="Rectangle 53"/>
          <p:cNvSpPr>
            <a:spLocks noChangeArrowheads="1"/>
          </p:cNvSpPr>
          <p:nvPr/>
        </p:nvSpPr>
        <p:spPr bwMode="auto">
          <a:xfrm>
            <a:off x="1961670" y="5950269"/>
            <a:ext cx="567464" cy="38792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77788" tIns="39688" rIns="77788" bIns="39688">
            <a:spAutoFit/>
          </a:bodyPr>
          <a:lstStyle/>
          <a:p>
            <a:pPr algn="ctr" defTabSz="661988" eaLnBrk="0" latinLnBrk="0" hangingPunct="0"/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High</a:t>
            </a:r>
          </a:p>
          <a:p>
            <a:pPr algn="ctr" defTabSz="661988" eaLnBrk="0" latinLnBrk="0" hangingPunct="0"/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(1</a:t>
            </a:r>
            <a:r>
              <a:rPr lang="ko-KR" altLang="en-US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</p:txBody>
      </p:sp>
      <p:sp>
        <p:nvSpPr>
          <p:cNvPr id="80" name="Rectangle 54"/>
          <p:cNvSpPr>
            <a:spLocks noChangeArrowheads="1"/>
          </p:cNvSpPr>
          <p:nvPr/>
        </p:nvSpPr>
        <p:spPr bwMode="auto">
          <a:xfrm>
            <a:off x="5666413" y="5907934"/>
            <a:ext cx="567464" cy="38792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77788" tIns="39688" rIns="77788" bIns="39688">
            <a:spAutoFit/>
          </a:bodyPr>
          <a:lstStyle/>
          <a:p>
            <a:pPr algn="ctr" defTabSz="661988" eaLnBrk="0" latinLnBrk="0" hangingPunct="0"/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Low</a:t>
            </a:r>
            <a:b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(3</a:t>
            </a:r>
            <a:r>
              <a:rPr lang="ko-KR" altLang="en-US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</p:txBody>
      </p:sp>
      <p:sp>
        <p:nvSpPr>
          <p:cNvPr id="81" name="Rectangle 55"/>
          <p:cNvSpPr>
            <a:spLocks noChangeArrowheads="1"/>
          </p:cNvSpPr>
          <p:nvPr/>
        </p:nvSpPr>
        <p:spPr bwMode="auto">
          <a:xfrm rot="16200000">
            <a:off x="1523986" y="5435849"/>
            <a:ext cx="604334" cy="234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7788" tIns="39688" rIns="77788" bIns="39688">
            <a:spAutoFit/>
          </a:bodyPr>
          <a:lstStyle/>
          <a:p>
            <a:pPr defTabSz="661988" eaLnBrk="0" latinLnBrk="0" hangingPunct="0"/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High(6)</a:t>
            </a:r>
          </a:p>
        </p:txBody>
      </p:sp>
      <p:sp>
        <p:nvSpPr>
          <p:cNvPr id="82" name="Rectangle 56"/>
          <p:cNvSpPr>
            <a:spLocks noChangeArrowheads="1"/>
          </p:cNvSpPr>
          <p:nvPr/>
        </p:nvSpPr>
        <p:spPr bwMode="auto">
          <a:xfrm rot="16200000">
            <a:off x="1550520" y="2332559"/>
            <a:ext cx="575480" cy="234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7788" tIns="39688" rIns="77788" bIns="39688">
            <a:spAutoFit/>
          </a:bodyPr>
          <a:lstStyle/>
          <a:p>
            <a:pPr defTabSz="661988" eaLnBrk="0" latinLnBrk="0" hangingPunct="0"/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Low(0)</a:t>
            </a:r>
          </a:p>
        </p:txBody>
      </p:sp>
      <p:sp>
        <p:nvSpPr>
          <p:cNvPr id="83" name="Rectangle 57"/>
          <p:cNvSpPr>
            <a:spLocks noChangeArrowheads="1"/>
          </p:cNvSpPr>
          <p:nvPr/>
        </p:nvSpPr>
        <p:spPr bwMode="auto">
          <a:xfrm>
            <a:off x="3753241" y="5970465"/>
            <a:ext cx="636392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0" tIns="0" rIns="0" bIns="0">
            <a:spAutoFit/>
          </a:bodyPr>
          <a:lstStyle/>
          <a:p>
            <a:pPr algn="ctr" defTabSz="661988" eaLnBrk="0" latinLnBrk="0" hangingPunct="0"/>
            <a:r>
              <a:rPr lang="ko-KR" altLang="en-US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업무 중요도</a:t>
            </a:r>
            <a:endParaRPr lang="en-US" altLang="ko-KR" sz="10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 defTabSz="661988" eaLnBrk="0" latinLnBrk="0" hangingPunct="0"/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(2</a:t>
            </a:r>
            <a:r>
              <a:rPr lang="ko-KR" altLang="en-US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10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4" name="Rectangle 58"/>
          <p:cNvSpPr>
            <a:spLocks noChangeArrowheads="1"/>
          </p:cNvSpPr>
          <p:nvPr/>
        </p:nvSpPr>
        <p:spPr bwMode="auto">
          <a:xfrm rot="16200000">
            <a:off x="1130428" y="3898882"/>
            <a:ext cx="1348127" cy="23403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7788" tIns="39688" rIns="77788" bIns="39688">
            <a:spAutoFit/>
          </a:bodyPr>
          <a:lstStyle/>
          <a:p>
            <a:pPr defTabSz="661988" eaLnBrk="0" latinLnBrk="0" hangingPunct="0"/>
            <a:r>
              <a:rPr lang="ko-KR" altLang="en-US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정보유출 민감도</a:t>
            </a:r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(BIL)</a:t>
            </a:r>
            <a:endParaRPr lang="ko-KR" altLang="en-US" sz="10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5" name="Text Box 61"/>
          <p:cNvSpPr txBox="1">
            <a:spLocks noChangeArrowheads="1"/>
          </p:cNvSpPr>
          <p:nvPr/>
        </p:nvSpPr>
        <p:spPr bwMode="auto">
          <a:xfrm>
            <a:off x="4763855" y="4192907"/>
            <a:ext cx="689292" cy="1424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1438" tIns="34925" rIns="71438" bIns="34925">
            <a:spAutoFit/>
          </a:bodyPr>
          <a:lstStyle/>
          <a:p>
            <a:pPr eaLnBrk="0" latinLnBrk="0" hangingPunct="0"/>
            <a:r>
              <a:rPr lang="en-US" altLang="ko-KR" sz="8800" dirty="0">
                <a:solidFill>
                  <a:srgbClr val="FF9797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II</a:t>
            </a:r>
          </a:p>
        </p:txBody>
      </p:sp>
      <p:sp>
        <p:nvSpPr>
          <p:cNvPr id="86" name="Text Box 62"/>
          <p:cNvSpPr txBox="1">
            <a:spLocks noChangeArrowheads="1"/>
          </p:cNvSpPr>
          <p:nvPr/>
        </p:nvSpPr>
        <p:spPr bwMode="auto">
          <a:xfrm>
            <a:off x="2495319" y="4192907"/>
            <a:ext cx="1165385" cy="1424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1438" tIns="34925" rIns="71438" bIns="34925">
            <a:spAutoFit/>
          </a:bodyPr>
          <a:lstStyle/>
          <a:p>
            <a:pPr eaLnBrk="0" latinLnBrk="0" hangingPunct="0"/>
            <a:r>
              <a:rPr lang="en-US" altLang="ko-KR" sz="8800" dirty="0">
                <a:solidFill>
                  <a:srgbClr val="FF9797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IV</a:t>
            </a:r>
          </a:p>
        </p:txBody>
      </p:sp>
      <p:sp>
        <p:nvSpPr>
          <p:cNvPr id="87" name="Text Box 65"/>
          <p:cNvSpPr txBox="1">
            <a:spLocks noChangeArrowheads="1"/>
          </p:cNvSpPr>
          <p:nvPr/>
        </p:nvSpPr>
        <p:spPr bwMode="auto">
          <a:xfrm>
            <a:off x="4919430" y="2346645"/>
            <a:ext cx="416782" cy="1424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1438" tIns="34925" rIns="71438" bIns="34925">
            <a:spAutoFit/>
          </a:bodyPr>
          <a:lstStyle/>
          <a:p>
            <a:pPr eaLnBrk="0" latinLnBrk="0" hangingPunct="0"/>
            <a:r>
              <a:rPr lang="en-US" altLang="ko-KR" sz="8800" dirty="0">
                <a:solidFill>
                  <a:srgbClr val="FF9797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I</a:t>
            </a:r>
          </a:p>
        </p:txBody>
      </p:sp>
      <p:sp>
        <p:nvSpPr>
          <p:cNvPr id="88" name="Text Box 66"/>
          <p:cNvSpPr txBox="1">
            <a:spLocks noChangeArrowheads="1"/>
          </p:cNvSpPr>
          <p:nvPr/>
        </p:nvSpPr>
        <p:spPr bwMode="auto">
          <a:xfrm>
            <a:off x="2495319" y="2346645"/>
            <a:ext cx="961803" cy="1424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1438" tIns="34925" rIns="71438" bIns="34925">
            <a:spAutoFit/>
          </a:bodyPr>
          <a:lstStyle/>
          <a:p>
            <a:pPr eaLnBrk="0" latinLnBrk="0" hangingPunct="0"/>
            <a:r>
              <a:rPr lang="en-US" altLang="ko-KR" sz="8800" dirty="0">
                <a:solidFill>
                  <a:srgbClr val="FF9797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III</a:t>
            </a:r>
          </a:p>
        </p:txBody>
      </p:sp>
      <p:sp>
        <p:nvSpPr>
          <p:cNvPr id="89" name="Rectangle 70"/>
          <p:cNvSpPr>
            <a:spLocks noChangeArrowheads="1"/>
          </p:cNvSpPr>
          <p:nvPr/>
        </p:nvSpPr>
        <p:spPr bwMode="auto">
          <a:xfrm>
            <a:off x="6887673" y="5654202"/>
            <a:ext cx="431800" cy="346075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0" name="Rectangle 71"/>
          <p:cNvSpPr>
            <a:spLocks noChangeArrowheads="1"/>
          </p:cNvSpPr>
          <p:nvPr/>
        </p:nvSpPr>
        <p:spPr bwMode="auto">
          <a:xfrm>
            <a:off x="6452699" y="5654202"/>
            <a:ext cx="434975" cy="346075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1" name="Rectangle 72"/>
          <p:cNvSpPr>
            <a:spLocks noChangeArrowheads="1"/>
          </p:cNvSpPr>
          <p:nvPr/>
        </p:nvSpPr>
        <p:spPr bwMode="auto">
          <a:xfrm>
            <a:off x="6887673" y="5309715"/>
            <a:ext cx="431800" cy="344487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2" name="Rectangle 73"/>
          <p:cNvSpPr>
            <a:spLocks noChangeArrowheads="1"/>
          </p:cNvSpPr>
          <p:nvPr/>
        </p:nvSpPr>
        <p:spPr bwMode="auto">
          <a:xfrm>
            <a:off x="6452699" y="5309715"/>
            <a:ext cx="434975" cy="344487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3" name="Line 74"/>
          <p:cNvSpPr>
            <a:spLocks noChangeShapeType="1"/>
          </p:cNvSpPr>
          <p:nvPr/>
        </p:nvSpPr>
        <p:spPr bwMode="auto">
          <a:xfrm>
            <a:off x="6452699" y="5309714"/>
            <a:ext cx="866775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4" name="Line 75"/>
          <p:cNvSpPr>
            <a:spLocks noChangeShapeType="1"/>
          </p:cNvSpPr>
          <p:nvPr/>
        </p:nvSpPr>
        <p:spPr bwMode="auto">
          <a:xfrm>
            <a:off x="6452699" y="5654201"/>
            <a:ext cx="8667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6" name="Line 78"/>
          <p:cNvSpPr>
            <a:spLocks noChangeShapeType="1"/>
          </p:cNvSpPr>
          <p:nvPr/>
        </p:nvSpPr>
        <p:spPr bwMode="auto">
          <a:xfrm>
            <a:off x="6887673" y="5309714"/>
            <a:ext cx="0" cy="6905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7" name="Line 79"/>
          <p:cNvSpPr>
            <a:spLocks noChangeShapeType="1"/>
          </p:cNvSpPr>
          <p:nvPr/>
        </p:nvSpPr>
        <p:spPr bwMode="auto">
          <a:xfrm>
            <a:off x="7319473" y="5309714"/>
            <a:ext cx="0" cy="690562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8" name="Rectangle 80"/>
          <p:cNvSpPr>
            <a:spLocks noChangeArrowheads="1"/>
          </p:cNvSpPr>
          <p:nvPr/>
        </p:nvSpPr>
        <p:spPr bwMode="auto">
          <a:xfrm>
            <a:off x="6456667" y="5662139"/>
            <a:ext cx="423862" cy="33416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IV</a:t>
            </a: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9" name="Text Box 81"/>
          <p:cNvSpPr txBox="1">
            <a:spLocks noChangeArrowheads="1"/>
          </p:cNvSpPr>
          <p:nvPr/>
        </p:nvSpPr>
        <p:spPr bwMode="auto">
          <a:xfrm>
            <a:off x="7392499" y="4204447"/>
            <a:ext cx="2779713" cy="763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1438" tIns="34925" rIns="71438" bIns="34925">
            <a:spAutoFit/>
          </a:bodyPr>
          <a:lstStyle>
            <a:lvl1pPr marL="96838" indent="-96838"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9pPr>
          </a:lstStyle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정보유출 민감도가 낮은 서비스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(0~2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업무 중요도가 높거나 업무 시스템간 상호 연계가 커서 클라우드 서비스 사용시 성능 등의 이슈발생 가능성이 높은 서비스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(2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latinLnBrk="0" hangingPunct="0">
              <a:buFontTx/>
              <a:buChar char="•"/>
            </a:pPr>
            <a:r>
              <a:rPr lang="ko-KR" altLang="en-US" sz="9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적용이 보통인 서비스 영역</a:t>
            </a:r>
          </a:p>
        </p:txBody>
      </p:sp>
      <p:sp>
        <p:nvSpPr>
          <p:cNvPr id="102" name="직사각형 101"/>
          <p:cNvSpPr/>
          <p:nvPr/>
        </p:nvSpPr>
        <p:spPr bwMode="auto">
          <a:xfrm>
            <a:off x="4082818" y="2189481"/>
            <a:ext cx="1962150" cy="1822650"/>
          </a:xfrm>
          <a:prstGeom prst="rect">
            <a:avLst/>
          </a:prstGeom>
          <a:solidFill>
            <a:srgbClr val="FFFF00">
              <a:alpha val="33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fontAlgn="base" latinLnBrk="0">
              <a:spcBef>
                <a:spcPct val="50000"/>
              </a:spcBef>
              <a:spcAft>
                <a:spcPct val="0"/>
              </a:spcAft>
            </a:pPr>
            <a:endParaRPr lang="ko-KR" altLang="en-US" sz="1200"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</p:txBody>
      </p:sp>
      <p:sp>
        <p:nvSpPr>
          <p:cNvPr id="95" name="Line 76"/>
          <p:cNvSpPr>
            <a:spLocks noChangeShapeType="1"/>
          </p:cNvSpPr>
          <p:nvPr/>
        </p:nvSpPr>
        <p:spPr bwMode="auto">
          <a:xfrm>
            <a:off x="6452699" y="6000276"/>
            <a:ext cx="866775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1" name="Line 77"/>
          <p:cNvSpPr>
            <a:spLocks noChangeShapeType="1"/>
          </p:cNvSpPr>
          <p:nvPr/>
        </p:nvSpPr>
        <p:spPr bwMode="auto">
          <a:xfrm>
            <a:off x="6454284" y="5308582"/>
            <a:ext cx="0" cy="690562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9" name="Line 24"/>
          <p:cNvSpPr>
            <a:spLocks noChangeShapeType="1"/>
          </p:cNvSpPr>
          <p:nvPr/>
        </p:nvSpPr>
        <p:spPr bwMode="auto">
          <a:xfrm>
            <a:off x="6452699" y="4236659"/>
            <a:ext cx="866775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0" name="Line 27"/>
          <p:cNvSpPr>
            <a:spLocks noChangeShapeType="1"/>
          </p:cNvSpPr>
          <p:nvPr/>
        </p:nvSpPr>
        <p:spPr bwMode="auto">
          <a:xfrm>
            <a:off x="6448729" y="4235395"/>
            <a:ext cx="0" cy="690563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8" name="Line 39"/>
          <p:cNvSpPr>
            <a:spLocks noChangeShapeType="1"/>
          </p:cNvSpPr>
          <p:nvPr/>
        </p:nvSpPr>
        <p:spPr bwMode="auto">
          <a:xfrm>
            <a:off x="6446349" y="3925860"/>
            <a:ext cx="868363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1" name="Line 42"/>
          <p:cNvSpPr>
            <a:spLocks noChangeShapeType="1"/>
          </p:cNvSpPr>
          <p:nvPr/>
        </p:nvSpPr>
        <p:spPr bwMode="auto">
          <a:xfrm>
            <a:off x="7314711" y="3235298"/>
            <a:ext cx="0" cy="690563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7" name="Line 38"/>
          <p:cNvSpPr>
            <a:spLocks noChangeShapeType="1"/>
          </p:cNvSpPr>
          <p:nvPr/>
        </p:nvSpPr>
        <p:spPr bwMode="auto">
          <a:xfrm>
            <a:off x="6446349" y="3579077"/>
            <a:ext cx="8683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52B4739B-924A-894F-8931-B5A379EFF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ko-KR" dirty="0"/>
              <a:t>2.1 </a:t>
            </a:r>
            <a:r>
              <a:rPr kumimoji="1" lang="ko-KR" altLang="en-US" dirty="0" err="1"/>
              <a:t>한화생명</a:t>
            </a:r>
            <a:r>
              <a:rPr kumimoji="1" lang="ko-KR" altLang="en-US" dirty="0"/>
              <a:t> </a:t>
            </a:r>
            <a:r>
              <a:rPr kumimoji="1" lang="ko-KR" altLang="en-US" dirty="0" err="1"/>
              <a:t>고객사</a:t>
            </a:r>
            <a:r>
              <a:rPr kumimoji="1" lang="ko-KR" altLang="en-US" dirty="0"/>
              <a:t> </a:t>
            </a:r>
            <a:r>
              <a:rPr kumimoji="1" lang="en" altLang="ko-KR" dirty="0"/>
              <a:t>U2L </a:t>
            </a:r>
            <a:r>
              <a:rPr kumimoji="1" lang="ko-KR" altLang="en-US" dirty="0"/>
              <a:t>단계별 전환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EDCA978C-A5AD-7649-AEED-833342907D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7" y="880616"/>
            <a:ext cx="11693107" cy="1781821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</a:t>
            </a:r>
            <a:r>
              <a:rPr kumimoji="1" lang="ko-KR" altLang="en-US" dirty="0" err="1"/>
              <a:t>고객사</a:t>
            </a:r>
            <a:r>
              <a:rPr kumimoji="1" lang="ko-KR" altLang="en-US" dirty="0"/>
              <a:t> 업무</a:t>
            </a:r>
            <a:r>
              <a:rPr kumimoji="1" lang="en-US" altLang="ko-KR" dirty="0"/>
              <a:t>(</a:t>
            </a:r>
            <a:r>
              <a:rPr kumimoji="1" lang="ko-KR" altLang="en-US" dirty="0"/>
              <a:t>서비스</a:t>
            </a:r>
            <a:r>
              <a:rPr kumimoji="1" lang="en-US" altLang="ko-KR" dirty="0"/>
              <a:t>) </a:t>
            </a:r>
            <a:r>
              <a:rPr kumimoji="1" lang="ko-KR" altLang="en-US" dirty="0"/>
              <a:t>중 내용연수</a:t>
            </a:r>
            <a:r>
              <a:rPr kumimoji="1" lang="en-US" altLang="ko-KR" dirty="0"/>
              <a:t>, </a:t>
            </a:r>
            <a:r>
              <a:rPr kumimoji="1" lang="ko-KR" altLang="en-US" dirty="0"/>
              <a:t>정보유출민감도와 </a:t>
            </a:r>
            <a:r>
              <a:rPr kumimoji="1" lang="ko-KR" altLang="en-US" dirty="0" err="1"/>
              <a:t>업무중요도</a:t>
            </a:r>
            <a:r>
              <a:rPr kumimoji="1" lang="ko-KR" altLang="en-US" dirty="0"/>
              <a:t> 기준을 통해 도출한 단계별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가능영역을 분석하여 향후 단계적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대상을 확정</a:t>
            </a:r>
            <a:r>
              <a:rPr kumimoji="1" lang="en-US" altLang="ko-KR" dirty="0"/>
              <a:t>, </a:t>
            </a:r>
            <a:r>
              <a:rPr kumimoji="1" lang="ko-KR" altLang="en-US" dirty="0"/>
              <a:t>대부분 </a:t>
            </a:r>
            <a:r>
              <a:rPr kumimoji="1" lang="en-US" altLang="ko-KR" dirty="0"/>
              <a:t>4</a:t>
            </a:r>
            <a:r>
              <a:rPr kumimoji="1" lang="ko-KR" altLang="en-US" dirty="0"/>
              <a:t>단계로 진행되나 규모가 작아 </a:t>
            </a:r>
            <a:r>
              <a:rPr kumimoji="1" lang="en-US" altLang="ko-KR" dirty="0"/>
              <a:t>2</a:t>
            </a:r>
            <a:r>
              <a:rPr kumimoji="1" lang="ko-KR" altLang="en-US" dirty="0"/>
              <a:t>단계로 진행하는 것이 효과적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277719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2420998" y="2980295"/>
            <a:ext cx="1870968" cy="3507271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>
                <a:lumMod val="65000"/>
              </a:srgbClr>
            </a:solidFill>
            <a:miter lim="800000"/>
            <a:headEnd/>
            <a:tailEnd/>
          </a:ln>
        </p:spPr>
        <p:txBody>
          <a:bodyPr lIns="90000" tIns="46800" rIns="36000" bIns="46800" anchor="ctr"/>
          <a:lstStyle/>
          <a:p>
            <a:pPr latinLnBrk="0">
              <a:defRPr/>
            </a:pP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2420998" y="2374740"/>
            <a:ext cx="1872000" cy="504000"/>
            <a:chOff x="1280592" y="1987558"/>
            <a:chExt cx="1936757" cy="505338"/>
          </a:xfrm>
        </p:grpSpPr>
        <p:sp>
          <p:nvSpPr>
            <p:cNvPr id="13" name="AutoShape 3"/>
            <p:cNvSpPr>
              <a:spLocks noChangeArrowheads="1"/>
            </p:cNvSpPr>
            <p:nvPr/>
          </p:nvSpPr>
          <p:spPr bwMode="auto">
            <a:xfrm>
              <a:off x="1280592" y="1988840"/>
              <a:ext cx="1936757" cy="504056"/>
            </a:xfrm>
            <a:prstGeom prst="homePlate">
              <a:avLst>
                <a:gd name="adj" fmla="val 36422"/>
              </a:avLst>
            </a:prstGeom>
            <a:solidFill>
              <a:srgbClr val="FFFFFF"/>
            </a:solidFill>
            <a:ln w="63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bIns="108000" anchor="ctr"/>
            <a:lstStyle/>
            <a:p>
              <a:pPr algn="ctr" latinLnBrk="0">
                <a:defRPr/>
              </a:pPr>
              <a:endParaRPr lang="en-US" altLang="ko-KR" sz="11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endParaRPr lang="en-US" altLang="ko-KR" sz="8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2016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년</a:t>
              </a:r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1280592" y="1987558"/>
              <a:ext cx="1935689" cy="234458"/>
            </a:xfrm>
            <a:custGeom>
              <a:avLst/>
              <a:gdLst>
                <a:gd name="T0" fmla="*/ 0 w 1314"/>
                <a:gd name="T1" fmla="*/ 0 h 138"/>
                <a:gd name="T2" fmla="*/ 2147483647 w 1314"/>
                <a:gd name="T3" fmla="*/ 0 h 138"/>
                <a:gd name="T4" fmla="*/ 2147483647 w 1314"/>
                <a:gd name="T5" fmla="*/ 2147483647 h 138"/>
                <a:gd name="T6" fmla="*/ 2147483647 w 1314"/>
                <a:gd name="T7" fmla="*/ 2147483647 h 138"/>
                <a:gd name="T8" fmla="*/ 0 w 1314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4"/>
                <a:gd name="T16" fmla="*/ 0 h 138"/>
                <a:gd name="T17" fmla="*/ 1314 w 1314"/>
                <a:gd name="T18" fmla="*/ 138 h 138"/>
                <a:gd name="connsiteX0" fmla="*/ 0 w 10345"/>
                <a:gd name="connsiteY0" fmla="*/ 0 h 10205"/>
                <a:gd name="connsiteX1" fmla="*/ 9361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45"/>
                <a:gd name="connsiteY0" fmla="*/ 0 h 10205"/>
                <a:gd name="connsiteX1" fmla="*/ 9454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85"/>
                <a:gd name="connsiteY0" fmla="*/ 0 h 10102"/>
                <a:gd name="connsiteX1" fmla="*/ 9454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85" h="10102">
                  <a:moveTo>
                    <a:pt x="0" y="0"/>
                  </a:moveTo>
                  <a:lnTo>
                    <a:pt x="9454" y="0"/>
                  </a:lnTo>
                  <a:cubicBezTo>
                    <a:pt x="9764" y="3367"/>
                    <a:pt x="10075" y="6735"/>
                    <a:pt x="10385" y="10102"/>
                  </a:cubicBezTo>
                  <a:lnTo>
                    <a:pt x="23" y="10000"/>
                  </a:lnTo>
                  <a:cubicBezTo>
                    <a:pt x="15" y="6667"/>
                    <a:pt x="8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6350" cap="flat" cmpd="sng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1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단계</a:t>
              </a: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6600057" y="2374740"/>
            <a:ext cx="1916641" cy="504000"/>
            <a:chOff x="4572570" y="1987558"/>
            <a:chExt cx="1574213" cy="510578"/>
          </a:xfrm>
        </p:grpSpPr>
        <p:sp>
          <p:nvSpPr>
            <p:cNvPr id="16" name="AutoShape 3"/>
            <p:cNvSpPr>
              <a:spLocks noChangeArrowheads="1"/>
            </p:cNvSpPr>
            <p:nvPr/>
          </p:nvSpPr>
          <p:spPr bwMode="auto">
            <a:xfrm>
              <a:off x="4572571" y="1988840"/>
              <a:ext cx="1574212" cy="509296"/>
            </a:xfrm>
            <a:prstGeom prst="homePlate">
              <a:avLst>
                <a:gd name="adj" fmla="val 36422"/>
              </a:avLst>
            </a:prstGeom>
            <a:solidFill>
              <a:srgbClr val="FFFFFF"/>
            </a:solidFill>
            <a:ln w="63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bIns="108000" anchor="ctr"/>
            <a:lstStyle/>
            <a:p>
              <a:pPr algn="ctr" latinLnBrk="0">
                <a:defRPr/>
              </a:pPr>
              <a:endParaRPr lang="en-US" altLang="ko-KR" sz="11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endParaRPr lang="en-US" altLang="ko-KR" sz="8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</p:txBody>
        </p:sp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4572570" y="1987558"/>
              <a:ext cx="1574211" cy="234458"/>
            </a:xfrm>
            <a:custGeom>
              <a:avLst/>
              <a:gdLst>
                <a:gd name="T0" fmla="*/ 0 w 1314"/>
                <a:gd name="T1" fmla="*/ 0 h 138"/>
                <a:gd name="T2" fmla="*/ 2147483647 w 1314"/>
                <a:gd name="T3" fmla="*/ 0 h 138"/>
                <a:gd name="T4" fmla="*/ 2147483647 w 1314"/>
                <a:gd name="T5" fmla="*/ 2147483647 h 138"/>
                <a:gd name="T6" fmla="*/ 2147483647 w 1314"/>
                <a:gd name="T7" fmla="*/ 2147483647 h 138"/>
                <a:gd name="T8" fmla="*/ 0 w 1314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4"/>
                <a:gd name="T16" fmla="*/ 0 h 138"/>
                <a:gd name="T17" fmla="*/ 1314 w 1314"/>
                <a:gd name="T18" fmla="*/ 138 h 138"/>
                <a:gd name="connsiteX0" fmla="*/ 0 w 10345"/>
                <a:gd name="connsiteY0" fmla="*/ 0 h 10205"/>
                <a:gd name="connsiteX1" fmla="*/ 9361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45"/>
                <a:gd name="connsiteY0" fmla="*/ 0 h 10205"/>
                <a:gd name="connsiteX1" fmla="*/ 9454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85"/>
                <a:gd name="connsiteY0" fmla="*/ 0 h 10102"/>
                <a:gd name="connsiteX1" fmla="*/ 9454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  <a:gd name="connsiteX0" fmla="*/ 0 w 10385"/>
                <a:gd name="connsiteY0" fmla="*/ 0 h 10102"/>
                <a:gd name="connsiteX1" fmla="*/ 9356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  <a:gd name="connsiteX0" fmla="*/ 0 w 10352"/>
                <a:gd name="connsiteY0" fmla="*/ 0 h 10102"/>
                <a:gd name="connsiteX1" fmla="*/ 9356 w 10352"/>
                <a:gd name="connsiteY1" fmla="*/ 0 h 10102"/>
                <a:gd name="connsiteX2" fmla="*/ 10352 w 10352"/>
                <a:gd name="connsiteY2" fmla="*/ 10102 h 10102"/>
                <a:gd name="connsiteX3" fmla="*/ 23 w 10352"/>
                <a:gd name="connsiteY3" fmla="*/ 10000 h 10102"/>
                <a:gd name="connsiteX4" fmla="*/ 0 w 10352"/>
                <a:gd name="connsiteY4" fmla="*/ 0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2" h="10102">
                  <a:moveTo>
                    <a:pt x="0" y="0"/>
                  </a:moveTo>
                  <a:lnTo>
                    <a:pt x="9356" y="0"/>
                  </a:lnTo>
                  <a:cubicBezTo>
                    <a:pt x="9666" y="3367"/>
                    <a:pt x="10042" y="6735"/>
                    <a:pt x="10352" y="10102"/>
                  </a:cubicBezTo>
                  <a:lnTo>
                    <a:pt x="23" y="10000"/>
                  </a:lnTo>
                  <a:cubicBezTo>
                    <a:pt x="15" y="6667"/>
                    <a:pt x="8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3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단계</a:t>
              </a:r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8760512" y="2374740"/>
            <a:ext cx="1872000" cy="504000"/>
            <a:chOff x="1280592" y="1987558"/>
            <a:chExt cx="1936757" cy="510578"/>
          </a:xfrm>
        </p:grpSpPr>
        <p:sp>
          <p:nvSpPr>
            <p:cNvPr id="19" name="AutoShape 3"/>
            <p:cNvSpPr>
              <a:spLocks noChangeArrowheads="1"/>
            </p:cNvSpPr>
            <p:nvPr/>
          </p:nvSpPr>
          <p:spPr bwMode="auto">
            <a:xfrm>
              <a:off x="1280592" y="1988840"/>
              <a:ext cx="1936757" cy="509296"/>
            </a:xfrm>
            <a:prstGeom prst="homePlate">
              <a:avLst>
                <a:gd name="adj" fmla="val 36422"/>
              </a:avLst>
            </a:prstGeom>
            <a:solidFill>
              <a:srgbClr val="FFFFFF"/>
            </a:solidFill>
            <a:ln w="63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bIns="108000" anchor="ctr"/>
            <a:lstStyle/>
            <a:p>
              <a:pPr algn="ctr" latinLnBrk="0">
                <a:defRPr/>
              </a:pPr>
              <a:endParaRPr lang="en-US" altLang="ko-KR" sz="11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endParaRPr lang="en-US" altLang="ko-KR" sz="8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</p:txBody>
        </p:sp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1280592" y="1987558"/>
              <a:ext cx="1936756" cy="234458"/>
            </a:xfrm>
            <a:custGeom>
              <a:avLst/>
              <a:gdLst>
                <a:gd name="T0" fmla="*/ 0 w 1314"/>
                <a:gd name="T1" fmla="*/ 0 h 138"/>
                <a:gd name="T2" fmla="*/ 2147483647 w 1314"/>
                <a:gd name="T3" fmla="*/ 0 h 138"/>
                <a:gd name="T4" fmla="*/ 2147483647 w 1314"/>
                <a:gd name="T5" fmla="*/ 2147483647 h 138"/>
                <a:gd name="T6" fmla="*/ 2147483647 w 1314"/>
                <a:gd name="T7" fmla="*/ 2147483647 h 138"/>
                <a:gd name="T8" fmla="*/ 0 w 1314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4"/>
                <a:gd name="T16" fmla="*/ 0 h 138"/>
                <a:gd name="T17" fmla="*/ 1314 w 1314"/>
                <a:gd name="T18" fmla="*/ 138 h 138"/>
                <a:gd name="connsiteX0" fmla="*/ 0 w 10345"/>
                <a:gd name="connsiteY0" fmla="*/ 0 h 10205"/>
                <a:gd name="connsiteX1" fmla="*/ 9361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45"/>
                <a:gd name="connsiteY0" fmla="*/ 0 h 10205"/>
                <a:gd name="connsiteX1" fmla="*/ 9454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85"/>
                <a:gd name="connsiteY0" fmla="*/ 0 h 10102"/>
                <a:gd name="connsiteX1" fmla="*/ 9454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85" h="10102">
                  <a:moveTo>
                    <a:pt x="0" y="0"/>
                  </a:moveTo>
                  <a:lnTo>
                    <a:pt x="9454" y="0"/>
                  </a:lnTo>
                  <a:cubicBezTo>
                    <a:pt x="9764" y="3367"/>
                    <a:pt x="10075" y="6735"/>
                    <a:pt x="10385" y="10102"/>
                  </a:cubicBezTo>
                  <a:lnTo>
                    <a:pt x="23" y="10000"/>
                  </a:lnTo>
                  <a:cubicBezTo>
                    <a:pt x="15" y="6667"/>
                    <a:pt x="8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6350" cap="flat" cmpd="sng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4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단계</a:t>
              </a:r>
            </a:p>
          </p:txBody>
        </p:sp>
      </p:grp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6600057" y="2987341"/>
            <a:ext cx="1916639" cy="35002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>
                <a:lumMod val="65000"/>
              </a:srgbClr>
            </a:solidFill>
            <a:miter lim="800000"/>
            <a:headEnd/>
            <a:tailEnd/>
          </a:ln>
        </p:spPr>
        <p:txBody>
          <a:bodyPr lIns="90000" tIns="46800" rIns="36000" bIns="46800"/>
          <a:lstStyle/>
          <a:p>
            <a:pPr marL="85725" indent="-85725" latinLnBrk="0">
              <a:buFont typeface="Arial" pitchFamily="34" charset="0"/>
              <a:buChar char="•"/>
              <a:defRPr/>
            </a:pP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22" name="Rectangle 11"/>
          <p:cNvSpPr>
            <a:spLocks noChangeArrowheads="1"/>
          </p:cNvSpPr>
          <p:nvPr/>
        </p:nvSpPr>
        <p:spPr bwMode="auto">
          <a:xfrm>
            <a:off x="8760513" y="2987340"/>
            <a:ext cx="1871998" cy="35002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>
                <a:lumMod val="65000"/>
              </a:srgbClr>
            </a:solidFill>
            <a:miter lim="800000"/>
            <a:headEnd/>
            <a:tailEnd/>
          </a:ln>
        </p:spPr>
        <p:txBody>
          <a:bodyPr lIns="90000" tIns="46800" rIns="36000" bIns="46800"/>
          <a:lstStyle/>
          <a:p>
            <a:pPr marL="85725" indent="-85725" latinLnBrk="0">
              <a:buFont typeface="Arial" pitchFamily="34" charset="0"/>
              <a:buChar char="•"/>
              <a:defRPr/>
            </a:pP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grpSp>
        <p:nvGrpSpPr>
          <p:cNvPr id="23" name="그룹 22"/>
          <p:cNvGrpSpPr/>
          <p:nvPr/>
        </p:nvGrpSpPr>
        <p:grpSpPr>
          <a:xfrm>
            <a:off x="4528882" y="2374740"/>
            <a:ext cx="1872000" cy="504000"/>
            <a:chOff x="2957628" y="1987558"/>
            <a:chExt cx="1574213" cy="548035"/>
          </a:xfrm>
        </p:grpSpPr>
        <p:sp>
          <p:nvSpPr>
            <p:cNvPr id="24" name="AutoShape 3"/>
            <p:cNvSpPr>
              <a:spLocks noChangeArrowheads="1"/>
            </p:cNvSpPr>
            <p:nvPr/>
          </p:nvSpPr>
          <p:spPr bwMode="auto">
            <a:xfrm>
              <a:off x="2957629" y="1988841"/>
              <a:ext cx="1574212" cy="546752"/>
            </a:xfrm>
            <a:prstGeom prst="homePlate">
              <a:avLst>
                <a:gd name="adj" fmla="val 36422"/>
              </a:avLst>
            </a:prstGeom>
            <a:solidFill>
              <a:srgbClr val="FFFFFF"/>
            </a:solidFill>
            <a:ln w="63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bIns="108000" anchor="ctr"/>
            <a:lstStyle/>
            <a:p>
              <a:pPr algn="ctr" latinLnBrk="0">
                <a:defRPr/>
              </a:pPr>
              <a:endParaRPr lang="en-US" altLang="ko-KR" sz="11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endParaRPr lang="en-US" altLang="ko-KR" sz="8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</p:txBody>
        </p:sp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2957628" y="1987558"/>
              <a:ext cx="1573347" cy="255878"/>
            </a:xfrm>
            <a:custGeom>
              <a:avLst/>
              <a:gdLst>
                <a:gd name="T0" fmla="*/ 0 w 1314"/>
                <a:gd name="T1" fmla="*/ 0 h 138"/>
                <a:gd name="T2" fmla="*/ 2147483647 w 1314"/>
                <a:gd name="T3" fmla="*/ 0 h 138"/>
                <a:gd name="T4" fmla="*/ 2147483647 w 1314"/>
                <a:gd name="T5" fmla="*/ 2147483647 h 138"/>
                <a:gd name="T6" fmla="*/ 2147483647 w 1314"/>
                <a:gd name="T7" fmla="*/ 2147483647 h 138"/>
                <a:gd name="T8" fmla="*/ 0 w 1314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4"/>
                <a:gd name="T16" fmla="*/ 0 h 138"/>
                <a:gd name="T17" fmla="*/ 1314 w 1314"/>
                <a:gd name="T18" fmla="*/ 138 h 138"/>
                <a:gd name="connsiteX0" fmla="*/ 0 w 10345"/>
                <a:gd name="connsiteY0" fmla="*/ 0 h 10205"/>
                <a:gd name="connsiteX1" fmla="*/ 9361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45"/>
                <a:gd name="connsiteY0" fmla="*/ 0 h 10205"/>
                <a:gd name="connsiteX1" fmla="*/ 9454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85"/>
                <a:gd name="connsiteY0" fmla="*/ 0 h 10102"/>
                <a:gd name="connsiteX1" fmla="*/ 9454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  <a:gd name="connsiteX0" fmla="*/ 0 w 10385"/>
                <a:gd name="connsiteY0" fmla="*/ 0 h 10102"/>
                <a:gd name="connsiteX1" fmla="*/ 9356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  <a:gd name="connsiteX0" fmla="*/ 0 w 10352"/>
                <a:gd name="connsiteY0" fmla="*/ 0 h 10102"/>
                <a:gd name="connsiteX1" fmla="*/ 9356 w 10352"/>
                <a:gd name="connsiteY1" fmla="*/ 0 h 10102"/>
                <a:gd name="connsiteX2" fmla="*/ 10352 w 10352"/>
                <a:gd name="connsiteY2" fmla="*/ 10102 h 10102"/>
                <a:gd name="connsiteX3" fmla="*/ 23 w 10352"/>
                <a:gd name="connsiteY3" fmla="*/ 10000 h 10102"/>
                <a:gd name="connsiteX4" fmla="*/ 0 w 10352"/>
                <a:gd name="connsiteY4" fmla="*/ 0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2" h="10102">
                  <a:moveTo>
                    <a:pt x="0" y="0"/>
                  </a:moveTo>
                  <a:lnTo>
                    <a:pt x="9356" y="0"/>
                  </a:lnTo>
                  <a:cubicBezTo>
                    <a:pt x="9666" y="3367"/>
                    <a:pt x="10042" y="6735"/>
                    <a:pt x="10352" y="10102"/>
                  </a:cubicBezTo>
                  <a:lnTo>
                    <a:pt x="23" y="10000"/>
                  </a:lnTo>
                  <a:cubicBezTo>
                    <a:pt x="15" y="6667"/>
                    <a:pt x="8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2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단계</a:t>
              </a:r>
            </a:p>
          </p:txBody>
        </p:sp>
      </p:grpSp>
      <p:sp>
        <p:nvSpPr>
          <p:cNvPr id="26" name="Rectangle 138"/>
          <p:cNvSpPr>
            <a:spLocks noChangeArrowheads="1"/>
          </p:cNvSpPr>
          <p:nvPr/>
        </p:nvSpPr>
        <p:spPr bwMode="auto">
          <a:xfrm>
            <a:off x="1559737" y="2269000"/>
            <a:ext cx="9144776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27" name="Rectangle 141"/>
          <p:cNvSpPr>
            <a:spLocks noChangeArrowheads="1"/>
          </p:cNvSpPr>
          <p:nvPr/>
        </p:nvSpPr>
        <p:spPr bwMode="auto">
          <a:xfrm>
            <a:off x="1559737" y="1952878"/>
            <a:ext cx="9144776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연차별 </a:t>
            </a: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Migration</a:t>
            </a:r>
          </a:p>
        </p:txBody>
      </p:sp>
      <p:sp>
        <p:nvSpPr>
          <p:cNvPr id="28" name="Text Box 19"/>
          <p:cNvSpPr txBox="1">
            <a:spLocks noChangeArrowheads="1"/>
          </p:cNvSpPr>
          <p:nvPr/>
        </p:nvSpPr>
        <p:spPr bwMode="auto">
          <a:xfrm>
            <a:off x="1703513" y="2383580"/>
            <a:ext cx="627417" cy="650719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9pPr>
          </a:lstStyle>
          <a:p>
            <a:pPr algn="ctr" eaLnBrk="1" fontAlgn="t" latinLnBrk="0" hangingPunct="1">
              <a:defRPr/>
            </a:pPr>
            <a:r>
              <a:rPr lang="ko-KR" altLang="en-US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단계별 </a:t>
            </a:r>
          </a:p>
          <a:p>
            <a:pPr algn="ctr" eaLnBrk="1" fontAlgn="t" latinLnBrk="0" hangingPunct="1">
              <a:defRPr/>
            </a:pPr>
            <a:r>
              <a:rPr lang="ko-KR" altLang="en-US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목표</a:t>
            </a:r>
          </a:p>
        </p:txBody>
      </p:sp>
      <p:sp>
        <p:nvSpPr>
          <p:cNvPr id="29" name="Text Box 20"/>
          <p:cNvSpPr txBox="1">
            <a:spLocks noChangeArrowheads="1"/>
          </p:cNvSpPr>
          <p:nvPr/>
        </p:nvSpPr>
        <p:spPr bwMode="auto">
          <a:xfrm>
            <a:off x="1703512" y="3100374"/>
            <a:ext cx="633402" cy="3396401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9pPr>
          </a:lstStyle>
          <a:p>
            <a:pPr algn="ctr" eaLnBrk="1" fontAlgn="t" latinLnBrk="0" hangingPunct="1">
              <a:spcBef>
                <a:spcPct val="50000"/>
              </a:spcBef>
              <a:defRPr/>
            </a:pPr>
            <a:r>
              <a:rPr lang="ko-KR" altLang="en-US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주요</a:t>
            </a:r>
            <a:r>
              <a:rPr lang="en-US" altLang="ko-KR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/>
            </a:r>
            <a:br>
              <a:rPr lang="en-US" altLang="ko-KR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</a:br>
            <a:r>
              <a:rPr lang="ko-KR" altLang="en-US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내용</a:t>
            </a:r>
          </a:p>
        </p:txBody>
      </p:sp>
      <p:pic>
        <p:nvPicPr>
          <p:cNvPr id="30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601" y="3031652"/>
            <a:ext cx="1782137" cy="344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Rectangle 11"/>
          <p:cNvSpPr>
            <a:spLocks noChangeArrowheads="1"/>
          </p:cNvSpPr>
          <p:nvPr/>
        </p:nvSpPr>
        <p:spPr bwMode="auto">
          <a:xfrm>
            <a:off x="4511824" y="2987812"/>
            <a:ext cx="1871998" cy="35002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>
                <a:lumMod val="65000"/>
              </a:srgbClr>
            </a:solidFill>
            <a:miter lim="800000"/>
            <a:headEnd/>
            <a:tailEnd/>
          </a:ln>
        </p:spPr>
        <p:txBody>
          <a:bodyPr lIns="90000" tIns="46800" rIns="36000" bIns="46800"/>
          <a:lstStyle/>
          <a:p>
            <a:pPr marL="85725" indent="-85725" latinLnBrk="0">
              <a:buFont typeface="Arial" pitchFamily="34" charset="0"/>
              <a:buChar char="•"/>
              <a:defRPr/>
            </a:pP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832" y="3031652"/>
            <a:ext cx="1800200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064" y="3031652"/>
            <a:ext cx="1800200" cy="345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1100" y="3031653"/>
            <a:ext cx="1831404" cy="3440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xmlns="" id="{51D58543-6979-8846-A651-DA85CEAE0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ko-KR" dirty="0"/>
              <a:t>2.1 </a:t>
            </a:r>
            <a:r>
              <a:rPr kumimoji="1" lang="ko-KR" altLang="en-US" dirty="0" err="1"/>
              <a:t>한화생명</a:t>
            </a:r>
            <a:r>
              <a:rPr kumimoji="1" lang="ko-KR" altLang="en-US" dirty="0"/>
              <a:t> </a:t>
            </a:r>
            <a:r>
              <a:rPr kumimoji="1" lang="ko-KR" altLang="en-US" dirty="0" err="1"/>
              <a:t>고객사</a:t>
            </a:r>
            <a:r>
              <a:rPr kumimoji="1" lang="ko-KR" altLang="en-US" dirty="0"/>
              <a:t> </a:t>
            </a:r>
            <a:r>
              <a:rPr kumimoji="1" lang="en" altLang="ko-KR" dirty="0"/>
              <a:t>U2L </a:t>
            </a:r>
            <a:r>
              <a:rPr kumimoji="1" lang="ko-KR" altLang="en-US" dirty="0"/>
              <a:t>단계별 전환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1F8FC3B3-354C-CC4B-B194-4E1809BB01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477573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고객사의 업무</a:t>
            </a:r>
            <a:r>
              <a:rPr kumimoji="1" lang="en-US" altLang="ko-KR" dirty="0"/>
              <a:t>(</a:t>
            </a:r>
            <a:r>
              <a:rPr kumimoji="1" lang="ko-KR" altLang="en-US" dirty="0"/>
              <a:t>서비스</a:t>
            </a:r>
            <a:r>
              <a:rPr kumimoji="1" lang="en-US" altLang="ko-KR" dirty="0"/>
              <a:t>)</a:t>
            </a:r>
            <a:r>
              <a:rPr kumimoji="1" lang="ko-KR" altLang="en-US" dirty="0"/>
              <a:t>에 대하여 업무 중요도 및 </a:t>
            </a:r>
            <a:r>
              <a:rPr kumimoji="1" lang="en" altLang="ko-KR" dirty="0"/>
              <a:t>BIL</a:t>
            </a:r>
            <a:r>
              <a:rPr kumimoji="1" lang="ko-KR" altLang="en-US" dirty="0"/>
              <a:t>분석 결과 아래와 같이 응용시스템의 단계를 도출</a:t>
            </a:r>
          </a:p>
          <a:p>
            <a:r>
              <a:rPr kumimoji="1" lang="ko-KR" altLang="en-US" dirty="0" err="1"/>
              <a:t>한화생명의</a:t>
            </a:r>
            <a:r>
              <a:rPr kumimoji="1" lang="ko-KR" altLang="en-US" dirty="0"/>
              <a:t> </a:t>
            </a:r>
            <a:r>
              <a:rPr kumimoji="1" lang="en" altLang="ko-KR" dirty="0"/>
              <a:t>U2L</a:t>
            </a:r>
            <a:r>
              <a:rPr kumimoji="1" lang="ko-KR" altLang="en-US" dirty="0"/>
              <a:t>을 단계별로 나누어 분류 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441588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8"/>
          <p:cNvSpPr txBox="1">
            <a:spLocks noChangeArrowheads="1"/>
          </p:cNvSpPr>
          <p:nvPr/>
        </p:nvSpPr>
        <p:spPr bwMode="black">
          <a:xfrm>
            <a:off x="3830351" y="1200150"/>
            <a:ext cx="5878513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 type="none" w="lg" len="sm"/>
              </a14:hiddenLine>
            </a:ext>
          </a:extLst>
        </p:spPr>
        <p:txBody>
          <a:bodyPr lIns="144000" tIns="91440" rIns="182880" bIns="91440" anchor="ctr"/>
          <a:lstStyle>
            <a:lvl1pPr marL="609600" indent="-609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95000"/>
              </a:lnSpc>
              <a:spcBef>
                <a:spcPct val="50000"/>
              </a:spcBef>
            </a:pPr>
            <a:r>
              <a:rPr lang="en-US" altLang="ko-KR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3.</a:t>
            </a:r>
            <a:r>
              <a:rPr lang="ko-KR" altLang="en-US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en" altLang="ko-KR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</a:t>
            </a:r>
            <a:r>
              <a:rPr lang="ko-KR" altLang="en-US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아키텍처 설계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gray">
          <a:xfrm>
            <a:off x="3929742" y="2160116"/>
            <a:ext cx="7162800" cy="310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하드웨어 설계 </a:t>
            </a: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&gt;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용량 산정 방법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- Migration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방안 </a:t>
            </a: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: Overview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- Migration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방안 </a:t>
            </a: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: </a:t>
            </a: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Assessment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- Migration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방안 </a:t>
            </a: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: </a:t>
            </a: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Preparation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- Migration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방안 </a:t>
            </a: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: </a:t>
            </a: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Migration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- Migration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방안 </a:t>
            </a: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: </a:t>
            </a: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Optimization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3.7 U2L -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단계별 전환 </a:t>
            </a:r>
            <a:r>
              <a:rPr lang="ko-KR" altLang="en-US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로드맵</a:t>
            </a:r>
            <a:endParaRPr lang="ko-KR" altLang="en-US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-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전환 시 주요 고려사항</a:t>
            </a:r>
          </a:p>
        </p:txBody>
      </p:sp>
    </p:spTree>
    <p:extLst>
      <p:ext uri="{BB962C8B-B14F-4D97-AF65-F5344CB8AC3E}">
        <p14:creationId xmlns:p14="http://schemas.microsoft.com/office/powerpoint/2010/main" val="608822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622"/>
          <p:cNvSpPr txBox="1">
            <a:spLocks noChangeArrowheads="1"/>
          </p:cNvSpPr>
          <p:nvPr/>
        </p:nvSpPr>
        <p:spPr bwMode="auto">
          <a:xfrm>
            <a:off x="2051044" y="-611748"/>
            <a:ext cx="9145589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prstClr val="black"/>
              </a:buClr>
              <a:defRPr/>
            </a:pPr>
            <a:endParaRPr lang="ko-KR" altLang="en-US" sz="1400" b="1" dirty="0">
              <a:solidFill>
                <a:prstClr val="black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34" name="Text Box 3"/>
          <p:cNvSpPr txBox="1">
            <a:spLocks noChangeArrowheads="1"/>
          </p:cNvSpPr>
          <p:nvPr/>
        </p:nvSpPr>
        <p:spPr bwMode="auto">
          <a:xfrm>
            <a:off x="9844300" y="-1251510"/>
            <a:ext cx="164036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Ⅳ. To-Be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모델수립</a:t>
            </a:r>
          </a:p>
        </p:txBody>
      </p:sp>
      <p:sp>
        <p:nvSpPr>
          <p:cNvPr id="36" name="Rectangle 141"/>
          <p:cNvSpPr>
            <a:spLocks noChangeArrowheads="1"/>
          </p:cNvSpPr>
          <p:nvPr/>
        </p:nvSpPr>
        <p:spPr bwMode="auto">
          <a:xfrm>
            <a:off x="1523492" y="1845624"/>
            <a:ext cx="9145588" cy="3362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wrap="none" anchor="ctr"/>
          <a:lstStyle/>
          <a:p>
            <a:pPr marL="92075" indent="-92075" algn="ctr"/>
            <a:r>
              <a:rPr lang="en-US" altLang="ko-KR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TO-BE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인프라 용량 설계 절차</a:t>
            </a:r>
            <a:endParaRPr lang="en-US" altLang="ko-KR" sz="14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37" name="Text Box 355"/>
          <p:cNvSpPr txBox="1">
            <a:spLocks noChangeArrowheads="1"/>
          </p:cNvSpPr>
          <p:nvPr/>
        </p:nvSpPr>
        <p:spPr bwMode="auto">
          <a:xfrm>
            <a:off x="1884103" y="2418557"/>
            <a:ext cx="8457159" cy="3827744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ysDash"/>
          </a:ln>
        </p:spPr>
        <p:txBody>
          <a:bodyPr lIns="72000" tIns="0" rIns="36000" b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ctr" defTabSz="973138" latinLnBrk="0">
              <a:spcBef>
                <a:spcPts val="0"/>
              </a:spcBef>
              <a:defRPr/>
            </a:pPr>
            <a:endParaRPr kumimoji="0" lang="ko-KR" altLang="en-US" sz="1100" dirty="0">
              <a:solidFill>
                <a:prstClr val="black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8" name="AutoShape 11"/>
          <p:cNvSpPr>
            <a:spLocks noChangeArrowheads="1"/>
          </p:cNvSpPr>
          <p:nvPr/>
        </p:nvSpPr>
        <p:spPr bwMode="auto">
          <a:xfrm rot="10800000" flipH="1" flipV="1">
            <a:off x="4053751" y="2487516"/>
            <a:ext cx="2245538" cy="487059"/>
          </a:xfrm>
          <a:prstGeom prst="chevron">
            <a:avLst>
              <a:gd name="adj" fmla="val 17644"/>
            </a:avLst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none" anchor="ctr"/>
          <a:lstStyle/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하드웨어 용량 산정</a:t>
            </a:r>
            <a:endParaRPr lang="en-US" altLang="ko-KR" sz="1400" dirty="0">
              <a:solidFill>
                <a:schemeClr val="bg1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가이드라인 도출</a:t>
            </a:r>
            <a:endParaRPr lang="en-US" altLang="ko-KR" sz="1400" dirty="0">
              <a:solidFill>
                <a:schemeClr val="bg1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9" name="Freeform 16"/>
          <p:cNvSpPr>
            <a:spLocks/>
          </p:cNvSpPr>
          <p:nvPr/>
        </p:nvSpPr>
        <p:spPr bwMode="auto">
          <a:xfrm rot="16200000" flipH="1">
            <a:off x="9061046" y="1804696"/>
            <a:ext cx="487058" cy="1852701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672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30 h 10000"/>
              <a:gd name="connsiteX5" fmla="*/ 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lnTo>
                  <a:pt x="10000" y="0"/>
                </a:lnTo>
                <a:lnTo>
                  <a:pt x="5097" y="53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eaVert" wrap="none" anchor="ctr"/>
          <a:lstStyle/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서버 용량 및 </a:t>
            </a:r>
            <a:endParaRPr lang="en-US" altLang="ko-KR" sz="1400" dirty="0">
              <a:solidFill>
                <a:schemeClr val="bg1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디스크 용량 산정</a:t>
            </a:r>
            <a:endParaRPr lang="en-US" altLang="ko-KR" sz="1400" dirty="0">
              <a:solidFill>
                <a:schemeClr val="bg1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0" name="Freeform 17"/>
          <p:cNvSpPr>
            <a:spLocks/>
          </p:cNvSpPr>
          <p:nvPr/>
        </p:nvSpPr>
        <p:spPr bwMode="auto">
          <a:xfrm rot="16200000" flipH="1">
            <a:off x="2766124" y="1686546"/>
            <a:ext cx="489207" cy="2086058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10000 w 10000"/>
              <a:gd name="connsiteY3" fmla="*/ 8740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9961 w 10000"/>
              <a:gd name="connsiteY3" fmla="*/ 9493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493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91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385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57"/>
              <a:gd name="connsiteY0" fmla="*/ 0 h 10000"/>
              <a:gd name="connsiteX1" fmla="*/ 0 w 10057"/>
              <a:gd name="connsiteY1" fmla="*/ 9385 h 10000"/>
              <a:gd name="connsiteX2" fmla="*/ 5097 w 10057"/>
              <a:gd name="connsiteY2" fmla="*/ 10000 h 10000"/>
              <a:gd name="connsiteX3" fmla="*/ 10055 w 10057"/>
              <a:gd name="connsiteY3" fmla="*/ 9330 h 10000"/>
              <a:gd name="connsiteX4" fmla="*/ 10039 w 10057"/>
              <a:gd name="connsiteY4" fmla="*/ 0 h 10000"/>
              <a:gd name="connsiteX5" fmla="*/ 39 w 10057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57" h="10000">
                <a:moveTo>
                  <a:pt x="39" y="0"/>
                </a:moveTo>
                <a:cubicBezTo>
                  <a:pt x="26" y="3128"/>
                  <a:pt x="13" y="6257"/>
                  <a:pt x="0" y="9385"/>
                </a:cubicBezTo>
                <a:lnTo>
                  <a:pt x="5097" y="10000"/>
                </a:lnTo>
                <a:lnTo>
                  <a:pt x="10055" y="9330"/>
                </a:lnTo>
                <a:cubicBezTo>
                  <a:pt x="10068" y="6166"/>
                  <a:pt x="10026" y="3164"/>
                  <a:pt x="10039" y="0"/>
                </a:cubicBezTo>
                <a:lnTo>
                  <a:pt x="39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eaVert" wrap="none" anchor="ctr"/>
          <a:lstStyle/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시스템 현황 및 </a:t>
            </a:r>
            <a:endParaRPr lang="en-US" altLang="ko-KR" sz="1400" dirty="0">
              <a:solidFill>
                <a:schemeClr val="bg1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서버 규격 분석</a:t>
            </a:r>
          </a:p>
        </p:txBody>
      </p:sp>
      <p:sp>
        <p:nvSpPr>
          <p:cNvPr id="51" name="AutoShape 71"/>
          <p:cNvSpPr>
            <a:spLocks noChangeArrowheads="1"/>
          </p:cNvSpPr>
          <p:nvPr/>
        </p:nvSpPr>
        <p:spPr bwMode="auto">
          <a:xfrm>
            <a:off x="1957381" y="3067820"/>
            <a:ext cx="2096371" cy="298543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 anchor="t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200">
              <a:solidFill>
                <a:srgbClr val="00000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2" name="AutoShape 71"/>
          <p:cNvSpPr>
            <a:spLocks noChangeArrowheads="1"/>
          </p:cNvSpPr>
          <p:nvPr/>
        </p:nvSpPr>
        <p:spPr bwMode="auto">
          <a:xfrm>
            <a:off x="2083278" y="4428788"/>
            <a:ext cx="1858594" cy="1544482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 anchor="t"/>
          <a:lstStyle/>
          <a:p>
            <a:pPr marL="87313" indent="-87313">
              <a:lnSpc>
                <a:spcPct val="150000"/>
              </a:lnSpc>
              <a:buFont typeface="Arial" charset="0"/>
              <a:buChar char="•"/>
              <a:defRPr/>
            </a:pPr>
            <a:r>
              <a:rPr lang="ko-KR" altLang="en-US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현 서버의 코어 성능</a:t>
            </a:r>
            <a:r>
              <a: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, </a:t>
            </a:r>
            <a:r>
              <a:rPr lang="ko-KR" altLang="en-US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메모리</a:t>
            </a:r>
            <a:r>
              <a: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ko-KR" altLang="en-US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등 용량 분석</a:t>
            </a:r>
            <a:endParaRPr lang="en-US" altLang="ko-KR" sz="1050" dirty="0">
              <a:solidFill>
                <a:srgbClr val="00000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  <a:p>
            <a:pPr marL="87313" indent="-87313">
              <a:lnSpc>
                <a:spcPct val="150000"/>
              </a:lnSpc>
              <a:buFont typeface="Arial" charset="0"/>
              <a:buChar char="•"/>
              <a:defRPr/>
            </a:pPr>
            <a:r>
              <a: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CPU </a:t>
            </a:r>
            <a:r>
              <a:rPr lang="ko-KR" alt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부하율</a:t>
            </a:r>
            <a:r>
              <a:rPr lang="ko-KR" altLang="en-US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및 메모리 사용률 분석</a:t>
            </a:r>
            <a:endParaRPr lang="en-US" altLang="ko-KR" sz="1050" dirty="0">
              <a:solidFill>
                <a:srgbClr val="00000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grpSp>
        <p:nvGrpSpPr>
          <p:cNvPr id="53" name="그룹 52"/>
          <p:cNvGrpSpPr/>
          <p:nvPr/>
        </p:nvGrpSpPr>
        <p:grpSpPr>
          <a:xfrm>
            <a:off x="4162549" y="3067820"/>
            <a:ext cx="1950132" cy="2985430"/>
            <a:chOff x="4168661" y="4293120"/>
            <a:chExt cx="776522" cy="1944168"/>
          </a:xfrm>
        </p:grpSpPr>
        <p:sp>
          <p:nvSpPr>
            <p:cNvPr id="54" name="AutoShape 71"/>
            <p:cNvSpPr>
              <a:spLocks noChangeArrowheads="1"/>
            </p:cNvSpPr>
            <p:nvPr/>
          </p:nvSpPr>
          <p:spPr bwMode="auto">
            <a:xfrm>
              <a:off x="4168661" y="4293120"/>
              <a:ext cx="776522" cy="1944168"/>
            </a:xfrm>
            <a:prstGeom prst="homePlate">
              <a:avLst>
                <a:gd name="adj" fmla="val 0"/>
              </a:avLst>
            </a:prstGeom>
            <a:solidFill>
              <a:schemeClr val="bg1"/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</p:spPr>
          <p:txBody>
            <a:bodyPr lIns="10800" rIns="10800" anchor="t"/>
            <a:lstStyle/>
            <a:p>
              <a:pPr marL="47625" indent="-47625">
                <a:buFont typeface="Arial" pitchFamily="34" charset="0"/>
                <a:buChar char="•"/>
              </a:pPr>
              <a:endParaRPr lang="ko-KR" altLang="en-US" sz="120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55" name="AutoShape 71"/>
            <p:cNvSpPr>
              <a:spLocks noChangeArrowheads="1"/>
            </p:cNvSpPr>
            <p:nvPr/>
          </p:nvSpPr>
          <p:spPr bwMode="auto">
            <a:xfrm>
              <a:off x="4213312" y="5166801"/>
              <a:ext cx="702584" cy="1018402"/>
            </a:xfrm>
            <a:prstGeom prst="homePlate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</p:spPr>
          <p:txBody>
            <a:bodyPr lIns="10800" rIns="10800" anchor="t"/>
            <a:lstStyle/>
            <a:p>
              <a:pPr marL="87313" indent="-87313">
                <a:lnSpc>
                  <a:spcPct val="150000"/>
                </a:lnSpc>
                <a:buFont typeface="Arial" charset="0"/>
                <a:buChar char="•"/>
                <a:defRPr/>
              </a:pPr>
              <a:r>
                <a:rPr lang="ko-KR" altLang="en-US" sz="1050" dirty="0">
                  <a:solidFill>
                    <a:srgbClr val="00000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하드웨어 용량 산정 가이드 라인 도출</a:t>
              </a:r>
              <a:endPara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marL="87313" indent="-87313">
                <a:lnSpc>
                  <a:spcPct val="150000"/>
                </a:lnSpc>
                <a:buFont typeface="Arial" charset="0"/>
                <a:buChar char="•"/>
                <a:defRPr/>
              </a:pPr>
              <a:r>
                <a:rPr lang="ko-KR" altLang="en-US" sz="1050" dirty="0">
                  <a:solidFill>
                    <a:srgbClr val="00000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하드웨어 용량 산정 방식 </a:t>
              </a:r>
              <a:r>
                <a:rPr lang="en-US" altLang="ko-KR" sz="1050" dirty="0">
                  <a:solidFill>
                    <a:srgbClr val="00000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/>
              </a:r>
              <a:br>
                <a:rPr lang="en-US" altLang="ko-KR" sz="1050" dirty="0">
                  <a:solidFill>
                    <a:srgbClr val="00000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</a:br>
              <a:r>
                <a:rPr lang="ko-KR" altLang="en-US" sz="1050" dirty="0">
                  <a:solidFill>
                    <a:srgbClr val="00000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도출</a:t>
              </a:r>
              <a:endPara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marL="87313" indent="-87313">
                <a:lnSpc>
                  <a:spcPct val="150000"/>
                </a:lnSpc>
                <a:buFont typeface="Arial" charset="0"/>
                <a:buChar char="•"/>
                <a:defRPr/>
              </a:pPr>
              <a:endPara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</p:grpSp>
      <p:grpSp>
        <p:nvGrpSpPr>
          <p:cNvPr id="56" name="그룹 55"/>
          <p:cNvGrpSpPr/>
          <p:nvPr/>
        </p:nvGrpSpPr>
        <p:grpSpPr>
          <a:xfrm>
            <a:off x="8378229" y="3067820"/>
            <a:ext cx="1852703" cy="2985430"/>
            <a:chOff x="4675456" y="4293120"/>
            <a:chExt cx="659337" cy="1944168"/>
          </a:xfrm>
        </p:grpSpPr>
        <p:sp>
          <p:nvSpPr>
            <p:cNvPr id="57" name="AutoShape 71"/>
            <p:cNvSpPr>
              <a:spLocks noChangeArrowheads="1"/>
            </p:cNvSpPr>
            <p:nvPr/>
          </p:nvSpPr>
          <p:spPr bwMode="auto">
            <a:xfrm>
              <a:off x="4675456" y="4293120"/>
              <a:ext cx="659337" cy="1944168"/>
            </a:xfrm>
            <a:prstGeom prst="homePlate">
              <a:avLst>
                <a:gd name="adj" fmla="val 0"/>
              </a:avLst>
            </a:prstGeom>
            <a:solidFill>
              <a:schemeClr val="bg1"/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</p:spPr>
          <p:txBody>
            <a:bodyPr lIns="10800" rIns="10800" anchor="t"/>
            <a:lstStyle/>
            <a:p>
              <a:pPr marL="47625" indent="-47625">
                <a:buFont typeface="Arial" pitchFamily="34" charset="0"/>
                <a:buChar char="•"/>
              </a:pPr>
              <a:endParaRPr lang="ko-KR" altLang="en-US" sz="120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58" name="AutoShape 71"/>
            <p:cNvSpPr>
              <a:spLocks noChangeArrowheads="1"/>
            </p:cNvSpPr>
            <p:nvPr/>
          </p:nvSpPr>
          <p:spPr bwMode="auto">
            <a:xfrm>
              <a:off x="4706948" y="5179407"/>
              <a:ext cx="627843" cy="1005796"/>
            </a:xfrm>
            <a:prstGeom prst="homePlate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</p:spPr>
          <p:txBody>
            <a:bodyPr lIns="10800" rIns="10800" anchor="t"/>
            <a:lstStyle/>
            <a:p>
              <a:pPr marL="87313" indent="-87313">
                <a:lnSpc>
                  <a:spcPct val="150000"/>
                </a:lnSpc>
                <a:buFont typeface="Arial" charset="0"/>
                <a:buChar char="•"/>
                <a:defRPr/>
              </a:pPr>
              <a:r>
                <a:rPr lang="ko-KR" altLang="en-US" sz="1050" dirty="0">
                  <a:solidFill>
                    <a:srgbClr val="00000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업무지원 서비스 별 서버 용량 산출</a:t>
              </a:r>
              <a:endPara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marL="87313" indent="-87313">
                <a:lnSpc>
                  <a:spcPct val="150000"/>
                </a:lnSpc>
                <a:buFont typeface="Arial" charset="0"/>
                <a:buChar char="•"/>
                <a:defRPr/>
              </a:pPr>
              <a:r>
                <a:rPr lang="ko-KR" altLang="en-US" sz="1050" dirty="0">
                  <a:solidFill>
                    <a:srgbClr val="00000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가상 머신 적용 여부 확인</a:t>
              </a:r>
              <a:endPara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</p:grpSp>
      <p:sp>
        <p:nvSpPr>
          <p:cNvPr id="59" name="AutoShape 11"/>
          <p:cNvSpPr>
            <a:spLocks noChangeArrowheads="1"/>
          </p:cNvSpPr>
          <p:nvPr/>
        </p:nvSpPr>
        <p:spPr bwMode="auto">
          <a:xfrm rot="10800000" flipH="1" flipV="1">
            <a:off x="6309043" y="2487515"/>
            <a:ext cx="2069180" cy="487059"/>
          </a:xfrm>
          <a:prstGeom prst="chevron">
            <a:avLst>
              <a:gd name="adj" fmla="val 17644"/>
            </a:avLst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none" anchor="ctr"/>
          <a:lstStyle/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시스템 상관 관계 분석</a:t>
            </a:r>
            <a:endParaRPr lang="en-US" altLang="ko-KR" sz="1400" dirty="0">
              <a:solidFill>
                <a:schemeClr val="bg1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60" name="AutoShape 71"/>
          <p:cNvSpPr>
            <a:spLocks noChangeArrowheads="1"/>
          </p:cNvSpPr>
          <p:nvPr/>
        </p:nvSpPr>
        <p:spPr bwMode="auto">
          <a:xfrm>
            <a:off x="6299288" y="3067820"/>
            <a:ext cx="1935180" cy="298543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 anchor="t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200">
              <a:solidFill>
                <a:srgbClr val="00000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61" name="AutoShape 71"/>
          <p:cNvSpPr>
            <a:spLocks noChangeArrowheads="1"/>
          </p:cNvSpPr>
          <p:nvPr/>
        </p:nvSpPr>
        <p:spPr bwMode="auto">
          <a:xfrm>
            <a:off x="6390852" y="4428788"/>
            <a:ext cx="1742620" cy="1544482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 anchor="t"/>
          <a:lstStyle/>
          <a:p>
            <a:pPr marL="87313" indent="-87313">
              <a:lnSpc>
                <a:spcPct val="150000"/>
              </a:lnSpc>
              <a:buFont typeface="Arial" charset="0"/>
              <a:buChar char="•"/>
              <a:defRPr/>
            </a:pPr>
            <a:r>
              <a:rPr lang="ko-KR" altLang="en-US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년간 업무 서비스 증가율</a:t>
            </a:r>
            <a:endParaRPr lang="en-US" altLang="ko-KR" sz="1050" dirty="0">
              <a:solidFill>
                <a:srgbClr val="00000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  <a:p>
            <a:pPr marL="87313" indent="-87313">
              <a:lnSpc>
                <a:spcPct val="150000"/>
              </a:lnSpc>
              <a:buFont typeface="Arial" charset="0"/>
              <a:buChar char="•"/>
              <a:defRPr/>
            </a:pPr>
            <a:r>
              <a:rPr lang="ko-KR" alt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임계치</a:t>
            </a:r>
            <a:r>
              <a:rPr lang="ko-KR" altLang="en-US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자원 활용 최대치</a:t>
            </a:r>
            <a:endParaRPr lang="en-US" altLang="ko-KR" sz="1050" dirty="0">
              <a:solidFill>
                <a:srgbClr val="00000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  <a:p>
            <a:pPr marL="87313" indent="-87313">
              <a:lnSpc>
                <a:spcPct val="150000"/>
              </a:lnSpc>
              <a:buFont typeface="Arial" charset="0"/>
              <a:buChar char="•"/>
              <a:defRPr/>
            </a:pPr>
            <a:r>
              <a: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5</a:t>
            </a:r>
            <a:r>
              <a:rPr lang="ko-KR" altLang="en-US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년간 목표 계획</a:t>
            </a:r>
            <a:endParaRPr lang="en-US" altLang="ko-KR" sz="1050" dirty="0">
              <a:solidFill>
                <a:srgbClr val="00000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pic>
        <p:nvPicPr>
          <p:cNvPr id="6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704" y="3177639"/>
            <a:ext cx="1876582" cy="110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024" y="3217244"/>
            <a:ext cx="1711103" cy="102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" name="그림 6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1124" y="3162880"/>
            <a:ext cx="1801387" cy="1058873"/>
          </a:xfrm>
          <a:prstGeom prst="rect">
            <a:avLst/>
          </a:prstGeom>
        </p:spPr>
      </p:pic>
      <p:pic>
        <p:nvPicPr>
          <p:cNvPr id="65" name="그림 6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21076" y="3193110"/>
            <a:ext cx="1734357" cy="1028643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xmlns="" id="{050A984C-32ED-4745-9637-1C59D203E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ko-KR" dirty="0"/>
              <a:t>3.1 </a:t>
            </a:r>
            <a:r>
              <a:rPr kumimoji="1" lang="ko-KR" altLang="en-US" dirty="0"/>
              <a:t>하드웨어 설계 </a:t>
            </a:r>
            <a:r>
              <a:rPr kumimoji="1" lang="en-US" altLang="ko-KR" dirty="0"/>
              <a:t>&gt; </a:t>
            </a:r>
            <a:r>
              <a:rPr kumimoji="1" lang="ko-KR" altLang="en-US" dirty="0"/>
              <a:t>용량 산정 방법   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C66708C8-4337-4845-9851-EA9E754B7E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ko-KR" altLang="en-US" dirty="0"/>
              <a:t>아래의 </a:t>
            </a:r>
            <a:r>
              <a:rPr kumimoji="1" lang="ko-KR" altLang="en-US" dirty="0" err="1"/>
              <a:t>용량산정</a:t>
            </a:r>
            <a:r>
              <a:rPr kumimoji="1" lang="ko-KR" altLang="en-US" dirty="0"/>
              <a:t> 절차는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용량 산정에 가장 많이 사용되는 방식임</a:t>
            </a:r>
            <a:r>
              <a:rPr kumimoji="1" lang="en-US" altLang="ko-KR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100819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622"/>
          <p:cNvSpPr txBox="1">
            <a:spLocks noChangeArrowheads="1"/>
          </p:cNvSpPr>
          <p:nvPr/>
        </p:nvSpPr>
        <p:spPr bwMode="auto">
          <a:xfrm>
            <a:off x="1413409" y="-738988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9272102" y="-1364451"/>
            <a:ext cx="164036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Ⅳ. To-Be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모델수립</a:t>
            </a:r>
          </a:p>
        </p:txBody>
      </p:sp>
      <p:sp>
        <p:nvSpPr>
          <p:cNvPr id="18" name="Rectangle 138"/>
          <p:cNvSpPr>
            <a:spLocks noChangeArrowheads="1"/>
          </p:cNvSpPr>
          <p:nvPr/>
        </p:nvSpPr>
        <p:spPr bwMode="auto">
          <a:xfrm>
            <a:off x="1629673" y="2095070"/>
            <a:ext cx="2304015" cy="1373915"/>
          </a:xfrm>
          <a:prstGeom prst="rect">
            <a:avLst/>
          </a:prstGeom>
          <a:noFill/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현재 운영중인 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Unix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계열 응용서비스에 대한 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방안 마련 필요</a:t>
            </a:r>
          </a:p>
        </p:txBody>
      </p:sp>
      <p:sp>
        <p:nvSpPr>
          <p:cNvPr id="19" name="Rectangle 141"/>
          <p:cNvSpPr>
            <a:spLocks noChangeArrowheads="1"/>
          </p:cNvSpPr>
          <p:nvPr/>
        </p:nvSpPr>
        <p:spPr bwMode="auto">
          <a:xfrm>
            <a:off x="1629673" y="1778947"/>
            <a:ext cx="2304015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배경 및 필요성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20" name="Rectangle 138"/>
          <p:cNvSpPr>
            <a:spLocks noChangeArrowheads="1"/>
          </p:cNvSpPr>
          <p:nvPr/>
        </p:nvSpPr>
        <p:spPr bwMode="auto">
          <a:xfrm>
            <a:off x="3967766" y="2095069"/>
            <a:ext cx="6806683" cy="4291590"/>
          </a:xfrm>
          <a:prstGeom prst="rect">
            <a:avLst/>
          </a:prstGeom>
          <a:noFill/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21" name="Rectangle 141"/>
          <p:cNvSpPr>
            <a:spLocks noChangeArrowheads="1"/>
          </p:cNvSpPr>
          <p:nvPr/>
        </p:nvSpPr>
        <p:spPr bwMode="auto">
          <a:xfrm>
            <a:off x="3967766" y="1778947"/>
            <a:ext cx="6806683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전환방안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22" name="Rectangle 138"/>
          <p:cNvSpPr>
            <a:spLocks noChangeArrowheads="1"/>
          </p:cNvSpPr>
          <p:nvPr/>
        </p:nvSpPr>
        <p:spPr bwMode="auto">
          <a:xfrm>
            <a:off x="1629673" y="3893924"/>
            <a:ext cx="2304015" cy="2492735"/>
          </a:xfrm>
          <a:prstGeom prst="rect">
            <a:avLst/>
          </a:prstGeom>
          <a:noFill/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Unix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로 현재 운영중인 서비스에 대한 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x86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계열의 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Linux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서버로 전환 필요</a:t>
            </a:r>
            <a:endParaRPr lang="en-US" altLang="ko-KR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23" name="Rectangle 141"/>
          <p:cNvSpPr>
            <a:spLocks noChangeArrowheads="1"/>
          </p:cNvSpPr>
          <p:nvPr/>
        </p:nvSpPr>
        <p:spPr bwMode="auto">
          <a:xfrm>
            <a:off x="1629673" y="3577801"/>
            <a:ext cx="2304015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주요 현황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24" name="Rectangle 141"/>
          <p:cNvSpPr>
            <a:spLocks noChangeArrowheads="1"/>
          </p:cNvSpPr>
          <p:nvPr/>
        </p:nvSpPr>
        <p:spPr bwMode="auto">
          <a:xfrm>
            <a:off x="4077944" y="2209650"/>
            <a:ext cx="3293162" cy="25412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전체</a:t>
            </a:r>
            <a:r>
              <a:rPr lang="en-US" altLang="ko-KR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서비스</a:t>
            </a:r>
            <a:endParaRPr lang="en-US" altLang="ko-KR" sz="1000" b="1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3" name="자유형 32"/>
          <p:cNvSpPr/>
          <p:nvPr/>
        </p:nvSpPr>
        <p:spPr>
          <a:xfrm>
            <a:off x="4032335" y="4327907"/>
            <a:ext cx="6731000" cy="602344"/>
          </a:xfrm>
          <a:custGeom>
            <a:avLst/>
            <a:gdLst>
              <a:gd name="connsiteX0" fmla="*/ 4114800 w 6731000"/>
              <a:gd name="connsiteY0" fmla="*/ 0 h 1727200"/>
              <a:gd name="connsiteX1" fmla="*/ 6705600 w 6731000"/>
              <a:gd name="connsiteY1" fmla="*/ 0 h 1727200"/>
              <a:gd name="connsiteX2" fmla="*/ 6731000 w 6731000"/>
              <a:gd name="connsiteY2" fmla="*/ 1689100 h 1727200"/>
              <a:gd name="connsiteX3" fmla="*/ 0 w 6731000"/>
              <a:gd name="connsiteY3" fmla="*/ 1727200 h 1727200"/>
              <a:gd name="connsiteX4" fmla="*/ 4114800 w 6731000"/>
              <a:gd name="connsiteY4" fmla="*/ 0 h 172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31000" h="1727200">
                <a:moveTo>
                  <a:pt x="4114800" y="0"/>
                </a:moveTo>
                <a:lnTo>
                  <a:pt x="6705600" y="0"/>
                </a:lnTo>
                <a:lnTo>
                  <a:pt x="6731000" y="1689100"/>
                </a:lnTo>
                <a:lnTo>
                  <a:pt x="0" y="1727200"/>
                </a:lnTo>
                <a:lnTo>
                  <a:pt x="4114800" y="0"/>
                </a:lnTo>
                <a:close/>
              </a:path>
            </a:pathLst>
          </a:cu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34" name="Rectangle 138"/>
          <p:cNvSpPr>
            <a:spLocks noChangeArrowheads="1"/>
          </p:cNvSpPr>
          <p:nvPr/>
        </p:nvSpPr>
        <p:spPr bwMode="auto">
          <a:xfrm>
            <a:off x="4102980" y="4909694"/>
            <a:ext cx="6629069" cy="1403941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spcBef>
                <a:spcPts val="3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6" name="Rectangle 141"/>
          <p:cNvSpPr>
            <a:spLocks noChangeArrowheads="1"/>
          </p:cNvSpPr>
          <p:nvPr/>
        </p:nvSpPr>
        <p:spPr bwMode="auto">
          <a:xfrm>
            <a:off x="4195027" y="5001392"/>
            <a:ext cx="1592350" cy="25412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전환 절차 수립</a:t>
            </a:r>
            <a:endParaRPr lang="en-US" altLang="ko-KR" sz="1000" b="1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7" name="Rectangle 141"/>
          <p:cNvSpPr>
            <a:spLocks noChangeArrowheads="1"/>
          </p:cNvSpPr>
          <p:nvPr/>
        </p:nvSpPr>
        <p:spPr bwMode="auto">
          <a:xfrm>
            <a:off x="5847092" y="5001392"/>
            <a:ext cx="1557081" cy="25412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전환 조직 및 역할</a:t>
            </a:r>
            <a:endParaRPr lang="en-US" altLang="ko-KR" sz="1000" b="1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8" name="Rectangle 141"/>
          <p:cNvSpPr>
            <a:spLocks noChangeArrowheads="1"/>
          </p:cNvSpPr>
          <p:nvPr/>
        </p:nvSpPr>
        <p:spPr bwMode="auto">
          <a:xfrm>
            <a:off x="7454896" y="5001392"/>
            <a:ext cx="1557081" cy="25412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단계별 전환 로드맵</a:t>
            </a:r>
            <a:endParaRPr lang="en-US" altLang="ko-KR" sz="1000" b="1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9" name="Rectangle 141"/>
          <p:cNvSpPr>
            <a:spLocks noChangeArrowheads="1"/>
          </p:cNvSpPr>
          <p:nvPr/>
        </p:nvSpPr>
        <p:spPr bwMode="auto">
          <a:xfrm>
            <a:off x="9073351" y="5001392"/>
            <a:ext cx="1557081" cy="25412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전환 단계별 고려사항</a:t>
            </a:r>
            <a:endParaRPr lang="en-US" altLang="ko-KR" sz="1000" b="1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pic>
        <p:nvPicPr>
          <p:cNvPr id="4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2876" y="5293614"/>
            <a:ext cx="1557081" cy="9845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772" y="5293614"/>
            <a:ext cx="1559205" cy="971173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4503" y="5284064"/>
            <a:ext cx="1582875" cy="980722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7091" y="5293614"/>
            <a:ext cx="1557081" cy="971172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직사각형 57"/>
          <p:cNvSpPr/>
          <p:nvPr/>
        </p:nvSpPr>
        <p:spPr>
          <a:xfrm>
            <a:off x="9575082" y="1905025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kern="0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※ U2L : Unix </a:t>
            </a:r>
            <a:r>
              <a:rPr lang="en-US" altLang="ko-KR" sz="800" kern="0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Wingdings" pitchFamily="2" charset="2"/>
              </a:rPr>
              <a:t> Linux</a:t>
            </a:r>
            <a:endParaRPr lang="ko-KR" altLang="en-US" sz="1000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32" name="제목 35"/>
          <p:cNvSpPr txBox="1">
            <a:spLocks/>
          </p:cNvSpPr>
          <p:nvPr/>
        </p:nvSpPr>
        <p:spPr bwMode="auto">
          <a:xfrm>
            <a:off x="1385182" y="-1696038"/>
            <a:ext cx="8119965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B0600000101010101" charset="-127"/>
                <a:ea typeface="나눔고딕" panose="020B0600000101010101" charset="-127"/>
              </a:rPr>
              <a:t>3. U2L</a:t>
            </a:r>
            <a:r>
              <a:rPr lang="ko-KR" alt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아키텍처 설계</a:t>
            </a:r>
            <a:endParaRPr lang="ko-KR" altLang="en-US" b="1" dirty="0">
              <a:solidFill>
                <a:prstClr val="black">
                  <a:lumMod val="65000"/>
                  <a:lumOff val="35000"/>
                </a:prstClr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43" name="Rectangle 141"/>
          <p:cNvSpPr>
            <a:spLocks noChangeArrowheads="1"/>
          </p:cNvSpPr>
          <p:nvPr/>
        </p:nvSpPr>
        <p:spPr bwMode="auto">
          <a:xfrm>
            <a:off x="8084752" y="2209650"/>
            <a:ext cx="2634597" cy="253659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전환 대상 서비스</a:t>
            </a:r>
            <a:endParaRPr lang="en-US" altLang="ko-KR" sz="1000" b="1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45" name="아래쪽 화살표 44"/>
          <p:cNvSpPr/>
          <p:nvPr/>
        </p:nvSpPr>
        <p:spPr>
          <a:xfrm rot="16200000" flipH="1">
            <a:off x="7459735" y="2851541"/>
            <a:ext cx="590471" cy="470792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2" name="AutoShape 3"/>
          <p:cNvSpPr>
            <a:spLocks noChangeArrowheads="1"/>
          </p:cNvSpPr>
          <p:nvPr/>
        </p:nvSpPr>
        <p:spPr bwMode="gray">
          <a:xfrm>
            <a:off x="8083536" y="2552731"/>
            <a:ext cx="2635812" cy="1755068"/>
          </a:xfrm>
          <a:prstGeom prst="roundRect">
            <a:avLst>
              <a:gd name="adj" fmla="val 192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t"/>
          <a:lstStyle/>
          <a:p>
            <a:pPr algn="ctr" eaLnBrk="0" latinLnBrk="0" hangingPunct="0">
              <a:spcBef>
                <a:spcPct val="50000"/>
              </a:spcBef>
            </a:pPr>
            <a:r>
              <a:rPr lang="ko-KR" altLang="en-US" sz="1050" b="1" dirty="0">
                <a:latin typeface="나눔고딕" panose="020B0600000101010101" charset="-127"/>
                <a:ea typeface="나눔고딕" panose="020B0600000101010101" charset="-127"/>
              </a:rPr>
              <a:t>한화생명</a:t>
            </a:r>
            <a:r>
              <a:rPr lang="en-US" altLang="ko-KR" sz="1050" b="1" dirty="0"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sz="1050" b="1" dirty="0" err="1">
                <a:latin typeface="나눔고딕" panose="020B0600000101010101" charset="-127"/>
                <a:ea typeface="나눔고딕" panose="020B0600000101010101" charset="-127"/>
              </a:rPr>
              <a:t>고객사</a:t>
            </a:r>
            <a:r>
              <a:rPr lang="ko-KR" altLang="en-US" sz="1050" b="1" dirty="0">
                <a:latin typeface="나눔고딕" panose="020B0600000101010101" charset="-127"/>
                <a:ea typeface="나눔고딕" panose="020B0600000101010101" charset="-127"/>
              </a:rPr>
              <a:t> </a:t>
            </a:r>
            <a:endParaRPr lang="en-US" altLang="ko-KR" sz="1050" b="1" dirty="0">
              <a:latin typeface="나눔고딕" panose="020B0600000101010101" charset="-127"/>
              <a:ea typeface="나눔고딕" panose="020B0600000101010101" charset="-127"/>
            </a:endParaRPr>
          </a:p>
          <a:p>
            <a:pPr algn="ctr" eaLnBrk="0" latinLnBrk="0" hangingPunct="0">
              <a:spcBef>
                <a:spcPct val="50000"/>
              </a:spcBef>
            </a:pPr>
            <a:r>
              <a:rPr lang="en-US" altLang="ko-KR" sz="1050" b="1" dirty="0">
                <a:latin typeface="나눔고딕" panose="020B0600000101010101" charset="-127"/>
                <a:ea typeface="나눔고딕" panose="020B0600000101010101" charset="-127"/>
              </a:rPr>
              <a:t>10</a:t>
            </a:r>
            <a:r>
              <a:rPr lang="ko-KR" altLang="en-US" sz="1050" b="1" dirty="0">
                <a:latin typeface="나눔고딕" panose="020B0600000101010101" charset="-127"/>
                <a:ea typeface="나눔고딕" panose="020B0600000101010101" charset="-127"/>
              </a:rPr>
              <a:t>대 </a:t>
            </a:r>
            <a:r>
              <a:rPr lang="en-US" altLang="ko-KR" sz="1050" b="1" dirty="0">
                <a:latin typeface="나눔고딕" panose="020B0600000101010101" charset="-127"/>
                <a:ea typeface="나눔고딕" panose="020B0600000101010101" charset="-127"/>
              </a:rPr>
              <a:t>Unix</a:t>
            </a:r>
            <a:endParaRPr lang="ko-KR" altLang="en-US" sz="1050" b="1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35" name="AutoShape 20"/>
          <p:cNvSpPr>
            <a:spLocks noChangeArrowheads="1"/>
          </p:cNvSpPr>
          <p:nvPr/>
        </p:nvSpPr>
        <p:spPr bwMode="gray">
          <a:xfrm>
            <a:off x="8902240" y="3217857"/>
            <a:ext cx="1113795" cy="86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altLang="ko-KR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10</a:t>
            </a:r>
            <a:r>
              <a:rPr lang="ko-KR" altLang="en-US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  </a:t>
            </a:r>
            <a:r>
              <a:rPr lang="en-US" altLang="ko-KR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/>
            </a:r>
            <a:br>
              <a:rPr lang="en-US" altLang="ko-KR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</a:br>
            <a:r>
              <a:rPr lang="en-US" altLang="ko-KR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84</a:t>
            </a:r>
            <a:r>
              <a:rPr lang="ko-KR" altLang="en-US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개 서비스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704" y="2497682"/>
            <a:ext cx="3312368" cy="230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xmlns="" id="{D8409F5F-9536-D74F-B7AB-66E1A9E27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3.2 U2L - Migration </a:t>
            </a:r>
            <a:r>
              <a:rPr kumimoji="1" lang="ko-KR" altLang="en-US" dirty="0"/>
              <a:t>방안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521317FE-5B47-3F47-AEA1-7479A62281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287441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</a:t>
            </a:r>
            <a:r>
              <a:rPr kumimoji="1" lang="ko-KR" altLang="en-US" dirty="0" err="1"/>
              <a:t>고객사에서</a:t>
            </a:r>
            <a:r>
              <a:rPr kumimoji="1" lang="ko-KR" altLang="en-US" dirty="0"/>
              <a:t> 보유하고 있는 </a:t>
            </a:r>
            <a:r>
              <a:rPr kumimoji="1" lang="en" altLang="ko-KR" dirty="0"/>
              <a:t>Unix </a:t>
            </a:r>
            <a:r>
              <a:rPr kumimoji="1" lang="ko-KR" altLang="en-US" dirty="0"/>
              <a:t>기반의 </a:t>
            </a:r>
            <a:r>
              <a:rPr kumimoji="1" lang="en" altLang="ko-KR" dirty="0"/>
              <a:t>OS</a:t>
            </a:r>
            <a:r>
              <a:rPr kumimoji="1" lang="ko-KR" altLang="en-US" dirty="0"/>
              <a:t>에 대한 </a:t>
            </a:r>
            <a:r>
              <a:rPr kumimoji="1" lang="en" altLang="ko-KR" dirty="0"/>
              <a:t>Linux</a:t>
            </a:r>
            <a:r>
              <a:rPr kumimoji="1" lang="ko-KR" altLang="en-US" dirty="0"/>
              <a:t>기반으로 전환</a:t>
            </a:r>
            <a:r>
              <a:rPr kumimoji="1" lang="en-US" altLang="ko-KR" dirty="0"/>
              <a:t>(</a:t>
            </a:r>
            <a:r>
              <a:rPr kumimoji="1" lang="en" altLang="ko-KR" dirty="0"/>
              <a:t>U2L) </a:t>
            </a:r>
            <a:r>
              <a:rPr kumimoji="1" lang="ko-KR" altLang="en-US" dirty="0"/>
              <a:t>대상을 아래와 같이 식별하고</a:t>
            </a:r>
            <a:r>
              <a:rPr kumimoji="1" lang="en-US" altLang="ko-KR" dirty="0"/>
              <a:t>, </a:t>
            </a:r>
            <a:r>
              <a:rPr kumimoji="1" lang="ko-KR" altLang="en-US" dirty="0"/>
              <a:t>전환을 위한 절차</a:t>
            </a:r>
            <a:r>
              <a:rPr kumimoji="1" lang="en-US" altLang="ko-KR" dirty="0"/>
              <a:t>, </a:t>
            </a:r>
            <a:r>
              <a:rPr kumimoji="1" lang="ko-KR" altLang="en-US" dirty="0"/>
              <a:t>조직 및 역할</a:t>
            </a:r>
            <a:r>
              <a:rPr kumimoji="1" lang="en-US" altLang="ko-KR" dirty="0"/>
              <a:t>, </a:t>
            </a:r>
            <a:r>
              <a:rPr kumimoji="1" lang="ko-KR" altLang="en-US" dirty="0"/>
              <a:t>단계별 전환 </a:t>
            </a:r>
            <a:r>
              <a:rPr kumimoji="1" lang="ko-KR" altLang="en-US" dirty="0" err="1"/>
              <a:t>로드맵을</a:t>
            </a:r>
            <a:r>
              <a:rPr kumimoji="1" lang="ko-KR" altLang="en-US" dirty="0"/>
              <a:t> 수립함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787439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138"/>
          <p:cNvSpPr>
            <a:spLocks noChangeArrowheads="1"/>
          </p:cNvSpPr>
          <p:nvPr/>
        </p:nvSpPr>
        <p:spPr bwMode="auto">
          <a:xfrm>
            <a:off x="1474012" y="2170756"/>
            <a:ext cx="9144776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32" name="Rectangle 141"/>
          <p:cNvSpPr>
            <a:spLocks noChangeArrowheads="1"/>
          </p:cNvSpPr>
          <p:nvPr/>
        </p:nvSpPr>
        <p:spPr bwMode="auto">
          <a:xfrm>
            <a:off x="1474012" y="1854634"/>
            <a:ext cx="9144776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U2L Overview</a:t>
            </a:r>
          </a:p>
        </p:txBody>
      </p:sp>
      <p:sp>
        <p:nvSpPr>
          <p:cNvPr id="43" name="Freeform 17"/>
          <p:cNvSpPr>
            <a:spLocks/>
          </p:cNvSpPr>
          <p:nvPr/>
        </p:nvSpPr>
        <p:spPr bwMode="auto">
          <a:xfrm rot="16200000" flipH="1">
            <a:off x="2522384" y="1298287"/>
            <a:ext cx="387684" cy="2361787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10000 w 10000"/>
              <a:gd name="connsiteY3" fmla="*/ 8740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9961 w 10000"/>
              <a:gd name="connsiteY3" fmla="*/ 9493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493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91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385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57"/>
              <a:gd name="connsiteY0" fmla="*/ 0 h 10000"/>
              <a:gd name="connsiteX1" fmla="*/ 0 w 10057"/>
              <a:gd name="connsiteY1" fmla="*/ 9385 h 10000"/>
              <a:gd name="connsiteX2" fmla="*/ 5097 w 10057"/>
              <a:gd name="connsiteY2" fmla="*/ 10000 h 10000"/>
              <a:gd name="connsiteX3" fmla="*/ 10055 w 10057"/>
              <a:gd name="connsiteY3" fmla="*/ 9330 h 10000"/>
              <a:gd name="connsiteX4" fmla="*/ 10039 w 10057"/>
              <a:gd name="connsiteY4" fmla="*/ 0 h 10000"/>
              <a:gd name="connsiteX5" fmla="*/ 39 w 10057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57" h="10000">
                <a:moveTo>
                  <a:pt x="39" y="0"/>
                </a:moveTo>
                <a:cubicBezTo>
                  <a:pt x="26" y="3128"/>
                  <a:pt x="13" y="6257"/>
                  <a:pt x="0" y="9385"/>
                </a:cubicBezTo>
                <a:lnTo>
                  <a:pt x="5097" y="10000"/>
                </a:lnTo>
                <a:lnTo>
                  <a:pt x="10055" y="9330"/>
                </a:lnTo>
                <a:cubicBezTo>
                  <a:pt x="10068" y="6166"/>
                  <a:pt x="10026" y="3164"/>
                  <a:pt x="10039" y="0"/>
                </a:cubicBezTo>
                <a:lnTo>
                  <a:pt x="3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5" name="AutoShape 71"/>
          <p:cNvSpPr>
            <a:spLocks noChangeArrowheads="1"/>
          </p:cNvSpPr>
          <p:nvPr/>
        </p:nvSpPr>
        <p:spPr bwMode="auto">
          <a:xfrm>
            <a:off x="1525343" y="2747230"/>
            <a:ext cx="2240342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9" name="AutoShape 11"/>
          <p:cNvSpPr>
            <a:spLocks noChangeArrowheads="1"/>
          </p:cNvSpPr>
          <p:nvPr/>
        </p:nvSpPr>
        <p:spPr bwMode="auto">
          <a:xfrm rot="10800000" flipH="1" flipV="1">
            <a:off x="6204566" y="2286345"/>
            <a:ext cx="2281443" cy="385982"/>
          </a:xfrm>
          <a:prstGeom prst="chevron">
            <a:avLst>
              <a:gd name="adj" fmla="val 34561"/>
            </a:avLst>
          </a:prstGeom>
          <a:solidFill>
            <a:schemeClr val="bg1">
              <a:lumMod val="7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en-US" altLang="ko-KR" sz="11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Migration</a:t>
            </a:r>
            <a:endParaRPr lang="ko-KR" altLang="en-US" sz="11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0" name="AutoShape 71"/>
          <p:cNvSpPr>
            <a:spLocks noChangeArrowheads="1"/>
          </p:cNvSpPr>
          <p:nvPr/>
        </p:nvSpPr>
        <p:spPr bwMode="auto">
          <a:xfrm>
            <a:off x="6229509" y="2747230"/>
            <a:ext cx="2181688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6" name="AutoShape 11"/>
          <p:cNvSpPr>
            <a:spLocks noChangeArrowheads="1"/>
          </p:cNvSpPr>
          <p:nvPr/>
        </p:nvSpPr>
        <p:spPr bwMode="auto">
          <a:xfrm rot="10800000" flipH="1" flipV="1">
            <a:off x="3897118" y="2286345"/>
            <a:ext cx="2281443" cy="385982"/>
          </a:xfrm>
          <a:prstGeom prst="chevron">
            <a:avLst>
              <a:gd name="adj" fmla="val 35784"/>
            </a:avLst>
          </a:prstGeom>
          <a:solidFill>
            <a:schemeClr val="bg1">
              <a:lumMod val="8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8" name="AutoShape 71"/>
          <p:cNvSpPr>
            <a:spLocks noChangeArrowheads="1"/>
          </p:cNvSpPr>
          <p:nvPr/>
        </p:nvSpPr>
        <p:spPr bwMode="auto">
          <a:xfrm>
            <a:off x="3922057" y="2747230"/>
            <a:ext cx="2181688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4552772" y="2349542"/>
            <a:ext cx="97013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altLang="ko-KR" sz="11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Preparation</a:t>
            </a:r>
            <a:endParaRPr lang="ko-KR" altLang="en-US" sz="11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2159646" y="2349896"/>
            <a:ext cx="97174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ko-KR" sz="11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Assessment</a:t>
            </a:r>
            <a:endParaRPr lang="ko-KR" altLang="en-US" sz="11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3" name="AutoShape 71"/>
          <p:cNvSpPr>
            <a:spLocks noChangeArrowheads="1"/>
          </p:cNvSpPr>
          <p:nvPr/>
        </p:nvSpPr>
        <p:spPr bwMode="auto">
          <a:xfrm>
            <a:off x="1619176" y="2786436"/>
            <a:ext cx="2052677" cy="1192184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U2L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해야 할 대상 서비스 시스템들을 선정하고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선정된 서비스 시스템들에 대한 현황조사를 실시하여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신규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To-Be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시스템의 규모를 산출함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</a:p>
        </p:txBody>
      </p:sp>
      <p:sp>
        <p:nvSpPr>
          <p:cNvPr id="81" name="AutoShape 71"/>
          <p:cNvSpPr>
            <a:spLocks noChangeArrowheads="1"/>
          </p:cNvSpPr>
          <p:nvPr/>
        </p:nvSpPr>
        <p:spPr bwMode="auto">
          <a:xfrm>
            <a:off x="3986563" y="2786436"/>
            <a:ext cx="2052677" cy="1192184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U2L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대상 서비스를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Linux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로 이전하기 위한 구체적인 실행계획서를 작성하고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To-Be  HW/SW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를 구성하여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기존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App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와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Data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를 이관하고 충분한 사전 테스트를 실시함</a:t>
            </a:r>
          </a:p>
        </p:txBody>
      </p:sp>
      <p:sp>
        <p:nvSpPr>
          <p:cNvPr id="99" name="AutoShape 71"/>
          <p:cNvSpPr>
            <a:spLocks noChangeArrowheads="1"/>
          </p:cNvSpPr>
          <p:nvPr/>
        </p:nvSpPr>
        <p:spPr bwMode="auto">
          <a:xfrm>
            <a:off x="6283258" y="2786436"/>
            <a:ext cx="2052677" cy="1192184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서비스 전환을 위한 상세한 전환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시나리오를 작성하고 이행일정을 수립한 하며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이행 전 성능측정 작업을 실시한 후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일정에 따라 서비스 전환 작업을 실행함</a:t>
            </a:r>
          </a:p>
        </p:txBody>
      </p:sp>
      <p:sp>
        <p:nvSpPr>
          <p:cNvPr id="35" name="Freeform 16"/>
          <p:cNvSpPr>
            <a:spLocks/>
          </p:cNvSpPr>
          <p:nvPr/>
        </p:nvSpPr>
        <p:spPr bwMode="auto">
          <a:xfrm rot="16200000" flipH="1">
            <a:off x="9320928" y="1452439"/>
            <a:ext cx="385981" cy="2055820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672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3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76 h 10000"/>
              <a:gd name="connsiteX5" fmla="*/ 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lnTo>
                  <a:pt x="10000" y="0"/>
                </a:lnTo>
                <a:lnTo>
                  <a:pt x="5097" y="57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1" name="AutoShape 71"/>
          <p:cNvSpPr>
            <a:spLocks noChangeArrowheads="1"/>
          </p:cNvSpPr>
          <p:nvPr/>
        </p:nvSpPr>
        <p:spPr bwMode="auto">
          <a:xfrm>
            <a:off x="8457179" y="2747231"/>
            <a:ext cx="2084649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9008811" y="2349544"/>
            <a:ext cx="10567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Optimization</a:t>
            </a:r>
            <a:endParaRPr lang="ko-KR" altLang="en-US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7" name="AutoShape 71"/>
          <p:cNvSpPr>
            <a:spLocks noChangeArrowheads="1"/>
          </p:cNvSpPr>
          <p:nvPr/>
        </p:nvSpPr>
        <p:spPr bwMode="auto">
          <a:xfrm>
            <a:off x="8550755" y="2786436"/>
            <a:ext cx="1897486" cy="1192184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서비스를 전환한 후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시스템을 안정화 시키기 위해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문제 발생시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Trouble Shooting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작업과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b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이행 후 성능을 극대화 시키기 위한 성능 최적화 작업을 실시함</a:t>
            </a:r>
          </a:p>
        </p:txBody>
      </p:sp>
      <p:sp>
        <p:nvSpPr>
          <p:cNvPr id="165" name="AutoShape 71"/>
          <p:cNvSpPr>
            <a:spLocks noChangeArrowheads="1"/>
          </p:cNvSpPr>
          <p:nvPr/>
        </p:nvSpPr>
        <p:spPr bwMode="auto">
          <a:xfrm>
            <a:off x="1619176" y="4223537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U2L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대상선정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66" name="직선 화살표 연결선 165"/>
          <p:cNvCxnSpPr>
            <a:stCxn id="165" idx="2"/>
            <a:endCxn id="167" idx="0"/>
          </p:cNvCxnSpPr>
          <p:nvPr/>
        </p:nvCxnSpPr>
        <p:spPr>
          <a:xfrm>
            <a:off x="2645514" y="4568275"/>
            <a:ext cx="0" cy="4506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AutoShape 71"/>
          <p:cNvSpPr>
            <a:spLocks noChangeArrowheads="1"/>
          </p:cNvSpPr>
          <p:nvPr/>
        </p:nvSpPr>
        <p:spPr bwMode="auto">
          <a:xfrm>
            <a:off x="1619176" y="5018962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일정계획수립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68" name="AutoShape 71"/>
          <p:cNvSpPr>
            <a:spLocks noChangeArrowheads="1"/>
          </p:cNvSpPr>
          <p:nvPr/>
        </p:nvSpPr>
        <p:spPr bwMode="auto">
          <a:xfrm>
            <a:off x="1619176" y="5814386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To-Be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시스템 결정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69" name="직선 화살표 연결선 168"/>
          <p:cNvCxnSpPr>
            <a:stCxn id="167" idx="2"/>
            <a:endCxn id="168" idx="0"/>
          </p:cNvCxnSpPr>
          <p:nvPr/>
        </p:nvCxnSpPr>
        <p:spPr>
          <a:xfrm>
            <a:off x="2645514" y="5363701"/>
            <a:ext cx="0" cy="450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AutoShape 71"/>
          <p:cNvSpPr>
            <a:spLocks noChangeArrowheads="1"/>
          </p:cNvSpPr>
          <p:nvPr/>
        </p:nvSpPr>
        <p:spPr bwMode="auto">
          <a:xfrm>
            <a:off x="3998801" y="4223537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이행계획서 작성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71" name="AutoShape 71"/>
          <p:cNvSpPr>
            <a:spLocks noChangeArrowheads="1"/>
          </p:cNvSpPr>
          <p:nvPr/>
        </p:nvSpPr>
        <p:spPr bwMode="auto">
          <a:xfrm>
            <a:off x="3998801" y="4753820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HW, SW, NW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구성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72" name="AutoShape 71"/>
          <p:cNvSpPr>
            <a:spLocks noChangeArrowheads="1"/>
          </p:cNvSpPr>
          <p:nvPr/>
        </p:nvSpPr>
        <p:spPr bwMode="auto">
          <a:xfrm>
            <a:off x="3998800" y="5814386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서비스 테스트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73" name="AutoShape 71"/>
          <p:cNvSpPr>
            <a:spLocks noChangeArrowheads="1"/>
          </p:cNvSpPr>
          <p:nvPr/>
        </p:nvSpPr>
        <p:spPr bwMode="auto">
          <a:xfrm>
            <a:off x="3998800" y="5284103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APP, Data Porting</a:t>
            </a:r>
          </a:p>
        </p:txBody>
      </p:sp>
      <p:cxnSp>
        <p:nvCxnSpPr>
          <p:cNvPr id="174" name="직선 화살표 연결선 173"/>
          <p:cNvCxnSpPr>
            <a:stCxn id="170" idx="2"/>
            <a:endCxn id="171" idx="0"/>
          </p:cNvCxnSpPr>
          <p:nvPr/>
        </p:nvCxnSpPr>
        <p:spPr>
          <a:xfrm>
            <a:off x="5025139" y="4568275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직선 화살표 연결선 174"/>
          <p:cNvCxnSpPr>
            <a:stCxn id="171" idx="2"/>
            <a:endCxn id="173" idx="0"/>
          </p:cNvCxnSpPr>
          <p:nvPr/>
        </p:nvCxnSpPr>
        <p:spPr>
          <a:xfrm flipH="1">
            <a:off x="5025139" y="5098558"/>
            <a:ext cx="1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직선 화살표 연결선 175"/>
          <p:cNvCxnSpPr>
            <a:stCxn id="173" idx="2"/>
            <a:endCxn id="172" idx="0"/>
          </p:cNvCxnSpPr>
          <p:nvPr/>
        </p:nvCxnSpPr>
        <p:spPr>
          <a:xfrm>
            <a:off x="5025138" y="5628841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AutoShape 71"/>
          <p:cNvSpPr>
            <a:spLocks noChangeArrowheads="1"/>
          </p:cNvSpPr>
          <p:nvPr/>
        </p:nvSpPr>
        <p:spPr bwMode="auto">
          <a:xfrm>
            <a:off x="6294015" y="4223537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서비스 전환시나리오 작성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78" name="직선 화살표 연결선 177"/>
          <p:cNvCxnSpPr>
            <a:stCxn id="177" idx="2"/>
            <a:endCxn id="179" idx="0"/>
          </p:cNvCxnSpPr>
          <p:nvPr/>
        </p:nvCxnSpPr>
        <p:spPr>
          <a:xfrm>
            <a:off x="7320353" y="4568275"/>
            <a:ext cx="0" cy="4506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AutoShape 71"/>
          <p:cNvSpPr>
            <a:spLocks noChangeArrowheads="1"/>
          </p:cNvSpPr>
          <p:nvPr/>
        </p:nvSpPr>
        <p:spPr bwMode="auto">
          <a:xfrm>
            <a:off x="6294015" y="5018962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이행 전 성능측정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80" name="AutoShape 71"/>
          <p:cNvSpPr>
            <a:spLocks noChangeArrowheads="1"/>
          </p:cNvSpPr>
          <p:nvPr/>
        </p:nvSpPr>
        <p:spPr bwMode="auto">
          <a:xfrm>
            <a:off x="6294015" y="5814386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서비스 전환작업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81" name="직선 화살표 연결선 180"/>
          <p:cNvCxnSpPr>
            <a:stCxn id="179" idx="2"/>
            <a:endCxn id="180" idx="0"/>
          </p:cNvCxnSpPr>
          <p:nvPr/>
        </p:nvCxnSpPr>
        <p:spPr>
          <a:xfrm>
            <a:off x="7320353" y="5363701"/>
            <a:ext cx="0" cy="450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AutoShape 71"/>
          <p:cNvSpPr>
            <a:spLocks noChangeArrowheads="1"/>
          </p:cNvSpPr>
          <p:nvPr/>
        </p:nvSpPr>
        <p:spPr bwMode="auto">
          <a:xfrm>
            <a:off x="8548688" y="4223537"/>
            <a:ext cx="1899554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시스템 모니터링</a:t>
            </a:r>
            <a:r>
              <a:rPr lang="en-US" altLang="ko-KR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안정화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83" name="직선 화살표 연결선 182"/>
          <p:cNvCxnSpPr>
            <a:stCxn id="182" idx="2"/>
            <a:endCxn id="184" idx="0"/>
          </p:cNvCxnSpPr>
          <p:nvPr/>
        </p:nvCxnSpPr>
        <p:spPr>
          <a:xfrm>
            <a:off x="9498465" y="4568275"/>
            <a:ext cx="0" cy="4506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AutoShape 71"/>
          <p:cNvSpPr>
            <a:spLocks noChangeArrowheads="1"/>
          </p:cNvSpPr>
          <p:nvPr/>
        </p:nvSpPr>
        <p:spPr bwMode="auto">
          <a:xfrm>
            <a:off x="8548688" y="5018962"/>
            <a:ext cx="1899554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이행 후 성능측정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85" name="AutoShape 71"/>
          <p:cNvSpPr>
            <a:spLocks noChangeArrowheads="1"/>
          </p:cNvSpPr>
          <p:nvPr/>
        </p:nvSpPr>
        <p:spPr bwMode="auto">
          <a:xfrm>
            <a:off x="8548688" y="5814386"/>
            <a:ext cx="1899554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성능 최적화 작업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86" name="직선 화살표 연결선 185"/>
          <p:cNvCxnSpPr>
            <a:stCxn id="184" idx="2"/>
            <a:endCxn id="185" idx="0"/>
          </p:cNvCxnSpPr>
          <p:nvPr/>
        </p:nvCxnSpPr>
        <p:spPr>
          <a:xfrm>
            <a:off x="9498465" y="5363701"/>
            <a:ext cx="0" cy="450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꺾인 연결선 187"/>
          <p:cNvCxnSpPr>
            <a:stCxn id="168" idx="3"/>
            <a:endCxn id="170" idx="1"/>
          </p:cNvCxnSpPr>
          <p:nvPr/>
        </p:nvCxnSpPr>
        <p:spPr bwMode="auto">
          <a:xfrm flipV="1">
            <a:off x="3671852" y="4395907"/>
            <a:ext cx="326948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꺾인 연결선 190"/>
          <p:cNvCxnSpPr>
            <a:stCxn id="172" idx="3"/>
            <a:endCxn id="177" idx="1"/>
          </p:cNvCxnSpPr>
          <p:nvPr/>
        </p:nvCxnSpPr>
        <p:spPr bwMode="auto">
          <a:xfrm flipV="1">
            <a:off x="6051476" y="4395907"/>
            <a:ext cx="242538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꺾인 연결선 193"/>
          <p:cNvCxnSpPr>
            <a:stCxn id="180" idx="3"/>
            <a:endCxn id="182" idx="1"/>
          </p:cNvCxnSpPr>
          <p:nvPr/>
        </p:nvCxnSpPr>
        <p:spPr bwMode="auto">
          <a:xfrm flipV="1">
            <a:off x="8346692" y="4395907"/>
            <a:ext cx="201997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직사각형 196"/>
          <p:cNvSpPr/>
          <p:nvPr/>
        </p:nvSpPr>
        <p:spPr>
          <a:xfrm>
            <a:off x="1494017" y="2237275"/>
            <a:ext cx="2370749" cy="4106292"/>
          </a:xfrm>
          <a:prstGeom prst="rect">
            <a:avLst/>
          </a:prstGeom>
          <a:noFill/>
          <a:ln w="190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98" name="직사각형 197"/>
          <p:cNvSpPr/>
          <p:nvPr/>
        </p:nvSpPr>
        <p:spPr>
          <a:xfrm>
            <a:off x="8708598" y="1971953"/>
            <a:ext cx="377668" cy="152400"/>
          </a:xfrm>
          <a:prstGeom prst="rect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99" name="직사각형 198"/>
          <p:cNvSpPr/>
          <p:nvPr/>
        </p:nvSpPr>
        <p:spPr>
          <a:xfrm>
            <a:off x="9041682" y="1941669"/>
            <a:ext cx="145424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800" kern="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본</a:t>
            </a:r>
            <a:r>
              <a:rPr lang="en-US" altLang="ko-KR" sz="800" kern="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800" kern="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컨설팅 지원 사업에서 수행</a:t>
            </a:r>
            <a:endParaRPr lang="ko-KR" altLang="en-US" sz="1000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0DA6D766-CA63-334C-AE3F-787118B84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3.2 U2L - Migration </a:t>
            </a:r>
            <a:r>
              <a:rPr kumimoji="1" lang="ko-KR" altLang="en-US" dirty="0"/>
              <a:t>방안 </a:t>
            </a:r>
            <a:r>
              <a:rPr kumimoji="1" lang="en-US" altLang="ko-KR" dirty="0"/>
              <a:t>: </a:t>
            </a:r>
            <a:r>
              <a:rPr kumimoji="1" lang="en" altLang="ko-KR" dirty="0"/>
              <a:t>Overview</a:t>
            </a:r>
            <a:endParaRPr kumimoji="1"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C4FFAE4F-5787-8646-AD2C-D7720FB510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111254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</a:t>
            </a:r>
            <a:r>
              <a:rPr kumimoji="1" lang="ko-KR" altLang="en-US" dirty="0" err="1"/>
              <a:t>고객사가</a:t>
            </a:r>
            <a:r>
              <a:rPr kumimoji="1" lang="ko-KR" altLang="en-US" dirty="0"/>
              <a:t> 보유한 </a:t>
            </a:r>
            <a:r>
              <a:rPr kumimoji="1" lang="en" altLang="ko-KR" dirty="0"/>
              <a:t>Unix Platform </a:t>
            </a:r>
            <a:r>
              <a:rPr kumimoji="1" lang="ko-KR" altLang="en-US" dirty="0"/>
              <a:t>시스템을 </a:t>
            </a:r>
            <a:r>
              <a:rPr kumimoji="1" lang="en" altLang="ko-KR" dirty="0"/>
              <a:t>Linux Platform</a:t>
            </a:r>
            <a:r>
              <a:rPr kumimoji="1" lang="ko-KR" altLang="en-US" dirty="0" err="1"/>
              <a:t>으로</a:t>
            </a:r>
            <a:r>
              <a:rPr kumimoji="1" lang="ko-KR" altLang="en-US" dirty="0"/>
              <a:t> 효과적으로 전환하기 위한 표준 </a:t>
            </a:r>
            <a:r>
              <a:rPr kumimoji="1" lang="en" altLang="ko-KR" dirty="0"/>
              <a:t>U2L </a:t>
            </a:r>
            <a:r>
              <a:rPr kumimoji="1" lang="ko-KR" altLang="en-US" dirty="0" err="1"/>
              <a:t>수행절차는</a:t>
            </a:r>
            <a:r>
              <a:rPr kumimoji="1" lang="ko-KR" altLang="en-US" dirty="0"/>
              <a:t> </a:t>
            </a:r>
            <a:r>
              <a:rPr kumimoji="1" lang="en-US" altLang="ko-KR" dirty="0"/>
              <a:t>4</a:t>
            </a:r>
            <a:r>
              <a:rPr kumimoji="1" lang="ko-KR" altLang="en-US" dirty="0"/>
              <a:t>단계를 순차적으로 진행하여 수행함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71151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8"/>
          <p:cNvSpPr txBox="1">
            <a:spLocks noChangeArrowheads="1"/>
          </p:cNvSpPr>
          <p:nvPr/>
        </p:nvSpPr>
        <p:spPr bwMode="black">
          <a:xfrm>
            <a:off x="3830351" y="1200150"/>
            <a:ext cx="5878513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 type="none" w="lg" len="sm"/>
              </a14:hiddenLine>
            </a:ext>
          </a:extLst>
        </p:spPr>
        <p:txBody>
          <a:bodyPr lIns="144000" tIns="91440" rIns="182880" bIns="91440" anchor="ctr"/>
          <a:lstStyle>
            <a:lvl1pPr marL="609600" indent="-609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95000"/>
              </a:lnSpc>
              <a:spcBef>
                <a:spcPct val="50000"/>
              </a:spcBef>
            </a:pPr>
            <a:r>
              <a:rPr lang="en-US" altLang="ko-KR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4.</a:t>
            </a:r>
            <a:r>
              <a:rPr lang="ko-KR" altLang="en-US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en-US" altLang="ko-KR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/ </a:t>
            </a:r>
            <a:r>
              <a:rPr lang="ko-KR" altLang="en-US" sz="2400" b="1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클라우드</a:t>
            </a:r>
            <a:r>
              <a:rPr lang="ko-KR" altLang="en-US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전환 선정 평가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gray">
          <a:xfrm>
            <a:off x="3929742" y="2160116"/>
            <a:ext cx="71628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/ </a:t>
            </a:r>
            <a:r>
              <a:rPr lang="ko-KR" altLang="en-US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클라우드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전환 대상 선정 방안 수립</a:t>
            </a: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가능여부 파악</a:t>
            </a: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ko-KR" altLang="en-US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클라우드</a:t>
            </a: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가능여부 파악</a:t>
            </a: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ko-KR" altLang="en-US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클라우드</a:t>
            </a: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/</a:t>
            </a:r>
            <a:r>
              <a:rPr lang="en-US" altLang="ko-KR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UtoL</a:t>
            </a: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전환 선정 평가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개선방향 수립</a:t>
            </a:r>
          </a:p>
        </p:txBody>
      </p:sp>
    </p:spTree>
    <p:extLst>
      <p:ext uri="{BB962C8B-B14F-4D97-AF65-F5344CB8AC3E}">
        <p14:creationId xmlns:p14="http://schemas.microsoft.com/office/powerpoint/2010/main" val="21868528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622"/>
          <p:cNvSpPr txBox="1">
            <a:spLocks noChangeArrowheads="1"/>
          </p:cNvSpPr>
          <p:nvPr/>
        </p:nvSpPr>
        <p:spPr bwMode="auto">
          <a:xfrm>
            <a:off x="1587964" y="-597490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31" name="Rectangle 138"/>
          <p:cNvSpPr>
            <a:spLocks noChangeArrowheads="1"/>
          </p:cNvSpPr>
          <p:nvPr/>
        </p:nvSpPr>
        <p:spPr bwMode="auto">
          <a:xfrm>
            <a:off x="1587964" y="2121690"/>
            <a:ext cx="9144776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2" name="Rectangle 141"/>
          <p:cNvSpPr>
            <a:spLocks noChangeArrowheads="1"/>
          </p:cNvSpPr>
          <p:nvPr/>
        </p:nvSpPr>
        <p:spPr bwMode="auto">
          <a:xfrm>
            <a:off x="1587964" y="1805568"/>
            <a:ext cx="9144776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Assessment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43" name="Freeform 17"/>
          <p:cNvSpPr>
            <a:spLocks/>
          </p:cNvSpPr>
          <p:nvPr/>
        </p:nvSpPr>
        <p:spPr bwMode="auto">
          <a:xfrm rot="16200000" flipH="1">
            <a:off x="3038575" y="850355"/>
            <a:ext cx="387684" cy="3159516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10000 w 10000"/>
              <a:gd name="connsiteY3" fmla="*/ 8740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9961 w 10000"/>
              <a:gd name="connsiteY3" fmla="*/ 9493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493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91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385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57"/>
              <a:gd name="connsiteY0" fmla="*/ 0 h 10000"/>
              <a:gd name="connsiteX1" fmla="*/ 0 w 10057"/>
              <a:gd name="connsiteY1" fmla="*/ 9385 h 10000"/>
              <a:gd name="connsiteX2" fmla="*/ 5097 w 10057"/>
              <a:gd name="connsiteY2" fmla="*/ 10000 h 10000"/>
              <a:gd name="connsiteX3" fmla="*/ 10055 w 10057"/>
              <a:gd name="connsiteY3" fmla="*/ 9330 h 10000"/>
              <a:gd name="connsiteX4" fmla="*/ 10039 w 10057"/>
              <a:gd name="connsiteY4" fmla="*/ 0 h 10000"/>
              <a:gd name="connsiteX5" fmla="*/ 39 w 10057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57" h="10000">
                <a:moveTo>
                  <a:pt x="39" y="0"/>
                </a:moveTo>
                <a:cubicBezTo>
                  <a:pt x="26" y="3128"/>
                  <a:pt x="13" y="6257"/>
                  <a:pt x="0" y="9385"/>
                </a:cubicBezTo>
                <a:lnTo>
                  <a:pt x="5097" y="10000"/>
                </a:lnTo>
                <a:lnTo>
                  <a:pt x="10055" y="9330"/>
                </a:lnTo>
                <a:cubicBezTo>
                  <a:pt x="10068" y="6166"/>
                  <a:pt x="10026" y="3164"/>
                  <a:pt x="10039" y="0"/>
                </a:cubicBezTo>
                <a:lnTo>
                  <a:pt x="3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8001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45" name="AutoShape 71"/>
          <p:cNvSpPr>
            <a:spLocks noChangeArrowheads="1"/>
          </p:cNvSpPr>
          <p:nvPr/>
        </p:nvSpPr>
        <p:spPr bwMode="auto">
          <a:xfrm>
            <a:off x="1639296" y="2698164"/>
            <a:ext cx="2997051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6" name="AutoShape 11"/>
          <p:cNvSpPr>
            <a:spLocks noChangeArrowheads="1"/>
          </p:cNvSpPr>
          <p:nvPr/>
        </p:nvSpPr>
        <p:spPr bwMode="auto">
          <a:xfrm rot="10800000" flipH="1" flipV="1">
            <a:off x="4812173" y="2237279"/>
            <a:ext cx="3052035" cy="385982"/>
          </a:xfrm>
          <a:prstGeom prst="chevron">
            <a:avLst>
              <a:gd name="adj" fmla="val 35784"/>
            </a:avLst>
          </a:prstGeom>
          <a:solidFill>
            <a:schemeClr val="bg1">
              <a:lumMod val="85000"/>
            </a:schemeClr>
          </a:solidFill>
          <a:ln w="8001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8" name="AutoShape 71"/>
          <p:cNvSpPr>
            <a:spLocks noChangeArrowheads="1"/>
          </p:cNvSpPr>
          <p:nvPr/>
        </p:nvSpPr>
        <p:spPr bwMode="auto">
          <a:xfrm>
            <a:off x="4845535" y="2698164"/>
            <a:ext cx="2918586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5959726" y="2300476"/>
            <a:ext cx="75693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1100" b="1" dirty="0">
                <a:latin typeface="나눔고딕" panose="020B0600000101010101" charset="-127"/>
                <a:ea typeface="나눔고딕" panose="020B0600000101010101" charset="-127"/>
              </a:rPr>
              <a:t>현황조사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</a:rPr>
              <a:t> </a:t>
            </a:r>
            <a:endParaRPr lang="ko-KR" altLang="en-US" sz="1100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2739317" y="2300830"/>
            <a:ext cx="79701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대상</a:t>
            </a:r>
            <a:r>
              <a:rPr lang="ko-KR" altLang="en-US" sz="11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선정</a:t>
            </a:r>
            <a:r>
              <a:rPr lang="ko-KR" altLang="en-US" sz="11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</a:p>
        </p:txBody>
      </p:sp>
      <p:sp>
        <p:nvSpPr>
          <p:cNvPr id="63" name="AutoShape 71"/>
          <p:cNvSpPr>
            <a:spLocks noChangeArrowheads="1"/>
          </p:cNvSpPr>
          <p:nvPr/>
        </p:nvSpPr>
        <p:spPr bwMode="auto">
          <a:xfrm>
            <a:off x="1764820" y="2737370"/>
            <a:ext cx="2746000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U2L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대상 서비스를 선정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, U2L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가능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/>
            </a:r>
            <a:b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</a:b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여부에 대한 분석을 통해 최종 결정함</a:t>
            </a:r>
          </a:p>
        </p:txBody>
      </p:sp>
      <p:sp>
        <p:nvSpPr>
          <p:cNvPr id="81" name="AutoShape 71"/>
          <p:cNvSpPr>
            <a:spLocks noChangeArrowheads="1"/>
          </p:cNvSpPr>
          <p:nvPr/>
        </p:nvSpPr>
        <p:spPr bwMode="auto">
          <a:xfrm>
            <a:off x="4931828" y="2737370"/>
            <a:ext cx="2746000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전환 대상 서비스 시스템 변경이 있을 수 있음으로 현황조사를 위해 템플릿을 작성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/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배포하고 인터뷰를 실시</a:t>
            </a:r>
          </a:p>
        </p:txBody>
      </p:sp>
      <p:sp>
        <p:nvSpPr>
          <p:cNvPr id="35" name="Freeform 16"/>
          <p:cNvSpPr>
            <a:spLocks/>
          </p:cNvSpPr>
          <p:nvPr/>
        </p:nvSpPr>
        <p:spPr bwMode="auto">
          <a:xfrm rot="16200000" flipH="1">
            <a:off x="9020631" y="1056181"/>
            <a:ext cx="385981" cy="2750204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672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3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76 h 10000"/>
              <a:gd name="connsiteX5" fmla="*/ 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lnTo>
                  <a:pt x="10000" y="0"/>
                </a:lnTo>
                <a:lnTo>
                  <a:pt x="5097" y="57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8001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1" name="AutoShape 71"/>
          <p:cNvSpPr>
            <a:spLocks noChangeArrowheads="1"/>
          </p:cNvSpPr>
          <p:nvPr/>
        </p:nvSpPr>
        <p:spPr bwMode="auto">
          <a:xfrm>
            <a:off x="7799952" y="2698165"/>
            <a:ext cx="2788771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537907" y="2300478"/>
            <a:ext cx="130516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To-Be </a:t>
            </a:r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결정</a:t>
            </a:r>
          </a:p>
        </p:txBody>
      </p:sp>
      <p:sp>
        <p:nvSpPr>
          <p:cNvPr id="107" name="AutoShape 71"/>
          <p:cNvSpPr>
            <a:spLocks noChangeArrowheads="1"/>
          </p:cNvSpPr>
          <p:nvPr/>
        </p:nvSpPr>
        <p:spPr bwMode="auto">
          <a:xfrm>
            <a:off x="7925136" y="2737370"/>
            <a:ext cx="2538391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U2L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을 위해 신규 시스템에 대한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Spec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을 결정하며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사전에 이에 대한 원칙을 수립함</a:t>
            </a:r>
          </a:p>
        </p:txBody>
      </p:sp>
      <p:sp>
        <p:nvSpPr>
          <p:cNvPr id="165" name="AutoShape 71"/>
          <p:cNvSpPr>
            <a:spLocks noChangeArrowheads="1"/>
          </p:cNvSpPr>
          <p:nvPr/>
        </p:nvSpPr>
        <p:spPr bwMode="auto">
          <a:xfrm>
            <a:off x="1764820" y="4174471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U2L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대상선정</a:t>
            </a:r>
            <a:endParaRPr lang="en-US" altLang="ko-KR" sz="9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cxnSp>
        <p:nvCxnSpPr>
          <p:cNvPr id="166" name="직선 화살표 연결선 165"/>
          <p:cNvCxnSpPr>
            <a:stCxn id="165" idx="2"/>
            <a:endCxn id="52" idx="0"/>
          </p:cNvCxnSpPr>
          <p:nvPr/>
        </p:nvCxnSpPr>
        <p:spPr>
          <a:xfrm>
            <a:off x="3137820" y="4519209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AutoShape 71"/>
          <p:cNvSpPr>
            <a:spLocks noChangeArrowheads="1"/>
          </p:cNvSpPr>
          <p:nvPr/>
        </p:nvSpPr>
        <p:spPr bwMode="auto">
          <a:xfrm>
            <a:off x="1764820" y="5235037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타당성 결과에 대한 재 검토 및 대책마련</a:t>
            </a:r>
          </a:p>
        </p:txBody>
      </p:sp>
      <p:sp>
        <p:nvSpPr>
          <p:cNvPr id="168" name="AutoShape 71"/>
          <p:cNvSpPr>
            <a:spLocks noChangeArrowheads="1"/>
          </p:cNvSpPr>
          <p:nvPr/>
        </p:nvSpPr>
        <p:spPr bwMode="auto">
          <a:xfrm>
            <a:off x="1764820" y="5765320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대상 서비스 최종결정 </a:t>
            </a:r>
          </a:p>
        </p:txBody>
      </p:sp>
      <p:cxnSp>
        <p:nvCxnSpPr>
          <p:cNvPr id="169" name="직선 화살표 연결선 168"/>
          <p:cNvCxnSpPr>
            <a:stCxn id="167" idx="2"/>
            <a:endCxn id="168" idx="0"/>
          </p:cNvCxnSpPr>
          <p:nvPr/>
        </p:nvCxnSpPr>
        <p:spPr>
          <a:xfrm>
            <a:off x="3137820" y="5579775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AutoShape 71"/>
          <p:cNvSpPr>
            <a:spLocks noChangeArrowheads="1"/>
          </p:cNvSpPr>
          <p:nvPr/>
        </p:nvSpPr>
        <p:spPr bwMode="auto">
          <a:xfrm>
            <a:off x="4948200" y="4174471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현황조사 템플릿 작성</a:t>
            </a:r>
          </a:p>
        </p:txBody>
      </p:sp>
      <p:sp>
        <p:nvSpPr>
          <p:cNvPr id="171" name="AutoShape 71"/>
          <p:cNvSpPr>
            <a:spLocks noChangeArrowheads="1"/>
          </p:cNvSpPr>
          <p:nvPr/>
        </p:nvSpPr>
        <p:spPr bwMode="auto">
          <a:xfrm>
            <a:off x="4948200" y="4704754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템플릿 배포 및 수집</a:t>
            </a:r>
          </a:p>
        </p:txBody>
      </p:sp>
      <p:sp>
        <p:nvSpPr>
          <p:cNvPr id="172" name="AutoShape 71"/>
          <p:cNvSpPr>
            <a:spLocks noChangeArrowheads="1"/>
          </p:cNvSpPr>
          <p:nvPr/>
        </p:nvSpPr>
        <p:spPr bwMode="auto">
          <a:xfrm>
            <a:off x="4948198" y="5765320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</a:t>
            </a: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/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담당자인터뷰 및 실사</a:t>
            </a:r>
          </a:p>
        </p:txBody>
      </p:sp>
      <p:sp>
        <p:nvSpPr>
          <p:cNvPr id="173" name="AutoShape 71"/>
          <p:cNvSpPr>
            <a:spLocks noChangeArrowheads="1"/>
          </p:cNvSpPr>
          <p:nvPr/>
        </p:nvSpPr>
        <p:spPr bwMode="auto">
          <a:xfrm>
            <a:off x="4948198" y="5235037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현황파악을 위한 수집된 자료 분석</a:t>
            </a:r>
          </a:p>
        </p:txBody>
      </p:sp>
      <p:cxnSp>
        <p:nvCxnSpPr>
          <p:cNvPr id="174" name="직선 화살표 연결선 173"/>
          <p:cNvCxnSpPr>
            <a:stCxn id="170" idx="2"/>
            <a:endCxn id="171" idx="0"/>
          </p:cNvCxnSpPr>
          <p:nvPr/>
        </p:nvCxnSpPr>
        <p:spPr>
          <a:xfrm>
            <a:off x="6321200" y="4519209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직선 화살표 연결선 174"/>
          <p:cNvCxnSpPr>
            <a:stCxn id="171" idx="2"/>
            <a:endCxn id="173" idx="0"/>
          </p:cNvCxnSpPr>
          <p:nvPr/>
        </p:nvCxnSpPr>
        <p:spPr>
          <a:xfrm flipH="1">
            <a:off x="6321198" y="5049492"/>
            <a:ext cx="2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직선 화살표 연결선 175"/>
          <p:cNvCxnSpPr>
            <a:stCxn id="173" idx="2"/>
            <a:endCxn id="172" idx="0"/>
          </p:cNvCxnSpPr>
          <p:nvPr/>
        </p:nvCxnSpPr>
        <p:spPr>
          <a:xfrm>
            <a:off x="6321198" y="5579775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AutoShape 71"/>
          <p:cNvSpPr>
            <a:spLocks noChangeArrowheads="1"/>
          </p:cNvSpPr>
          <p:nvPr/>
        </p:nvSpPr>
        <p:spPr bwMode="auto">
          <a:xfrm>
            <a:off x="7922371" y="4174471"/>
            <a:ext cx="254115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분야별 </a:t>
            </a:r>
            <a:r>
              <a:rPr lang="en-US" altLang="ko-KR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U2L </a:t>
            </a:r>
            <a:r>
              <a:rPr lang="ko-KR" altLang="en-US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원칙 수립</a:t>
            </a:r>
          </a:p>
        </p:txBody>
      </p:sp>
      <p:cxnSp>
        <p:nvCxnSpPr>
          <p:cNvPr id="183" name="직선 화살표 연결선 182"/>
          <p:cNvCxnSpPr>
            <a:stCxn id="182" idx="2"/>
            <a:endCxn id="184" idx="0"/>
          </p:cNvCxnSpPr>
          <p:nvPr/>
        </p:nvCxnSpPr>
        <p:spPr>
          <a:xfrm>
            <a:off x="9192949" y="4519209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AutoShape 71"/>
          <p:cNvSpPr>
            <a:spLocks noChangeArrowheads="1"/>
          </p:cNvSpPr>
          <p:nvPr/>
        </p:nvSpPr>
        <p:spPr bwMode="auto">
          <a:xfrm>
            <a:off x="7922371" y="4704754"/>
            <a:ext cx="254115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U2L Migration Guideline </a:t>
            </a:r>
            <a:r>
              <a:rPr lang="ko-KR" altLang="en-US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작성</a:t>
            </a:r>
          </a:p>
        </p:txBody>
      </p:sp>
      <p:sp>
        <p:nvSpPr>
          <p:cNvPr id="185" name="AutoShape 71"/>
          <p:cNvSpPr>
            <a:spLocks noChangeArrowheads="1"/>
          </p:cNvSpPr>
          <p:nvPr/>
        </p:nvSpPr>
        <p:spPr bwMode="auto">
          <a:xfrm>
            <a:off x="7922370" y="5235037"/>
            <a:ext cx="2541156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To-Be </a:t>
            </a:r>
            <a:r>
              <a:rPr lang="ko-KR" altLang="en-US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</a:t>
            </a:r>
            <a:r>
              <a:rPr lang="en-US" altLang="ko-KR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Spec </a:t>
            </a:r>
            <a:r>
              <a:rPr lang="ko-KR" altLang="en-US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결정</a:t>
            </a:r>
          </a:p>
        </p:txBody>
      </p:sp>
      <p:cxnSp>
        <p:nvCxnSpPr>
          <p:cNvPr id="188" name="꺾인 연결선 187"/>
          <p:cNvCxnSpPr>
            <a:stCxn id="168" idx="3"/>
            <a:endCxn id="170" idx="1"/>
          </p:cNvCxnSpPr>
          <p:nvPr/>
        </p:nvCxnSpPr>
        <p:spPr bwMode="auto">
          <a:xfrm flipV="1">
            <a:off x="4510820" y="4346841"/>
            <a:ext cx="437380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AutoShape 71"/>
          <p:cNvSpPr>
            <a:spLocks noChangeArrowheads="1"/>
          </p:cNvSpPr>
          <p:nvPr/>
        </p:nvSpPr>
        <p:spPr bwMode="auto">
          <a:xfrm>
            <a:off x="1764820" y="4704754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대상 서비스에 대한 타당성 심사</a:t>
            </a:r>
          </a:p>
        </p:txBody>
      </p:sp>
      <p:cxnSp>
        <p:nvCxnSpPr>
          <p:cNvPr id="53" name="직선 화살표 연결선 52"/>
          <p:cNvCxnSpPr>
            <a:stCxn id="52" idx="2"/>
            <a:endCxn id="167" idx="0"/>
          </p:cNvCxnSpPr>
          <p:nvPr/>
        </p:nvCxnSpPr>
        <p:spPr>
          <a:xfrm>
            <a:off x="3137820" y="5049492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AutoShape 71"/>
          <p:cNvSpPr>
            <a:spLocks noChangeArrowheads="1"/>
          </p:cNvSpPr>
          <p:nvPr/>
        </p:nvSpPr>
        <p:spPr bwMode="auto">
          <a:xfrm>
            <a:off x="7922370" y="5765320"/>
            <a:ext cx="2541156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이행계획서 작성</a:t>
            </a:r>
          </a:p>
        </p:txBody>
      </p:sp>
      <p:cxnSp>
        <p:nvCxnSpPr>
          <p:cNvPr id="65" name="꺾인 연결선 64"/>
          <p:cNvCxnSpPr>
            <a:stCxn id="172" idx="3"/>
            <a:endCxn id="182" idx="1"/>
          </p:cNvCxnSpPr>
          <p:nvPr/>
        </p:nvCxnSpPr>
        <p:spPr bwMode="auto">
          <a:xfrm flipV="1">
            <a:off x="7694198" y="4346841"/>
            <a:ext cx="228172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꺾인 연결선 65"/>
          <p:cNvCxnSpPr>
            <a:stCxn id="184" idx="2"/>
            <a:endCxn id="185" idx="0"/>
          </p:cNvCxnSpPr>
          <p:nvPr/>
        </p:nvCxnSpPr>
        <p:spPr bwMode="auto">
          <a:xfrm rot="5400000">
            <a:off x="9100177" y="5142265"/>
            <a:ext cx="185544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직선 화살표 연결선 66"/>
          <p:cNvCxnSpPr>
            <a:stCxn id="185" idx="2"/>
            <a:endCxn id="64" idx="0"/>
          </p:cNvCxnSpPr>
          <p:nvPr/>
        </p:nvCxnSpPr>
        <p:spPr>
          <a:xfrm>
            <a:off x="9192948" y="5579775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504B0E8B-7CA8-DE41-98E0-97C471D3D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3.3 U2L - Migration </a:t>
            </a:r>
            <a:r>
              <a:rPr kumimoji="1" lang="ko-KR" altLang="en-US" dirty="0"/>
              <a:t>방안 </a:t>
            </a:r>
            <a:r>
              <a:rPr kumimoji="1" lang="en-US" altLang="ko-KR" dirty="0"/>
              <a:t>: </a:t>
            </a:r>
            <a:r>
              <a:rPr kumimoji="1" lang="en" altLang="ko-KR" dirty="0"/>
              <a:t>Assessment </a:t>
            </a:r>
            <a:r>
              <a:rPr kumimoji="1" lang="ko-KR" altLang="en-US" dirty="0"/>
              <a:t>단계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FF396AC8-91AB-3648-B0D9-B9F674B89B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293468"/>
          </a:xfrm>
        </p:spPr>
        <p:txBody>
          <a:bodyPr>
            <a:normAutofit/>
          </a:bodyPr>
          <a:lstStyle/>
          <a:p>
            <a:r>
              <a:rPr kumimoji="1" lang="en" altLang="ko-KR" dirty="0"/>
              <a:t>Assessment </a:t>
            </a:r>
            <a:r>
              <a:rPr kumimoji="1" lang="ko-KR" altLang="en-US" dirty="0"/>
              <a:t>단계에서는 </a:t>
            </a:r>
            <a:r>
              <a:rPr kumimoji="1" lang="en" altLang="ko-KR" dirty="0"/>
              <a:t>U2L</a:t>
            </a:r>
            <a:r>
              <a:rPr kumimoji="1" lang="ko-KR" altLang="en-US" dirty="0"/>
              <a:t>해야 할 대상을 선정하고</a:t>
            </a:r>
            <a:r>
              <a:rPr kumimoji="1" lang="en-US" altLang="ko-KR" dirty="0"/>
              <a:t>, </a:t>
            </a:r>
            <a:r>
              <a:rPr kumimoji="1" lang="ko-KR" altLang="en-US" dirty="0"/>
              <a:t>선정된 서비스 시스템들의 현황을 파악하여 </a:t>
            </a:r>
            <a:r>
              <a:rPr kumimoji="1" lang="en" altLang="ko-KR" dirty="0"/>
              <a:t>To-Be </a:t>
            </a:r>
            <a:r>
              <a:rPr kumimoji="1" lang="ko-KR" altLang="en-US" dirty="0"/>
              <a:t>시스템으로 전환할 </a:t>
            </a:r>
            <a:r>
              <a:rPr kumimoji="1" lang="en" altLang="ko-KR" dirty="0"/>
              <a:t>HW, SW</a:t>
            </a:r>
            <a:r>
              <a:rPr kumimoji="1" lang="ko-KR" altLang="en-US" dirty="0" err="1"/>
              <a:t>를</a:t>
            </a:r>
            <a:r>
              <a:rPr kumimoji="1" lang="ko-KR" altLang="en-US" dirty="0"/>
              <a:t> 준비하는 작업을 수행함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485139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138"/>
          <p:cNvSpPr>
            <a:spLocks noChangeArrowheads="1"/>
          </p:cNvSpPr>
          <p:nvPr/>
        </p:nvSpPr>
        <p:spPr bwMode="auto">
          <a:xfrm>
            <a:off x="1565374" y="2199195"/>
            <a:ext cx="9144776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2" name="Rectangle 141"/>
          <p:cNvSpPr>
            <a:spLocks noChangeArrowheads="1"/>
          </p:cNvSpPr>
          <p:nvPr/>
        </p:nvSpPr>
        <p:spPr bwMode="auto">
          <a:xfrm>
            <a:off x="1565374" y="1883073"/>
            <a:ext cx="9144776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Preparation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</a:p>
        </p:txBody>
      </p:sp>
      <p:sp>
        <p:nvSpPr>
          <p:cNvPr id="43" name="Freeform 17"/>
          <p:cNvSpPr>
            <a:spLocks/>
          </p:cNvSpPr>
          <p:nvPr/>
        </p:nvSpPr>
        <p:spPr bwMode="auto">
          <a:xfrm rot="16200000" flipH="1">
            <a:off x="2613746" y="1326726"/>
            <a:ext cx="387684" cy="2361787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10000 w 10000"/>
              <a:gd name="connsiteY3" fmla="*/ 8740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9961 w 10000"/>
              <a:gd name="connsiteY3" fmla="*/ 9493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493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91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385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57"/>
              <a:gd name="connsiteY0" fmla="*/ 0 h 10000"/>
              <a:gd name="connsiteX1" fmla="*/ 0 w 10057"/>
              <a:gd name="connsiteY1" fmla="*/ 9385 h 10000"/>
              <a:gd name="connsiteX2" fmla="*/ 5097 w 10057"/>
              <a:gd name="connsiteY2" fmla="*/ 10000 h 10000"/>
              <a:gd name="connsiteX3" fmla="*/ 10055 w 10057"/>
              <a:gd name="connsiteY3" fmla="*/ 9330 h 10000"/>
              <a:gd name="connsiteX4" fmla="*/ 10039 w 10057"/>
              <a:gd name="connsiteY4" fmla="*/ 0 h 10000"/>
              <a:gd name="connsiteX5" fmla="*/ 39 w 10057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57" h="10000">
                <a:moveTo>
                  <a:pt x="39" y="0"/>
                </a:moveTo>
                <a:cubicBezTo>
                  <a:pt x="26" y="3128"/>
                  <a:pt x="13" y="6257"/>
                  <a:pt x="0" y="9385"/>
                </a:cubicBezTo>
                <a:lnTo>
                  <a:pt x="5097" y="10000"/>
                </a:lnTo>
                <a:lnTo>
                  <a:pt x="10055" y="9330"/>
                </a:lnTo>
                <a:cubicBezTo>
                  <a:pt x="10068" y="6166"/>
                  <a:pt x="10026" y="3164"/>
                  <a:pt x="10039" y="0"/>
                </a:cubicBezTo>
                <a:lnTo>
                  <a:pt x="3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45" name="AutoShape 71"/>
          <p:cNvSpPr>
            <a:spLocks noChangeArrowheads="1"/>
          </p:cNvSpPr>
          <p:nvPr/>
        </p:nvSpPr>
        <p:spPr bwMode="auto">
          <a:xfrm>
            <a:off x="1616705" y="2775669"/>
            <a:ext cx="2240342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49" name="AutoShape 11"/>
          <p:cNvSpPr>
            <a:spLocks noChangeArrowheads="1"/>
          </p:cNvSpPr>
          <p:nvPr/>
        </p:nvSpPr>
        <p:spPr bwMode="auto">
          <a:xfrm rot="10800000" flipH="1" flipV="1">
            <a:off x="6295928" y="2314784"/>
            <a:ext cx="2281443" cy="385982"/>
          </a:xfrm>
          <a:prstGeom prst="chevron">
            <a:avLst>
              <a:gd name="adj" fmla="val 34561"/>
            </a:avLst>
          </a:prstGeom>
          <a:solidFill>
            <a:schemeClr val="bg1">
              <a:lumMod val="7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en-US" altLang="ko-KR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WEB/WAS/AP/Data Migration</a:t>
            </a:r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0" name="AutoShape 71"/>
          <p:cNvSpPr>
            <a:spLocks noChangeArrowheads="1"/>
          </p:cNvSpPr>
          <p:nvPr/>
        </p:nvSpPr>
        <p:spPr bwMode="auto">
          <a:xfrm>
            <a:off x="6320871" y="2775669"/>
            <a:ext cx="2181688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6" name="AutoShape 11"/>
          <p:cNvSpPr>
            <a:spLocks noChangeArrowheads="1"/>
          </p:cNvSpPr>
          <p:nvPr/>
        </p:nvSpPr>
        <p:spPr bwMode="auto">
          <a:xfrm rot="10800000" flipH="1" flipV="1">
            <a:off x="3988480" y="2314784"/>
            <a:ext cx="2281443" cy="385982"/>
          </a:xfrm>
          <a:prstGeom prst="chevron">
            <a:avLst>
              <a:gd name="adj" fmla="val 35784"/>
            </a:avLst>
          </a:prstGeom>
          <a:solidFill>
            <a:schemeClr val="bg1">
              <a:lumMod val="8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8" name="AutoShape 71"/>
          <p:cNvSpPr>
            <a:spLocks noChangeArrowheads="1"/>
          </p:cNvSpPr>
          <p:nvPr/>
        </p:nvSpPr>
        <p:spPr bwMode="auto">
          <a:xfrm>
            <a:off x="4013419" y="2775669"/>
            <a:ext cx="2181688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4456584" y="2377981"/>
            <a:ext cx="134524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altLang="ko-KR" sz="1100" b="1" dirty="0">
                <a:latin typeface="나눔고딕" panose="020B0600000101010101" charset="-127"/>
                <a:ea typeface="나눔고딕" panose="020B0600000101010101" charset="-127"/>
              </a:rPr>
              <a:t>HW/SW,NW </a:t>
            </a:r>
            <a:r>
              <a:rPr lang="ko-KR" altLang="en-US" sz="1100" b="1" dirty="0">
                <a:latin typeface="나눔고딕" panose="020B0600000101010101" charset="-127"/>
                <a:ea typeface="나눔고딕" panose="020B0600000101010101" charset="-127"/>
              </a:rPr>
              <a:t>구성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2178874" y="2378335"/>
            <a:ext cx="111601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이행계획서작성</a:t>
            </a:r>
          </a:p>
        </p:txBody>
      </p:sp>
      <p:sp>
        <p:nvSpPr>
          <p:cNvPr id="63" name="AutoShape 71"/>
          <p:cNvSpPr>
            <a:spLocks noChangeArrowheads="1"/>
          </p:cNvSpPr>
          <p:nvPr/>
        </p:nvSpPr>
        <p:spPr bwMode="auto">
          <a:xfrm>
            <a:off x="1710538" y="2814875"/>
            <a:ext cx="2052677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각 서비스 별로 이행계획서를 작성하여 서비스담당자와 협의</a:t>
            </a:r>
          </a:p>
        </p:txBody>
      </p:sp>
      <p:sp>
        <p:nvSpPr>
          <p:cNvPr id="81" name="AutoShape 71"/>
          <p:cNvSpPr>
            <a:spLocks noChangeArrowheads="1"/>
          </p:cNvSpPr>
          <p:nvPr/>
        </p:nvSpPr>
        <p:spPr bwMode="auto">
          <a:xfrm>
            <a:off x="4077925" y="2814875"/>
            <a:ext cx="2052677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To-Be Spec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에 맞는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HW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도입하여 설치하고 상용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SW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설치</a:t>
            </a:r>
          </a:p>
        </p:txBody>
      </p:sp>
      <p:sp>
        <p:nvSpPr>
          <p:cNvPr id="99" name="AutoShape 71"/>
          <p:cNvSpPr>
            <a:spLocks noChangeArrowheads="1"/>
          </p:cNvSpPr>
          <p:nvPr/>
        </p:nvSpPr>
        <p:spPr bwMode="auto">
          <a:xfrm>
            <a:off x="6374620" y="2814875"/>
            <a:ext cx="2052677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DB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데이터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Migration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를 수행하고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, </a:t>
            </a:r>
            <a:r>
              <a:rPr lang="en-US" altLang="ko-KR" sz="100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Ap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에 대한 변경 및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Porting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을 수행</a:t>
            </a:r>
          </a:p>
        </p:txBody>
      </p:sp>
      <p:sp>
        <p:nvSpPr>
          <p:cNvPr id="35" name="Freeform 16"/>
          <p:cNvSpPr>
            <a:spLocks/>
          </p:cNvSpPr>
          <p:nvPr/>
        </p:nvSpPr>
        <p:spPr bwMode="auto">
          <a:xfrm rot="16200000" flipH="1">
            <a:off x="9412290" y="1480878"/>
            <a:ext cx="385981" cy="2055820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672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3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76 h 10000"/>
              <a:gd name="connsiteX5" fmla="*/ 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lnTo>
                  <a:pt x="10000" y="0"/>
                </a:lnTo>
                <a:lnTo>
                  <a:pt x="5097" y="57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1" name="AutoShape 71"/>
          <p:cNvSpPr>
            <a:spLocks noChangeArrowheads="1"/>
          </p:cNvSpPr>
          <p:nvPr/>
        </p:nvSpPr>
        <p:spPr bwMode="auto">
          <a:xfrm>
            <a:off x="8548541" y="2775670"/>
            <a:ext cx="2084649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9064908" y="2377983"/>
            <a:ext cx="102303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</a:t>
            </a:r>
            <a:r>
              <a:rPr lang="en-US" altLang="ko-KR" sz="11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테스트</a:t>
            </a:r>
            <a:endParaRPr lang="ko-KR" altLang="en-US" b="1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107" name="AutoShape 71"/>
          <p:cNvSpPr>
            <a:spLocks noChangeArrowheads="1"/>
          </p:cNvSpPr>
          <p:nvPr/>
        </p:nvSpPr>
        <p:spPr bwMode="auto">
          <a:xfrm>
            <a:off x="8642117" y="2814875"/>
            <a:ext cx="1897486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단위테스트 및 기능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성능테스트 후 이슈 발생 시 상세 이행방안 수립 후 실행준비</a:t>
            </a:r>
          </a:p>
        </p:txBody>
      </p:sp>
      <p:sp>
        <p:nvSpPr>
          <p:cNvPr id="165" name="AutoShape 71"/>
          <p:cNvSpPr>
            <a:spLocks noChangeArrowheads="1"/>
          </p:cNvSpPr>
          <p:nvPr/>
        </p:nvSpPr>
        <p:spPr bwMode="auto">
          <a:xfrm>
            <a:off x="1710538" y="4251976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별 이행계획서 작성</a:t>
            </a:r>
          </a:p>
        </p:txBody>
      </p:sp>
      <p:sp>
        <p:nvSpPr>
          <p:cNvPr id="168" name="AutoShape 71"/>
          <p:cNvSpPr>
            <a:spLocks noChangeArrowheads="1"/>
          </p:cNvSpPr>
          <p:nvPr/>
        </p:nvSpPr>
        <p:spPr bwMode="auto">
          <a:xfrm>
            <a:off x="1710538" y="5842825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별 이행계획서 및</a:t>
            </a:r>
          </a:p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별 성능비교방안 협의 </a:t>
            </a:r>
          </a:p>
        </p:txBody>
      </p:sp>
      <p:cxnSp>
        <p:nvCxnSpPr>
          <p:cNvPr id="169" name="직선 화살표 연결선 168"/>
          <p:cNvCxnSpPr>
            <a:stCxn id="165" idx="2"/>
            <a:endCxn id="168" idx="0"/>
          </p:cNvCxnSpPr>
          <p:nvPr/>
        </p:nvCxnSpPr>
        <p:spPr>
          <a:xfrm>
            <a:off x="2736876" y="4596714"/>
            <a:ext cx="0" cy="12461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AutoShape 71"/>
          <p:cNvSpPr>
            <a:spLocks noChangeArrowheads="1"/>
          </p:cNvSpPr>
          <p:nvPr/>
        </p:nvSpPr>
        <p:spPr bwMode="auto">
          <a:xfrm>
            <a:off x="4090163" y="4251976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HW,NW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장비 도입 및 설치</a:t>
            </a:r>
          </a:p>
        </p:txBody>
      </p:sp>
      <p:sp>
        <p:nvSpPr>
          <p:cNvPr id="171" name="AutoShape 71"/>
          <p:cNvSpPr>
            <a:spLocks noChangeArrowheads="1"/>
          </p:cNvSpPr>
          <p:nvPr/>
        </p:nvSpPr>
        <p:spPr bwMode="auto">
          <a:xfrm>
            <a:off x="4090163" y="4782259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OS,MW,DB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설치 및 환경 설정</a:t>
            </a:r>
          </a:p>
        </p:txBody>
      </p:sp>
      <p:sp>
        <p:nvSpPr>
          <p:cNvPr id="172" name="AutoShape 71"/>
          <p:cNvSpPr>
            <a:spLocks noChangeArrowheads="1"/>
          </p:cNvSpPr>
          <p:nvPr/>
        </p:nvSpPr>
        <p:spPr bwMode="auto">
          <a:xfrm>
            <a:off x="4090162" y="5842825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이행을 위한 네트워크 개통</a:t>
            </a:r>
          </a:p>
        </p:txBody>
      </p:sp>
      <p:sp>
        <p:nvSpPr>
          <p:cNvPr id="173" name="AutoShape 71"/>
          <p:cNvSpPr>
            <a:spLocks noChangeArrowheads="1"/>
          </p:cNvSpPr>
          <p:nvPr/>
        </p:nvSpPr>
        <p:spPr bwMode="auto">
          <a:xfrm>
            <a:off x="4090162" y="5312542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기타 상용</a:t>
            </a: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SW(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클러스터 등</a:t>
            </a: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) 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구성</a:t>
            </a:r>
          </a:p>
        </p:txBody>
      </p:sp>
      <p:cxnSp>
        <p:nvCxnSpPr>
          <p:cNvPr id="174" name="직선 화살표 연결선 173"/>
          <p:cNvCxnSpPr>
            <a:stCxn id="170" idx="2"/>
            <a:endCxn id="171" idx="0"/>
          </p:cNvCxnSpPr>
          <p:nvPr/>
        </p:nvCxnSpPr>
        <p:spPr>
          <a:xfrm>
            <a:off x="5116501" y="4596714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직선 화살표 연결선 174"/>
          <p:cNvCxnSpPr>
            <a:stCxn id="171" idx="2"/>
            <a:endCxn id="173" idx="0"/>
          </p:cNvCxnSpPr>
          <p:nvPr/>
        </p:nvCxnSpPr>
        <p:spPr>
          <a:xfrm flipH="1">
            <a:off x="5116501" y="5126997"/>
            <a:ext cx="1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직선 화살표 연결선 175"/>
          <p:cNvCxnSpPr>
            <a:stCxn id="173" idx="2"/>
            <a:endCxn id="172" idx="0"/>
          </p:cNvCxnSpPr>
          <p:nvPr/>
        </p:nvCxnSpPr>
        <p:spPr>
          <a:xfrm>
            <a:off x="5116500" y="5657280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AutoShape 71"/>
          <p:cNvSpPr>
            <a:spLocks noChangeArrowheads="1"/>
          </p:cNvSpPr>
          <p:nvPr/>
        </p:nvSpPr>
        <p:spPr bwMode="auto">
          <a:xfrm>
            <a:off x="6385377" y="4251976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DB Migration</a:t>
            </a:r>
          </a:p>
        </p:txBody>
      </p:sp>
      <p:cxnSp>
        <p:nvCxnSpPr>
          <p:cNvPr id="178" name="직선 화살표 연결선 177"/>
          <p:cNvCxnSpPr>
            <a:stCxn id="177" idx="2"/>
            <a:endCxn id="180" idx="0"/>
          </p:cNvCxnSpPr>
          <p:nvPr/>
        </p:nvCxnSpPr>
        <p:spPr>
          <a:xfrm>
            <a:off x="7411715" y="4596714"/>
            <a:ext cx="0" cy="12461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AutoShape 71"/>
          <p:cNvSpPr>
            <a:spLocks noChangeArrowheads="1"/>
          </p:cNvSpPr>
          <p:nvPr/>
        </p:nvSpPr>
        <p:spPr bwMode="auto">
          <a:xfrm>
            <a:off x="6385377" y="5842825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WEB/WAS/AP Migration</a:t>
            </a:r>
          </a:p>
        </p:txBody>
      </p:sp>
      <p:sp>
        <p:nvSpPr>
          <p:cNvPr id="182" name="AutoShape 71"/>
          <p:cNvSpPr>
            <a:spLocks noChangeArrowheads="1"/>
          </p:cNvSpPr>
          <p:nvPr/>
        </p:nvSpPr>
        <p:spPr bwMode="auto">
          <a:xfrm>
            <a:off x="8640050" y="4251976"/>
            <a:ext cx="1899554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단위테스트 및 </a:t>
            </a:r>
          </a:p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데이터 검증</a:t>
            </a:r>
          </a:p>
        </p:txBody>
      </p:sp>
      <p:cxnSp>
        <p:nvCxnSpPr>
          <p:cNvPr id="183" name="직선 화살표 연결선 182"/>
          <p:cNvCxnSpPr>
            <a:stCxn id="182" idx="2"/>
            <a:endCxn id="184" idx="0"/>
          </p:cNvCxnSpPr>
          <p:nvPr/>
        </p:nvCxnSpPr>
        <p:spPr>
          <a:xfrm>
            <a:off x="9589827" y="4596714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AutoShape 71"/>
          <p:cNvSpPr>
            <a:spLocks noChangeArrowheads="1"/>
          </p:cNvSpPr>
          <p:nvPr/>
        </p:nvSpPr>
        <p:spPr bwMode="auto">
          <a:xfrm>
            <a:off x="8640050" y="4782259"/>
            <a:ext cx="1899554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연동 기능 테스트</a:t>
            </a:r>
          </a:p>
        </p:txBody>
      </p:sp>
      <p:sp>
        <p:nvSpPr>
          <p:cNvPr id="185" name="AutoShape 71"/>
          <p:cNvSpPr>
            <a:spLocks noChangeArrowheads="1"/>
          </p:cNvSpPr>
          <p:nvPr/>
        </p:nvSpPr>
        <p:spPr bwMode="auto">
          <a:xfrm>
            <a:off x="8640050" y="5312542"/>
            <a:ext cx="1899554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부하 테스트</a:t>
            </a:r>
          </a:p>
        </p:txBody>
      </p:sp>
      <p:cxnSp>
        <p:nvCxnSpPr>
          <p:cNvPr id="186" name="직선 화살표 연결선 185"/>
          <p:cNvCxnSpPr>
            <a:stCxn id="184" idx="2"/>
            <a:endCxn id="185" idx="0"/>
          </p:cNvCxnSpPr>
          <p:nvPr/>
        </p:nvCxnSpPr>
        <p:spPr>
          <a:xfrm>
            <a:off x="9589827" y="5126997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꺾인 연결선 187"/>
          <p:cNvCxnSpPr>
            <a:stCxn id="168" idx="3"/>
            <a:endCxn id="170" idx="1"/>
          </p:cNvCxnSpPr>
          <p:nvPr/>
        </p:nvCxnSpPr>
        <p:spPr bwMode="auto">
          <a:xfrm flipV="1">
            <a:off x="3763214" y="4424346"/>
            <a:ext cx="326948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꺾인 연결선 190"/>
          <p:cNvCxnSpPr>
            <a:stCxn id="172" idx="3"/>
            <a:endCxn id="177" idx="1"/>
          </p:cNvCxnSpPr>
          <p:nvPr/>
        </p:nvCxnSpPr>
        <p:spPr bwMode="auto">
          <a:xfrm flipV="1">
            <a:off x="6142838" y="4424346"/>
            <a:ext cx="242538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꺾인 연결선 193"/>
          <p:cNvCxnSpPr>
            <a:stCxn id="180" idx="3"/>
            <a:endCxn id="182" idx="1"/>
          </p:cNvCxnSpPr>
          <p:nvPr/>
        </p:nvCxnSpPr>
        <p:spPr bwMode="auto">
          <a:xfrm flipV="1">
            <a:off x="8438054" y="4424346"/>
            <a:ext cx="201997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직사각형 52"/>
          <p:cNvSpPr/>
          <p:nvPr/>
        </p:nvSpPr>
        <p:spPr>
          <a:xfrm>
            <a:off x="6374619" y="4606613"/>
            <a:ext cx="157286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kern="0" dirty="0">
                <a:latin typeface="나눔고딕" panose="020B0600000101010101" charset="-127"/>
                <a:ea typeface="나눔고딕" panose="020B0600000101010101" charset="-127"/>
              </a:rPr>
              <a:t>※ </a:t>
            </a:r>
            <a:r>
              <a:rPr lang="ko-KR" altLang="en-US" sz="800" kern="0" dirty="0">
                <a:latin typeface="나눔고딕" panose="020B0600000101010101" charset="-127"/>
                <a:ea typeface="나눔고딕" panose="020B0600000101010101" charset="-127"/>
              </a:rPr>
              <a:t>애플리케이션 </a:t>
            </a:r>
            <a:r>
              <a:rPr lang="en-US" altLang="ko-KR" sz="800" kern="0" dirty="0">
                <a:latin typeface="나눔고딕" panose="020B0600000101010101" charset="-127"/>
                <a:ea typeface="나눔고딕" panose="020B0600000101010101" charset="-127"/>
              </a:rPr>
              <a:t>Migration</a:t>
            </a:r>
            <a:r>
              <a:rPr lang="ko-KR" altLang="en-US" sz="800" kern="0" dirty="0">
                <a:latin typeface="나눔고딕" panose="020B0600000101010101" charset="-127"/>
                <a:ea typeface="나눔고딕" panose="020B0600000101010101" charset="-127"/>
              </a:rPr>
              <a:t>참조</a:t>
            </a:r>
            <a:endParaRPr lang="ko-KR" altLang="en-US" sz="1000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5" name="직사각형 54"/>
          <p:cNvSpPr/>
          <p:nvPr/>
        </p:nvSpPr>
        <p:spPr>
          <a:xfrm>
            <a:off x="6374619" y="6196505"/>
            <a:ext cx="152798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kern="0" dirty="0">
                <a:latin typeface="나눔고딕" panose="020B0600000101010101" charset="-127"/>
                <a:ea typeface="나눔고딕" panose="020B0600000101010101" charset="-127"/>
              </a:rPr>
              <a:t>※ WEB/WAS Migration </a:t>
            </a:r>
            <a:r>
              <a:rPr lang="ko-KR" altLang="en-US" sz="800" kern="0" dirty="0">
                <a:latin typeface="나눔고딕" panose="020B0600000101010101" charset="-127"/>
                <a:ea typeface="나눔고딕" panose="020B0600000101010101" charset="-127"/>
              </a:rPr>
              <a:t>참조</a:t>
            </a:r>
            <a:endParaRPr lang="ko-KR" altLang="en-US" sz="1000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7" name="AutoShape 71"/>
          <p:cNvSpPr>
            <a:spLocks noChangeArrowheads="1"/>
          </p:cNvSpPr>
          <p:nvPr/>
        </p:nvSpPr>
        <p:spPr bwMode="auto">
          <a:xfrm>
            <a:off x="8640050" y="5842824"/>
            <a:ext cx="1899554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이슈</a:t>
            </a: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발생 시 해결방안 수립 후 상세 전환계획 작성 및 실행</a:t>
            </a:r>
          </a:p>
        </p:txBody>
      </p:sp>
      <p:cxnSp>
        <p:nvCxnSpPr>
          <p:cNvPr id="64" name="직선 화살표 연결선 63"/>
          <p:cNvCxnSpPr>
            <a:stCxn id="185" idx="2"/>
            <a:endCxn id="57" idx="0"/>
          </p:cNvCxnSpPr>
          <p:nvPr/>
        </p:nvCxnSpPr>
        <p:spPr>
          <a:xfrm>
            <a:off x="9589827" y="5657281"/>
            <a:ext cx="0" cy="1855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1127B83E-4E0F-CA45-B08D-63E62340C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3.4 U2L - Migration </a:t>
            </a:r>
            <a:r>
              <a:rPr kumimoji="1" lang="ko-KR" altLang="en-US" dirty="0"/>
              <a:t>방안 </a:t>
            </a:r>
            <a:r>
              <a:rPr kumimoji="1" lang="en-US" altLang="ko-KR" dirty="0"/>
              <a:t>: </a:t>
            </a:r>
            <a:r>
              <a:rPr kumimoji="1" lang="en" altLang="ko-KR" dirty="0"/>
              <a:t>Preparation </a:t>
            </a:r>
            <a:r>
              <a:rPr kumimoji="1" lang="ko-KR" altLang="en-US" dirty="0"/>
              <a:t>단계 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DACD964A-4129-D345-948A-9BB4F9CF35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030596"/>
          </a:xfrm>
        </p:spPr>
        <p:txBody>
          <a:bodyPr>
            <a:normAutofit/>
          </a:bodyPr>
          <a:lstStyle/>
          <a:p>
            <a:r>
              <a:rPr kumimoji="1" lang="en" altLang="ko-KR" dirty="0"/>
              <a:t>Preparation </a:t>
            </a:r>
            <a:r>
              <a:rPr kumimoji="1" lang="ko-KR" altLang="en-US" dirty="0"/>
              <a:t>단계에서는 </a:t>
            </a:r>
            <a:r>
              <a:rPr kumimoji="1" lang="en" altLang="ko-KR" dirty="0"/>
              <a:t>Unix</a:t>
            </a:r>
            <a:r>
              <a:rPr kumimoji="1" lang="ko-KR" altLang="en-US" dirty="0" err="1"/>
              <a:t>를</a:t>
            </a:r>
            <a:r>
              <a:rPr kumimoji="1" lang="ko-KR" altLang="en-US" dirty="0"/>
              <a:t> </a:t>
            </a:r>
            <a:r>
              <a:rPr kumimoji="1" lang="en" altLang="ko-KR" dirty="0"/>
              <a:t>Linux Platform</a:t>
            </a:r>
            <a:r>
              <a:rPr kumimoji="1" lang="ko-KR" altLang="en-US" dirty="0" err="1"/>
              <a:t>으로</a:t>
            </a:r>
            <a:r>
              <a:rPr kumimoji="1" lang="ko-KR" altLang="en-US" dirty="0"/>
              <a:t> 전환하기 위한 구체적인 이행계획서를 작성하며</a:t>
            </a:r>
            <a:r>
              <a:rPr kumimoji="1" lang="en-US" altLang="ko-KR" dirty="0"/>
              <a:t>, </a:t>
            </a:r>
            <a:r>
              <a:rPr kumimoji="1" lang="en" altLang="ko-KR" dirty="0"/>
              <a:t>To-Be </a:t>
            </a:r>
            <a:r>
              <a:rPr kumimoji="1" lang="ko-KR" altLang="en-US" dirty="0"/>
              <a:t>시스템에 </a:t>
            </a:r>
            <a:r>
              <a:rPr kumimoji="1" lang="en" altLang="ko-KR" dirty="0"/>
              <a:t>App</a:t>
            </a:r>
            <a:r>
              <a:rPr kumimoji="1" lang="ko-KR" altLang="en-US" dirty="0"/>
              <a:t>와 </a:t>
            </a:r>
            <a:r>
              <a:rPr kumimoji="1" lang="en" altLang="ko-KR" dirty="0"/>
              <a:t>Data</a:t>
            </a:r>
            <a:r>
              <a:rPr kumimoji="1" lang="ko-KR" altLang="en-US" dirty="0" err="1"/>
              <a:t>를</a:t>
            </a:r>
            <a:r>
              <a:rPr kumimoji="1" lang="ko-KR" altLang="en-US" dirty="0"/>
              <a:t> </a:t>
            </a:r>
            <a:r>
              <a:rPr kumimoji="1" lang="en" altLang="ko-KR" dirty="0"/>
              <a:t>Porting</a:t>
            </a:r>
            <a:r>
              <a:rPr kumimoji="1" lang="ko-KR" altLang="en-US" dirty="0"/>
              <a:t>하여 일정기간 동안 서비스 테스트를 수행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690394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622"/>
          <p:cNvSpPr txBox="1">
            <a:spLocks noChangeArrowheads="1"/>
          </p:cNvSpPr>
          <p:nvPr/>
        </p:nvSpPr>
        <p:spPr bwMode="auto">
          <a:xfrm>
            <a:off x="1680130" y="-565406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9538823" y="-1190869"/>
            <a:ext cx="164036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Ⅳ. To-Be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모델수립</a:t>
            </a:r>
          </a:p>
        </p:txBody>
      </p:sp>
      <p:sp>
        <p:nvSpPr>
          <p:cNvPr id="31" name="Rectangle 138"/>
          <p:cNvSpPr>
            <a:spLocks noChangeArrowheads="1"/>
          </p:cNvSpPr>
          <p:nvPr/>
        </p:nvSpPr>
        <p:spPr bwMode="auto">
          <a:xfrm>
            <a:off x="1474012" y="2133686"/>
            <a:ext cx="9144776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2" name="Rectangle 141"/>
          <p:cNvSpPr>
            <a:spLocks noChangeArrowheads="1"/>
          </p:cNvSpPr>
          <p:nvPr/>
        </p:nvSpPr>
        <p:spPr bwMode="auto">
          <a:xfrm>
            <a:off x="1474012" y="1817564"/>
            <a:ext cx="9144776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Migration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43" name="Freeform 17"/>
          <p:cNvSpPr>
            <a:spLocks/>
          </p:cNvSpPr>
          <p:nvPr/>
        </p:nvSpPr>
        <p:spPr bwMode="auto">
          <a:xfrm rot="16200000" flipH="1">
            <a:off x="2924623" y="862351"/>
            <a:ext cx="387684" cy="3159516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10000 w 10000"/>
              <a:gd name="connsiteY3" fmla="*/ 8740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9961 w 10000"/>
              <a:gd name="connsiteY3" fmla="*/ 9493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493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91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385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57"/>
              <a:gd name="connsiteY0" fmla="*/ 0 h 10000"/>
              <a:gd name="connsiteX1" fmla="*/ 0 w 10057"/>
              <a:gd name="connsiteY1" fmla="*/ 9385 h 10000"/>
              <a:gd name="connsiteX2" fmla="*/ 5097 w 10057"/>
              <a:gd name="connsiteY2" fmla="*/ 10000 h 10000"/>
              <a:gd name="connsiteX3" fmla="*/ 10055 w 10057"/>
              <a:gd name="connsiteY3" fmla="*/ 9330 h 10000"/>
              <a:gd name="connsiteX4" fmla="*/ 10039 w 10057"/>
              <a:gd name="connsiteY4" fmla="*/ 0 h 10000"/>
              <a:gd name="connsiteX5" fmla="*/ 39 w 10057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57" h="10000">
                <a:moveTo>
                  <a:pt x="39" y="0"/>
                </a:moveTo>
                <a:cubicBezTo>
                  <a:pt x="26" y="3128"/>
                  <a:pt x="13" y="6257"/>
                  <a:pt x="0" y="9385"/>
                </a:cubicBezTo>
                <a:lnTo>
                  <a:pt x="5097" y="10000"/>
                </a:lnTo>
                <a:lnTo>
                  <a:pt x="10055" y="9330"/>
                </a:lnTo>
                <a:cubicBezTo>
                  <a:pt x="10068" y="6166"/>
                  <a:pt x="10026" y="3164"/>
                  <a:pt x="10039" y="0"/>
                </a:cubicBezTo>
                <a:lnTo>
                  <a:pt x="3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45" name="AutoShape 71"/>
          <p:cNvSpPr>
            <a:spLocks noChangeArrowheads="1"/>
          </p:cNvSpPr>
          <p:nvPr/>
        </p:nvSpPr>
        <p:spPr bwMode="auto">
          <a:xfrm>
            <a:off x="1525344" y="2710160"/>
            <a:ext cx="2997051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6" name="AutoShape 11"/>
          <p:cNvSpPr>
            <a:spLocks noChangeArrowheads="1"/>
          </p:cNvSpPr>
          <p:nvPr/>
        </p:nvSpPr>
        <p:spPr bwMode="auto">
          <a:xfrm rot="10800000" flipH="1" flipV="1">
            <a:off x="4698221" y="2249275"/>
            <a:ext cx="3052035" cy="385982"/>
          </a:xfrm>
          <a:prstGeom prst="chevron">
            <a:avLst>
              <a:gd name="adj" fmla="val 35784"/>
            </a:avLst>
          </a:prstGeom>
          <a:solidFill>
            <a:schemeClr val="bg1">
              <a:lumMod val="8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8" name="AutoShape 71"/>
          <p:cNvSpPr>
            <a:spLocks noChangeArrowheads="1"/>
          </p:cNvSpPr>
          <p:nvPr/>
        </p:nvSpPr>
        <p:spPr bwMode="auto">
          <a:xfrm>
            <a:off x="4731583" y="2710160"/>
            <a:ext cx="2918586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5626161" y="2312472"/>
            <a:ext cx="119616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1100" b="1" dirty="0">
                <a:latin typeface="나눔고딕" panose="020B0600000101010101" charset="-127"/>
                <a:ea typeface="나눔고딕" panose="020B0600000101010101" charset="-127"/>
              </a:rPr>
              <a:t>이행 전 성능측정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2139655" y="2312826"/>
            <a:ext cx="176843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 시나리오 작성</a:t>
            </a:r>
          </a:p>
        </p:txBody>
      </p:sp>
      <p:sp>
        <p:nvSpPr>
          <p:cNvPr id="63" name="AutoShape 71"/>
          <p:cNvSpPr>
            <a:spLocks noChangeArrowheads="1"/>
          </p:cNvSpPr>
          <p:nvPr/>
        </p:nvSpPr>
        <p:spPr bwMode="auto">
          <a:xfrm>
            <a:off x="1650868" y="2749366"/>
            <a:ext cx="2746000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전환에 필요한 상세한 작업 절차를 작성하고 서비스 담당자와 전환일정을 확정</a:t>
            </a:r>
          </a:p>
        </p:txBody>
      </p:sp>
      <p:sp>
        <p:nvSpPr>
          <p:cNvPr id="81" name="AutoShape 71"/>
          <p:cNvSpPr>
            <a:spLocks noChangeArrowheads="1"/>
          </p:cNvSpPr>
          <p:nvPr/>
        </p:nvSpPr>
        <p:spPr bwMode="auto">
          <a:xfrm>
            <a:off x="4817876" y="2749366"/>
            <a:ext cx="2746000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 전에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U2L, W2L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전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,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후의 성능비교를 위해 사전에 협의한 항목들의 성능을 측정함</a:t>
            </a:r>
          </a:p>
        </p:txBody>
      </p:sp>
      <p:sp>
        <p:nvSpPr>
          <p:cNvPr id="35" name="Freeform 16"/>
          <p:cNvSpPr>
            <a:spLocks/>
          </p:cNvSpPr>
          <p:nvPr/>
        </p:nvSpPr>
        <p:spPr bwMode="auto">
          <a:xfrm rot="16200000" flipH="1">
            <a:off x="8906679" y="1068177"/>
            <a:ext cx="385981" cy="2750204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672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3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76 h 10000"/>
              <a:gd name="connsiteX5" fmla="*/ 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lnTo>
                  <a:pt x="10000" y="0"/>
                </a:lnTo>
                <a:lnTo>
                  <a:pt x="5097" y="57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1" name="AutoShape 71"/>
          <p:cNvSpPr>
            <a:spLocks noChangeArrowheads="1"/>
          </p:cNvSpPr>
          <p:nvPr/>
        </p:nvSpPr>
        <p:spPr bwMode="auto">
          <a:xfrm>
            <a:off x="7686000" y="2710161"/>
            <a:ext cx="2788771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423955" y="2312474"/>
            <a:ext cx="119616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 작업</a:t>
            </a:r>
          </a:p>
        </p:txBody>
      </p:sp>
      <p:sp>
        <p:nvSpPr>
          <p:cNvPr id="107" name="AutoShape 71"/>
          <p:cNvSpPr>
            <a:spLocks noChangeArrowheads="1"/>
          </p:cNvSpPr>
          <p:nvPr/>
        </p:nvSpPr>
        <p:spPr bwMode="auto">
          <a:xfrm>
            <a:off x="7811184" y="2749366"/>
            <a:ext cx="2538391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전환 작업 절차에 따라 서비스 전환을 실시하고 서비스 점검결과에 따라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Open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결정 </a:t>
            </a:r>
          </a:p>
        </p:txBody>
      </p:sp>
      <p:sp>
        <p:nvSpPr>
          <p:cNvPr id="165" name="AutoShape 71"/>
          <p:cNvSpPr>
            <a:spLocks noChangeArrowheads="1"/>
          </p:cNvSpPr>
          <p:nvPr/>
        </p:nvSpPr>
        <p:spPr bwMode="auto">
          <a:xfrm>
            <a:off x="1650868" y="4186467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 상세 절차서 초안 작성</a:t>
            </a:r>
          </a:p>
        </p:txBody>
      </p:sp>
      <p:cxnSp>
        <p:nvCxnSpPr>
          <p:cNvPr id="166" name="직선 화살표 연결선 165"/>
          <p:cNvCxnSpPr>
            <a:stCxn id="165" idx="2"/>
            <a:endCxn id="52" idx="0"/>
          </p:cNvCxnSpPr>
          <p:nvPr/>
        </p:nvCxnSpPr>
        <p:spPr>
          <a:xfrm>
            <a:off x="3023868" y="4531205"/>
            <a:ext cx="0" cy="4506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AutoShape 71"/>
          <p:cNvSpPr>
            <a:spLocks noChangeArrowheads="1"/>
          </p:cNvSpPr>
          <p:nvPr/>
        </p:nvSpPr>
        <p:spPr bwMode="auto">
          <a:xfrm>
            <a:off x="1650868" y="5777316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전환일정 확정</a:t>
            </a:r>
          </a:p>
        </p:txBody>
      </p:sp>
      <p:cxnSp>
        <p:nvCxnSpPr>
          <p:cNvPr id="169" name="직선 화살표 연결선 168"/>
          <p:cNvCxnSpPr>
            <a:stCxn id="52" idx="2"/>
            <a:endCxn id="168" idx="0"/>
          </p:cNvCxnSpPr>
          <p:nvPr/>
        </p:nvCxnSpPr>
        <p:spPr>
          <a:xfrm>
            <a:off x="3023868" y="5326631"/>
            <a:ext cx="0" cy="450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AutoShape 71"/>
          <p:cNvSpPr>
            <a:spLocks noChangeArrowheads="1"/>
          </p:cNvSpPr>
          <p:nvPr/>
        </p:nvSpPr>
        <p:spPr bwMode="auto">
          <a:xfrm>
            <a:off x="4834248" y="4186467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 eaLnBrk="0" hangingPunct="0"/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이행 전 시스템 성능측정 및 검토</a:t>
            </a:r>
            <a:endParaRPr lang="en-US" altLang="ko-KR" sz="9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182" name="AutoShape 71"/>
          <p:cNvSpPr>
            <a:spLocks noChangeArrowheads="1"/>
          </p:cNvSpPr>
          <p:nvPr/>
        </p:nvSpPr>
        <p:spPr bwMode="auto">
          <a:xfrm>
            <a:off x="7808419" y="4186467"/>
            <a:ext cx="254115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전환 작업 전 작업절차 최종 점검</a:t>
            </a:r>
          </a:p>
        </p:txBody>
      </p:sp>
      <p:cxnSp>
        <p:nvCxnSpPr>
          <p:cNvPr id="183" name="직선 화살표 연결선 182"/>
          <p:cNvCxnSpPr>
            <a:stCxn id="182" idx="2"/>
            <a:endCxn id="184" idx="0"/>
          </p:cNvCxnSpPr>
          <p:nvPr/>
        </p:nvCxnSpPr>
        <p:spPr>
          <a:xfrm>
            <a:off x="9078997" y="4531205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AutoShape 71"/>
          <p:cNvSpPr>
            <a:spLocks noChangeArrowheads="1"/>
          </p:cNvSpPr>
          <p:nvPr/>
        </p:nvSpPr>
        <p:spPr bwMode="auto">
          <a:xfrm>
            <a:off x="7808419" y="4716750"/>
            <a:ext cx="254115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 및 점검</a:t>
            </a:r>
          </a:p>
        </p:txBody>
      </p:sp>
      <p:sp>
        <p:nvSpPr>
          <p:cNvPr id="185" name="AutoShape 71"/>
          <p:cNvSpPr>
            <a:spLocks noChangeArrowheads="1"/>
          </p:cNvSpPr>
          <p:nvPr/>
        </p:nvSpPr>
        <p:spPr bwMode="auto">
          <a:xfrm>
            <a:off x="7808418" y="5247033"/>
            <a:ext cx="2541156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 eaLnBrk="0" hangingPunct="0"/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Open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여부 결정</a:t>
            </a:r>
            <a:endParaRPr lang="en-US" altLang="ko-KR" sz="9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cxnSp>
        <p:nvCxnSpPr>
          <p:cNvPr id="188" name="꺾인 연결선 187"/>
          <p:cNvCxnSpPr>
            <a:stCxn id="52" idx="3"/>
            <a:endCxn id="170" idx="1"/>
          </p:cNvCxnSpPr>
          <p:nvPr/>
        </p:nvCxnSpPr>
        <p:spPr bwMode="auto">
          <a:xfrm flipV="1">
            <a:off x="4396868" y="4358837"/>
            <a:ext cx="437380" cy="79542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AutoShape 71"/>
          <p:cNvSpPr>
            <a:spLocks noChangeArrowheads="1"/>
          </p:cNvSpPr>
          <p:nvPr/>
        </p:nvSpPr>
        <p:spPr bwMode="auto">
          <a:xfrm>
            <a:off x="1650868" y="4981892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 상세 절차 협의 및 절차서 완성</a:t>
            </a:r>
          </a:p>
        </p:txBody>
      </p:sp>
      <p:sp>
        <p:nvSpPr>
          <p:cNvPr id="64" name="AutoShape 71"/>
          <p:cNvSpPr>
            <a:spLocks noChangeArrowheads="1"/>
          </p:cNvSpPr>
          <p:nvPr/>
        </p:nvSpPr>
        <p:spPr bwMode="auto">
          <a:xfrm>
            <a:off x="7808418" y="5777316"/>
            <a:ext cx="2541156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안정화</a:t>
            </a:r>
          </a:p>
        </p:txBody>
      </p:sp>
      <p:cxnSp>
        <p:nvCxnSpPr>
          <p:cNvPr id="65" name="꺾인 연결선 64"/>
          <p:cNvCxnSpPr>
            <a:stCxn id="168" idx="3"/>
            <a:endCxn id="182" idx="1"/>
          </p:cNvCxnSpPr>
          <p:nvPr/>
        </p:nvCxnSpPr>
        <p:spPr bwMode="auto">
          <a:xfrm flipV="1">
            <a:off x="4396868" y="4358837"/>
            <a:ext cx="3411550" cy="1590849"/>
          </a:xfrm>
          <a:prstGeom prst="bentConnector3">
            <a:avLst>
              <a:gd name="adj1" fmla="val 9578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꺾인 연결선 65"/>
          <p:cNvCxnSpPr>
            <a:stCxn id="184" idx="2"/>
            <a:endCxn id="185" idx="0"/>
          </p:cNvCxnSpPr>
          <p:nvPr/>
        </p:nvCxnSpPr>
        <p:spPr bwMode="auto">
          <a:xfrm rot="5400000">
            <a:off x="8986225" y="5154261"/>
            <a:ext cx="185544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직선 화살표 연결선 66"/>
          <p:cNvCxnSpPr>
            <a:stCxn id="185" idx="2"/>
            <a:endCxn id="64" idx="0"/>
          </p:cNvCxnSpPr>
          <p:nvPr/>
        </p:nvCxnSpPr>
        <p:spPr>
          <a:xfrm>
            <a:off x="9078996" y="5591771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화살표 연결선 45"/>
          <p:cNvCxnSpPr>
            <a:stCxn id="170" idx="3"/>
            <a:endCxn id="182" idx="1"/>
          </p:cNvCxnSpPr>
          <p:nvPr/>
        </p:nvCxnSpPr>
        <p:spPr>
          <a:xfrm>
            <a:off x="7580248" y="4358836"/>
            <a:ext cx="22817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ABFA66EE-68F4-F64D-9B61-2D22731E2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3.5 U2L - Migration </a:t>
            </a:r>
            <a:r>
              <a:rPr kumimoji="1" lang="ko-KR" altLang="en-US" dirty="0"/>
              <a:t>방안 </a:t>
            </a:r>
            <a:r>
              <a:rPr kumimoji="1" lang="en-US" altLang="ko-KR" dirty="0"/>
              <a:t>: </a:t>
            </a:r>
            <a:r>
              <a:rPr kumimoji="1" lang="en" altLang="ko-KR" dirty="0"/>
              <a:t>Migration </a:t>
            </a:r>
            <a:r>
              <a:rPr kumimoji="1" lang="ko-KR" altLang="en-US" dirty="0"/>
              <a:t>단계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B8058C50-1A17-B646-AF37-3F9B16F330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570117"/>
          </a:xfrm>
        </p:spPr>
        <p:txBody>
          <a:bodyPr>
            <a:normAutofit/>
          </a:bodyPr>
          <a:lstStyle/>
          <a:p>
            <a:r>
              <a:rPr kumimoji="1" lang="en" altLang="ko-KR" dirty="0"/>
              <a:t>Migration </a:t>
            </a:r>
            <a:r>
              <a:rPr kumimoji="1" lang="ko-KR" altLang="en-US" dirty="0"/>
              <a:t>단계에서는 서비스를 전환</a:t>
            </a:r>
            <a:r>
              <a:rPr kumimoji="1" lang="en-US" altLang="ko-KR" dirty="0"/>
              <a:t>(</a:t>
            </a:r>
            <a:r>
              <a:rPr kumimoji="1" lang="en" altLang="ko-KR" dirty="0"/>
              <a:t>Cut-Over)</a:t>
            </a:r>
            <a:r>
              <a:rPr kumimoji="1" lang="ko-KR" altLang="en-US" dirty="0"/>
              <a:t>하기 위한 상세한 </a:t>
            </a:r>
            <a:r>
              <a:rPr kumimoji="1" lang="ko-KR" altLang="en-US" dirty="0" err="1"/>
              <a:t>작업절차</a:t>
            </a:r>
            <a:r>
              <a:rPr kumimoji="1" lang="en-US" altLang="ko-KR" dirty="0"/>
              <a:t>(</a:t>
            </a:r>
            <a:r>
              <a:rPr kumimoji="1" lang="ko-KR" altLang="en-US" dirty="0"/>
              <a:t>시나리오</a:t>
            </a:r>
            <a:r>
              <a:rPr kumimoji="1" lang="en-US" altLang="ko-KR" dirty="0"/>
              <a:t>)</a:t>
            </a:r>
            <a:r>
              <a:rPr kumimoji="1" lang="ko-KR" altLang="en-US" dirty="0" err="1"/>
              <a:t>를</a:t>
            </a:r>
            <a:r>
              <a:rPr kumimoji="1" lang="ko-KR" altLang="en-US" dirty="0"/>
              <a:t> 작성하고</a:t>
            </a:r>
            <a:r>
              <a:rPr kumimoji="1" lang="en-US" altLang="ko-KR" dirty="0"/>
              <a:t>, </a:t>
            </a:r>
            <a:r>
              <a:rPr kumimoji="1" lang="ko-KR" altLang="en-US" dirty="0"/>
              <a:t>이행 전</a:t>
            </a:r>
            <a:r>
              <a:rPr kumimoji="1" lang="en-US" altLang="ko-KR" dirty="0"/>
              <a:t>,</a:t>
            </a:r>
            <a:r>
              <a:rPr kumimoji="1" lang="ko-KR" altLang="en-US" dirty="0"/>
              <a:t>후 </a:t>
            </a:r>
            <a:r>
              <a:rPr kumimoji="1" lang="ko-KR" altLang="en-US" dirty="0" err="1"/>
              <a:t>성능비교를</a:t>
            </a:r>
            <a:r>
              <a:rPr kumimoji="1" lang="ko-KR" altLang="en-US" dirty="0"/>
              <a:t> 위한 성능측정 작업 후에 협의된 전환 일정에 맞춰 </a:t>
            </a:r>
            <a:r>
              <a:rPr kumimoji="1" lang="ko-KR" altLang="en-US" dirty="0" err="1"/>
              <a:t>전환작업을</a:t>
            </a:r>
            <a:r>
              <a:rPr kumimoji="1" lang="ko-KR" altLang="en-US" dirty="0"/>
              <a:t> 실시함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077350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138"/>
          <p:cNvSpPr>
            <a:spLocks noChangeArrowheads="1"/>
          </p:cNvSpPr>
          <p:nvPr/>
        </p:nvSpPr>
        <p:spPr bwMode="auto">
          <a:xfrm>
            <a:off x="1474012" y="2177954"/>
            <a:ext cx="9144776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2" name="Rectangle 141"/>
          <p:cNvSpPr>
            <a:spLocks noChangeArrowheads="1"/>
          </p:cNvSpPr>
          <p:nvPr/>
        </p:nvSpPr>
        <p:spPr bwMode="auto">
          <a:xfrm>
            <a:off x="1474012" y="1861832"/>
            <a:ext cx="9144776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Optimization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43" name="Freeform 17"/>
          <p:cNvSpPr>
            <a:spLocks/>
          </p:cNvSpPr>
          <p:nvPr/>
        </p:nvSpPr>
        <p:spPr bwMode="auto">
          <a:xfrm rot="16200000" flipH="1">
            <a:off x="2924623" y="906619"/>
            <a:ext cx="387684" cy="3159516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10000 w 10000"/>
              <a:gd name="connsiteY3" fmla="*/ 8740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9961 w 10000"/>
              <a:gd name="connsiteY3" fmla="*/ 9493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493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91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385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57"/>
              <a:gd name="connsiteY0" fmla="*/ 0 h 10000"/>
              <a:gd name="connsiteX1" fmla="*/ 0 w 10057"/>
              <a:gd name="connsiteY1" fmla="*/ 9385 h 10000"/>
              <a:gd name="connsiteX2" fmla="*/ 5097 w 10057"/>
              <a:gd name="connsiteY2" fmla="*/ 10000 h 10000"/>
              <a:gd name="connsiteX3" fmla="*/ 10055 w 10057"/>
              <a:gd name="connsiteY3" fmla="*/ 9330 h 10000"/>
              <a:gd name="connsiteX4" fmla="*/ 10039 w 10057"/>
              <a:gd name="connsiteY4" fmla="*/ 0 h 10000"/>
              <a:gd name="connsiteX5" fmla="*/ 39 w 10057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57" h="10000">
                <a:moveTo>
                  <a:pt x="39" y="0"/>
                </a:moveTo>
                <a:cubicBezTo>
                  <a:pt x="26" y="3128"/>
                  <a:pt x="13" y="6257"/>
                  <a:pt x="0" y="9385"/>
                </a:cubicBezTo>
                <a:lnTo>
                  <a:pt x="5097" y="10000"/>
                </a:lnTo>
                <a:lnTo>
                  <a:pt x="10055" y="9330"/>
                </a:lnTo>
                <a:cubicBezTo>
                  <a:pt x="10068" y="6166"/>
                  <a:pt x="10026" y="3164"/>
                  <a:pt x="10039" y="0"/>
                </a:cubicBezTo>
                <a:lnTo>
                  <a:pt x="3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45" name="AutoShape 71"/>
          <p:cNvSpPr>
            <a:spLocks noChangeArrowheads="1"/>
          </p:cNvSpPr>
          <p:nvPr/>
        </p:nvSpPr>
        <p:spPr bwMode="auto">
          <a:xfrm>
            <a:off x="1525344" y="2754428"/>
            <a:ext cx="2997051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6" name="AutoShape 11"/>
          <p:cNvSpPr>
            <a:spLocks noChangeArrowheads="1"/>
          </p:cNvSpPr>
          <p:nvPr/>
        </p:nvSpPr>
        <p:spPr bwMode="auto">
          <a:xfrm rot="10800000" flipH="1" flipV="1">
            <a:off x="4698221" y="2293543"/>
            <a:ext cx="3052035" cy="385982"/>
          </a:xfrm>
          <a:prstGeom prst="chevron">
            <a:avLst>
              <a:gd name="adj" fmla="val 35784"/>
            </a:avLst>
          </a:prstGeom>
          <a:solidFill>
            <a:schemeClr val="bg1">
              <a:lumMod val="8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8" name="AutoShape 71"/>
          <p:cNvSpPr>
            <a:spLocks noChangeArrowheads="1"/>
          </p:cNvSpPr>
          <p:nvPr/>
        </p:nvSpPr>
        <p:spPr bwMode="auto">
          <a:xfrm>
            <a:off x="4731583" y="2754428"/>
            <a:ext cx="2918586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5626161" y="2356740"/>
            <a:ext cx="119616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1100" b="1" dirty="0">
                <a:latin typeface="나눔고딕" panose="020B0600000101010101" charset="-127"/>
                <a:ea typeface="나눔고딕" panose="020B0600000101010101" charset="-127"/>
              </a:rPr>
              <a:t>이행 후 성능측정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2139655" y="2357094"/>
            <a:ext cx="176843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 시나리오 작성</a:t>
            </a:r>
          </a:p>
        </p:txBody>
      </p:sp>
      <p:sp>
        <p:nvSpPr>
          <p:cNvPr id="63" name="AutoShape 71"/>
          <p:cNvSpPr>
            <a:spLocks noChangeArrowheads="1"/>
          </p:cNvSpPr>
          <p:nvPr/>
        </p:nvSpPr>
        <p:spPr bwMode="auto">
          <a:xfrm>
            <a:off x="1650868" y="2793634"/>
            <a:ext cx="2746000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서비스를 전환한 후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안정화 작업을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/>
            </a:r>
            <a:b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</a:b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지원함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(Trouble Shooting)</a:t>
            </a:r>
          </a:p>
        </p:txBody>
      </p:sp>
      <p:sp>
        <p:nvSpPr>
          <p:cNvPr id="81" name="AutoShape 71"/>
          <p:cNvSpPr>
            <a:spLocks noChangeArrowheads="1"/>
          </p:cNvSpPr>
          <p:nvPr/>
        </p:nvSpPr>
        <p:spPr bwMode="auto">
          <a:xfrm>
            <a:off x="4817876" y="2793634"/>
            <a:ext cx="2746000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 eaLnBrk="0" hangingPunct="0"/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 후 사전에 협의한 항목들의 성능을 측정하여 분석하고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이행 전과 비교함</a:t>
            </a:r>
            <a:endParaRPr lang="en-US" altLang="ko-KR" sz="10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35" name="Freeform 16"/>
          <p:cNvSpPr>
            <a:spLocks/>
          </p:cNvSpPr>
          <p:nvPr/>
        </p:nvSpPr>
        <p:spPr bwMode="auto">
          <a:xfrm rot="16200000" flipH="1">
            <a:off x="8906679" y="1112445"/>
            <a:ext cx="385981" cy="2750204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672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3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76 h 10000"/>
              <a:gd name="connsiteX5" fmla="*/ 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lnTo>
                  <a:pt x="10000" y="0"/>
                </a:lnTo>
                <a:lnTo>
                  <a:pt x="5097" y="57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1" name="AutoShape 71"/>
          <p:cNvSpPr>
            <a:spLocks noChangeArrowheads="1"/>
          </p:cNvSpPr>
          <p:nvPr/>
        </p:nvSpPr>
        <p:spPr bwMode="auto">
          <a:xfrm>
            <a:off x="7686000" y="2754429"/>
            <a:ext cx="2788771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423955" y="2356742"/>
            <a:ext cx="119616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성능 최적화 작업</a:t>
            </a:r>
          </a:p>
        </p:txBody>
      </p:sp>
      <p:sp>
        <p:nvSpPr>
          <p:cNvPr id="107" name="AutoShape 71"/>
          <p:cNvSpPr>
            <a:spLocks noChangeArrowheads="1"/>
          </p:cNvSpPr>
          <p:nvPr/>
        </p:nvSpPr>
        <p:spPr bwMode="auto">
          <a:xfrm>
            <a:off x="7811184" y="2793634"/>
            <a:ext cx="2538391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 eaLnBrk="0" hangingPunct="0"/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성능이 이행 전에 비해 저하되었을 경우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가능한 모든 최적화 작업을 수행함</a:t>
            </a:r>
            <a:endParaRPr lang="en-US" altLang="ko-KR" sz="10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165" name="AutoShape 71"/>
          <p:cNvSpPr>
            <a:spLocks noChangeArrowheads="1"/>
          </p:cNvSpPr>
          <p:nvPr/>
        </p:nvSpPr>
        <p:spPr bwMode="auto">
          <a:xfrm>
            <a:off x="1650868" y="4230735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안정화 지원</a:t>
            </a:r>
          </a:p>
        </p:txBody>
      </p:sp>
      <p:cxnSp>
        <p:nvCxnSpPr>
          <p:cNvPr id="166" name="직선 화살표 연결선 165"/>
          <p:cNvCxnSpPr>
            <a:stCxn id="165" idx="2"/>
            <a:endCxn id="52" idx="0"/>
          </p:cNvCxnSpPr>
          <p:nvPr/>
        </p:nvCxnSpPr>
        <p:spPr>
          <a:xfrm>
            <a:off x="3023868" y="4575473"/>
            <a:ext cx="0" cy="4506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AutoShape 71"/>
          <p:cNvSpPr>
            <a:spLocks noChangeArrowheads="1"/>
          </p:cNvSpPr>
          <p:nvPr/>
        </p:nvSpPr>
        <p:spPr bwMode="auto">
          <a:xfrm>
            <a:off x="1650868" y="5821584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안정화</a:t>
            </a:r>
          </a:p>
        </p:txBody>
      </p:sp>
      <p:cxnSp>
        <p:nvCxnSpPr>
          <p:cNvPr id="169" name="직선 화살표 연결선 168"/>
          <p:cNvCxnSpPr>
            <a:stCxn id="52" idx="2"/>
            <a:endCxn id="168" idx="0"/>
          </p:cNvCxnSpPr>
          <p:nvPr/>
        </p:nvCxnSpPr>
        <p:spPr>
          <a:xfrm>
            <a:off x="3023868" y="5370899"/>
            <a:ext cx="0" cy="450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AutoShape 71"/>
          <p:cNvSpPr>
            <a:spLocks noChangeArrowheads="1"/>
          </p:cNvSpPr>
          <p:nvPr/>
        </p:nvSpPr>
        <p:spPr bwMode="auto">
          <a:xfrm>
            <a:off x="4834248" y="4230735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 eaLnBrk="0" hangingPunct="0"/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이행 후 시스템 성능 측정</a:t>
            </a:r>
          </a:p>
        </p:txBody>
      </p:sp>
      <p:sp>
        <p:nvSpPr>
          <p:cNvPr id="182" name="AutoShape 71"/>
          <p:cNvSpPr>
            <a:spLocks noChangeArrowheads="1"/>
          </p:cNvSpPr>
          <p:nvPr/>
        </p:nvSpPr>
        <p:spPr bwMode="auto">
          <a:xfrm>
            <a:off x="7808419" y="4230735"/>
            <a:ext cx="254115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 eaLnBrk="0" hangingPunct="0"/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Web/Was/App/DB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분야별 성능 최적화</a:t>
            </a:r>
            <a:endParaRPr lang="en-US" altLang="ko-KR" sz="9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cxnSp>
        <p:nvCxnSpPr>
          <p:cNvPr id="183" name="직선 화살표 연결선 182"/>
          <p:cNvCxnSpPr>
            <a:stCxn id="182" idx="2"/>
            <a:endCxn id="64" idx="0"/>
          </p:cNvCxnSpPr>
          <p:nvPr/>
        </p:nvCxnSpPr>
        <p:spPr>
          <a:xfrm flipH="1">
            <a:off x="9078997" y="4575473"/>
            <a:ext cx="1" cy="12461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꺾인 연결선 187"/>
          <p:cNvCxnSpPr>
            <a:stCxn id="168" idx="3"/>
            <a:endCxn id="170" idx="1"/>
          </p:cNvCxnSpPr>
          <p:nvPr/>
        </p:nvCxnSpPr>
        <p:spPr bwMode="auto">
          <a:xfrm flipV="1">
            <a:off x="4396868" y="4403105"/>
            <a:ext cx="437380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AutoShape 71"/>
          <p:cNvSpPr>
            <a:spLocks noChangeArrowheads="1"/>
          </p:cNvSpPr>
          <p:nvPr/>
        </p:nvSpPr>
        <p:spPr bwMode="auto">
          <a:xfrm>
            <a:off x="1650868" y="5026160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안정화 미흡 시 안정화 방안 수립</a:t>
            </a:r>
          </a:p>
        </p:txBody>
      </p:sp>
      <p:sp>
        <p:nvSpPr>
          <p:cNvPr id="64" name="AutoShape 71"/>
          <p:cNvSpPr>
            <a:spLocks noChangeArrowheads="1"/>
          </p:cNvSpPr>
          <p:nvPr/>
        </p:nvSpPr>
        <p:spPr bwMode="auto">
          <a:xfrm>
            <a:off x="7808418" y="5821584"/>
            <a:ext cx="2541156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완료</a:t>
            </a:r>
          </a:p>
        </p:txBody>
      </p:sp>
      <p:cxnSp>
        <p:nvCxnSpPr>
          <p:cNvPr id="46" name="직선 화살표 연결선 45"/>
          <p:cNvCxnSpPr>
            <a:stCxn id="170" idx="3"/>
            <a:endCxn id="182" idx="1"/>
          </p:cNvCxnSpPr>
          <p:nvPr/>
        </p:nvCxnSpPr>
        <p:spPr>
          <a:xfrm>
            <a:off x="7580248" y="4403104"/>
            <a:ext cx="22817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화살표 연결선 35"/>
          <p:cNvCxnSpPr>
            <a:stCxn id="165" idx="3"/>
            <a:endCxn id="170" idx="1"/>
          </p:cNvCxnSpPr>
          <p:nvPr/>
        </p:nvCxnSpPr>
        <p:spPr>
          <a:xfrm>
            <a:off x="4396868" y="4403104"/>
            <a:ext cx="4373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AutoShape 71"/>
          <p:cNvSpPr>
            <a:spLocks noChangeArrowheads="1"/>
          </p:cNvSpPr>
          <p:nvPr/>
        </p:nvSpPr>
        <p:spPr bwMode="auto">
          <a:xfrm>
            <a:off x="4834248" y="5026159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 eaLnBrk="0" hangingPunct="0"/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이행 후 성능지표 분석</a:t>
            </a:r>
            <a:endParaRPr lang="en-US" altLang="ko-KR" sz="9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44" name="AutoShape 71"/>
          <p:cNvSpPr>
            <a:spLocks noChangeArrowheads="1"/>
          </p:cNvSpPr>
          <p:nvPr/>
        </p:nvSpPr>
        <p:spPr bwMode="auto">
          <a:xfrm>
            <a:off x="4834248" y="5821583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 eaLnBrk="0" hangingPunct="0"/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성능 미흡 시 분야별 성능 개선방안 수립</a:t>
            </a:r>
            <a:endParaRPr lang="en-US" altLang="ko-KR" sz="9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cxnSp>
        <p:nvCxnSpPr>
          <p:cNvPr id="47" name="직선 화살표 연결선 46"/>
          <p:cNvCxnSpPr>
            <a:stCxn id="170" idx="2"/>
            <a:endCxn id="42" idx="0"/>
          </p:cNvCxnSpPr>
          <p:nvPr/>
        </p:nvCxnSpPr>
        <p:spPr>
          <a:xfrm>
            <a:off x="6207248" y="4575474"/>
            <a:ext cx="0" cy="450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화살표 연결선 47"/>
          <p:cNvCxnSpPr>
            <a:stCxn id="42" idx="2"/>
            <a:endCxn id="44" idx="0"/>
          </p:cNvCxnSpPr>
          <p:nvPr/>
        </p:nvCxnSpPr>
        <p:spPr>
          <a:xfrm>
            <a:off x="6207248" y="5370898"/>
            <a:ext cx="0" cy="450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E208A498-CCD4-2A47-9281-09580861C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3.6 U2L - Migration </a:t>
            </a:r>
            <a:r>
              <a:rPr kumimoji="1" lang="ko-KR" altLang="en-US" dirty="0"/>
              <a:t>방안 </a:t>
            </a:r>
            <a:r>
              <a:rPr kumimoji="1" lang="en-US" altLang="ko-KR" dirty="0"/>
              <a:t>: </a:t>
            </a:r>
            <a:r>
              <a:rPr kumimoji="1" lang="en" altLang="ko-KR" dirty="0"/>
              <a:t>Optimization </a:t>
            </a:r>
            <a:r>
              <a:rPr kumimoji="1" lang="ko-KR" altLang="en-US" dirty="0"/>
              <a:t>단계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88EF304D-EB73-6E42-9C25-D92186FCA6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714660"/>
          </a:xfrm>
        </p:spPr>
        <p:txBody>
          <a:bodyPr>
            <a:normAutofit/>
          </a:bodyPr>
          <a:lstStyle/>
          <a:p>
            <a:r>
              <a:rPr kumimoji="1" lang="en" altLang="ko-KR" dirty="0"/>
              <a:t>Optimization </a:t>
            </a:r>
            <a:r>
              <a:rPr kumimoji="1" lang="ko-KR" altLang="en-US" dirty="0"/>
              <a:t>단계에서는 서비스 전환 후 시스템 안정화 작업 지원과 이행 전</a:t>
            </a:r>
            <a:r>
              <a:rPr kumimoji="1" lang="en-US" altLang="ko-KR" dirty="0"/>
              <a:t>,</a:t>
            </a:r>
            <a:r>
              <a:rPr kumimoji="1" lang="ko-KR" altLang="en-US" dirty="0"/>
              <a:t>후 </a:t>
            </a:r>
            <a:r>
              <a:rPr kumimoji="1" lang="ko-KR" altLang="en-US" dirty="0" err="1"/>
              <a:t>성능비교</a:t>
            </a:r>
            <a:r>
              <a:rPr kumimoji="1" lang="ko-KR" altLang="en-US" dirty="0"/>
              <a:t> 결과에 따라 취할 수 있는 </a:t>
            </a:r>
            <a:r>
              <a:rPr kumimoji="1" lang="ko-KR" altLang="en-US" dirty="0" err="1"/>
              <a:t>성능최적화</a:t>
            </a:r>
            <a:r>
              <a:rPr kumimoji="1" lang="ko-KR" altLang="en-US" dirty="0"/>
              <a:t> 작업 등을 포함함 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13522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11"/>
          <p:cNvSpPr>
            <a:spLocks noChangeArrowheads="1"/>
          </p:cNvSpPr>
          <p:nvPr/>
        </p:nvSpPr>
        <p:spPr bwMode="auto">
          <a:xfrm>
            <a:off x="2420998" y="2585555"/>
            <a:ext cx="1870968" cy="3507271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>
                <a:lumMod val="65000"/>
              </a:srgbClr>
            </a:solidFill>
            <a:miter lim="800000"/>
            <a:headEnd/>
            <a:tailEnd/>
          </a:ln>
        </p:spPr>
        <p:txBody>
          <a:bodyPr lIns="90000" tIns="46800" rIns="36000" bIns="46800" anchor="ctr"/>
          <a:lstStyle/>
          <a:p>
            <a:pPr latinLnBrk="0">
              <a:defRPr/>
            </a:pP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grpSp>
        <p:nvGrpSpPr>
          <p:cNvPr id="47" name="그룹 46"/>
          <p:cNvGrpSpPr/>
          <p:nvPr/>
        </p:nvGrpSpPr>
        <p:grpSpPr>
          <a:xfrm>
            <a:off x="2420998" y="1980000"/>
            <a:ext cx="1872000" cy="504000"/>
            <a:chOff x="1280592" y="1987558"/>
            <a:chExt cx="1936757" cy="505338"/>
          </a:xfrm>
        </p:grpSpPr>
        <p:sp>
          <p:nvSpPr>
            <p:cNvPr id="48" name="AutoShape 3"/>
            <p:cNvSpPr>
              <a:spLocks noChangeArrowheads="1"/>
            </p:cNvSpPr>
            <p:nvPr/>
          </p:nvSpPr>
          <p:spPr bwMode="auto">
            <a:xfrm>
              <a:off x="1280592" y="1988840"/>
              <a:ext cx="1936757" cy="504056"/>
            </a:xfrm>
            <a:prstGeom prst="homePlate">
              <a:avLst>
                <a:gd name="adj" fmla="val 36422"/>
              </a:avLst>
            </a:prstGeom>
            <a:solidFill>
              <a:srgbClr val="FFFFFF"/>
            </a:solidFill>
            <a:ln w="63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bIns="108000" anchor="ctr"/>
            <a:lstStyle/>
            <a:p>
              <a:pPr algn="ctr" latinLnBrk="0">
                <a:defRPr/>
              </a:pPr>
              <a:endParaRPr lang="en-US" altLang="ko-KR" sz="11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endParaRPr lang="en-US" altLang="ko-KR" sz="8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2016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년</a:t>
              </a:r>
            </a:p>
          </p:txBody>
        </p:sp>
        <p:sp>
          <p:nvSpPr>
            <p:cNvPr id="49" name="Freeform 5"/>
            <p:cNvSpPr>
              <a:spLocks/>
            </p:cNvSpPr>
            <p:nvPr/>
          </p:nvSpPr>
          <p:spPr bwMode="auto">
            <a:xfrm>
              <a:off x="1280592" y="1987558"/>
              <a:ext cx="1935689" cy="234458"/>
            </a:xfrm>
            <a:custGeom>
              <a:avLst/>
              <a:gdLst>
                <a:gd name="T0" fmla="*/ 0 w 1314"/>
                <a:gd name="T1" fmla="*/ 0 h 138"/>
                <a:gd name="T2" fmla="*/ 2147483647 w 1314"/>
                <a:gd name="T3" fmla="*/ 0 h 138"/>
                <a:gd name="T4" fmla="*/ 2147483647 w 1314"/>
                <a:gd name="T5" fmla="*/ 2147483647 h 138"/>
                <a:gd name="T6" fmla="*/ 2147483647 w 1314"/>
                <a:gd name="T7" fmla="*/ 2147483647 h 138"/>
                <a:gd name="T8" fmla="*/ 0 w 1314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4"/>
                <a:gd name="T16" fmla="*/ 0 h 138"/>
                <a:gd name="T17" fmla="*/ 1314 w 1314"/>
                <a:gd name="T18" fmla="*/ 138 h 138"/>
                <a:gd name="connsiteX0" fmla="*/ 0 w 10345"/>
                <a:gd name="connsiteY0" fmla="*/ 0 h 10205"/>
                <a:gd name="connsiteX1" fmla="*/ 9361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45"/>
                <a:gd name="connsiteY0" fmla="*/ 0 h 10205"/>
                <a:gd name="connsiteX1" fmla="*/ 9454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85"/>
                <a:gd name="connsiteY0" fmla="*/ 0 h 10102"/>
                <a:gd name="connsiteX1" fmla="*/ 9454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85" h="10102">
                  <a:moveTo>
                    <a:pt x="0" y="0"/>
                  </a:moveTo>
                  <a:lnTo>
                    <a:pt x="9454" y="0"/>
                  </a:lnTo>
                  <a:cubicBezTo>
                    <a:pt x="9764" y="3367"/>
                    <a:pt x="10075" y="6735"/>
                    <a:pt x="10385" y="10102"/>
                  </a:cubicBezTo>
                  <a:lnTo>
                    <a:pt x="23" y="10000"/>
                  </a:lnTo>
                  <a:cubicBezTo>
                    <a:pt x="15" y="6667"/>
                    <a:pt x="8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6350" cap="flat" cmpd="sng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1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단계</a:t>
              </a:r>
            </a:p>
          </p:txBody>
        </p:sp>
      </p:grpSp>
      <p:grpSp>
        <p:nvGrpSpPr>
          <p:cNvPr id="57" name="그룹 56"/>
          <p:cNvGrpSpPr/>
          <p:nvPr/>
        </p:nvGrpSpPr>
        <p:grpSpPr>
          <a:xfrm>
            <a:off x="6600057" y="1980000"/>
            <a:ext cx="1916641" cy="504000"/>
            <a:chOff x="4572570" y="1987558"/>
            <a:chExt cx="1574213" cy="510578"/>
          </a:xfrm>
        </p:grpSpPr>
        <p:sp>
          <p:nvSpPr>
            <p:cNvPr id="59" name="AutoShape 3"/>
            <p:cNvSpPr>
              <a:spLocks noChangeArrowheads="1"/>
            </p:cNvSpPr>
            <p:nvPr/>
          </p:nvSpPr>
          <p:spPr bwMode="auto">
            <a:xfrm>
              <a:off x="4572571" y="1988840"/>
              <a:ext cx="1574212" cy="509296"/>
            </a:xfrm>
            <a:prstGeom prst="homePlate">
              <a:avLst>
                <a:gd name="adj" fmla="val 36422"/>
              </a:avLst>
            </a:prstGeom>
            <a:solidFill>
              <a:srgbClr val="FFFFFF"/>
            </a:solidFill>
            <a:ln w="63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bIns="108000" anchor="ctr"/>
            <a:lstStyle/>
            <a:p>
              <a:pPr algn="ctr" latinLnBrk="0">
                <a:defRPr/>
              </a:pPr>
              <a:endParaRPr lang="en-US" altLang="ko-KR" sz="11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endParaRPr lang="en-US" altLang="ko-KR" sz="8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</p:txBody>
        </p:sp>
        <p:sp>
          <p:nvSpPr>
            <p:cNvPr id="60" name="Freeform 5"/>
            <p:cNvSpPr>
              <a:spLocks/>
            </p:cNvSpPr>
            <p:nvPr/>
          </p:nvSpPr>
          <p:spPr bwMode="auto">
            <a:xfrm>
              <a:off x="4572570" y="1987558"/>
              <a:ext cx="1574211" cy="234458"/>
            </a:xfrm>
            <a:custGeom>
              <a:avLst/>
              <a:gdLst>
                <a:gd name="T0" fmla="*/ 0 w 1314"/>
                <a:gd name="T1" fmla="*/ 0 h 138"/>
                <a:gd name="T2" fmla="*/ 2147483647 w 1314"/>
                <a:gd name="T3" fmla="*/ 0 h 138"/>
                <a:gd name="T4" fmla="*/ 2147483647 w 1314"/>
                <a:gd name="T5" fmla="*/ 2147483647 h 138"/>
                <a:gd name="T6" fmla="*/ 2147483647 w 1314"/>
                <a:gd name="T7" fmla="*/ 2147483647 h 138"/>
                <a:gd name="T8" fmla="*/ 0 w 1314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4"/>
                <a:gd name="T16" fmla="*/ 0 h 138"/>
                <a:gd name="T17" fmla="*/ 1314 w 1314"/>
                <a:gd name="T18" fmla="*/ 138 h 138"/>
                <a:gd name="connsiteX0" fmla="*/ 0 w 10345"/>
                <a:gd name="connsiteY0" fmla="*/ 0 h 10205"/>
                <a:gd name="connsiteX1" fmla="*/ 9361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45"/>
                <a:gd name="connsiteY0" fmla="*/ 0 h 10205"/>
                <a:gd name="connsiteX1" fmla="*/ 9454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85"/>
                <a:gd name="connsiteY0" fmla="*/ 0 h 10102"/>
                <a:gd name="connsiteX1" fmla="*/ 9454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  <a:gd name="connsiteX0" fmla="*/ 0 w 10385"/>
                <a:gd name="connsiteY0" fmla="*/ 0 h 10102"/>
                <a:gd name="connsiteX1" fmla="*/ 9356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  <a:gd name="connsiteX0" fmla="*/ 0 w 10352"/>
                <a:gd name="connsiteY0" fmla="*/ 0 h 10102"/>
                <a:gd name="connsiteX1" fmla="*/ 9356 w 10352"/>
                <a:gd name="connsiteY1" fmla="*/ 0 h 10102"/>
                <a:gd name="connsiteX2" fmla="*/ 10352 w 10352"/>
                <a:gd name="connsiteY2" fmla="*/ 10102 h 10102"/>
                <a:gd name="connsiteX3" fmla="*/ 23 w 10352"/>
                <a:gd name="connsiteY3" fmla="*/ 10000 h 10102"/>
                <a:gd name="connsiteX4" fmla="*/ 0 w 10352"/>
                <a:gd name="connsiteY4" fmla="*/ 0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2" h="10102">
                  <a:moveTo>
                    <a:pt x="0" y="0"/>
                  </a:moveTo>
                  <a:lnTo>
                    <a:pt x="9356" y="0"/>
                  </a:lnTo>
                  <a:cubicBezTo>
                    <a:pt x="9666" y="3367"/>
                    <a:pt x="10042" y="6735"/>
                    <a:pt x="10352" y="10102"/>
                  </a:cubicBezTo>
                  <a:lnTo>
                    <a:pt x="23" y="10000"/>
                  </a:lnTo>
                  <a:cubicBezTo>
                    <a:pt x="15" y="6667"/>
                    <a:pt x="8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3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단계</a:t>
              </a:r>
            </a:p>
          </p:txBody>
        </p:sp>
      </p:grpSp>
      <p:grpSp>
        <p:nvGrpSpPr>
          <p:cNvPr id="61" name="그룹 60"/>
          <p:cNvGrpSpPr/>
          <p:nvPr/>
        </p:nvGrpSpPr>
        <p:grpSpPr>
          <a:xfrm>
            <a:off x="8760512" y="1980000"/>
            <a:ext cx="1872000" cy="504000"/>
            <a:chOff x="1280592" y="1987558"/>
            <a:chExt cx="1936757" cy="510578"/>
          </a:xfrm>
        </p:grpSpPr>
        <p:sp>
          <p:nvSpPr>
            <p:cNvPr id="63" name="AutoShape 3"/>
            <p:cNvSpPr>
              <a:spLocks noChangeArrowheads="1"/>
            </p:cNvSpPr>
            <p:nvPr/>
          </p:nvSpPr>
          <p:spPr bwMode="auto">
            <a:xfrm>
              <a:off x="1280592" y="1988840"/>
              <a:ext cx="1936757" cy="509296"/>
            </a:xfrm>
            <a:prstGeom prst="homePlate">
              <a:avLst>
                <a:gd name="adj" fmla="val 36422"/>
              </a:avLst>
            </a:prstGeom>
            <a:solidFill>
              <a:srgbClr val="FFFFFF"/>
            </a:solidFill>
            <a:ln w="63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bIns="108000" anchor="ctr"/>
            <a:lstStyle/>
            <a:p>
              <a:pPr algn="ctr" latinLnBrk="0">
                <a:defRPr/>
              </a:pPr>
              <a:endParaRPr lang="en-US" altLang="ko-KR" sz="11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endParaRPr lang="en-US" altLang="ko-KR" sz="8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</p:txBody>
        </p:sp>
        <p:sp>
          <p:nvSpPr>
            <p:cNvPr id="64" name="Freeform 5"/>
            <p:cNvSpPr>
              <a:spLocks/>
            </p:cNvSpPr>
            <p:nvPr/>
          </p:nvSpPr>
          <p:spPr bwMode="auto">
            <a:xfrm>
              <a:off x="1280592" y="1987558"/>
              <a:ext cx="1936756" cy="234458"/>
            </a:xfrm>
            <a:custGeom>
              <a:avLst/>
              <a:gdLst>
                <a:gd name="T0" fmla="*/ 0 w 1314"/>
                <a:gd name="T1" fmla="*/ 0 h 138"/>
                <a:gd name="T2" fmla="*/ 2147483647 w 1314"/>
                <a:gd name="T3" fmla="*/ 0 h 138"/>
                <a:gd name="T4" fmla="*/ 2147483647 w 1314"/>
                <a:gd name="T5" fmla="*/ 2147483647 h 138"/>
                <a:gd name="T6" fmla="*/ 2147483647 w 1314"/>
                <a:gd name="T7" fmla="*/ 2147483647 h 138"/>
                <a:gd name="T8" fmla="*/ 0 w 1314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4"/>
                <a:gd name="T16" fmla="*/ 0 h 138"/>
                <a:gd name="T17" fmla="*/ 1314 w 1314"/>
                <a:gd name="T18" fmla="*/ 138 h 138"/>
                <a:gd name="connsiteX0" fmla="*/ 0 w 10345"/>
                <a:gd name="connsiteY0" fmla="*/ 0 h 10205"/>
                <a:gd name="connsiteX1" fmla="*/ 9361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45"/>
                <a:gd name="connsiteY0" fmla="*/ 0 h 10205"/>
                <a:gd name="connsiteX1" fmla="*/ 9454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85"/>
                <a:gd name="connsiteY0" fmla="*/ 0 h 10102"/>
                <a:gd name="connsiteX1" fmla="*/ 9454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85" h="10102">
                  <a:moveTo>
                    <a:pt x="0" y="0"/>
                  </a:moveTo>
                  <a:lnTo>
                    <a:pt x="9454" y="0"/>
                  </a:lnTo>
                  <a:cubicBezTo>
                    <a:pt x="9764" y="3367"/>
                    <a:pt x="10075" y="6735"/>
                    <a:pt x="10385" y="10102"/>
                  </a:cubicBezTo>
                  <a:lnTo>
                    <a:pt x="23" y="10000"/>
                  </a:lnTo>
                  <a:cubicBezTo>
                    <a:pt x="15" y="6667"/>
                    <a:pt x="8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6350" cap="flat" cmpd="sng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4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단계</a:t>
              </a:r>
            </a:p>
          </p:txBody>
        </p:sp>
      </p:grpSp>
      <p:sp>
        <p:nvSpPr>
          <p:cNvPr id="65" name="Rectangle 11"/>
          <p:cNvSpPr>
            <a:spLocks noChangeArrowheads="1"/>
          </p:cNvSpPr>
          <p:nvPr/>
        </p:nvSpPr>
        <p:spPr bwMode="auto">
          <a:xfrm>
            <a:off x="6600057" y="2592601"/>
            <a:ext cx="1916639" cy="35002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>
                <a:lumMod val="65000"/>
              </a:srgbClr>
            </a:solidFill>
            <a:miter lim="800000"/>
            <a:headEnd/>
            <a:tailEnd/>
          </a:ln>
        </p:spPr>
        <p:txBody>
          <a:bodyPr lIns="90000" tIns="46800" rIns="36000" bIns="46800"/>
          <a:lstStyle/>
          <a:p>
            <a:pPr marL="85725" indent="-85725" latinLnBrk="0">
              <a:buFont typeface="Arial" pitchFamily="34" charset="0"/>
              <a:buChar char="•"/>
              <a:defRPr/>
            </a:pP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66" name="Rectangle 11"/>
          <p:cNvSpPr>
            <a:spLocks noChangeArrowheads="1"/>
          </p:cNvSpPr>
          <p:nvPr/>
        </p:nvSpPr>
        <p:spPr bwMode="auto">
          <a:xfrm>
            <a:off x="8760513" y="2592600"/>
            <a:ext cx="1871998" cy="35002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>
                <a:lumMod val="65000"/>
              </a:srgbClr>
            </a:solidFill>
            <a:miter lim="800000"/>
            <a:headEnd/>
            <a:tailEnd/>
          </a:ln>
        </p:spPr>
        <p:txBody>
          <a:bodyPr lIns="90000" tIns="46800" rIns="36000" bIns="46800"/>
          <a:lstStyle/>
          <a:p>
            <a:pPr marL="85725" indent="-85725" latinLnBrk="0">
              <a:buFont typeface="Arial" pitchFamily="34" charset="0"/>
              <a:buChar char="•"/>
              <a:defRPr/>
            </a:pP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grpSp>
        <p:nvGrpSpPr>
          <p:cNvPr id="81" name="그룹 80"/>
          <p:cNvGrpSpPr/>
          <p:nvPr/>
        </p:nvGrpSpPr>
        <p:grpSpPr>
          <a:xfrm>
            <a:off x="4528882" y="1980000"/>
            <a:ext cx="1872000" cy="504000"/>
            <a:chOff x="2957628" y="1987558"/>
            <a:chExt cx="1574213" cy="548035"/>
          </a:xfrm>
        </p:grpSpPr>
        <p:sp>
          <p:nvSpPr>
            <p:cNvPr id="85" name="AutoShape 3"/>
            <p:cNvSpPr>
              <a:spLocks noChangeArrowheads="1"/>
            </p:cNvSpPr>
            <p:nvPr/>
          </p:nvSpPr>
          <p:spPr bwMode="auto">
            <a:xfrm>
              <a:off x="2957629" y="1988841"/>
              <a:ext cx="1574212" cy="546752"/>
            </a:xfrm>
            <a:prstGeom prst="homePlate">
              <a:avLst>
                <a:gd name="adj" fmla="val 36422"/>
              </a:avLst>
            </a:prstGeom>
            <a:solidFill>
              <a:srgbClr val="FFFFFF"/>
            </a:solidFill>
            <a:ln w="63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bIns="108000" anchor="ctr"/>
            <a:lstStyle/>
            <a:p>
              <a:pPr algn="ctr" latinLnBrk="0">
                <a:defRPr/>
              </a:pPr>
              <a:endParaRPr lang="en-US" altLang="ko-KR" sz="11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endParaRPr lang="en-US" altLang="ko-KR" sz="8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</p:txBody>
        </p:sp>
        <p:sp>
          <p:nvSpPr>
            <p:cNvPr id="88" name="Freeform 5"/>
            <p:cNvSpPr>
              <a:spLocks/>
            </p:cNvSpPr>
            <p:nvPr/>
          </p:nvSpPr>
          <p:spPr bwMode="auto">
            <a:xfrm>
              <a:off x="2957628" y="1987558"/>
              <a:ext cx="1573347" cy="255878"/>
            </a:xfrm>
            <a:custGeom>
              <a:avLst/>
              <a:gdLst>
                <a:gd name="T0" fmla="*/ 0 w 1314"/>
                <a:gd name="T1" fmla="*/ 0 h 138"/>
                <a:gd name="T2" fmla="*/ 2147483647 w 1314"/>
                <a:gd name="T3" fmla="*/ 0 h 138"/>
                <a:gd name="T4" fmla="*/ 2147483647 w 1314"/>
                <a:gd name="T5" fmla="*/ 2147483647 h 138"/>
                <a:gd name="T6" fmla="*/ 2147483647 w 1314"/>
                <a:gd name="T7" fmla="*/ 2147483647 h 138"/>
                <a:gd name="T8" fmla="*/ 0 w 1314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4"/>
                <a:gd name="T16" fmla="*/ 0 h 138"/>
                <a:gd name="T17" fmla="*/ 1314 w 1314"/>
                <a:gd name="T18" fmla="*/ 138 h 138"/>
                <a:gd name="connsiteX0" fmla="*/ 0 w 10345"/>
                <a:gd name="connsiteY0" fmla="*/ 0 h 10205"/>
                <a:gd name="connsiteX1" fmla="*/ 9361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45"/>
                <a:gd name="connsiteY0" fmla="*/ 0 h 10205"/>
                <a:gd name="connsiteX1" fmla="*/ 9454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85"/>
                <a:gd name="connsiteY0" fmla="*/ 0 h 10102"/>
                <a:gd name="connsiteX1" fmla="*/ 9454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  <a:gd name="connsiteX0" fmla="*/ 0 w 10385"/>
                <a:gd name="connsiteY0" fmla="*/ 0 h 10102"/>
                <a:gd name="connsiteX1" fmla="*/ 9356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  <a:gd name="connsiteX0" fmla="*/ 0 w 10352"/>
                <a:gd name="connsiteY0" fmla="*/ 0 h 10102"/>
                <a:gd name="connsiteX1" fmla="*/ 9356 w 10352"/>
                <a:gd name="connsiteY1" fmla="*/ 0 h 10102"/>
                <a:gd name="connsiteX2" fmla="*/ 10352 w 10352"/>
                <a:gd name="connsiteY2" fmla="*/ 10102 h 10102"/>
                <a:gd name="connsiteX3" fmla="*/ 23 w 10352"/>
                <a:gd name="connsiteY3" fmla="*/ 10000 h 10102"/>
                <a:gd name="connsiteX4" fmla="*/ 0 w 10352"/>
                <a:gd name="connsiteY4" fmla="*/ 0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2" h="10102">
                  <a:moveTo>
                    <a:pt x="0" y="0"/>
                  </a:moveTo>
                  <a:lnTo>
                    <a:pt x="9356" y="0"/>
                  </a:lnTo>
                  <a:cubicBezTo>
                    <a:pt x="9666" y="3367"/>
                    <a:pt x="10042" y="6735"/>
                    <a:pt x="10352" y="10102"/>
                  </a:cubicBezTo>
                  <a:lnTo>
                    <a:pt x="23" y="10000"/>
                  </a:lnTo>
                  <a:cubicBezTo>
                    <a:pt x="15" y="6667"/>
                    <a:pt x="8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2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단계</a:t>
              </a:r>
            </a:p>
          </p:txBody>
        </p:sp>
      </p:grpSp>
      <p:sp>
        <p:nvSpPr>
          <p:cNvPr id="75" name="Rectangle 622"/>
          <p:cNvSpPr txBox="1">
            <a:spLocks noChangeArrowheads="1"/>
          </p:cNvSpPr>
          <p:nvPr/>
        </p:nvSpPr>
        <p:spPr bwMode="auto">
          <a:xfrm>
            <a:off x="1587964" y="-744800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9446657" y="-1370263"/>
            <a:ext cx="164036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Ⅳ. To-Be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모델수립</a:t>
            </a:r>
          </a:p>
        </p:txBody>
      </p:sp>
      <p:sp>
        <p:nvSpPr>
          <p:cNvPr id="45" name="Rectangle 138"/>
          <p:cNvSpPr>
            <a:spLocks noChangeArrowheads="1"/>
          </p:cNvSpPr>
          <p:nvPr/>
        </p:nvSpPr>
        <p:spPr bwMode="auto">
          <a:xfrm>
            <a:off x="1559737" y="1874260"/>
            <a:ext cx="9144776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46" name="Rectangle 141"/>
          <p:cNvSpPr>
            <a:spLocks noChangeArrowheads="1"/>
          </p:cNvSpPr>
          <p:nvPr/>
        </p:nvSpPr>
        <p:spPr bwMode="auto">
          <a:xfrm>
            <a:off x="1559737" y="1558138"/>
            <a:ext cx="9144776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연차별 </a:t>
            </a: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Migration</a:t>
            </a:r>
          </a:p>
        </p:txBody>
      </p:sp>
      <p:sp>
        <p:nvSpPr>
          <p:cNvPr id="55" name="Text Box 19"/>
          <p:cNvSpPr txBox="1">
            <a:spLocks noChangeArrowheads="1"/>
          </p:cNvSpPr>
          <p:nvPr/>
        </p:nvSpPr>
        <p:spPr bwMode="auto">
          <a:xfrm>
            <a:off x="1703513" y="1988840"/>
            <a:ext cx="627417" cy="650719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9pPr>
          </a:lstStyle>
          <a:p>
            <a:pPr algn="ctr" eaLnBrk="1" fontAlgn="t" latinLnBrk="0" hangingPunct="1">
              <a:defRPr/>
            </a:pPr>
            <a:r>
              <a:rPr lang="ko-KR" altLang="en-US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단계별 </a:t>
            </a:r>
          </a:p>
          <a:p>
            <a:pPr algn="ctr" eaLnBrk="1" fontAlgn="t" latinLnBrk="0" hangingPunct="1">
              <a:defRPr/>
            </a:pPr>
            <a:r>
              <a:rPr lang="ko-KR" altLang="en-US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목표</a:t>
            </a:r>
          </a:p>
        </p:txBody>
      </p:sp>
      <p:sp>
        <p:nvSpPr>
          <p:cNvPr id="58" name="Text Box 20"/>
          <p:cNvSpPr txBox="1">
            <a:spLocks noChangeArrowheads="1"/>
          </p:cNvSpPr>
          <p:nvPr/>
        </p:nvSpPr>
        <p:spPr bwMode="auto">
          <a:xfrm>
            <a:off x="1703512" y="2705634"/>
            <a:ext cx="633402" cy="3396401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9pPr>
          </a:lstStyle>
          <a:p>
            <a:pPr algn="ctr" eaLnBrk="1" fontAlgn="t" latinLnBrk="0" hangingPunct="1">
              <a:spcBef>
                <a:spcPct val="50000"/>
              </a:spcBef>
              <a:defRPr/>
            </a:pPr>
            <a:r>
              <a:rPr lang="ko-KR" altLang="en-US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주요</a:t>
            </a:r>
            <a:r>
              <a:rPr lang="en-US" altLang="ko-KR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/>
            </a:r>
            <a:br>
              <a:rPr lang="en-US" altLang="ko-KR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</a:br>
            <a:r>
              <a:rPr lang="ko-KR" altLang="en-US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내용</a:t>
            </a: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601" y="2636912"/>
            <a:ext cx="1782137" cy="344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" name="Rectangle 11"/>
          <p:cNvSpPr>
            <a:spLocks noChangeArrowheads="1"/>
          </p:cNvSpPr>
          <p:nvPr/>
        </p:nvSpPr>
        <p:spPr bwMode="auto">
          <a:xfrm>
            <a:off x="4511824" y="2593072"/>
            <a:ext cx="1871998" cy="35002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>
                <a:lumMod val="65000"/>
              </a:srgbClr>
            </a:solidFill>
            <a:miter lim="800000"/>
            <a:headEnd/>
            <a:tailEnd/>
          </a:ln>
        </p:spPr>
        <p:txBody>
          <a:bodyPr lIns="90000" tIns="46800" rIns="36000" bIns="46800"/>
          <a:lstStyle/>
          <a:p>
            <a:pPr marL="85725" indent="-85725" latinLnBrk="0">
              <a:buFont typeface="Arial" pitchFamily="34" charset="0"/>
              <a:buChar char="•"/>
              <a:defRPr/>
            </a:pP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832" y="2636912"/>
            <a:ext cx="1800200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064" y="2636912"/>
            <a:ext cx="1800200" cy="345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1100" y="2636913"/>
            <a:ext cx="1831404" cy="3440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xmlns="" id="{7B0F85C7-C8DE-EC4E-B3AA-034540E7E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3.7 U2L - </a:t>
            </a:r>
            <a:r>
              <a:rPr kumimoji="1" lang="ko-KR" altLang="en-US" dirty="0"/>
              <a:t>단계별 전환 </a:t>
            </a:r>
            <a:r>
              <a:rPr kumimoji="1" lang="ko-KR" altLang="en-US" dirty="0" err="1"/>
              <a:t>로드맵</a:t>
            </a:r>
            <a:endParaRPr kumimoji="1"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676243B5-A752-3846-BD8A-32AA62455A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</a:t>
            </a:r>
            <a:r>
              <a:rPr kumimoji="1" lang="ko-KR" altLang="en-US" dirty="0" err="1"/>
              <a:t>고객사</a:t>
            </a:r>
            <a:r>
              <a:rPr kumimoji="1" lang="ko-KR" altLang="en-US" dirty="0"/>
              <a:t> </a:t>
            </a:r>
            <a:r>
              <a:rPr kumimoji="1" lang="en" altLang="ko-KR" dirty="0"/>
              <a:t>Unix</a:t>
            </a:r>
            <a:r>
              <a:rPr kumimoji="1" lang="ko-KR" altLang="en-US" dirty="0"/>
              <a:t>기반 응용서비스를 리눅스 기반으로 전환하기 위한 </a:t>
            </a:r>
            <a:r>
              <a:rPr kumimoji="1" lang="ko-KR" altLang="en-US" dirty="0" err="1"/>
              <a:t>로드맵을</a:t>
            </a:r>
            <a:r>
              <a:rPr kumimoji="1" lang="ko-KR" altLang="en-US" dirty="0"/>
              <a:t> 아래와 같이 정의함</a:t>
            </a:r>
          </a:p>
        </p:txBody>
      </p:sp>
    </p:spTree>
    <p:extLst>
      <p:ext uri="{BB962C8B-B14F-4D97-AF65-F5344CB8AC3E}">
        <p14:creationId xmlns:p14="http://schemas.microsoft.com/office/powerpoint/2010/main" val="30897065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622"/>
          <p:cNvSpPr txBox="1">
            <a:spLocks noChangeArrowheads="1"/>
          </p:cNvSpPr>
          <p:nvPr/>
        </p:nvSpPr>
        <p:spPr bwMode="auto">
          <a:xfrm>
            <a:off x="1587153" y="-733687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9445846" y="-1359150"/>
            <a:ext cx="164036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Ⅳ. To-Be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모델수립</a:t>
            </a:r>
          </a:p>
        </p:txBody>
      </p:sp>
      <p:sp>
        <p:nvSpPr>
          <p:cNvPr id="48" name="Rectangle 138"/>
          <p:cNvSpPr>
            <a:spLocks noChangeArrowheads="1"/>
          </p:cNvSpPr>
          <p:nvPr/>
        </p:nvSpPr>
        <p:spPr bwMode="auto">
          <a:xfrm>
            <a:off x="1558926" y="1874260"/>
            <a:ext cx="2950022" cy="4291590"/>
          </a:xfrm>
          <a:prstGeom prst="rect">
            <a:avLst/>
          </a:prstGeom>
          <a:noFill/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자원현황 및 목표 아키텍처에 대한 설치장비목록 확인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,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모델 및 사양 확인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,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서버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/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스토리지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/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네트워크 확인</a:t>
            </a:r>
          </a:p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US" altLang="ko-KR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49" name="Rectangle 141"/>
          <p:cNvSpPr>
            <a:spLocks noChangeArrowheads="1"/>
          </p:cNvSpPr>
          <p:nvPr/>
        </p:nvSpPr>
        <p:spPr bwMode="auto">
          <a:xfrm>
            <a:off x="1558926" y="1558138"/>
            <a:ext cx="2950022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Preparation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50" name="Rectangle 138"/>
          <p:cNvSpPr>
            <a:spLocks noChangeArrowheads="1"/>
          </p:cNvSpPr>
          <p:nvPr/>
        </p:nvSpPr>
        <p:spPr bwMode="auto">
          <a:xfrm>
            <a:off x="4656709" y="1874260"/>
            <a:ext cx="2950022" cy="4291590"/>
          </a:xfrm>
          <a:prstGeom prst="rect">
            <a:avLst/>
          </a:prstGeom>
          <a:noFill/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유관부서와 사전협의 필요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/>
            </a:r>
            <a:b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</a:b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-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서비스 중단시간 확정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/>
            </a:r>
            <a:b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</a:b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- Time Schedule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작성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/>
            </a:r>
            <a:b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</a:b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-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공지 및 작업등록</a:t>
            </a:r>
            <a:endParaRPr lang="en-US" altLang="ko-KR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ko-KR" altLang="en-US" sz="11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데이터양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,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복잡도 및 서비스 중요도 기준으로 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Migration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시 평균 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1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개월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/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서비스당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이상 소요됨으로 실제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프로젝트 수행 시 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Migration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시간을 충분히 확보</a:t>
            </a:r>
            <a:endParaRPr lang="en-US" altLang="ko-KR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51" name="Rectangle 141"/>
          <p:cNvSpPr>
            <a:spLocks noChangeArrowheads="1"/>
          </p:cNvSpPr>
          <p:nvPr/>
        </p:nvSpPr>
        <p:spPr bwMode="auto">
          <a:xfrm>
            <a:off x="4656709" y="1558138"/>
            <a:ext cx="2950022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Migration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52" name="Rectangle 138"/>
          <p:cNvSpPr>
            <a:spLocks noChangeArrowheads="1"/>
          </p:cNvSpPr>
          <p:nvPr/>
        </p:nvSpPr>
        <p:spPr bwMode="auto">
          <a:xfrm>
            <a:off x="7754492" y="1874260"/>
            <a:ext cx="2950022" cy="4291590"/>
          </a:xfrm>
          <a:prstGeom prst="rect">
            <a:avLst/>
          </a:prstGeom>
          <a:noFill/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실 운영 후 성능문제에 대한 이슈가 있을 수 있음으로 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SLA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계약 내용에 성능에 대한 무상유지보수 기간을 포함해야 함</a:t>
            </a:r>
            <a:endParaRPr lang="en-US" altLang="ko-KR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3</a:t>
            </a:r>
            <a:r>
              <a:rPr lang="en-US" altLang="ko-KR" sz="1100" baseline="300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rd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party SW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의 라이선스가 </a:t>
            </a:r>
            <a:r>
              <a:rPr lang="ko-KR" altLang="en-US" sz="11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클라우드환경에서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업체별로 아직 불명확함으로 향후 관련 예산확보를 위한 노력 필요</a:t>
            </a:r>
          </a:p>
        </p:txBody>
      </p:sp>
      <p:sp>
        <p:nvSpPr>
          <p:cNvPr id="53" name="Rectangle 141"/>
          <p:cNvSpPr>
            <a:spLocks noChangeArrowheads="1"/>
          </p:cNvSpPr>
          <p:nvPr/>
        </p:nvSpPr>
        <p:spPr bwMode="auto">
          <a:xfrm>
            <a:off x="7754492" y="1558138"/>
            <a:ext cx="2950022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Optimization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8185B320-C3F2-D445-8463-9219EFDA3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3.8 U2L - </a:t>
            </a:r>
            <a:r>
              <a:rPr kumimoji="1" lang="ko-KR" altLang="en-US" dirty="0"/>
              <a:t>전환 시 주요 고려사항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9082F79D-E0C4-954F-9378-369E658BCF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" altLang="ko-KR" dirty="0"/>
              <a:t>x86 Linux </a:t>
            </a:r>
            <a:r>
              <a:rPr kumimoji="1" lang="ko-KR" altLang="en-US" dirty="0"/>
              <a:t>환경으로 전환을 위한 각 단계별 주요 고려사항을 아래와 같이 정의함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19236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138"/>
          <p:cNvSpPr>
            <a:spLocks noChangeArrowheads="1"/>
          </p:cNvSpPr>
          <p:nvPr/>
        </p:nvSpPr>
        <p:spPr bwMode="auto">
          <a:xfrm>
            <a:off x="1565102" y="2051684"/>
            <a:ext cx="6043066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36" name="Rectangle 141"/>
          <p:cNvSpPr>
            <a:spLocks noChangeArrowheads="1"/>
          </p:cNvSpPr>
          <p:nvPr/>
        </p:nvSpPr>
        <p:spPr bwMode="auto">
          <a:xfrm>
            <a:off x="1565102" y="1735562"/>
            <a:ext cx="6043066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 err="1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클라우드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 컴퓨팅 서비스 적합 업무 분류기준</a:t>
            </a:r>
            <a:endParaRPr lang="en-US" altLang="ko-KR" sz="14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grpSp>
        <p:nvGrpSpPr>
          <p:cNvPr id="5" name="그룹 88"/>
          <p:cNvGrpSpPr>
            <a:grpSpLocks/>
          </p:cNvGrpSpPr>
          <p:nvPr/>
        </p:nvGrpSpPr>
        <p:grpSpPr bwMode="auto">
          <a:xfrm>
            <a:off x="3927530" y="2481312"/>
            <a:ext cx="1077520" cy="3371314"/>
            <a:chOff x="4086605" y="2241724"/>
            <a:chExt cx="1726503" cy="3630318"/>
          </a:xfrm>
        </p:grpSpPr>
        <p:grpSp>
          <p:nvGrpSpPr>
            <p:cNvPr id="6" name="그룹 28"/>
            <p:cNvGrpSpPr>
              <a:grpSpLocks/>
            </p:cNvGrpSpPr>
            <p:nvPr/>
          </p:nvGrpSpPr>
          <p:grpSpPr bwMode="auto">
            <a:xfrm>
              <a:off x="4152834" y="2241724"/>
              <a:ext cx="1620181" cy="3630318"/>
              <a:chOff x="4152834" y="2448667"/>
              <a:chExt cx="1620181" cy="3030828"/>
            </a:xfrm>
          </p:grpSpPr>
          <p:sp>
            <p:nvSpPr>
              <p:cNvPr id="11" name="양쪽 모서리가 둥근 사각형 10"/>
              <p:cNvSpPr/>
              <p:nvPr/>
            </p:nvSpPr>
            <p:spPr>
              <a:xfrm rot="10800000">
                <a:off x="4152834" y="4031427"/>
                <a:ext cx="1620180" cy="144806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chemeClr val="bg1">
                      <a:lumMod val="50000"/>
                    </a:schemeClr>
                  </a:gs>
                  <a:gs pos="8000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txBody>
              <a:bodyPr anchor="ctr"/>
              <a:lstStyle/>
              <a:p>
                <a:pPr>
                  <a:defRPr/>
                </a:pPr>
                <a:endParaRPr lang="ko-KR" altLang="en-US" sz="1200" kern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  <p:sp>
            <p:nvSpPr>
              <p:cNvPr id="12" name="양쪽 모서리가 둥근 사각형 11"/>
              <p:cNvSpPr/>
              <p:nvPr/>
            </p:nvSpPr>
            <p:spPr>
              <a:xfrm>
                <a:off x="4152835" y="2448667"/>
                <a:ext cx="1620180" cy="144806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txBody>
              <a:bodyPr anchor="ctr"/>
              <a:lstStyle/>
              <a:p>
                <a:pPr>
                  <a:defRPr/>
                </a:pPr>
                <a:endParaRPr lang="ko-KR" altLang="en-US" sz="1200" kern="0">
                  <a:solidFill>
                    <a:srgbClr val="FFFFFF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  <p:sp>
          <p:nvSpPr>
            <p:cNvPr id="7" name="Oval 28"/>
            <p:cNvSpPr>
              <a:spLocks noChangeArrowheads="1"/>
            </p:cNvSpPr>
            <p:nvPr/>
          </p:nvSpPr>
          <p:spPr bwMode="auto">
            <a:xfrm flipH="1">
              <a:off x="5119651" y="5119628"/>
              <a:ext cx="433212" cy="387319"/>
            </a:xfrm>
            <a:prstGeom prst="ellipse">
              <a:avLst/>
            </a:prstGeom>
            <a:gradFill rotWithShape="1">
              <a:gsLst>
                <a:gs pos="0">
                  <a:sysClr val="window" lastClr="FFFFFF">
                    <a:alpha val="64999"/>
                  </a:sysClr>
                </a:gs>
                <a:gs pos="100000">
                  <a:srgbClr val="67ABF5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200" ker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8" name="TextBox 115"/>
            <p:cNvSpPr txBox="1">
              <a:spLocks noChangeArrowheads="1"/>
            </p:cNvSpPr>
            <p:nvPr/>
          </p:nvSpPr>
          <p:spPr bwMode="auto">
            <a:xfrm>
              <a:off x="4105647" y="2711586"/>
              <a:ext cx="1707461" cy="10539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ko-KR" altLang="en-US" sz="1200" b="1" kern="0" dirty="0" err="1">
                  <a:solidFill>
                    <a:srgbClr val="FFFFFF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클라우드</a:t>
              </a:r>
              <a:r>
                <a:rPr lang="ko-KR" altLang="en-US" sz="1200" b="1" kern="0" dirty="0">
                  <a:solidFill>
                    <a:srgbClr val="FFFFFF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 </a:t>
              </a:r>
              <a:endParaRPr lang="en-US" altLang="ko-KR" sz="1200" b="1" kern="0" dirty="0">
                <a:solidFill>
                  <a:srgbClr val="FFFFFF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lang="ko-KR" altLang="en-US" sz="1200" b="1" kern="0" dirty="0">
                  <a:solidFill>
                    <a:srgbClr val="FFFFFF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컴퓨팅 </a:t>
              </a:r>
              <a:r>
                <a:rPr lang="en-US" altLang="ko-KR" sz="1200" b="1" kern="0" dirty="0">
                  <a:solidFill>
                    <a:srgbClr val="FFFFFF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/>
              </a:r>
              <a:br>
                <a:rPr lang="en-US" altLang="ko-KR" sz="1200" b="1" kern="0" dirty="0">
                  <a:solidFill>
                    <a:srgbClr val="FFFFFF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</a:br>
              <a:r>
                <a:rPr lang="ko-KR" altLang="en-US" sz="1200" b="1" kern="0" dirty="0">
                  <a:solidFill>
                    <a:srgbClr val="FFFFFF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서비스 적합 업무</a:t>
              </a:r>
            </a:p>
          </p:txBody>
        </p:sp>
        <p:sp>
          <p:nvSpPr>
            <p:cNvPr id="10" name="TextBox 115"/>
            <p:cNvSpPr txBox="1">
              <a:spLocks noChangeArrowheads="1"/>
            </p:cNvSpPr>
            <p:nvPr/>
          </p:nvSpPr>
          <p:spPr bwMode="auto">
            <a:xfrm>
              <a:off x="4086605" y="4314831"/>
              <a:ext cx="1707461" cy="10539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ko-KR" altLang="en-US" sz="1200" b="1" kern="0" dirty="0" err="1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클라우드</a:t>
              </a:r>
              <a:r>
                <a:rPr lang="ko-KR" altLang="en-US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 </a:t>
              </a:r>
              <a:r>
                <a:rPr lang="en-US" altLang="ko-KR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/>
              </a:r>
              <a:br>
                <a:rPr lang="en-US" altLang="ko-KR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</a:br>
              <a:r>
                <a:rPr lang="ko-KR" altLang="en-US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컴퓨팅 </a:t>
              </a:r>
              <a:r>
                <a:rPr lang="en-US" altLang="ko-KR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/>
              </a:r>
              <a:br>
                <a:rPr lang="en-US" altLang="ko-KR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</a:br>
              <a:r>
                <a:rPr lang="ko-KR" altLang="en-US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서비스 </a:t>
              </a:r>
              <a:r>
                <a:rPr lang="en-US" altLang="ko-KR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/>
              </a:r>
              <a:br>
                <a:rPr lang="en-US" altLang="ko-KR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</a:br>
              <a:r>
                <a:rPr lang="ko-KR" altLang="en-US" sz="1200" b="1" kern="0" dirty="0" err="1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후순위</a:t>
              </a:r>
              <a:r>
                <a:rPr lang="ko-KR" altLang="en-US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 업무</a:t>
              </a:r>
            </a:p>
          </p:txBody>
        </p:sp>
      </p:grpSp>
      <p:sp>
        <p:nvSpPr>
          <p:cNvPr id="13" name="AutoShape 11"/>
          <p:cNvSpPr>
            <a:spLocks noChangeArrowheads="1"/>
          </p:cNvSpPr>
          <p:nvPr/>
        </p:nvSpPr>
        <p:spPr bwMode="gray">
          <a:xfrm>
            <a:off x="1631504" y="2209807"/>
            <a:ext cx="1884670" cy="428969"/>
          </a:xfrm>
          <a:prstGeom prst="roundRect">
            <a:avLst>
              <a:gd name="adj" fmla="val 6199"/>
            </a:avLst>
          </a:prstGeom>
          <a:solidFill>
            <a:schemeClr val="bg1">
              <a:lumMod val="7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pPr algn="ctr">
              <a:defRPr/>
            </a:pPr>
            <a:r>
              <a:rPr lang="ko-KR" altLang="en-US" sz="11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11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적용이 높은 업무</a:t>
            </a:r>
          </a:p>
        </p:txBody>
      </p:sp>
      <p:sp>
        <p:nvSpPr>
          <p:cNvPr id="17" name="AutoShape 18"/>
          <p:cNvSpPr>
            <a:spLocks noChangeArrowheads="1"/>
          </p:cNvSpPr>
          <p:nvPr/>
        </p:nvSpPr>
        <p:spPr bwMode="gray">
          <a:xfrm>
            <a:off x="1631504" y="2702163"/>
            <a:ext cx="1884670" cy="2930161"/>
          </a:xfrm>
          <a:prstGeom prst="roundRect">
            <a:avLst>
              <a:gd name="adj" fmla="val 3796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46800" tIns="46800" rIns="46800" bIns="46800" anchor="ctr"/>
          <a:lstStyle/>
          <a:p>
            <a:endParaRPr lang="ko-KR" altLang="en-US" sz="1050" b="1">
              <a:solidFill>
                <a:srgbClr val="FFFFFF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4" name="AutoShape 15"/>
          <p:cNvSpPr>
            <a:spLocks noChangeArrowheads="1"/>
          </p:cNvSpPr>
          <p:nvPr/>
        </p:nvSpPr>
        <p:spPr bwMode="gray">
          <a:xfrm>
            <a:off x="1774118" y="2799265"/>
            <a:ext cx="1592511" cy="321970"/>
          </a:xfrm>
          <a:prstGeom prst="roundRect">
            <a:avLst>
              <a:gd name="adj" fmla="val 6199"/>
            </a:avLst>
          </a:prstGeom>
          <a:solidFill>
            <a:schemeClr val="tx1">
              <a:lumMod val="50000"/>
              <a:lumOff val="5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pPr>
              <a:defRPr/>
            </a:pPr>
            <a:r>
              <a:rPr lang="ko-KR" altLang="en-US" sz="1000" b="1" dirty="0" err="1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저사용</a:t>
            </a:r>
            <a:r>
              <a:rPr lang="ko-KR" altLang="en-US" sz="10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워크로드</a:t>
            </a:r>
            <a:endParaRPr lang="en-US" altLang="ko-KR" sz="10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AutoShape 16"/>
          <p:cNvSpPr>
            <a:spLocks noChangeArrowheads="1"/>
          </p:cNvSpPr>
          <p:nvPr/>
        </p:nvSpPr>
        <p:spPr bwMode="gray">
          <a:xfrm>
            <a:off x="1774118" y="3149556"/>
            <a:ext cx="1592511" cy="321970"/>
          </a:xfrm>
          <a:prstGeom prst="roundRect">
            <a:avLst>
              <a:gd name="adj" fmla="val 6199"/>
            </a:avLst>
          </a:prstGeom>
          <a:solidFill>
            <a:schemeClr val="tx1">
              <a:lumMod val="50000"/>
              <a:lumOff val="5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pPr>
              <a:defRPr/>
            </a:pPr>
            <a:r>
              <a:rPr lang="ko-KR" altLang="en-US" sz="10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사용량 예측불가 워크로드</a:t>
            </a:r>
          </a:p>
        </p:txBody>
      </p:sp>
      <p:sp>
        <p:nvSpPr>
          <p:cNvPr id="16" name="AutoShape 17"/>
          <p:cNvSpPr>
            <a:spLocks noChangeArrowheads="1"/>
          </p:cNvSpPr>
          <p:nvPr/>
        </p:nvSpPr>
        <p:spPr bwMode="gray">
          <a:xfrm>
            <a:off x="1774118" y="3850138"/>
            <a:ext cx="1592511" cy="321970"/>
          </a:xfrm>
          <a:prstGeom prst="roundRect">
            <a:avLst>
              <a:gd name="adj" fmla="val 6199"/>
            </a:avLst>
          </a:prstGeom>
          <a:solidFill>
            <a:schemeClr val="tx1">
              <a:lumMod val="50000"/>
              <a:lumOff val="5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pPr>
              <a:defRPr/>
            </a:pPr>
            <a:r>
              <a:rPr lang="ko-KR" altLang="en-US" sz="10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개발 및 테스트 환경</a:t>
            </a:r>
            <a:endParaRPr lang="en-US" altLang="ko-KR" sz="10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8" name="AutoShape 17"/>
          <p:cNvSpPr>
            <a:spLocks noChangeArrowheads="1"/>
          </p:cNvSpPr>
          <p:nvPr/>
        </p:nvSpPr>
        <p:spPr bwMode="gray">
          <a:xfrm>
            <a:off x="1774118" y="4200429"/>
            <a:ext cx="1592511" cy="321970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10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공통업무</a:t>
            </a:r>
            <a:r>
              <a:rPr lang="en-US" altLang="ko-KR" sz="10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000" b="1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이메일</a:t>
            </a:r>
            <a:r>
              <a:rPr lang="en-US" altLang="ko-KR" sz="10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,CRM</a:t>
            </a:r>
            <a:r>
              <a:rPr lang="ko-KR" altLang="en-US" sz="10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등</a:t>
            </a:r>
            <a:r>
              <a:rPr lang="en-US" altLang="ko-KR" sz="10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</p:txBody>
      </p:sp>
      <p:sp>
        <p:nvSpPr>
          <p:cNvPr id="19" name="AutoShape 16"/>
          <p:cNvSpPr>
            <a:spLocks noChangeArrowheads="1"/>
          </p:cNvSpPr>
          <p:nvPr/>
        </p:nvSpPr>
        <p:spPr bwMode="gray">
          <a:xfrm>
            <a:off x="1774118" y="3499847"/>
            <a:ext cx="1592511" cy="321970"/>
          </a:xfrm>
          <a:prstGeom prst="roundRect">
            <a:avLst>
              <a:gd name="adj" fmla="val 6199"/>
            </a:avLst>
          </a:prstGeom>
          <a:solidFill>
            <a:schemeClr val="tx1">
              <a:lumMod val="50000"/>
              <a:lumOff val="5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pPr>
              <a:defRPr/>
            </a:pPr>
            <a:r>
              <a:rPr lang="ko-KR" altLang="en-US" sz="10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규칙적 사용량 급증</a:t>
            </a:r>
          </a:p>
        </p:txBody>
      </p:sp>
      <p:sp>
        <p:nvSpPr>
          <p:cNvPr id="20" name="AutoShape 17"/>
          <p:cNvSpPr>
            <a:spLocks noChangeArrowheads="1"/>
          </p:cNvSpPr>
          <p:nvPr/>
        </p:nvSpPr>
        <p:spPr bwMode="gray">
          <a:xfrm>
            <a:off x="1774118" y="4550720"/>
            <a:ext cx="1592511" cy="321970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1000" b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어플리케이션 서버</a:t>
            </a:r>
            <a:endParaRPr lang="en-US" altLang="ko-KR" sz="1000" b="1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1" name="AutoShape 17"/>
          <p:cNvSpPr>
            <a:spLocks noChangeArrowheads="1"/>
          </p:cNvSpPr>
          <p:nvPr/>
        </p:nvSpPr>
        <p:spPr bwMode="gray">
          <a:xfrm>
            <a:off x="1774118" y="4901011"/>
            <a:ext cx="1592511" cy="321970"/>
          </a:xfrm>
          <a:prstGeom prst="roundRect">
            <a:avLst>
              <a:gd name="adj" fmla="val 6199"/>
            </a:avLst>
          </a:prstGeom>
          <a:solidFill>
            <a:schemeClr val="tx1">
              <a:lumMod val="50000"/>
              <a:lumOff val="5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pPr>
              <a:defRPr/>
            </a:pPr>
            <a:r>
              <a:rPr lang="en-US" altLang="ko-KR" sz="10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Scale-Out </a:t>
            </a:r>
            <a:r>
              <a:rPr lang="ko-KR" altLang="en-US" sz="10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워크로드</a:t>
            </a:r>
            <a:endParaRPr lang="en-US" altLang="ko-KR" sz="10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2" name="AutoShape 17"/>
          <p:cNvSpPr>
            <a:spLocks noChangeArrowheads="1"/>
          </p:cNvSpPr>
          <p:nvPr/>
        </p:nvSpPr>
        <p:spPr bwMode="gray">
          <a:xfrm>
            <a:off x="1774118" y="5251305"/>
            <a:ext cx="1592511" cy="321970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1000" b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교육 등 내부지원 시스템</a:t>
            </a:r>
            <a:endParaRPr lang="en-US" altLang="ko-KR" sz="1000" b="1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33" name="꺾인 연결선 80"/>
          <p:cNvCxnSpPr>
            <a:cxnSpLocks noChangeShapeType="1"/>
            <a:stCxn id="24" idx="1"/>
            <a:endCxn id="10" idx="3"/>
          </p:cNvCxnSpPr>
          <p:nvPr/>
        </p:nvCxnSpPr>
        <p:spPr bwMode="auto">
          <a:xfrm rot="10800000" flipV="1">
            <a:off x="4993168" y="2424291"/>
            <a:ext cx="432435" cy="2471588"/>
          </a:xfrm>
          <a:prstGeom prst="bentConnector3">
            <a:avLst>
              <a:gd name="adj1" fmla="val 50000"/>
            </a:avLst>
          </a:prstGeom>
          <a:noFill/>
          <a:ln w="38100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</p:cxnSp>
      <p:cxnSp>
        <p:nvCxnSpPr>
          <p:cNvPr id="34" name="꺾인 연결선 83"/>
          <p:cNvCxnSpPr>
            <a:cxnSpLocks noChangeShapeType="1"/>
            <a:stCxn id="13" idx="3"/>
            <a:endCxn id="8" idx="1"/>
          </p:cNvCxnSpPr>
          <p:nvPr/>
        </p:nvCxnSpPr>
        <p:spPr bwMode="auto">
          <a:xfrm>
            <a:off x="3516174" y="2424291"/>
            <a:ext cx="423240" cy="982726"/>
          </a:xfrm>
          <a:prstGeom prst="bentConnector3">
            <a:avLst>
              <a:gd name="adj1" fmla="val 50000"/>
            </a:avLst>
          </a:prstGeom>
          <a:noFill/>
          <a:ln w="38100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</p:cxnSp>
      <p:sp>
        <p:nvSpPr>
          <p:cNvPr id="38" name="Rectangle 138"/>
          <p:cNvSpPr>
            <a:spLocks noChangeArrowheads="1"/>
          </p:cNvSpPr>
          <p:nvPr/>
        </p:nvSpPr>
        <p:spPr bwMode="auto">
          <a:xfrm>
            <a:off x="7989417" y="2051684"/>
            <a:ext cx="2715097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39" name="Rectangle 141"/>
          <p:cNvSpPr>
            <a:spLocks noChangeArrowheads="1"/>
          </p:cNvSpPr>
          <p:nvPr/>
        </p:nvSpPr>
        <p:spPr bwMode="auto">
          <a:xfrm>
            <a:off x="7989417" y="1735562"/>
            <a:ext cx="2715097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선정절차</a:t>
            </a:r>
            <a:endParaRPr lang="en-US" altLang="ko-KR" sz="14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40" name="이등변 삼각형 39"/>
          <p:cNvSpPr/>
          <p:nvPr/>
        </p:nvSpPr>
        <p:spPr>
          <a:xfrm rot="5400000">
            <a:off x="6662901" y="3971044"/>
            <a:ext cx="2281844" cy="247294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1" name="Rectangle 74"/>
          <p:cNvSpPr>
            <a:spLocks noChangeArrowheads="1"/>
          </p:cNvSpPr>
          <p:nvPr/>
        </p:nvSpPr>
        <p:spPr bwMode="auto">
          <a:xfrm>
            <a:off x="8044532" y="3947358"/>
            <a:ext cx="2596481" cy="5040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>
              <a:defRPr/>
            </a:pPr>
            <a:r>
              <a:rPr lang="ko-KR" altLang="en-US" sz="900" kern="0" dirty="0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단계별 전환 계획 수립 </a:t>
            </a:r>
            <a:endParaRPr lang="en-US" altLang="ko-KR" sz="900" kern="0" dirty="0">
              <a:solidFill>
                <a:sysClr val="windowText" lastClr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7" name="Rectangle 74"/>
          <p:cNvSpPr>
            <a:spLocks noChangeArrowheads="1"/>
          </p:cNvSpPr>
          <p:nvPr/>
        </p:nvSpPr>
        <p:spPr bwMode="auto">
          <a:xfrm>
            <a:off x="8044533" y="3947359"/>
            <a:ext cx="219645" cy="2300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>
              <a:defRPr/>
            </a:pPr>
            <a:r>
              <a:rPr lang="en-US" altLang="ko-KR" sz="900" kern="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4</a:t>
            </a:r>
          </a:p>
        </p:txBody>
      </p:sp>
      <p:sp>
        <p:nvSpPr>
          <p:cNvPr id="70" name="AutoShape 17"/>
          <p:cNvSpPr>
            <a:spLocks noChangeArrowheads="1"/>
          </p:cNvSpPr>
          <p:nvPr/>
        </p:nvSpPr>
        <p:spPr bwMode="gray">
          <a:xfrm>
            <a:off x="1631505" y="5901380"/>
            <a:ext cx="5679757" cy="321970"/>
          </a:xfrm>
          <a:prstGeom prst="roundRect">
            <a:avLst>
              <a:gd name="adj" fmla="val 6199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pPr algn="ctr">
              <a:defRPr/>
            </a:pPr>
            <a:r>
              <a:rPr lang="en-US" altLang="ko-KR" sz="10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IT</a:t>
            </a:r>
            <a:r>
              <a:rPr lang="ko-KR" altLang="en-US" sz="10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정책 고려</a:t>
            </a:r>
            <a:endParaRPr lang="en-US" altLang="ko-KR" sz="10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71" name="Picture 3" descr="up big arrow transparen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611608" y="5611614"/>
            <a:ext cx="307407" cy="32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Picture 3" descr="up big arrow transparen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042353" y="5611615"/>
            <a:ext cx="307407" cy="32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AutoShape 11"/>
          <p:cNvSpPr>
            <a:spLocks noChangeArrowheads="1"/>
          </p:cNvSpPr>
          <p:nvPr/>
        </p:nvSpPr>
        <p:spPr bwMode="gray">
          <a:xfrm>
            <a:off x="5425602" y="2209807"/>
            <a:ext cx="2030427" cy="428969"/>
          </a:xfrm>
          <a:prstGeom prst="roundRect">
            <a:avLst>
              <a:gd name="adj" fmla="val 6199"/>
            </a:avLst>
          </a:prstGeom>
          <a:solidFill>
            <a:schemeClr val="bg1">
              <a:lumMod val="7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pPr algn="ctr">
              <a:defRPr/>
            </a:pPr>
            <a:r>
              <a:rPr lang="ko-KR" altLang="en-US" sz="11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11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1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적용성이</a:t>
            </a:r>
            <a:r>
              <a:rPr lang="ko-KR" altLang="en-US" sz="11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낮은 업무</a:t>
            </a:r>
          </a:p>
        </p:txBody>
      </p:sp>
      <p:sp>
        <p:nvSpPr>
          <p:cNvPr id="28" name="AutoShape 18"/>
          <p:cNvSpPr>
            <a:spLocks noChangeArrowheads="1"/>
          </p:cNvSpPr>
          <p:nvPr/>
        </p:nvSpPr>
        <p:spPr bwMode="gray">
          <a:xfrm>
            <a:off x="5425602" y="2702163"/>
            <a:ext cx="2030427" cy="2930161"/>
          </a:xfrm>
          <a:prstGeom prst="roundRect">
            <a:avLst>
              <a:gd name="adj" fmla="val 3796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46800" tIns="46800" rIns="46800" bIns="46800" anchor="ctr"/>
          <a:lstStyle/>
          <a:p>
            <a:endParaRPr lang="ko-KR" altLang="en-US" sz="1050" b="1">
              <a:solidFill>
                <a:srgbClr val="FFFFFF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5" name="AutoShape 15"/>
          <p:cNvSpPr>
            <a:spLocks noChangeArrowheads="1"/>
          </p:cNvSpPr>
          <p:nvPr/>
        </p:nvSpPr>
        <p:spPr bwMode="gray">
          <a:xfrm>
            <a:off x="5546080" y="2775001"/>
            <a:ext cx="1834209" cy="266094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지속적으로 높은 사용 워크로드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6" name="AutoShape 16"/>
          <p:cNvSpPr>
            <a:spLocks noChangeArrowheads="1"/>
          </p:cNvSpPr>
          <p:nvPr/>
        </p:nvSpPr>
        <p:spPr bwMode="gray">
          <a:xfrm>
            <a:off x="5546080" y="3093256"/>
            <a:ext cx="1834209" cy="266094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내부 </a:t>
            </a:r>
            <a:r>
              <a:rPr lang="ko-KR" altLang="en-US" sz="900" b="1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민감정보</a:t>
            </a:r>
            <a:endParaRPr lang="ko-KR" altLang="en-US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7" name="AutoShape 17"/>
          <p:cNvSpPr>
            <a:spLocks noChangeArrowheads="1"/>
          </p:cNvSpPr>
          <p:nvPr/>
        </p:nvSpPr>
        <p:spPr bwMode="gray">
          <a:xfrm>
            <a:off x="5546080" y="3729766"/>
            <a:ext cx="1834209" cy="266094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가상화 불가 </a:t>
            </a:r>
            <a:r>
              <a:rPr lang="en-US" altLang="ko-KR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S/W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패키지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9" name="AutoShape 17"/>
          <p:cNvSpPr>
            <a:spLocks noChangeArrowheads="1"/>
          </p:cNvSpPr>
          <p:nvPr/>
        </p:nvSpPr>
        <p:spPr bwMode="gray">
          <a:xfrm>
            <a:off x="5546080" y="4048021"/>
            <a:ext cx="1834209" cy="266094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외부</a:t>
            </a:r>
            <a:r>
              <a:rPr lang="en-US" altLang="ko-KR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인터페이스가 복잡한 업무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0" name="AutoShape 16"/>
          <p:cNvSpPr>
            <a:spLocks noChangeArrowheads="1"/>
          </p:cNvSpPr>
          <p:nvPr/>
        </p:nvSpPr>
        <p:spPr bwMode="gray">
          <a:xfrm>
            <a:off x="5546080" y="3411511"/>
            <a:ext cx="1834209" cy="266094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미션 </a:t>
            </a:r>
            <a:r>
              <a:rPr lang="ko-KR" altLang="en-US" sz="900" b="1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크리티컬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업무</a:t>
            </a:r>
          </a:p>
        </p:txBody>
      </p:sp>
      <p:sp>
        <p:nvSpPr>
          <p:cNvPr id="31" name="AutoShape 17"/>
          <p:cNvSpPr>
            <a:spLocks noChangeArrowheads="1"/>
          </p:cNvSpPr>
          <p:nvPr/>
        </p:nvSpPr>
        <p:spPr bwMode="gray">
          <a:xfrm>
            <a:off x="5546080" y="5002786"/>
            <a:ext cx="1834209" cy="266094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대용량 트랜잭션 워크로드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2" name="AutoShape 17"/>
          <p:cNvSpPr>
            <a:spLocks noChangeArrowheads="1"/>
          </p:cNvSpPr>
          <p:nvPr/>
        </p:nvSpPr>
        <p:spPr bwMode="gray">
          <a:xfrm>
            <a:off x="5546080" y="5321042"/>
            <a:ext cx="1834209" cy="266094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en-US" altLang="ko-KR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Scale-Up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워크로드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3" name="AutoShape 17"/>
          <p:cNvSpPr>
            <a:spLocks noChangeArrowheads="1"/>
          </p:cNvSpPr>
          <p:nvPr/>
        </p:nvSpPr>
        <p:spPr bwMode="gray">
          <a:xfrm>
            <a:off x="5546080" y="4366276"/>
            <a:ext cx="1834209" cy="266094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타 기관 주관 응용시스템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7" name="Rectangle 74"/>
          <p:cNvSpPr>
            <a:spLocks noChangeArrowheads="1"/>
          </p:cNvSpPr>
          <p:nvPr/>
        </p:nvSpPr>
        <p:spPr bwMode="auto">
          <a:xfrm>
            <a:off x="8044532" y="2163522"/>
            <a:ext cx="2596481" cy="5040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>
              <a:defRPr/>
            </a:pPr>
            <a:r>
              <a:rPr lang="en-US" altLang="ko-KR" sz="900" kern="0" dirty="0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U2L </a:t>
            </a:r>
            <a:r>
              <a:rPr lang="ko-KR" altLang="en-US" sz="900" kern="0" dirty="0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가능여부 파악</a:t>
            </a:r>
            <a:endParaRPr lang="en-US" altLang="ko-KR" sz="900" kern="0" dirty="0">
              <a:solidFill>
                <a:sysClr val="windowText" lastClr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9" name="Rectangle 74"/>
          <p:cNvSpPr>
            <a:spLocks noChangeArrowheads="1"/>
          </p:cNvSpPr>
          <p:nvPr/>
        </p:nvSpPr>
        <p:spPr bwMode="auto">
          <a:xfrm>
            <a:off x="8044533" y="2163523"/>
            <a:ext cx="219645" cy="2300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>
              <a:defRPr/>
            </a:pPr>
            <a:r>
              <a:rPr lang="en-US" altLang="ko-KR" sz="900" kern="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</a:p>
        </p:txBody>
      </p:sp>
      <p:sp>
        <p:nvSpPr>
          <p:cNvPr id="60" name="Rectangle 74"/>
          <p:cNvSpPr>
            <a:spLocks noChangeArrowheads="1"/>
          </p:cNvSpPr>
          <p:nvPr/>
        </p:nvSpPr>
        <p:spPr bwMode="auto">
          <a:xfrm>
            <a:off x="8044532" y="2754770"/>
            <a:ext cx="2596481" cy="5040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>
              <a:defRPr/>
            </a:pPr>
            <a:r>
              <a:rPr lang="ko-KR" altLang="en-US" sz="900" kern="0" dirty="0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애플리케이션</a:t>
            </a:r>
            <a:r>
              <a:rPr lang="en-US" altLang="ko-KR" sz="900" kern="0" dirty="0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Migration </a:t>
            </a:r>
            <a:r>
              <a:rPr lang="ko-KR" altLang="en-US" sz="900" kern="0" dirty="0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가능여부 파악</a:t>
            </a:r>
            <a:endParaRPr lang="en-US" altLang="ko-KR" sz="900" kern="0" dirty="0">
              <a:solidFill>
                <a:sysClr val="windowText" lastClr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3" name="Rectangle 74"/>
          <p:cNvSpPr>
            <a:spLocks noChangeArrowheads="1"/>
          </p:cNvSpPr>
          <p:nvPr/>
        </p:nvSpPr>
        <p:spPr bwMode="auto">
          <a:xfrm>
            <a:off x="8044533" y="2754771"/>
            <a:ext cx="219645" cy="2300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>
              <a:defRPr/>
            </a:pPr>
            <a:r>
              <a:rPr lang="en-US" altLang="ko-KR" sz="900" kern="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</a:p>
        </p:txBody>
      </p:sp>
      <p:sp>
        <p:nvSpPr>
          <p:cNvPr id="66" name="Rectangle 74"/>
          <p:cNvSpPr>
            <a:spLocks noChangeArrowheads="1"/>
          </p:cNvSpPr>
          <p:nvPr/>
        </p:nvSpPr>
        <p:spPr bwMode="auto">
          <a:xfrm>
            <a:off x="8044532" y="3352400"/>
            <a:ext cx="2596481" cy="5040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>
              <a:defRPr/>
            </a:pPr>
            <a:r>
              <a:rPr lang="ko-KR" altLang="en-US" sz="900" kern="0" dirty="0" err="1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서비스별</a:t>
            </a:r>
            <a:r>
              <a:rPr lang="ko-KR" altLang="en-US" sz="900" kern="0" dirty="0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900" kern="0" dirty="0" err="1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900" kern="0" dirty="0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적용 여부 파악</a:t>
            </a:r>
            <a:endParaRPr lang="en-US" altLang="ko-KR" sz="900" kern="0" dirty="0">
              <a:solidFill>
                <a:sysClr val="windowText" lastClr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7" name="Rectangle 74"/>
          <p:cNvSpPr>
            <a:spLocks noChangeArrowheads="1"/>
          </p:cNvSpPr>
          <p:nvPr/>
        </p:nvSpPr>
        <p:spPr bwMode="auto">
          <a:xfrm>
            <a:off x="8044533" y="3352401"/>
            <a:ext cx="219645" cy="2300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>
              <a:defRPr/>
            </a:pPr>
            <a:r>
              <a:rPr lang="en-US" altLang="ko-KR" sz="900" kern="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</a:p>
        </p:txBody>
      </p:sp>
      <p:sp>
        <p:nvSpPr>
          <p:cNvPr id="42" name="제목 41">
            <a:extLst>
              <a:ext uri="{FF2B5EF4-FFF2-40B4-BE49-F238E27FC236}">
                <a16:creationId xmlns:a16="http://schemas.microsoft.com/office/drawing/2014/main" xmlns="" id="{D07B844E-8E26-5643-92EA-C68C500F7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4.1 U2L /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전환 대상 선정 방안 수립</a:t>
            </a:r>
          </a:p>
        </p:txBody>
      </p:sp>
      <p:sp>
        <p:nvSpPr>
          <p:cNvPr id="43" name="텍스트 개체 틀 42">
            <a:extLst>
              <a:ext uri="{FF2B5EF4-FFF2-40B4-BE49-F238E27FC236}">
                <a16:creationId xmlns:a16="http://schemas.microsoft.com/office/drawing/2014/main" xmlns="" id="{97996D83-96CF-BF42-9B72-ED96CD51E97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kumimoji="1" lang="ko-KR" altLang="en-US" dirty="0"/>
              <a:t>다수의 </a:t>
            </a:r>
            <a:r>
              <a:rPr kumimoji="1" lang="en" altLang="ko-KR" dirty="0"/>
              <a:t>U2L/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컴퓨팅 프로젝트 경험을 바탕으로 </a:t>
            </a:r>
            <a:r>
              <a:rPr kumimoji="1" lang="en" altLang="ko-KR" dirty="0"/>
              <a:t>U2L/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로 전환을 위한 </a:t>
            </a:r>
            <a:r>
              <a:rPr kumimoji="1" lang="ko-KR" altLang="en-US" dirty="0" err="1"/>
              <a:t>적합업무를</a:t>
            </a:r>
            <a:r>
              <a:rPr kumimoji="1" lang="ko-KR" altLang="en-US" dirty="0"/>
              <a:t> 도출하여 </a:t>
            </a:r>
            <a:r>
              <a:rPr kumimoji="1" lang="ko-KR" altLang="en-US" dirty="0" err="1"/>
              <a:t>한화생명</a:t>
            </a:r>
            <a:r>
              <a:rPr kumimoji="1" lang="ko-KR" altLang="en-US" dirty="0"/>
              <a:t> </a:t>
            </a:r>
            <a:r>
              <a:rPr kumimoji="1" lang="ko-KR" altLang="en-US" dirty="0" err="1"/>
              <a:t>고객사</a:t>
            </a:r>
            <a:r>
              <a:rPr kumimoji="1" lang="ko-KR" altLang="en-US" dirty="0"/>
              <a:t> 시스템의 </a:t>
            </a:r>
            <a:r>
              <a:rPr kumimoji="1" lang="ko-KR" altLang="en-US" dirty="0" err="1"/>
              <a:t>전환계획</a:t>
            </a:r>
            <a:r>
              <a:rPr kumimoji="1" lang="ko-KR" altLang="en-US" dirty="0"/>
              <a:t> 시 반영함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54871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8"/>
          <p:cNvSpPr>
            <a:spLocks noChangeArrowheads="1"/>
          </p:cNvSpPr>
          <p:nvPr/>
        </p:nvSpPr>
        <p:spPr bwMode="auto">
          <a:xfrm>
            <a:off x="1558925" y="1874260"/>
            <a:ext cx="9145588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5" name="Rectangle 141"/>
          <p:cNvSpPr>
            <a:spLocks noChangeArrowheads="1"/>
          </p:cNvSpPr>
          <p:nvPr/>
        </p:nvSpPr>
        <p:spPr bwMode="auto">
          <a:xfrm>
            <a:off x="1558925" y="1558138"/>
            <a:ext cx="9145588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분석대상 및 수행범위</a:t>
            </a:r>
            <a:endParaRPr lang="en-US" altLang="ko-KR" sz="14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gray">
          <a:xfrm>
            <a:off x="1710801" y="2396712"/>
            <a:ext cx="1277879" cy="3552569"/>
          </a:xfrm>
          <a:prstGeom prst="rect">
            <a:avLst/>
          </a:prstGeom>
          <a:solidFill>
            <a:schemeClr val="bg1"/>
          </a:solidFill>
          <a:ln w="25400" cap="rnd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45720" rIns="45720" anchor="ctr"/>
          <a:lstStyle/>
          <a:p>
            <a:pPr algn="ctr" eaLnBrk="0" latinLnBrk="0" hangingPunct="0">
              <a:defRPr/>
            </a:pPr>
            <a:endParaRPr lang="ko-KR" altLang="ko-KR" sz="1050"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gray">
          <a:xfrm>
            <a:off x="1736929" y="2508064"/>
            <a:ext cx="1254363" cy="3441216"/>
          </a:xfrm>
          <a:prstGeom prst="roundRect">
            <a:avLst>
              <a:gd name="adj" fmla="val 192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t"/>
          <a:lstStyle/>
          <a:p>
            <a:pPr algn="ctr" eaLnBrk="0" latinLnBrk="0" hangingPunct="0">
              <a:spcBef>
                <a:spcPct val="50000"/>
              </a:spcBef>
            </a:pPr>
            <a:r>
              <a:rPr lang="ko-KR" altLang="en-US" sz="105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한화생명 </a:t>
            </a:r>
            <a:r>
              <a:rPr lang="en-US" altLang="ko-KR" sz="105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10</a:t>
            </a:r>
            <a:r>
              <a:rPr lang="ko-KR" altLang="en-US" sz="105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대 </a:t>
            </a:r>
            <a:r>
              <a:rPr lang="en-US" altLang="ko-KR" sz="105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Unix</a:t>
            </a:r>
            <a:endParaRPr lang="ko-KR" altLang="en-US" sz="105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0" name="AutoShape 20"/>
          <p:cNvSpPr>
            <a:spLocks noChangeArrowheads="1"/>
          </p:cNvSpPr>
          <p:nvPr/>
        </p:nvSpPr>
        <p:spPr bwMode="gray">
          <a:xfrm>
            <a:off x="1809764" y="3180580"/>
            <a:ext cx="1113795" cy="86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fontAlgn="ctr"/>
            <a:r>
              <a:rPr lang="en-US" altLang="ko-KR" sz="12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84</a:t>
            </a:r>
            <a:r>
              <a:rPr lang="ko-KR" altLang="en-US" sz="12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개 서비스</a:t>
            </a:r>
          </a:p>
        </p:txBody>
      </p:sp>
      <p:sp>
        <p:nvSpPr>
          <p:cNvPr id="25" name="Oval 27"/>
          <p:cNvSpPr>
            <a:spLocks noChangeArrowheads="1"/>
          </p:cNvSpPr>
          <p:nvPr/>
        </p:nvSpPr>
        <p:spPr bwMode="gray">
          <a:xfrm>
            <a:off x="3026393" y="2715130"/>
            <a:ext cx="102190" cy="435859"/>
          </a:xfrm>
          <a:prstGeom prst="ellipse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square" lIns="90000" tIns="46800" rIns="90000" bIns="46800" anchor="ctr">
            <a:spAutoFit/>
          </a:bodyPr>
          <a:lstStyle/>
          <a:p>
            <a:endParaRPr lang="ko-KR" altLang="en-US" sz="1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5" name="Rectangle 138"/>
          <p:cNvSpPr>
            <a:spLocks noChangeArrowheads="1"/>
          </p:cNvSpPr>
          <p:nvPr/>
        </p:nvSpPr>
        <p:spPr bwMode="auto">
          <a:xfrm>
            <a:off x="1631504" y="2327941"/>
            <a:ext cx="1439250" cy="3734046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/>
          <a:lstStyle/>
          <a:p>
            <a:pPr marL="182563" lvl="1" indent="-180975" algn="ctr" defTabSz="900113" eaLnBrk="0" latin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36" name="Rectangle 141"/>
          <p:cNvSpPr>
            <a:spLocks noChangeArrowheads="1"/>
          </p:cNvSpPr>
          <p:nvPr/>
        </p:nvSpPr>
        <p:spPr bwMode="auto">
          <a:xfrm>
            <a:off x="1631504" y="2017307"/>
            <a:ext cx="1439250" cy="29624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분석 대상</a:t>
            </a:r>
          </a:p>
        </p:txBody>
      </p:sp>
      <p:sp>
        <p:nvSpPr>
          <p:cNvPr id="37" name="Rectangle 138"/>
          <p:cNvSpPr>
            <a:spLocks noChangeArrowheads="1"/>
          </p:cNvSpPr>
          <p:nvPr/>
        </p:nvSpPr>
        <p:spPr bwMode="auto">
          <a:xfrm>
            <a:off x="3104232" y="2295901"/>
            <a:ext cx="2809246" cy="3766087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000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38" name="Rectangle 141"/>
          <p:cNvSpPr>
            <a:spLocks noChangeArrowheads="1"/>
          </p:cNvSpPr>
          <p:nvPr/>
        </p:nvSpPr>
        <p:spPr bwMode="auto">
          <a:xfrm>
            <a:off x="3104232" y="2018487"/>
            <a:ext cx="2809246" cy="295066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분석절차</a:t>
            </a:r>
            <a:endParaRPr lang="en-US" altLang="ko-KR" sz="1000" b="1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48" name="Rectangle 7"/>
          <p:cNvSpPr>
            <a:spLocks noChangeArrowheads="1"/>
          </p:cNvSpPr>
          <p:nvPr/>
        </p:nvSpPr>
        <p:spPr bwMode="gray">
          <a:xfrm>
            <a:off x="3183731" y="2420889"/>
            <a:ext cx="622312" cy="1160405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 cap="rnd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45720" rIns="45720" anchor="ctr"/>
          <a:lstStyle/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대상 사전</a:t>
            </a:r>
            <a:endParaRPr lang="en-US" altLang="ko-KR" sz="1050" dirty="0"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분석</a:t>
            </a:r>
          </a:p>
        </p:txBody>
      </p:sp>
      <p:sp>
        <p:nvSpPr>
          <p:cNvPr id="49" name="Text Box 10"/>
          <p:cNvSpPr txBox="1">
            <a:spLocks noChangeArrowheads="1"/>
          </p:cNvSpPr>
          <p:nvPr/>
        </p:nvSpPr>
        <p:spPr bwMode="auto">
          <a:xfrm>
            <a:off x="3822630" y="2438076"/>
            <a:ext cx="1881571" cy="1161935"/>
          </a:xfrm>
          <a:prstGeom prst="rect">
            <a:avLst/>
          </a:prstGeom>
          <a:noFill/>
          <a:ln w="6350" cap="rnd" algn="ctr">
            <a:noFill/>
            <a:miter lim="800000"/>
            <a:headEnd/>
            <a:tailEnd/>
          </a:ln>
        </p:spPr>
        <p:txBody>
          <a:bodyPr lIns="45720" rIns="45720" anchor="ctr"/>
          <a:lstStyle>
            <a:defPPr>
              <a:defRPr lang="ko-KR"/>
            </a:defPPr>
            <a:lvl1pPr marL="87313" indent="-87313" eaLnBrk="0" latinLnBrk="0" hangingPunct="0">
              <a:lnSpc>
                <a:spcPct val="150000"/>
              </a:lnSpc>
              <a:buClr>
                <a:srgbClr val="4D4D4D"/>
              </a:buClr>
              <a:buSzPct val="120000"/>
              <a:buFont typeface="Wingdings" pitchFamily="2" charset="2"/>
              <a:buChar char="§"/>
              <a:defRPr kumimoji="0" sz="12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현재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OS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버전 확인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현재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DBMS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버전 확인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현재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WAS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버전 확인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현재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JDK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및 애플리케이션 </a:t>
            </a:r>
            <a:b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버전 확인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현재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3rd_Party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버전 확인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현재 </a:t>
            </a:r>
            <a:r>
              <a:rPr lang="en-US" altLang="ko-KR" sz="9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IN-House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내용 확인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현재 기타 설정 내용 확인</a:t>
            </a:r>
          </a:p>
        </p:txBody>
      </p:sp>
      <p:sp>
        <p:nvSpPr>
          <p:cNvPr id="52" name="Rectangle 7"/>
          <p:cNvSpPr>
            <a:spLocks noChangeArrowheads="1"/>
          </p:cNvSpPr>
          <p:nvPr/>
        </p:nvSpPr>
        <p:spPr bwMode="gray">
          <a:xfrm>
            <a:off x="3183731" y="3645025"/>
            <a:ext cx="622312" cy="1160405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 cap="rnd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45720" rIns="45720" anchor="ctr"/>
          <a:lstStyle/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대상 사전</a:t>
            </a:r>
            <a:endParaRPr lang="en-US" altLang="ko-KR" sz="1050" dirty="0"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분석</a:t>
            </a:r>
            <a:endParaRPr lang="en-US" altLang="ko-KR" sz="1050" dirty="0"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endParaRPr lang="en-US" altLang="ko-KR" sz="1050" dirty="0"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세부</a:t>
            </a:r>
            <a:endParaRPr lang="en-US" altLang="ko-KR" sz="1050" dirty="0"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작업</a:t>
            </a:r>
          </a:p>
        </p:txBody>
      </p:sp>
      <p:sp>
        <p:nvSpPr>
          <p:cNvPr id="53" name="Text Box 10"/>
          <p:cNvSpPr txBox="1">
            <a:spLocks noChangeArrowheads="1"/>
          </p:cNvSpPr>
          <p:nvPr/>
        </p:nvSpPr>
        <p:spPr bwMode="auto">
          <a:xfrm>
            <a:off x="3829936" y="3626377"/>
            <a:ext cx="1881571" cy="1161935"/>
          </a:xfrm>
          <a:prstGeom prst="rect">
            <a:avLst/>
          </a:prstGeom>
          <a:noFill/>
          <a:ln w="6350" cap="rnd" algn="ctr">
            <a:noFill/>
            <a:miter lim="800000"/>
            <a:headEnd/>
            <a:tailEnd/>
          </a:ln>
        </p:spPr>
        <p:txBody>
          <a:bodyPr lIns="45720" rIns="45720" anchor="ctr"/>
          <a:lstStyle>
            <a:defPPr>
              <a:defRPr lang="ko-KR"/>
            </a:defPPr>
            <a:lvl1pPr marL="87313" indent="-87313" eaLnBrk="0" latinLnBrk="0" hangingPunct="0">
              <a:lnSpc>
                <a:spcPct val="150000"/>
              </a:lnSpc>
              <a:buClr>
                <a:srgbClr val="4D4D4D"/>
              </a:buClr>
              <a:buSzPct val="120000"/>
              <a:buFont typeface="Wingdings" pitchFamily="2" charset="2"/>
              <a:buChar char="§"/>
              <a:defRPr kumimoji="0" sz="12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서비스 그룹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서비스 내용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9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호스트명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파악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OS,  HW Vendor, ,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기종 파악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CPU CLK, CPU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개수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Memory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개수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en-US" altLang="ko-KR" sz="9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TpmC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00000"/>
              </a:lnSpc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이중화 구성여부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(Act-</a:t>
            </a:r>
            <a:r>
              <a:rPr lang="en-US" altLang="ko-KR" sz="9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Sby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>
              <a:lnSpc>
                <a:spcPct val="100000"/>
              </a:lnSpc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기능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9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마이그레이션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구분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S/W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상세</a:t>
            </a:r>
          </a:p>
        </p:txBody>
      </p:sp>
      <p:sp>
        <p:nvSpPr>
          <p:cNvPr id="54" name="Rectangle 7"/>
          <p:cNvSpPr>
            <a:spLocks noChangeArrowheads="1"/>
          </p:cNvSpPr>
          <p:nvPr/>
        </p:nvSpPr>
        <p:spPr bwMode="gray">
          <a:xfrm>
            <a:off x="3183731" y="4860452"/>
            <a:ext cx="622312" cy="1160405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 cap="rnd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45720" rIns="45720" anchor="ctr"/>
          <a:lstStyle/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상세</a:t>
            </a:r>
            <a:endParaRPr lang="en-US" altLang="ko-KR" sz="1050" dirty="0"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분석</a:t>
            </a:r>
          </a:p>
        </p:txBody>
      </p:sp>
      <p:sp>
        <p:nvSpPr>
          <p:cNvPr id="55" name="Text Box 10"/>
          <p:cNvSpPr txBox="1">
            <a:spLocks noChangeArrowheads="1"/>
          </p:cNvSpPr>
          <p:nvPr/>
        </p:nvSpPr>
        <p:spPr bwMode="auto">
          <a:xfrm>
            <a:off x="3853164" y="4886771"/>
            <a:ext cx="2103964" cy="1161935"/>
          </a:xfrm>
          <a:prstGeom prst="rect">
            <a:avLst/>
          </a:prstGeom>
          <a:noFill/>
          <a:ln w="6350" cap="rnd" algn="ctr">
            <a:noFill/>
            <a:miter lim="800000"/>
            <a:headEnd/>
            <a:tailEnd/>
          </a:ln>
        </p:spPr>
        <p:txBody>
          <a:bodyPr lIns="45720" rIns="45720" anchor="ctr"/>
          <a:lstStyle>
            <a:defPPr>
              <a:defRPr lang="ko-KR"/>
            </a:defPPr>
            <a:lvl1pPr marL="87313" indent="-87313" eaLnBrk="0" latinLnBrk="0" hangingPunct="0">
              <a:lnSpc>
                <a:spcPct val="150000"/>
              </a:lnSpc>
              <a:buClr>
                <a:srgbClr val="4D4D4D"/>
              </a:buClr>
              <a:buSzPct val="120000"/>
              <a:buFont typeface="Wingdings" pitchFamily="2" charset="2"/>
              <a:buChar char="§"/>
              <a:defRPr kumimoji="0" sz="12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인프라 어플리케이션 분석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- </a:t>
            </a:r>
            <a:r>
              <a:rPr lang="ko-KR" altLang="en-US" sz="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아키텍처에 관련된 기초 환경  </a:t>
            </a:r>
            <a:endParaRPr lang="en-US" altLang="ko-KR" sz="8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</a:t>
            </a:r>
            <a:r>
              <a:rPr lang="ko-KR" altLang="en-US" sz="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애플리케이션을 정의</a:t>
            </a:r>
            <a:endParaRPr lang="en-US" altLang="ko-KR" sz="8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- Linux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에 적합한 애플리케이션 선정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개별 애플리케이션 분석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- 3th-party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의 애플리케이션을 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Linux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에 적합한 애플리케이션으로 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분석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선정하는 단계</a:t>
            </a:r>
          </a:p>
          <a:p>
            <a:pPr marL="0" indent="0">
              <a:lnSpc>
                <a:spcPct val="100000"/>
              </a:lnSpc>
              <a:buNone/>
            </a:pPr>
            <a:endParaRPr lang="ko-KR" altLang="en-US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8" name="Rectangle 622"/>
          <p:cNvSpPr txBox="1">
            <a:spLocks noChangeArrowheads="1"/>
          </p:cNvSpPr>
          <p:nvPr/>
        </p:nvSpPr>
        <p:spPr bwMode="auto">
          <a:xfrm>
            <a:off x="1205458" y="-204723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9" name="Rectangle 138"/>
          <p:cNvSpPr>
            <a:spLocks noChangeArrowheads="1"/>
          </p:cNvSpPr>
          <p:nvPr/>
        </p:nvSpPr>
        <p:spPr bwMode="auto">
          <a:xfrm>
            <a:off x="5968626" y="2327941"/>
            <a:ext cx="4663878" cy="3734046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/>
          <a:lstStyle/>
          <a:p>
            <a:pPr marL="182563" lvl="1" indent="-180975" algn="ctr" defTabSz="900113" eaLnBrk="0" latin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60" name="Rectangle 141"/>
          <p:cNvSpPr>
            <a:spLocks noChangeArrowheads="1"/>
          </p:cNvSpPr>
          <p:nvPr/>
        </p:nvSpPr>
        <p:spPr bwMode="auto">
          <a:xfrm>
            <a:off x="5968626" y="2017307"/>
            <a:ext cx="4663878" cy="29624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난이도 정의</a:t>
            </a:r>
          </a:p>
        </p:txBody>
      </p:sp>
      <p:graphicFrame>
        <p:nvGraphicFramePr>
          <p:cNvPr id="66" name="표 65"/>
          <p:cNvGraphicFramePr>
            <a:graphicFrameLocks noGrp="1"/>
          </p:cNvGraphicFramePr>
          <p:nvPr>
            <p:extLst/>
          </p:nvPr>
        </p:nvGraphicFramePr>
        <p:xfrm>
          <a:off x="6096001" y="2438075"/>
          <a:ext cx="4464497" cy="3582783"/>
        </p:xfrm>
        <a:graphic>
          <a:graphicData uri="http://schemas.openxmlformats.org/drawingml/2006/table">
            <a:tbl>
              <a:tblPr/>
              <a:tblGrid>
                <a:gridCol w="6910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811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1216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23361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구분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쉬움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중간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어려움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25209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ISV </a:t>
                      </a:r>
                    </a:p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소프트웨어 </a:t>
                      </a:r>
                      <a:b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</a:br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마이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900" b="1" i="0" u="none" strike="noStrike" dirty="0" err="1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그레이션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Unix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 설치된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3rd-party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애플리케이션과 같은 버전 수준으로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Linux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 인증 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적은 외부 연동부분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Unix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 설치된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3rd-party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애플리케이션과 같은 버전 수준으로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RHEL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 인증</a:t>
                      </a: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외부 연동 부분이 적음</a:t>
                      </a:r>
                    </a:p>
                    <a:p>
                      <a:pPr algn="l" rtl="0" fontAlgn="ctr">
                        <a:lnSpc>
                          <a:spcPct val="100000"/>
                        </a:lnSpc>
                      </a:pP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Unix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 설치된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3rd-party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애플리케이션이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RHEL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에서 인증 안됨</a:t>
                      </a:r>
                    </a:p>
                    <a:p>
                      <a:pPr marL="171450" marR="0" indent="-17145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복잡한 외부 연동부분 많음</a:t>
                      </a: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34213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 err="1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애플리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 err="1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케이션</a:t>
                      </a: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</a:p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 err="1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포팅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높은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이식성을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 제공하고 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포팅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 방법론이 제공됨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</a:t>
                      </a: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간결한 코드와 매우 적은 종속성을 가짐</a:t>
                      </a: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Java Application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은 최소한의 코드 변경으로 쉽게 아키텍처 변경 </a:t>
                      </a: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개발자와의 정보 공유가 용이하고 외부 통합연동부분이 적은 경우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OS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종속적인 콜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함수 등의 대체가 가능</a:t>
                      </a: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간결하고 독립적인 코드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일부 원 개발자들과의 정보공유가 가능</a:t>
                      </a: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외부 통합 연동부분이 일부 존재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많은 부분의 코드가 새롭게 개발되어야 하거나 신규 개발이 효율적인 경우</a:t>
                      </a:r>
                    </a:p>
                    <a:p>
                      <a:pPr marL="171450" marR="0" indent="-17145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자체 라이브러리에서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RHEL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에서 제공될 수 없는 외부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3rd-party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라이브러리를 요구하는 경우</a:t>
                      </a:r>
                    </a:p>
                    <a:p>
                      <a:pPr marL="171450" marR="0" indent="-17145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자원 부족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인력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라이브러리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하드웨어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으로 인한 많은 이슈가 발생되거나 기술적 또는 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비지니스적으로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 비용적인 부담이 큰 경우</a:t>
                      </a:r>
                    </a:p>
                    <a:p>
                      <a:pPr marL="0" marR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2" name="제목 1">
            <a:extLst>
              <a:ext uri="{FF2B5EF4-FFF2-40B4-BE49-F238E27FC236}">
                <a16:creationId xmlns:a16="http://schemas.microsoft.com/office/drawing/2014/main" xmlns="" id="{A080DB33-197C-EF43-BB34-33B0C2C19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4.2 U2L </a:t>
            </a:r>
            <a:r>
              <a:rPr kumimoji="1" lang="ko-KR" altLang="en-US" dirty="0"/>
              <a:t>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F86030C8-E1A4-0842-91DF-50BD80DF67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시스템의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파악하기 위해 현재 </a:t>
            </a:r>
            <a:r>
              <a:rPr kumimoji="1" lang="en" altLang="ko-KR" dirty="0"/>
              <a:t>Unix </a:t>
            </a:r>
            <a:r>
              <a:rPr kumimoji="1" lang="ko-KR" altLang="en-US" dirty="0"/>
              <a:t>시스템의 </a:t>
            </a:r>
            <a:r>
              <a:rPr kumimoji="1" lang="en" altLang="ko-KR" dirty="0"/>
              <a:t>Linux </a:t>
            </a:r>
            <a:r>
              <a:rPr kumimoji="1" lang="ko-KR" altLang="en-US" dirty="0"/>
              <a:t>전환 가능 여부를 파악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15342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622"/>
          <p:cNvSpPr txBox="1">
            <a:spLocks noChangeArrowheads="1"/>
          </p:cNvSpPr>
          <p:nvPr/>
        </p:nvSpPr>
        <p:spPr bwMode="auto">
          <a:xfrm>
            <a:off x="2503424" y="-711899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6" y="1916833"/>
            <a:ext cx="9289032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xmlns="" id="{BD82B95B-8B64-2C4F-9F1A-CB84D2588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4.2 U2L </a:t>
            </a:r>
            <a:r>
              <a:rPr kumimoji="1" lang="ko-KR" altLang="en-US" dirty="0"/>
              <a:t>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7EC747CE-54A7-8349-9AAD-8B11832E8B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1885612" cy="2440100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 시스템의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파악하기 위해 현재 </a:t>
            </a:r>
            <a:r>
              <a:rPr kumimoji="1" lang="en" altLang="ko-KR" dirty="0"/>
              <a:t>Unix </a:t>
            </a:r>
            <a:r>
              <a:rPr kumimoji="1" lang="ko-KR" altLang="en-US" dirty="0"/>
              <a:t>시스템의 </a:t>
            </a:r>
            <a:r>
              <a:rPr kumimoji="1" lang="en" altLang="ko-KR" dirty="0"/>
              <a:t>Linux </a:t>
            </a:r>
            <a:r>
              <a:rPr kumimoji="1" lang="ko-KR" altLang="en-US" dirty="0"/>
              <a:t>전환 가능 여부를 파악</a:t>
            </a:r>
          </a:p>
          <a:p>
            <a:r>
              <a:rPr kumimoji="1" lang="ko-KR" altLang="en-US" dirty="0"/>
              <a:t>난이도 기준 </a:t>
            </a:r>
            <a:r>
              <a:rPr kumimoji="1" lang="en-US" altLang="ko-KR" dirty="0"/>
              <a:t>: </a:t>
            </a:r>
            <a:r>
              <a:rPr kumimoji="1" lang="en" altLang="ko-KR" dirty="0"/>
              <a:t>web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was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DB</a:t>
            </a:r>
            <a:r>
              <a:rPr kumimoji="1" lang="ko-KR" altLang="en-US" dirty="0"/>
              <a:t>서버  </a:t>
            </a:r>
            <a:r>
              <a:rPr kumimoji="1" lang="en-US" altLang="ko-KR" dirty="0"/>
              <a:t>(</a:t>
            </a:r>
            <a:r>
              <a:rPr kumimoji="1" lang="en" altLang="ko-KR" dirty="0"/>
              <a:t>DR / </a:t>
            </a:r>
            <a:r>
              <a:rPr kumimoji="1" lang="ko-KR" altLang="en-US" dirty="0"/>
              <a:t>이중화 </a:t>
            </a:r>
            <a:r>
              <a:rPr kumimoji="1" lang="en-US" altLang="ko-KR" dirty="0"/>
              <a:t>/ </a:t>
            </a:r>
            <a:r>
              <a:rPr kumimoji="1" lang="en" altLang="ko-KR" dirty="0"/>
              <a:t>upgrade </a:t>
            </a:r>
            <a:r>
              <a:rPr kumimoji="1" lang="ko-KR" altLang="en-US" dirty="0"/>
              <a:t>필요성 반영</a:t>
            </a:r>
            <a:r>
              <a:rPr kumimoji="1" lang="en-US" altLang="ko-KR" dirty="0"/>
              <a:t>) </a:t>
            </a:r>
            <a:r>
              <a:rPr kumimoji="1" lang="ko-KR" altLang="en-US" dirty="0"/>
              <a:t>교체 예정  </a:t>
            </a:r>
            <a:r>
              <a:rPr kumimoji="1" lang="en-US" altLang="ko-KR" dirty="0"/>
              <a:t>: 2016 / </a:t>
            </a:r>
            <a:r>
              <a:rPr kumimoji="1" lang="en" altLang="ko-KR" dirty="0"/>
              <a:t>UNIX)</a:t>
            </a:r>
          </a:p>
          <a:p>
            <a:endParaRPr kumimoji="1" lang="en-US" altLang="ko-KR" dirty="0"/>
          </a:p>
          <a:p>
            <a:r>
              <a:rPr kumimoji="1" lang="en-US" altLang="ko-KR" dirty="0"/>
              <a:t>                     (</a:t>
            </a:r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3381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6" y="1916114"/>
            <a:ext cx="9290050" cy="453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xmlns="" id="{3F60DE68-B13C-7C4C-8EC1-978BDCCDD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4.2 U2L </a:t>
            </a:r>
            <a:r>
              <a:rPr kumimoji="1" lang="ko-KR" altLang="en-US" dirty="0"/>
              <a:t>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8881210E-C7F4-2C46-A2F2-7CD815F49F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637995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 시스템의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파악하기 위해 현재 </a:t>
            </a:r>
            <a:r>
              <a:rPr kumimoji="1" lang="en" altLang="ko-KR" dirty="0"/>
              <a:t>Unix </a:t>
            </a:r>
            <a:r>
              <a:rPr kumimoji="1" lang="ko-KR" altLang="en-US" dirty="0"/>
              <a:t>시스템의 </a:t>
            </a:r>
            <a:r>
              <a:rPr kumimoji="1" lang="en" altLang="ko-KR" dirty="0"/>
              <a:t>Linux </a:t>
            </a:r>
            <a:r>
              <a:rPr kumimoji="1" lang="ko-KR" altLang="en-US" dirty="0"/>
              <a:t>전환 가능 여부를 파악</a:t>
            </a:r>
          </a:p>
          <a:p>
            <a:r>
              <a:rPr kumimoji="1" lang="ko-KR" altLang="en-US" dirty="0"/>
              <a:t>난이도 기준 </a:t>
            </a:r>
            <a:r>
              <a:rPr kumimoji="1" lang="en-US" altLang="ko-KR" dirty="0"/>
              <a:t>: </a:t>
            </a:r>
            <a:r>
              <a:rPr kumimoji="1" lang="en" altLang="ko-KR" dirty="0"/>
              <a:t>web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was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DB</a:t>
            </a:r>
            <a:r>
              <a:rPr kumimoji="1" lang="ko-KR" altLang="en-US" dirty="0"/>
              <a:t>서버  </a:t>
            </a:r>
            <a:r>
              <a:rPr kumimoji="1" lang="en-US" altLang="ko-KR" dirty="0"/>
              <a:t>(</a:t>
            </a:r>
            <a:r>
              <a:rPr kumimoji="1" lang="en" altLang="ko-KR" dirty="0"/>
              <a:t>DR / </a:t>
            </a:r>
            <a:r>
              <a:rPr kumimoji="1" lang="ko-KR" altLang="en-US" dirty="0"/>
              <a:t>이중화 </a:t>
            </a:r>
            <a:r>
              <a:rPr kumimoji="1" lang="en-US" altLang="ko-KR" dirty="0"/>
              <a:t>/ </a:t>
            </a:r>
            <a:r>
              <a:rPr kumimoji="1" lang="en" altLang="ko-KR" dirty="0"/>
              <a:t>upgrade </a:t>
            </a:r>
            <a:r>
              <a:rPr kumimoji="1" lang="ko-KR" altLang="en-US" dirty="0"/>
              <a:t>필요성 반영</a:t>
            </a:r>
            <a:r>
              <a:rPr kumimoji="1" lang="en-US" altLang="ko-KR" dirty="0"/>
              <a:t>) </a:t>
            </a:r>
            <a:r>
              <a:rPr kumimoji="1" lang="ko-KR" altLang="en-US" dirty="0"/>
              <a:t>교체 예정  </a:t>
            </a:r>
            <a:r>
              <a:rPr kumimoji="1" lang="en-US" altLang="ko-KR" dirty="0"/>
              <a:t>: 2016 / </a:t>
            </a:r>
            <a:r>
              <a:rPr kumimoji="1" lang="en" altLang="ko-KR" dirty="0"/>
              <a:t>UNIX)</a:t>
            </a:r>
          </a:p>
          <a:p>
            <a:endParaRPr kumimoji="1" lang="en-US" altLang="ko-KR" dirty="0"/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8561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5" y="1909764"/>
            <a:ext cx="9290050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직사각형 2"/>
          <p:cNvSpPr/>
          <p:nvPr/>
        </p:nvSpPr>
        <p:spPr bwMode="auto">
          <a:xfrm>
            <a:off x="7896200" y="1628800"/>
            <a:ext cx="216024" cy="216024"/>
          </a:xfrm>
          <a:prstGeom prst="rect">
            <a:avLst/>
          </a:prstGeom>
          <a:solidFill>
            <a:srgbClr val="FFFF00"/>
          </a:solidFill>
          <a:ln w="6350" cap="flat" cmpd="sng" algn="ctr">
            <a:solidFill>
              <a:srgbClr val="4669A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 latinLnBrk="0">
              <a:lnSpc>
                <a:spcPct val="110000"/>
              </a:lnSpc>
              <a:spcBef>
                <a:spcPct val="30000"/>
              </a:spcBef>
              <a:spcAft>
                <a:spcPct val="0"/>
              </a:spcAft>
            </a:pPr>
            <a:endParaRPr lang="ko-KR" altLang="en-US" sz="1200" b="1">
              <a:latin typeface="Futura Bk" pitchFamily="34" charset="0"/>
              <a:ea typeface="가는각진제목체" pitchFamily="18" charset="-127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12224" y="1567826"/>
            <a:ext cx="4892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easy</a:t>
            </a:r>
            <a:endParaRPr lang="ko-KR" altLang="en-US" sz="1200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07545A34-056F-D947-A5D6-A99F65123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4.2 U2L </a:t>
            </a:r>
            <a:r>
              <a:rPr kumimoji="1" lang="ko-KR" altLang="en-US" dirty="0"/>
              <a:t>가능여부 파악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xmlns="" id="{FD7D0245-01C4-A748-8746-D08FECD156B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830500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 시스템의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파악하기 위해 현재 </a:t>
            </a:r>
            <a:r>
              <a:rPr kumimoji="1" lang="en" altLang="ko-KR" dirty="0"/>
              <a:t>Unix </a:t>
            </a:r>
            <a:r>
              <a:rPr kumimoji="1" lang="ko-KR" altLang="en-US" dirty="0"/>
              <a:t>시스템의 </a:t>
            </a:r>
            <a:r>
              <a:rPr kumimoji="1" lang="en" altLang="ko-KR" dirty="0"/>
              <a:t>Linux </a:t>
            </a:r>
            <a:r>
              <a:rPr kumimoji="1" lang="ko-KR" altLang="en-US" dirty="0"/>
              <a:t>전환 가능 여부를 파악</a:t>
            </a:r>
          </a:p>
          <a:p>
            <a:r>
              <a:rPr kumimoji="1" lang="ko-KR" altLang="en-US" dirty="0"/>
              <a:t>난이도 기준 </a:t>
            </a:r>
            <a:r>
              <a:rPr kumimoji="1" lang="en-US" altLang="ko-KR" dirty="0"/>
              <a:t>: </a:t>
            </a:r>
            <a:r>
              <a:rPr kumimoji="1" lang="en" altLang="ko-KR" dirty="0"/>
              <a:t>web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was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DB</a:t>
            </a:r>
            <a:r>
              <a:rPr kumimoji="1" lang="ko-KR" altLang="en-US" dirty="0"/>
              <a:t>서버  </a:t>
            </a:r>
            <a:r>
              <a:rPr kumimoji="1" lang="en-US" altLang="ko-KR" dirty="0"/>
              <a:t>(</a:t>
            </a:r>
            <a:r>
              <a:rPr kumimoji="1" lang="en" altLang="ko-KR" dirty="0"/>
              <a:t>DR / </a:t>
            </a:r>
            <a:r>
              <a:rPr kumimoji="1" lang="ko-KR" altLang="en-US" dirty="0"/>
              <a:t>이중화 </a:t>
            </a:r>
            <a:r>
              <a:rPr kumimoji="1" lang="en-US" altLang="ko-KR" dirty="0"/>
              <a:t>/ </a:t>
            </a:r>
            <a:r>
              <a:rPr kumimoji="1" lang="en" altLang="ko-KR" dirty="0"/>
              <a:t>upgrade </a:t>
            </a:r>
            <a:r>
              <a:rPr kumimoji="1" lang="ko-KR" altLang="en-US" dirty="0"/>
              <a:t>필요성 반영</a:t>
            </a:r>
            <a:r>
              <a:rPr kumimoji="1" lang="en-US" altLang="ko-KR" dirty="0"/>
              <a:t>) </a:t>
            </a:r>
            <a:r>
              <a:rPr kumimoji="1" lang="ko-KR" altLang="en-US" dirty="0"/>
              <a:t>교체 예정  </a:t>
            </a:r>
            <a:r>
              <a:rPr kumimoji="1" lang="en-US" altLang="ko-KR" dirty="0"/>
              <a:t>: 2016 / </a:t>
            </a:r>
            <a:r>
              <a:rPr kumimoji="1" lang="en" altLang="ko-KR" dirty="0"/>
              <a:t>UNIX)</a:t>
            </a:r>
          </a:p>
          <a:p>
            <a:endParaRPr kumimoji="1" lang="en-US" altLang="ko-KR" dirty="0"/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14656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10296585" y="-1712076"/>
            <a:ext cx="117722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Ⅲ.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현황 분석</a:t>
            </a:r>
          </a:p>
        </p:txBody>
      </p:sp>
      <p:sp>
        <p:nvSpPr>
          <p:cNvPr id="57" name="제목 35"/>
          <p:cNvSpPr txBox="1">
            <a:spLocks/>
          </p:cNvSpPr>
          <p:nvPr/>
        </p:nvSpPr>
        <p:spPr bwMode="auto">
          <a:xfrm>
            <a:off x="1946526" y="-2043663"/>
            <a:ext cx="7169150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4.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전환 선정 평가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4.2 U2L 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가능여부 파악</a:t>
            </a:r>
          </a:p>
        </p:txBody>
      </p:sp>
      <p:sp>
        <p:nvSpPr>
          <p:cNvPr id="58" name="Rectangle 622"/>
          <p:cNvSpPr txBox="1">
            <a:spLocks noChangeArrowheads="1"/>
          </p:cNvSpPr>
          <p:nvPr/>
        </p:nvSpPr>
        <p:spPr bwMode="auto">
          <a:xfrm>
            <a:off x="1974752" y="-1086613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한화생명  시스템의 </a:t>
            </a: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가능 여부를 파악하기 위해 현재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Unix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시스템의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Linux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전환 가능 여부를 파악</a:t>
            </a:r>
            <a:endParaRPr lang="en-US" altLang="ko-KR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endParaRPr lang="en-US" altLang="ko-KR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난이도 기준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: web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 was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 DB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 (DR /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이중화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/ upgrade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필요성 반영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) </a:t>
            </a: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                     (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교체 예정 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: 2016 / UNIX)</a:t>
            </a:r>
            <a:endParaRPr lang="ko-KR" altLang="en-US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5" y="1916114"/>
            <a:ext cx="9290050" cy="453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xmlns="" id="{1434C3E6-166A-D748-B823-0DAA59A8A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" altLang="ko-KR" dirty="0"/>
              <a:t>4.2 U2L </a:t>
            </a:r>
            <a:r>
              <a:rPr kumimoji="1" lang="ko-KR" altLang="en-US" dirty="0"/>
              <a:t>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163365CB-7E52-054A-BFDF-725914603A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2449573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 시스템의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파악하기 위해 현재 </a:t>
            </a:r>
            <a:r>
              <a:rPr kumimoji="1" lang="en" altLang="ko-KR" dirty="0"/>
              <a:t>Unix </a:t>
            </a:r>
            <a:r>
              <a:rPr kumimoji="1" lang="ko-KR" altLang="en-US" dirty="0"/>
              <a:t>시스템의 </a:t>
            </a:r>
            <a:r>
              <a:rPr kumimoji="1" lang="en" altLang="ko-KR" dirty="0"/>
              <a:t>Linux </a:t>
            </a:r>
            <a:r>
              <a:rPr kumimoji="1" lang="ko-KR" altLang="en-US" dirty="0"/>
              <a:t>전환 가능 여부를 파악</a:t>
            </a:r>
          </a:p>
          <a:p>
            <a:r>
              <a:rPr kumimoji="1" lang="ko-KR" altLang="en-US" dirty="0"/>
              <a:t>난이도 기준 </a:t>
            </a:r>
            <a:r>
              <a:rPr kumimoji="1" lang="en-US" altLang="ko-KR" dirty="0"/>
              <a:t>: </a:t>
            </a:r>
            <a:r>
              <a:rPr kumimoji="1" lang="en" altLang="ko-KR" dirty="0"/>
              <a:t>web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was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DB</a:t>
            </a:r>
            <a:r>
              <a:rPr kumimoji="1" lang="ko-KR" altLang="en-US" dirty="0"/>
              <a:t>서버  </a:t>
            </a:r>
            <a:r>
              <a:rPr kumimoji="1" lang="en-US" altLang="ko-KR" dirty="0"/>
              <a:t>(</a:t>
            </a:r>
            <a:r>
              <a:rPr kumimoji="1" lang="en" altLang="ko-KR" dirty="0"/>
              <a:t>DR / </a:t>
            </a:r>
            <a:r>
              <a:rPr kumimoji="1" lang="ko-KR" altLang="en-US" dirty="0"/>
              <a:t>이중화 </a:t>
            </a:r>
            <a:r>
              <a:rPr kumimoji="1" lang="en-US" altLang="ko-KR" dirty="0"/>
              <a:t>/ </a:t>
            </a:r>
            <a:r>
              <a:rPr kumimoji="1" lang="en" altLang="ko-KR" dirty="0"/>
              <a:t>upgrade </a:t>
            </a:r>
            <a:r>
              <a:rPr kumimoji="1" lang="ko-KR" altLang="en-US" dirty="0"/>
              <a:t>필요성 반영</a:t>
            </a:r>
            <a:r>
              <a:rPr kumimoji="1" lang="en-US" altLang="ko-KR" dirty="0"/>
              <a:t>) </a:t>
            </a:r>
            <a:r>
              <a:rPr kumimoji="1" lang="ko-KR" altLang="en-US" dirty="0"/>
              <a:t>교체 예정  </a:t>
            </a:r>
            <a:r>
              <a:rPr kumimoji="1" lang="en-US" altLang="ko-KR" dirty="0"/>
              <a:t>: 2016 / </a:t>
            </a:r>
            <a:r>
              <a:rPr kumimoji="1" lang="en" altLang="ko-KR" dirty="0"/>
              <a:t>UNIX)</a:t>
            </a:r>
          </a:p>
          <a:p>
            <a:endParaRPr kumimoji="1" lang="en-US" altLang="ko-KR" dirty="0"/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82772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4956</TotalTime>
  <Words>3708</Words>
  <Application>Microsoft Office PowerPoint</Application>
  <PresentationFormat>사용자 지정</PresentationFormat>
  <Paragraphs>723</Paragraphs>
  <Slides>35</Slides>
  <Notes>16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35</vt:i4>
      </vt:variant>
    </vt:vector>
  </HeadingPairs>
  <TitlesOfParts>
    <vt:vector size="36" baseType="lpstr">
      <vt:lpstr>Office 테마</vt:lpstr>
      <vt:lpstr>PowerPoint 프레젠테이션</vt:lpstr>
      <vt:lpstr>PowerPoint 프레젠테이션</vt:lpstr>
      <vt:lpstr>PowerPoint 프레젠테이션</vt:lpstr>
      <vt:lpstr>4.1 U2L / 클라우드 전환 대상 선정 방안 수립</vt:lpstr>
      <vt:lpstr>4.2 U2L 가능여부 파악</vt:lpstr>
      <vt:lpstr>4.2 U2L 가능여부 파악</vt:lpstr>
      <vt:lpstr>4.2 U2L 가능여부 파악</vt:lpstr>
      <vt:lpstr>4.2 U2L 가능여부 파악</vt:lpstr>
      <vt:lpstr>4.2 U2L 가능여부 파악</vt:lpstr>
      <vt:lpstr>4.2 U2L 가능여부 파악</vt:lpstr>
      <vt:lpstr>4.3 클라우드 가능여부 파악</vt:lpstr>
      <vt:lpstr>4.4 클라우드 가능여부 파악</vt:lpstr>
      <vt:lpstr>4.4 클라우드 가능여부 파악</vt:lpstr>
      <vt:lpstr>4.4 클라우드 가능여부 파악</vt:lpstr>
      <vt:lpstr>4.4 클라우드 가능여부 파악</vt:lpstr>
      <vt:lpstr>4.4 클라우드 가능여부 파악</vt:lpstr>
      <vt:lpstr>PowerPoint 프레젠테이션</vt:lpstr>
      <vt:lpstr>1.1 추진 배경 및 추진 방향</vt:lpstr>
      <vt:lpstr>1.1 추진 배경 및 추진 방향</vt:lpstr>
      <vt:lpstr>1.2 U2L 전환 추진 방안</vt:lpstr>
      <vt:lpstr>1.2 U2L 전환 추진 방안</vt:lpstr>
      <vt:lpstr>1.2 U2L 전환 추진 방안</vt:lpstr>
      <vt:lpstr>PowerPoint 프레젠테이션</vt:lpstr>
      <vt:lpstr>2.1 한화생명 고객사 U2L 단계별 전환</vt:lpstr>
      <vt:lpstr>2.1 한화생명 고객사 U2L 단계별 전환</vt:lpstr>
      <vt:lpstr>PowerPoint 프레젠테이션</vt:lpstr>
      <vt:lpstr>3.1 하드웨어 설계 &gt; 용량 산정 방법   </vt:lpstr>
      <vt:lpstr>3.2 U2L - Migration 방안</vt:lpstr>
      <vt:lpstr>3.2 U2L - Migration 방안 : Overview</vt:lpstr>
      <vt:lpstr>3.3 U2L - Migration 방안 : Assessment 단계</vt:lpstr>
      <vt:lpstr>3.4 U2L - Migration 방안 : Preparation 단계 </vt:lpstr>
      <vt:lpstr>3.5 U2L - Migration 방안 : Migration 단계</vt:lpstr>
      <vt:lpstr>3.6 U2L - Migration 방안 : Optimization 단계</vt:lpstr>
      <vt:lpstr>3.7 U2L - 단계별 전환 로드맵</vt:lpstr>
      <vt:lpstr>3.8 U2L - 전환 시 주요 고려사항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이희재</dc:creator>
  <cp:lastModifiedBy>gombuin</cp:lastModifiedBy>
  <cp:revision>229</cp:revision>
  <cp:lastPrinted>2019-01-16T06:08:28Z</cp:lastPrinted>
  <dcterms:created xsi:type="dcterms:W3CDTF">2017-06-29T04:43:50Z</dcterms:created>
  <dcterms:modified xsi:type="dcterms:W3CDTF">2019-02-18T15:02:09Z</dcterms:modified>
</cp:coreProperties>
</file>