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83" r:id="rId3"/>
    <p:sldId id="323" r:id="rId4"/>
    <p:sldId id="332" r:id="rId5"/>
    <p:sldId id="321" r:id="rId6"/>
    <p:sldId id="325" r:id="rId7"/>
    <p:sldId id="331" r:id="rId8"/>
    <p:sldId id="322" r:id="rId9"/>
    <p:sldId id="328" r:id="rId10"/>
    <p:sldId id="329" r:id="rId11"/>
    <p:sldId id="324" r:id="rId12"/>
    <p:sldId id="326" r:id="rId13"/>
    <p:sldId id="330" r:id="rId14"/>
    <p:sldId id="327" r:id="rId15"/>
    <p:sldId id="333" r:id="rId16"/>
    <p:sldId id="274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575"/>
    <a:srgbClr val="309CE8"/>
    <a:srgbClr val="0B1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96"/>
      </p:cViewPr>
      <p:guideLst>
        <p:guide orient="horz" pos="572"/>
        <p:guide pos="3840"/>
        <p:guide pos="16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wner\Google%20&#46300;&#46972;&#51060;&#48652;\_Working\2017.10.30-&#49340;&#49457;&#51613;&#44428;-WhyOSC\&#51648;&#50896;&#45236;&#5066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Sheet1!$A$2:$A$9</c:f>
              <c:strCache>
                <c:ptCount val="8"/>
                <c:pt idx="0">
                  <c:v>장애 및 이슈 지원 (D)</c:v>
                </c:pt>
                <c:pt idx="1">
                  <c:v>정기 점검 (D)</c:v>
                </c:pt>
                <c:pt idx="2">
                  <c:v>방문 지원 (D)</c:v>
                </c:pt>
                <c:pt idx="3">
                  <c:v>벤더 협업 (D)</c:v>
                </c:pt>
                <c:pt idx="4">
                  <c:v>문서 작성 (D)</c:v>
                </c:pt>
                <c:pt idx="5">
                  <c:v>업무 미팅 (D)</c:v>
                </c:pt>
                <c:pt idx="6">
                  <c:v>일반기술지원 (D)</c:v>
                </c:pt>
                <c:pt idx="7">
                  <c:v>사전 준비 및 테스트 (D)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18</c:v>
                </c:pt>
                <c:pt idx="1">
                  <c:v>18</c:v>
                </c:pt>
                <c:pt idx="2">
                  <c:v>36</c:v>
                </c:pt>
                <c:pt idx="3">
                  <c:v>17</c:v>
                </c:pt>
                <c:pt idx="4">
                  <c:v>6</c:v>
                </c:pt>
                <c:pt idx="5">
                  <c:v>1.5</c:v>
                </c:pt>
                <c:pt idx="6">
                  <c:v>32.5</c:v>
                </c:pt>
                <c:pt idx="7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31-49E5-94ED-BA5C709562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0646696"/>
        <c:axId val="430647680"/>
        <c:axId val="0"/>
      </c:bar3DChart>
      <c:catAx>
        <c:axId val="430646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pPr>
            <a:endParaRPr lang="ko-KR"/>
          </a:p>
        </c:txPr>
        <c:crossAx val="430647680"/>
        <c:crosses val="autoZero"/>
        <c:auto val="1"/>
        <c:lblAlgn val="ctr"/>
        <c:lblOffset val="100"/>
        <c:noMultiLvlLbl val="0"/>
      </c:catAx>
      <c:valAx>
        <c:axId val="43064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pPr>
            <a:endParaRPr lang="ko-KR"/>
          </a:p>
        </c:txPr>
        <c:crossAx val="430646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나눔바른고딕" panose="020B0603020101020101" pitchFamily="50" charset="-127"/>
          <a:ea typeface="나눔바른고딕" panose="020B060302010102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8B0BCF8-49AD-4FFC-8486-5A98B4D16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61F8E4E-182E-41D8-9094-A2FFECC6FC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2B84-15D4-4F02-8912-0C4F46F38BDC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33F78B3-3CC1-4179-96CE-8A0B8FC10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13FC319-8F31-40A1-AB70-8153D3E6F7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746B-C3BA-4773-B334-154206DF98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8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 descr="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815472A4-FC19-4AAB-9E88-E42EB0CA88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3"/>
            <a:ext cx="1219835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5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E72CA7-601B-4749-990B-4C2C6A0F6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B55018-07AD-49BA-A371-DDCF86C8B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58EFF3-C531-44B5-B6EE-6E855998B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0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D25C0D-2313-40DE-BDE2-123B4DB05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0DA8634-6242-4179-9ABE-A58CAC0F6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686C86-982C-42AA-BF1E-A0361E76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80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098034-71E8-4BAC-B143-37F7DF2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57980D-3E07-4B55-877C-89FA21AB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C2E0290-6342-4541-AF36-13886CD59155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EDC62E9E-180B-4BB0-8F58-3062F2CC66C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E4BA49D7-6638-46E7-A794-FA069EE967C3}"/>
                </a:ext>
              </a:extLst>
            </p:cNvPr>
            <p:cNvGrpSpPr/>
            <p:nvPr userDrawn="1"/>
          </p:nvGrpSpPr>
          <p:grpSpPr>
            <a:xfrm>
              <a:off x="-1" y="0"/>
              <a:ext cx="3385457" cy="6858000"/>
              <a:chOff x="-1" y="0"/>
              <a:chExt cx="3385457" cy="6858000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25C5A7EB-C0EE-45E0-A255-EA9A2364152D}"/>
                  </a:ext>
                </a:extLst>
              </p:cNvPr>
              <p:cNvSpPr/>
              <p:nvPr userDrawn="1"/>
            </p:nvSpPr>
            <p:spPr>
              <a:xfrm>
                <a:off x="-1" y="0"/>
                <a:ext cx="3385457" cy="6858000"/>
              </a:xfrm>
              <a:prstGeom prst="rect">
                <a:avLst/>
              </a:prstGeom>
              <a:solidFill>
                <a:srgbClr val="0F35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C8A493-7352-4064-BB8B-51413A7E824D}"/>
                  </a:ext>
                </a:extLst>
              </p:cNvPr>
              <p:cNvSpPr txBox="1"/>
              <p:nvPr userDrawn="1"/>
            </p:nvSpPr>
            <p:spPr>
              <a:xfrm>
                <a:off x="391883" y="1251858"/>
                <a:ext cx="2514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Contents</a:t>
                </a:r>
                <a:endParaRPr lang="ko-KR" altLang="en-US" sz="3600" b="1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이등변 삼각형 8">
                <a:extLst>
                  <a:ext uri="{FF2B5EF4-FFF2-40B4-BE49-F238E27FC236}">
                    <a16:creationId xmlns:a16="http://schemas.microsoft.com/office/drawing/2014/main" id="{96204FC3-7BBC-4D53-9131-30CAD39E39D0}"/>
                  </a:ext>
                </a:extLst>
              </p:cNvPr>
              <p:cNvSpPr/>
              <p:nvPr userDrawn="1"/>
            </p:nvSpPr>
            <p:spPr>
              <a:xfrm rot="16200000">
                <a:off x="2980057" y="1427475"/>
                <a:ext cx="435428" cy="3753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6EA28B-BB7B-4A68-978A-B3CE3A14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2017-10-30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04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9F2C46-0F0A-47DE-A7E5-77F8F4FE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8ABEA7-2260-4494-BEF8-F7FCDBC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DAE2CF-8893-4016-BEFA-C438C06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86FF4E9D-3752-4C61-8085-CDCDCCEB0282}"/>
              </a:ext>
            </a:extLst>
          </p:cNvPr>
          <p:cNvGrpSpPr/>
          <p:nvPr userDrawn="1"/>
        </p:nvGrpSpPr>
        <p:grpSpPr>
          <a:xfrm>
            <a:off x="0" y="-1"/>
            <a:ext cx="13320142" cy="6858002"/>
            <a:chOff x="0" y="-1"/>
            <a:chExt cx="13320142" cy="6858002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947BCCE3-E10E-454E-9D8E-54710EBEB972}"/>
                </a:ext>
              </a:extLst>
            </p:cNvPr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EA02EA16-49F0-4037-A43D-FD1E34506487}"/>
                </a:ext>
              </a:extLst>
            </p:cNvPr>
            <p:cNvSpPr/>
            <p:nvPr/>
          </p:nvSpPr>
          <p:spPr>
            <a:xfrm>
              <a:off x="0" y="0"/>
              <a:ext cx="12192005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1CEEC829-6FF8-4A95-88A4-925294B887A9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465305D2-D8AA-41DA-8E34-3D825B688AEE}"/>
                </a:ext>
              </a:extLst>
            </p:cNvPr>
            <p:cNvSpPr/>
            <p:nvPr/>
          </p:nvSpPr>
          <p:spPr>
            <a:xfrm>
              <a:off x="4855026" y="-1"/>
              <a:ext cx="5172481" cy="4376352"/>
            </a:xfrm>
            <a:prstGeom prst="triangle">
              <a:avLst>
                <a:gd name="adj" fmla="val 47479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순서도: 수동 입력 42">
              <a:extLst>
                <a:ext uri="{FF2B5EF4-FFF2-40B4-BE49-F238E27FC236}">
                  <a16:creationId xmlns:a16="http://schemas.microsoft.com/office/drawing/2014/main" id="{1A1A3A58-9B80-48C4-A6F8-3D6D9BBE92B4}"/>
                </a:ext>
              </a:extLst>
            </p:cNvPr>
            <p:cNvSpPr/>
            <p:nvPr/>
          </p:nvSpPr>
          <p:spPr>
            <a:xfrm rot="16200000">
              <a:off x="10091060" y="4757053"/>
              <a:ext cx="3657599" cy="544291"/>
            </a:xfrm>
            <a:prstGeom prst="flowChartManualInpu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각 삼각형 43">
              <a:extLst>
                <a:ext uri="{FF2B5EF4-FFF2-40B4-BE49-F238E27FC236}">
                  <a16:creationId xmlns:a16="http://schemas.microsoft.com/office/drawing/2014/main" id="{902AB457-F335-4859-8FD1-1F6C60855D53}"/>
                </a:ext>
              </a:extLst>
            </p:cNvPr>
            <p:cNvSpPr/>
            <p:nvPr/>
          </p:nvSpPr>
          <p:spPr>
            <a:xfrm rot="3139194">
              <a:off x="10534962" y="3341130"/>
              <a:ext cx="2873828" cy="2696532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각 삼각형 44">
              <a:extLst>
                <a:ext uri="{FF2B5EF4-FFF2-40B4-BE49-F238E27FC236}">
                  <a16:creationId xmlns:a16="http://schemas.microsoft.com/office/drawing/2014/main" id="{D5EF6B8A-6B87-44A2-9C01-2BFCCCE85339}"/>
                </a:ext>
              </a:extLst>
            </p:cNvPr>
            <p:cNvSpPr/>
            <p:nvPr/>
          </p:nvSpPr>
          <p:spPr>
            <a:xfrm rot="3304550">
              <a:off x="10072919" y="4317488"/>
              <a:ext cx="3015941" cy="1658299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각 삼각형 45">
              <a:extLst>
                <a:ext uri="{FF2B5EF4-FFF2-40B4-BE49-F238E27FC236}">
                  <a16:creationId xmlns:a16="http://schemas.microsoft.com/office/drawing/2014/main" id="{878C7DAC-30F0-4902-8A4D-84FAA07061AE}"/>
                </a:ext>
              </a:extLst>
            </p:cNvPr>
            <p:cNvSpPr/>
            <p:nvPr/>
          </p:nvSpPr>
          <p:spPr>
            <a:xfrm rot="2904895">
              <a:off x="11817255" y="2868867"/>
              <a:ext cx="753974" cy="663065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7" name="그림 46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34CC8729-4EB2-4C06-979F-EA6F90D46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53AE570E-4C4E-4B89-B20C-FAA0A15402E8}"/>
                </a:ext>
              </a:extLst>
            </p:cNvPr>
            <p:cNvSpPr/>
            <p:nvPr/>
          </p:nvSpPr>
          <p:spPr>
            <a:xfrm rot="19651829">
              <a:off x="11691430" y="6522654"/>
              <a:ext cx="120600" cy="328659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각 삼각형 48">
              <a:extLst>
                <a:ext uri="{FF2B5EF4-FFF2-40B4-BE49-F238E27FC236}">
                  <a16:creationId xmlns:a16="http://schemas.microsoft.com/office/drawing/2014/main" id="{5D329897-5EAD-4906-ADC4-28AE80873183}"/>
                </a:ext>
              </a:extLst>
            </p:cNvPr>
            <p:cNvSpPr/>
            <p:nvPr/>
          </p:nvSpPr>
          <p:spPr>
            <a:xfrm rot="13969782">
              <a:off x="4290858" y="1527740"/>
              <a:ext cx="5135716" cy="4087079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                                   </a:t>
              </a:r>
              <a:endParaRPr lang="ko-KR" altLang="en-US" dirty="0"/>
            </a:p>
          </p:txBody>
        </p:sp>
        <p:sp>
          <p:nvSpPr>
            <p:cNvPr id="50" name="직각 삼각형 49">
              <a:extLst>
                <a:ext uri="{FF2B5EF4-FFF2-40B4-BE49-F238E27FC236}">
                  <a16:creationId xmlns:a16="http://schemas.microsoft.com/office/drawing/2014/main" id="{6F0E754B-8385-4807-B9F9-1D9796643B02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A5E0EAEC-9FB1-4093-BF56-98D9487322D5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16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65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7DEF43F-A54C-4D27-B4BE-CE3699637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8C0144-A890-4AFF-AABD-13F3BA0BC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98F520-1E8A-4199-90BC-3FD448E1A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B976B4EE-F4EB-461B-AD2B-BA80DABF2F0B}"/>
              </a:ext>
            </a:extLst>
          </p:cNvPr>
          <p:cNvGrpSpPr/>
          <p:nvPr userDrawn="1"/>
        </p:nvGrpSpPr>
        <p:grpSpPr>
          <a:xfrm>
            <a:off x="0" y="-1"/>
            <a:ext cx="13309851" cy="6858002"/>
            <a:chOff x="0" y="-1"/>
            <a:chExt cx="13309851" cy="6858002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1DD5D458-132A-4EC2-B602-6878F07DD128}"/>
                </a:ext>
              </a:extLst>
            </p:cNvPr>
            <p:cNvSpPr/>
            <p:nvPr/>
          </p:nvSpPr>
          <p:spPr>
            <a:xfrm>
              <a:off x="0" y="0"/>
              <a:ext cx="1219199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AF32DFE5-2138-4431-A6FF-F7BA871171C2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각 삼각형 21">
              <a:extLst>
                <a:ext uri="{FF2B5EF4-FFF2-40B4-BE49-F238E27FC236}">
                  <a16:creationId xmlns:a16="http://schemas.microsoft.com/office/drawing/2014/main" id="{E7C1D7FB-3CA6-43F8-BA22-09370A472B40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각 삼각형 22">
              <a:extLst>
                <a:ext uri="{FF2B5EF4-FFF2-40B4-BE49-F238E27FC236}">
                  <a16:creationId xmlns:a16="http://schemas.microsoft.com/office/drawing/2014/main" id="{D28D15E8-86FE-4F83-9597-4B44772F9EBF}"/>
                </a:ext>
              </a:extLst>
            </p:cNvPr>
            <p:cNvSpPr/>
            <p:nvPr/>
          </p:nvSpPr>
          <p:spPr>
            <a:xfrm rot="13969782">
              <a:off x="4283489" y="1523795"/>
              <a:ext cx="5144437" cy="411049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D20348D6-B2F7-433D-BE9C-43377ED1338D}"/>
                </a:ext>
              </a:extLst>
            </p:cNvPr>
            <p:cNvSpPr/>
            <p:nvPr/>
          </p:nvSpPr>
          <p:spPr>
            <a:xfrm>
              <a:off x="4855027" y="-1"/>
              <a:ext cx="5181602" cy="4374500"/>
            </a:xfrm>
            <a:prstGeom prst="triangle">
              <a:avLst>
                <a:gd name="adj" fmla="val 47479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각 삼각형 24">
              <a:extLst>
                <a:ext uri="{FF2B5EF4-FFF2-40B4-BE49-F238E27FC236}">
                  <a16:creationId xmlns:a16="http://schemas.microsoft.com/office/drawing/2014/main" id="{05A735AE-D167-4688-A7B3-915C3EC442F5}"/>
                </a:ext>
              </a:extLst>
            </p:cNvPr>
            <p:cNvSpPr/>
            <p:nvPr/>
          </p:nvSpPr>
          <p:spPr>
            <a:xfrm rot="3304550">
              <a:off x="10071347" y="4316145"/>
              <a:ext cx="3007848" cy="1664583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각 삼각형 25">
              <a:extLst>
                <a:ext uri="{FF2B5EF4-FFF2-40B4-BE49-F238E27FC236}">
                  <a16:creationId xmlns:a16="http://schemas.microsoft.com/office/drawing/2014/main" id="{A2D9179F-19B2-44FC-A541-E64EA5151E38}"/>
                </a:ext>
              </a:extLst>
            </p:cNvPr>
            <p:cNvSpPr/>
            <p:nvPr/>
          </p:nvSpPr>
          <p:spPr>
            <a:xfrm rot="2904895">
              <a:off x="11805010" y="2890391"/>
              <a:ext cx="773976" cy="726226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7" name="그림 26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5BB4A31B-4C40-4922-895A-7F0F4F9FE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id="{AD09977E-3DE8-4CE8-B04E-256FB606ACC3}"/>
                </a:ext>
              </a:extLst>
            </p:cNvPr>
            <p:cNvSpPr/>
            <p:nvPr/>
          </p:nvSpPr>
          <p:spPr>
            <a:xfrm rot="3139194">
              <a:off x="10596382" y="3275957"/>
              <a:ext cx="2709424" cy="2717515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2C7DABB3-2195-4161-BC24-6826111D979D}"/>
                </a:ext>
              </a:extLst>
            </p:cNvPr>
            <p:cNvSpPr/>
            <p:nvPr/>
          </p:nvSpPr>
          <p:spPr>
            <a:xfrm>
              <a:off x="6772274" y="4386263"/>
              <a:ext cx="4979195" cy="2471738"/>
            </a:xfrm>
            <a:prstGeom prst="triangle">
              <a:avLst>
                <a:gd name="adj" fmla="val 65777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순서도: 수동 입력 29">
              <a:extLst>
                <a:ext uri="{FF2B5EF4-FFF2-40B4-BE49-F238E27FC236}">
                  <a16:creationId xmlns:a16="http://schemas.microsoft.com/office/drawing/2014/main" id="{C9760CF7-AD24-4433-8340-58114BE52A33}"/>
                </a:ext>
              </a:extLst>
            </p:cNvPr>
            <p:cNvSpPr/>
            <p:nvPr/>
          </p:nvSpPr>
          <p:spPr>
            <a:xfrm rot="16200000">
              <a:off x="10098970" y="4764969"/>
              <a:ext cx="3657599" cy="528462"/>
            </a:xfrm>
            <a:prstGeom prst="flowChartManualInpu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EF49BED9-6746-4AF3-9F38-F9EE4A7143C0}"/>
                </a:ext>
              </a:extLst>
            </p:cNvPr>
            <p:cNvSpPr/>
            <p:nvPr/>
          </p:nvSpPr>
          <p:spPr>
            <a:xfrm>
              <a:off x="11753775" y="6078868"/>
              <a:ext cx="295426" cy="77913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BBF41D99-C109-4D87-8CEC-AF6976587E20}"/>
                </a:ext>
              </a:extLst>
            </p:cNvPr>
            <p:cNvSpPr/>
            <p:nvPr/>
          </p:nvSpPr>
          <p:spPr>
            <a:xfrm>
              <a:off x="11750884" y="6024764"/>
              <a:ext cx="295426" cy="77913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4E8B46BE-A1C9-402D-8674-68399D7B0677}"/>
                </a:ext>
              </a:extLst>
            </p:cNvPr>
            <p:cNvSpPr/>
            <p:nvPr/>
          </p:nvSpPr>
          <p:spPr>
            <a:xfrm>
              <a:off x="11691102" y="6109098"/>
              <a:ext cx="295426" cy="61555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883C82E8-8C8F-4D45-91B7-C778CFB84FF6}"/>
                </a:ext>
              </a:extLst>
            </p:cNvPr>
            <p:cNvSpPr/>
            <p:nvPr/>
          </p:nvSpPr>
          <p:spPr>
            <a:xfrm rot="19800000">
              <a:off x="11586171" y="6217313"/>
              <a:ext cx="295426" cy="61555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019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D6C4959-BB6D-470E-BE0D-CC8ADE49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ACC76-249F-461E-ADBA-1B4DB0A2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63ABBB9-5CD0-43C5-9E16-7B8C901D2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C31A9977-8602-44E7-A2D6-81240DAA7E93}"/>
              </a:ext>
            </a:extLst>
          </p:cNvPr>
          <p:cNvGrpSpPr/>
          <p:nvPr userDrawn="1"/>
        </p:nvGrpSpPr>
        <p:grpSpPr>
          <a:xfrm>
            <a:off x="0" y="-1"/>
            <a:ext cx="13329817" cy="6859905"/>
            <a:chOff x="0" y="-1"/>
            <a:chExt cx="13329817" cy="6859905"/>
          </a:xfrm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C1D5CA21-7EB2-4F86-BF08-EEB536197338}"/>
                </a:ext>
              </a:extLst>
            </p:cNvPr>
            <p:cNvSpPr/>
            <p:nvPr/>
          </p:nvSpPr>
          <p:spPr>
            <a:xfrm>
              <a:off x="1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B16B6B7F-36E5-4A11-8722-E5B604F42EFD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각 삼각형 33">
              <a:extLst>
                <a:ext uri="{FF2B5EF4-FFF2-40B4-BE49-F238E27FC236}">
                  <a16:creationId xmlns:a16="http://schemas.microsoft.com/office/drawing/2014/main" id="{1CC7D17A-E148-4A85-81B5-805A8E648059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각 삼각형 34">
              <a:extLst>
                <a:ext uri="{FF2B5EF4-FFF2-40B4-BE49-F238E27FC236}">
                  <a16:creationId xmlns:a16="http://schemas.microsoft.com/office/drawing/2014/main" id="{A2740154-55AC-46F9-A07B-B02F792F292F}"/>
                </a:ext>
              </a:extLst>
            </p:cNvPr>
            <p:cNvSpPr/>
            <p:nvPr/>
          </p:nvSpPr>
          <p:spPr>
            <a:xfrm rot="13969782">
              <a:off x="4281595" y="1532365"/>
              <a:ext cx="5132213" cy="4099670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534D4920-AD53-4B44-80DC-88F04C919B9B}"/>
                </a:ext>
              </a:extLst>
            </p:cNvPr>
            <p:cNvSpPr/>
            <p:nvPr/>
          </p:nvSpPr>
          <p:spPr>
            <a:xfrm>
              <a:off x="4855027" y="-1"/>
              <a:ext cx="5185788" cy="4382478"/>
            </a:xfrm>
            <a:prstGeom prst="triangle">
              <a:avLst>
                <a:gd name="adj" fmla="val 47479"/>
              </a:avLst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순서도: 수동 입력 36">
              <a:extLst>
                <a:ext uri="{FF2B5EF4-FFF2-40B4-BE49-F238E27FC236}">
                  <a16:creationId xmlns:a16="http://schemas.microsoft.com/office/drawing/2014/main" id="{90D610B4-12E8-436B-A770-D67464AC9565}"/>
                </a:ext>
              </a:extLst>
            </p:cNvPr>
            <p:cNvSpPr/>
            <p:nvPr/>
          </p:nvSpPr>
          <p:spPr>
            <a:xfrm rot="16200000">
              <a:off x="10101200" y="4767941"/>
              <a:ext cx="3657599" cy="522519"/>
            </a:xfrm>
            <a:prstGeom prst="flowChartManualInpu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각 삼각형 37">
              <a:extLst>
                <a:ext uri="{FF2B5EF4-FFF2-40B4-BE49-F238E27FC236}">
                  <a16:creationId xmlns:a16="http://schemas.microsoft.com/office/drawing/2014/main" id="{AE69F5B2-CB8C-4840-9F59-D2EECF64134B}"/>
                </a:ext>
              </a:extLst>
            </p:cNvPr>
            <p:cNvSpPr/>
            <p:nvPr/>
          </p:nvSpPr>
          <p:spPr>
            <a:xfrm rot="3139194">
              <a:off x="10536328" y="3356185"/>
              <a:ext cx="2894762" cy="2692216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각 삼각형 38">
              <a:extLst>
                <a:ext uri="{FF2B5EF4-FFF2-40B4-BE49-F238E27FC236}">
                  <a16:creationId xmlns:a16="http://schemas.microsoft.com/office/drawing/2014/main" id="{BA0137F2-E940-42C7-8734-282031B9AD78}"/>
                </a:ext>
              </a:extLst>
            </p:cNvPr>
            <p:cNvSpPr/>
            <p:nvPr/>
          </p:nvSpPr>
          <p:spPr>
            <a:xfrm rot="3304550">
              <a:off x="10074083" y="4316346"/>
              <a:ext cx="3009464" cy="165887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각 삼각형 39">
              <a:extLst>
                <a:ext uri="{FF2B5EF4-FFF2-40B4-BE49-F238E27FC236}">
                  <a16:creationId xmlns:a16="http://schemas.microsoft.com/office/drawing/2014/main" id="{884617AD-F4F1-41AA-8B80-17DEC352C489}"/>
                </a:ext>
              </a:extLst>
            </p:cNvPr>
            <p:cNvSpPr/>
            <p:nvPr/>
          </p:nvSpPr>
          <p:spPr>
            <a:xfrm rot="2904895">
              <a:off x="11801618" y="2882178"/>
              <a:ext cx="781930" cy="697404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1" name="그림 40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5C0894B9-9957-404B-A75F-A267D86E0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E08B2E9F-CB33-4EBD-8171-B17471C3FE69}"/>
                </a:ext>
              </a:extLst>
            </p:cNvPr>
            <p:cNvSpPr/>
            <p:nvPr/>
          </p:nvSpPr>
          <p:spPr>
            <a:xfrm>
              <a:off x="11759845" y="6495445"/>
              <a:ext cx="63307" cy="364459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EFE6C6A0-EA15-4954-A21D-8D8A2455CB93}"/>
                </a:ext>
              </a:extLst>
            </p:cNvPr>
            <p:cNvSpPr/>
            <p:nvPr/>
          </p:nvSpPr>
          <p:spPr>
            <a:xfrm rot="20026870">
              <a:off x="11679853" y="6481198"/>
              <a:ext cx="140327" cy="358926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id="{36AF4660-605E-4C7B-8705-CAFE55471FBC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79"/>
              </a:avLst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013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C175C90-3BA2-49AA-AE39-B7B000A75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C236FF7-1E26-448F-BA98-341B2EE45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C34BB02-847F-4A91-BFAF-53BAFBC7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D2000E0-0241-4C65-B332-6C64A8CCE5D3}"/>
              </a:ext>
            </a:extLst>
          </p:cNvPr>
          <p:cNvGrpSpPr/>
          <p:nvPr userDrawn="1"/>
        </p:nvGrpSpPr>
        <p:grpSpPr>
          <a:xfrm>
            <a:off x="0" y="-1"/>
            <a:ext cx="13333697" cy="6858002"/>
            <a:chOff x="0" y="-1"/>
            <a:chExt cx="13333697" cy="6858002"/>
          </a:xfrm>
        </p:grpSpPr>
        <p:sp>
          <p:nvSpPr>
            <p:cNvPr id="20" name="직각 삼각형 19">
              <a:extLst>
                <a:ext uri="{FF2B5EF4-FFF2-40B4-BE49-F238E27FC236}">
                  <a16:creationId xmlns:a16="http://schemas.microsoft.com/office/drawing/2014/main" id="{18FDF569-75D5-4CF2-BBD6-0A1CA43C8733}"/>
                </a:ext>
              </a:extLst>
            </p:cNvPr>
            <p:cNvSpPr/>
            <p:nvPr/>
          </p:nvSpPr>
          <p:spPr>
            <a:xfrm rot="3139194">
              <a:off x="10548517" y="3359488"/>
              <a:ext cx="2873828" cy="2696532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8E8E1C7B-6B21-43DB-8BFF-8D9B72A2F354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각 삼각형 21">
              <a:extLst>
                <a:ext uri="{FF2B5EF4-FFF2-40B4-BE49-F238E27FC236}">
                  <a16:creationId xmlns:a16="http://schemas.microsoft.com/office/drawing/2014/main" id="{B70CF0D6-4514-44A6-B305-4C8275D5FAF3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130A82CE-7DAC-4DB8-AE1C-96C57B457B36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217"/>
              </a:avLst>
            </a:prstGeom>
            <a:solidFill>
              <a:srgbClr val="309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각 삼각형 23">
              <a:extLst>
                <a:ext uri="{FF2B5EF4-FFF2-40B4-BE49-F238E27FC236}">
                  <a16:creationId xmlns:a16="http://schemas.microsoft.com/office/drawing/2014/main" id="{279EDF2D-8AA6-4429-9707-E07A5BC7E501}"/>
                </a:ext>
              </a:extLst>
            </p:cNvPr>
            <p:cNvSpPr/>
            <p:nvPr/>
          </p:nvSpPr>
          <p:spPr>
            <a:xfrm rot="13969782">
              <a:off x="4283489" y="1523795"/>
              <a:ext cx="5144437" cy="411049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6DD7EEC9-1E6B-4A04-B16C-58EE0853D306}"/>
                </a:ext>
              </a:extLst>
            </p:cNvPr>
            <p:cNvSpPr/>
            <p:nvPr/>
          </p:nvSpPr>
          <p:spPr>
            <a:xfrm>
              <a:off x="4855027" y="-1"/>
              <a:ext cx="5181602" cy="4374500"/>
            </a:xfrm>
            <a:prstGeom prst="triangle">
              <a:avLst>
                <a:gd name="adj" fmla="val 47479"/>
              </a:avLst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수동 입력 25">
              <a:extLst>
                <a:ext uri="{FF2B5EF4-FFF2-40B4-BE49-F238E27FC236}">
                  <a16:creationId xmlns:a16="http://schemas.microsoft.com/office/drawing/2014/main" id="{152161E2-6014-4B54-8FAB-BDCBC22CC39C}"/>
                </a:ext>
              </a:extLst>
            </p:cNvPr>
            <p:cNvSpPr/>
            <p:nvPr/>
          </p:nvSpPr>
          <p:spPr>
            <a:xfrm rot="16200000">
              <a:off x="10095069" y="4761066"/>
              <a:ext cx="3657599" cy="536264"/>
            </a:xfrm>
            <a:prstGeom prst="flowChartManualInpu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각 삼각형 26">
              <a:extLst>
                <a:ext uri="{FF2B5EF4-FFF2-40B4-BE49-F238E27FC236}">
                  <a16:creationId xmlns:a16="http://schemas.microsoft.com/office/drawing/2014/main" id="{91DE031F-97BA-4C33-94A5-D7DAC5E7A29A}"/>
                </a:ext>
              </a:extLst>
            </p:cNvPr>
            <p:cNvSpPr/>
            <p:nvPr/>
          </p:nvSpPr>
          <p:spPr>
            <a:xfrm rot="3304550">
              <a:off x="10090753" y="4315081"/>
              <a:ext cx="2996037" cy="1666037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id="{C91C297D-7A9A-412F-B001-C3CA45E52DFC}"/>
                </a:ext>
              </a:extLst>
            </p:cNvPr>
            <p:cNvSpPr/>
            <p:nvPr/>
          </p:nvSpPr>
          <p:spPr>
            <a:xfrm rot="2904895">
              <a:off x="11799136" y="2892735"/>
              <a:ext cx="793545" cy="714611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9" name="그림 28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609884F6-0769-4EE6-AB51-E2E5F5E42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F544CA54-B012-4E38-8880-9856E7A40B1B}"/>
                </a:ext>
              </a:extLst>
            </p:cNvPr>
            <p:cNvSpPr/>
            <p:nvPr/>
          </p:nvSpPr>
          <p:spPr>
            <a:xfrm rot="20589968">
              <a:off x="11707144" y="6511948"/>
              <a:ext cx="171450" cy="314326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644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EC17E889-202C-4169-B0EF-C91B6C82B8F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C2210CC-5C0C-4A5A-90D0-A3F6A427FE94}"/>
              </a:ext>
            </a:extLst>
          </p:cNvPr>
          <p:cNvSpPr/>
          <p:nvPr userDrawn="1"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3C6EF842-D4D9-435E-A0BF-FB603C1B90A4}"/>
              </a:ext>
            </a:extLst>
          </p:cNvPr>
          <p:cNvGrpSpPr/>
          <p:nvPr userDrawn="1"/>
        </p:nvGrpSpPr>
        <p:grpSpPr>
          <a:xfrm>
            <a:off x="0" y="112502"/>
            <a:ext cx="12192000" cy="6740050"/>
            <a:chOff x="0" y="112502"/>
            <a:chExt cx="12192000" cy="674005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1941B79C-B773-4BF0-9087-3405BE7AA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0863" y="112502"/>
              <a:ext cx="1518950" cy="4742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A4C1B9-94BB-4963-A552-C05E68B0CF76}"/>
                </a:ext>
              </a:extLst>
            </p:cNvPr>
            <p:cNvSpPr txBox="1"/>
            <p:nvPr userDrawn="1"/>
          </p:nvSpPr>
          <p:spPr>
            <a:xfrm>
              <a:off x="0" y="6637108"/>
              <a:ext cx="12192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0F3575"/>
                  </a:solidFill>
                  <a:latin typeface="+mn-ea"/>
                  <a:cs typeface="Calibri" pitchFamily="34" charset="0"/>
                </a:rPr>
                <a:t>- Internal Use Only -</a:t>
              </a:r>
              <a:endParaRPr lang="ko-KR" altLang="en-US" sz="800" b="1" dirty="0">
                <a:solidFill>
                  <a:srgbClr val="0F3575"/>
                </a:solidFill>
              </a:endParaRPr>
            </a:p>
          </p:txBody>
        </p:sp>
      </p:grpSp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A5245EB-1229-431C-A597-E2FC9E57ECF1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424D3E4-D4EC-4BE4-9EB5-F6148D8ABC2E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E3772E4-118D-4564-9AC8-5197B91AFE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9519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D6D1445C-8799-4FCB-BFD8-1B7DA0522BCF}"/>
              </a:ext>
            </a:extLst>
          </p:cNvPr>
          <p:cNvSpPr/>
          <p:nvPr/>
        </p:nvSpPr>
        <p:spPr>
          <a:xfrm>
            <a:off x="-4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0A97831-A280-473C-BB46-71BBAD3110F4}"/>
              </a:ext>
            </a:extLst>
          </p:cNvPr>
          <p:cNvSpPr/>
          <p:nvPr userDrawn="1"/>
        </p:nvSpPr>
        <p:spPr>
          <a:xfrm>
            <a:off x="0" y="6637107"/>
            <a:ext cx="12192000" cy="22150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991EF26-59F1-4509-ABD5-2F1444437A9C}"/>
              </a:ext>
            </a:extLst>
          </p:cNvPr>
          <p:cNvSpPr/>
          <p:nvPr userDrawn="1"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69D47B2-E98F-404B-BAF0-84097A94D621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2017-10-30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BFA49BF-100A-473C-BC0B-324FF3DEA32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F64A4C9-3289-474A-9A64-41A2BB37ECA1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094E2970-59CD-4D68-8A7A-C373E43F10A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09AA2A-1510-4530-9193-56F736F03431}"/>
              </a:ext>
            </a:extLst>
          </p:cNvPr>
          <p:cNvSpPr txBox="1"/>
          <p:nvPr userDrawn="1"/>
        </p:nvSpPr>
        <p:spPr>
          <a:xfrm>
            <a:off x="144683" y="6637108"/>
            <a:ext cx="14151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alibri" pitchFamily="34" charset="0"/>
              </a:rPr>
              <a:t>Internal Use Only</a:t>
            </a:r>
            <a:endParaRPr lang="ko-KR" altLang="en-US" sz="8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658DB9A-187F-4692-A747-D5B4920061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id="{703BE6F8-BD92-4480-AF37-8632DDBBE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92279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E7BF9CE-C34D-4C89-A666-C5546B97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2017-10-30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6A1732D-B7EB-4D8D-8953-9FCD9A7C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A8CC09-FD38-4027-AEE3-125D17B68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8B8FC4-CEE5-4AA6-BF75-AC3B0960B8FA}"/>
              </a:ext>
            </a:extLst>
          </p:cNvPr>
          <p:cNvSpPr/>
          <p:nvPr userDrawn="1"/>
        </p:nvSpPr>
        <p:spPr>
          <a:xfrm>
            <a:off x="0" y="1"/>
            <a:ext cx="12192000" cy="285750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9A24A37-0F41-498E-A4AA-A058C376AE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300" y="39559"/>
            <a:ext cx="661776" cy="20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3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4756940-CD0E-4D77-986C-C59C5667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E00740-D230-49B3-A3AE-D54C4967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6C2C04-69F4-4A90-A4C3-6B66EBBAE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2017-10-30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908933-4609-49E2-AEF3-03B9FB531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4D3B50-7C2C-485D-A0B8-1E2419B2E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094E2970-59CD-4D68-8A7A-C373E43F10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0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jpeg"/><Relationship Id="rId3" Type="http://schemas.openxmlformats.org/officeDocument/2006/relationships/image" Target="../media/image54.wmf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jpeg"/><Relationship Id="rId15" Type="http://schemas.openxmlformats.org/officeDocument/2006/relationships/image" Target="../media/image1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1.png"/><Relationship Id="rId4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.png"/><Relationship Id="rId5" Type="http://schemas.openxmlformats.org/officeDocument/2006/relationships/image" Target="../media/image9.jpe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microsoft.com/office/2007/relationships/hdphoto" Target="../media/hdphoto2.wdp"/><Relationship Id="rId18" Type="http://schemas.openxmlformats.org/officeDocument/2006/relationships/image" Target="../media/image1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2.png"/><Relationship Id="rId17" Type="http://schemas.openxmlformats.org/officeDocument/2006/relationships/image" Target="../media/image35.png"/><Relationship Id="rId2" Type="http://schemas.openxmlformats.org/officeDocument/2006/relationships/image" Target="../media/image23.png"/><Relationship Id="rId1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microsoft.com/office/2007/relationships/hdphoto" Target="../media/hdphoto1.wdp"/><Relationship Id="rId5" Type="http://schemas.openxmlformats.org/officeDocument/2006/relationships/image" Target="../media/image26.png"/><Relationship Id="rId15" Type="http://schemas.openxmlformats.org/officeDocument/2006/relationships/image" Target="../media/image34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DEF091-E127-47B1-B436-8779A1EC0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클라우드 전환을 위한 기술력 및 서비스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D564953-072A-4553-B086-85DA4AE79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767" y="1698684"/>
            <a:ext cx="5118919" cy="4365685"/>
          </a:xfrm>
          <a:prstGeom prst="rect">
            <a:avLst/>
          </a:prstGeom>
        </p:spPr>
      </p:pic>
      <p:pic>
        <p:nvPicPr>
          <p:cNvPr id="4" name="그림 3" descr="스크린샷, 모니터, 벽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5F4DA108-BC1D-447B-AAFF-DD8965313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8684"/>
            <a:ext cx="4770003" cy="3667771"/>
          </a:xfrm>
          <a:prstGeom prst="rect">
            <a:avLst/>
          </a:prstGeom>
        </p:spPr>
      </p:pic>
      <p:pic>
        <p:nvPicPr>
          <p:cNvPr id="5" name="그림 4" descr="스크린샷이(가) 표시된 사진&#10;&#10;매우 높은 신뢰도로 생성된 설명">
            <a:extLst>
              <a:ext uri="{FF2B5EF4-FFF2-40B4-BE49-F238E27FC236}">
                <a16:creationId xmlns:a16="http://schemas.microsoft.com/office/drawing/2014/main" id="{CB53DAE1-AF3F-42CC-B4FD-AE7F3666F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955" y="2917126"/>
            <a:ext cx="5047110" cy="3880846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E9BC942D-0894-4219-8A30-2D8EEA528D31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4231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5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AS-IS </a:t>
            </a:r>
            <a:r>
              <a:rPr lang="ko-KR" altLang="en-US" dirty="0"/>
              <a:t>시스템 분석</a:t>
            </a:r>
            <a:r>
              <a:rPr lang="en-US" altLang="ko-KR" dirty="0"/>
              <a:t>, </a:t>
            </a:r>
            <a:r>
              <a:rPr lang="ko-KR" altLang="en-US" dirty="0"/>
              <a:t>클라우드 마이그레이션을 제공하는 솔루션을 보유하고 프로젝트에 적용하고 있습니다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055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D33AF5-3BA6-4182-8454-858E6FD36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퍼블릭</a:t>
            </a:r>
            <a:r>
              <a:rPr lang="ko-KR" altLang="en-US" dirty="0"/>
              <a:t> 클라우드 전환 서비스 </a:t>
            </a:r>
            <a:r>
              <a:rPr lang="en-US" altLang="ko-KR" dirty="0"/>
              <a:t>- </a:t>
            </a:r>
            <a:r>
              <a:rPr lang="ko-KR" altLang="en-US" dirty="0"/>
              <a:t>아마존 </a:t>
            </a:r>
            <a:r>
              <a:rPr lang="en-US" altLang="ko-KR" dirty="0"/>
              <a:t>AWS </a:t>
            </a:r>
            <a:endParaRPr lang="ko-KR" altLang="en-US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0AF68E9E-50F4-45F7-B0A9-3607BAAE27F4}"/>
              </a:ext>
            </a:extLst>
          </p:cNvPr>
          <p:cNvGrpSpPr/>
          <p:nvPr/>
        </p:nvGrpSpPr>
        <p:grpSpPr>
          <a:xfrm>
            <a:off x="283893" y="2658819"/>
            <a:ext cx="5812107" cy="2983392"/>
            <a:chOff x="263525" y="1404937"/>
            <a:chExt cx="6419850" cy="338137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71F8DBE3-F41B-4ABB-AC35-DAB67D3B1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525" y="1404937"/>
              <a:ext cx="6419850" cy="3381375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DBF07287-1DFF-404C-AC78-9820B04F80A9}"/>
                </a:ext>
              </a:extLst>
            </p:cNvPr>
            <p:cNvSpPr/>
            <p:nvPr/>
          </p:nvSpPr>
          <p:spPr>
            <a:xfrm>
              <a:off x="353683" y="3174521"/>
              <a:ext cx="4537494" cy="3019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89A1BBBE-59C1-4EC3-8BB8-FB21357F1387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76944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3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오픈소스컨설팅은</a:t>
            </a:r>
            <a:r>
              <a:rPr lang="ko-KR" altLang="en-US" dirty="0"/>
              <a:t> 아마존 </a:t>
            </a:r>
            <a:r>
              <a:rPr lang="en-US" altLang="ko-KR" dirty="0"/>
              <a:t>AWS </a:t>
            </a:r>
            <a:r>
              <a:rPr lang="ko-KR" altLang="en-US" dirty="0"/>
              <a:t>및 </a:t>
            </a:r>
            <a:r>
              <a:rPr lang="en-US" altLang="ko-KR" dirty="0"/>
              <a:t>IBM </a:t>
            </a:r>
            <a:r>
              <a:rPr lang="ko-KR" altLang="en-US" dirty="0"/>
              <a:t>클라우드의 파트너로 </a:t>
            </a:r>
            <a:r>
              <a:rPr lang="ko-KR" altLang="en-US" dirty="0" err="1"/>
              <a:t>기간계</a:t>
            </a:r>
            <a:r>
              <a:rPr lang="ko-KR" altLang="en-US" dirty="0"/>
              <a:t> 업무 시스템에 대한 </a:t>
            </a:r>
            <a:r>
              <a:rPr lang="en-US" altLang="ko-KR" dirty="0"/>
              <a:t>U2L </a:t>
            </a:r>
            <a:r>
              <a:rPr lang="ko-KR" altLang="en-US" dirty="0"/>
              <a:t>및 </a:t>
            </a:r>
            <a:r>
              <a:rPr lang="en-US" altLang="ko-KR" dirty="0"/>
              <a:t>U2C </a:t>
            </a:r>
            <a:r>
              <a:rPr lang="ko-KR" altLang="en-US" dirty="0"/>
              <a:t>작업을 지원합니다</a:t>
            </a:r>
            <a:r>
              <a:rPr lang="en-US" altLang="ko-KR" dirty="0"/>
              <a:t>.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AAB5B2A-AEB4-41AF-8AD8-AC8EA34F25E4}"/>
              </a:ext>
            </a:extLst>
          </p:cNvPr>
          <p:cNvGrpSpPr/>
          <p:nvPr/>
        </p:nvGrpSpPr>
        <p:grpSpPr>
          <a:xfrm>
            <a:off x="6626197" y="1387275"/>
            <a:ext cx="4877340" cy="5317345"/>
            <a:chOff x="574554" y="1446722"/>
            <a:chExt cx="4877340" cy="5317345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6FD8EF92-3AB9-470A-976F-088437D3E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554" y="1446722"/>
              <a:ext cx="4877340" cy="5317345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3E3898FA-7333-4228-81E5-D0BDA95FFD65}"/>
                </a:ext>
              </a:extLst>
            </p:cNvPr>
            <p:cNvSpPr/>
            <p:nvPr/>
          </p:nvSpPr>
          <p:spPr>
            <a:xfrm>
              <a:off x="574554" y="2235948"/>
              <a:ext cx="4877340" cy="46411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DE06F3E-B167-4A3A-AE78-51486DA940EA}"/>
              </a:ext>
            </a:extLst>
          </p:cNvPr>
          <p:cNvSpPr txBox="1"/>
          <p:nvPr/>
        </p:nvSpPr>
        <p:spPr>
          <a:xfrm>
            <a:off x="453108" y="1821410"/>
            <a:ext cx="5322500" cy="70173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algn="l" eaLnBrk="1" fontAlgn="auto" latinLnBrk="0" hangingPunct="1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sz="1600" b="0" spc="-9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ko-KR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HP-UX, AIX, AS400 </a:t>
            </a:r>
            <a:r>
              <a:rPr lang="ko-KR" altLang="en-US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등의 업무 시스템에 대한 이관 작업 </a:t>
            </a:r>
            <a:endParaRPr lang="en-US" altLang="ko-KR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삼성화재</a:t>
            </a:r>
            <a:r>
              <a:rPr lang="en-US" altLang="ko-KR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삼성카드 </a:t>
            </a:r>
            <a:r>
              <a:rPr lang="en-US" altLang="ko-KR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U2L </a:t>
            </a:r>
            <a:r>
              <a:rPr lang="ko-KR" altLang="en-US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프로젝트 진행</a:t>
            </a:r>
          </a:p>
        </p:txBody>
      </p:sp>
    </p:spTree>
    <p:extLst>
      <p:ext uri="{BB962C8B-B14F-4D97-AF65-F5344CB8AC3E}">
        <p14:creationId xmlns:p14="http://schemas.microsoft.com/office/powerpoint/2010/main" val="1018702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D33AF5-3BA6-4182-8454-858E6FD36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프라이빗</a:t>
            </a:r>
            <a:r>
              <a:rPr lang="ko-KR" altLang="en-US" dirty="0"/>
              <a:t> 클라우드 구축서비스 </a:t>
            </a:r>
            <a:r>
              <a:rPr lang="en-US" altLang="ko-KR" dirty="0"/>
              <a:t>– </a:t>
            </a:r>
            <a:r>
              <a:rPr lang="ko-KR" altLang="en-US" dirty="0" err="1"/>
              <a:t>오픈스택</a:t>
            </a:r>
            <a:endParaRPr lang="ko-KR" alt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9A1BBBE-59C1-4EC3-8BB8-FB21357F1387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4231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2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오픈소스컨설팅은</a:t>
            </a:r>
            <a:r>
              <a:rPr lang="ko-KR" altLang="en-US" dirty="0"/>
              <a:t> </a:t>
            </a:r>
            <a:r>
              <a:rPr lang="ko-KR" altLang="en-US" dirty="0" err="1"/>
              <a:t>오픈스택</a:t>
            </a:r>
            <a:r>
              <a:rPr lang="ko-KR" altLang="en-US" dirty="0"/>
              <a:t> 기반 </a:t>
            </a:r>
            <a:r>
              <a:rPr lang="ko-KR" altLang="en-US" dirty="0" err="1"/>
              <a:t>프라이빗</a:t>
            </a:r>
            <a:r>
              <a:rPr lang="ko-KR" altLang="en-US" dirty="0"/>
              <a:t> 클라우드에 대한 다양한 경험과 노하우를 가지고 있습니다</a:t>
            </a:r>
            <a:r>
              <a:rPr lang="en-US" altLang="ko-KR" dirty="0"/>
              <a:t>.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3214BFD-307F-402E-92A6-39C75B585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043" y="2958860"/>
            <a:ext cx="5944732" cy="32206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3846E0-F8F3-4A98-A136-792ABDEBA46E}"/>
              </a:ext>
            </a:extLst>
          </p:cNvPr>
          <p:cNvSpPr txBox="1"/>
          <p:nvPr/>
        </p:nvSpPr>
        <p:spPr>
          <a:xfrm>
            <a:off x="7427344" y="6331789"/>
            <a:ext cx="2570672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algn="ctr" latinLnBrk="0">
              <a:lnSpc>
                <a:spcPct val="110000"/>
              </a:lnSpc>
              <a:spcBef>
                <a:spcPts val="1200"/>
              </a:spcBef>
              <a:buSzPct val="100000"/>
            </a:pPr>
            <a:r>
              <a:rPr lang="ko-KR" altLang="en-US" sz="11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</a:t>
            </a:r>
            <a:r>
              <a:rPr lang="en-US" altLang="ko-KR" sz="11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LH</a:t>
            </a:r>
            <a:r>
              <a:rPr lang="ko-KR" altLang="en-US" sz="11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공사 </a:t>
            </a:r>
            <a:r>
              <a:rPr lang="ko-KR" altLang="en-US" sz="1100" kern="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오픈스택</a:t>
            </a:r>
            <a:r>
              <a:rPr lang="ko-KR" altLang="en-US" sz="11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아키텍처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3CC29AC-C078-4E88-B5DD-0E373759C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246" y="1597415"/>
            <a:ext cx="5600333" cy="351805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2949E51D-1AC7-4441-BA3C-EF2BDEF695C2}"/>
              </a:ext>
            </a:extLst>
          </p:cNvPr>
          <p:cNvSpPr/>
          <p:nvPr/>
        </p:nvSpPr>
        <p:spPr>
          <a:xfrm>
            <a:off x="952171" y="4649562"/>
            <a:ext cx="4913791" cy="241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822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520EA8-DB10-4005-AC56-458237588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CI/CD </a:t>
            </a:r>
            <a:r>
              <a:rPr lang="ko-KR" altLang="en-US" dirty="0"/>
              <a:t>시스템 구축 서비스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247065A2-05C2-487D-8D15-5FB8727A849C}"/>
              </a:ext>
            </a:extLst>
          </p:cNvPr>
          <p:cNvGrpSpPr/>
          <p:nvPr/>
        </p:nvGrpSpPr>
        <p:grpSpPr>
          <a:xfrm>
            <a:off x="916311" y="1388849"/>
            <a:ext cx="10272149" cy="5253491"/>
            <a:chOff x="361178" y="1679786"/>
            <a:chExt cx="9271771" cy="4670866"/>
          </a:xfrm>
        </p:grpSpPr>
        <p:sp>
          <p:nvSpPr>
            <p:cNvPr id="4" name="모서리가 둥근 직사각형 452">
              <a:extLst>
                <a:ext uri="{FF2B5EF4-FFF2-40B4-BE49-F238E27FC236}">
                  <a16:creationId xmlns:a16="http://schemas.microsoft.com/office/drawing/2014/main" id="{5EE297C0-7B04-484F-AB38-550AD1457F33}"/>
                </a:ext>
              </a:extLst>
            </p:cNvPr>
            <p:cNvSpPr/>
            <p:nvPr/>
          </p:nvSpPr>
          <p:spPr>
            <a:xfrm>
              <a:off x="361178" y="1679786"/>
              <a:ext cx="9271771" cy="4670866"/>
            </a:xfrm>
            <a:prstGeom prst="roundRect">
              <a:avLst>
                <a:gd name="adj" fmla="val 1824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 charset="-127"/>
              </a:endParaRPr>
            </a:p>
          </p:txBody>
        </p:sp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A407467E-0A10-4FD8-B79F-04DDCF248061}"/>
                </a:ext>
              </a:extLst>
            </p:cNvPr>
            <p:cNvGrpSpPr/>
            <p:nvPr/>
          </p:nvGrpSpPr>
          <p:grpSpPr>
            <a:xfrm>
              <a:off x="424272" y="1874800"/>
              <a:ext cx="9057456" cy="4327079"/>
              <a:chOff x="0" y="832104"/>
              <a:chExt cx="9906000" cy="5801824"/>
            </a:xfrm>
          </p:grpSpPr>
          <p:sp>
            <p:nvSpPr>
              <p:cNvPr id="7" name="모서리가 둥근 직사각형 2">
                <a:extLst>
                  <a:ext uri="{FF2B5EF4-FFF2-40B4-BE49-F238E27FC236}">
                    <a16:creationId xmlns:a16="http://schemas.microsoft.com/office/drawing/2014/main" id="{C6C15461-93C4-4A62-9854-DB4F40548707}"/>
                  </a:ext>
                </a:extLst>
              </p:cNvPr>
              <p:cNvSpPr/>
              <p:nvPr/>
            </p:nvSpPr>
            <p:spPr bwMode="auto">
              <a:xfrm>
                <a:off x="306833" y="3842374"/>
                <a:ext cx="6118084" cy="2755748"/>
              </a:xfrm>
              <a:prstGeom prst="roundRect">
                <a:avLst/>
              </a:prstGeom>
              <a:ln>
                <a:prstDash val="sysDash"/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1050" kern="0" dirty="0">
                  <a:solidFill>
                    <a:schemeClr val="tx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8" name="모서리가 둥근 직사각형 3">
                <a:extLst>
                  <a:ext uri="{FF2B5EF4-FFF2-40B4-BE49-F238E27FC236}">
                    <a16:creationId xmlns:a16="http://schemas.microsoft.com/office/drawing/2014/main" id="{931DC674-FA2C-4E07-A8FF-9018FF676850}"/>
                  </a:ext>
                </a:extLst>
              </p:cNvPr>
              <p:cNvSpPr/>
              <p:nvPr/>
            </p:nvSpPr>
            <p:spPr bwMode="auto">
              <a:xfrm>
                <a:off x="272480" y="2060848"/>
                <a:ext cx="9368408" cy="1512168"/>
              </a:xfrm>
              <a:prstGeom prst="roundRect">
                <a:avLst/>
              </a:prstGeom>
              <a:ln>
                <a:prstDash val="sysDash"/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1050" kern="0" dirty="0">
                  <a:solidFill>
                    <a:schemeClr val="tx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9" name="Picture 2">
                <a:extLst>
                  <a:ext uri="{FF2B5EF4-FFF2-40B4-BE49-F238E27FC236}">
                    <a16:creationId xmlns:a16="http://schemas.microsoft.com/office/drawing/2014/main" id="{CDB9D5B8-90E9-435F-B87B-5F69421E81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825208" y="1644668"/>
                <a:ext cx="1455831" cy="848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4">
                <a:extLst>
                  <a:ext uri="{FF2B5EF4-FFF2-40B4-BE49-F238E27FC236}">
                    <a16:creationId xmlns:a16="http://schemas.microsoft.com/office/drawing/2014/main" id="{598E79DB-A064-46F2-A090-50A95D950577}"/>
                  </a:ext>
                </a:extLst>
              </p:cNvPr>
              <p:cNvSpPr txBox="1"/>
              <p:nvPr/>
            </p:nvSpPr>
            <p:spPr>
              <a:xfrm>
                <a:off x="7016236" y="1350581"/>
                <a:ext cx="924463" cy="32196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5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통합 </a:t>
                </a:r>
                <a:r>
                  <a:rPr kumimoji="0" lang="ko-KR" altLang="en-US" sz="1050" kern="0" dirty="0" err="1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대시보드</a:t>
                </a:r>
                <a:endParaRPr kumimoji="0" lang="ko-KR" altLang="en-US" sz="1050" kern="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11" name="Picture 3" descr="C:\Program Files (x86)\Microsoft Office\MEDIA\CAGCAT10\j0292020.wmf">
                <a:extLst>
                  <a:ext uri="{FF2B5EF4-FFF2-40B4-BE49-F238E27FC236}">
                    <a16:creationId xmlns:a16="http://schemas.microsoft.com/office/drawing/2014/main" id="{C2499332-C1F0-44BE-9785-57040EC546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42774" y="962363"/>
                <a:ext cx="521796" cy="495196"/>
              </a:xfrm>
              <a:prstGeom prst="rect">
                <a:avLst/>
              </a:prstGeom>
              <a:noFill/>
            </p:spPr>
          </p:pic>
          <p:sp>
            <p:nvSpPr>
              <p:cNvPr id="12" name="TextBox 6">
                <a:extLst>
                  <a:ext uri="{FF2B5EF4-FFF2-40B4-BE49-F238E27FC236}">
                    <a16:creationId xmlns:a16="http://schemas.microsoft.com/office/drawing/2014/main" id="{8E878745-2284-4FE4-9AFA-159BA42D346C}"/>
                  </a:ext>
                </a:extLst>
              </p:cNvPr>
              <p:cNvSpPr txBox="1"/>
              <p:nvPr/>
            </p:nvSpPr>
            <p:spPr>
              <a:xfrm>
                <a:off x="474706" y="2073745"/>
                <a:ext cx="913385" cy="715466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표준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/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규격화</a:t>
                </a:r>
                <a:b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업무 메타 관리</a:t>
                </a:r>
                <a:b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개발 진행 관리</a:t>
                </a:r>
              </a:p>
            </p:txBody>
          </p:sp>
          <p:sp>
            <p:nvSpPr>
              <p:cNvPr id="13" name="AutoShape 32">
                <a:extLst>
                  <a:ext uri="{FF2B5EF4-FFF2-40B4-BE49-F238E27FC236}">
                    <a16:creationId xmlns:a16="http://schemas.microsoft.com/office/drawing/2014/main" id="{15436BAC-F539-409D-9A54-08E3F9A0C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9144" y="3880955"/>
                <a:ext cx="1002685" cy="683730"/>
              </a:xfrm>
              <a:prstGeom prst="flowChartMagneticDisk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latinLnBrk="0">
                  <a:lnSpc>
                    <a:spcPct val="80000"/>
                  </a:lnSpc>
                  <a:spcBef>
                    <a:spcPct val="30000"/>
                  </a:spcBef>
                  <a:buFont typeface="Wingdings" pitchFamily="2" charset="2"/>
                  <a:buNone/>
                </a:pPr>
                <a:r>
                  <a:rPr kumimoji="0" lang="en-US" altLang="ko-KR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Jenkins </a:t>
                </a:r>
                <a:r>
                  <a:rPr kumimoji="0" lang="ko-KR" altLang="en-US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등</a:t>
                </a:r>
                <a:br>
                  <a:rPr kumimoji="0" lang="en-US" altLang="ko-KR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배포 도구</a:t>
                </a:r>
                <a:endParaRPr kumimoji="0" lang="en-US" altLang="ko-KR" sz="1000" b="1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14" name="AutoShape 32">
                <a:extLst>
                  <a:ext uri="{FF2B5EF4-FFF2-40B4-BE49-F238E27FC236}">
                    <a16:creationId xmlns:a16="http://schemas.microsoft.com/office/drawing/2014/main" id="{8CA37841-2291-4723-A3E2-6DADACD2B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21352" y="3887182"/>
                <a:ext cx="1008112" cy="645383"/>
              </a:xfrm>
              <a:prstGeom prst="flowChartMagneticDisk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latinLnBrk="0">
                  <a:lnSpc>
                    <a:spcPct val="80000"/>
                  </a:lnSpc>
                  <a:spcBef>
                    <a:spcPct val="30000"/>
                  </a:spcBef>
                  <a:buFont typeface="Wingdings" pitchFamily="2" charset="2"/>
                  <a:buNone/>
                </a:pPr>
                <a:r>
                  <a:rPr kumimoji="0" lang="en-US" altLang="ko-KR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WAS, DB</a:t>
                </a:r>
                <a:br>
                  <a:rPr kumimoji="0" lang="en-US" altLang="ko-KR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en-US" altLang="ko-KR" sz="1000" b="1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APM</a:t>
                </a:r>
              </a:p>
            </p:txBody>
          </p:sp>
          <p:sp>
            <p:nvSpPr>
              <p:cNvPr id="15" name="TextBox 9">
                <a:extLst>
                  <a:ext uri="{FF2B5EF4-FFF2-40B4-BE49-F238E27FC236}">
                    <a16:creationId xmlns:a16="http://schemas.microsoft.com/office/drawing/2014/main" id="{31AD772C-53A6-41F5-BCE2-0760D14A644E}"/>
                  </a:ext>
                </a:extLst>
              </p:cNvPr>
              <p:cNvSpPr txBox="1"/>
              <p:nvPr/>
            </p:nvSpPr>
            <p:spPr>
              <a:xfrm>
                <a:off x="329772" y="4255432"/>
                <a:ext cx="42915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문서</a:t>
                </a:r>
              </a:p>
            </p:txBody>
          </p:sp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AF18402B-D84D-46D1-B44A-3134DCC4CFEE}"/>
                  </a:ext>
                </a:extLst>
              </p:cNvPr>
              <p:cNvSpPr txBox="1"/>
              <p:nvPr/>
            </p:nvSpPr>
            <p:spPr>
              <a:xfrm>
                <a:off x="5082299" y="3887181"/>
                <a:ext cx="42915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 err="1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빌드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E78D1B8B-292F-47A0-97EB-341F04704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0702" y="3887182"/>
                <a:ext cx="1584176" cy="368251"/>
              </a:xfrm>
              <a:prstGeom prst="rect">
                <a:avLst/>
              </a:prstGeom>
            </p:spPr>
          </p:pic>
          <p:grpSp>
            <p:nvGrpSpPr>
              <p:cNvPr id="18" name="Group 39">
                <a:extLst>
                  <a:ext uri="{FF2B5EF4-FFF2-40B4-BE49-F238E27FC236}">
                    <a16:creationId xmlns:a16="http://schemas.microsoft.com/office/drawing/2014/main" id="{0AA14D4D-48B0-4551-821D-044F34B072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821" y="2852936"/>
                <a:ext cx="1784792" cy="466078"/>
                <a:chOff x="501" y="3602"/>
                <a:chExt cx="949" cy="466"/>
              </a:xfrm>
            </p:grpSpPr>
            <p:sp>
              <p:nvSpPr>
                <p:cNvPr id="98" name="Freeform 40">
                  <a:extLst>
                    <a:ext uri="{FF2B5EF4-FFF2-40B4-BE49-F238E27FC236}">
                      <a16:creationId xmlns:a16="http://schemas.microsoft.com/office/drawing/2014/main" id="{10F64AB7-D06C-4F70-9CDD-D4F3FBE23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3804"/>
                  <a:ext cx="136" cy="264"/>
                </a:xfrm>
                <a:custGeom>
                  <a:avLst/>
                  <a:gdLst>
                    <a:gd name="T0" fmla="*/ 136 w 136"/>
                    <a:gd name="T1" fmla="*/ 0 h 179"/>
                    <a:gd name="T2" fmla="*/ 0 w 136"/>
                    <a:gd name="T3" fmla="*/ 127 h 179"/>
                    <a:gd name="T4" fmla="*/ 0 w 136"/>
                    <a:gd name="T5" fmla="*/ 179 h 179"/>
                    <a:gd name="T6" fmla="*/ 136 w 136"/>
                    <a:gd name="T7" fmla="*/ 50 h 179"/>
                    <a:gd name="T8" fmla="*/ 136 w 136"/>
                    <a:gd name="T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9">
                      <a:moveTo>
                        <a:pt x="136" y="0"/>
                      </a:moveTo>
                      <a:lnTo>
                        <a:pt x="0" y="127"/>
                      </a:lnTo>
                      <a:lnTo>
                        <a:pt x="0" y="179"/>
                      </a:lnTo>
                      <a:lnTo>
                        <a:pt x="136" y="5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9" name="Rectangle 41">
                  <a:extLst>
                    <a:ext uri="{FF2B5EF4-FFF2-40B4-BE49-F238E27FC236}">
                      <a16:creationId xmlns:a16="http://schemas.microsoft.com/office/drawing/2014/main" id="{905E4C45-46CC-48EE-A8B4-E907B975B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" y="4002"/>
                  <a:ext cx="814" cy="6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100" name="Freeform 42">
                  <a:extLst>
                    <a:ext uri="{FF2B5EF4-FFF2-40B4-BE49-F238E27FC236}">
                      <a16:creationId xmlns:a16="http://schemas.microsoft.com/office/drawing/2014/main" id="{06758D60-47EA-4597-9662-99BB3D4C9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" y="3602"/>
                  <a:ext cx="139" cy="288"/>
                </a:xfrm>
                <a:custGeom>
                  <a:avLst/>
                  <a:gdLst>
                    <a:gd name="T0" fmla="*/ 136 w 136"/>
                    <a:gd name="T1" fmla="*/ 0 h 191"/>
                    <a:gd name="T2" fmla="*/ 0 w 136"/>
                    <a:gd name="T3" fmla="*/ 136 h 191"/>
                    <a:gd name="T4" fmla="*/ 0 w 136"/>
                    <a:gd name="T5" fmla="*/ 191 h 191"/>
                    <a:gd name="T6" fmla="*/ 136 w 136"/>
                    <a:gd name="T7" fmla="*/ 54 h 191"/>
                    <a:gd name="T8" fmla="*/ 136 w 1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91">
                      <a:moveTo>
                        <a:pt x="136" y="0"/>
                      </a:moveTo>
                      <a:lnTo>
                        <a:pt x="0" y="136"/>
                      </a:lnTo>
                      <a:lnTo>
                        <a:pt x="0" y="191"/>
                      </a:lnTo>
                      <a:lnTo>
                        <a:pt x="136" y="54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101" name="AutoShape 43">
                  <a:extLst>
                    <a:ext uri="{FF2B5EF4-FFF2-40B4-BE49-F238E27FC236}">
                      <a16:creationId xmlns:a16="http://schemas.microsoft.com/office/drawing/2014/main" id="{975EB885-FAA5-46CE-9877-F21EAD0FD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" y="3603"/>
                  <a:ext cx="949" cy="400"/>
                </a:xfrm>
                <a:prstGeom prst="chevron">
                  <a:avLst>
                    <a:gd name="adj" fmla="val 3392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7BDC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ko-KR" altLang="en-US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Malgun Gothic" charset="-127"/>
                    </a:rPr>
                    <a:t>요구사항</a:t>
                  </a:r>
                </a:p>
              </p:txBody>
            </p:sp>
          </p:grpSp>
          <p:grpSp>
            <p:nvGrpSpPr>
              <p:cNvPr id="19" name="Group 44">
                <a:extLst>
                  <a:ext uri="{FF2B5EF4-FFF2-40B4-BE49-F238E27FC236}">
                    <a16:creationId xmlns:a16="http://schemas.microsoft.com/office/drawing/2014/main" id="{A1901917-4951-4EA9-84A2-2903BD2BCF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46352" y="2852936"/>
                <a:ext cx="1692247" cy="466078"/>
                <a:chOff x="501" y="3602"/>
                <a:chExt cx="949" cy="466"/>
              </a:xfrm>
            </p:grpSpPr>
            <p:sp>
              <p:nvSpPr>
                <p:cNvPr id="94" name="Freeform 45">
                  <a:extLst>
                    <a:ext uri="{FF2B5EF4-FFF2-40B4-BE49-F238E27FC236}">
                      <a16:creationId xmlns:a16="http://schemas.microsoft.com/office/drawing/2014/main" id="{5C199166-2097-4DBF-A0DD-18D6AA19E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3804"/>
                  <a:ext cx="136" cy="264"/>
                </a:xfrm>
                <a:custGeom>
                  <a:avLst/>
                  <a:gdLst>
                    <a:gd name="T0" fmla="*/ 136 w 136"/>
                    <a:gd name="T1" fmla="*/ 0 h 179"/>
                    <a:gd name="T2" fmla="*/ 0 w 136"/>
                    <a:gd name="T3" fmla="*/ 127 h 179"/>
                    <a:gd name="T4" fmla="*/ 0 w 136"/>
                    <a:gd name="T5" fmla="*/ 179 h 179"/>
                    <a:gd name="T6" fmla="*/ 136 w 136"/>
                    <a:gd name="T7" fmla="*/ 50 h 179"/>
                    <a:gd name="T8" fmla="*/ 136 w 136"/>
                    <a:gd name="T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9">
                      <a:moveTo>
                        <a:pt x="136" y="0"/>
                      </a:moveTo>
                      <a:lnTo>
                        <a:pt x="0" y="127"/>
                      </a:lnTo>
                      <a:lnTo>
                        <a:pt x="0" y="179"/>
                      </a:lnTo>
                      <a:lnTo>
                        <a:pt x="136" y="5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5" name="Rectangle 46">
                  <a:extLst>
                    <a:ext uri="{FF2B5EF4-FFF2-40B4-BE49-F238E27FC236}">
                      <a16:creationId xmlns:a16="http://schemas.microsoft.com/office/drawing/2014/main" id="{37FF1E93-69E3-499D-9B47-D06300C8B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" y="4002"/>
                  <a:ext cx="814" cy="6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6" name="Freeform 47">
                  <a:extLst>
                    <a:ext uri="{FF2B5EF4-FFF2-40B4-BE49-F238E27FC236}">
                      <a16:creationId xmlns:a16="http://schemas.microsoft.com/office/drawing/2014/main" id="{A3D4B7FD-EDAB-4002-9C8B-ACB493EFB1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" y="3602"/>
                  <a:ext cx="139" cy="288"/>
                </a:xfrm>
                <a:custGeom>
                  <a:avLst/>
                  <a:gdLst>
                    <a:gd name="T0" fmla="*/ 136 w 136"/>
                    <a:gd name="T1" fmla="*/ 0 h 191"/>
                    <a:gd name="T2" fmla="*/ 0 w 136"/>
                    <a:gd name="T3" fmla="*/ 136 h 191"/>
                    <a:gd name="T4" fmla="*/ 0 w 136"/>
                    <a:gd name="T5" fmla="*/ 191 h 191"/>
                    <a:gd name="T6" fmla="*/ 136 w 136"/>
                    <a:gd name="T7" fmla="*/ 54 h 191"/>
                    <a:gd name="T8" fmla="*/ 136 w 1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91">
                      <a:moveTo>
                        <a:pt x="136" y="0"/>
                      </a:moveTo>
                      <a:lnTo>
                        <a:pt x="0" y="136"/>
                      </a:lnTo>
                      <a:lnTo>
                        <a:pt x="0" y="191"/>
                      </a:lnTo>
                      <a:lnTo>
                        <a:pt x="136" y="54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7" name="AutoShape 48">
                  <a:extLst>
                    <a:ext uri="{FF2B5EF4-FFF2-40B4-BE49-F238E27FC236}">
                      <a16:creationId xmlns:a16="http://schemas.microsoft.com/office/drawing/2014/main" id="{A2A040CD-C79C-4154-ACFF-A106497D92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" y="3603"/>
                  <a:ext cx="949" cy="400"/>
                </a:xfrm>
                <a:prstGeom prst="chevron">
                  <a:avLst>
                    <a:gd name="adj" fmla="val 3392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7BDC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ko-KR" altLang="en-US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Malgun Gothic" charset="-127"/>
                    </a:rPr>
                    <a:t>개발</a:t>
                  </a:r>
                </a:p>
              </p:txBody>
            </p:sp>
          </p:grpSp>
          <p:grpSp>
            <p:nvGrpSpPr>
              <p:cNvPr id="20" name="Group 49">
                <a:extLst>
                  <a:ext uri="{FF2B5EF4-FFF2-40B4-BE49-F238E27FC236}">
                    <a16:creationId xmlns:a16="http://schemas.microsoft.com/office/drawing/2014/main" id="{469E604A-023E-4438-B593-0CD9DD334A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51338" y="2852936"/>
                <a:ext cx="1692247" cy="466078"/>
                <a:chOff x="501" y="3602"/>
                <a:chExt cx="949" cy="466"/>
              </a:xfrm>
            </p:grpSpPr>
            <p:sp>
              <p:nvSpPr>
                <p:cNvPr id="90" name="Freeform 50">
                  <a:extLst>
                    <a:ext uri="{FF2B5EF4-FFF2-40B4-BE49-F238E27FC236}">
                      <a16:creationId xmlns:a16="http://schemas.microsoft.com/office/drawing/2014/main" id="{36A879D1-7211-4D95-B7E6-C32BE4387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3804"/>
                  <a:ext cx="136" cy="264"/>
                </a:xfrm>
                <a:custGeom>
                  <a:avLst/>
                  <a:gdLst>
                    <a:gd name="T0" fmla="*/ 136 w 136"/>
                    <a:gd name="T1" fmla="*/ 0 h 179"/>
                    <a:gd name="T2" fmla="*/ 0 w 136"/>
                    <a:gd name="T3" fmla="*/ 127 h 179"/>
                    <a:gd name="T4" fmla="*/ 0 w 136"/>
                    <a:gd name="T5" fmla="*/ 179 h 179"/>
                    <a:gd name="T6" fmla="*/ 136 w 136"/>
                    <a:gd name="T7" fmla="*/ 50 h 179"/>
                    <a:gd name="T8" fmla="*/ 136 w 136"/>
                    <a:gd name="T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9">
                      <a:moveTo>
                        <a:pt x="136" y="0"/>
                      </a:moveTo>
                      <a:lnTo>
                        <a:pt x="0" y="127"/>
                      </a:lnTo>
                      <a:lnTo>
                        <a:pt x="0" y="179"/>
                      </a:lnTo>
                      <a:lnTo>
                        <a:pt x="136" y="5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1" name="Rectangle 51">
                  <a:extLst>
                    <a:ext uri="{FF2B5EF4-FFF2-40B4-BE49-F238E27FC236}">
                      <a16:creationId xmlns:a16="http://schemas.microsoft.com/office/drawing/2014/main" id="{3DED96D8-F1FC-41B2-8B33-70D567C82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" y="4002"/>
                  <a:ext cx="814" cy="6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2" name="Freeform 52">
                  <a:extLst>
                    <a:ext uri="{FF2B5EF4-FFF2-40B4-BE49-F238E27FC236}">
                      <a16:creationId xmlns:a16="http://schemas.microsoft.com/office/drawing/2014/main" id="{60A19A6F-608F-4C78-BD64-94D160686C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" y="3602"/>
                  <a:ext cx="139" cy="288"/>
                </a:xfrm>
                <a:custGeom>
                  <a:avLst/>
                  <a:gdLst>
                    <a:gd name="T0" fmla="*/ 136 w 136"/>
                    <a:gd name="T1" fmla="*/ 0 h 191"/>
                    <a:gd name="T2" fmla="*/ 0 w 136"/>
                    <a:gd name="T3" fmla="*/ 136 h 191"/>
                    <a:gd name="T4" fmla="*/ 0 w 136"/>
                    <a:gd name="T5" fmla="*/ 191 h 191"/>
                    <a:gd name="T6" fmla="*/ 136 w 136"/>
                    <a:gd name="T7" fmla="*/ 54 h 191"/>
                    <a:gd name="T8" fmla="*/ 136 w 1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91">
                      <a:moveTo>
                        <a:pt x="136" y="0"/>
                      </a:moveTo>
                      <a:lnTo>
                        <a:pt x="0" y="136"/>
                      </a:lnTo>
                      <a:lnTo>
                        <a:pt x="0" y="191"/>
                      </a:lnTo>
                      <a:lnTo>
                        <a:pt x="136" y="54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93" name="AutoShape 53">
                  <a:extLst>
                    <a:ext uri="{FF2B5EF4-FFF2-40B4-BE49-F238E27FC236}">
                      <a16:creationId xmlns:a16="http://schemas.microsoft.com/office/drawing/2014/main" id="{3B6CFBF1-5C30-4929-A5F6-16E3C2BBE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" y="3603"/>
                  <a:ext cx="949" cy="400"/>
                </a:xfrm>
                <a:prstGeom prst="chevron">
                  <a:avLst>
                    <a:gd name="adj" fmla="val 3392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7BDC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ko-KR" altLang="en-US" sz="11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Malgun Gothic" charset="-127"/>
                    </a:rPr>
                    <a:t>빌드</a:t>
                  </a:r>
                  <a:endParaRPr kumimoji="0" lang="ko-KR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</p:grpSp>
          <p:grpSp>
            <p:nvGrpSpPr>
              <p:cNvPr id="21" name="Group 54">
                <a:extLst>
                  <a:ext uri="{FF2B5EF4-FFF2-40B4-BE49-F238E27FC236}">
                    <a16:creationId xmlns:a16="http://schemas.microsoft.com/office/drawing/2014/main" id="{B4EEF214-CE2F-4511-B02A-732167FF57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56324" y="2852936"/>
                <a:ext cx="1692247" cy="466078"/>
                <a:chOff x="501" y="3602"/>
                <a:chExt cx="949" cy="466"/>
              </a:xfrm>
            </p:grpSpPr>
            <p:sp>
              <p:nvSpPr>
                <p:cNvPr id="86" name="Freeform 55">
                  <a:extLst>
                    <a:ext uri="{FF2B5EF4-FFF2-40B4-BE49-F238E27FC236}">
                      <a16:creationId xmlns:a16="http://schemas.microsoft.com/office/drawing/2014/main" id="{0D6BC9E4-482F-4406-A771-D72B98422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3804"/>
                  <a:ext cx="136" cy="264"/>
                </a:xfrm>
                <a:custGeom>
                  <a:avLst/>
                  <a:gdLst>
                    <a:gd name="T0" fmla="*/ 136 w 136"/>
                    <a:gd name="T1" fmla="*/ 0 h 179"/>
                    <a:gd name="T2" fmla="*/ 0 w 136"/>
                    <a:gd name="T3" fmla="*/ 127 h 179"/>
                    <a:gd name="T4" fmla="*/ 0 w 136"/>
                    <a:gd name="T5" fmla="*/ 179 h 179"/>
                    <a:gd name="T6" fmla="*/ 136 w 136"/>
                    <a:gd name="T7" fmla="*/ 50 h 179"/>
                    <a:gd name="T8" fmla="*/ 136 w 136"/>
                    <a:gd name="T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9">
                      <a:moveTo>
                        <a:pt x="136" y="0"/>
                      </a:moveTo>
                      <a:lnTo>
                        <a:pt x="0" y="127"/>
                      </a:lnTo>
                      <a:lnTo>
                        <a:pt x="0" y="179"/>
                      </a:lnTo>
                      <a:lnTo>
                        <a:pt x="136" y="5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7" name="Rectangle 56">
                  <a:extLst>
                    <a:ext uri="{FF2B5EF4-FFF2-40B4-BE49-F238E27FC236}">
                      <a16:creationId xmlns:a16="http://schemas.microsoft.com/office/drawing/2014/main" id="{DEF5B72F-2B88-4AB4-938E-EE83EDF157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" y="4002"/>
                  <a:ext cx="814" cy="6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8" name="Freeform 57">
                  <a:extLst>
                    <a:ext uri="{FF2B5EF4-FFF2-40B4-BE49-F238E27FC236}">
                      <a16:creationId xmlns:a16="http://schemas.microsoft.com/office/drawing/2014/main" id="{69E0DD51-5873-4741-9EEB-D2C4832C7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" y="3602"/>
                  <a:ext cx="139" cy="288"/>
                </a:xfrm>
                <a:custGeom>
                  <a:avLst/>
                  <a:gdLst>
                    <a:gd name="T0" fmla="*/ 136 w 136"/>
                    <a:gd name="T1" fmla="*/ 0 h 191"/>
                    <a:gd name="T2" fmla="*/ 0 w 136"/>
                    <a:gd name="T3" fmla="*/ 136 h 191"/>
                    <a:gd name="T4" fmla="*/ 0 w 136"/>
                    <a:gd name="T5" fmla="*/ 191 h 191"/>
                    <a:gd name="T6" fmla="*/ 136 w 136"/>
                    <a:gd name="T7" fmla="*/ 54 h 191"/>
                    <a:gd name="T8" fmla="*/ 136 w 1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91">
                      <a:moveTo>
                        <a:pt x="136" y="0"/>
                      </a:moveTo>
                      <a:lnTo>
                        <a:pt x="0" y="136"/>
                      </a:lnTo>
                      <a:lnTo>
                        <a:pt x="0" y="191"/>
                      </a:lnTo>
                      <a:lnTo>
                        <a:pt x="136" y="54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9" name="AutoShape 58">
                  <a:extLst>
                    <a:ext uri="{FF2B5EF4-FFF2-40B4-BE49-F238E27FC236}">
                      <a16:creationId xmlns:a16="http://schemas.microsoft.com/office/drawing/2014/main" id="{62315A7F-9A82-4BF9-A69A-E09006E41C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" y="3603"/>
                  <a:ext cx="949" cy="400"/>
                </a:xfrm>
                <a:prstGeom prst="chevron">
                  <a:avLst>
                    <a:gd name="adj" fmla="val 3392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7BDC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ko-KR" altLang="en-US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Malgun Gothic" charset="-127"/>
                    </a:rPr>
                    <a:t>배포</a:t>
                  </a:r>
                </a:p>
              </p:txBody>
            </p:sp>
          </p:grpSp>
          <p:grpSp>
            <p:nvGrpSpPr>
              <p:cNvPr id="22" name="Group 59">
                <a:extLst>
                  <a:ext uri="{FF2B5EF4-FFF2-40B4-BE49-F238E27FC236}">
                    <a16:creationId xmlns:a16="http://schemas.microsoft.com/office/drawing/2014/main" id="{2971B7D1-1E75-41A6-9F4B-BB94A72EB8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61312" y="2852936"/>
                <a:ext cx="1692247" cy="466078"/>
                <a:chOff x="501" y="3602"/>
                <a:chExt cx="949" cy="466"/>
              </a:xfrm>
            </p:grpSpPr>
            <p:sp>
              <p:nvSpPr>
                <p:cNvPr id="82" name="Freeform 60">
                  <a:extLst>
                    <a:ext uri="{FF2B5EF4-FFF2-40B4-BE49-F238E27FC236}">
                      <a16:creationId xmlns:a16="http://schemas.microsoft.com/office/drawing/2014/main" id="{DBDCF94D-EFCD-42FD-8957-DCAEBE51FA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" y="3804"/>
                  <a:ext cx="136" cy="264"/>
                </a:xfrm>
                <a:custGeom>
                  <a:avLst/>
                  <a:gdLst>
                    <a:gd name="T0" fmla="*/ 136 w 136"/>
                    <a:gd name="T1" fmla="*/ 0 h 179"/>
                    <a:gd name="T2" fmla="*/ 0 w 136"/>
                    <a:gd name="T3" fmla="*/ 127 h 179"/>
                    <a:gd name="T4" fmla="*/ 0 w 136"/>
                    <a:gd name="T5" fmla="*/ 179 h 179"/>
                    <a:gd name="T6" fmla="*/ 136 w 136"/>
                    <a:gd name="T7" fmla="*/ 50 h 179"/>
                    <a:gd name="T8" fmla="*/ 136 w 136"/>
                    <a:gd name="T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79">
                      <a:moveTo>
                        <a:pt x="136" y="0"/>
                      </a:moveTo>
                      <a:lnTo>
                        <a:pt x="0" y="127"/>
                      </a:lnTo>
                      <a:lnTo>
                        <a:pt x="0" y="179"/>
                      </a:lnTo>
                      <a:lnTo>
                        <a:pt x="136" y="5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3" name="Rectangle 61">
                  <a:extLst>
                    <a:ext uri="{FF2B5EF4-FFF2-40B4-BE49-F238E27FC236}">
                      <a16:creationId xmlns:a16="http://schemas.microsoft.com/office/drawing/2014/main" id="{94EE39A4-B3C6-4126-9DCB-0348C16794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" y="4002"/>
                  <a:ext cx="814" cy="6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4" name="Freeform 62">
                  <a:extLst>
                    <a:ext uri="{FF2B5EF4-FFF2-40B4-BE49-F238E27FC236}">
                      <a16:creationId xmlns:a16="http://schemas.microsoft.com/office/drawing/2014/main" id="{47559456-3458-4E48-BB06-431378309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" y="3602"/>
                  <a:ext cx="139" cy="288"/>
                </a:xfrm>
                <a:custGeom>
                  <a:avLst/>
                  <a:gdLst>
                    <a:gd name="T0" fmla="*/ 136 w 136"/>
                    <a:gd name="T1" fmla="*/ 0 h 191"/>
                    <a:gd name="T2" fmla="*/ 0 w 136"/>
                    <a:gd name="T3" fmla="*/ 136 h 191"/>
                    <a:gd name="T4" fmla="*/ 0 w 136"/>
                    <a:gd name="T5" fmla="*/ 191 h 191"/>
                    <a:gd name="T6" fmla="*/ 136 w 136"/>
                    <a:gd name="T7" fmla="*/ 54 h 191"/>
                    <a:gd name="T8" fmla="*/ 136 w 1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91">
                      <a:moveTo>
                        <a:pt x="136" y="0"/>
                      </a:moveTo>
                      <a:lnTo>
                        <a:pt x="0" y="136"/>
                      </a:lnTo>
                      <a:lnTo>
                        <a:pt x="0" y="191"/>
                      </a:lnTo>
                      <a:lnTo>
                        <a:pt x="136" y="54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FF"/>
                    </a:gs>
                    <a:gs pos="100000">
                      <a:srgbClr val="CCFF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2DB6B3"/>
                    </a:buClr>
                    <a:buSzTx/>
                    <a:buFont typeface="Wingdings" pitchFamily="2" charset="2"/>
                    <a:buNone/>
                    <a:tabLst/>
                    <a:defRPr/>
                  </a:pPr>
                  <a:endParaRPr kumimoji="0" lang="ko-KR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endParaRPr>
                </a:p>
              </p:txBody>
            </p:sp>
            <p:sp>
              <p:nvSpPr>
                <p:cNvPr id="85" name="AutoShape 63">
                  <a:extLst>
                    <a:ext uri="{FF2B5EF4-FFF2-40B4-BE49-F238E27FC236}">
                      <a16:creationId xmlns:a16="http://schemas.microsoft.com/office/drawing/2014/main" id="{3C50DF4E-A3F4-4F5B-BE99-FA9C26C70E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" y="3603"/>
                  <a:ext cx="949" cy="400"/>
                </a:xfrm>
                <a:prstGeom prst="chevron">
                  <a:avLst>
                    <a:gd name="adj" fmla="val 3392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7BDC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None/>
                    <a:tabLst/>
                    <a:defRPr/>
                  </a:pPr>
                  <a:r>
                    <a:rPr kumimoji="0" lang="ko-KR" altLang="en-US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Malgun Gothic" charset="-127"/>
                    </a:rPr>
                    <a:t>운영</a:t>
                  </a:r>
                </a:p>
              </p:txBody>
            </p:sp>
          </p:grpSp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7AE57A74-F08D-468A-B5ED-10F49AE225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8358" y="3949372"/>
                <a:ext cx="667514" cy="571370"/>
              </a:xfrm>
              <a:prstGeom prst="rect">
                <a:avLst/>
              </a:prstGeom>
            </p:spPr>
          </p:pic>
          <p:pic>
            <p:nvPicPr>
              <p:cNvPr id="24" name="그림 23">
                <a:extLst>
                  <a:ext uri="{FF2B5EF4-FFF2-40B4-BE49-F238E27FC236}">
                    <a16:creationId xmlns:a16="http://schemas.microsoft.com/office/drawing/2014/main" id="{7FF55E82-9FDB-471B-B6A6-61EF55DF46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64588" y="5303389"/>
                <a:ext cx="722152" cy="367614"/>
              </a:xfrm>
              <a:prstGeom prst="rect">
                <a:avLst/>
              </a:prstGeom>
            </p:spPr>
          </p:pic>
          <p:sp>
            <p:nvSpPr>
              <p:cNvPr id="25" name="TextBox 39">
                <a:extLst>
                  <a:ext uri="{FF2B5EF4-FFF2-40B4-BE49-F238E27FC236}">
                    <a16:creationId xmlns:a16="http://schemas.microsoft.com/office/drawing/2014/main" id="{C77553AA-24CC-473E-B293-EC932F0A6628}"/>
                  </a:ext>
                </a:extLst>
              </p:cNvPr>
              <p:cNvSpPr txBox="1"/>
              <p:nvPr/>
            </p:nvSpPr>
            <p:spPr>
              <a:xfrm>
                <a:off x="3434215" y="3839828"/>
                <a:ext cx="42915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소스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26" name="그림 25">
                <a:extLst>
                  <a:ext uri="{FF2B5EF4-FFF2-40B4-BE49-F238E27FC236}">
                    <a16:creationId xmlns:a16="http://schemas.microsoft.com/office/drawing/2014/main" id="{1F7F3119-495B-41B4-80BB-1111CBA183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4031" y="5085763"/>
                <a:ext cx="876300" cy="365760"/>
              </a:xfrm>
              <a:prstGeom prst="rect">
                <a:avLst/>
              </a:prstGeom>
            </p:spPr>
          </p:pic>
          <p:pic>
            <p:nvPicPr>
              <p:cNvPr id="27" name="그림 26">
                <a:extLst>
                  <a:ext uri="{FF2B5EF4-FFF2-40B4-BE49-F238E27FC236}">
                    <a16:creationId xmlns:a16="http://schemas.microsoft.com/office/drawing/2014/main" id="{9799814D-239E-4D1E-9D02-B47AAD7D55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4031" y="4834588"/>
                <a:ext cx="861060" cy="365760"/>
              </a:xfrm>
              <a:prstGeom prst="rect">
                <a:avLst/>
              </a:prstGeom>
            </p:spPr>
          </p:pic>
          <p:sp>
            <p:nvSpPr>
              <p:cNvPr id="28" name="TextBox 42">
                <a:extLst>
                  <a:ext uri="{FF2B5EF4-FFF2-40B4-BE49-F238E27FC236}">
                    <a16:creationId xmlns:a16="http://schemas.microsoft.com/office/drawing/2014/main" id="{52953EB3-39E5-4690-8531-EFC2770FC35E}"/>
                  </a:ext>
                </a:extLst>
              </p:cNvPr>
              <p:cNvSpPr txBox="1"/>
              <p:nvPr/>
            </p:nvSpPr>
            <p:spPr>
              <a:xfrm>
                <a:off x="3756463" y="5382968"/>
                <a:ext cx="707668" cy="554028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소스 추적</a:t>
                </a:r>
                <a:br>
                  <a:rPr kumimoji="0" lang="en-US" altLang="ko-KR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코드 리뷰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29" name="Picture 2" descr="http://www.datical.com/wp-content/uploads/logoBambooPNG.png">
                <a:extLst>
                  <a:ext uri="{FF2B5EF4-FFF2-40B4-BE49-F238E27FC236}">
                    <a16:creationId xmlns:a16="http://schemas.microsoft.com/office/drawing/2014/main" id="{6C6BFCB1-1859-40C5-826A-040F71B508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05948" y="4060262"/>
                <a:ext cx="951108" cy="304842"/>
              </a:xfrm>
              <a:prstGeom prst="rect">
                <a:avLst/>
              </a:prstGeom>
              <a:noFill/>
            </p:spPr>
          </p:pic>
          <p:pic>
            <p:nvPicPr>
              <p:cNvPr id="30" name="그림 29">
                <a:extLst>
                  <a:ext uri="{FF2B5EF4-FFF2-40B4-BE49-F238E27FC236}">
                    <a16:creationId xmlns:a16="http://schemas.microsoft.com/office/drawing/2014/main" id="{0D419B9E-9BAE-4BB2-8787-F66DC4471E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5116" y="5270840"/>
                <a:ext cx="1242060" cy="297180"/>
              </a:xfrm>
              <a:prstGeom prst="rect">
                <a:avLst/>
              </a:prstGeom>
            </p:spPr>
          </p:pic>
          <p:pic>
            <p:nvPicPr>
              <p:cNvPr id="31" name="Picture 2">
                <a:extLst>
                  <a:ext uri="{FF2B5EF4-FFF2-40B4-BE49-F238E27FC236}">
                    <a16:creationId xmlns:a16="http://schemas.microsoft.com/office/drawing/2014/main" id="{6612BD14-0D23-4661-9E17-510E86503A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5346" y="4946393"/>
                <a:ext cx="442428" cy="324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TextBox 46">
                <a:extLst>
                  <a:ext uri="{FF2B5EF4-FFF2-40B4-BE49-F238E27FC236}">
                    <a16:creationId xmlns:a16="http://schemas.microsoft.com/office/drawing/2014/main" id="{1DF55E78-C0DC-4567-80EE-69E7FF62759F}"/>
                  </a:ext>
                </a:extLst>
              </p:cNvPr>
              <p:cNvSpPr txBox="1"/>
              <p:nvPr/>
            </p:nvSpPr>
            <p:spPr>
              <a:xfrm>
                <a:off x="1740940" y="5671002"/>
                <a:ext cx="862747" cy="554028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작업 관리 및</a:t>
                </a:r>
                <a:br>
                  <a:rPr kumimoji="0" lang="en-US" altLang="ko-KR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이슈 </a:t>
                </a:r>
                <a:r>
                  <a:rPr kumimoji="0" lang="ko-KR" altLang="en-US" sz="1100" b="1" kern="0" dirty="0" err="1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트래킹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3" name="TextBox 47">
                <a:extLst>
                  <a:ext uri="{FF2B5EF4-FFF2-40B4-BE49-F238E27FC236}">
                    <a16:creationId xmlns:a16="http://schemas.microsoft.com/office/drawing/2014/main" id="{5567B1E9-9C7A-47BF-836D-89594F62CA55}"/>
                  </a:ext>
                </a:extLst>
              </p:cNvPr>
              <p:cNvSpPr txBox="1"/>
              <p:nvPr/>
            </p:nvSpPr>
            <p:spPr>
              <a:xfrm>
                <a:off x="3784295" y="2060847"/>
                <a:ext cx="2320833" cy="32196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lang="ko-KR" altLang="en-US" sz="1050" b="1" kern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기업</a:t>
                </a:r>
                <a:r>
                  <a:rPr kumimoji="0" lang="ko-KR" altLang="en-US" sz="1050" b="1" kern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 </a:t>
                </a:r>
                <a:r>
                  <a:rPr kumimoji="0" lang="ko-KR" altLang="en-US" sz="1050" b="1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애플리케이션</a:t>
                </a:r>
                <a:r>
                  <a:rPr kumimoji="0" lang="en-US" altLang="ko-KR" sz="1050" b="1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/</a:t>
                </a:r>
                <a:r>
                  <a:rPr kumimoji="0" lang="ko-KR" altLang="en-US" sz="1050" b="1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협업 관리</a:t>
                </a:r>
              </a:p>
            </p:txBody>
          </p:sp>
          <p:sp>
            <p:nvSpPr>
              <p:cNvPr id="34" name="TextBox 48">
                <a:extLst>
                  <a:ext uri="{FF2B5EF4-FFF2-40B4-BE49-F238E27FC236}">
                    <a16:creationId xmlns:a16="http://schemas.microsoft.com/office/drawing/2014/main" id="{2BD2828F-DA8B-462F-B7D9-98712B8D1D36}"/>
                  </a:ext>
                </a:extLst>
              </p:cNvPr>
              <p:cNvSpPr txBox="1"/>
              <p:nvPr/>
            </p:nvSpPr>
            <p:spPr>
              <a:xfrm>
                <a:off x="3008492" y="1450997"/>
                <a:ext cx="676019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요구사항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5" name="TextBox 49">
                <a:extLst>
                  <a:ext uri="{FF2B5EF4-FFF2-40B4-BE49-F238E27FC236}">
                    <a16:creationId xmlns:a16="http://schemas.microsoft.com/office/drawing/2014/main" id="{63595423-11AF-4C1B-8669-A192DB1018D5}"/>
                  </a:ext>
                </a:extLst>
              </p:cNvPr>
              <p:cNvSpPr txBox="1"/>
              <p:nvPr/>
            </p:nvSpPr>
            <p:spPr>
              <a:xfrm>
                <a:off x="56456" y="1412777"/>
                <a:ext cx="1296144" cy="550359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현업 담당자</a:t>
                </a:r>
                <a:endParaRPr kumimoji="0" lang="en-US" altLang="ko-KR" sz="1000" kern="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(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요구사항 입력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)</a:t>
                </a:r>
                <a:endParaRPr kumimoji="0" lang="ko-KR" altLang="en-US" sz="1000" kern="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6" name="오른쪽 화살표 52">
                <a:extLst>
                  <a:ext uri="{FF2B5EF4-FFF2-40B4-BE49-F238E27FC236}">
                    <a16:creationId xmlns:a16="http://schemas.microsoft.com/office/drawing/2014/main" id="{09782B5F-567E-45D4-BFAD-4239773D484F}"/>
                  </a:ext>
                </a:extLst>
              </p:cNvPr>
              <p:cNvSpPr/>
              <p:nvPr/>
            </p:nvSpPr>
            <p:spPr bwMode="auto">
              <a:xfrm rot="1312560">
                <a:off x="1199058" y="1136232"/>
                <a:ext cx="327704" cy="288032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7" name="오른쪽 화살표 53">
                <a:extLst>
                  <a:ext uri="{FF2B5EF4-FFF2-40B4-BE49-F238E27FC236}">
                    <a16:creationId xmlns:a16="http://schemas.microsoft.com/office/drawing/2014/main" id="{FF0E214F-AE3A-4515-932F-32CFD2F906E1}"/>
                  </a:ext>
                </a:extLst>
              </p:cNvPr>
              <p:cNvSpPr/>
              <p:nvPr/>
            </p:nvSpPr>
            <p:spPr bwMode="auto">
              <a:xfrm rot="7184051">
                <a:off x="1244525" y="2235853"/>
                <a:ext cx="925076" cy="288032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8" name="자유형 54">
                <a:extLst>
                  <a:ext uri="{FF2B5EF4-FFF2-40B4-BE49-F238E27FC236}">
                    <a16:creationId xmlns:a16="http://schemas.microsoft.com/office/drawing/2014/main" id="{E2776E39-4D92-4076-A3D2-AB7971A60CDD}"/>
                  </a:ext>
                </a:extLst>
              </p:cNvPr>
              <p:cNvSpPr/>
              <p:nvPr/>
            </p:nvSpPr>
            <p:spPr bwMode="auto">
              <a:xfrm>
                <a:off x="1179576" y="832104"/>
                <a:ext cx="5645632" cy="841248"/>
              </a:xfrm>
              <a:custGeom>
                <a:avLst/>
                <a:gdLst>
                  <a:gd name="connsiteX0" fmla="*/ 0 w 6464808"/>
                  <a:gd name="connsiteY0" fmla="*/ 182880 h 841248"/>
                  <a:gd name="connsiteX1" fmla="*/ 2752344 w 6464808"/>
                  <a:gd name="connsiteY1" fmla="*/ 109728 h 841248"/>
                  <a:gd name="connsiteX2" fmla="*/ 6464808 w 6464808"/>
                  <a:gd name="connsiteY2" fmla="*/ 841248 h 84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64808" h="841248">
                    <a:moveTo>
                      <a:pt x="0" y="182880"/>
                    </a:moveTo>
                    <a:cubicBezTo>
                      <a:pt x="837438" y="91440"/>
                      <a:pt x="1674876" y="0"/>
                      <a:pt x="2752344" y="109728"/>
                    </a:cubicBezTo>
                    <a:cubicBezTo>
                      <a:pt x="3829812" y="219456"/>
                      <a:pt x="5147310" y="530352"/>
                      <a:pt x="6464808" y="841248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39" name="TextBox 53">
                <a:extLst>
                  <a:ext uri="{FF2B5EF4-FFF2-40B4-BE49-F238E27FC236}">
                    <a16:creationId xmlns:a16="http://schemas.microsoft.com/office/drawing/2014/main" id="{20091FC5-9F95-47AD-AF59-5019D46C477E}"/>
                  </a:ext>
                </a:extLst>
              </p:cNvPr>
              <p:cNvSpPr txBox="1"/>
              <p:nvPr/>
            </p:nvSpPr>
            <p:spPr>
              <a:xfrm>
                <a:off x="3368824" y="2420888"/>
                <a:ext cx="3056093" cy="31187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각 기능 별 모듈 분리 및 상호 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API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기반 연동</a:t>
                </a:r>
              </a:p>
            </p:txBody>
          </p:sp>
          <p:pic>
            <p:nvPicPr>
              <p:cNvPr id="40" name="Picture 3" descr="C:\Program Files (x86)\Microsoft Office\MEDIA\CAGCAT10\j0292020.wmf">
                <a:extLst>
                  <a:ext uri="{FF2B5EF4-FFF2-40B4-BE49-F238E27FC236}">
                    <a16:creationId xmlns:a16="http://schemas.microsoft.com/office/drawing/2014/main" id="{F107692F-4844-4F85-A0DA-BF374EEEE4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8860232" y="853084"/>
                <a:ext cx="591542" cy="561387"/>
              </a:xfrm>
              <a:prstGeom prst="rect">
                <a:avLst/>
              </a:prstGeom>
              <a:noFill/>
            </p:spPr>
          </p:pic>
          <p:sp>
            <p:nvSpPr>
              <p:cNvPr id="41" name="TextBox 55">
                <a:extLst>
                  <a:ext uri="{FF2B5EF4-FFF2-40B4-BE49-F238E27FC236}">
                    <a16:creationId xmlns:a16="http://schemas.microsoft.com/office/drawing/2014/main" id="{E528DCD5-2F13-4C19-919C-2C8AB3A25CFB}"/>
                  </a:ext>
                </a:extLst>
              </p:cNvPr>
              <p:cNvSpPr txBox="1"/>
              <p:nvPr/>
            </p:nvSpPr>
            <p:spPr>
              <a:xfrm>
                <a:off x="8337376" y="1369687"/>
                <a:ext cx="1568624" cy="513668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시스템 관리자</a:t>
                </a:r>
                <a:b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(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운영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,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관리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,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모니터링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)</a:t>
                </a:r>
                <a:endParaRPr kumimoji="0" lang="ko-KR" altLang="en-US" sz="1000" kern="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2" name="자유형 58">
                <a:extLst>
                  <a:ext uri="{FF2B5EF4-FFF2-40B4-BE49-F238E27FC236}">
                    <a16:creationId xmlns:a16="http://schemas.microsoft.com/office/drawing/2014/main" id="{4E6D1F0F-4F6D-4A04-8BBB-B001F865FD14}"/>
                  </a:ext>
                </a:extLst>
              </p:cNvPr>
              <p:cNvSpPr/>
              <p:nvPr/>
            </p:nvSpPr>
            <p:spPr bwMode="auto">
              <a:xfrm>
                <a:off x="8147304" y="1161288"/>
                <a:ext cx="612648" cy="448056"/>
              </a:xfrm>
              <a:custGeom>
                <a:avLst/>
                <a:gdLst>
                  <a:gd name="connsiteX0" fmla="*/ 612648 w 612648"/>
                  <a:gd name="connsiteY0" fmla="*/ 0 h 448056"/>
                  <a:gd name="connsiteX1" fmla="*/ 237744 w 612648"/>
                  <a:gd name="connsiteY1" fmla="*/ 109728 h 448056"/>
                  <a:gd name="connsiteX2" fmla="*/ 0 w 612648"/>
                  <a:gd name="connsiteY2" fmla="*/ 448056 h 4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2648" h="448056">
                    <a:moveTo>
                      <a:pt x="612648" y="0"/>
                    </a:moveTo>
                    <a:cubicBezTo>
                      <a:pt x="476250" y="17526"/>
                      <a:pt x="339852" y="35052"/>
                      <a:pt x="237744" y="109728"/>
                    </a:cubicBezTo>
                    <a:cubicBezTo>
                      <a:pt x="135636" y="184404"/>
                      <a:pt x="67818" y="316230"/>
                      <a:pt x="0" y="448056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3" name="자유형 59">
                <a:extLst>
                  <a:ext uri="{FF2B5EF4-FFF2-40B4-BE49-F238E27FC236}">
                    <a16:creationId xmlns:a16="http://schemas.microsoft.com/office/drawing/2014/main" id="{8E0142F3-679D-4F2C-BCF1-9D59D058EA1E}"/>
                  </a:ext>
                </a:extLst>
              </p:cNvPr>
              <p:cNvSpPr/>
              <p:nvPr/>
            </p:nvSpPr>
            <p:spPr bwMode="auto">
              <a:xfrm>
                <a:off x="1837944" y="2659380"/>
                <a:ext cx="749808" cy="211836"/>
              </a:xfrm>
              <a:custGeom>
                <a:avLst/>
                <a:gdLst>
                  <a:gd name="connsiteX0" fmla="*/ 0 w 749808"/>
                  <a:gd name="connsiteY0" fmla="*/ 202692 h 211836"/>
                  <a:gd name="connsiteX1" fmla="*/ 402336 w 749808"/>
                  <a:gd name="connsiteY1" fmla="*/ 1524 h 211836"/>
                  <a:gd name="connsiteX2" fmla="*/ 749808 w 749808"/>
                  <a:gd name="connsiteY2" fmla="*/ 211836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9808" h="211836">
                    <a:moveTo>
                      <a:pt x="0" y="202692"/>
                    </a:moveTo>
                    <a:cubicBezTo>
                      <a:pt x="138684" y="101346"/>
                      <a:pt x="277368" y="0"/>
                      <a:pt x="402336" y="1524"/>
                    </a:cubicBezTo>
                    <a:cubicBezTo>
                      <a:pt x="527304" y="3048"/>
                      <a:pt x="638556" y="107442"/>
                      <a:pt x="749808" y="211836"/>
                    </a:cubicBezTo>
                  </a:path>
                </a:pathLst>
              </a:cu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4" name="자유형 60">
                <a:extLst>
                  <a:ext uri="{FF2B5EF4-FFF2-40B4-BE49-F238E27FC236}">
                    <a16:creationId xmlns:a16="http://schemas.microsoft.com/office/drawing/2014/main" id="{D22819D5-F086-4989-A448-C5B5CD5B86EE}"/>
                  </a:ext>
                </a:extLst>
              </p:cNvPr>
              <p:cNvSpPr/>
              <p:nvPr/>
            </p:nvSpPr>
            <p:spPr bwMode="auto">
              <a:xfrm>
                <a:off x="3656856" y="2659380"/>
                <a:ext cx="749808" cy="211836"/>
              </a:xfrm>
              <a:custGeom>
                <a:avLst/>
                <a:gdLst>
                  <a:gd name="connsiteX0" fmla="*/ 0 w 749808"/>
                  <a:gd name="connsiteY0" fmla="*/ 202692 h 211836"/>
                  <a:gd name="connsiteX1" fmla="*/ 402336 w 749808"/>
                  <a:gd name="connsiteY1" fmla="*/ 1524 h 211836"/>
                  <a:gd name="connsiteX2" fmla="*/ 749808 w 749808"/>
                  <a:gd name="connsiteY2" fmla="*/ 211836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9808" h="211836">
                    <a:moveTo>
                      <a:pt x="0" y="202692"/>
                    </a:moveTo>
                    <a:cubicBezTo>
                      <a:pt x="138684" y="101346"/>
                      <a:pt x="277368" y="0"/>
                      <a:pt x="402336" y="1524"/>
                    </a:cubicBezTo>
                    <a:cubicBezTo>
                      <a:pt x="527304" y="3048"/>
                      <a:pt x="638556" y="107442"/>
                      <a:pt x="749808" y="211836"/>
                    </a:cubicBezTo>
                  </a:path>
                </a:pathLst>
              </a:cu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5" name="자유형 61">
                <a:extLst>
                  <a:ext uri="{FF2B5EF4-FFF2-40B4-BE49-F238E27FC236}">
                    <a16:creationId xmlns:a16="http://schemas.microsoft.com/office/drawing/2014/main" id="{2B3B14E7-EB35-41FC-9635-C8D88E9C0994}"/>
                  </a:ext>
                </a:extLst>
              </p:cNvPr>
              <p:cNvSpPr/>
              <p:nvPr/>
            </p:nvSpPr>
            <p:spPr bwMode="auto">
              <a:xfrm>
                <a:off x="5457056" y="2659380"/>
                <a:ext cx="749808" cy="211836"/>
              </a:xfrm>
              <a:custGeom>
                <a:avLst/>
                <a:gdLst>
                  <a:gd name="connsiteX0" fmla="*/ 0 w 749808"/>
                  <a:gd name="connsiteY0" fmla="*/ 202692 h 211836"/>
                  <a:gd name="connsiteX1" fmla="*/ 402336 w 749808"/>
                  <a:gd name="connsiteY1" fmla="*/ 1524 h 211836"/>
                  <a:gd name="connsiteX2" fmla="*/ 749808 w 749808"/>
                  <a:gd name="connsiteY2" fmla="*/ 211836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9808" h="211836">
                    <a:moveTo>
                      <a:pt x="0" y="202692"/>
                    </a:moveTo>
                    <a:cubicBezTo>
                      <a:pt x="138684" y="101346"/>
                      <a:pt x="277368" y="0"/>
                      <a:pt x="402336" y="1524"/>
                    </a:cubicBezTo>
                    <a:cubicBezTo>
                      <a:pt x="527304" y="3048"/>
                      <a:pt x="638556" y="107442"/>
                      <a:pt x="749808" y="211836"/>
                    </a:cubicBezTo>
                  </a:path>
                </a:pathLst>
              </a:cu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6" name="자유형 62">
                <a:extLst>
                  <a:ext uri="{FF2B5EF4-FFF2-40B4-BE49-F238E27FC236}">
                    <a16:creationId xmlns:a16="http://schemas.microsoft.com/office/drawing/2014/main" id="{74CE9F37-4386-40B1-924E-7931FD562D75}"/>
                  </a:ext>
                </a:extLst>
              </p:cNvPr>
              <p:cNvSpPr/>
              <p:nvPr/>
            </p:nvSpPr>
            <p:spPr bwMode="auto">
              <a:xfrm>
                <a:off x="7257256" y="2659380"/>
                <a:ext cx="749808" cy="211836"/>
              </a:xfrm>
              <a:custGeom>
                <a:avLst/>
                <a:gdLst>
                  <a:gd name="connsiteX0" fmla="*/ 0 w 749808"/>
                  <a:gd name="connsiteY0" fmla="*/ 202692 h 211836"/>
                  <a:gd name="connsiteX1" fmla="*/ 402336 w 749808"/>
                  <a:gd name="connsiteY1" fmla="*/ 1524 h 211836"/>
                  <a:gd name="connsiteX2" fmla="*/ 749808 w 749808"/>
                  <a:gd name="connsiteY2" fmla="*/ 211836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9808" h="211836">
                    <a:moveTo>
                      <a:pt x="0" y="202692"/>
                    </a:moveTo>
                    <a:cubicBezTo>
                      <a:pt x="138684" y="101346"/>
                      <a:pt x="277368" y="0"/>
                      <a:pt x="402336" y="1524"/>
                    </a:cubicBezTo>
                    <a:cubicBezTo>
                      <a:pt x="527304" y="3048"/>
                      <a:pt x="638556" y="107442"/>
                      <a:pt x="749808" y="211836"/>
                    </a:cubicBezTo>
                  </a:path>
                </a:pathLst>
              </a:cu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47" name="TextBox 61">
                <a:extLst>
                  <a:ext uri="{FF2B5EF4-FFF2-40B4-BE49-F238E27FC236}">
                    <a16:creationId xmlns:a16="http://schemas.microsoft.com/office/drawing/2014/main" id="{CCA59A82-4D6A-4E1B-A9A7-DCA0646764AB}"/>
                  </a:ext>
                </a:extLst>
              </p:cNvPr>
              <p:cNvSpPr txBox="1"/>
              <p:nvPr/>
            </p:nvSpPr>
            <p:spPr>
              <a:xfrm>
                <a:off x="5471828" y="5568020"/>
                <a:ext cx="70766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소스 품질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cxnSp>
            <p:nvCxnSpPr>
              <p:cNvPr id="48" name="직선 화살표 연결선 47">
                <a:extLst>
                  <a:ext uri="{FF2B5EF4-FFF2-40B4-BE49-F238E27FC236}">
                    <a16:creationId xmlns:a16="http://schemas.microsoft.com/office/drawing/2014/main" id="{5C4A5111-3A21-45CF-8BDF-7D03E43561DE}"/>
                  </a:ext>
                </a:extLst>
              </p:cNvPr>
              <p:cNvCxnSpPr/>
              <p:nvPr/>
            </p:nvCxnSpPr>
            <p:spPr bwMode="auto">
              <a:xfrm flipV="1">
                <a:off x="2231732" y="4520742"/>
                <a:ext cx="666626" cy="679606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화살표 연결선 48">
                <a:extLst>
                  <a:ext uri="{FF2B5EF4-FFF2-40B4-BE49-F238E27FC236}">
                    <a16:creationId xmlns:a16="http://schemas.microsoft.com/office/drawing/2014/main" id="{4180774B-C5F1-4520-8468-2FF7B133E010}"/>
                  </a:ext>
                </a:extLst>
              </p:cNvPr>
              <p:cNvCxnSpPr/>
              <p:nvPr/>
            </p:nvCxnSpPr>
            <p:spPr bwMode="auto">
              <a:xfrm flipH="1" flipV="1">
                <a:off x="1568624" y="4255433"/>
                <a:ext cx="492902" cy="918958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화살표 연결선 49">
                <a:extLst>
                  <a:ext uri="{FF2B5EF4-FFF2-40B4-BE49-F238E27FC236}">
                    <a16:creationId xmlns:a16="http://schemas.microsoft.com/office/drawing/2014/main" id="{16E75826-1CCE-4A19-AA06-5987B16C566B}"/>
                  </a:ext>
                </a:extLst>
              </p:cNvPr>
              <p:cNvCxnSpPr/>
              <p:nvPr/>
            </p:nvCxnSpPr>
            <p:spPr bwMode="auto">
              <a:xfrm flipV="1">
                <a:off x="2587752" y="5174391"/>
                <a:ext cx="978120" cy="27713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화살표 연결선 50">
                <a:extLst>
                  <a:ext uri="{FF2B5EF4-FFF2-40B4-BE49-F238E27FC236}">
                    <a16:creationId xmlns:a16="http://schemas.microsoft.com/office/drawing/2014/main" id="{418C174E-2719-48C6-85EC-5B0BC5F5E5DA}"/>
                  </a:ext>
                </a:extLst>
              </p:cNvPr>
              <p:cNvCxnSpPr/>
              <p:nvPr/>
            </p:nvCxnSpPr>
            <p:spPr bwMode="auto">
              <a:xfrm flipH="1" flipV="1">
                <a:off x="3614031" y="4532565"/>
                <a:ext cx="185620" cy="302023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화살표 연결선 51">
                <a:extLst>
                  <a:ext uri="{FF2B5EF4-FFF2-40B4-BE49-F238E27FC236}">
                    <a16:creationId xmlns:a16="http://schemas.microsoft.com/office/drawing/2014/main" id="{F33F17FD-CB6D-46F7-AB98-BA19B32397D2}"/>
                  </a:ext>
                </a:extLst>
              </p:cNvPr>
              <p:cNvCxnSpPr/>
              <p:nvPr/>
            </p:nvCxnSpPr>
            <p:spPr bwMode="auto">
              <a:xfrm flipH="1">
                <a:off x="3627631" y="4230542"/>
                <a:ext cx="773353" cy="1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화살표 연결선 52">
                <a:extLst>
                  <a:ext uri="{FF2B5EF4-FFF2-40B4-BE49-F238E27FC236}">
                    <a16:creationId xmlns:a16="http://schemas.microsoft.com/office/drawing/2014/main" id="{F0718004-1FE5-407A-9516-2647D0D0CAA1}"/>
                  </a:ext>
                </a:extLst>
              </p:cNvPr>
              <p:cNvCxnSpPr/>
              <p:nvPr/>
            </p:nvCxnSpPr>
            <p:spPr bwMode="auto">
              <a:xfrm flipH="1" flipV="1">
                <a:off x="5364246" y="4365105"/>
                <a:ext cx="271807" cy="469483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화살표 연결선 53">
                <a:extLst>
                  <a:ext uri="{FF2B5EF4-FFF2-40B4-BE49-F238E27FC236}">
                    <a16:creationId xmlns:a16="http://schemas.microsoft.com/office/drawing/2014/main" id="{6B916655-A64F-424E-A1B1-BE5B10A47773}"/>
                  </a:ext>
                </a:extLst>
              </p:cNvPr>
              <p:cNvCxnSpPr/>
              <p:nvPr/>
            </p:nvCxnSpPr>
            <p:spPr bwMode="auto">
              <a:xfrm>
                <a:off x="3627631" y="4426212"/>
                <a:ext cx="1829425" cy="659551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69">
                <a:extLst>
                  <a:ext uri="{FF2B5EF4-FFF2-40B4-BE49-F238E27FC236}">
                    <a16:creationId xmlns:a16="http://schemas.microsoft.com/office/drawing/2014/main" id="{6F15AEB9-2540-4608-A701-F31E47736ECA}"/>
                  </a:ext>
                </a:extLst>
              </p:cNvPr>
              <p:cNvSpPr txBox="1"/>
              <p:nvPr/>
            </p:nvSpPr>
            <p:spPr>
              <a:xfrm>
                <a:off x="1712640" y="4365104"/>
                <a:ext cx="1152127" cy="513668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상호 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API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기반 </a:t>
                </a:r>
                <a:b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</a:b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연동</a:t>
                </a:r>
              </a:p>
            </p:txBody>
          </p:sp>
          <p:sp>
            <p:nvSpPr>
              <p:cNvPr id="56" name="TextBox 70">
                <a:extLst>
                  <a:ext uri="{FF2B5EF4-FFF2-40B4-BE49-F238E27FC236}">
                    <a16:creationId xmlns:a16="http://schemas.microsoft.com/office/drawing/2014/main" id="{EC6BBF1C-1DF6-41D5-8431-E70C9C6C0D24}"/>
                  </a:ext>
                </a:extLst>
              </p:cNvPr>
              <p:cNvSpPr txBox="1"/>
              <p:nvPr/>
            </p:nvSpPr>
            <p:spPr>
              <a:xfrm>
                <a:off x="4016896" y="4365104"/>
                <a:ext cx="1392519" cy="31187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상호 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API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기반 연동</a:t>
                </a:r>
              </a:p>
            </p:txBody>
          </p:sp>
          <p:sp>
            <p:nvSpPr>
              <p:cNvPr id="57" name="TextBox 71">
                <a:extLst>
                  <a:ext uri="{FF2B5EF4-FFF2-40B4-BE49-F238E27FC236}">
                    <a16:creationId xmlns:a16="http://schemas.microsoft.com/office/drawing/2014/main" id="{27E1D279-4535-4F03-BC14-200B14176B11}"/>
                  </a:ext>
                </a:extLst>
              </p:cNvPr>
              <p:cNvSpPr txBox="1"/>
              <p:nvPr/>
            </p:nvSpPr>
            <p:spPr>
              <a:xfrm>
                <a:off x="2651417" y="2564904"/>
                <a:ext cx="676019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프로젝트</a:t>
                </a:r>
              </a:p>
            </p:txBody>
          </p:sp>
          <p:sp>
            <p:nvSpPr>
              <p:cNvPr id="58" name="TextBox 72">
                <a:extLst>
                  <a:ext uri="{FF2B5EF4-FFF2-40B4-BE49-F238E27FC236}">
                    <a16:creationId xmlns:a16="http://schemas.microsoft.com/office/drawing/2014/main" id="{AA5EF926-1DB1-4EFD-970C-68390D7AE1F4}"/>
                  </a:ext>
                </a:extLst>
              </p:cNvPr>
              <p:cNvSpPr txBox="1"/>
              <p:nvPr/>
            </p:nvSpPr>
            <p:spPr>
              <a:xfrm>
                <a:off x="6490734" y="2564904"/>
                <a:ext cx="70766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268288" indent="-268288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배포 승인</a:t>
                </a:r>
              </a:p>
            </p:txBody>
          </p:sp>
          <p:sp>
            <p:nvSpPr>
              <p:cNvPr id="59" name="위쪽/아래쪽 화살표 75">
                <a:extLst>
                  <a:ext uri="{FF2B5EF4-FFF2-40B4-BE49-F238E27FC236}">
                    <a16:creationId xmlns:a16="http://schemas.microsoft.com/office/drawing/2014/main" id="{5B7A8837-D8D6-4847-9F4E-FA1F36ACA874}"/>
                  </a:ext>
                </a:extLst>
              </p:cNvPr>
              <p:cNvSpPr/>
              <p:nvPr/>
            </p:nvSpPr>
            <p:spPr bwMode="auto">
              <a:xfrm>
                <a:off x="1157196" y="3319014"/>
                <a:ext cx="339420" cy="520814"/>
              </a:xfrm>
              <a:prstGeom prst="upDown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0" name="위쪽/아래쪽 화살표 76">
                <a:extLst>
                  <a:ext uri="{FF2B5EF4-FFF2-40B4-BE49-F238E27FC236}">
                    <a16:creationId xmlns:a16="http://schemas.microsoft.com/office/drawing/2014/main" id="{000FC9FA-7850-42C8-881E-A4A4864E6ADA}"/>
                  </a:ext>
                </a:extLst>
              </p:cNvPr>
              <p:cNvSpPr/>
              <p:nvPr/>
            </p:nvSpPr>
            <p:spPr bwMode="auto">
              <a:xfrm>
                <a:off x="3008784" y="3319014"/>
                <a:ext cx="339420" cy="520814"/>
              </a:xfrm>
              <a:prstGeom prst="upDown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1" name="위쪽/아래쪽 화살표 77">
                <a:extLst>
                  <a:ext uri="{FF2B5EF4-FFF2-40B4-BE49-F238E27FC236}">
                    <a16:creationId xmlns:a16="http://schemas.microsoft.com/office/drawing/2014/main" id="{F129572F-944D-48C9-AB78-70004478A159}"/>
                  </a:ext>
                </a:extLst>
              </p:cNvPr>
              <p:cNvSpPr/>
              <p:nvPr/>
            </p:nvSpPr>
            <p:spPr bwMode="auto">
              <a:xfrm>
                <a:off x="4829604" y="3319014"/>
                <a:ext cx="339420" cy="520814"/>
              </a:xfrm>
              <a:prstGeom prst="upDown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2" name="위쪽/아래쪽 화살표 78">
                <a:extLst>
                  <a:ext uri="{FF2B5EF4-FFF2-40B4-BE49-F238E27FC236}">
                    <a16:creationId xmlns:a16="http://schemas.microsoft.com/office/drawing/2014/main" id="{CE07A97B-6B72-4241-93E1-2DC16ADAEF54}"/>
                  </a:ext>
                </a:extLst>
              </p:cNvPr>
              <p:cNvSpPr/>
              <p:nvPr/>
            </p:nvSpPr>
            <p:spPr bwMode="auto">
              <a:xfrm>
                <a:off x="6609184" y="3321560"/>
                <a:ext cx="339420" cy="520814"/>
              </a:xfrm>
              <a:prstGeom prst="upDown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3" name="위쪽/아래쪽 화살표 79">
                <a:extLst>
                  <a:ext uri="{FF2B5EF4-FFF2-40B4-BE49-F238E27FC236}">
                    <a16:creationId xmlns:a16="http://schemas.microsoft.com/office/drawing/2014/main" id="{682AF789-205F-4929-AC50-9AEF9EF37C13}"/>
                  </a:ext>
                </a:extLst>
              </p:cNvPr>
              <p:cNvSpPr/>
              <p:nvPr/>
            </p:nvSpPr>
            <p:spPr bwMode="auto">
              <a:xfrm>
                <a:off x="8430004" y="3321560"/>
                <a:ext cx="339420" cy="520814"/>
              </a:xfrm>
              <a:prstGeom prst="upDown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4" name="오른쪽 화살표 80">
                <a:extLst>
                  <a:ext uri="{FF2B5EF4-FFF2-40B4-BE49-F238E27FC236}">
                    <a16:creationId xmlns:a16="http://schemas.microsoft.com/office/drawing/2014/main" id="{0DB6D4D3-ECFC-487F-9D2B-26E5D2FA6396}"/>
                  </a:ext>
                </a:extLst>
              </p:cNvPr>
              <p:cNvSpPr/>
              <p:nvPr/>
            </p:nvSpPr>
            <p:spPr bwMode="auto">
              <a:xfrm>
                <a:off x="5636053" y="4077072"/>
                <a:ext cx="541083" cy="288032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5" name="오른쪽 화살표 81">
                <a:extLst>
                  <a:ext uri="{FF2B5EF4-FFF2-40B4-BE49-F238E27FC236}">
                    <a16:creationId xmlns:a16="http://schemas.microsoft.com/office/drawing/2014/main" id="{74C27D3C-E02D-4917-9B7A-E1052501E1A8}"/>
                  </a:ext>
                </a:extLst>
              </p:cNvPr>
              <p:cNvSpPr/>
              <p:nvPr/>
            </p:nvSpPr>
            <p:spPr bwMode="auto">
              <a:xfrm>
                <a:off x="7436253" y="4086527"/>
                <a:ext cx="541083" cy="288032"/>
              </a:xfrm>
              <a:prstGeom prst="rightArrow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 latinLnBrk="0">
                  <a:lnSpc>
                    <a:spcPts val="1400"/>
                  </a:lnSpc>
                  <a:spcAft>
                    <a:spcPct val="30000"/>
                  </a:spcAft>
                </a:pPr>
                <a:endParaRPr lang="ko-KR" altLang="en-US" sz="8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66" name="Picture 3" descr="C:\Program Files (x86)\Microsoft Office\MEDIA\CAGCAT10\j0292020.wmf">
                <a:extLst>
                  <a:ext uri="{FF2B5EF4-FFF2-40B4-BE49-F238E27FC236}">
                    <a16:creationId xmlns:a16="http://schemas.microsoft.com/office/drawing/2014/main" id="{CB8D63BD-AF69-4732-8F85-FD1DABB9D1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2480" y="5174391"/>
                <a:ext cx="757736" cy="719109"/>
              </a:xfrm>
              <a:prstGeom prst="rect">
                <a:avLst/>
              </a:prstGeom>
              <a:noFill/>
            </p:spPr>
          </p:pic>
          <p:sp>
            <p:nvSpPr>
              <p:cNvPr id="67" name="TextBox 81">
                <a:extLst>
                  <a:ext uri="{FF2B5EF4-FFF2-40B4-BE49-F238E27FC236}">
                    <a16:creationId xmlns:a16="http://schemas.microsoft.com/office/drawing/2014/main" id="{5662B831-CDD0-451E-802F-311A9C4FC5DE}"/>
                  </a:ext>
                </a:extLst>
              </p:cNvPr>
              <p:cNvSpPr txBox="1"/>
              <p:nvPr/>
            </p:nvSpPr>
            <p:spPr>
              <a:xfrm>
                <a:off x="0" y="5893501"/>
                <a:ext cx="1296144" cy="31187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개발자</a:t>
                </a:r>
              </a:p>
            </p:txBody>
          </p:sp>
          <p:sp>
            <p:nvSpPr>
              <p:cNvPr id="68" name="자유형 84">
                <a:extLst>
                  <a:ext uri="{FF2B5EF4-FFF2-40B4-BE49-F238E27FC236}">
                    <a16:creationId xmlns:a16="http://schemas.microsoft.com/office/drawing/2014/main" id="{664E0E06-59B1-4097-8399-7975F30AEF4F}"/>
                  </a:ext>
                </a:extLst>
              </p:cNvPr>
              <p:cNvSpPr/>
              <p:nvPr/>
            </p:nvSpPr>
            <p:spPr bwMode="auto">
              <a:xfrm>
                <a:off x="813816" y="4270248"/>
                <a:ext cx="283464" cy="832104"/>
              </a:xfrm>
              <a:custGeom>
                <a:avLst/>
                <a:gdLst>
                  <a:gd name="connsiteX0" fmla="*/ 0 w 283464"/>
                  <a:gd name="connsiteY0" fmla="*/ 832104 h 832104"/>
                  <a:gd name="connsiteX1" fmla="*/ 54864 w 283464"/>
                  <a:gd name="connsiteY1" fmla="*/ 365760 h 832104"/>
                  <a:gd name="connsiteX2" fmla="*/ 283464 w 283464"/>
                  <a:gd name="connsiteY2" fmla="*/ 0 h 83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3464" h="832104">
                    <a:moveTo>
                      <a:pt x="0" y="832104"/>
                    </a:moveTo>
                    <a:cubicBezTo>
                      <a:pt x="3810" y="668274"/>
                      <a:pt x="7620" y="504444"/>
                      <a:pt x="54864" y="365760"/>
                    </a:cubicBezTo>
                    <a:cubicBezTo>
                      <a:pt x="102108" y="227076"/>
                      <a:pt x="192786" y="113538"/>
                      <a:pt x="283464" y="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69" name="자유형 85">
                <a:extLst>
                  <a:ext uri="{FF2B5EF4-FFF2-40B4-BE49-F238E27FC236}">
                    <a16:creationId xmlns:a16="http://schemas.microsoft.com/office/drawing/2014/main" id="{E4D5EEDB-5C4F-4249-AB02-71D6FFB37A3B}"/>
                  </a:ext>
                </a:extLst>
              </p:cNvPr>
              <p:cNvSpPr/>
              <p:nvPr/>
            </p:nvSpPr>
            <p:spPr bwMode="auto">
              <a:xfrm>
                <a:off x="969264" y="4197096"/>
                <a:ext cx="1847088" cy="932688"/>
              </a:xfrm>
              <a:custGeom>
                <a:avLst/>
                <a:gdLst>
                  <a:gd name="connsiteX0" fmla="*/ 0 w 1847088"/>
                  <a:gd name="connsiteY0" fmla="*/ 932688 h 932688"/>
                  <a:gd name="connsiteX1" fmla="*/ 347472 w 1847088"/>
                  <a:gd name="connsiteY1" fmla="*/ 402336 h 932688"/>
                  <a:gd name="connsiteX2" fmla="*/ 1847088 w 1847088"/>
                  <a:gd name="connsiteY2" fmla="*/ 0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47088" h="932688">
                    <a:moveTo>
                      <a:pt x="0" y="932688"/>
                    </a:moveTo>
                    <a:cubicBezTo>
                      <a:pt x="19812" y="745236"/>
                      <a:pt x="39624" y="557784"/>
                      <a:pt x="347472" y="402336"/>
                    </a:cubicBezTo>
                    <a:cubicBezTo>
                      <a:pt x="655320" y="246888"/>
                      <a:pt x="1251204" y="123444"/>
                      <a:pt x="1847088" y="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70" name="자유형 86">
                <a:extLst>
                  <a:ext uri="{FF2B5EF4-FFF2-40B4-BE49-F238E27FC236}">
                    <a16:creationId xmlns:a16="http://schemas.microsoft.com/office/drawing/2014/main" id="{1DE8BED9-2D10-4243-95E8-38E809B13029}"/>
                  </a:ext>
                </a:extLst>
              </p:cNvPr>
              <p:cNvSpPr/>
              <p:nvPr/>
            </p:nvSpPr>
            <p:spPr bwMode="auto">
              <a:xfrm>
                <a:off x="1179576" y="5315712"/>
                <a:ext cx="512064" cy="161544"/>
              </a:xfrm>
              <a:custGeom>
                <a:avLst/>
                <a:gdLst>
                  <a:gd name="connsiteX0" fmla="*/ 0 w 512064"/>
                  <a:gd name="connsiteY0" fmla="*/ 161544 h 161544"/>
                  <a:gd name="connsiteX1" fmla="*/ 265176 w 512064"/>
                  <a:gd name="connsiteY1" fmla="*/ 24384 h 161544"/>
                  <a:gd name="connsiteX2" fmla="*/ 512064 w 512064"/>
                  <a:gd name="connsiteY2" fmla="*/ 15240 h 161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2064" h="161544">
                    <a:moveTo>
                      <a:pt x="0" y="161544"/>
                    </a:moveTo>
                    <a:cubicBezTo>
                      <a:pt x="89916" y="105156"/>
                      <a:pt x="179832" y="48768"/>
                      <a:pt x="265176" y="24384"/>
                    </a:cubicBezTo>
                    <a:cubicBezTo>
                      <a:pt x="350520" y="0"/>
                      <a:pt x="431292" y="7620"/>
                      <a:pt x="512064" y="1524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71" name="자유형 87">
                <a:extLst>
                  <a:ext uri="{FF2B5EF4-FFF2-40B4-BE49-F238E27FC236}">
                    <a16:creationId xmlns:a16="http://schemas.microsoft.com/office/drawing/2014/main" id="{86365C48-7ADB-4613-BC62-EA54B92343AD}"/>
                  </a:ext>
                </a:extLst>
              </p:cNvPr>
              <p:cNvSpPr/>
              <p:nvPr/>
            </p:nvSpPr>
            <p:spPr bwMode="auto">
              <a:xfrm>
                <a:off x="1060704" y="5532120"/>
                <a:ext cx="2606040" cy="893064"/>
              </a:xfrm>
              <a:custGeom>
                <a:avLst/>
                <a:gdLst>
                  <a:gd name="connsiteX0" fmla="*/ 0 w 2606040"/>
                  <a:gd name="connsiteY0" fmla="*/ 539496 h 893064"/>
                  <a:gd name="connsiteX1" fmla="*/ 978408 w 2606040"/>
                  <a:gd name="connsiteY1" fmla="*/ 886968 h 893064"/>
                  <a:gd name="connsiteX2" fmla="*/ 2176272 w 2606040"/>
                  <a:gd name="connsiteY2" fmla="*/ 502920 h 893064"/>
                  <a:gd name="connsiteX3" fmla="*/ 2606040 w 2606040"/>
                  <a:gd name="connsiteY3" fmla="*/ 0 h 893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6040" h="893064">
                    <a:moveTo>
                      <a:pt x="0" y="539496"/>
                    </a:moveTo>
                    <a:cubicBezTo>
                      <a:pt x="307848" y="716280"/>
                      <a:pt x="615696" y="893064"/>
                      <a:pt x="978408" y="886968"/>
                    </a:cubicBezTo>
                    <a:cubicBezTo>
                      <a:pt x="1341120" y="880872"/>
                      <a:pt x="1905000" y="650748"/>
                      <a:pt x="2176272" y="502920"/>
                    </a:cubicBezTo>
                    <a:cubicBezTo>
                      <a:pt x="2447544" y="355092"/>
                      <a:pt x="2526792" y="177546"/>
                      <a:pt x="2606040" y="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72" name="Picture 3" descr="C:\Program Files (x86)\Microsoft Office\MEDIA\CAGCAT10\j0292020.wmf">
                <a:extLst>
                  <a:ext uri="{FF2B5EF4-FFF2-40B4-BE49-F238E27FC236}">
                    <a16:creationId xmlns:a16="http://schemas.microsoft.com/office/drawing/2014/main" id="{1D46DD40-5CCB-4E79-9335-D50C1B2DEC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8860233" y="5086155"/>
                <a:ext cx="757736" cy="719109"/>
              </a:xfrm>
              <a:prstGeom prst="rect">
                <a:avLst/>
              </a:prstGeom>
              <a:noFill/>
            </p:spPr>
          </p:pic>
          <p:sp>
            <p:nvSpPr>
              <p:cNvPr id="73" name="TextBox 87">
                <a:extLst>
                  <a:ext uri="{FF2B5EF4-FFF2-40B4-BE49-F238E27FC236}">
                    <a16:creationId xmlns:a16="http://schemas.microsoft.com/office/drawing/2014/main" id="{23A2C182-5BDC-40B9-9CB7-4923A17F37D2}"/>
                  </a:ext>
                </a:extLst>
              </p:cNvPr>
              <p:cNvSpPr txBox="1"/>
              <p:nvPr/>
            </p:nvSpPr>
            <p:spPr>
              <a:xfrm>
                <a:off x="8561190" y="5817896"/>
                <a:ext cx="1296144" cy="31187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품질 관리자</a:t>
                </a:r>
              </a:p>
            </p:txBody>
          </p:sp>
          <p:sp>
            <p:nvSpPr>
              <p:cNvPr id="74" name="자유형 90">
                <a:extLst>
                  <a:ext uri="{FF2B5EF4-FFF2-40B4-BE49-F238E27FC236}">
                    <a16:creationId xmlns:a16="http://schemas.microsoft.com/office/drawing/2014/main" id="{CFD063BD-16AD-4471-B9BB-D0B010887AB2}"/>
                  </a:ext>
                </a:extLst>
              </p:cNvPr>
              <p:cNvSpPr/>
              <p:nvPr/>
            </p:nvSpPr>
            <p:spPr bwMode="auto">
              <a:xfrm>
                <a:off x="6647688" y="5495544"/>
                <a:ext cx="2084832" cy="181356"/>
              </a:xfrm>
              <a:custGeom>
                <a:avLst/>
                <a:gdLst>
                  <a:gd name="connsiteX0" fmla="*/ 2084832 w 2084832"/>
                  <a:gd name="connsiteY0" fmla="*/ 155448 h 181356"/>
                  <a:gd name="connsiteX1" fmla="*/ 868680 w 2084832"/>
                  <a:gd name="connsiteY1" fmla="*/ 155448 h 181356"/>
                  <a:gd name="connsiteX2" fmla="*/ 0 w 2084832"/>
                  <a:gd name="connsiteY2" fmla="*/ 0 h 181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84832" h="181356">
                    <a:moveTo>
                      <a:pt x="2084832" y="155448"/>
                    </a:moveTo>
                    <a:cubicBezTo>
                      <a:pt x="1650492" y="168402"/>
                      <a:pt x="1216152" y="181356"/>
                      <a:pt x="868680" y="155448"/>
                    </a:cubicBezTo>
                    <a:cubicBezTo>
                      <a:pt x="521208" y="129540"/>
                      <a:pt x="260604" y="64770"/>
                      <a:pt x="0" y="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sp>
            <p:nvSpPr>
              <p:cNvPr id="75" name="TextBox 89">
                <a:extLst>
                  <a:ext uri="{FF2B5EF4-FFF2-40B4-BE49-F238E27FC236}">
                    <a16:creationId xmlns:a16="http://schemas.microsoft.com/office/drawing/2014/main" id="{AE8FA541-61C4-4D1C-8876-DEFE9C0AC11C}"/>
                  </a:ext>
                </a:extLst>
              </p:cNvPr>
              <p:cNvSpPr txBox="1"/>
              <p:nvPr/>
            </p:nvSpPr>
            <p:spPr>
              <a:xfrm>
                <a:off x="7168671" y="5356276"/>
                <a:ext cx="1392519" cy="31187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품질 </a:t>
                </a:r>
                <a:r>
                  <a:rPr kumimoji="0" lang="en-US" altLang="ko-KR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KPI </a:t>
                </a:r>
                <a:r>
                  <a:rPr kumimoji="0" lang="ko-KR" altLang="en-US" sz="1000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관리</a:t>
                </a:r>
              </a:p>
            </p:txBody>
          </p:sp>
          <p:sp>
            <p:nvSpPr>
              <p:cNvPr id="76" name="자유형 92">
                <a:extLst>
                  <a:ext uri="{FF2B5EF4-FFF2-40B4-BE49-F238E27FC236}">
                    <a16:creationId xmlns:a16="http://schemas.microsoft.com/office/drawing/2014/main" id="{9DD95FC4-E7BD-4FC6-B02F-527C643507F8}"/>
                  </a:ext>
                </a:extLst>
              </p:cNvPr>
              <p:cNvSpPr/>
              <p:nvPr/>
            </p:nvSpPr>
            <p:spPr bwMode="auto">
              <a:xfrm>
                <a:off x="8293608" y="1847088"/>
                <a:ext cx="1475232" cy="3081528"/>
              </a:xfrm>
              <a:custGeom>
                <a:avLst/>
                <a:gdLst>
                  <a:gd name="connsiteX0" fmla="*/ 1133856 w 1475232"/>
                  <a:gd name="connsiteY0" fmla="*/ 3081528 h 3081528"/>
                  <a:gd name="connsiteX1" fmla="*/ 1472184 w 1475232"/>
                  <a:gd name="connsiteY1" fmla="*/ 1719072 h 3081528"/>
                  <a:gd name="connsiteX2" fmla="*/ 1152144 w 1475232"/>
                  <a:gd name="connsiteY2" fmla="*/ 530352 h 3081528"/>
                  <a:gd name="connsiteX3" fmla="*/ 0 w 1475232"/>
                  <a:gd name="connsiteY3" fmla="*/ 0 h 3081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5232" h="3081528">
                    <a:moveTo>
                      <a:pt x="1133856" y="3081528"/>
                    </a:moveTo>
                    <a:cubicBezTo>
                      <a:pt x="1301496" y="2612898"/>
                      <a:pt x="1469136" y="2144268"/>
                      <a:pt x="1472184" y="1719072"/>
                    </a:cubicBezTo>
                    <a:cubicBezTo>
                      <a:pt x="1475232" y="1293876"/>
                      <a:pt x="1397508" y="816864"/>
                      <a:pt x="1152144" y="530352"/>
                    </a:cubicBezTo>
                    <a:cubicBezTo>
                      <a:pt x="906780" y="243840"/>
                      <a:pt x="453390" y="121920"/>
                      <a:pt x="0" y="0"/>
                    </a:cubicBezTo>
                  </a:path>
                </a:pathLst>
              </a:cu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77" name="Picture 4" descr="https://www.atlassian.com/en/wac/software/crowd/overview/productLogo/imageBinary/crowd_logo_landing.png">
                <a:extLst>
                  <a:ext uri="{FF2B5EF4-FFF2-40B4-BE49-F238E27FC236}">
                    <a16:creationId xmlns:a16="http://schemas.microsoft.com/office/drawing/2014/main" id="{95F904F5-D911-4B0F-BCCA-82473A7229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4680570" y="6093296"/>
                <a:ext cx="1352550" cy="504826"/>
              </a:xfrm>
              <a:prstGeom prst="rect">
                <a:avLst/>
              </a:prstGeom>
              <a:noFill/>
            </p:spPr>
          </p:pic>
          <p:sp>
            <p:nvSpPr>
              <p:cNvPr id="78" name="TextBox 92">
                <a:extLst>
                  <a:ext uri="{FF2B5EF4-FFF2-40B4-BE49-F238E27FC236}">
                    <a16:creationId xmlns:a16="http://schemas.microsoft.com/office/drawing/2014/main" id="{FC117E58-91A2-44E7-BE5F-88727094F665}"/>
                  </a:ext>
                </a:extLst>
              </p:cNvPr>
              <p:cNvSpPr txBox="1"/>
              <p:nvPr/>
            </p:nvSpPr>
            <p:spPr>
              <a:xfrm>
                <a:off x="3478420" y="6277072"/>
                <a:ext cx="986178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FF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통합 계정 관리</a:t>
                </a:r>
                <a:endParaRPr kumimoji="0" lang="en-US" altLang="ko-KR" sz="1100" b="1" kern="0" dirty="0">
                  <a:solidFill>
                    <a:srgbClr val="0000FF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79" name="Picture 2" descr="https://hipchat-magnolia-cdn.atlassian.com/assets/img/hipchat/hipchat_og_image.jpg">
                <a:extLst>
                  <a:ext uri="{FF2B5EF4-FFF2-40B4-BE49-F238E27FC236}">
                    <a16:creationId xmlns:a16="http://schemas.microsoft.com/office/drawing/2014/main" id="{4E9EA2B1-7142-4C5E-909A-B1E0A116FF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19048" b="23809"/>
              <a:stretch>
                <a:fillRect/>
              </a:stretch>
            </p:blipFill>
            <p:spPr bwMode="auto">
              <a:xfrm>
                <a:off x="7329264" y="6201880"/>
                <a:ext cx="1440160" cy="432048"/>
              </a:xfrm>
              <a:prstGeom prst="rect">
                <a:avLst/>
              </a:prstGeom>
              <a:noFill/>
            </p:spPr>
          </p:pic>
          <p:sp>
            <p:nvSpPr>
              <p:cNvPr id="80" name="TextBox 94">
                <a:extLst>
                  <a:ext uri="{FF2B5EF4-FFF2-40B4-BE49-F238E27FC236}">
                    <a16:creationId xmlns:a16="http://schemas.microsoft.com/office/drawing/2014/main" id="{9C9EF3C1-6673-4351-95F0-CF0B0CBB0ED1}"/>
                  </a:ext>
                </a:extLst>
              </p:cNvPr>
              <p:cNvSpPr txBox="1"/>
              <p:nvPr/>
            </p:nvSpPr>
            <p:spPr>
              <a:xfrm>
                <a:off x="7125639" y="5964637"/>
                <a:ext cx="1109609" cy="332050"/>
              </a:xfrm>
              <a:prstGeom prst="rect">
                <a:avLst/>
              </a:prstGeom>
              <a:noFill/>
              <a:ln w="19050" algn="ctr">
                <a:noFill/>
                <a:round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176213" indent="-176213" algn="ctr" fontAlgn="auto" latinLnBrk="0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SzPct val="100000"/>
                </a:pPr>
                <a:r>
                  <a:rPr kumimoji="0" lang="ko-KR" altLang="en-US" sz="1100" b="1" kern="0" dirty="0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전사 업무 </a:t>
                </a:r>
                <a:r>
                  <a:rPr kumimoji="0" lang="ko-KR" altLang="en-US" sz="1100" b="1" kern="0" dirty="0" err="1">
                    <a:solidFill>
                      <a:srgbClr val="000000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Malgun Gothic" charset="-127"/>
                  </a:rPr>
                  <a:t>메시징</a:t>
                </a:r>
                <a:endParaRPr kumimoji="0" lang="ko-KR" altLang="en-US" sz="1100" b="1" kern="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 charset="-127"/>
                </a:endParaRPr>
              </a:p>
            </p:txBody>
          </p:sp>
          <p:pic>
            <p:nvPicPr>
              <p:cNvPr id="81" name="Picture 2" descr="http://blog.valiantys.com/wp-content/uploads/2013/11/jirasd.jpg">
                <a:extLst>
                  <a:ext uri="{FF2B5EF4-FFF2-40B4-BE49-F238E27FC236}">
                    <a16:creationId xmlns:a16="http://schemas.microsoft.com/office/drawing/2014/main" id="{29D59039-385C-41D6-86D2-B85FC278F8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clrChange>
                  <a:clrFrom>
                    <a:srgbClr val="E4E4EC"/>
                  </a:clrFrom>
                  <a:clrTo>
                    <a:srgbClr val="E4E4EC">
                      <a:alpha val="0"/>
                    </a:srgbClr>
                  </a:clrTo>
                </a:clrChange>
              </a:blip>
              <a:srcRect l="14127" t="17033" r="14920" b="23604"/>
              <a:stretch>
                <a:fillRect/>
              </a:stretch>
            </p:blipFill>
            <p:spPr bwMode="auto">
              <a:xfrm>
                <a:off x="1496616" y="1412792"/>
                <a:ext cx="1421088" cy="43203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02" name="Rectangle 3">
            <a:extLst>
              <a:ext uri="{FF2B5EF4-FFF2-40B4-BE49-F238E27FC236}">
                <a16:creationId xmlns:a16="http://schemas.microsoft.com/office/drawing/2014/main" id="{25F939D7-E7F8-4DFE-BEE3-0B069351502E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4231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15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DevOps</a:t>
            </a:r>
            <a:r>
              <a:rPr lang="ko-KR" altLang="en-US" dirty="0"/>
              <a:t>의 기반이 되는 지속적 배포</a:t>
            </a:r>
            <a:r>
              <a:rPr lang="en-US" altLang="ko-KR" dirty="0"/>
              <a:t>/</a:t>
            </a:r>
            <a:r>
              <a:rPr lang="ko-KR" altLang="en-US" dirty="0"/>
              <a:t>통합을 위한 솔루션 구축과 프로세스 서비스를 제공합니다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957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841780-B06F-4D72-B45A-DF049D99C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컨테이너</a:t>
            </a:r>
            <a:r>
              <a:rPr lang="en-US" altLang="ko-KR" dirty="0"/>
              <a:t> </a:t>
            </a:r>
            <a:r>
              <a:rPr lang="ko-KR" altLang="en-US" dirty="0"/>
              <a:t>기반 구축 서비스</a:t>
            </a:r>
            <a:r>
              <a:rPr lang="en-US" altLang="ko-KR" dirty="0"/>
              <a:t>(Docker, Kubernetes)</a:t>
            </a:r>
            <a:endParaRPr lang="ko-KR" altLang="en-US" dirty="0"/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id="{68F3E669-2627-42D6-A357-0C81AF845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9063" y="4168514"/>
            <a:ext cx="4924712" cy="22320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txBody>
          <a:bodyPr wrap="none" lIns="102873" tIns="51436" rIns="102873" bIns="51436" anchor="ctr"/>
          <a:lstStyle/>
          <a:p>
            <a:pPr defTabSz="1028731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400" b="1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E7170C5C-0BB0-4BA7-B3D1-78FFE670D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695" y="1793580"/>
            <a:ext cx="4924712" cy="22320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txBody>
          <a:bodyPr wrap="none" lIns="102873" tIns="51436" rIns="102873" bIns="51436" anchor="ctr"/>
          <a:lstStyle/>
          <a:p>
            <a:pPr defTabSz="1028731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400" b="1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A8BEAD7D-7C82-41DC-A45E-A9D7C46D5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56" y="1793580"/>
            <a:ext cx="3040304" cy="46080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txBody>
          <a:bodyPr wrap="none" lIns="102873" tIns="51436" rIns="102873" bIns="51436" anchor="ctr"/>
          <a:lstStyle/>
          <a:p>
            <a:pPr defTabSz="1028731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400" b="1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72F836B-1CD9-4F2A-9818-0EAA1003868A}"/>
              </a:ext>
            </a:extLst>
          </p:cNvPr>
          <p:cNvSpPr/>
          <p:nvPr/>
        </p:nvSpPr>
        <p:spPr>
          <a:xfrm>
            <a:off x="890207" y="2629691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Coding</a:t>
            </a:r>
            <a:endParaRPr lang="en-US" altLang="ko-KR" sz="105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7919989-62BB-42A2-8679-8DC533EDA1A2}"/>
              </a:ext>
            </a:extLst>
          </p:cNvPr>
          <p:cNvSpPr/>
          <p:nvPr/>
        </p:nvSpPr>
        <p:spPr>
          <a:xfrm>
            <a:off x="890207" y="3327410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Compile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CD311E4-0B06-4B74-87C9-F8D1C4B7B34D}"/>
              </a:ext>
            </a:extLst>
          </p:cNvPr>
          <p:cNvSpPr/>
          <p:nvPr/>
        </p:nvSpPr>
        <p:spPr>
          <a:xfrm>
            <a:off x="890207" y="4033596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Test Case</a:t>
            </a:r>
          </a:p>
        </p:txBody>
      </p:sp>
      <p:sp>
        <p:nvSpPr>
          <p:cNvPr id="9" name="순서도: 판단 8">
            <a:extLst>
              <a:ext uri="{FF2B5EF4-FFF2-40B4-BE49-F238E27FC236}">
                <a16:creationId xmlns:a16="http://schemas.microsoft.com/office/drawing/2014/main" id="{3E5AA36F-6779-4570-AADA-343235E605C1}"/>
              </a:ext>
            </a:extLst>
          </p:cNvPr>
          <p:cNvSpPr/>
          <p:nvPr/>
        </p:nvSpPr>
        <p:spPr>
          <a:xfrm>
            <a:off x="850548" y="4739782"/>
            <a:ext cx="1056060" cy="533400"/>
          </a:xfrm>
          <a:prstGeom prst="flowChartDecision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정상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D051FE2-1DF4-426D-B713-478BDE10FC71}"/>
              </a:ext>
            </a:extLst>
          </p:cNvPr>
          <p:cNvSpPr/>
          <p:nvPr/>
        </p:nvSpPr>
        <p:spPr>
          <a:xfrm>
            <a:off x="890207" y="5604969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Debug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B4325C-C9A3-40FE-9680-98C6CA09791F}"/>
              </a:ext>
            </a:extLst>
          </p:cNvPr>
          <p:cNvSpPr/>
          <p:nvPr/>
        </p:nvSpPr>
        <p:spPr>
          <a:xfrm>
            <a:off x="2190740" y="2629691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Commit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1F651FB-2CBC-42A2-86E4-DC40C57B90DD}"/>
              </a:ext>
            </a:extLst>
          </p:cNvPr>
          <p:cNvSpPr/>
          <p:nvPr/>
        </p:nvSpPr>
        <p:spPr>
          <a:xfrm>
            <a:off x="2190740" y="4033596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화면</a:t>
            </a:r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Test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FEE1ABD-E501-48CB-9065-24AA31B7DEE0}"/>
              </a:ext>
            </a:extLst>
          </p:cNvPr>
          <p:cNvSpPr/>
          <p:nvPr/>
        </p:nvSpPr>
        <p:spPr>
          <a:xfrm>
            <a:off x="2190740" y="5281624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packaging</a:t>
            </a:r>
          </a:p>
        </p:txBody>
      </p:sp>
      <p:sp>
        <p:nvSpPr>
          <p:cNvPr id="14" name="순서도: 판단 13">
            <a:extLst>
              <a:ext uri="{FF2B5EF4-FFF2-40B4-BE49-F238E27FC236}">
                <a16:creationId xmlns:a16="http://schemas.microsoft.com/office/drawing/2014/main" id="{71A93DD7-6702-4643-97F8-8BDD414B8513}"/>
              </a:ext>
            </a:extLst>
          </p:cNvPr>
          <p:cNvSpPr/>
          <p:nvPr/>
        </p:nvSpPr>
        <p:spPr>
          <a:xfrm>
            <a:off x="2151081" y="3253704"/>
            <a:ext cx="1056060" cy="533400"/>
          </a:xfrm>
          <a:prstGeom prst="flowChartDecision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정상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5172AEA-67AB-46B7-81E6-202F38A26174}"/>
              </a:ext>
            </a:extLst>
          </p:cNvPr>
          <p:cNvSpPr/>
          <p:nvPr/>
        </p:nvSpPr>
        <p:spPr>
          <a:xfrm>
            <a:off x="2190740" y="4657610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5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Deploy</a:t>
            </a:r>
            <a:endParaRPr lang="en-US" altLang="ko-KR" sz="105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C5280BC-6659-416F-9C55-3984CC9F4BED}"/>
              </a:ext>
            </a:extLst>
          </p:cNvPr>
          <p:cNvSpPr/>
          <p:nvPr/>
        </p:nvSpPr>
        <p:spPr>
          <a:xfrm>
            <a:off x="2190740" y="5905638"/>
            <a:ext cx="976745" cy="37752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inspection</a:t>
            </a:r>
            <a:endParaRPr lang="en-US" altLang="ko-KR" sz="105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7" name="꺾인 연결선 16">
            <a:extLst>
              <a:ext uri="{FF2B5EF4-FFF2-40B4-BE49-F238E27FC236}">
                <a16:creationId xmlns:a16="http://schemas.microsoft.com/office/drawing/2014/main" id="{CD9A2A94-40DE-4F84-87A6-D2134E4CBD34}"/>
              </a:ext>
            </a:extLst>
          </p:cNvPr>
          <p:cNvCxnSpPr>
            <a:stCxn id="10" idx="1"/>
            <a:endCxn id="6" idx="1"/>
          </p:cNvCxnSpPr>
          <p:nvPr/>
        </p:nvCxnSpPr>
        <p:spPr>
          <a:xfrm rot="10800000">
            <a:off x="890207" y="2818452"/>
            <a:ext cx="15106" cy="2975278"/>
          </a:xfrm>
          <a:prstGeom prst="bentConnector3">
            <a:avLst>
              <a:gd name="adj1" fmla="val 1800000"/>
            </a:avLst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31738D0-4F5F-473D-A24A-0995F1BA3DAD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1378580" y="3007213"/>
            <a:ext cx="0" cy="320197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3A2AFB0A-BDBA-41FC-ADFD-1C3EDAA45868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1378580" y="3704932"/>
            <a:ext cx="0" cy="328664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E9A5CA1-CFE7-4535-9DD9-15D50856EA02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1378579" y="4411118"/>
            <a:ext cx="1" cy="328664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77DE727-730A-492C-BD5A-4B31DFE76DA0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1378579" y="5273182"/>
            <a:ext cx="1" cy="331787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>
            <a:extLst>
              <a:ext uri="{FF2B5EF4-FFF2-40B4-BE49-F238E27FC236}">
                <a16:creationId xmlns:a16="http://schemas.microsoft.com/office/drawing/2014/main" id="{A004886F-1063-4E68-AA06-3A266F6B6ED5}"/>
              </a:ext>
            </a:extLst>
          </p:cNvPr>
          <p:cNvCxnSpPr>
            <a:stCxn id="9" idx="3"/>
            <a:endCxn id="16" idx="1"/>
          </p:cNvCxnSpPr>
          <p:nvPr/>
        </p:nvCxnSpPr>
        <p:spPr>
          <a:xfrm>
            <a:off x="1906608" y="5006482"/>
            <a:ext cx="284132" cy="1087917"/>
          </a:xfrm>
          <a:prstGeom prst="bentConnector3">
            <a:avLst>
              <a:gd name="adj1" fmla="val 50000"/>
            </a:avLst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153A0A55-EB5A-4925-8CE8-615F770F15DE}"/>
              </a:ext>
            </a:extLst>
          </p:cNvPr>
          <p:cNvCxnSpPr>
            <a:stCxn id="16" idx="0"/>
            <a:endCxn id="13" idx="2"/>
          </p:cNvCxnSpPr>
          <p:nvPr/>
        </p:nvCxnSpPr>
        <p:spPr>
          <a:xfrm flipV="1">
            <a:off x="2679113" y="5659146"/>
            <a:ext cx="0" cy="246492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01AB233F-C497-4D2B-B0A0-D2AE864E99E0}"/>
              </a:ext>
            </a:extLst>
          </p:cNvPr>
          <p:cNvCxnSpPr>
            <a:stCxn id="13" idx="0"/>
            <a:endCxn id="15" idx="2"/>
          </p:cNvCxnSpPr>
          <p:nvPr/>
        </p:nvCxnSpPr>
        <p:spPr>
          <a:xfrm flipV="1">
            <a:off x="2679113" y="5035132"/>
            <a:ext cx="0" cy="246492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0B52CF33-13C8-44AD-B977-7DA6B82C9EA8}"/>
              </a:ext>
            </a:extLst>
          </p:cNvPr>
          <p:cNvCxnSpPr>
            <a:stCxn id="15" idx="0"/>
            <a:endCxn id="12" idx="2"/>
          </p:cNvCxnSpPr>
          <p:nvPr/>
        </p:nvCxnSpPr>
        <p:spPr>
          <a:xfrm flipV="1">
            <a:off x="2679113" y="4411118"/>
            <a:ext cx="0" cy="246492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9AC47825-10F9-4887-AD2C-EFD8394090C4}"/>
              </a:ext>
            </a:extLst>
          </p:cNvPr>
          <p:cNvCxnSpPr>
            <a:stCxn id="12" idx="0"/>
            <a:endCxn id="14" idx="2"/>
          </p:cNvCxnSpPr>
          <p:nvPr/>
        </p:nvCxnSpPr>
        <p:spPr>
          <a:xfrm flipH="1" flipV="1">
            <a:off x="2679112" y="3787104"/>
            <a:ext cx="1" cy="246492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AD32CB7-F51F-46D0-9536-2B1EEF9851F6}"/>
              </a:ext>
            </a:extLst>
          </p:cNvPr>
          <p:cNvCxnSpPr>
            <a:stCxn id="14" idx="0"/>
            <a:endCxn id="11" idx="2"/>
          </p:cNvCxnSpPr>
          <p:nvPr/>
        </p:nvCxnSpPr>
        <p:spPr>
          <a:xfrm flipV="1">
            <a:off x="2679112" y="3007213"/>
            <a:ext cx="1" cy="246491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꺾인 연결선 27">
            <a:extLst>
              <a:ext uri="{FF2B5EF4-FFF2-40B4-BE49-F238E27FC236}">
                <a16:creationId xmlns:a16="http://schemas.microsoft.com/office/drawing/2014/main" id="{449C98E9-B0C9-4DE8-ABCE-C142FD84CAE7}"/>
              </a:ext>
            </a:extLst>
          </p:cNvPr>
          <p:cNvCxnSpPr>
            <a:stCxn id="10" idx="2"/>
            <a:endCxn id="14" idx="3"/>
          </p:cNvCxnSpPr>
          <p:nvPr/>
        </p:nvCxnSpPr>
        <p:spPr>
          <a:xfrm rot="5400000" flipH="1" flipV="1">
            <a:off x="1061816" y="3837167"/>
            <a:ext cx="2462087" cy="1828561"/>
          </a:xfrm>
          <a:prstGeom prst="bentConnector4">
            <a:avLst>
              <a:gd name="adj1" fmla="val -15475"/>
              <a:gd name="adj2" fmla="val 110532"/>
            </a:avLst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그룹 48">
            <a:extLst>
              <a:ext uri="{FF2B5EF4-FFF2-40B4-BE49-F238E27FC236}">
                <a16:creationId xmlns:a16="http://schemas.microsoft.com/office/drawing/2014/main" id="{7F64A040-5EF5-4180-9FF1-A671C1AA822A}"/>
              </a:ext>
            </a:extLst>
          </p:cNvPr>
          <p:cNvGrpSpPr>
            <a:grpSpLocks/>
          </p:cNvGrpSpPr>
          <p:nvPr/>
        </p:nvGrpSpPr>
        <p:grpSpPr bwMode="auto">
          <a:xfrm>
            <a:off x="1014571" y="1867857"/>
            <a:ext cx="2055580" cy="455577"/>
            <a:chOff x="4865415" y="2204864"/>
            <a:chExt cx="4027065" cy="544959"/>
          </a:xfrm>
        </p:grpSpPr>
        <p:pic>
          <p:nvPicPr>
            <p:cNvPr id="30" name="그림 32">
              <a:extLst>
                <a:ext uri="{FF2B5EF4-FFF2-40B4-BE49-F238E27FC236}">
                  <a16:creationId xmlns:a16="http://schemas.microsoft.com/office/drawing/2014/main" id="{B3B40F38-4D73-48B9-B7F8-963229181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5415" y="2204864"/>
              <a:ext cx="4027065" cy="544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AutoShape 23">
              <a:extLst>
                <a:ext uri="{FF2B5EF4-FFF2-40B4-BE49-F238E27FC236}">
                  <a16:creationId xmlns:a16="http://schemas.microsoft.com/office/drawing/2014/main" id="{A9F8CB07-86DE-4B7E-8A70-7922DED41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575" y="2293271"/>
              <a:ext cx="2957869" cy="331345"/>
            </a:xfrm>
            <a:prstGeom prst="roundRect">
              <a:avLst>
                <a:gd name="adj" fmla="val 0"/>
              </a:avLst>
            </a:prstGeom>
          </p:spPr>
          <p:txBody>
            <a:bodyPr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200" b="1" kern="0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개발자</a:t>
              </a:r>
            </a:p>
          </p:txBody>
        </p:sp>
      </p:grpSp>
      <p:grpSp>
        <p:nvGrpSpPr>
          <p:cNvPr id="32" name="그룹 48">
            <a:extLst>
              <a:ext uri="{FF2B5EF4-FFF2-40B4-BE49-F238E27FC236}">
                <a16:creationId xmlns:a16="http://schemas.microsoft.com/office/drawing/2014/main" id="{B1F0A100-22EE-44AD-8625-BBDA2D5858B2}"/>
              </a:ext>
            </a:extLst>
          </p:cNvPr>
          <p:cNvGrpSpPr>
            <a:grpSpLocks/>
          </p:cNvGrpSpPr>
          <p:nvPr/>
        </p:nvGrpSpPr>
        <p:grpSpPr bwMode="auto">
          <a:xfrm>
            <a:off x="4795305" y="1867857"/>
            <a:ext cx="4175863" cy="455577"/>
            <a:chOff x="4865415" y="2204864"/>
            <a:chExt cx="4027065" cy="544959"/>
          </a:xfrm>
        </p:grpSpPr>
        <p:pic>
          <p:nvPicPr>
            <p:cNvPr id="33" name="그림 32">
              <a:extLst>
                <a:ext uri="{FF2B5EF4-FFF2-40B4-BE49-F238E27FC236}">
                  <a16:creationId xmlns:a16="http://schemas.microsoft.com/office/drawing/2014/main" id="{BA5E35B2-4FF0-4B98-8176-BDA75F1B4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5415" y="2204864"/>
              <a:ext cx="4027065" cy="544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AutoShape 23">
              <a:extLst>
                <a:ext uri="{FF2B5EF4-FFF2-40B4-BE49-F238E27FC236}">
                  <a16:creationId xmlns:a16="http://schemas.microsoft.com/office/drawing/2014/main" id="{DB92C834-00F3-4194-B5E3-C6F869408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575" y="2293271"/>
              <a:ext cx="2957869" cy="331345"/>
            </a:xfrm>
            <a:prstGeom prst="roundRect">
              <a:avLst>
                <a:gd name="adj" fmla="val 0"/>
              </a:avLst>
            </a:prstGeom>
          </p:spPr>
          <p:txBody>
            <a:bodyPr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200" b="1" kern="0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클라우드</a:t>
              </a:r>
              <a:r>
                <a:rPr lang="en-US" altLang="ko-KR" sz="1200" b="1" kern="0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(Private/Public)</a:t>
              </a:r>
              <a:endParaRPr lang="ko-KR" altLang="en-US" sz="1200" b="1" kern="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5" name="그룹 48">
            <a:extLst>
              <a:ext uri="{FF2B5EF4-FFF2-40B4-BE49-F238E27FC236}">
                <a16:creationId xmlns:a16="http://schemas.microsoft.com/office/drawing/2014/main" id="{872B3E54-0048-426B-80DB-0EB6E88C68AE}"/>
              </a:ext>
            </a:extLst>
          </p:cNvPr>
          <p:cNvGrpSpPr>
            <a:grpSpLocks/>
          </p:cNvGrpSpPr>
          <p:nvPr/>
        </p:nvGrpSpPr>
        <p:grpSpPr bwMode="auto">
          <a:xfrm>
            <a:off x="4779677" y="4242791"/>
            <a:ext cx="4175863" cy="455577"/>
            <a:chOff x="4865415" y="2204864"/>
            <a:chExt cx="4027065" cy="544959"/>
          </a:xfrm>
        </p:grpSpPr>
        <p:pic>
          <p:nvPicPr>
            <p:cNvPr id="36" name="그림 32">
              <a:extLst>
                <a:ext uri="{FF2B5EF4-FFF2-40B4-BE49-F238E27FC236}">
                  <a16:creationId xmlns:a16="http://schemas.microsoft.com/office/drawing/2014/main" id="{391E41E4-E3B9-4877-A7D8-AB6817B8E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5415" y="2204864"/>
              <a:ext cx="4027065" cy="544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AutoShape 23">
              <a:extLst>
                <a:ext uri="{FF2B5EF4-FFF2-40B4-BE49-F238E27FC236}">
                  <a16:creationId xmlns:a16="http://schemas.microsoft.com/office/drawing/2014/main" id="{561D539B-7083-41A8-892F-838FF08FE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575" y="2293271"/>
              <a:ext cx="2957869" cy="331345"/>
            </a:xfrm>
            <a:prstGeom prst="roundRect">
              <a:avLst>
                <a:gd name="adj" fmla="val 0"/>
              </a:avLst>
            </a:prstGeom>
          </p:spPr>
          <p:txBody>
            <a:bodyPr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Docker</a:t>
              </a:r>
              <a:endParaRPr lang="ko-KR" altLang="en-US" sz="1200" b="1" kern="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8" name="AutoShape 23">
            <a:extLst>
              <a:ext uri="{FF2B5EF4-FFF2-40B4-BE49-F238E27FC236}">
                <a16:creationId xmlns:a16="http://schemas.microsoft.com/office/drawing/2014/main" id="{95F562EC-A460-4A4A-B1DE-4C0B0456F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755" y="2315183"/>
            <a:ext cx="2947450" cy="276999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개발자 역할</a:t>
            </a:r>
          </a:p>
        </p:txBody>
      </p:sp>
      <p:sp>
        <p:nvSpPr>
          <p:cNvPr id="39" name="AutoShape 23">
            <a:extLst>
              <a:ext uri="{FF2B5EF4-FFF2-40B4-BE49-F238E27FC236}">
                <a16:creationId xmlns:a16="http://schemas.microsoft.com/office/drawing/2014/main" id="{CA6228CD-8C67-45A5-9518-D9710E004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0255" y="3010459"/>
            <a:ext cx="1182776" cy="369332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171450" indent="-1714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Source</a:t>
            </a:r>
          </a:p>
          <a:p>
            <a:pPr marL="171450" indent="-1714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Test Case</a:t>
            </a:r>
            <a:endParaRPr kumimoji="0" lang="ko-KR" altLang="en-US" sz="900" kern="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AutoShape 23">
            <a:extLst>
              <a:ext uri="{FF2B5EF4-FFF2-40B4-BE49-F238E27FC236}">
                <a16:creationId xmlns:a16="http://schemas.microsoft.com/office/drawing/2014/main" id="{F851FF32-1B70-454E-9004-981AC53FB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471" y="4766314"/>
            <a:ext cx="489268" cy="230832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Yes</a:t>
            </a:r>
            <a:endParaRPr kumimoji="0" lang="ko-KR" altLang="en-US" sz="900" kern="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1" name="AutoShape 23">
            <a:extLst>
              <a:ext uri="{FF2B5EF4-FFF2-40B4-BE49-F238E27FC236}">
                <a16:creationId xmlns:a16="http://schemas.microsoft.com/office/drawing/2014/main" id="{345B54B1-34CF-43E0-A0FB-D13F5018D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316" y="5273182"/>
            <a:ext cx="489268" cy="230832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No</a:t>
            </a:r>
            <a:endParaRPr kumimoji="0" lang="ko-KR" altLang="en-US" sz="900" kern="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2" name="Rectangle 21" descr="1">
            <a:extLst>
              <a:ext uri="{FF2B5EF4-FFF2-40B4-BE49-F238E27FC236}">
                <a16:creationId xmlns:a16="http://schemas.microsoft.com/office/drawing/2014/main" id="{C5D663C1-6006-4477-A37B-ACFC4C796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7687" y="2051056"/>
            <a:ext cx="1541735" cy="933534"/>
          </a:xfrm>
          <a:prstGeom prst="rect">
            <a:avLst/>
          </a:prstGeom>
          <a:gradFill>
            <a:gsLst>
              <a:gs pos="1500">
                <a:srgbClr val="D9D9D9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  <a:alpha val="6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rIns="90000"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개발시간</a:t>
            </a:r>
            <a:endParaRPr lang="en-US" altLang="ko-KR" sz="1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비용절감</a:t>
            </a:r>
          </a:p>
        </p:txBody>
      </p:sp>
      <p:sp>
        <p:nvSpPr>
          <p:cNvPr id="43" name="Rectangle 21" descr="1">
            <a:extLst>
              <a:ext uri="{FF2B5EF4-FFF2-40B4-BE49-F238E27FC236}">
                <a16:creationId xmlns:a16="http://schemas.microsoft.com/office/drawing/2014/main" id="{2D3A01F0-FC8B-40C6-9A39-AAF981046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5127" y="3111589"/>
            <a:ext cx="1541735" cy="933534"/>
          </a:xfrm>
          <a:prstGeom prst="rect">
            <a:avLst/>
          </a:prstGeom>
          <a:gradFill>
            <a:gsLst>
              <a:gs pos="1500">
                <a:srgbClr val="D9D9D9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  <a:alpha val="6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rIns="90000"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개발 집중환경</a:t>
            </a:r>
            <a:endParaRPr lang="en-US" altLang="ko-KR" sz="1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spcBef>
                <a:spcPts val="300"/>
              </a:spcBef>
              <a:defRPr/>
            </a:pPr>
            <a:r>
              <a:rPr lang="en-US" altLang="ko-KR" sz="1400" b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Devops</a:t>
            </a:r>
            <a:endParaRPr lang="en-US" altLang="ko-KR" sz="1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환경 구축</a:t>
            </a:r>
          </a:p>
        </p:txBody>
      </p:sp>
      <p:sp>
        <p:nvSpPr>
          <p:cNvPr id="44" name="Rectangle 21" descr="1">
            <a:extLst>
              <a:ext uri="{FF2B5EF4-FFF2-40B4-BE49-F238E27FC236}">
                <a16:creationId xmlns:a16="http://schemas.microsoft.com/office/drawing/2014/main" id="{53CBF167-6524-40F2-A41D-A25883CF6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7685" y="4172122"/>
            <a:ext cx="1541735" cy="933534"/>
          </a:xfrm>
          <a:prstGeom prst="rect">
            <a:avLst/>
          </a:prstGeom>
          <a:gradFill>
            <a:gsLst>
              <a:gs pos="1500">
                <a:srgbClr val="D9D9D9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  <a:alpha val="6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rIns="90000"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운영의</a:t>
            </a:r>
            <a:endParaRPr lang="en-US" altLang="ko-KR" sz="1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안정</a:t>
            </a:r>
            <a:r>
              <a:rPr lang="en-US" altLang="ko-KR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보안</a:t>
            </a:r>
            <a:endParaRPr lang="en-US" altLang="ko-KR" sz="1400" b="1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강화</a:t>
            </a:r>
          </a:p>
        </p:txBody>
      </p:sp>
      <p:sp>
        <p:nvSpPr>
          <p:cNvPr id="45" name="Rectangle 21" descr="1">
            <a:extLst>
              <a:ext uri="{FF2B5EF4-FFF2-40B4-BE49-F238E27FC236}">
                <a16:creationId xmlns:a16="http://schemas.microsoft.com/office/drawing/2014/main" id="{3D703FEF-8D62-4E9C-B076-0BE2AB4A7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5127" y="5237381"/>
            <a:ext cx="1541735" cy="933534"/>
          </a:xfrm>
          <a:prstGeom prst="rect">
            <a:avLst/>
          </a:prstGeom>
          <a:gradFill>
            <a:gsLst>
              <a:gs pos="1500">
                <a:srgbClr val="D9D9D9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  <a:alpha val="6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rIns="90000" anchor="ctr"/>
          <a:lstStyle/>
          <a:p>
            <a:pPr algn="ctr">
              <a:spcBef>
                <a:spcPts val="300"/>
              </a:spcBef>
              <a:defRPr/>
            </a:pP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스케일링</a:t>
            </a:r>
            <a:r>
              <a:rPr lang="en-US" altLang="ko-KR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  <a:r>
              <a:rPr lang="ko-KR" altLang="en-US" sz="1400" b="1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프로비저닝</a:t>
            </a:r>
            <a:r>
              <a:rPr lang="ko-KR" altLang="en-US" sz="1400" b="1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극대화</a:t>
            </a:r>
          </a:p>
        </p:txBody>
      </p:sp>
      <p:sp>
        <p:nvSpPr>
          <p:cNvPr id="46" name="AutoShape 142">
            <a:extLst>
              <a:ext uri="{FF2B5EF4-FFF2-40B4-BE49-F238E27FC236}">
                <a16:creationId xmlns:a16="http://schemas.microsoft.com/office/drawing/2014/main" id="{4AC4E1DC-829A-4BF4-BB38-22D46404998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121115" y="4018548"/>
            <a:ext cx="2880000" cy="171285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rot="10800000" vert="eaVert" wrap="none" lIns="0" tIns="0" rIns="0" bIns="0" anchor="ctr"/>
          <a:lstStyle/>
          <a:p>
            <a:pPr algn="ctr" eaLnBrk="0" latinLnBrk="0" hangingPunct="0">
              <a:buFont typeface="Wingdings" pitchFamily="2" charset="2"/>
              <a:buChar char="§"/>
            </a:pPr>
            <a:endParaRPr kumimoji="0" lang="ko-KR" altLang="en-US" sz="1800" dirty="0">
              <a:latin typeface="나눔바른고딕" panose="020B0603020101020101" pitchFamily="50" charset="-127"/>
              <a:ea typeface="나눔바른고딕" panose="020B0603020101020101" pitchFamily="50" charset="-127"/>
              <a:sym typeface="Symbol" pitchFamily="18" charset="2"/>
            </a:endParaRPr>
          </a:p>
        </p:txBody>
      </p:sp>
      <p:grpSp>
        <p:nvGrpSpPr>
          <p:cNvPr id="47" name="그룹 3">
            <a:extLst>
              <a:ext uri="{FF2B5EF4-FFF2-40B4-BE49-F238E27FC236}">
                <a16:creationId xmlns:a16="http://schemas.microsoft.com/office/drawing/2014/main" id="{B73214B2-B224-4860-A36D-74488ECD7D6E}"/>
              </a:ext>
            </a:extLst>
          </p:cNvPr>
          <p:cNvGrpSpPr>
            <a:grpSpLocks/>
          </p:cNvGrpSpPr>
          <p:nvPr/>
        </p:nvGrpSpPr>
        <p:grpSpPr bwMode="auto">
          <a:xfrm>
            <a:off x="4471000" y="2384251"/>
            <a:ext cx="2312344" cy="721051"/>
            <a:chOff x="964167" y="-1361221"/>
            <a:chExt cx="3830378" cy="1101149"/>
          </a:xfrm>
        </p:grpSpPr>
        <p:sp>
          <p:nvSpPr>
            <p:cNvPr id="48" name="양쪽 모서리가 둥근 사각형 47">
              <a:extLst>
                <a:ext uri="{FF2B5EF4-FFF2-40B4-BE49-F238E27FC236}">
                  <a16:creationId xmlns:a16="http://schemas.microsoft.com/office/drawing/2014/main" id="{507175F4-23EA-4DF0-873B-1F92217691BD}"/>
                </a:ext>
              </a:extLst>
            </p:cNvPr>
            <p:cNvSpPr/>
            <p:nvPr/>
          </p:nvSpPr>
          <p:spPr bwMode="auto">
            <a:xfrm rot="10800000">
              <a:off x="964167" y="-1029753"/>
              <a:ext cx="3828788" cy="769681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9" name="양쪽 모서리가 둥근 사각형 48">
              <a:extLst>
                <a:ext uri="{FF2B5EF4-FFF2-40B4-BE49-F238E27FC236}">
                  <a16:creationId xmlns:a16="http://schemas.microsoft.com/office/drawing/2014/main" id="{FF3C1335-8724-45C6-B33F-434D69A5A40B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ko-KR" altLang="en-US" sz="1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개발환경</a:t>
              </a:r>
              <a:endParaRPr lang="en-US" altLang="ko-KR" sz="1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50" name="그룹 3">
            <a:extLst>
              <a:ext uri="{FF2B5EF4-FFF2-40B4-BE49-F238E27FC236}">
                <a16:creationId xmlns:a16="http://schemas.microsoft.com/office/drawing/2014/main" id="{28187799-B67A-46A2-9E3C-6491CF3DB9E2}"/>
              </a:ext>
            </a:extLst>
          </p:cNvPr>
          <p:cNvGrpSpPr>
            <a:grpSpLocks/>
          </p:cNvGrpSpPr>
          <p:nvPr/>
        </p:nvGrpSpPr>
        <p:grpSpPr bwMode="auto">
          <a:xfrm>
            <a:off x="6915779" y="2384250"/>
            <a:ext cx="2312344" cy="720023"/>
            <a:chOff x="964167" y="-1361221"/>
            <a:chExt cx="3830378" cy="1099579"/>
          </a:xfrm>
        </p:grpSpPr>
        <p:sp>
          <p:nvSpPr>
            <p:cNvPr id="51" name="양쪽 모서리가 둥근 사각형 50">
              <a:extLst>
                <a:ext uri="{FF2B5EF4-FFF2-40B4-BE49-F238E27FC236}">
                  <a16:creationId xmlns:a16="http://schemas.microsoft.com/office/drawing/2014/main" id="{7CD96C4D-DC82-49AA-9FCA-786F28D98CA8}"/>
                </a:ext>
              </a:extLst>
            </p:cNvPr>
            <p:cNvSpPr/>
            <p:nvPr/>
          </p:nvSpPr>
          <p:spPr bwMode="auto">
            <a:xfrm rot="10800000">
              <a:off x="964167" y="-1031323"/>
              <a:ext cx="3828788" cy="769681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2" name="양쪽 모서리가 둥근 사각형 51">
              <a:extLst>
                <a:ext uri="{FF2B5EF4-FFF2-40B4-BE49-F238E27FC236}">
                  <a16:creationId xmlns:a16="http://schemas.microsoft.com/office/drawing/2014/main" id="{231D176A-8B22-4518-8742-BFC04F188BA8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ko-KR" altLang="en-US" sz="1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배포환경</a:t>
              </a:r>
              <a:endParaRPr lang="en-US" altLang="ko-KR" sz="1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53" name="그룹 3">
            <a:extLst>
              <a:ext uri="{FF2B5EF4-FFF2-40B4-BE49-F238E27FC236}">
                <a16:creationId xmlns:a16="http://schemas.microsoft.com/office/drawing/2014/main" id="{14EEF335-EB2A-4E8B-8234-E37914A7370A}"/>
              </a:ext>
            </a:extLst>
          </p:cNvPr>
          <p:cNvGrpSpPr>
            <a:grpSpLocks/>
          </p:cNvGrpSpPr>
          <p:nvPr/>
        </p:nvGrpSpPr>
        <p:grpSpPr bwMode="auto">
          <a:xfrm>
            <a:off x="4470119" y="3239283"/>
            <a:ext cx="2312344" cy="721051"/>
            <a:chOff x="964167" y="-1361221"/>
            <a:chExt cx="3830378" cy="1101149"/>
          </a:xfrm>
        </p:grpSpPr>
        <p:sp>
          <p:nvSpPr>
            <p:cNvPr id="54" name="양쪽 모서리가 둥근 사각형 53">
              <a:extLst>
                <a:ext uri="{FF2B5EF4-FFF2-40B4-BE49-F238E27FC236}">
                  <a16:creationId xmlns:a16="http://schemas.microsoft.com/office/drawing/2014/main" id="{CEA648FD-1342-4F3C-B68E-E1D78E63E6E0}"/>
                </a:ext>
              </a:extLst>
            </p:cNvPr>
            <p:cNvSpPr/>
            <p:nvPr/>
          </p:nvSpPr>
          <p:spPr bwMode="auto">
            <a:xfrm rot="10800000">
              <a:off x="964167" y="-1029753"/>
              <a:ext cx="3828788" cy="769681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양쪽 모서리가 둥근 사각형 54">
              <a:extLst>
                <a:ext uri="{FF2B5EF4-FFF2-40B4-BE49-F238E27FC236}">
                  <a16:creationId xmlns:a16="http://schemas.microsoft.com/office/drawing/2014/main" id="{7098E4A9-2490-4E34-8277-42BBE44FE3C7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ko-KR" sz="10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Software Platform</a:t>
              </a:r>
              <a:endParaRPr lang="en-US" altLang="ko-KR" sz="1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56" name="그룹 3">
            <a:extLst>
              <a:ext uri="{FF2B5EF4-FFF2-40B4-BE49-F238E27FC236}">
                <a16:creationId xmlns:a16="http://schemas.microsoft.com/office/drawing/2014/main" id="{8A7852B9-0195-42A7-806A-31096E1B78EC}"/>
              </a:ext>
            </a:extLst>
          </p:cNvPr>
          <p:cNvGrpSpPr>
            <a:grpSpLocks/>
          </p:cNvGrpSpPr>
          <p:nvPr/>
        </p:nvGrpSpPr>
        <p:grpSpPr bwMode="auto">
          <a:xfrm>
            <a:off x="6914898" y="3239282"/>
            <a:ext cx="2312344" cy="720023"/>
            <a:chOff x="964167" y="-1361221"/>
            <a:chExt cx="3830378" cy="1099579"/>
          </a:xfrm>
        </p:grpSpPr>
        <p:sp>
          <p:nvSpPr>
            <p:cNvPr id="57" name="양쪽 모서리가 둥근 사각형 56">
              <a:extLst>
                <a:ext uri="{FF2B5EF4-FFF2-40B4-BE49-F238E27FC236}">
                  <a16:creationId xmlns:a16="http://schemas.microsoft.com/office/drawing/2014/main" id="{683AAB63-0352-49E5-BD7A-00A93DCFEC5E}"/>
                </a:ext>
              </a:extLst>
            </p:cNvPr>
            <p:cNvSpPr/>
            <p:nvPr/>
          </p:nvSpPr>
          <p:spPr bwMode="auto">
            <a:xfrm rot="10800000">
              <a:off x="964167" y="-1031323"/>
              <a:ext cx="3828788" cy="769681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8" name="양쪽 모서리가 둥근 사각형 57">
              <a:extLst>
                <a:ext uri="{FF2B5EF4-FFF2-40B4-BE49-F238E27FC236}">
                  <a16:creationId xmlns:a16="http://schemas.microsoft.com/office/drawing/2014/main" id="{5CB00ED2-F5FD-4EF9-8900-D4F7C6D89B1F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ko-KR" sz="1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IaaS</a:t>
              </a:r>
            </a:p>
          </p:txBody>
        </p:sp>
      </p:grp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C471AAF8-B7EC-4752-8AA0-43C73BC857A3}"/>
              </a:ext>
            </a:extLst>
          </p:cNvPr>
          <p:cNvSpPr/>
          <p:nvPr/>
        </p:nvSpPr>
        <p:spPr>
          <a:xfrm>
            <a:off x="4555771" y="2650520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48A2E56F-3880-407E-995A-5D04FB06AD23}"/>
              </a:ext>
            </a:extLst>
          </p:cNvPr>
          <p:cNvSpPr/>
          <p:nvPr/>
        </p:nvSpPr>
        <p:spPr>
          <a:xfrm>
            <a:off x="5676985" y="2648006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개발환경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1D7545E-6BB4-481F-BC25-78DEB72F0AC5}"/>
              </a:ext>
            </a:extLst>
          </p:cNvPr>
          <p:cNvSpPr/>
          <p:nvPr/>
        </p:nvSpPr>
        <p:spPr>
          <a:xfrm>
            <a:off x="4555771" y="2882728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API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62476123-1F68-4970-B191-3574ADC83DE1}"/>
              </a:ext>
            </a:extLst>
          </p:cNvPr>
          <p:cNvSpPr/>
          <p:nvPr/>
        </p:nvSpPr>
        <p:spPr>
          <a:xfrm>
            <a:off x="5676985" y="2880214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제작도구</a:t>
            </a: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AE89B51-D197-4576-9729-13B546C2EE96}"/>
              </a:ext>
            </a:extLst>
          </p:cNvPr>
          <p:cNvSpPr/>
          <p:nvPr/>
        </p:nvSpPr>
        <p:spPr>
          <a:xfrm>
            <a:off x="7306256" y="2644390"/>
            <a:ext cx="154156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Ansible/Chef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1E886252-8B79-4F64-BC47-9F22C38DA7D4}"/>
              </a:ext>
            </a:extLst>
          </p:cNvPr>
          <p:cNvSpPr/>
          <p:nvPr/>
        </p:nvSpPr>
        <p:spPr>
          <a:xfrm>
            <a:off x="7306256" y="2876598"/>
            <a:ext cx="154156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Jenkins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7ECDFEA-3EEB-471E-A03C-CF333AF25D16}"/>
              </a:ext>
            </a:extLst>
          </p:cNvPr>
          <p:cNvSpPr/>
          <p:nvPr/>
        </p:nvSpPr>
        <p:spPr>
          <a:xfrm>
            <a:off x="4554795" y="3500394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Web Server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CC60A23E-7BE2-4E8F-B58B-D22FDC011D33}"/>
              </a:ext>
            </a:extLst>
          </p:cNvPr>
          <p:cNvSpPr/>
          <p:nvPr/>
        </p:nvSpPr>
        <p:spPr>
          <a:xfrm>
            <a:off x="5676010" y="3501302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WAS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019545DB-8B22-4F2B-B40D-1CAD53BE014D}"/>
              </a:ext>
            </a:extLst>
          </p:cNvPr>
          <p:cNvSpPr/>
          <p:nvPr/>
        </p:nvSpPr>
        <p:spPr>
          <a:xfrm>
            <a:off x="4554795" y="3732602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DBMS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C3F03A5-9863-42C9-9A5B-18096EFF3E2F}"/>
              </a:ext>
            </a:extLst>
          </p:cNvPr>
          <p:cNvSpPr/>
          <p:nvPr/>
        </p:nvSpPr>
        <p:spPr>
          <a:xfrm>
            <a:off x="7010800" y="3504010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네트워크</a:t>
            </a: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90EEA4AE-E7F2-4702-807A-77A8BEED37ED}"/>
              </a:ext>
            </a:extLst>
          </p:cNvPr>
          <p:cNvSpPr/>
          <p:nvPr/>
        </p:nvSpPr>
        <p:spPr>
          <a:xfrm>
            <a:off x="8132014" y="3504918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서버</a:t>
            </a: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88C4FEAF-869C-404E-BC47-10B23D29744A}"/>
              </a:ext>
            </a:extLst>
          </p:cNvPr>
          <p:cNvSpPr/>
          <p:nvPr/>
        </p:nvSpPr>
        <p:spPr>
          <a:xfrm>
            <a:off x="7010800" y="3736218"/>
            <a:ext cx="1020083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스토리지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46A8B76-2526-46A0-87D6-A7FE75711FCE}"/>
              </a:ext>
            </a:extLst>
          </p:cNvPr>
          <p:cNvSpPr txBox="1"/>
          <p:nvPr/>
        </p:nvSpPr>
        <p:spPr>
          <a:xfrm>
            <a:off x="4826676" y="2628206"/>
            <a:ext cx="4865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SDK</a:t>
            </a:r>
            <a:endParaRPr lang="ko-KR" altLang="en-US" sz="9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CF902FB-A8FA-4A69-B776-0822B94B7DB4}"/>
              </a:ext>
            </a:extLst>
          </p:cNvPr>
          <p:cNvSpPr/>
          <p:nvPr/>
        </p:nvSpPr>
        <p:spPr>
          <a:xfrm>
            <a:off x="4620905" y="4824430"/>
            <a:ext cx="942066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App A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B51B7E0-C888-46EC-9ADE-94643196BCAD}"/>
              </a:ext>
            </a:extLst>
          </p:cNvPr>
          <p:cNvSpPr/>
          <p:nvPr/>
        </p:nvSpPr>
        <p:spPr>
          <a:xfrm>
            <a:off x="4620905" y="5136132"/>
            <a:ext cx="942066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Bins/Libs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8B0BC0CC-0991-436D-9956-0DED0B2591B4}"/>
              </a:ext>
            </a:extLst>
          </p:cNvPr>
          <p:cNvSpPr/>
          <p:nvPr/>
        </p:nvSpPr>
        <p:spPr>
          <a:xfrm>
            <a:off x="4620906" y="5447834"/>
            <a:ext cx="1969775" cy="2402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Docker </a:t>
            </a:r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Engine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6BB84CFC-B3F6-4101-A167-37B376985D2D}"/>
              </a:ext>
            </a:extLst>
          </p:cNvPr>
          <p:cNvSpPr/>
          <p:nvPr/>
        </p:nvSpPr>
        <p:spPr>
          <a:xfrm>
            <a:off x="5648615" y="4830356"/>
            <a:ext cx="942066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App B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E951192-52FC-415F-A664-C4EAEDFAE9B4}"/>
              </a:ext>
            </a:extLst>
          </p:cNvPr>
          <p:cNvSpPr/>
          <p:nvPr/>
        </p:nvSpPr>
        <p:spPr>
          <a:xfrm>
            <a:off x="5649995" y="5142415"/>
            <a:ext cx="942066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Bins/Libs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CBFF474-B19A-4132-B81B-963B36309697}"/>
              </a:ext>
            </a:extLst>
          </p:cNvPr>
          <p:cNvSpPr/>
          <p:nvPr/>
        </p:nvSpPr>
        <p:spPr>
          <a:xfrm>
            <a:off x="4620906" y="5753253"/>
            <a:ext cx="1969775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Host OS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7077A37A-3A99-4955-BF36-CF7DAB65CF9B}"/>
              </a:ext>
            </a:extLst>
          </p:cNvPr>
          <p:cNvSpPr/>
          <p:nvPr/>
        </p:nvSpPr>
        <p:spPr>
          <a:xfrm>
            <a:off x="4620906" y="6061426"/>
            <a:ext cx="1969775" cy="24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Server</a:t>
            </a:r>
            <a:endParaRPr lang="ko-KR" altLang="en-US" sz="900" dirty="0">
              <a:solidFill>
                <a:schemeClr val="tx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79" name="그룹 3">
            <a:extLst>
              <a:ext uri="{FF2B5EF4-FFF2-40B4-BE49-F238E27FC236}">
                <a16:creationId xmlns:a16="http://schemas.microsoft.com/office/drawing/2014/main" id="{6EFC53D2-A60D-44B4-8F28-427EFA0EDE2B}"/>
              </a:ext>
            </a:extLst>
          </p:cNvPr>
          <p:cNvGrpSpPr>
            <a:grpSpLocks/>
          </p:cNvGrpSpPr>
          <p:nvPr/>
        </p:nvGrpSpPr>
        <p:grpSpPr bwMode="auto">
          <a:xfrm>
            <a:off x="6829871" y="4776698"/>
            <a:ext cx="2312344" cy="468000"/>
            <a:chOff x="964167" y="-1361221"/>
            <a:chExt cx="3830378" cy="867285"/>
          </a:xfrm>
        </p:grpSpPr>
        <p:sp>
          <p:nvSpPr>
            <p:cNvPr id="80" name="양쪽 모서리가 둥근 사각형 79">
              <a:extLst>
                <a:ext uri="{FF2B5EF4-FFF2-40B4-BE49-F238E27FC236}">
                  <a16:creationId xmlns:a16="http://schemas.microsoft.com/office/drawing/2014/main" id="{28C928DA-9304-44BC-BC52-36AAD6007821}"/>
                </a:ext>
              </a:extLst>
            </p:cNvPr>
            <p:cNvSpPr/>
            <p:nvPr/>
          </p:nvSpPr>
          <p:spPr bwMode="auto">
            <a:xfrm rot="10800000">
              <a:off x="964167" y="-1043708"/>
              <a:ext cx="3828788" cy="549772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1" name="양쪽 모서리가 둥근 사각형 80">
              <a:extLst>
                <a:ext uri="{FF2B5EF4-FFF2-40B4-BE49-F238E27FC236}">
                  <a16:creationId xmlns:a16="http://schemas.microsoft.com/office/drawing/2014/main" id="{70863C44-B33A-47E6-B823-2598B5BFBA36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ko-KR" sz="10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Docker </a:t>
              </a:r>
              <a:r>
                <a:rPr lang="en-US" altLang="ko-KR" sz="1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Images</a:t>
              </a:r>
            </a:p>
          </p:txBody>
        </p:sp>
      </p:grpSp>
      <p:grpSp>
        <p:nvGrpSpPr>
          <p:cNvPr id="82" name="그룹 3">
            <a:extLst>
              <a:ext uri="{FF2B5EF4-FFF2-40B4-BE49-F238E27FC236}">
                <a16:creationId xmlns:a16="http://schemas.microsoft.com/office/drawing/2014/main" id="{AC8FED83-5EE6-44F6-8A0F-8337D1E791F7}"/>
              </a:ext>
            </a:extLst>
          </p:cNvPr>
          <p:cNvGrpSpPr>
            <a:grpSpLocks/>
          </p:cNvGrpSpPr>
          <p:nvPr/>
        </p:nvGrpSpPr>
        <p:grpSpPr bwMode="auto">
          <a:xfrm>
            <a:off x="6829871" y="5321157"/>
            <a:ext cx="2312344" cy="468000"/>
            <a:chOff x="964167" y="-1361221"/>
            <a:chExt cx="3830378" cy="867285"/>
          </a:xfrm>
        </p:grpSpPr>
        <p:sp>
          <p:nvSpPr>
            <p:cNvPr id="83" name="양쪽 모서리가 둥근 사각형 82">
              <a:extLst>
                <a:ext uri="{FF2B5EF4-FFF2-40B4-BE49-F238E27FC236}">
                  <a16:creationId xmlns:a16="http://schemas.microsoft.com/office/drawing/2014/main" id="{B06886CF-EC9A-49D1-8A24-8ACA9D51167F}"/>
                </a:ext>
              </a:extLst>
            </p:cNvPr>
            <p:cNvSpPr/>
            <p:nvPr/>
          </p:nvSpPr>
          <p:spPr bwMode="auto">
            <a:xfrm rot="10800000">
              <a:off x="964167" y="-1043708"/>
              <a:ext cx="3828788" cy="549772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4" name="양쪽 모서리가 둥근 사각형 83">
              <a:extLst>
                <a:ext uri="{FF2B5EF4-FFF2-40B4-BE49-F238E27FC236}">
                  <a16:creationId xmlns:a16="http://schemas.microsoft.com/office/drawing/2014/main" id="{53AE60C7-475F-465E-831C-65B11550AA4E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ko-KR" sz="10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Docker </a:t>
              </a:r>
              <a:r>
                <a:rPr lang="en-US" altLang="ko-KR" sz="1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Registries</a:t>
              </a:r>
            </a:p>
          </p:txBody>
        </p:sp>
      </p:grpSp>
      <p:grpSp>
        <p:nvGrpSpPr>
          <p:cNvPr id="85" name="그룹 3">
            <a:extLst>
              <a:ext uri="{FF2B5EF4-FFF2-40B4-BE49-F238E27FC236}">
                <a16:creationId xmlns:a16="http://schemas.microsoft.com/office/drawing/2014/main" id="{B780C255-4D9F-4AC5-87F6-15CA926CCE7A}"/>
              </a:ext>
            </a:extLst>
          </p:cNvPr>
          <p:cNvGrpSpPr>
            <a:grpSpLocks/>
          </p:cNvGrpSpPr>
          <p:nvPr/>
        </p:nvGrpSpPr>
        <p:grpSpPr bwMode="auto">
          <a:xfrm>
            <a:off x="6829871" y="5856761"/>
            <a:ext cx="2312344" cy="468000"/>
            <a:chOff x="964167" y="-1361221"/>
            <a:chExt cx="3830378" cy="867285"/>
          </a:xfrm>
        </p:grpSpPr>
        <p:sp>
          <p:nvSpPr>
            <p:cNvPr id="86" name="양쪽 모서리가 둥근 사각형 85">
              <a:extLst>
                <a:ext uri="{FF2B5EF4-FFF2-40B4-BE49-F238E27FC236}">
                  <a16:creationId xmlns:a16="http://schemas.microsoft.com/office/drawing/2014/main" id="{8E25CDC3-FCC3-4B83-ABF9-C05ED7B2404D}"/>
                </a:ext>
              </a:extLst>
            </p:cNvPr>
            <p:cNvSpPr/>
            <p:nvPr/>
          </p:nvSpPr>
          <p:spPr bwMode="auto">
            <a:xfrm rot="10800000">
              <a:off x="964167" y="-1043708"/>
              <a:ext cx="3828788" cy="549772"/>
            </a:xfrm>
            <a:prstGeom prst="round2SameRect">
              <a:avLst>
                <a:gd name="adj1" fmla="val 4011"/>
                <a:gd name="adj2" fmla="val 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7" name="양쪽 모서리가 둥근 사각형 86">
              <a:extLst>
                <a:ext uri="{FF2B5EF4-FFF2-40B4-BE49-F238E27FC236}">
                  <a16:creationId xmlns:a16="http://schemas.microsoft.com/office/drawing/2014/main" id="{E5493E5C-82ED-45E3-B912-EC33F1E937D3}"/>
                </a:ext>
              </a:extLst>
            </p:cNvPr>
            <p:cNvSpPr/>
            <p:nvPr/>
          </p:nvSpPr>
          <p:spPr bwMode="auto">
            <a:xfrm>
              <a:off x="964170" y="-1361221"/>
              <a:ext cx="3830375" cy="323967"/>
            </a:xfrm>
            <a:prstGeom prst="round2SameRect">
              <a:avLst>
                <a:gd name="adj1" fmla="val 30593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ko-KR" sz="1000" b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Docker Containers</a:t>
              </a:r>
              <a:endParaRPr lang="en-US" altLang="ko-KR" sz="1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6292407B-71BE-4149-ACEE-EC5B0F0A6961}"/>
              </a:ext>
            </a:extLst>
          </p:cNvPr>
          <p:cNvSpPr txBox="1"/>
          <p:nvPr/>
        </p:nvSpPr>
        <p:spPr>
          <a:xfrm>
            <a:off x="6788462" y="4912898"/>
            <a:ext cx="1489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도커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컨테니어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생성</a:t>
            </a:r>
            <a:endParaRPr lang="en-US" altLang="ko-KR" sz="9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도커의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빌드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컴포넌트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65E7A5B-92DB-476F-B300-A26831D5A1CF}"/>
              </a:ext>
            </a:extLst>
          </p:cNvPr>
          <p:cNvSpPr txBox="1"/>
          <p:nvPr/>
        </p:nvSpPr>
        <p:spPr>
          <a:xfrm>
            <a:off x="6791370" y="5455118"/>
            <a:ext cx="2282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이미지 만들거나 생성된 이미지 사용</a:t>
            </a:r>
            <a:endParaRPr lang="en-US" altLang="ko-KR" sz="9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도커의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분산 컴포넌트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1DEFBD7-0EEB-412D-9D8C-41638382BD3C}"/>
              </a:ext>
            </a:extLst>
          </p:cNvPr>
          <p:cNvSpPr txBox="1"/>
          <p:nvPr/>
        </p:nvSpPr>
        <p:spPr>
          <a:xfrm>
            <a:off x="6791370" y="5999634"/>
            <a:ext cx="2313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애플리케이션 실행 위한 모든 것 저장</a:t>
            </a:r>
            <a:endParaRPr lang="en-US" altLang="ko-KR" sz="9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z="9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도커의</a:t>
            </a:r>
            <a:r>
              <a:rPr lang="ko-KR" altLang="en-US" sz="9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실행 컴포넌트</a:t>
            </a: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941BCCCC-A060-49E3-B7F0-50A50794D6AD}"/>
              </a:ext>
            </a:extLst>
          </p:cNvPr>
          <p:cNvCxnSpPr/>
          <p:nvPr/>
        </p:nvCxnSpPr>
        <p:spPr>
          <a:xfrm>
            <a:off x="3167484" y="2763302"/>
            <a:ext cx="1220404" cy="0"/>
          </a:xfrm>
          <a:prstGeom prst="straightConnector1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꺾인 연결선 91">
            <a:extLst>
              <a:ext uri="{FF2B5EF4-FFF2-40B4-BE49-F238E27FC236}">
                <a16:creationId xmlns:a16="http://schemas.microsoft.com/office/drawing/2014/main" id="{185CC053-D202-425B-95D4-A31F75172A01}"/>
              </a:ext>
            </a:extLst>
          </p:cNvPr>
          <p:cNvCxnSpPr/>
          <p:nvPr/>
        </p:nvCxnSpPr>
        <p:spPr>
          <a:xfrm>
            <a:off x="3167485" y="2907302"/>
            <a:ext cx="1221578" cy="2466062"/>
          </a:xfrm>
          <a:prstGeom prst="bentConnector3">
            <a:avLst>
              <a:gd name="adj1" fmla="val 50000"/>
            </a:avLst>
          </a:prstGeom>
          <a:ln w="158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AutoShape 23">
            <a:extLst>
              <a:ext uri="{FF2B5EF4-FFF2-40B4-BE49-F238E27FC236}">
                <a16:creationId xmlns:a16="http://schemas.microsoft.com/office/drawing/2014/main" id="{1357DD12-5C52-4762-9737-7D18F6788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5408" y="2532470"/>
            <a:ext cx="605845" cy="230832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9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</a:t>
            </a:r>
            <a:endParaRPr kumimoji="0" lang="ko-KR" altLang="en-US" sz="900" kern="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4" name="AutoShape 23">
            <a:extLst>
              <a:ext uri="{FF2B5EF4-FFF2-40B4-BE49-F238E27FC236}">
                <a16:creationId xmlns:a16="http://schemas.microsoft.com/office/drawing/2014/main" id="{BFB075AF-B1A4-42A4-B5EC-5DEE87358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1986" y="2905866"/>
            <a:ext cx="649709" cy="230832"/>
          </a:xfrm>
          <a:prstGeom prst="roundRect">
            <a:avLst>
              <a:gd name="adj" fmla="val 0"/>
            </a:avLst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900" ker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</a:t>
            </a:r>
            <a:r>
              <a:rPr lang="ko-KR" altLang="en-US" sz="900" kern="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단계</a:t>
            </a:r>
            <a:endParaRPr kumimoji="0" lang="ko-KR" altLang="en-US" sz="900" kern="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6" name="Rectangle 3">
            <a:extLst>
              <a:ext uri="{FF2B5EF4-FFF2-40B4-BE49-F238E27FC236}">
                <a16:creationId xmlns:a16="http://schemas.microsoft.com/office/drawing/2014/main" id="{E15EC488-DCE9-43DB-A77C-7085537F29BE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76944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3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/>
              <a:t>하이브리드 클라우드에 대한 구축</a:t>
            </a:r>
            <a:r>
              <a:rPr lang="en-US" altLang="ko-KR" dirty="0"/>
              <a:t>, </a:t>
            </a:r>
            <a:r>
              <a:rPr lang="ko-KR" altLang="en-US" dirty="0"/>
              <a:t>운영 노하우</a:t>
            </a:r>
            <a:r>
              <a:rPr lang="en-US" altLang="ko-KR" dirty="0"/>
              <a:t>, Ansible</a:t>
            </a:r>
            <a:r>
              <a:rPr lang="ko-KR" altLang="en-US" dirty="0"/>
              <a:t>을 통한 시스템 자동화</a:t>
            </a:r>
            <a:r>
              <a:rPr lang="en-US" altLang="ko-KR" dirty="0"/>
              <a:t>/</a:t>
            </a:r>
            <a:r>
              <a:rPr lang="ko-KR" altLang="en-US" dirty="0"/>
              <a:t>효율화에 대한 노하우를 교육과 시스템 구성을 통해 전달하도록 하겠습니다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335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18EAC4-31A2-4F9F-B2A4-CB78AEE07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요약</a:t>
            </a: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4EEDA829-EE48-42D4-875E-F046BFA2A31A}"/>
              </a:ext>
            </a:extLst>
          </p:cNvPr>
          <p:cNvGrpSpPr/>
          <p:nvPr/>
        </p:nvGrpSpPr>
        <p:grpSpPr>
          <a:xfrm>
            <a:off x="270704" y="1099961"/>
            <a:ext cx="11116164" cy="5412982"/>
            <a:chOff x="272480" y="1479523"/>
            <a:chExt cx="9361040" cy="4901805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6200A004-098B-4EDF-AC60-1D77BB280D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729" y="1479524"/>
              <a:ext cx="4082818" cy="2396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AutoShape 10">
              <a:extLst>
                <a:ext uri="{FF2B5EF4-FFF2-40B4-BE49-F238E27FC236}">
                  <a16:creationId xmlns:a16="http://schemas.microsoft.com/office/drawing/2014/main" id="{05672F0A-E100-48B5-9E4E-13E59F4E1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81" y="2055587"/>
              <a:ext cx="4752528" cy="1273391"/>
            </a:xfrm>
            <a:prstGeom prst="roundRect">
              <a:avLst>
                <a:gd name="adj" fmla="val 10301"/>
              </a:avLst>
            </a:prstGeom>
            <a:gradFill rotWithShape="0">
              <a:gsLst>
                <a:gs pos="0">
                  <a:srgbClr val="CED8EC"/>
                </a:gs>
                <a:gs pos="50000">
                  <a:srgbClr val="FFFFFF"/>
                </a:gs>
                <a:gs pos="100000">
                  <a:srgbClr val="CED8EC"/>
                </a:gs>
              </a:gsLst>
              <a:lin ang="5400000" scaled="1"/>
            </a:gradFill>
            <a:ln w="9360">
              <a:solidFill>
                <a:srgbClr val="95AAD8"/>
              </a:solidFill>
              <a:miter lim="800000"/>
              <a:headEnd/>
              <a:tailEnd/>
            </a:ln>
            <a:effectLst>
              <a:outerShdw dist="17819" dir="2700000" algn="ctr" rotWithShape="0">
                <a:srgbClr val="95AAD3"/>
              </a:outerShdw>
            </a:effectLst>
          </p:spPr>
          <p:txBody>
            <a:bodyPr lIns="90000" tIns="46800" rIns="90000" bIns="46800" anchor="ctr"/>
            <a:lstStyle/>
            <a:p>
              <a:pPr marL="100013" indent="-98425" fontAlgn="base">
                <a:spcBef>
                  <a:spcPts val="400"/>
                </a:spcBef>
                <a:spcAft>
                  <a:spcPct val="0"/>
                </a:spcAft>
                <a:tabLst>
                  <a:tab pos="100013" algn="l"/>
                  <a:tab pos="1014413" algn="l"/>
                  <a:tab pos="1928813" algn="l"/>
                  <a:tab pos="2843213" algn="l"/>
                  <a:tab pos="3757613" algn="l"/>
                  <a:tab pos="4672013" algn="l"/>
                  <a:tab pos="5586413" algn="l"/>
                  <a:tab pos="6500813" algn="l"/>
                  <a:tab pos="7415213" algn="l"/>
                  <a:tab pos="8329613" algn="l"/>
                  <a:tab pos="9244013" algn="l"/>
                  <a:tab pos="10158413" algn="l"/>
                </a:tabLst>
              </a:pPr>
              <a:endParaRPr kumimoji="1" lang="en-US" altLang="ko-KR" sz="160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5" name="TextBox 2">
              <a:extLst>
                <a:ext uri="{FF2B5EF4-FFF2-40B4-BE49-F238E27FC236}">
                  <a16:creationId xmlns:a16="http://schemas.microsoft.com/office/drawing/2014/main" id="{2D6B43B6-1599-47A3-AD0F-955699540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263" y="2155218"/>
              <a:ext cx="29354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1pPr>
              <a:lvl2pPr marL="742950" indent="-285750" eaLnBrk="0" hangingPunct="0"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2pPr>
              <a:lvl3pPr marL="1143000" indent="-228600" eaLnBrk="0" hangingPunct="0"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3pPr>
              <a:lvl4pPr marL="1600200" indent="-228600" eaLnBrk="0" hangingPunct="0"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4pPr>
              <a:lvl5pPr marL="2057400" indent="-228600" eaLnBrk="0" hangingPunct="0"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ko-KR" altLang="en-US" sz="1600" spc="-90" dirty="0" err="1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리눅스</a:t>
              </a:r>
              <a:r>
                <a:rPr lang="ko-KR" altLang="en-US" sz="16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 인프라 기술지원 및 확산 지원</a:t>
              </a:r>
            </a:p>
          </p:txBody>
        </p:sp>
        <p:sp>
          <p:nvSpPr>
            <p:cNvPr id="26" name="직사각형 3">
              <a:extLst>
                <a:ext uri="{FF2B5EF4-FFF2-40B4-BE49-F238E27FC236}">
                  <a16:creationId xmlns:a16="http://schemas.microsoft.com/office/drawing/2014/main" id="{A59A0AA1-42A2-4E3D-A0DD-A2D24DBEA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568" y="2415627"/>
              <a:ext cx="4176465" cy="836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시스템 관리 자동화</a:t>
              </a: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운영 효율화 개선  작업 참여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삼성카드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삼성화재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르노삼성 등의 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U2L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및 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AWS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클라우드 전환 수행</a:t>
              </a:r>
              <a:endParaRPr kumimoji="1" lang="en-US" altLang="ko-KR" sz="1200" spc="-9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인프라 운영 효율화에 대한 고객 협업  및 확장형 아키텍처 수립 가이드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sp>
          <p:nvSpPr>
            <p:cNvPr id="27" name="AutoShape 10">
              <a:extLst>
                <a:ext uri="{FF2B5EF4-FFF2-40B4-BE49-F238E27FC236}">
                  <a16:creationId xmlns:a16="http://schemas.microsoft.com/office/drawing/2014/main" id="{1B2DBEDB-1211-4FAA-A57A-0D69423F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80" y="3488590"/>
              <a:ext cx="4752529" cy="1271636"/>
            </a:xfrm>
            <a:prstGeom prst="roundRect">
              <a:avLst>
                <a:gd name="adj" fmla="val 10301"/>
              </a:avLst>
            </a:prstGeom>
            <a:gradFill rotWithShape="0">
              <a:gsLst>
                <a:gs pos="0">
                  <a:srgbClr val="CED8EC"/>
                </a:gs>
                <a:gs pos="50000">
                  <a:srgbClr val="FFFFFF"/>
                </a:gs>
                <a:gs pos="100000">
                  <a:srgbClr val="CED8EC"/>
                </a:gs>
              </a:gsLst>
              <a:lin ang="5400000" scaled="1"/>
            </a:gradFill>
            <a:ln w="9360">
              <a:solidFill>
                <a:srgbClr val="95AAD8"/>
              </a:solidFill>
              <a:miter lim="800000"/>
              <a:headEnd/>
              <a:tailEnd/>
            </a:ln>
            <a:effectLst>
              <a:outerShdw dist="17819" dir="2700000" algn="ctr" rotWithShape="0">
                <a:srgbClr val="95AAD3"/>
              </a:outerShdw>
            </a:effectLst>
          </p:spPr>
          <p:txBody>
            <a:bodyPr lIns="90000" tIns="46800" rIns="90000" bIns="46800" anchor="ctr"/>
            <a:lstStyle/>
            <a:p>
              <a:pPr marL="100013" indent="-98425" fontAlgn="base">
                <a:spcBef>
                  <a:spcPts val="400"/>
                </a:spcBef>
                <a:spcAft>
                  <a:spcPct val="0"/>
                </a:spcAft>
                <a:tabLst>
                  <a:tab pos="100013" algn="l"/>
                  <a:tab pos="1014413" algn="l"/>
                  <a:tab pos="1928813" algn="l"/>
                  <a:tab pos="2843213" algn="l"/>
                  <a:tab pos="3757613" algn="l"/>
                  <a:tab pos="4672013" algn="l"/>
                  <a:tab pos="5586413" algn="l"/>
                  <a:tab pos="6500813" algn="l"/>
                  <a:tab pos="7415213" algn="l"/>
                  <a:tab pos="8329613" algn="l"/>
                  <a:tab pos="9244013" algn="l"/>
                  <a:tab pos="10158413" algn="l"/>
                </a:tabLst>
              </a:pPr>
              <a:endParaRPr kumimoji="1" lang="en-US" altLang="ko-KR" sz="160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6FB92F9B-BAD4-48C5-AA12-35F5522F4C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263" y="3568110"/>
              <a:ext cx="32101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ko-KR"/>
              </a:defPPr>
              <a:lvl1pPr eaLnBrk="1" hangingPunct="1">
                <a:defRPr sz="1600" b="1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  <a:lvl2pPr marL="742950" indent="-28575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2pPr>
              <a:lvl3pPr marL="11430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3pPr>
              <a:lvl4pPr marL="16002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4pPr>
              <a:lvl5pPr marL="20574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600" b="1" i="0" u="none" strike="noStrike" kern="0" cap="none" spc="-9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Rix고딕 B" panose="02020603020101020101" pitchFamily="18" charset="-127"/>
                  <a:ea typeface="Rix고딕 B" panose="02020603020101020101" pitchFamily="18" charset="-127"/>
                </a:rPr>
                <a:t>사전 장애 대응 체계 및 점검 서비스 제공</a:t>
              </a:r>
            </a:p>
          </p:txBody>
        </p:sp>
        <p:sp>
          <p:nvSpPr>
            <p:cNvPr id="29" name="직사각형 13">
              <a:extLst>
                <a:ext uri="{FF2B5EF4-FFF2-40B4-BE49-F238E27FC236}">
                  <a16:creationId xmlns:a16="http://schemas.microsoft.com/office/drawing/2014/main" id="{174F0EF7-2BC2-479E-AEB1-490579952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264" y="3855787"/>
              <a:ext cx="4175769" cy="836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패치 및 보안 권고 업데이트에 대한 </a:t>
              </a:r>
              <a:r>
                <a:rPr kumimoji="1" lang="ko-KR" altLang="en-US" sz="1200" spc="-90" dirty="0" err="1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리포팅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 제공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장애 처리 및 트러블 슈팅 프로세스 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시스템 자원에 대한 상태 체크</a:t>
              </a: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(Health Check) 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및 리포트 제공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sp>
          <p:nvSpPr>
            <p:cNvPr id="30" name="AutoShape 10">
              <a:extLst>
                <a:ext uri="{FF2B5EF4-FFF2-40B4-BE49-F238E27FC236}">
                  <a16:creationId xmlns:a16="http://schemas.microsoft.com/office/drawing/2014/main" id="{CC52BF7B-6823-4CEE-B107-A64E726EE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81" y="4960180"/>
              <a:ext cx="4752528" cy="1273391"/>
            </a:xfrm>
            <a:prstGeom prst="roundRect">
              <a:avLst>
                <a:gd name="adj" fmla="val 10301"/>
              </a:avLst>
            </a:prstGeom>
            <a:gradFill rotWithShape="0">
              <a:gsLst>
                <a:gs pos="0">
                  <a:srgbClr val="CED8EC"/>
                </a:gs>
                <a:gs pos="50000">
                  <a:srgbClr val="FFFFFF"/>
                </a:gs>
                <a:gs pos="100000">
                  <a:srgbClr val="CED8EC"/>
                </a:gs>
              </a:gsLst>
              <a:lin ang="5400000" scaled="1"/>
            </a:gradFill>
            <a:ln w="9360">
              <a:solidFill>
                <a:srgbClr val="95AAD8"/>
              </a:solidFill>
              <a:miter lim="800000"/>
              <a:headEnd/>
              <a:tailEnd/>
            </a:ln>
            <a:effectLst>
              <a:outerShdw dist="17819" dir="2700000" algn="ctr" rotWithShape="0">
                <a:srgbClr val="95AAD3"/>
              </a:outerShdw>
            </a:effectLst>
          </p:spPr>
          <p:txBody>
            <a:bodyPr lIns="90000" tIns="46800" rIns="90000" bIns="46800" anchor="ctr"/>
            <a:lstStyle/>
            <a:p>
              <a:pPr marL="100013" indent="-98425" fontAlgn="base">
                <a:spcBef>
                  <a:spcPts val="400"/>
                </a:spcBef>
                <a:spcAft>
                  <a:spcPct val="0"/>
                </a:spcAft>
                <a:tabLst>
                  <a:tab pos="100013" algn="l"/>
                  <a:tab pos="1014413" algn="l"/>
                  <a:tab pos="1928813" algn="l"/>
                  <a:tab pos="2843213" algn="l"/>
                  <a:tab pos="3757613" algn="l"/>
                  <a:tab pos="4672013" algn="l"/>
                  <a:tab pos="5586413" algn="l"/>
                  <a:tab pos="6500813" algn="l"/>
                  <a:tab pos="7415213" algn="l"/>
                  <a:tab pos="8329613" algn="l"/>
                  <a:tab pos="9244013" algn="l"/>
                  <a:tab pos="10158413" algn="l"/>
                </a:tabLst>
              </a:pPr>
              <a:endParaRPr kumimoji="1" lang="en-US" altLang="ko-KR" sz="160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id="{8628618E-D9FF-4AD0-BF6B-625CDAF980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263" y="5007915"/>
              <a:ext cx="201433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ko-KR"/>
              </a:defPPr>
              <a:lvl1pPr eaLnBrk="1" hangingPunct="1">
                <a:defRPr sz="1600" b="1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  <a:lvl2pPr marL="742950" indent="-28575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2pPr>
              <a:lvl3pPr marL="11430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3pPr>
              <a:lvl4pPr marL="16002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4pPr>
              <a:lvl5pPr marL="2057400" indent="-228600" eaLnBrk="0" hangingPunct="0"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pitchFamily="34" charset="0"/>
                  <a:ea typeface="돋움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600" b="1" i="0" u="none" strike="noStrike" kern="0" cap="none" spc="-90" normalizeH="0" baseline="0" noProof="0" dirty="0">
                  <a:ln>
                    <a:noFill/>
                  </a:ln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effectLst/>
                  <a:uLnTx/>
                  <a:uFillTx/>
                  <a:latin typeface="Rix고딕 B" panose="02020603020101020101" pitchFamily="18" charset="-127"/>
                  <a:ea typeface="Rix고딕 B" panose="02020603020101020101" pitchFamily="18" charset="-127"/>
                </a:rPr>
                <a:t>맞춤형 교육 서비스 제공</a:t>
              </a:r>
            </a:p>
          </p:txBody>
        </p:sp>
        <p:sp>
          <p:nvSpPr>
            <p:cNvPr id="32" name="직사각형 17">
              <a:extLst>
                <a:ext uri="{FF2B5EF4-FFF2-40B4-BE49-F238E27FC236}">
                  <a16:creationId xmlns:a16="http://schemas.microsoft.com/office/drawing/2014/main" id="{CE0E6B14-749E-4300-A86A-2148A579B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146" y="5318525"/>
              <a:ext cx="3937863" cy="836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운영자 </a:t>
              </a:r>
              <a:r>
                <a:rPr kumimoji="1" lang="ko-KR" altLang="en-US" sz="1200" spc="-90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리눅스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미들웨어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튜닝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/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트러블 슈팅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신기술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 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등의 교육 </a:t>
              </a:r>
              <a:endParaRPr kumimoji="1" lang="en-US" altLang="ko-KR" sz="1200" spc="-9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임원급 대상 트렌드</a:t>
              </a: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기술 변화에 대한 정기적 세미나 제공</a:t>
              </a:r>
              <a:endParaRPr kumimoji="1" lang="en-US" altLang="ko-KR" sz="1200" spc="-90" dirty="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76213" indent="-176213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</a:pP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다양한 고객 요구에 대한 맞춤형 교육</a:t>
              </a:r>
              <a:r>
                <a:rPr kumimoji="1" lang="en-US" altLang="ko-KR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/</a:t>
              </a:r>
              <a:r>
                <a:rPr kumimoji="1" lang="ko-KR" altLang="en-US" sz="1200" spc="-9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B" panose="02020603020101020101" pitchFamily="18" charset="-127"/>
                  <a:ea typeface="Rix고딕 B" panose="02020603020101020101" pitchFamily="18" charset="-127"/>
                </a:rPr>
                <a:t>세미나 자료 제공</a:t>
              </a:r>
              <a:endParaRPr kumimoji="1" lang="en-US" altLang="ko-KR" sz="1200" spc="-9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pic>
          <p:nvPicPr>
            <p:cNvPr id="33" name="Picture 2" descr="http://localhost:8180/chameleon/images/intro/icon_03.png">
              <a:extLst>
                <a:ext uri="{FF2B5EF4-FFF2-40B4-BE49-F238E27FC236}">
                  <a16:creationId xmlns:a16="http://schemas.microsoft.com/office/drawing/2014/main" id="{9B13D3F5-CD89-4191-AB71-75358B8237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480" y="2277977"/>
              <a:ext cx="793360" cy="805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://localhost:8180/chameleon/images/intro/icon_01.png">
              <a:extLst>
                <a:ext uri="{FF2B5EF4-FFF2-40B4-BE49-F238E27FC236}">
                  <a16:creationId xmlns:a16="http://schemas.microsoft.com/office/drawing/2014/main" id="{6F4C069E-94F8-4E53-93CB-5A32B10255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54" y="5222721"/>
              <a:ext cx="793360" cy="805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B82E60D2-5848-4D7A-BB3D-1664B9110EB9}"/>
                </a:ext>
              </a:extLst>
            </p:cNvPr>
            <p:cNvGrpSpPr/>
            <p:nvPr/>
          </p:nvGrpSpPr>
          <p:grpSpPr>
            <a:xfrm>
              <a:off x="272481" y="1479523"/>
              <a:ext cx="4752528" cy="422200"/>
              <a:chOff x="3440832" y="1052736"/>
              <a:chExt cx="5616624" cy="1230442"/>
            </a:xfrm>
          </p:grpSpPr>
          <p:cxnSp>
            <p:nvCxnSpPr>
              <p:cNvPr id="36" name="직선 연결선 35">
                <a:extLst>
                  <a:ext uri="{FF2B5EF4-FFF2-40B4-BE49-F238E27FC236}">
                    <a16:creationId xmlns:a16="http://schemas.microsoft.com/office/drawing/2014/main" id="{4CBC3CF2-2E18-4F46-84A3-7FF2D6FE0DF2}"/>
                  </a:ext>
                </a:extLst>
              </p:cNvPr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noFill/>
              <a:ln w="38100">
                <a:solidFill>
                  <a:sysClr val="window" lastClr="FFFFFF">
                    <a:lumMod val="50000"/>
                  </a:sys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직선 연결선 36">
                <a:extLst>
                  <a:ext uri="{FF2B5EF4-FFF2-40B4-BE49-F238E27FC236}">
                    <a16:creationId xmlns:a16="http://schemas.microsoft.com/office/drawing/2014/main" id="{CEC4298B-70B1-4B6C-8A74-6629ECB13DD3}"/>
                  </a:ext>
                </a:extLst>
              </p:cNvPr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noFill/>
              <a:ln w="9525">
                <a:solidFill>
                  <a:sysClr val="window" lastClr="FFFFFF">
                    <a:lumMod val="50000"/>
                  </a:sys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1C0B2A0-2E31-4FF3-B8FF-88B55F4ED2C5}"/>
                  </a:ext>
                </a:extLst>
              </p:cNvPr>
              <p:cNvSpPr txBox="1"/>
              <p:nvPr/>
            </p:nvSpPr>
            <p:spPr>
              <a:xfrm>
                <a:off x="3440832" y="1065750"/>
                <a:ext cx="5616624" cy="1211122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5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>
                  <a:lnSpc>
                    <a:spcPct val="110000"/>
                  </a:lnSpc>
                  <a:spcBef>
                    <a:spcPct val="20000"/>
                  </a:spcBef>
                  <a:buFontTx/>
                  <a:buNone/>
                  <a:defRPr/>
                </a:pPr>
                <a:r>
                  <a:rPr kumimoji="1" lang="ko-KR" altLang="en-US" b="1" kern="1200" spc="-90" dirty="0">
                    <a:gradFill flip="none" rotWithShape="1">
                      <a:gsLst>
                        <a:gs pos="0">
                          <a:prstClr val="black">
                            <a:lumMod val="95000"/>
                            <a:lumOff val="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6200000" scaled="1"/>
                      <a:tileRect/>
                    </a:gradFill>
                    <a:latin typeface="Rix고딕 B" panose="02020603020101020101" pitchFamily="18" charset="-127"/>
                    <a:ea typeface="Rix고딕 B" panose="02020603020101020101" pitchFamily="18" charset="-127"/>
                  </a:rPr>
                  <a:t>오픈소스컨설팅 </a:t>
                </a:r>
              </a:p>
            </p:txBody>
          </p:sp>
        </p:grpSp>
        <p:pic>
          <p:nvPicPr>
            <p:cNvPr id="39" name="Picture 11" descr="1315913135_backup-restore.png">
              <a:extLst>
                <a:ext uri="{FF2B5EF4-FFF2-40B4-BE49-F238E27FC236}">
                  <a16:creationId xmlns:a16="http://schemas.microsoft.com/office/drawing/2014/main" id="{A0D4BC69-1FC7-46F4-87F4-887B38189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90" y="3855787"/>
              <a:ext cx="6350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65A90A5-D2B8-485A-A778-120D92338D94}"/>
                </a:ext>
              </a:extLst>
            </p:cNvPr>
            <p:cNvSpPr txBox="1"/>
            <p:nvPr/>
          </p:nvSpPr>
          <p:spPr>
            <a:xfrm>
              <a:off x="6941348" y="6094646"/>
              <a:ext cx="1107996" cy="286682"/>
            </a:xfrm>
            <a:prstGeom prst="rect">
              <a:avLst/>
            </a:prstGeom>
            <a:noFill/>
            <a:ln w="19050" algn="ctr">
              <a:noFill/>
              <a:round/>
              <a:headEnd/>
              <a:tailEnd/>
            </a:ln>
          </p:spPr>
          <p:txBody>
            <a:bodyPr wrap="none" rtlCol="0">
              <a:spAutoFit/>
            </a:bodyPr>
            <a:lstStyle/>
            <a:p>
              <a:pPr latinLnBrk="0">
                <a:lnSpc>
                  <a:spcPct val="110000"/>
                </a:lnSpc>
                <a:spcBef>
                  <a:spcPct val="20000"/>
                </a:spcBef>
                <a:buSzPct val="100000"/>
              </a:pP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&lt;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상시 지원 체계</a:t>
              </a: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&gt;</a:t>
              </a:r>
              <a:endParaRPr kumimoji="1" lang="ko-KR" altLang="en-US" sz="1200" spc="-90" dirty="0" err="1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id="{154E89F3-2643-4CE8-9FA3-5BB51E16A7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3041" y="4349031"/>
              <a:ext cx="4320479" cy="1739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682AA34-2724-4CA7-9EFE-5E01104E0AB8}"/>
                </a:ext>
              </a:extLst>
            </p:cNvPr>
            <p:cNvSpPr txBox="1"/>
            <p:nvPr/>
          </p:nvSpPr>
          <p:spPr>
            <a:xfrm>
              <a:off x="6486422" y="3860041"/>
              <a:ext cx="1922962" cy="286682"/>
            </a:xfrm>
            <a:prstGeom prst="rect">
              <a:avLst/>
            </a:prstGeom>
            <a:noFill/>
            <a:ln w="19050" algn="ctr">
              <a:noFill/>
              <a:round/>
              <a:headEnd/>
              <a:tailEnd/>
            </a:ln>
          </p:spPr>
          <p:txBody>
            <a:bodyPr wrap="none" rtlCol="0">
              <a:spAutoFit/>
            </a:bodyPr>
            <a:lstStyle/>
            <a:p>
              <a:pPr latinLnBrk="0">
                <a:lnSpc>
                  <a:spcPct val="110000"/>
                </a:lnSpc>
                <a:spcBef>
                  <a:spcPct val="20000"/>
                </a:spcBef>
                <a:buSzPct val="100000"/>
              </a:pP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&lt;</a:t>
              </a:r>
              <a:r>
                <a:rPr kumimoji="1" lang="ko-KR" altLang="en-US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전체 기술지원 단일 접점 제공</a:t>
              </a:r>
              <a:r>
                <a:rPr kumimoji="1" lang="en-US" altLang="ko-KR" sz="1200" spc="-90" dirty="0">
                  <a:gradFill flip="none" rotWithShape="1">
                    <a:gsLst>
                      <a:gs pos="0">
                        <a:prstClr val="black">
                          <a:lumMod val="95000"/>
                          <a:lumOff val="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&gt;</a:t>
              </a:r>
              <a:endParaRPr kumimoji="1" lang="ko-KR" altLang="en-US" sz="1200" spc="-90" dirty="0" err="1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5501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2">
            <a:extLst>
              <a:ext uri="{FF2B5EF4-FFF2-40B4-BE49-F238E27FC236}">
                <a16:creationId xmlns:a16="http://schemas.microsoft.com/office/drawing/2014/main" id="{618A43B3-FD1E-45F6-8BEC-DA230D64E828}"/>
              </a:ext>
            </a:extLst>
          </p:cNvPr>
          <p:cNvSpPr txBox="1">
            <a:spLocks/>
          </p:cNvSpPr>
          <p:nvPr/>
        </p:nvSpPr>
        <p:spPr>
          <a:xfrm>
            <a:off x="1619957" y="2515929"/>
            <a:ext cx="6625111" cy="11172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72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073919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550282" y="1840898"/>
            <a:ext cx="7230744" cy="66172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4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삼성증권 기술 지원 서비스</a:t>
            </a:r>
            <a:endParaRPr lang="en-US" altLang="ko-KR" sz="40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ld" panose="020B0804020101010102" pitchFamily="34" charset="0"/>
            </a:endParaRP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id="{98804D90-1C1A-4F28-ACD9-6C7592CFED13}"/>
              </a:ext>
            </a:extLst>
          </p:cNvPr>
          <p:cNvSpPr txBox="1">
            <a:spLocks/>
          </p:cNvSpPr>
          <p:nvPr/>
        </p:nvSpPr>
        <p:spPr>
          <a:xfrm>
            <a:off x="1685886" y="4197241"/>
            <a:ext cx="2152869" cy="37702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2017.10.30</a:t>
            </a:r>
            <a:endParaRPr lang="ko-KR" altLang="en-US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4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00F50B-5E8F-42C2-B139-1AA2551D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2017</a:t>
            </a:r>
            <a:r>
              <a:rPr lang="ko-KR" altLang="en-US" dirty="0"/>
              <a:t>년 </a:t>
            </a:r>
            <a:r>
              <a:rPr lang="en-US" altLang="ko-KR" dirty="0"/>
              <a:t>1~9</a:t>
            </a:r>
            <a:r>
              <a:rPr lang="ko-KR" altLang="en-US" dirty="0"/>
              <a:t>월 서비스 통계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DDD3B87D-AABE-490F-857B-DF81305FA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303684"/>
              </p:ext>
            </p:extLst>
          </p:nvPr>
        </p:nvGraphicFramePr>
        <p:xfrm>
          <a:off x="270704" y="1406105"/>
          <a:ext cx="11157899" cy="2880150"/>
        </p:xfrm>
        <a:graphic>
          <a:graphicData uri="http://schemas.openxmlformats.org/drawingml/2006/table">
            <a:tbl>
              <a:tblPr/>
              <a:tblGrid>
                <a:gridCol w="2284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1323743790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1617645217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3070989367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102610751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2259274564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417529629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672192330"/>
                    </a:ext>
                  </a:extLst>
                </a:gridCol>
                <a:gridCol w="887373">
                  <a:extLst>
                    <a:ext uri="{9D8B030D-6E8A-4147-A177-3AD203B41FA5}">
                      <a16:colId xmlns:a16="http://schemas.microsoft.com/office/drawing/2014/main" val="510488228"/>
                    </a:ext>
                  </a:extLst>
                </a:gridCol>
              </a:tblGrid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01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02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03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04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05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06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07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08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09</a:t>
                      </a:r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소계 </a:t>
                      </a:r>
                      <a:r>
                        <a:rPr lang="en-US" altLang="ko-K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ko-KR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장애 및 이슈 지원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정기 점검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방문 지원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벤더 협업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596185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문서 작성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8247582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업무 미팅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64327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일반기술지원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381336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사전 준비 및 테스트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622573"/>
                  </a:ext>
                </a:extLst>
              </a:tr>
              <a:tr h="2880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소계 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799835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BF137C45-2E9E-4F16-A8B3-4759AF06438E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4231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2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2017</a:t>
            </a:r>
            <a:r>
              <a:rPr lang="ko-KR" altLang="en-US" dirty="0"/>
              <a:t>년 </a:t>
            </a:r>
            <a:r>
              <a:rPr lang="en-US" altLang="ko-KR" dirty="0"/>
              <a:t>9</a:t>
            </a:r>
            <a:r>
              <a:rPr lang="ko-KR" altLang="en-US" dirty="0"/>
              <a:t>월까지 진행한 기술지원에 대한 날짜는 아래와 같습니다</a:t>
            </a:r>
            <a:r>
              <a:rPr lang="en-US" altLang="ko-KR" dirty="0"/>
              <a:t>.</a:t>
            </a:r>
          </a:p>
        </p:txBody>
      </p:sp>
      <p:graphicFrame>
        <p:nvGraphicFramePr>
          <p:cNvPr id="6" name="차트 5">
            <a:extLst>
              <a:ext uri="{FF2B5EF4-FFF2-40B4-BE49-F238E27FC236}">
                <a16:creationId xmlns:a16="http://schemas.microsoft.com/office/drawing/2014/main" id="{3AB997CC-255A-427B-8B6D-DA6C7C274C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2797895"/>
              </p:ext>
            </p:extLst>
          </p:nvPr>
        </p:nvGraphicFramePr>
        <p:xfrm>
          <a:off x="263526" y="4352876"/>
          <a:ext cx="11233150" cy="2505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81945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D4AA2B-A158-4A1D-9E0A-C0D18779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삼성증권을 위한 서비스 요약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816345-93FB-47DB-84B5-9B04B6B7836A}"/>
              </a:ext>
            </a:extLst>
          </p:cNvPr>
          <p:cNvSpPr txBox="1"/>
          <p:nvPr/>
        </p:nvSpPr>
        <p:spPr>
          <a:xfrm>
            <a:off x="1342764" y="2568968"/>
            <a:ext cx="4592210" cy="29132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ko-KR"/>
            </a:defPPr>
            <a:lvl1pPr>
              <a:defRPr kumimoji="1" sz="1050" spc="-9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r>
              <a:rPr lang="en-US" altLang="ko-KR" sz="1000" dirty="0"/>
              <a:t>Apache HTTPD Web Server, Nginx, </a:t>
            </a:r>
            <a:r>
              <a:rPr lang="en-US" altLang="ko-KR" sz="1000" dirty="0" err="1"/>
              <a:t>JBoss</a:t>
            </a:r>
            <a:r>
              <a:rPr lang="en-US" altLang="ko-KR" sz="1000" dirty="0"/>
              <a:t> EAP, </a:t>
            </a:r>
            <a:r>
              <a:rPr lang="en-US" altLang="ko-KR" sz="1000" dirty="0" err="1"/>
              <a:t>JBoss</a:t>
            </a:r>
            <a:r>
              <a:rPr lang="en-US" altLang="ko-KR" sz="1000" dirty="0"/>
              <a:t> EWS, </a:t>
            </a:r>
            <a:r>
              <a:rPr lang="en-US" altLang="ko-KR" sz="1000" dirty="0" err="1"/>
              <a:t>WildFly</a:t>
            </a:r>
            <a:r>
              <a:rPr lang="en-US" altLang="ko-KR" sz="1000" dirty="0"/>
              <a:t>, Apache Tomcat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41DB68-00A3-4B55-B0CD-988013B78EE2}"/>
              </a:ext>
            </a:extLst>
          </p:cNvPr>
          <p:cNvSpPr txBox="1"/>
          <p:nvPr/>
        </p:nvSpPr>
        <p:spPr>
          <a:xfrm>
            <a:off x="1342764" y="2930918"/>
            <a:ext cx="4592210" cy="29685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ko-KR"/>
            </a:defPPr>
            <a:lvl1pPr>
              <a:defRPr kumimoji="1" sz="1050" spc="-9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r>
              <a:rPr lang="ko-KR" altLang="en-US" sz="1000" dirty="0"/>
              <a:t>다양한</a:t>
            </a:r>
            <a:r>
              <a:rPr lang="en-US" altLang="ko-KR" sz="1000" dirty="0"/>
              <a:t> </a:t>
            </a:r>
            <a:r>
              <a:rPr lang="ko-KR" altLang="en-US" sz="1000" dirty="0"/>
              <a:t>커뮤니티 기반 오픈소스 기술지원 및 유지보수 서비스를 제공</a:t>
            </a:r>
            <a:endParaRPr lang="en-US" altLang="ko-KR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A958F-638F-4271-BB9D-B4E21736442A}"/>
              </a:ext>
            </a:extLst>
          </p:cNvPr>
          <p:cNvSpPr txBox="1"/>
          <p:nvPr/>
        </p:nvSpPr>
        <p:spPr>
          <a:xfrm>
            <a:off x="386977" y="2598683"/>
            <a:ext cx="926072" cy="26161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8100" dir="16200000" algn="ctr" rotWithShape="0">
              <a:srgbClr val="4C79B4"/>
            </a:outerShdw>
          </a:effectLst>
        </p:spPr>
        <p:txBody>
          <a:bodyPr wrap="none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 algn="ctr" defTabSz="911225" fontAlgn="base">
              <a:spcBef>
                <a:spcPct val="0"/>
              </a:spcBef>
              <a:spcAft>
                <a:spcPct val="0"/>
              </a:spcAft>
              <a:defRPr kumimoji="1" sz="1050" spc="-100">
                <a:solidFill>
                  <a:schemeClr val="accent1">
                    <a:lumMod val="50000"/>
                  </a:schemeClr>
                </a:solidFill>
                <a:latin typeface="Rix고딕 B" pitchFamily="18" charset="-127"/>
                <a:ea typeface="Rix고딕 B" pitchFamily="18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1000" dirty="0"/>
              <a:t>제       품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402CE3-060D-47D7-8679-3D256005DF12}"/>
              </a:ext>
            </a:extLst>
          </p:cNvPr>
          <p:cNvSpPr txBox="1"/>
          <p:nvPr/>
        </p:nvSpPr>
        <p:spPr>
          <a:xfrm>
            <a:off x="386977" y="2966166"/>
            <a:ext cx="926072" cy="26161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8100" dir="16200000" algn="ctr" rotWithShape="0">
              <a:srgbClr val="4C79B4"/>
            </a:outerShdw>
          </a:effectLst>
        </p:spPr>
        <p:txBody>
          <a:bodyPr wrap="none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 algn="ctr" defTabSz="911225" fontAlgn="base">
              <a:spcBef>
                <a:spcPct val="0"/>
              </a:spcBef>
              <a:spcAft>
                <a:spcPct val="0"/>
              </a:spcAft>
              <a:defRPr kumimoji="1" sz="1500" spc="-100">
                <a:solidFill>
                  <a:schemeClr val="accent1">
                    <a:lumMod val="50000"/>
                  </a:schemeClr>
                </a:solidFill>
                <a:latin typeface="Rix고딕 B" pitchFamily="18" charset="-127"/>
                <a:ea typeface="Rix고딕 B" pitchFamily="18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1000" dirty="0" err="1"/>
              <a:t>특</a:t>
            </a:r>
            <a:r>
              <a:rPr lang="ko-KR" altLang="en-US" sz="1000" dirty="0"/>
              <a:t>      징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4D2DF22-D32F-499D-89DD-B04A4C3BFD14}"/>
              </a:ext>
            </a:extLst>
          </p:cNvPr>
          <p:cNvGrpSpPr/>
          <p:nvPr/>
        </p:nvGrpSpPr>
        <p:grpSpPr>
          <a:xfrm>
            <a:off x="270704" y="1809389"/>
            <a:ext cx="5664270" cy="288032"/>
            <a:chOff x="988248" y="898352"/>
            <a:chExt cx="5919014" cy="360040"/>
          </a:xfrm>
        </p:grpSpPr>
        <p:sp>
          <p:nvSpPr>
            <p:cNvPr id="8" name="모서리가 둥근 직사각형 28">
              <a:extLst>
                <a:ext uri="{FF2B5EF4-FFF2-40B4-BE49-F238E27FC236}">
                  <a16:creationId xmlns:a16="http://schemas.microsoft.com/office/drawing/2014/main" id="{A222FAC9-FB20-4ED3-9CAB-C9A4606D2878}"/>
                </a:ext>
              </a:extLst>
            </p:cNvPr>
            <p:cNvSpPr/>
            <p:nvPr/>
          </p:nvSpPr>
          <p:spPr>
            <a:xfrm>
              <a:off x="1109750" y="898352"/>
              <a:ext cx="5797512" cy="36004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360000" rtlCol="0" anchor="ctr"/>
            <a:lstStyle/>
            <a:p>
              <a:pPr algn="just"/>
              <a:r>
                <a:rPr lang="ko-KR" altLang="en-US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웹 서버</a:t>
              </a:r>
              <a:r>
                <a:rPr lang="en-US" altLang="ko-KR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/</a:t>
              </a:r>
              <a:r>
                <a:rPr lang="ko-KR" altLang="en-US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웹 애플리케이션 서버</a:t>
              </a:r>
              <a:r>
                <a:rPr lang="en-US" altLang="ko-KR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(WEB/WAS)</a:t>
              </a:r>
              <a:endParaRPr lang="ko-KR" altLang="en-US" sz="1200" dirty="0">
                <a:solidFill>
                  <a:schemeClr val="bg1"/>
                </a:solidFill>
                <a:latin typeface="Rix고딕 EB" panose="02020603020101020101" pitchFamily="18" charset="-127"/>
                <a:ea typeface="Rix고딕 EB" panose="02020603020101020101" pitchFamily="18" charset="-127"/>
              </a:endParaRPr>
            </a:p>
          </p:txBody>
        </p:sp>
        <p:sp>
          <p:nvSpPr>
            <p:cNvPr id="9" name="순서도: 연결자 8">
              <a:extLst>
                <a:ext uri="{FF2B5EF4-FFF2-40B4-BE49-F238E27FC236}">
                  <a16:creationId xmlns:a16="http://schemas.microsoft.com/office/drawing/2014/main" id="{B6D72275-6053-4C3B-B9CB-4A7619DE9163}"/>
                </a:ext>
              </a:extLst>
            </p:cNvPr>
            <p:cNvSpPr/>
            <p:nvPr/>
          </p:nvSpPr>
          <p:spPr>
            <a:xfrm>
              <a:off x="988248" y="898352"/>
              <a:ext cx="302389" cy="360040"/>
            </a:xfrm>
            <a:prstGeom prst="flowChartConnector">
              <a:avLst/>
            </a:prstGeom>
            <a:solidFill>
              <a:srgbClr val="4F81BD"/>
            </a:solidFill>
            <a:ln w="15875">
              <a:noFill/>
            </a:ln>
            <a:effectLst>
              <a:innerShdw blurRad="38100" dist="25400" dir="16200000">
                <a:prstClr val="black">
                  <a:alpha val="1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3271AA"/>
                </a:buClr>
                <a:buSzPct val="140000"/>
                <a:tabLst>
                  <a:tab pos="5648325" algn="l"/>
                </a:tabLst>
              </a:pPr>
              <a:r>
                <a:rPr kumimoji="1" lang="en-US" altLang="ko-KR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rPr>
                <a:t>1</a:t>
              </a:r>
              <a:endParaRPr kumimoji="1" lang="ko-KR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EB" panose="02020603020101020101" pitchFamily="18" charset="-127"/>
                <a:ea typeface="Rix고딕 EB" panose="02020603020101020101" pitchFamily="18" charset="-127"/>
              </a:endParaRPr>
            </a:p>
          </p:txBody>
        </p:sp>
      </p:grpSp>
      <p:pic>
        <p:nvPicPr>
          <p:cNvPr id="20" name="Picture 2">
            <a:extLst>
              <a:ext uri="{FF2B5EF4-FFF2-40B4-BE49-F238E27FC236}">
                <a16:creationId xmlns:a16="http://schemas.microsoft.com/office/drawing/2014/main" id="{EB8D88DE-9FE7-44FE-9CD3-454A6326E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06" y="2194128"/>
            <a:ext cx="587820" cy="27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wiki.nex32.net/_media/%EC%86%8C%ED%94%84%ED%8A%B8/nginx/logo.png">
            <a:extLst>
              <a:ext uri="{FF2B5EF4-FFF2-40B4-BE49-F238E27FC236}">
                <a16:creationId xmlns:a16="http://schemas.microsoft.com/office/drawing/2014/main" id="{9DE893DB-F713-4EB0-8E8C-D736BD557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20" y="2260017"/>
            <a:ext cx="641428" cy="13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blog.royalcyber.com/wp-content/uploads/2014/12/jboss_logo.png">
            <a:extLst>
              <a:ext uri="{FF2B5EF4-FFF2-40B4-BE49-F238E27FC236}">
                <a16:creationId xmlns:a16="http://schemas.microsoft.com/office/drawing/2014/main" id="{74E39B5D-D0DC-4CDF-AFCB-2A7CA87BB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643" y="2178614"/>
            <a:ext cx="588315" cy="30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idchowto.com/wp-content/uploads/2015/06/apache-tomcat-install.jpg">
            <a:extLst>
              <a:ext uri="{FF2B5EF4-FFF2-40B4-BE49-F238E27FC236}">
                <a16:creationId xmlns:a16="http://schemas.microsoft.com/office/drawing/2014/main" id="{D6E80DD5-84CA-42A5-B7CB-D3E7A4448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129" y="2169429"/>
            <a:ext cx="685226" cy="29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159F2FD2-BB1C-4EAB-8E0E-D7B7AF5CC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256" y="2187024"/>
            <a:ext cx="911951" cy="29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24FAF541-D446-469E-8E00-A8F57D8477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064" y="2208258"/>
            <a:ext cx="793018" cy="248605"/>
          </a:xfrm>
          <a:prstGeom prst="rect">
            <a:avLst/>
          </a:prstGeom>
        </p:spPr>
      </p:pic>
      <p:grpSp>
        <p:nvGrpSpPr>
          <p:cNvPr id="29" name="그룹 28">
            <a:extLst>
              <a:ext uri="{FF2B5EF4-FFF2-40B4-BE49-F238E27FC236}">
                <a16:creationId xmlns:a16="http://schemas.microsoft.com/office/drawing/2014/main" id="{FC51A805-C124-4210-A00E-685E71AEB596}"/>
              </a:ext>
            </a:extLst>
          </p:cNvPr>
          <p:cNvGrpSpPr/>
          <p:nvPr/>
        </p:nvGrpSpPr>
        <p:grpSpPr>
          <a:xfrm>
            <a:off x="270704" y="3407819"/>
            <a:ext cx="5664270" cy="1450897"/>
            <a:chOff x="270704" y="3321557"/>
            <a:chExt cx="5664270" cy="1450897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3B9DA3B8-DF5D-43F0-9F15-E102602C05CA}"/>
                </a:ext>
              </a:extLst>
            </p:cNvPr>
            <p:cNvGrpSpPr/>
            <p:nvPr/>
          </p:nvGrpSpPr>
          <p:grpSpPr>
            <a:xfrm>
              <a:off x="270704" y="3321557"/>
              <a:ext cx="5664270" cy="288032"/>
              <a:chOff x="988248" y="2687815"/>
              <a:chExt cx="5919014" cy="360040"/>
            </a:xfrm>
          </p:grpSpPr>
          <p:sp>
            <p:nvSpPr>
              <p:cNvPr id="11" name="모서리가 둥근 직사각형 47">
                <a:extLst>
                  <a:ext uri="{FF2B5EF4-FFF2-40B4-BE49-F238E27FC236}">
                    <a16:creationId xmlns:a16="http://schemas.microsoft.com/office/drawing/2014/main" id="{EC709D9B-0373-4D80-8440-EE933077D9D4}"/>
                  </a:ext>
                </a:extLst>
              </p:cNvPr>
              <p:cNvSpPr/>
              <p:nvPr/>
            </p:nvSpPr>
            <p:spPr>
              <a:xfrm>
                <a:off x="1109750" y="2687815"/>
                <a:ext cx="5797512" cy="360040"/>
              </a:xfrm>
              <a:prstGeom prst="roundRect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360000" rtlCol="0" anchor="ctr"/>
              <a:lstStyle/>
              <a:p>
                <a:pPr algn="just"/>
                <a:r>
                  <a:rPr lang="ko-KR" altLang="en-US" sz="1200" dirty="0">
                    <a:solidFill>
                      <a:schemeClr val="bg1"/>
                    </a:solidFill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운영 체제</a:t>
                </a:r>
                <a:r>
                  <a:rPr lang="en-US" altLang="ko-KR" sz="1200" dirty="0">
                    <a:solidFill>
                      <a:schemeClr val="bg1"/>
                    </a:solidFill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(Operating System) </a:t>
                </a:r>
                <a:r>
                  <a:rPr lang="ko-KR" altLang="en-US" sz="1200" dirty="0">
                    <a:solidFill>
                      <a:schemeClr val="bg1"/>
                    </a:solidFill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및 컨테이너</a:t>
                </a:r>
                <a:r>
                  <a:rPr lang="en-US" altLang="ko-KR" sz="1200" dirty="0">
                    <a:solidFill>
                      <a:schemeClr val="bg1"/>
                    </a:solidFill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(Container)</a:t>
                </a:r>
                <a:endParaRPr lang="ko-KR" altLang="en-US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endParaRPr>
              </a:p>
            </p:txBody>
          </p:sp>
          <p:sp>
            <p:nvSpPr>
              <p:cNvPr id="12" name="순서도: 연결자 11">
                <a:extLst>
                  <a:ext uri="{FF2B5EF4-FFF2-40B4-BE49-F238E27FC236}">
                    <a16:creationId xmlns:a16="http://schemas.microsoft.com/office/drawing/2014/main" id="{196094C7-B912-4FE7-9758-253CBCF5ACC4}"/>
                  </a:ext>
                </a:extLst>
              </p:cNvPr>
              <p:cNvSpPr/>
              <p:nvPr/>
            </p:nvSpPr>
            <p:spPr>
              <a:xfrm>
                <a:off x="988248" y="2687815"/>
                <a:ext cx="302390" cy="360040"/>
              </a:xfrm>
              <a:prstGeom prst="flowChartConnector">
                <a:avLst/>
              </a:prstGeom>
              <a:solidFill>
                <a:srgbClr val="4F81B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 defTabSz="1042988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3271AA"/>
                  </a:buClr>
                  <a:buSzPct val="140000"/>
                  <a:tabLst>
                    <a:tab pos="5648325" algn="l"/>
                  </a:tabLst>
                </a:pPr>
                <a:r>
                  <a:rPr kumimoji="1" lang="en-US" altLang="ko-KR" sz="1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2</a:t>
                </a:r>
                <a:endParaRPr kumimoji="1" lang="ko-KR" altLang="en-US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endParaRPr>
              </a:p>
            </p:txBody>
          </p:sp>
        </p:grp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4D441A8E-3555-4AC3-A5E8-8F7EC1ED2D14}"/>
                </a:ext>
              </a:extLst>
            </p:cNvPr>
            <p:cNvGrpSpPr/>
            <p:nvPr/>
          </p:nvGrpSpPr>
          <p:grpSpPr>
            <a:xfrm>
              <a:off x="833534" y="3698738"/>
              <a:ext cx="2420325" cy="363848"/>
              <a:chOff x="979995" y="2877644"/>
              <a:chExt cx="2929965" cy="417355"/>
            </a:xfrm>
          </p:grpSpPr>
          <p:pic>
            <p:nvPicPr>
              <p:cNvPr id="14" name="Picture 14" descr="http://mysecureshell.readthedocs.org/en/latest/_images/logo_redhat.png">
                <a:extLst>
                  <a:ext uri="{FF2B5EF4-FFF2-40B4-BE49-F238E27FC236}">
                    <a16:creationId xmlns:a16="http://schemas.microsoft.com/office/drawing/2014/main" id="{FCA6A3A9-AFB0-4C59-A391-16D7CD932A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9995" y="2877644"/>
                <a:ext cx="1160967" cy="3777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6" descr="http://zdnet1.cbsistatic.com/hub/i/r/2014/10/02/b5939d8f-49e6-11e4-b6a0-d4ae52e95e57/resize/770xauto/c50c887e88405723e39ee5b778347dd2/centos-logo.png">
                <a:extLst>
                  <a:ext uri="{FF2B5EF4-FFF2-40B4-BE49-F238E27FC236}">
                    <a16:creationId xmlns:a16="http://schemas.microsoft.com/office/drawing/2014/main" id="{8ED28915-4F36-4C27-BBF1-1B3773C63E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7240" y="2882956"/>
                <a:ext cx="1532720" cy="4120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23A7E5-4A15-42BB-B116-7714B7F5C7E0}"/>
                </a:ext>
              </a:extLst>
            </p:cNvPr>
            <p:cNvSpPr txBox="1"/>
            <p:nvPr/>
          </p:nvSpPr>
          <p:spPr>
            <a:xfrm>
              <a:off x="1342764" y="4113645"/>
              <a:ext cx="4592210" cy="29132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ko-KR"/>
              </a:defPPr>
              <a:lvl1pPr>
                <a:defRPr kumimoji="1" sz="105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/>
                <a:t>Red Hat Enterprise Linux, CentOS, Amazon Linux , Docker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DCFF8E7-C962-4208-96F8-C05ED8F6A5C0}"/>
                </a:ext>
              </a:extLst>
            </p:cNvPr>
            <p:cNvSpPr txBox="1"/>
            <p:nvPr/>
          </p:nvSpPr>
          <p:spPr>
            <a:xfrm>
              <a:off x="1342764" y="4475595"/>
              <a:ext cx="4592210" cy="296859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ko-KR"/>
              </a:defPPr>
              <a:lvl1pPr>
                <a:defRPr kumimoji="1" sz="105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ko-KR" altLang="en-US" sz="1000" dirty="0" err="1"/>
                <a:t>레드햇</a:t>
              </a:r>
              <a:r>
                <a:rPr lang="ko-KR" altLang="en-US" sz="1000" dirty="0"/>
                <a:t> 리눅스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아마존 리눅스 서비스에 대한 패치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업그레이드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장애</a:t>
              </a:r>
              <a:r>
                <a:rPr lang="en-US" altLang="ko-KR" sz="1000" dirty="0"/>
                <a:t> </a:t>
              </a:r>
              <a:r>
                <a:rPr lang="ko-KR" altLang="en-US" sz="1000" dirty="0"/>
                <a:t>기술지원 서비스 제공</a:t>
              </a:r>
              <a:endParaRPr lang="en-US" altLang="ko-KR" sz="10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99D9592-7173-418A-8052-0322EFA3BFE0}"/>
                </a:ext>
              </a:extLst>
            </p:cNvPr>
            <p:cNvSpPr txBox="1"/>
            <p:nvPr/>
          </p:nvSpPr>
          <p:spPr>
            <a:xfrm>
              <a:off x="386977" y="4143360"/>
              <a:ext cx="926072" cy="26161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  <a:effectLst>
              <a:outerShdw dist="38100" dir="16200000" algn="ctr" rotWithShape="0">
                <a:srgbClr val="4C79B4"/>
              </a:outerShdw>
            </a:effectLst>
          </p:spPr>
          <p:txBody>
            <a:bodyPr wrap="none" anchor="ctr"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>
              <a:defPPr>
                <a:defRPr lang="ko-KR"/>
              </a:defPPr>
              <a:lvl1pPr algn="ctr" defTabSz="911225" fontAlgn="base">
                <a:spcBef>
                  <a:spcPct val="0"/>
                </a:spcBef>
                <a:spcAft>
                  <a:spcPct val="0"/>
                </a:spcAft>
                <a:defRPr kumimoji="1" sz="1050" spc="-100">
                  <a:solidFill>
                    <a:schemeClr val="accent1">
                      <a:lumMod val="50000"/>
                    </a:schemeClr>
                  </a:solidFill>
                  <a:latin typeface="Rix고딕 B" pitchFamily="18" charset="-127"/>
                  <a:ea typeface="Rix고딕 B" pitchFamily="18" charset="-127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ko-KR" altLang="en-US" sz="1000" dirty="0"/>
                <a:t>제       품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4404E8-D221-44DD-96EC-7D67E85675F0}"/>
                </a:ext>
              </a:extLst>
            </p:cNvPr>
            <p:cNvSpPr txBox="1"/>
            <p:nvPr/>
          </p:nvSpPr>
          <p:spPr>
            <a:xfrm>
              <a:off x="386977" y="4510843"/>
              <a:ext cx="926072" cy="26161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  <a:effectLst>
              <a:outerShdw dist="38100" dir="16200000" algn="ctr" rotWithShape="0">
                <a:srgbClr val="4C79B4"/>
              </a:outerShdw>
            </a:effectLst>
          </p:spPr>
          <p:txBody>
            <a:bodyPr wrap="none" anchor="ctr"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>
              <a:defPPr>
                <a:defRPr lang="ko-KR"/>
              </a:defPPr>
              <a:lvl1pPr algn="ctr" defTabSz="911225" fontAlgn="base">
                <a:spcBef>
                  <a:spcPct val="0"/>
                </a:spcBef>
                <a:spcAft>
                  <a:spcPct val="0"/>
                </a:spcAft>
                <a:defRPr kumimoji="1" sz="1500" spc="-100">
                  <a:solidFill>
                    <a:schemeClr val="accent1">
                      <a:lumMod val="50000"/>
                    </a:schemeClr>
                  </a:solidFill>
                  <a:latin typeface="Rix고딕 B" pitchFamily="18" charset="-127"/>
                  <a:ea typeface="Rix고딕 B" pitchFamily="18" charset="-127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ko-KR" altLang="en-US" sz="1000" dirty="0" err="1"/>
                <a:t>특</a:t>
              </a:r>
              <a:r>
                <a:rPr lang="ko-KR" altLang="en-US" sz="1000" dirty="0"/>
                <a:t>      징</a:t>
              </a:r>
            </a:p>
          </p:txBody>
        </p:sp>
        <p:pic>
          <p:nvPicPr>
            <p:cNvPr id="1026" name="Picture 2" descr="amazon linux에 대한 이미지 검색결과">
              <a:extLst>
                <a:ext uri="{FF2B5EF4-FFF2-40B4-BE49-F238E27FC236}">
                  <a16:creationId xmlns:a16="http://schemas.microsoft.com/office/drawing/2014/main" id="{6088700C-8C0B-4057-8231-A216E74C7F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02" y="3586159"/>
              <a:ext cx="954923" cy="550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Rectangle 3">
            <a:extLst>
              <a:ext uri="{FF2B5EF4-FFF2-40B4-BE49-F238E27FC236}">
                <a16:creationId xmlns:a16="http://schemas.microsoft.com/office/drawing/2014/main" id="{EFEB9CBF-D0C6-44FD-862C-BA19DC152B3F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76944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11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오픈소스컨설팅은</a:t>
            </a:r>
            <a:r>
              <a:rPr lang="ko-KR" altLang="en-US" dirty="0"/>
              <a:t> 고객사 중심의 다양한 오픈소스 솔루션</a:t>
            </a:r>
            <a:r>
              <a:rPr lang="en-US" altLang="ko-KR" dirty="0"/>
              <a:t>(</a:t>
            </a:r>
            <a:r>
              <a:rPr lang="ko-KR" altLang="en-US" dirty="0"/>
              <a:t>커뮤니티 포함</a:t>
            </a:r>
            <a:r>
              <a:rPr lang="en-US" altLang="ko-KR" dirty="0"/>
              <a:t>)</a:t>
            </a:r>
            <a:r>
              <a:rPr lang="ko-KR" altLang="en-US" dirty="0"/>
              <a:t>에 대한 기술지원</a:t>
            </a:r>
            <a:r>
              <a:rPr lang="en-US" altLang="ko-KR" dirty="0"/>
              <a:t>, </a:t>
            </a:r>
            <a:r>
              <a:rPr lang="ko-KR" altLang="en-US" dirty="0"/>
              <a:t>패치</a:t>
            </a:r>
            <a:r>
              <a:rPr lang="en-US" altLang="ko-KR" dirty="0"/>
              <a:t>, </a:t>
            </a:r>
            <a:r>
              <a:rPr lang="ko-KR" altLang="en-US" dirty="0"/>
              <a:t>업그레이드</a:t>
            </a:r>
            <a:r>
              <a:rPr lang="en-US" altLang="ko-KR" dirty="0"/>
              <a:t>, </a:t>
            </a:r>
            <a:r>
              <a:rPr lang="ko-KR" altLang="en-US" dirty="0"/>
              <a:t>장애 지원 서비스를 </a:t>
            </a:r>
            <a:r>
              <a:rPr lang="en-US" altLang="ko-KR" dirty="0"/>
              <a:t>24X365 </a:t>
            </a:r>
            <a:r>
              <a:rPr lang="ko-KR" altLang="en-US" dirty="0"/>
              <a:t>기반으로 지원합니다</a:t>
            </a:r>
            <a:r>
              <a:rPr lang="en-US" altLang="ko-KR" dirty="0"/>
              <a:t>.</a:t>
            </a:r>
          </a:p>
        </p:txBody>
      </p:sp>
      <p:pic>
        <p:nvPicPr>
          <p:cNvPr id="1028" name="Picture 4" descr="docker에 대한 이미지 검색결과">
            <a:extLst>
              <a:ext uri="{FF2B5EF4-FFF2-40B4-BE49-F238E27FC236}">
                <a16:creationId xmlns:a16="http://schemas.microsoft.com/office/drawing/2014/main" id="{989F44D9-521F-44AB-A079-F11559065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461" y="3722980"/>
            <a:ext cx="885236" cy="50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그룹 32">
            <a:extLst>
              <a:ext uri="{FF2B5EF4-FFF2-40B4-BE49-F238E27FC236}">
                <a16:creationId xmlns:a16="http://schemas.microsoft.com/office/drawing/2014/main" id="{55831FDE-B0B3-4248-BFAD-ED9F8E17FDBA}"/>
              </a:ext>
            </a:extLst>
          </p:cNvPr>
          <p:cNvGrpSpPr/>
          <p:nvPr/>
        </p:nvGrpSpPr>
        <p:grpSpPr>
          <a:xfrm>
            <a:off x="266689" y="5095721"/>
            <a:ext cx="5664270" cy="288032"/>
            <a:chOff x="988248" y="2687815"/>
            <a:chExt cx="5919014" cy="360040"/>
          </a:xfrm>
        </p:grpSpPr>
        <p:sp>
          <p:nvSpPr>
            <p:cNvPr id="42" name="모서리가 둥근 직사각형 47">
              <a:extLst>
                <a:ext uri="{FF2B5EF4-FFF2-40B4-BE49-F238E27FC236}">
                  <a16:creationId xmlns:a16="http://schemas.microsoft.com/office/drawing/2014/main" id="{1DA95F0E-E088-4F08-9311-6C6410EFD913}"/>
                </a:ext>
              </a:extLst>
            </p:cNvPr>
            <p:cNvSpPr/>
            <p:nvPr/>
          </p:nvSpPr>
          <p:spPr>
            <a:xfrm>
              <a:off x="1109750" y="2687815"/>
              <a:ext cx="5797512" cy="36004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360000" rtlCol="0" anchor="ctr"/>
            <a:lstStyle/>
            <a:p>
              <a:pPr algn="just"/>
              <a:r>
                <a:rPr lang="ko-KR" altLang="en-US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클라우드 서비스</a:t>
              </a:r>
              <a:r>
                <a:rPr lang="en-US" altLang="ko-KR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(Public/Private)</a:t>
              </a:r>
              <a:endParaRPr lang="ko-KR" altLang="en-US" sz="1200" dirty="0">
                <a:solidFill>
                  <a:schemeClr val="bg1"/>
                </a:solidFill>
                <a:latin typeface="Rix고딕 EB" panose="02020603020101020101" pitchFamily="18" charset="-127"/>
                <a:ea typeface="Rix고딕 EB" panose="02020603020101020101" pitchFamily="18" charset="-127"/>
              </a:endParaRPr>
            </a:p>
          </p:txBody>
        </p:sp>
        <p:sp>
          <p:nvSpPr>
            <p:cNvPr id="43" name="순서도: 연결자 42">
              <a:extLst>
                <a:ext uri="{FF2B5EF4-FFF2-40B4-BE49-F238E27FC236}">
                  <a16:creationId xmlns:a16="http://schemas.microsoft.com/office/drawing/2014/main" id="{F118F2A3-C1DA-4F23-BCA0-1DC1FF4954C8}"/>
                </a:ext>
              </a:extLst>
            </p:cNvPr>
            <p:cNvSpPr/>
            <p:nvPr/>
          </p:nvSpPr>
          <p:spPr>
            <a:xfrm>
              <a:off x="988248" y="2687815"/>
              <a:ext cx="302390" cy="360040"/>
            </a:xfrm>
            <a:prstGeom prst="flowChartConnector">
              <a:avLst/>
            </a:prstGeom>
            <a:solidFill>
              <a:srgbClr val="4F81BD"/>
            </a:solidFill>
            <a:ln w="15875">
              <a:noFill/>
            </a:ln>
            <a:effectLst>
              <a:innerShdw blurRad="38100" dist="25400" dir="16200000">
                <a:prstClr val="black">
                  <a:alpha val="1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3271AA"/>
                </a:buClr>
                <a:buSzPct val="140000"/>
                <a:tabLst>
                  <a:tab pos="5648325" algn="l"/>
                </a:tabLst>
              </a:pPr>
              <a:r>
                <a:rPr kumimoji="1" lang="en-US" altLang="ko-KR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rPr>
                <a:t>3</a:t>
              </a:r>
              <a:endParaRPr kumimoji="1" lang="ko-KR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EB" panose="02020603020101020101" pitchFamily="18" charset="-127"/>
                <a:ea typeface="Rix고딕 EB" panose="02020603020101020101" pitchFamily="18" charset="-127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5467756-30B1-4B42-8516-9163F8498FCF}"/>
              </a:ext>
            </a:extLst>
          </p:cNvPr>
          <p:cNvSpPr txBox="1"/>
          <p:nvPr/>
        </p:nvSpPr>
        <p:spPr>
          <a:xfrm>
            <a:off x="1338749" y="5887809"/>
            <a:ext cx="4592210" cy="29132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ko-KR"/>
            </a:defPPr>
            <a:lvl1pPr>
              <a:defRPr kumimoji="1" sz="1050" spc="-9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r>
              <a:rPr lang="ko-KR" altLang="en-US" sz="1000" dirty="0"/>
              <a:t>아마존 웹 서비스</a:t>
            </a:r>
            <a:r>
              <a:rPr lang="en-US" altLang="ko-KR" sz="1000" dirty="0"/>
              <a:t>, IBM </a:t>
            </a:r>
            <a:r>
              <a:rPr lang="ko-KR" altLang="en-US" sz="1000" dirty="0" err="1"/>
              <a:t>소프트레이어</a:t>
            </a:r>
            <a:r>
              <a:rPr lang="en-US" altLang="ko-KR" sz="1000" dirty="0"/>
              <a:t>, </a:t>
            </a:r>
            <a:r>
              <a:rPr lang="ko-KR" altLang="en-US" sz="1000" dirty="0" err="1"/>
              <a:t>오픈스택</a:t>
            </a:r>
            <a:r>
              <a:rPr lang="ko-KR" altLang="en-US" sz="1000" dirty="0"/>
              <a:t> </a:t>
            </a:r>
            <a:endParaRPr lang="en-US" altLang="ko-KR" sz="1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EA78925-47C2-417A-AEFA-E43C07144A52}"/>
              </a:ext>
            </a:extLst>
          </p:cNvPr>
          <p:cNvSpPr txBox="1"/>
          <p:nvPr/>
        </p:nvSpPr>
        <p:spPr>
          <a:xfrm>
            <a:off x="1338749" y="6249759"/>
            <a:ext cx="4592210" cy="29685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>
            <a:defPPr>
              <a:defRPr lang="ko-KR"/>
            </a:defPPr>
            <a:lvl1pPr>
              <a:defRPr kumimoji="1" sz="1050" spc="-9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r>
              <a:rPr lang="ko-KR" altLang="en-US" sz="1000" dirty="0"/>
              <a:t>하이브리드 클라우드 서비스에 대한 구축</a:t>
            </a:r>
            <a:r>
              <a:rPr lang="en-US" altLang="ko-KR" sz="1000" dirty="0"/>
              <a:t>/</a:t>
            </a:r>
            <a:r>
              <a:rPr lang="ko-KR" altLang="en-US" sz="1000" dirty="0"/>
              <a:t>전환</a:t>
            </a:r>
            <a:r>
              <a:rPr lang="en-US" altLang="ko-KR" sz="1000" dirty="0"/>
              <a:t>/</a:t>
            </a:r>
            <a:r>
              <a:rPr lang="ko-KR" altLang="en-US" sz="1000" dirty="0"/>
              <a:t>기술지원 서비스 제공</a:t>
            </a:r>
            <a:endParaRPr lang="en-US" altLang="ko-KR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6494DC-0A3C-450E-B8DE-B145AFA66C6D}"/>
              </a:ext>
            </a:extLst>
          </p:cNvPr>
          <p:cNvSpPr txBox="1"/>
          <p:nvPr/>
        </p:nvSpPr>
        <p:spPr>
          <a:xfrm>
            <a:off x="382962" y="5917524"/>
            <a:ext cx="926072" cy="26161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8100" dir="16200000" algn="ctr" rotWithShape="0">
              <a:srgbClr val="4C79B4"/>
            </a:outerShdw>
          </a:effectLst>
        </p:spPr>
        <p:txBody>
          <a:bodyPr wrap="none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 algn="ctr" defTabSz="911225" fontAlgn="base">
              <a:spcBef>
                <a:spcPct val="0"/>
              </a:spcBef>
              <a:spcAft>
                <a:spcPct val="0"/>
              </a:spcAft>
              <a:defRPr kumimoji="1" sz="1050" spc="-100">
                <a:solidFill>
                  <a:schemeClr val="accent1">
                    <a:lumMod val="50000"/>
                  </a:schemeClr>
                </a:solidFill>
                <a:latin typeface="Rix고딕 B" pitchFamily="18" charset="-127"/>
                <a:ea typeface="Rix고딕 B" pitchFamily="18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1000" dirty="0"/>
              <a:t>제       품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A277E4-61B5-4AB1-852C-DB4C1BC02ECD}"/>
              </a:ext>
            </a:extLst>
          </p:cNvPr>
          <p:cNvSpPr txBox="1"/>
          <p:nvPr/>
        </p:nvSpPr>
        <p:spPr>
          <a:xfrm>
            <a:off x="382962" y="6285007"/>
            <a:ext cx="926072" cy="26161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8100" dir="16200000" algn="ctr" rotWithShape="0">
              <a:srgbClr val="4C79B4"/>
            </a:outerShdw>
          </a:effectLst>
        </p:spPr>
        <p:txBody>
          <a:bodyPr wrap="none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 algn="ctr" defTabSz="911225" fontAlgn="base">
              <a:spcBef>
                <a:spcPct val="0"/>
              </a:spcBef>
              <a:spcAft>
                <a:spcPct val="0"/>
              </a:spcAft>
              <a:defRPr kumimoji="1" sz="1500" spc="-100">
                <a:solidFill>
                  <a:schemeClr val="accent1">
                    <a:lumMod val="50000"/>
                  </a:schemeClr>
                </a:solidFill>
                <a:latin typeface="Rix고딕 B" pitchFamily="18" charset="-127"/>
                <a:ea typeface="Rix고딕 B" pitchFamily="18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sz="1000" dirty="0" err="1"/>
              <a:t>특</a:t>
            </a:r>
            <a:r>
              <a:rPr lang="ko-KR" altLang="en-US" sz="1000" dirty="0"/>
              <a:t>      징</a:t>
            </a:r>
          </a:p>
        </p:txBody>
      </p:sp>
      <p:pic>
        <p:nvPicPr>
          <p:cNvPr id="1032" name="Picture 8" descr="openstack에 대한 이미지 검색결과">
            <a:extLst>
              <a:ext uri="{FF2B5EF4-FFF2-40B4-BE49-F238E27FC236}">
                <a16:creationId xmlns:a16="http://schemas.microsoft.com/office/drawing/2014/main" id="{89196722-948F-4877-9696-DBAA16E9C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348" y="5478109"/>
            <a:ext cx="1097775" cy="37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mazon aws에 대한 이미지 검색결과">
            <a:extLst>
              <a:ext uri="{FF2B5EF4-FFF2-40B4-BE49-F238E27FC236}">
                <a16:creationId xmlns:a16="http://schemas.microsoft.com/office/drawing/2014/main" id="{8B067FAC-9A26-4493-85FF-E75411A1E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36" y="5461539"/>
            <a:ext cx="883995" cy="33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BM Softlayer에 대한 이미지 검색결과">
            <a:extLst>
              <a:ext uri="{FF2B5EF4-FFF2-40B4-BE49-F238E27FC236}">
                <a16:creationId xmlns:a16="http://schemas.microsoft.com/office/drawing/2014/main" id="{B30C53B6-4CA4-4A44-96A2-D0C16285F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02" y="5515044"/>
            <a:ext cx="1363796" cy="32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Rectangle 1">
            <a:extLst>
              <a:ext uri="{FF2B5EF4-FFF2-40B4-BE49-F238E27FC236}">
                <a16:creationId xmlns:a16="http://schemas.microsoft.com/office/drawing/2014/main" id="{62B732F5-FA79-4062-9709-6D3751A34A16}"/>
              </a:ext>
            </a:extLst>
          </p:cNvPr>
          <p:cNvSpPr/>
          <p:nvPr/>
        </p:nvSpPr>
        <p:spPr>
          <a:xfrm>
            <a:off x="6252101" y="4749427"/>
            <a:ext cx="5765711" cy="184275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44000" rIns="72000" bIns="36000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marL="277717" indent="-191243" latinLnBrk="0">
              <a:lnSpc>
                <a:spcPct val="110000"/>
              </a:lnSpc>
              <a:spcBef>
                <a:spcPct val="80000"/>
              </a:spcBef>
              <a:buFont typeface="Wingdings" pitchFamily="2" charset="2"/>
              <a:buChar char="§"/>
            </a:pPr>
            <a:endParaRPr lang="ko-KR" altLang="en-US" sz="800">
              <a:solidFill>
                <a:prstClr val="black">
                  <a:lumMod val="75000"/>
                  <a:lumOff val="25000"/>
                </a:prstClr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FF672ACC-0A94-451D-B1C2-41154BE846A2}"/>
              </a:ext>
            </a:extLst>
          </p:cNvPr>
          <p:cNvGrpSpPr/>
          <p:nvPr/>
        </p:nvGrpSpPr>
        <p:grpSpPr>
          <a:xfrm>
            <a:off x="6238420" y="3283765"/>
            <a:ext cx="5796644" cy="1188368"/>
            <a:chOff x="597887" y="3454400"/>
            <a:chExt cx="8887793" cy="2134840"/>
          </a:xfrm>
        </p:grpSpPr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67666E1F-7818-4D1C-82F3-F01D388A3192}"/>
                </a:ext>
              </a:extLst>
            </p:cNvPr>
            <p:cNvSpPr/>
            <p:nvPr/>
          </p:nvSpPr>
          <p:spPr>
            <a:xfrm>
              <a:off x="597887" y="3454400"/>
              <a:ext cx="8887793" cy="21348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Ins="72000" bIns="36000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7717" indent="-191243" fontAlgn="auto" latinLnBrk="0">
                <a:lnSpc>
                  <a:spcPct val="110000"/>
                </a:lnSpc>
                <a:spcBef>
                  <a:spcPct val="8000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endParaRPr kumimoji="0" lang="ko-KR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나눔고딕 Bold" pitchFamily="50" charset="-127"/>
                <a:ea typeface="나눔고딕 Bold" pitchFamily="50" charset="-127"/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7BC7B55D-5037-41A1-9140-1E614948F966}"/>
                </a:ext>
              </a:extLst>
            </p:cNvPr>
            <p:cNvGrpSpPr/>
            <p:nvPr/>
          </p:nvGrpSpPr>
          <p:grpSpPr>
            <a:xfrm>
              <a:off x="870846" y="3573016"/>
              <a:ext cx="8373321" cy="504056"/>
              <a:chOff x="684135" y="3501008"/>
              <a:chExt cx="7339416" cy="504056"/>
            </a:xfrm>
          </p:grpSpPr>
          <p:sp>
            <p:nvSpPr>
              <p:cNvPr id="95" name="오각형 35">
                <a:extLst>
                  <a:ext uri="{FF2B5EF4-FFF2-40B4-BE49-F238E27FC236}">
                    <a16:creationId xmlns:a16="http://schemas.microsoft.com/office/drawing/2014/main" id="{EDB36E8F-FA86-4FFD-AD5E-A8F1764E6BD8}"/>
                  </a:ext>
                </a:extLst>
              </p:cNvPr>
              <p:cNvSpPr/>
              <p:nvPr/>
            </p:nvSpPr>
            <p:spPr bwMode="auto">
              <a:xfrm>
                <a:off x="684135" y="3501008"/>
                <a:ext cx="1820593" cy="504056"/>
              </a:xfrm>
              <a:prstGeom prst="homePlate">
                <a:avLst/>
              </a:prstGeom>
              <a:solidFill>
                <a:srgbClr val="5A7DF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 defTabSz="1042988" eaLnBrk="0" hangingPunct="0">
                  <a:buClr>
                    <a:srgbClr val="3271AA"/>
                  </a:buClr>
                  <a:buSzPct val="140000"/>
                  <a:tabLst>
                    <a:tab pos="5648325" algn="l"/>
                  </a:tabLst>
                </a:pPr>
                <a:r>
                  <a:rPr lang="ko-KR" altLang="en-US" sz="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시스템 현황 분석</a:t>
                </a:r>
              </a:p>
            </p:txBody>
          </p:sp>
          <p:sp>
            <p:nvSpPr>
              <p:cNvPr id="96" name="갈매기형 수장 36">
                <a:extLst>
                  <a:ext uri="{FF2B5EF4-FFF2-40B4-BE49-F238E27FC236}">
                    <a16:creationId xmlns:a16="http://schemas.microsoft.com/office/drawing/2014/main" id="{921B5A58-1EE5-4A7A-B878-33910972EB21}"/>
                  </a:ext>
                </a:extLst>
              </p:cNvPr>
              <p:cNvSpPr/>
              <p:nvPr/>
            </p:nvSpPr>
            <p:spPr bwMode="auto">
              <a:xfrm>
                <a:off x="2360712" y="3501008"/>
                <a:ext cx="1971926" cy="504056"/>
              </a:xfrm>
              <a:prstGeom prst="chevron">
                <a:avLst/>
              </a:prstGeom>
              <a:solidFill>
                <a:srgbClr val="5A7DF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 defTabSz="1042988" eaLnBrk="0" hangingPunct="0">
                  <a:buClr>
                    <a:srgbClr val="3271AA"/>
                  </a:buClr>
                  <a:buSzPct val="140000"/>
                  <a:tabLst>
                    <a:tab pos="5648325" algn="l"/>
                  </a:tabLst>
                </a:pPr>
                <a:r>
                  <a:rPr lang="ko-KR" altLang="en-US" sz="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시스템 환경 분석</a:t>
                </a:r>
                <a:endParaRPr lang="en-US" altLang="ko-KR" sz="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endParaRPr>
              </a:p>
            </p:txBody>
          </p:sp>
          <p:sp>
            <p:nvSpPr>
              <p:cNvPr id="97" name="갈매기형 수장 37">
                <a:extLst>
                  <a:ext uri="{FF2B5EF4-FFF2-40B4-BE49-F238E27FC236}">
                    <a16:creationId xmlns:a16="http://schemas.microsoft.com/office/drawing/2014/main" id="{61862834-6860-43D2-BBC2-178F825E6F37}"/>
                  </a:ext>
                </a:extLst>
              </p:cNvPr>
              <p:cNvSpPr/>
              <p:nvPr/>
            </p:nvSpPr>
            <p:spPr bwMode="auto">
              <a:xfrm>
                <a:off x="4208219" y="3501008"/>
                <a:ext cx="1971926" cy="504056"/>
              </a:xfrm>
              <a:prstGeom prst="chevron">
                <a:avLst/>
              </a:prstGeom>
              <a:solidFill>
                <a:srgbClr val="5A7DF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 defTabSz="1042988" eaLnBrk="0" hangingPunct="0">
                  <a:buClr>
                    <a:srgbClr val="3271AA"/>
                  </a:buClr>
                  <a:buSzPct val="140000"/>
                  <a:tabLst>
                    <a:tab pos="5648325" algn="l"/>
                  </a:tabLst>
                </a:pPr>
                <a:r>
                  <a:rPr lang="ko-KR" altLang="en-US" sz="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시사점 도출</a:t>
                </a:r>
                <a:endParaRPr lang="en-US" altLang="ko-KR" sz="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endParaRPr>
              </a:p>
            </p:txBody>
          </p:sp>
          <p:sp>
            <p:nvSpPr>
              <p:cNvPr id="98" name="갈매기형 수장 38">
                <a:extLst>
                  <a:ext uri="{FF2B5EF4-FFF2-40B4-BE49-F238E27FC236}">
                    <a16:creationId xmlns:a16="http://schemas.microsoft.com/office/drawing/2014/main" id="{F5361B98-2EE8-4A20-BF68-2F7FC79B2930}"/>
                  </a:ext>
                </a:extLst>
              </p:cNvPr>
              <p:cNvSpPr/>
              <p:nvPr/>
            </p:nvSpPr>
            <p:spPr bwMode="auto">
              <a:xfrm>
                <a:off x="6051625" y="3501008"/>
                <a:ext cx="1971926" cy="504056"/>
              </a:xfrm>
              <a:prstGeom prst="chevron">
                <a:avLst/>
              </a:prstGeom>
              <a:solidFill>
                <a:srgbClr val="5A7DF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algn="ctr" defTabSz="1042988" eaLnBrk="0" hangingPunct="0">
                  <a:buClr>
                    <a:srgbClr val="3271AA"/>
                  </a:buClr>
                  <a:buSzPct val="140000"/>
                  <a:tabLst>
                    <a:tab pos="5648325" algn="l"/>
                  </a:tabLst>
                </a:pPr>
                <a:r>
                  <a:rPr lang="ko-KR" altLang="en-US" sz="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rPr>
                  <a:t>결과보고서 제공</a:t>
                </a:r>
                <a:endParaRPr lang="en-US" altLang="ko-KR" sz="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endParaRPr>
              </a:p>
            </p:txBody>
          </p:sp>
        </p:grpSp>
        <p:sp>
          <p:nvSpPr>
            <p:cNvPr id="91" name="모서리가 둥근 직사각형 39">
              <a:extLst>
                <a:ext uri="{FF2B5EF4-FFF2-40B4-BE49-F238E27FC236}">
                  <a16:creationId xmlns:a16="http://schemas.microsoft.com/office/drawing/2014/main" id="{BE4C1041-8490-443F-BB06-E31333B3C8D2}"/>
                </a:ext>
              </a:extLst>
            </p:cNvPr>
            <p:cNvSpPr/>
            <p:nvPr/>
          </p:nvSpPr>
          <p:spPr bwMode="auto">
            <a:xfrm>
              <a:off x="884405" y="4183051"/>
              <a:ext cx="1899198" cy="1262173"/>
            </a:xfrm>
            <a:prstGeom prst="roundRect">
              <a:avLst>
                <a:gd name="adj" fmla="val 4417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응용시스템 현황</a:t>
              </a:r>
            </a:p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적용 소프트웨어 현황</a:t>
              </a:r>
              <a:endPara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이중화</a:t>
              </a:r>
              <a:r>
                <a:rPr lang="en-US" altLang="ko-KR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lang="ko-KR" altLang="en-US" sz="800" spc="-90" dirty="0" err="1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커널</a:t>
              </a:r>
              <a:r>
                <a:rPr lang="en-US" altLang="ko-KR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, </a:t>
              </a: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부트 등 시스템 내용</a:t>
              </a:r>
            </a:p>
          </p:txBody>
        </p:sp>
        <p:sp>
          <p:nvSpPr>
            <p:cNvPr id="92" name="모서리가 둥근 직사각형 40">
              <a:extLst>
                <a:ext uri="{FF2B5EF4-FFF2-40B4-BE49-F238E27FC236}">
                  <a16:creationId xmlns:a16="http://schemas.microsoft.com/office/drawing/2014/main" id="{37380C62-7E72-42A2-B705-0D6FCA264A56}"/>
                </a:ext>
              </a:extLst>
            </p:cNvPr>
            <p:cNvSpPr/>
            <p:nvPr/>
          </p:nvSpPr>
          <p:spPr bwMode="auto">
            <a:xfrm>
              <a:off x="2864768" y="4183051"/>
              <a:ext cx="1997164" cy="1262173"/>
            </a:xfrm>
            <a:prstGeom prst="roundRect">
              <a:avLst>
                <a:gd name="adj" fmla="val 4417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하드웨어 구성현황</a:t>
              </a:r>
            </a:p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소프트웨어 구성현황</a:t>
              </a:r>
            </a:p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스토리지 등 기타 인프라 현황</a:t>
              </a:r>
              <a:endPara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sp>
          <p:nvSpPr>
            <p:cNvPr id="93" name="모서리가 둥근 직사각형 41">
              <a:extLst>
                <a:ext uri="{FF2B5EF4-FFF2-40B4-BE49-F238E27FC236}">
                  <a16:creationId xmlns:a16="http://schemas.microsoft.com/office/drawing/2014/main" id="{43290B46-188F-4BE4-937F-7A62EE611FB8}"/>
                </a:ext>
              </a:extLst>
            </p:cNvPr>
            <p:cNvSpPr/>
            <p:nvPr/>
          </p:nvSpPr>
          <p:spPr bwMode="auto">
            <a:xfrm>
              <a:off x="4952999" y="4183051"/>
              <a:ext cx="2041455" cy="1262173"/>
            </a:xfrm>
            <a:prstGeom prst="roundRect">
              <a:avLst>
                <a:gd name="adj" fmla="val 4417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운영 시스템 이슈 도출</a:t>
              </a:r>
              <a:endPara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시스템 구조 개선 영역 진단</a:t>
              </a:r>
              <a:endPara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endParaRPr>
            </a:p>
          </p:txBody>
        </p:sp>
        <p:sp>
          <p:nvSpPr>
            <p:cNvPr id="94" name="모서리가 둥근 직사각형 42">
              <a:extLst>
                <a:ext uri="{FF2B5EF4-FFF2-40B4-BE49-F238E27FC236}">
                  <a16:creationId xmlns:a16="http://schemas.microsoft.com/office/drawing/2014/main" id="{8840B28F-ED89-46BB-87F3-EFB0DAFD5C04}"/>
                </a:ext>
              </a:extLst>
            </p:cNvPr>
            <p:cNvSpPr/>
            <p:nvPr/>
          </p:nvSpPr>
          <p:spPr bwMode="auto">
            <a:xfrm>
              <a:off x="7085836" y="4194202"/>
              <a:ext cx="2041455" cy="1262173"/>
            </a:xfrm>
            <a:prstGeom prst="roundRect">
              <a:avLst>
                <a:gd name="adj" fmla="val 4417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 marL="180975" indent="-180975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495C3"/>
                </a:buClr>
                <a:buFont typeface="Wingdings" pitchFamily="2" charset="2"/>
                <a:buChar char="ü"/>
                <a:defRPr/>
              </a:pPr>
              <a:r>
                <a:rPr lang="ko-KR" altLang="en-US" sz="80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rPr>
                <a:t>분석 결과 리포트 작성 및 산출물 제공</a:t>
              </a: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4463459B-A3D5-48FF-AC12-D443E6278AC4}"/>
              </a:ext>
            </a:extLst>
          </p:cNvPr>
          <p:cNvSpPr txBox="1"/>
          <p:nvPr/>
        </p:nvSpPr>
        <p:spPr>
          <a:xfrm>
            <a:off x="7236325" y="2239885"/>
            <a:ext cx="4798739" cy="76566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설치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: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설치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업데이트 업그레이드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환경 구성 설정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전담 엔지니어 지원</a:t>
            </a:r>
            <a:endParaRPr kumimoji="1" lang="en-US" altLang="ko-KR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일반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: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온라인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전화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정기 점검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라이선스 검증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기술 자문</a:t>
            </a:r>
            <a:endParaRPr kumimoji="1" lang="en-US" altLang="ko-KR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특별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: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성능 튜닝 및 최적화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장애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모니터링 구성 지원</a:t>
            </a:r>
            <a:endParaRPr kumimoji="1" lang="en-US" altLang="ko-KR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교육 지원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: </a:t>
            </a:r>
            <a:r>
              <a:rPr kumimoji="1" lang="ko-KR" altLang="en-US" sz="900" spc="-90" dirty="0" err="1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온사이트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 교육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정기 세미나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, </a:t>
            </a:r>
            <a:r>
              <a:rPr kumimoji="1" lang="en-US" altLang="ko-KR" sz="900" spc="-90" dirty="0" err="1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CxO</a:t>
            </a:r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 </a:t>
            </a:r>
            <a:r>
              <a:rPr kumimoji="1" lang="ko-KR" altLang="en-US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세미나</a:t>
            </a:r>
            <a:endParaRPr kumimoji="1" lang="en-US" altLang="ko-KR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28DCC85-58EA-46F5-A958-E04276B16F55}"/>
              </a:ext>
            </a:extLst>
          </p:cNvPr>
          <p:cNvSpPr txBox="1"/>
          <p:nvPr/>
        </p:nvSpPr>
        <p:spPr>
          <a:xfrm>
            <a:off x="6237552" y="2285470"/>
            <a:ext cx="967721" cy="72008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8100" dir="16200000" algn="ctr" rotWithShape="0">
              <a:srgbClr val="4C79B4"/>
            </a:outerShdw>
          </a:effectLst>
        </p:spPr>
        <p:txBody>
          <a:bodyPr wrap="none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 algn="ctr" defTabSz="911225" fontAlgn="base">
              <a:spcBef>
                <a:spcPct val="0"/>
              </a:spcBef>
              <a:spcAft>
                <a:spcPct val="0"/>
              </a:spcAft>
              <a:defRPr kumimoji="1" sz="1050" spc="-100">
                <a:solidFill>
                  <a:schemeClr val="accent1">
                    <a:lumMod val="50000"/>
                  </a:schemeClr>
                </a:solidFill>
                <a:latin typeface="Rix고딕 B" pitchFamily="18" charset="-127"/>
                <a:ea typeface="Rix고딕 B" pitchFamily="18" charset="-127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dirty="0"/>
              <a:t>서비스 개요</a:t>
            </a:r>
          </a:p>
        </p:txBody>
      </p: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DEE483C6-4959-4F74-A4F8-D8A24785D870}"/>
              </a:ext>
            </a:extLst>
          </p:cNvPr>
          <p:cNvGrpSpPr/>
          <p:nvPr/>
        </p:nvGrpSpPr>
        <p:grpSpPr>
          <a:xfrm>
            <a:off x="6116050" y="1807837"/>
            <a:ext cx="5919014" cy="288032"/>
            <a:chOff x="988248" y="4426744"/>
            <a:chExt cx="5919014" cy="360040"/>
          </a:xfrm>
        </p:grpSpPr>
        <p:sp>
          <p:nvSpPr>
            <p:cNvPr id="102" name="모서리가 둥근 직사각형 64">
              <a:extLst>
                <a:ext uri="{FF2B5EF4-FFF2-40B4-BE49-F238E27FC236}">
                  <a16:creationId xmlns:a16="http://schemas.microsoft.com/office/drawing/2014/main" id="{C3478023-B0C1-4DCE-9FC2-43DC7D44B905}"/>
                </a:ext>
              </a:extLst>
            </p:cNvPr>
            <p:cNvSpPr/>
            <p:nvPr/>
          </p:nvSpPr>
          <p:spPr>
            <a:xfrm>
              <a:off x="1109750" y="4426744"/>
              <a:ext cx="5797512" cy="36004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360000" rtlCol="0" anchor="ctr"/>
            <a:lstStyle/>
            <a:p>
              <a:pPr algn="just"/>
              <a:r>
                <a:rPr lang="ko-KR" altLang="en-US" sz="1200" dirty="0">
                  <a:solidFill>
                    <a:schemeClr val="bg1"/>
                  </a:solidFill>
                  <a:latin typeface="Rix고딕 EB" panose="02020603020101020101" pitchFamily="18" charset="-127"/>
                  <a:ea typeface="Rix고딕 EB" panose="02020603020101020101" pitchFamily="18" charset="-127"/>
                </a:rPr>
                <a:t>부가 지원 서비스</a:t>
              </a:r>
            </a:p>
          </p:txBody>
        </p:sp>
        <p:sp>
          <p:nvSpPr>
            <p:cNvPr id="103" name="순서도: 연결자 102">
              <a:extLst>
                <a:ext uri="{FF2B5EF4-FFF2-40B4-BE49-F238E27FC236}">
                  <a16:creationId xmlns:a16="http://schemas.microsoft.com/office/drawing/2014/main" id="{46A1FCCA-8CBD-4456-8683-0896ABF885D6}"/>
                </a:ext>
              </a:extLst>
            </p:cNvPr>
            <p:cNvSpPr/>
            <p:nvPr/>
          </p:nvSpPr>
          <p:spPr>
            <a:xfrm>
              <a:off x="988248" y="4426744"/>
              <a:ext cx="302389" cy="360040"/>
            </a:xfrm>
            <a:prstGeom prst="flowChartConnector">
              <a:avLst/>
            </a:prstGeom>
            <a:solidFill>
              <a:srgbClr val="4F81BD"/>
            </a:solidFill>
            <a:ln w="15875">
              <a:noFill/>
            </a:ln>
            <a:effectLst>
              <a:innerShdw blurRad="38100" dist="25400" dir="16200000">
                <a:prstClr val="black">
                  <a:alpha val="1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3271AA"/>
                </a:buClr>
                <a:buSzPct val="140000"/>
                <a:tabLst>
                  <a:tab pos="5648325" algn="l"/>
                </a:tabLst>
              </a:pPr>
              <a:r>
                <a:rPr kumimoji="1" lang="en-US" altLang="ko-KR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ix고딕 EB" panose="02020603020101020101" pitchFamily="18" charset="-127"/>
                  <a:ea typeface="Rix고딕 EB" panose="02020603020101020101" pitchFamily="18" charset="-127"/>
                </a:rPr>
                <a:t>4</a:t>
              </a:r>
              <a:endParaRPr kumimoji="1" lang="ko-KR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EB" panose="02020603020101020101" pitchFamily="18" charset="-127"/>
                <a:ea typeface="Rix고딕 EB" panose="02020603020101020101" pitchFamily="18" charset="-127"/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756CD002-97A1-45F9-910E-B0A13779536F}"/>
              </a:ext>
            </a:extLst>
          </p:cNvPr>
          <p:cNvSpPr txBox="1"/>
          <p:nvPr/>
        </p:nvSpPr>
        <p:spPr>
          <a:xfrm>
            <a:off x="6241451" y="3013077"/>
            <a:ext cx="2602396" cy="2462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marL="176213" indent="-176213">
              <a:spcAft>
                <a:spcPts val="300"/>
              </a:spcAft>
              <a:buClr>
                <a:srgbClr val="0070C0"/>
              </a:buClr>
              <a:buSzPct val="80000"/>
              <a:buFont typeface="Wingdings 2" pitchFamily="18" charset="2"/>
              <a:buChar char=""/>
            </a:pPr>
            <a:r>
              <a:rPr lang="ko-KR" altLang="en-US" sz="10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rPr>
              <a:t>운영 시스템 상태 진단 서비스</a:t>
            </a:r>
            <a:endParaRPr lang="en-US" altLang="ko-KR" sz="1000" spc="-100" dirty="0">
              <a:solidFill>
                <a:schemeClr val="accent1">
                  <a:lumMod val="75000"/>
                </a:schemeClr>
              </a:solidFill>
              <a:latin typeface="Rix고딕 B" pitchFamily="18" charset="-127"/>
              <a:ea typeface="Rix고딕 B" pitchFamily="18" charset="-127"/>
            </a:endParaRPr>
          </a:p>
        </p:txBody>
      </p:sp>
      <p:sp>
        <p:nvSpPr>
          <p:cNvPr id="105" name="자유형 67">
            <a:extLst>
              <a:ext uri="{FF2B5EF4-FFF2-40B4-BE49-F238E27FC236}">
                <a16:creationId xmlns:a16="http://schemas.microsoft.com/office/drawing/2014/main" id="{090559DB-932D-4D36-A0A2-09A45DB1C476}"/>
              </a:ext>
            </a:extLst>
          </p:cNvPr>
          <p:cNvSpPr/>
          <p:nvPr/>
        </p:nvSpPr>
        <p:spPr bwMode="auto">
          <a:xfrm>
            <a:off x="8856652" y="4887566"/>
            <a:ext cx="957587" cy="1426968"/>
          </a:xfrm>
          <a:custGeom>
            <a:avLst/>
            <a:gdLst>
              <a:gd name="connsiteX0" fmla="*/ 0 w 1208314"/>
              <a:gd name="connsiteY0" fmla="*/ 0 h 2623457"/>
              <a:gd name="connsiteX1" fmla="*/ 1208314 w 1208314"/>
              <a:gd name="connsiteY1" fmla="*/ 130629 h 2623457"/>
              <a:gd name="connsiteX2" fmla="*/ 1208314 w 1208314"/>
              <a:gd name="connsiteY2" fmla="*/ 2569029 h 2623457"/>
              <a:gd name="connsiteX3" fmla="*/ 0 w 1208314"/>
              <a:gd name="connsiteY3" fmla="*/ 2623457 h 2623457"/>
              <a:gd name="connsiteX4" fmla="*/ 0 w 1208314"/>
              <a:gd name="connsiteY4" fmla="*/ 0 h 262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8314" h="2623457">
                <a:moveTo>
                  <a:pt x="0" y="0"/>
                </a:moveTo>
                <a:lnTo>
                  <a:pt x="1208314" y="130629"/>
                </a:lnTo>
                <a:lnTo>
                  <a:pt x="1208314" y="2569029"/>
                </a:lnTo>
                <a:lnTo>
                  <a:pt x="0" y="26234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0"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ko-KR" altLang="en-US" sz="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6" name="모서리가 둥근 직사각형 68">
            <a:extLst>
              <a:ext uri="{FF2B5EF4-FFF2-40B4-BE49-F238E27FC236}">
                <a16:creationId xmlns:a16="http://schemas.microsoft.com/office/drawing/2014/main" id="{DB8ADA8B-C1AE-41B4-B75C-66FB0DBA11AB}"/>
              </a:ext>
            </a:extLst>
          </p:cNvPr>
          <p:cNvSpPr/>
          <p:nvPr/>
        </p:nvSpPr>
        <p:spPr>
          <a:xfrm>
            <a:off x="9741087" y="4952697"/>
            <a:ext cx="2166767" cy="1326558"/>
          </a:xfrm>
          <a:prstGeom prst="roundRect">
            <a:avLst>
              <a:gd name="adj" fmla="val 6154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0070C0"/>
            </a:solidFill>
            <a:prstDash val="sysDash"/>
          </a:ln>
        </p:spPr>
        <p:txBody>
          <a:bodyPr anchor="b"/>
          <a:lstStyle/>
          <a:p>
            <a:pPr algn="ctr">
              <a:defRPr/>
            </a:pPr>
            <a:r>
              <a:rPr kumimoji="1" lang="ko-KR" altLang="en-US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마이그레이션 전환 방식</a:t>
            </a:r>
          </a:p>
        </p:txBody>
      </p:sp>
      <p:sp>
        <p:nvSpPr>
          <p:cNvPr id="107" name="모서리가 둥근 직사각형 11">
            <a:extLst>
              <a:ext uri="{FF2B5EF4-FFF2-40B4-BE49-F238E27FC236}">
                <a16:creationId xmlns:a16="http://schemas.microsoft.com/office/drawing/2014/main" id="{31D27829-6ED8-42B4-AA92-1230ECB17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0049" y="4810145"/>
            <a:ext cx="1137551" cy="1520425"/>
          </a:xfrm>
          <a:prstGeom prst="roundRect">
            <a:avLst>
              <a:gd name="adj" fmla="val 6884"/>
            </a:avLst>
          </a:prstGeom>
          <a:solidFill>
            <a:srgbClr val="FFFFCC"/>
          </a:solidFill>
          <a:ln w="15875">
            <a:solidFill>
              <a:srgbClr val="0070C0"/>
            </a:solidFill>
            <a:prstDash val="sysDash"/>
            <a:round/>
            <a:headEnd/>
            <a:tailEnd/>
          </a:ln>
        </p:spPr>
        <p:txBody>
          <a:bodyPr/>
          <a:lstStyle/>
          <a:p>
            <a:pPr algn="ctr"/>
            <a:r>
              <a:rPr kumimoji="1" lang="ko-KR" altLang="en-US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기존 </a:t>
            </a:r>
            <a:r>
              <a:rPr kumimoji="1"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x86 </a:t>
            </a:r>
            <a:r>
              <a:rPr kumimoji="1" lang="ko-KR" altLang="en-US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계열</a:t>
            </a:r>
            <a:endParaRPr kumimoji="1" lang="en-US" altLang="ko-KR" sz="8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  <a:p>
            <a:pPr algn="ctr"/>
            <a:endParaRPr lang="en-US" altLang="ko-KR" sz="700" dirty="0">
              <a:solidFill>
                <a:srgbClr val="002060"/>
              </a:solidFill>
              <a:latin typeface="+mn-ea"/>
            </a:endParaRPr>
          </a:p>
          <a:p>
            <a:pPr algn="ctr"/>
            <a:endParaRPr lang="en-US" altLang="ko-KR" sz="700" dirty="0">
              <a:solidFill>
                <a:srgbClr val="002060"/>
              </a:solidFill>
              <a:latin typeface="+mn-ea"/>
            </a:endParaRPr>
          </a:p>
          <a:p>
            <a:pPr algn="ctr"/>
            <a:endParaRPr lang="en-US" altLang="ko-KR" sz="700" dirty="0">
              <a:solidFill>
                <a:srgbClr val="002060"/>
              </a:solidFill>
              <a:latin typeface="+mn-ea"/>
            </a:endParaRPr>
          </a:p>
          <a:p>
            <a:pPr algn="ctr"/>
            <a:endParaRPr lang="en-US" altLang="ko-KR" sz="700" dirty="0">
              <a:solidFill>
                <a:srgbClr val="002060"/>
              </a:solidFill>
              <a:latin typeface="+mn-ea"/>
            </a:endParaRPr>
          </a:p>
          <a:p>
            <a:pPr algn="ctr"/>
            <a:endParaRPr lang="ko-KR" altLang="en-US" sz="7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08" name="모서리가 둥근 직사각형 70">
            <a:extLst>
              <a:ext uri="{FF2B5EF4-FFF2-40B4-BE49-F238E27FC236}">
                <a16:creationId xmlns:a16="http://schemas.microsoft.com/office/drawing/2014/main" id="{ACCFA590-7B83-4235-8584-FD75D8CD4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910" y="4803040"/>
            <a:ext cx="1136581" cy="1527531"/>
          </a:xfrm>
          <a:prstGeom prst="roundRect">
            <a:avLst>
              <a:gd name="adj" fmla="val 6884"/>
            </a:avLst>
          </a:prstGeom>
          <a:solidFill>
            <a:srgbClr val="FFFFCC"/>
          </a:solidFill>
          <a:ln w="15875">
            <a:solidFill>
              <a:srgbClr val="0070C0"/>
            </a:solidFill>
            <a:prstDash val="sysDash"/>
            <a:round/>
            <a:headEnd/>
            <a:tailEnd/>
          </a:ln>
        </p:spPr>
        <p:txBody>
          <a:bodyPr/>
          <a:lstStyle/>
          <a:p>
            <a:pPr algn="ctr"/>
            <a:r>
              <a:rPr kumimoji="1"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U2L, </a:t>
            </a:r>
            <a:r>
              <a: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W2L</a:t>
            </a:r>
            <a:r>
              <a:rPr kumimoji="1"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 Migration</a:t>
            </a:r>
          </a:p>
        </p:txBody>
      </p:sp>
      <p:sp>
        <p:nvSpPr>
          <p:cNvPr id="109" name="직사각형 6">
            <a:extLst>
              <a:ext uri="{FF2B5EF4-FFF2-40B4-BE49-F238E27FC236}">
                <a16:creationId xmlns:a16="http://schemas.microsoft.com/office/drawing/2014/main" id="{05A9B829-922E-4D8B-BDEA-4CFCCE82C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765" y="5068157"/>
            <a:ext cx="2592221" cy="391158"/>
          </a:xfrm>
          <a:prstGeom prst="rect">
            <a:avLst/>
          </a:prstGeom>
          <a:solidFill>
            <a:srgbClr val="66CCFF">
              <a:alpha val="45882"/>
            </a:srgbClr>
          </a:solidFill>
          <a:ln w="15875">
            <a:solidFill>
              <a:srgbClr val="0070C0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High Performance System</a:t>
            </a:r>
            <a:endParaRPr kumimoji="1" lang="ko-KR" altLang="en-US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10" name="직사각형 7">
            <a:extLst>
              <a:ext uri="{FF2B5EF4-FFF2-40B4-BE49-F238E27FC236}">
                <a16:creationId xmlns:a16="http://schemas.microsoft.com/office/drawing/2014/main" id="{3C0434A5-3748-48C0-A6F3-25300B2E4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765" y="5488673"/>
            <a:ext cx="2592221" cy="391159"/>
          </a:xfrm>
          <a:prstGeom prst="rect">
            <a:avLst/>
          </a:prstGeom>
          <a:solidFill>
            <a:srgbClr val="66CCFF">
              <a:alpha val="45882"/>
            </a:srgbClr>
          </a:solidFill>
          <a:ln w="15875">
            <a:solidFill>
              <a:srgbClr val="0070C0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Medium Performance System</a:t>
            </a:r>
            <a:endParaRPr kumimoji="1" lang="ko-KR" altLang="en-US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11" name="직사각형 8">
            <a:extLst>
              <a:ext uri="{FF2B5EF4-FFF2-40B4-BE49-F238E27FC236}">
                <a16:creationId xmlns:a16="http://schemas.microsoft.com/office/drawing/2014/main" id="{C3731648-C05B-4E17-A236-FBA0F41FB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0765" y="5910054"/>
            <a:ext cx="2592221" cy="391159"/>
          </a:xfrm>
          <a:prstGeom prst="rect">
            <a:avLst/>
          </a:prstGeom>
          <a:solidFill>
            <a:srgbClr val="66CCFF">
              <a:alpha val="45882"/>
            </a:srgbClr>
          </a:solidFill>
          <a:ln w="15875">
            <a:solidFill>
              <a:srgbClr val="0070C0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en-US" altLang="ko-KR" sz="9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Low Performance System</a:t>
            </a:r>
            <a:endParaRPr kumimoji="1" lang="ko-KR" altLang="en-US" sz="9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cxnSp>
        <p:nvCxnSpPr>
          <p:cNvPr id="112" name="직선 화살표 연결선 14">
            <a:extLst>
              <a:ext uri="{FF2B5EF4-FFF2-40B4-BE49-F238E27FC236}">
                <a16:creationId xmlns:a16="http://schemas.microsoft.com/office/drawing/2014/main" id="{DF6980D7-9A7C-4930-ADCB-1ED22553A62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614248" y="5587111"/>
            <a:ext cx="156636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none"/>
          </a:ln>
        </p:spPr>
      </p:cxnSp>
      <p:cxnSp>
        <p:nvCxnSpPr>
          <p:cNvPr id="113" name="직선 화살표 연결선 16">
            <a:extLst>
              <a:ext uri="{FF2B5EF4-FFF2-40B4-BE49-F238E27FC236}">
                <a16:creationId xmlns:a16="http://schemas.microsoft.com/office/drawing/2014/main" id="{C89A8B12-BF05-4C6F-AAC2-6F68CFF02EF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6393413" y="6369180"/>
            <a:ext cx="2741566" cy="345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EFF6AE6B-7868-414D-AF8B-57AC82CABDCC}"/>
              </a:ext>
            </a:extLst>
          </p:cNvPr>
          <p:cNvSpPr txBox="1"/>
          <p:nvPr/>
        </p:nvSpPr>
        <p:spPr>
          <a:xfrm>
            <a:off x="6275991" y="4802447"/>
            <a:ext cx="107722" cy="1355669"/>
          </a:xfrm>
          <a:prstGeom prst="rect">
            <a:avLst/>
          </a:prstGeom>
          <a:noFill/>
        </p:spPr>
        <p:txBody>
          <a:bodyPr vert="eaVert" lIns="0" tIns="0" rIns="0" bIns="0">
            <a:spAutoFit/>
          </a:bodyPr>
          <a:lstStyle/>
          <a:p>
            <a:pPr>
              <a:defRPr/>
            </a:pPr>
            <a:r>
              <a:rPr kumimoji="1" lang="ko-KR" altLang="en-US" sz="7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규모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410049B-F1FB-42B9-B074-C94E197C1CAC}"/>
              </a:ext>
            </a:extLst>
          </p:cNvPr>
          <p:cNvSpPr txBox="1"/>
          <p:nvPr/>
        </p:nvSpPr>
        <p:spPr>
          <a:xfrm>
            <a:off x="7986753" y="6371031"/>
            <a:ext cx="97656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Platform</a:t>
            </a:r>
            <a:endParaRPr lang="ko-KR" altLang="en-US" sz="8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16" name="오른쪽 화살표 78">
            <a:extLst>
              <a:ext uri="{FF2B5EF4-FFF2-40B4-BE49-F238E27FC236}">
                <a16:creationId xmlns:a16="http://schemas.microsoft.com/office/drawing/2014/main" id="{71D8658C-601A-4DB9-ADAA-64F9C43E0174}"/>
              </a:ext>
            </a:extLst>
          </p:cNvPr>
          <p:cNvSpPr/>
          <p:nvPr/>
        </p:nvSpPr>
        <p:spPr>
          <a:xfrm>
            <a:off x="6570049" y="5309194"/>
            <a:ext cx="2472937" cy="328029"/>
          </a:xfrm>
          <a:prstGeom prst="rightArrow">
            <a:avLst>
              <a:gd name="adj1" fmla="val 64262"/>
              <a:gd name="adj2" fmla="val 50000"/>
            </a:avLst>
          </a:prstGeom>
          <a:solidFill>
            <a:srgbClr val="5A7DFD"/>
          </a:solidFill>
          <a:ln w="15875">
            <a:noFill/>
          </a:ln>
          <a:effectLst>
            <a:innerShdw blurRad="38100" dist="25400" dir="16200000">
              <a:prstClr val="black">
                <a:alpha val="1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ix고딕 EB" panose="02020603020101020101" pitchFamily="18" charset="-127"/>
                <a:ea typeface="Rix고딕 EB" panose="02020603020101020101" pitchFamily="18" charset="-127"/>
              </a:rPr>
              <a:t>마이그레이션 추진</a:t>
            </a:r>
          </a:p>
        </p:txBody>
      </p:sp>
      <p:sp>
        <p:nvSpPr>
          <p:cNvPr id="117" name="타원 26">
            <a:extLst>
              <a:ext uri="{FF2B5EF4-FFF2-40B4-BE49-F238E27FC236}">
                <a16:creationId xmlns:a16="http://schemas.microsoft.com/office/drawing/2014/main" id="{743E2187-28D0-4938-9914-AA2596FF5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9493" y="5039042"/>
            <a:ext cx="1476004" cy="29531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kumimoji="1" lang="en-US" altLang="ko-KR" sz="800" spc="-90" dirty="0">
                <a:solidFill>
                  <a:schemeClr val="bg1"/>
                </a:solidFill>
                <a:latin typeface="Rix고딕 B" panose="02020603020101020101" pitchFamily="18" charset="-127"/>
                <a:ea typeface="Rix고딕 B" panose="02020603020101020101" pitchFamily="18" charset="-127"/>
              </a:rPr>
              <a:t>U2L,W2L Migration</a:t>
            </a:r>
          </a:p>
          <a:p>
            <a:pPr algn="ctr"/>
            <a:r>
              <a:rPr kumimoji="1" lang="en-US" altLang="ko-KR" sz="400" dirty="0">
                <a:solidFill>
                  <a:schemeClr val="bg1"/>
                </a:solidFill>
                <a:latin typeface="Rix고딕 B" panose="02020603020101020101" pitchFamily="18" charset="-127"/>
                <a:ea typeface="Rix고딕 B" panose="02020603020101020101" pitchFamily="18" charset="-127"/>
              </a:rPr>
              <a:t>(Unix/Windows To Linux Migration)</a:t>
            </a:r>
            <a:endParaRPr kumimoji="1" lang="ko-KR" altLang="en-US" sz="400" dirty="0">
              <a:solidFill>
                <a:schemeClr val="bg1"/>
              </a:soli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18" name="타원 117">
            <a:extLst>
              <a:ext uri="{FF2B5EF4-FFF2-40B4-BE49-F238E27FC236}">
                <a16:creationId xmlns:a16="http://schemas.microsoft.com/office/drawing/2014/main" id="{3746C05F-72F9-47A4-AF0F-BBB69CEE79EF}"/>
              </a:ext>
            </a:extLst>
          </p:cNvPr>
          <p:cNvSpPr/>
          <p:nvPr/>
        </p:nvSpPr>
        <p:spPr>
          <a:xfrm>
            <a:off x="10099493" y="5416691"/>
            <a:ext cx="1476004" cy="29531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0070C0"/>
            </a:solidFill>
            <a:prstDash val="sysDash"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kumimoji="1"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P2V</a:t>
            </a:r>
          </a:p>
          <a:p>
            <a:pPr algn="ctr">
              <a:defRPr/>
            </a:pPr>
            <a:r>
              <a:rPr kumimoji="1" lang="en-US" altLang="ko-KR" sz="6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(Physical To Virtual Migration)</a:t>
            </a:r>
            <a:endParaRPr kumimoji="1" lang="ko-KR" altLang="en-US" sz="6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sp>
        <p:nvSpPr>
          <p:cNvPr id="119" name="타원 118">
            <a:extLst>
              <a:ext uri="{FF2B5EF4-FFF2-40B4-BE49-F238E27FC236}">
                <a16:creationId xmlns:a16="http://schemas.microsoft.com/office/drawing/2014/main" id="{951276E1-FAE3-4685-A1F2-D4CE3491451C}"/>
              </a:ext>
            </a:extLst>
          </p:cNvPr>
          <p:cNvSpPr/>
          <p:nvPr/>
        </p:nvSpPr>
        <p:spPr>
          <a:xfrm>
            <a:off x="10099493" y="5794340"/>
            <a:ext cx="1476004" cy="29531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0070C0"/>
            </a:solidFill>
            <a:prstDash val="sysDash"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kumimoji="1" lang="en-US" altLang="ko-KR" sz="8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V2V</a:t>
            </a:r>
          </a:p>
          <a:p>
            <a:pPr algn="ctr">
              <a:defRPr/>
            </a:pPr>
            <a:r>
              <a:rPr kumimoji="1" lang="en-US" altLang="ko-KR" sz="60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rPr>
              <a:t>(Virtual To Virtual Migration)</a:t>
            </a:r>
            <a:endParaRPr kumimoji="1" lang="ko-KR" altLang="en-US" sz="600" spc="-90" dirty="0"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Rix고딕 B" panose="02020603020101020101" pitchFamily="18" charset="-127"/>
              <a:ea typeface="Rix고딕 B" panose="02020603020101020101" pitchFamily="18" charset="-127"/>
            </a:endParaRPr>
          </a:p>
        </p:txBody>
      </p:sp>
      <p:cxnSp>
        <p:nvCxnSpPr>
          <p:cNvPr id="120" name="직선 화살표 연결선 119">
            <a:extLst>
              <a:ext uri="{FF2B5EF4-FFF2-40B4-BE49-F238E27FC236}">
                <a16:creationId xmlns:a16="http://schemas.microsoft.com/office/drawing/2014/main" id="{A19F2475-95F4-4533-AB17-26454B7B1101}"/>
              </a:ext>
            </a:extLst>
          </p:cNvPr>
          <p:cNvCxnSpPr>
            <a:stCxn id="117" idx="4"/>
            <a:endCxn id="118" idx="0"/>
          </p:cNvCxnSpPr>
          <p:nvPr/>
        </p:nvCxnSpPr>
        <p:spPr bwMode="auto">
          <a:xfrm rot="5400000">
            <a:off x="10796326" y="5375469"/>
            <a:ext cx="82338" cy="97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/>
          </a:ln>
        </p:spPr>
      </p:cxnSp>
      <p:cxnSp>
        <p:nvCxnSpPr>
          <p:cNvPr id="121" name="직선 화살표 연결선 120">
            <a:extLst>
              <a:ext uri="{FF2B5EF4-FFF2-40B4-BE49-F238E27FC236}">
                <a16:creationId xmlns:a16="http://schemas.microsoft.com/office/drawing/2014/main" id="{C3C90B07-A1BB-49CA-AF6A-F0E460B96BF0}"/>
              </a:ext>
            </a:extLst>
          </p:cNvPr>
          <p:cNvCxnSpPr>
            <a:stCxn id="118" idx="4"/>
            <a:endCxn id="119" idx="0"/>
          </p:cNvCxnSpPr>
          <p:nvPr/>
        </p:nvCxnSpPr>
        <p:spPr bwMode="auto">
          <a:xfrm rot="5400000">
            <a:off x="10796326" y="5753118"/>
            <a:ext cx="82337" cy="97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/>
          </a:ln>
        </p:spPr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1C39AF25-C25B-4E17-958C-F1A5A7188E54}"/>
              </a:ext>
            </a:extLst>
          </p:cNvPr>
          <p:cNvSpPr txBox="1"/>
          <p:nvPr/>
        </p:nvSpPr>
        <p:spPr>
          <a:xfrm>
            <a:off x="6253430" y="4503207"/>
            <a:ext cx="2602396" cy="2462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12700"/>
          </a:bodyPr>
          <a:lstStyle/>
          <a:p>
            <a:pPr marL="176213" indent="-176213">
              <a:spcAft>
                <a:spcPts val="300"/>
              </a:spcAft>
              <a:buClr>
                <a:srgbClr val="0070C0"/>
              </a:buClr>
              <a:buSzPct val="80000"/>
              <a:buFont typeface="Wingdings 2" pitchFamily="18" charset="2"/>
              <a:buChar char=""/>
            </a:pPr>
            <a:r>
              <a:rPr lang="ko-KR" altLang="en-US" sz="10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rPr>
              <a:t>마이그레이션 서비스 </a:t>
            </a:r>
            <a:r>
              <a:rPr lang="en-US" altLang="ko-KR" sz="10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rPr>
              <a:t>– WAS/</a:t>
            </a:r>
            <a:r>
              <a:rPr lang="ko-KR" altLang="en-US" sz="10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rPr>
              <a:t>운영체제</a:t>
            </a:r>
            <a:endParaRPr lang="en-US" altLang="ko-KR" sz="1000" spc="-100" dirty="0">
              <a:solidFill>
                <a:schemeClr val="accent1">
                  <a:lumMod val="75000"/>
                </a:schemeClr>
              </a:solidFill>
              <a:latin typeface="Rix고딕 B" pitchFamily="18" charset="-127"/>
              <a:ea typeface="Rix고딕 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370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BD3B58-7EC3-4CD7-80D6-B2A415C05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현장 중심 지원 서비스 제공</a:t>
            </a:r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98A6D32D-C665-42B3-8DAD-AEAACDFAFD85}"/>
              </a:ext>
            </a:extLst>
          </p:cNvPr>
          <p:cNvGrpSpPr>
            <a:grpSpLocks/>
          </p:cNvGrpSpPr>
          <p:nvPr/>
        </p:nvGrpSpPr>
        <p:grpSpPr bwMode="auto">
          <a:xfrm>
            <a:off x="1511420" y="2040147"/>
            <a:ext cx="8959850" cy="4013200"/>
            <a:chOff x="300" y="1296"/>
            <a:chExt cx="5644" cy="2528"/>
          </a:xfrm>
        </p:grpSpPr>
        <p:sp>
          <p:nvSpPr>
            <p:cNvPr id="14" name="Oval 5">
              <a:extLst>
                <a:ext uri="{FF2B5EF4-FFF2-40B4-BE49-F238E27FC236}">
                  <a16:creationId xmlns:a16="http://schemas.microsoft.com/office/drawing/2014/main" id="{5ED8FE01-6A38-4905-90BF-8567C3940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1888"/>
              <a:ext cx="3385" cy="1936"/>
            </a:xfrm>
            <a:prstGeom prst="ellipse">
              <a:avLst/>
            </a:prstGeom>
            <a:solidFill>
              <a:srgbClr val="FFFFFF"/>
            </a:solidFill>
            <a:ln w="6350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eaLnBrk="1" hangingPunct="1"/>
              <a:endParaRPr lang="ko-KR" altLang="en-US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5" name="Group 6">
              <a:extLst>
                <a:ext uri="{FF2B5EF4-FFF2-40B4-BE49-F238E27FC236}">
                  <a16:creationId xmlns:a16="http://schemas.microsoft.com/office/drawing/2014/main" id="{BFFEF56E-64F1-49A0-99D1-636C55651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2860"/>
              <a:ext cx="1595" cy="956"/>
              <a:chOff x="481" y="3198"/>
              <a:chExt cx="1203" cy="240"/>
            </a:xfrm>
          </p:grpSpPr>
          <p:sp>
            <p:nvSpPr>
              <p:cNvPr id="34" name="Oval 7">
                <a:extLst>
                  <a:ext uri="{FF2B5EF4-FFF2-40B4-BE49-F238E27FC236}">
                    <a16:creationId xmlns:a16="http://schemas.microsoft.com/office/drawing/2014/main" id="{47446E99-338A-4B6B-AD09-8B7179B37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" y="3224"/>
                <a:ext cx="1202" cy="214"/>
              </a:xfrm>
              <a:prstGeom prst="ellipse">
                <a:avLst/>
              </a:prstGeom>
              <a:gradFill rotWithShape="1">
                <a:gsLst>
                  <a:gs pos="0">
                    <a:srgbClr val="ABE800"/>
                  </a:gs>
                  <a:gs pos="50000">
                    <a:srgbClr val="EFFEC0"/>
                  </a:gs>
                  <a:gs pos="100000">
                    <a:srgbClr val="ABE80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5" name="Oval 8">
                <a:extLst>
                  <a:ext uri="{FF2B5EF4-FFF2-40B4-BE49-F238E27FC236}">
                    <a16:creationId xmlns:a16="http://schemas.microsoft.com/office/drawing/2014/main" id="{33FBCADC-9BAC-4408-BF4E-50FDB14EB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" y="3198"/>
                <a:ext cx="1202" cy="211"/>
              </a:xfrm>
              <a:prstGeom prst="ellipse">
                <a:avLst/>
              </a:prstGeom>
              <a:solidFill>
                <a:srgbClr val="F2F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6" name="Oval 9">
                <a:extLst>
                  <a:ext uri="{FF2B5EF4-FFF2-40B4-BE49-F238E27FC236}">
                    <a16:creationId xmlns:a16="http://schemas.microsoft.com/office/drawing/2014/main" id="{18781D8E-0932-44B5-B499-0B6BA1D9F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" y="3203"/>
                <a:ext cx="1077" cy="189"/>
              </a:xfrm>
              <a:prstGeom prst="ellipse">
                <a:avLst/>
              </a:prstGeom>
              <a:solidFill>
                <a:srgbClr val="FFFFFF"/>
              </a:solidFill>
              <a:ln w="6350" algn="ctr">
                <a:solidFill>
                  <a:srgbClr val="DAFF8F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grpSp>
          <p:nvGrpSpPr>
            <p:cNvPr id="16" name="Group 10">
              <a:extLst>
                <a:ext uri="{FF2B5EF4-FFF2-40B4-BE49-F238E27FC236}">
                  <a16:creationId xmlns:a16="http://schemas.microsoft.com/office/drawing/2014/main" id="{C75A15B6-C3E8-4573-B178-815690DF5D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0" y="2860"/>
              <a:ext cx="1595" cy="956"/>
              <a:chOff x="481" y="3198"/>
              <a:chExt cx="1203" cy="240"/>
            </a:xfrm>
          </p:grpSpPr>
          <p:sp>
            <p:nvSpPr>
              <p:cNvPr id="31" name="Oval 11">
                <a:extLst>
                  <a:ext uri="{FF2B5EF4-FFF2-40B4-BE49-F238E27FC236}">
                    <a16:creationId xmlns:a16="http://schemas.microsoft.com/office/drawing/2014/main" id="{CC479BE9-0CAD-48C5-9155-EC828A417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" y="3224"/>
                <a:ext cx="1202" cy="214"/>
              </a:xfrm>
              <a:prstGeom prst="ellipse">
                <a:avLst/>
              </a:prstGeom>
              <a:gradFill rotWithShape="1">
                <a:gsLst>
                  <a:gs pos="0">
                    <a:srgbClr val="B265FF"/>
                  </a:gs>
                  <a:gs pos="50000">
                    <a:srgbClr val="E1C3FF"/>
                  </a:gs>
                  <a:gs pos="100000">
                    <a:srgbClr val="B265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Oval 12">
                <a:extLst>
                  <a:ext uri="{FF2B5EF4-FFF2-40B4-BE49-F238E27FC236}">
                    <a16:creationId xmlns:a16="http://schemas.microsoft.com/office/drawing/2014/main" id="{EAEE290C-00CD-4259-BDAA-543B47A7E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" y="3198"/>
                <a:ext cx="1202" cy="211"/>
              </a:xfrm>
              <a:prstGeom prst="ellipse">
                <a:avLst/>
              </a:prstGeom>
              <a:solidFill>
                <a:srgbClr val="F9F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3" name="Oval 13">
                <a:extLst>
                  <a:ext uri="{FF2B5EF4-FFF2-40B4-BE49-F238E27FC236}">
                    <a16:creationId xmlns:a16="http://schemas.microsoft.com/office/drawing/2014/main" id="{F0C2DACB-8B2C-447F-8871-12D9AF338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" y="3203"/>
                <a:ext cx="1077" cy="189"/>
              </a:xfrm>
              <a:prstGeom prst="ellipse">
                <a:avLst/>
              </a:prstGeom>
              <a:solidFill>
                <a:srgbClr val="FFFFFF"/>
              </a:solidFill>
              <a:ln w="6350" algn="ctr">
                <a:solidFill>
                  <a:srgbClr val="E1C3FF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grpSp>
          <p:nvGrpSpPr>
            <p:cNvPr id="17" name="Group 14">
              <a:extLst>
                <a:ext uri="{FF2B5EF4-FFF2-40B4-BE49-F238E27FC236}">
                  <a16:creationId xmlns:a16="http://schemas.microsoft.com/office/drawing/2014/main" id="{BF229E57-B055-48DD-9057-D78A6F2AA1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0" y="1542"/>
              <a:ext cx="1595" cy="956"/>
              <a:chOff x="481" y="3198"/>
              <a:chExt cx="1203" cy="240"/>
            </a:xfrm>
          </p:grpSpPr>
          <p:sp>
            <p:nvSpPr>
              <p:cNvPr id="28" name="Oval 15">
                <a:extLst>
                  <a:ext uri="{FF2B5EF4-FFF2-40B4-BE49-F238E27FC236}">
                    <a16:creationId xmlns:a16="http://schemas.microsoft.com/office/drawing/2014/main" id="{1F13A855-4C9F-428F-AA05-950F481A9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" y="3224"/>
                <a:ext cx="1202" cy="214"/>
              </a:xfrm>
              <a:prstGeom prst="ellipse">
                <a:avLst/>
              </a:prstGeom>
              <a:gradFill rotWithShape="1">
                <a:gsLst>
                  <a:gs pos="0">
                    <a:srgbClr val="8299C8"/>
                  </a:gs>
                  <a:gs pos="50000">
                    <a:srgbClr val="EAEEF6"/>
                  </a:gs>
                  <a:gs pos="100000">
                    <a:srgbClr val="8299C8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29" name="Oval 16">
                <a:extLst>
                  <a:ext uri="{FF2B5EF4-FFF2-40B4-BE49-F238E27FC236}">
                    <a16:creationId xmlns:a16="http://schemas.microsoft.com/office/drawing/2014/main" id="{8C6DEAF7-ADD3-4A53-9898-F02AC2C3A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" y="3198"/>
                <a:ext cx="1202" cy="211"/>
              </a:xfrm>
              <a:prstGeom prst="ellipse">
                <a:avLst/>
              </a:prstGeom>
              <a:solidFill>
                <a:srgbClr val="EAE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0" name="Oval 17">
                <a:extLst>
                  <a:ext uri="{FF2B5EF4-FFF2-40B4-BE49-F238E27FC236}">
                    <a16:creationId xmlns:a16="http://schemas.microsoft.com/office/drawing/2014/main" id="{AC03887F-C72C-487F-9910-C8C4E3F95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" y="3203"/>
                <a:ext cx="1077" cy="189"/>
              </a:xfrm>
              <a:prstGeom prst="ellipse">
                <a:avLst/>
              </a:prstGeom>
              <a:solidFill>
                <a:srgbClr val="FFFFFF"/>
              </a:solidFill>
              <a:ln w="6350" algn="ctr">
                <a:solidFill>
                  <a:srgbClr val="8299C8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Font typeface="Wingdings" panose="05000000000000000000" pitchFamily="2" charset="2"/>
                  <a:defRPr sz="1200">
                    <a:solidFill>
                      <a:schemeClr val="tx1"/>
                    </a:solidFill>
                    <a:latin typeface="Optima" pitchFamily="2" charset="2"/>
                    <a:ea typeface="가는각진제목체" panose="02030600000101010101" pitchFamily="18" charset="-127"/>
                  </a:defRPr>
                </a:lvl9pPr>
              </a:lstStyle>
              <a:p>
                <a:pPr eaLnBrk="1" hangingPunct="1"/>
                <a:endParaRPr lang="ko-KR" altLang="en-US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8365C760-276E-4E44-BF15-17A3CD6A8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1796"/>
              <a:ext cx="122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0800" bIns="10800" anchor="ctr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</a:pPr>
              <a:r>
                <a:rPr lang="ko-KR" altLang="en-US" sz="2400" b="1" i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현장중심 지원</a:t>
              </a: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EF22922A-FFF2-4751-B6B5-FB1E8413F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3069"/>
              <a:ext cx="1521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0800" bIns="10800" anchor="ctr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ctr" eaLnBrk="1" hangingPunct="1">
                <a:lnSpc>
                  <a:spcPct val="85000"/>
                </a:lnSpc>
                <a:spcBef>
                  <a:spcPct val="0"/>
                </a:spcBef>
              </a:pPr>
              <a:r>
                <a:rPr lang="ko-KR" altLang="en-US" sz="2400" b="1" i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단일 전담 </a:t>
              </a:r>
              <a:endParaRPr lang="en-US" altLang="ko-KR" sz="2400" b="1" i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algn="ctr" eaLnBrk="1" hangingPunct="1">
                <a:lnSpc>
                  <a:spcPct val="85000"/>
                </a:lnSpc>
                <a:spcBef>
                  <a:spcPct val="0"/>
                </a:spcBef>
              </a:pPr>
              <a:r>
                <a:rPr lang="ko-KR" altLang="en-US" sz="2400" b="1" i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지원조직</a:t>
              </a: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14341AB9-B097-490A-A7B9-3BDE22E2B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045"/>
              <a:ext cx="961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0800" bIns="10800" anchor="ctr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ctr" eaLnBrk="1" hangingPunct="1">
                <a:lnSpc>
                  <a:spcPct val="85000"/>
                </a:lnSpc>
                <a:spcBef>
                  <a:spcPct val="0"/>
                </a:spcBef>
              </a:pPr>
              <a:r>
                <a:rPr lang="ko-KR" altLang="en-US" sz="2400" b="1" i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신기술</a:t>
              </a:r>
            </a:p>
            <a:p>
              <a:pPr algn="ctr" eaLnBrk="1" hangingPunct="1">
                <a:lnSpc>
                  <a:spcPct val="85000"/>
                </a:lnSpc>
                <a:spcBef>
                  <a:spcPct val="0"/>
                </a:spcBef>
              </a:pPr>
              <a:r>
                <a:rPr lang="ko-KR" altLang="en-US" sz="2400" b="1" i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구현 지원</a:t>
              </a:r>
            </a:p>
          </p:txBody>
        </p:sp>
        <p:sp>
          <p:nvSpPr>
            <p:cNvPr id="21" name="AutoShape 21">
              <a:extLst>
                <a:ext uri="{FF2B5EF4-FFF2-40B4-BE49-F238E27FC236}">
                  <a16:creationId xmlns:a16="http://schemas.microsoft.com/office/drawing/2014/main" id="{4078E835-E133-48C7-87AC-6C3E98AB85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709" y="3153"/>
              <a:ext cx="673" cy="410"/>
            </a:xfrm>
            <a:prstGeom prst="leftRightArrow">
              <a:avLst>
                <a:gd name="adj1" fmla="val 45306"/>
                <a:gd name="adj2" fmla="val 39137"/>
              </a:avLst>
            </a:prstGeom>
            <a:gradFill rotWithShape="1">
              <a:gsLst>
                <a:gs pos="0">
                  <a:srgbClr val="ABE800"/>
                </a:gs>
                <a:gs pos="50000">
                  <a:srgbClr val="FEFFE9"/>
                </a:gs>
                <a:gs pos="100000">
                  <a:srgbClr val="ABE8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eaLnBrk="1" hangingPunct="1"/>
              <a:endParaRPr lang="ko-KR" altLang="en-US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2" name="AutoShape 22">
              <a:extLst>
                <a:ext uri="{FF2B5EF4-FFF2-40B4-BE49-F238E27FC236}">
                  <a16:creationId xmlns:a16="http://schemas.microsoft.com/office/drawing/2014/main" id="{B7D8D63B-7475-440F-AC7B-A35A5A36D2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242991">
              <a:off x="1960" y="2383"/>
              <a:ext cx="518" cy="411"/>
            </a:xfrm>
            <a:prstGeom prst="leftRightArrow">
              <a:avLst>
                <a:gd name="adj1" fmla="val 45306"/>
                <a:gd name="adj2" fmla="val 30050"/>
              </a:avLst>
            </a:prstGeom>
            <a:gradFill rotWithShape="1">
              <a:gsLst>
                <a:gs pos="0">
                  <a:srgbClr val="7BDCFF"/>
                </a:gs>
                <a:gs pos="50000">
                  <a:srgbClr val="FEFFE9"/>
                </a:gs>
                <a:gs pos="100000">
                  <a:srgbClr val="7BDC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eaLnBrk="1" hangingPunct="1"/>
              <a:endParaRPr lang="ko-KR" altLang="en-US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3" name="AutoShape 23">
              <a:extLst>
                <a:ext uri="{FF2B5EF4-FFF2-40B4-BE49-F238E27FC236}">
                  <a16:creationId xmlns:a16="http://schemas.microsoft.com/office/drawing/2014/main" id="{E7F9AB3F-8C26-4D50-A1CE-362FD3FF4C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357009" flipH="1">
              <a:off x="3683" y="2377"/>
              <a:ext cx="518" cy="410"/>
            </a:xfrm>
            <a:prstGeom prst="leftRightArrow">
              <a:avLst>
                <a:gd name="adj1" fmla="val 45306"/>
                <a:gd name="adj2" fmla="val 30123"/>
              </a:avLst>
            </a:prstGeom>
            <a:gradFill rotWithShape="1">
              <a:gsLst>
                <a:gs pos="0">
                  <a:srgbClr val="BF57C7"/>
                </a:gs>
                <a:gs pos="50000">
                  <a:srgbClr val="FEFFE9"/>
                </a:gs>
                <a:gs pos="100000">
                  <a:srgbClr val="BF57C7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eaLnBrk="1" hangingPunct="1"/>
              <a:endParaRPr lang="ko-KR" altLang="en-US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D05C98E6-059E-4A10-90E9-B8B0972A1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603"/>
              <a:ext cx="151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ctr" eaLnBrk="1" latinLnBrk="1" hangingPunct="1">
                <a:lnSpc>
                  <a:spcPct val="120000"/>
                </a:lnSpc>
                <a:spcBef>
                  <a:spcPct val="0"/>
                </a:spcBef>
                <a:buClr>
                  <a:schemeClr val="tx2"/>
                </a:buClr>
              </a:pPr>
              <a:r>
                <a:rPr kumimoji="1" lang="en-US" altLang="ko-KR" sz="2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2018</a:t>
              </a:r>
              <a:r>
                <a:rPr kumimoji="1" lang="ko-KR" altLang="en-US" sz="2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년도 </a:t>
              </a:r>
              <a:endParaRPr kumimoji="1" lang="en-US" altLang="ko-KR" sz="2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algn="ctr" eaLnBrk="1" latinLnBrk="1" hangingPunct="1">
                <a:lnSpc>
                  <a:spcPct val="120000"/>
                </a:lnSpc>
                <a:spcBef>
                  <a:spcPct val="0"/>
                </a:spcBef>
                <a:buClr>
                  <a:schemeClr val="tx2"/>
                </a:buClr>
              </a:pPr>
              <a:r>
                <a:rPr kumimoji="1" lang="ko-KR" altLang="en-US" sz="2000" b="1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오픈소스 유지보수</a:t>
              </a:r>
              <a:endParaRPr kumimoji="1" lang="en-US" altLang="ko-KR" sz="2000" b="1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755BC9BF-11CC-409C-B964-4D24AA136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" y="2199"/>
              <a:ext cx="1141" cy="491"/>
            </a:xfrm>
            <a:prstGeom prst="wedgeRoundRectCallout">
              <a:avLst>
                <a:gd name="adj1" fmla="val -62694"/>
                <a:gd name="adj2" fmla="val 109880"/>
                <a:gd name="adj3" fmla="val 16667"/>
              </a:avLst>
            </a:prstGeom>
            <a:solidFill>
              <a:srgbClr val="FFFFFF"/>
            </a:solidFill>
            <a:ln w="6350" algn="ctr">
              <a:solidFill>
                <a:srgbClr val="E3ADFE"/>
              </a:solidFill>
              <a:miter lim="800000"/>
              <a:headEnd/>
              <a:tailEnd/>
            </a:ln>
          </p:spPr>
          <p:txBody>
            <a:bodyPr wrap="none" lIns="18000" rIns="18000" anchor="ctr"/>
            <a:lstStyle>
              <a:lvl1pPr marL="88900" indent="-889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가상화</a:t>
              </a:r>
              <a:r>
                <a:rPr kumimoji="1" lang="en-US" altLang="ko-KR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</a:t>
              </a: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시스템자동화</a:t>
              </a:r>
              <a:r>
                <a:rPr kumimoji="1" lang="en-US" altLang="ko-KR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</a:t>
              </a: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통합화</a:t>
              </a:r>
              <a:endParaRPr kumimoji="1" lang="en-US" altLang="ko-KR" sz="11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sz="1100" dirty="0" err="1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프라이빗</a:t>
              </a:r>
              <a:r>
                <a:rPr kumimoji="1" lang="en-US" altLang="ko-KR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</a:t>
              </a:r>
              <a:r>
                <a:rPr kumimoji="1" lang="ko-KR" altLang="en-US" sz="1100" dirty="0" err="1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퍼블릭</a:t>
              </a: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클라우드</a:t>
              </a:r>
              <a:endParaRPr kumimoji="1" lang="en-US" altLang="ko-KR" sz="1100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en-US" altLang="ko-KR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ALM</a:t>
              </a: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기반 지속적 통합</a:t>
              </a:r>
            </a:p>
          </p:txBody>
        </p:sp>
        <p:sp>
          <p:nvSpPr>
            <p:cNvPr id="26" name="AutoShape 26">
              <a:extLst>
                <a:ext uri="{FF2B5EF4-FFF2-40B4-BE49-F238E27FC236}">
                  <a16:creationId xmlns:a16="http://schemas.microsoft.com/office/drawing/2014/main" id="{D6DCA2DD-B90F-4674-BFAA-993AAE38E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" y="1296"/>
              <a:ext cx="1438" cy="688"/>
            </a:xfrm>
            <a:prstGeom prst="wedgeRoundRectCallout">
              <a:avLst>
                <a:gd name="adj1" fmla="val -81106"/>
                <a:gd name="adj2" fmla="val 47759"/>
                <a:gd name="adj3" fmla="val 16667"/>
              </a:avLst>
            </a:prstGeom>
            <a:solidFill>
              <a:srgbClr val="FFFFFF"/>
            </a:solidFill>
            <a:ln w="6350" algn="ctr">
              <a:solidFill>
                <a:srgbClr val="8299C8"/>
              </a:solidFill>
              <a:miter lim="800000"/>
              <a:headEnd/>
              <a:tailEnd/>
            </a:ln>
          </p:spPr>
          <p:txBody>
            <a:bodyPr wrap="none" lIns="18000" rIns="18000" anchor="ctr"/>
            <a:lstStyle>
              <a:lvl1pPr marL="88900" indent="-889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현장 전담요원 배치</a:t>
              </a: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온사이트 작업 지원</a:t>
              </a:r>
              <a:endParaRPr kumimoji="1" lang="en-US" altLang="ko-KR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en-US" altLang="ko-KR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24 x 365 </a:t>
              </a:r>
              <a:r>
                <a:rPr kumimoji="1" lang="ko-KR" altLang="en-US" dirty="0" err="1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무정지</a:t>
              </a:r>
              <a:r>
                <a:rPr kumimoji="1" lang="ko-KR" altLang="en-US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서비스</a:t>
              </a: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필요 시 프로젝트 인력 상주지원</a:t>
              </a:r>
            </a:p>
          </p:txBody>
        </p:sp>
        <p:sp>
          <p:nvSpPr>
            <p:cNvPr id="27" name="AutoShape 27">
              <a:extLst>
                <a:ext uri="{FF2B5EF4-FFF2-40B4-BE49-F238E27FC236}">
                  <a16:creationId xmlns:a16="http://schemas.microsoft.com/office/drawing/2014/main" id="{63169426-A4C6-48E5-A985-B84AD8DEC1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0" y="2157"/>
              <a:ext cx="1277" cy="533"/>
            </a:xfrm>
            <a:prstGeom prst="wedgeRoundRectCallout">
              <a:avLst>
                <a:gd name="adj1" fmla="val -53005"/>
                <a:gd name="adj2" fmla="val 89250"/>
                <a:gd name="adj3" fmla="val 16667"/>
              </a:avLst>
            </a:prstGeom>
            <a:solidFill>
              <a:srgbClr val="FFFFFF"/>
            </a:solidFill>
            <a:ln w="6350" algn="ctr">
              <a:solidFill>
                <a:srgbClr val="A8EAE1"/>
              </a:solidFill>
              <a:miter lim="800000"/>
              <a:headEnd/>
              <a:tailEnd/>
            </a:ln>
          </p:spPr>
          <p:txBody>
            <a:bodyPr wrap="none" lIns="18000" tIns="10800" rIns="18000" bIns="10800" anchor="ctr"/>
            <a:lstStyle>
              <a:lvl1pPr marL="88900" indent="-889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1pPr>
              <a:lvl2pPr marL="742950" indent="-28575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2pPr>
              <a:lvl3pPr marL="11430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3pPr>
              <a:lvl4pPr marL="16002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4pPr>
              <a:lvl5pPr marL="2057400" indent="-228600" defTabSz="222250" eaLnBrk="0" hangingPunct="0"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5pPr>
              <a:lvl6pPr marL="25146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6pPr>
              <a:lvl7pPr marL="29718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7pPr>
              <a:lvl8pPr marL="34290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8pPr>
              <a:lvl9pPr marL="3886200" indent="-228600" algn="ctr" defTabSz="222250" eaLnBrk="0" fontAlgn="base" hangingPunct="0">
                <a:spcBef>
                  <a:spcPct val="50000"/>
                </a:spcBef>
                <a:spcAft>
                  <a:spcPct val="0"/>
                </a:spcAft>
                <a:buFont typeface="Wingdings" panose="05000000000000000000" pitchFamily="2" charset="2"/>
                <a:defRPr sz="1200">
                  <a:solidFill>
                    <a:schemeClr val="tx1"/>
                  </a:solidFill>
                  <a:latin typeface="Optima" pitchFamily="2" charset="2"/>
                  <a:ea typeface="가는각진제목체" panose="02030600000101010101" pitchFamily="18" charset="-127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삼성증권 시스템 전담 팀</a:t>
              </a: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장애대응 후선 서비스 팀</a:t>
              </a:r>
            </a:p>
            <a:p>
              <a:pPr algn="l" eaLnBrk="1" hangingPunct="1">
                <a:spcBef>
                  <a:spcPct val="20000"/>
                </a:spcBef>
                <a:buClr>
                  <a:srgbClr val="4669AF"/>
                </a:buClr>
                <a:buFont typeface="Wingdings" panose="05000000000000000000" pitchFamily="2" charset="2"/>
                <a:buChar char="w"/>
              </a:pP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오픈소스 마이그레이션</a:t>
              </a:r>
              <a:r>
                <a:rPr kumimoji="1" lang="en-US" altLang="ko-KR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kumimoji="1" lang="ko-KR" altLang="en-US" sz="1100" dirty="0">
                  <a:solidFill>
                    <a:srgbClr val="000000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서비스 </a:t>
              </a:r>
            </a:p>
          </p:txBody>
        </p:sp>
      </p:grpSp>
      <p:sp>
        <p:nvSpPr>
          <p:cNvPr id="37" name="Rectangle 28">
            <a:extLst>
              <a:ext uri="{FF2B5EF4-FFF2-40B4-BE49-F238E27FC236}">
                <a16:creationId xmlns:a16="http://schemas.microsoft.com/office/drawing/2014/main" id="{30FA7E75-5E8A-4FAE-8834-12BA44752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408" y="1763922"/>
            <a:ext cx="9158287" cy="4751388"/>
          </a:xfrm>
          <a:prstGeom prst="rect">
            <a:avLst/>
          </a:prstGeom>
          <a:noFill/>
          <a:ln w="19050">
            <a:solidFill>
              <a:srgbClr val="7BD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defRPr sz="1200">
                <a:solidFill>
                  <a:schemeClr val="tx1"/>
                </a:solidFill>
                <a:latin typeface="Optima" pitchFamily="2" charset="2"/>
                <a:ea typeface="가는각진제목체" panose="02030600000101010101" pitchFamily="18" charset="-127"/>
              </a:defRPr>
            </a:lvl9pPr>
          </a:lstStyle>
          <a:p>
            <a:pPr eaLnBrk="1" hangingPunct="1"/>
            <a:endParaRPr lang="ko-KR" altLang="en-US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8" name="Rectangle 3">
            <a:extLst>
              <a:ext uri="{FF2B5EF4-FFF2-40B4-BE49-F238E27FC236}">
                <a16:creationId xmlns:a16="http://schemas.microsoft.com/office/drawing/2014/main" id="{2F86EF4A-DDDF-4813-88BA-64F4CAFE399F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76944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2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오픈소스컨설팅은</a:t>
            </a:r>
            <a:r>
              <a:rPr lang="ko-KR" altLang="en-US" dirty="0"/>
              <a:t> 고객 업무를 위한 기술지원 전략을 현장중심의 지원</a:t>
            </a:r>
            <a:r>
              <a:rPr lang="en-US" altLang="ko-KR" dirty="0"/>
              <a:t>, </a:t>
            </a:r>
            <a:r>
              <a:rPr lang="ko-KR" altLang="en-US" dirty="0"/>
              <a:t>단일조직에 의한 전담지원 및 고객을 위한 특화지원에 중점을 두고 수행됩니다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5640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4DB195-EFD3-4AD9-A670-4188A104A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최적화된 오픈소스 도입 전략 제시</a:t>
            </a:r>
          </a:p>
        </p:txBody>
      </p: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8909EE71-7018-4FC0-9B41-309F8D8D55D9}"/>
              </a:ext>
            </a:extLst>
          </p:cNvPr>
          <p:cNvGrpSpPr/>
          <p:nvPr/>
        </p:nvGrpSpPr>
        <p:grpSpPr>
          <a:xfrm>
            <a:off x="273653" y="912275"/>
            <a:ext cx="11466898" cy="5479900"/>
            <a:chOff x="285705" y="912157"/>
            <a:chExt cx="9389404" cy="5469171"/>
          </a:xfrm>
        </p:grpSpPr>
        <p:sp>
          <p:nvSpPr>
            <p:cNvPr id="3" name="Text Box 5">
              <a:extLst>
                <a:ext uri="{FF2B5EF4-FFF2-40B4-BE49-F238E27FC236}">
                  <a16:creationId xmlns:a16="http://schemas.microsoft.com/office/drawing/2014/main" id="{4C4B2C9E-2276-4FA0-B36D-107530694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705" y="912157"/>
              <a:ext cx="9389404" cy="430043"/>
            </a:xfrm>
            <a:prstGeom prst="rect">
              <a:avLst/>
            </a:prstGeom>
            <a:noFill/>
            <a:ln w="19050" algn="ctr">
              <a:noFill/>
              <a:round/>
              <a:headEnd/>
              <a:tailEnd/>
            </a:ln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268288" indent="-268288" latinLnBrk="0">
                <a:lnSpc>
                  <a:spcPct val="110000"/>
                </a:lnSpc>
                <a:spcBef>
                  <a:spcPts val="600"/>
                </a:spcBef>
                <a:buSzPct val="100000"/>
                <a:buFontTx/>
                <a:buBlip>
                  <a:blip r:embed="rId2"/>
                </a:buBlip>
                <a:defRPr sz="2000" kern="0"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  <a:lvl2pPr marL="800100" lvl="1" indent="-342900" latinLnBrk="0">
                <a:lnSpc>
                  <a:spcPct val="110000"/>
                </a:lnSpc>
                <a:spcBef>
                  <a:spcPts val="600"/>
                </a:spcBef>
                <a:buSzPct val="100000"/>
                <a:buFont typeface="Wingdings" panose="05000000000000000000" pitchFamily="2" charset="2"/>
                <a:buChar char="ü"/>
                <a:defRPr kern="0"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ko-KR" altLang="en-US" dirty="0"/>
                <a:t>오픈소스 인프라 확산에 따른 비용을 최적화 할 수 있는 가이드라인을 제공해드리도록 하겠습니다</a:t>
              </a:r>
              <a:r>
                <a:rPr lang="en-US" altLang="ko-KR" dirty="0"/>
                <a:t>.</a:t>
              </a:r>
              <a:endParaRPr lang="ko-KR" altLang="en-US" dirty="0"/>
            </a:p>
          </p:txBody>
        </p:sp>
        <p:pic>
          <p:nvPicPr>
            <p:cNvPr id="4" name="Picture 11" descr="화살표">
              <a:extLst>
                <a:ext uri="{FF2B5EF4-FFF2-40B4-BE49-F238E27FC236}">
                  <a16:creationId xmlns:a16="http://schemas.microsoft.com/office/drawing/2014/main" id="{728F5659-E727-4C48-87AE-8D6C39C28A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659" y="1926047"/>
              <a:ext cx="7480438" cy="106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21529E7A-16DF-4DFD-BB3F-040E5C42E5DF}"/>
                </a:ext>
              </a:extLst>
            </p:cNvPr>
            <p:cNvSpPr/>
            <p:nvPr/>
          </p:nvSpPr>
          <p:spPr bwMode="auto">
            <a:xfrm>
              <a:off x="2661546" y="2493899"/>
              <a:ext cx="2321373" cy="50038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r>
                <a:rPr lang="ko-KR" altLang="en-US" sz="1600" b="1" spc="-60" dirty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  <a:cs typeface="+mj-cs"/>
                </a:rPr>
                <a:t>확산 기획</a:t>
              </a: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F638986F-DEB6-4D57-B622-4FB9C69847AE}"/>
                </a:ext>
              </a:extLst>
            </p:cNvPr>
            <p:cNvSpPr/>
            <p:nvPr/>
          </p:nvSpPr>
          <p:spPr bwMode="auto">
            <a:xfrm>
              <a:off x="340174" y="2493899"/>
              <a:ext cx="2321373" cy="5003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r>
                <a:rPr lang="ko-KR" altLang="en-US" sz="1600" b="1" spc="-60" dirty="0">
                  <a:latin typeface="Rix모던고딕 B" pitchFamily="18" charset="-127"/>
                  <a:ea typeface="Rix모던고딕 B" pitchFamily="18" charset="-127"/>
                </a:rPr>
                <a:t>운영 지원</a:t>
              </a:r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F9950CEA-6D57-4DD2-8D27-3EB134DD618A}"/>
                </a:ext>
              </a:extLst>
            </p:cNvPr>
            <p:cNvSpPr/>
            <p:nvPr/>
          </p:nvSpPr>
          <p:spPr bwMode="auto">
            <a:xfrm>
              <a:off x="7304291" y="2493899"/>
              <a:ext cx="2321373" cy="5003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r>
                <a:rPr lang="ko-KR" altLang="en-US" sz="1600" b="1" spc="-60" dirty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  <a:cs typeface="+mj-cs"/>
                </a:rPr>
                <a:t>내재화 지원</a:t>
              </a: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60CB506D-7D5B-4BEE-A6BF-1C199989BC36}"/>
                </a:ext>
              </a:extLst>
            </p:cNvPr>
            <p:cNvSpPr/>
            <p:nvPr/>
          </p:nvSpPr>
          <p:spPr bwMode="auto">
            <a:xfrm>
              <a:off x="4982918" y="2493899"/>
              <a:ext cx="2321373" cy="5003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r>
                <a:rPr lang="ko-KR" altLang="en-US" sz="1600" b="1" spc="-60" dirty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  <a:cs typeface="+mj-cs"/>
                </a:rPr>
                <a:t>오픈소스</a:t>
              </a:r>
              <a:r>
                <a:rPr lang="en-US" altLang="ko-KR" sz="1600" b="1" spc="-60" dirty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  <a:cs typeface="+mj-cs"/>
                </a:rPr>
                <a:t>/</a:t>
              </a:r>
              <a:r>
                <a:rPr lang="ko-KR" altLang="en-US" sz="1600" b="1" spc="-60" dirty="0">
                  <a:solidFill>
                    <a:schemeClr val="bg1"/>
                  </a:solidFill>
                  <a:latin typeface="Rix모던고딕 B" pitchFamily="18" charset="-127"/>
                  <a:ea typeface="Rix모던고딕 B" pitchFamily="18" charset="-127"/>
                  <a:cs typeface="+mj-cs"/>
                </a:rPr>
                <a:t>클라우드 전환</a:t>
              </a:r>
            </a:p>
          </p:txBody>
        </p:sp>
        <p:sp>
          <p:nvSpPr>
            <p:cNvPr id="9" name="오른쪽 화살표 51">
              <a:extLst>
                <a:ext uri="{FF2B5EF4-FFF2-40B4-BE49-F238E27FC236}">
                  <a16:creationId xmlns:a16="http://schemas.microsoft.com/office/drawing/2014/main" id="{947FEB52-8B71-4D2D-8308-5E113C7B564A}"/>
                </a:ext>
              </a:extLst>
            </p:cNvPr>
            <p:cNvSpPr/>
            <p:nvPr/>
          </p:nvSpPr>
          <p:spPr>
            <a:xfrm>
              <a:off x="2626499" y="2563496"/>
              <a:ext cx="360040" cy="396044"/>
            </a:xfrm>
            <a:prstGeom prst="rightArrow">
              <a:avLst/>
            </a:prstGeom>
            <a:solidFill>
              <a:srgbClr val="B9CD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sp>
          <p:nvSpPr>
            <p:cNvPr id="10" name="오른쪽 화살표 52">
              <a:extLst>
                <a:ext uri="{FF2B5EF4-FFF2-40B4-BE49-F238E27FC236}">
                  <a16:creationId xmlns:a16="http://schemas.microsoft.com/office/drawing/2014/main" id="{2464F447-0D62-4503-9979-29B72C688551}"/>
                </a:ext>
              </a:extLst>
            </p:cNvPr>
            <p:cNvSpPr/>
            <p:nvPr/>
          </p:nvSpPr>
          <p:spPr>
            <a:xfrm>
              <a:off x="4982918" y="2546067"/>
              <a:ext cx="360040" cy="396044"/>
            </a:xfrm>
            <a:prstGeom prst="rightArrow">
              <a:avLst/>
            </a:prstGeom>
            <a:solidFill>
              <a:srgbClr val="558E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sp>
          <p:nvSpPr>
            <p:cNvPr id="11" name="오른쪽 화살표 53">
              <a:extLst>
                <a:ext uri="{FF2B5EF4-FFF2-40B4-BE49-F238E27FC236}">
                  <a16:creationId xmlns:a16="http://schemas.microsoft.com/office/drawing/2014/main" id="{3F091618-693A-4B32-A5D8-CFAF0B9CCD47}"/>
                </a:ext>
              </a:extLst>
            </p:cNvPr>
            <p:cNvSpPr/>
            <p:nvPr/>
          </p:nvSpPr>
          <p:spPr>
            <a:xfrm>
              <a:off x="7304291" y="2546067"/>
              <a:ext cx="360040" cy="396044"/>
            </a:xfrm>
            <a:prstGeom prst="rightArrow">
              <a:avLst/>
            </a:prstGeom>
            <a:solidFill>
              <a:srgbClr val="376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5F57D58D-8E73-4326-B8F9-60C00598AD43}"/>
                </a:ext>
              </a:extLst>
            </p:cNvPr>
            <p:cNvSpPr/>
            <p:nvPr/>
          </p:nvSpPr>
          <p:spPr bwMode="auto">
            <a:xfrm>
              <a:off x="347443" y="2995065"/>
              <a:ext cx="2314102" cy="3175956"/>
            </a:xfrm>
            <a:prstGeom prst="rect">
              <a:avLst/>
            </a:prstGeom>
            <a:solidFill>
              <a:schemeClr val="bg1">
                <a:lumMod val="75000"/>
                <a:alpha val="1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endParaRPr lang="ko-KR" altLang="en-US" sz="1100" spc="-60" dirty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  <a:cs typeface="+mj-cs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37B952AD-0509-43A5-883A-D8916D4BEF63}"/>
                </a:ext>
              </a:extLst>
            </p:cNvPr>
            <p:cNvSpPr/>
            <p:nvPr/>
          </p:nvSpPr>
          <p:spPr bwMode="auto">
            <a:xfrm>
              <a:off x="2660370" y="2995065"/>
              <a:ext cx="2322549" cy="3175956"/>
            </a:xfrm>
            <a:prstGeom prst="rect">
              <a:avLst/>
            </a:prstGeom>
            <a:solidFill>
              <a:schemeClr val="bg1">
                <a:lumMod val="75000"/>
                <a:alpha val="3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endParaRPr lang="ko-KR" altLang="en-US" sz="1100" spc="-60" dirty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  <a:cs typeface="+mj-cs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5E10578A-2138-40F8-9B66-251BEA4F5296}"/>
                </a:ext>
              </a:extLst>
            </p:cNvPr>
            <p:cNvSpPr/>
            <p:nvPr/>
          </p:nvSpPr>
          <p:spPr bwMode="auto">
            <a:xfrm>
              <a:off x="4991366" y="2995065"/>
              <a:ext cx="2312925" cy="3175956"/>
            </a:xfrm>
            <a:prstGeom prst="rect">
              <a:avLst/>
            </a:prstGeom>
            <a:solidFill>
              <a:schemeClr val="bg1">
                <a:lumMod val="75000"/>
                <a:alpha val="5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endParaRPr lang="ko-KR" altLang="en-US" sz="1100" spc="-60" dirty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  <a:cs typeface="+mj-cs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F5BAE70-9458-447D-B643-690371BEBCCF}"/>
                </a:ext>
              </a:extLst>
            </p:cNvPr>
            <p:cNvSpPr/>
            <p:nvPr/>
          </p:nvSpPr>
          <p:spPr bwMode="auto">
            <a:xfrm>
              <a:off x="7312739" y="2995065"/>
              <a:ext cx="2312925" cy="3175956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</p:spPr>
          <p:txBody>
            <a:bodyPr wrap="square" lIns="36000" tIns="36000" rIns="36000" bIns="36000" anchor="ctr" anchorCtr="0"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algn="ctr" eaLnBrk="0" hangingPunct="0"/>
              <a:endParaRPr lang="ko-KR" altLang="en-US" sz="1100" spc="-60" dirty="0">
                <a:solidFill>
                  <a:schemeClr val="bg1"/>
                </a:solidFill>
                <a:latin typeface="Rix모던고딕 B" pitchFamily="18" charset="-127"/>
                <a:ea typeface="Rix모던고딕 B" pitchFamily="18" charset="-127"/>
                <a:cs typeface="+mj-cs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EB9BB570-243A-411B-9DC1-E91B9A9BE872}"/>
                </a:ext>
              </a:extLst>
            </p:cNvPr>
            <p:cNvSpPr/>
            <p:nvPr/>
          </p:nvSpPr>
          <p:spPr>
            <a:xfrm>
              <a:off x="452661" y="3354320"/>
              <a:ext cx="2085624" cy="195669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표준화된 운영 관리 및 운영 시스템 모니터링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고객사에 대한 오픈소스 기술 지원 서비스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(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설치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/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패치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/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장애 등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)</a:t>
              </a: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지속적인 오픈소스 관련 교육  제공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(Ansible, Cloud/Container)</a:t>
              </a: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endParaRPr lang="ko-KR" altLang="en-US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57A77DDC-D47C-485B-811F-AB1C32228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9467" y="5749159"/>
              <a:ext cx="560004" cy="569868"/>
            </a:xfrm>
            <a:prstGeom prst="rect">
              <a:avLst/>
            </a:prstGeom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6759DC67-04A5-4114-A1BC-751E7DB8FAD9}"/>
                </a:ext>
              </a:extLst>
            </p:cNvPr>
            <p:cNvSpPr/>
            <p:nvPr/>
          </p:nvSpPr>
          <p:spPr>
            <a:xfrm>
              <a:off x="2774034" y="3356402"/>
              <a:ext cx="2034661" cy="223622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오픈 소스 적용 확장 아키텍처 수립 및 도입 가이드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 err="1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퍼블릭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 클라우드 적용 </a:t>
              </a:r>
              <a:r>
                <a:rPr lang="en-US" altLang="ko-KR" sz="1400" spc="-40" dirty="0" err="1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PoC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schemeClr val="accent6">
                      <a:lumMod val="75000"/>
                    </a:schemeClr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스케일</a:t>
              </a:r>
              <a:r>
                <a:rPr lang="en-US" altLang="ko-KR" sz="1400" spc="-40" dirty="0">
                  <a:solidFill>
                    <a:schemeClr val="accent6">
                      <a:lumMod val="75000"/>
                    </a:schemeClr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-</a:t>
              </a:r>
              <a:r>
                <a:rPr lang="ko-KR" altLang="en-US" sz="1400" spc="-40" dirty="0">
                  <a:solidFill>
                    <a:schemeClr val="accent6">
                      <a:lumMod val="75000"/>
                    </a:schemeClr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아웃형 아키텍처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 기획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오픈소스 활성화 로드맵 수립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(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상용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/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커뮤니티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)</a:t>
              </a: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endParaRPr lang="ko-KR" altLang="en-US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endParaRPr lang="ko-KR" altLang="en-US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8339D260-4EBE-4235-A4A8-64F4CEF05C8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09161" y="5535376"/>
              <a:ext cx="1426140" cy="845952"/>
              <a:chOff x="9417050" y="4173538"/>
              <a:chExt cx="1814513" cy="1076325"/>
            </a:xfrm>
          </p:grpSpPr>
          <p:sp>
            <p:nvSpPr>
              <p:cNvPr id="20" name="AutoShape 3">
                <a:extLst>
                  <a:ext uri="{FF2B5EF4-FFF2-40B4-BE49-F238E27FC236}">
                    <a16:creationId xmlns:a16="http://schemas.microsoft.com/office/drawing/2014/main" id="{3428C11C-0349-4932-8856-AE5472C167D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9417050" y="4173538"/>
                <a:ext cx="1814513" cy="1076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1" name="Freeform 10">
                <a:extLst>
                  <a:ext uri="{FF2B5EF4-FFF2-40B4-BE49-F238E27FC236}">
                    <a16:creationId xmlns:a16="http://schemas.microsoft.com/office/drawing/2014/main" id="{7C26068C-FB2E-4F55-B807-180ACDD00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37038"/>
                <a:ext cx="965200" cy="815975"/>
              </a:xfrm>
              <a:custGeom>
                <a:avLst/>
                <a:gdLst>
                  <a:gd name="T0" fmla="*/ 721 w 1216"/>
                  <a:gd name="T1" fmla="*/ 222 h 1026"/>
                  <a:gd name="T2" fmla="*/ 690 w 1216"/>
                  <a:gd name="T3" fmla="*/ 210 h 1026"/>
                  <a:gd name="T4" fmla="*/ 661 w 1216"/>
                  <a:gd name="T5" fmla="*/ 194 h 1026"/>
                  <a:gd name="T6" fmla="*/ 634 w 1216"/>
                  <a:gd name="T7" fmla="*/ 176 h 1026"/>
                  <a:gd name="T8" fmla="*/ 609 w 1216"/>
                  <a:gd name="T9" fmla="*/ 155 h 1026"/>
                  <a:gd name="T10" fmla="*/ 584 w 1216"/>
                  <a:gd name="T11" fmla="*/ 134 h 1026"/>
                  <a:gd name="T12" fmla="*/ 558 w 1216"/>
                  <a:gd name="T13" fmla="*/ 114 h 1026"/>
                  <a:gd name="T14" fmla="*/ 531 w 1216"/>
                  <a:gd name="T15" fmla="*/ 94 h 1026"/>
                  <a:gd name="T16" fmla="*/ 489 w 1216"/>
                  <a:gd name="T17" fmla="*/ 72 h 1026"/>
                  <a:gd name="T18" fmla="*/ 434 w 1216"/>
                  <a:gd name="T19" fmla="*/ 60 h 1026"/>
                  <a:gd name="T20" fmla="*/ 380 w 1216"/>
                  <a:gd name="T21" fmla="*/ 65 h 1026"/>
                  <a:gd name="T22" fmla="*/ 326 w 1216"/>
                  <a:gd name="T23" fmla="*/ 85 h 1026"/>
                  <a:gd name="T24" fmla="*/ 274 w 1216"/>
                  <a:gd name="T25" fmla="*/ 116 h 1026"/>
                  <a:gd name="T26" fmla="*/ 223 w 1216"/>
                  <a:gd name="T27" fmla="*/ 154 h 1026"/>
                  <a:gd name="T28" fmla="*/ 175 w 1216"/>
                  <a:gd name="T29" fmla="*/ 197 h 1026"/>
                  <a:gd name="T30" fmla="*/ 128 w 1216"/>
                  <a:gd name="T31" fmla="*/ 240 h 1026"/>
                  <a:gd name="T32" fmla="*/ 93 w 1216"/>
                  <a:gd name="T33" fmla="*/ 270 h 1026"/>
                  <a:gd name="T34" fmla="*/ 68 w 1216"/>
                  <a:gd name="T35" fmla="*/ 282 h 1026"/>
                  <a:gd name="T36" fmla="*/ 41 w 1216"/>
                  <a:gd name="T37" fmla="*/ 285 h 1026"/>
                  <a:gd name="T38" fmla="*/ 16 w 1216"/>
                  <a:gd name="T39" fmla="*/ 281 h 1026"/>
                  <a:gd name="T40" fmla="*/ 0 w 1216"/>
                  <a:gd name="T41" fmla="*/ 850 h 1026"/>
                  <a:gd name="T42" fmla="*/ 24 w 1216"/>
                  <a:gd name="T43" fmla="*/ 863 h 1026"/>
                  <a:gd name="T44" fmla="*/ 49 w 1216"/>
                  <a:gd name="T45" fmla="*/ 869 h 1026"/>
                  <a:gd name="T46" fmla="*/ 76 w 1216"/>
                  <a:gd name="T47" fmla="*/ 869 h 1026"/>
                  <a:gd name="T48" fmla="*/ 102 w 1216"/>
                  <a:gd name="T49" fmla="*/ 860 h 1026"/>
                  <a:gd name="T50" fmla="*/ 154 w 1216"/>
                  <a:gd name="T51" fmla="*/ 830 h 1026"/>
                  <a:gd name="T52" fmla="*/ 208 w 1216"/>
                  <a:gd name="T53" fmla="*/ 800 h 1026"/>
                  <a:gd name="T54" fmla="*/ 265 w 1216"/>
                  <a:gd name="T55" fmla="*/ 773 h 1026"/>
                  <a:gd name="T56" fmla="*/ 320 w 1216"/>
                  <a:gd name="T57" fmla="*/ 751 h 1026"/>
                  <a:gd name="T58" fmla="*/ 376 w 1216"/>
                  <a:gd name="T59" fmla="*/ 739 h 1026"/>
                  <a:gd name="T60" fmla="*/ 431 w 1216"/>
                  <a:gd name="T61" fmla="*/ 739 h 1026"/>
                  <a:gd name="T62" fmla="*/ 485 w 1216"/>
                  <a:gd name="T63" fmla="*/ 757 h 1026"/>
                  <a:gd name="T64" fmla="*/ 535 w 1216"/>
                  <a:gd name="T65" fmla="*/ 793 h 1026"/>
                  <a:gd name="T66" fmla="*/ 560 w 1216"/>
                  <a:gd name="T67" fmla="*/ 818 h 1026"/>
                  <a:gd name="T68" fmla="*/ 581 w 1216"/>
                  <a:gd name="T69" fmla="*/ 843 h 1026"/>
                  <a:gd name="T70" fmla="*/ 601 w 1216"/>
                  <a:gd name="T71" fmla="*/ 871 h 1026"/>
                  <a:gd name="T72" fmla="*/ 622 w 1216"/>
                  <a:gd name="T73" fmla="*/ 898 h 1026"/>
                  <a:gd name="T74" fmla="*/ 644 w 1216"/>
                  <a:gd name="T75" fmla="*/ 925 h 1026"/>
                  <a:gd name="T76" fmla="*/ 668 w 1216"/>
                  <a:gd name="T77" fmla="*/ 951 h 1026"/>
                  <a:gd name="T78" fmla="*/ 697 w 1216"/>
                  <a:gd name="T79" fmla="*/ 974 h 1026"/>
                  <a:gd name="T80" fmla="*/ 730 w 1216"/>
                  <a:gd name="T81" fmla="*/ 995 h 1026"/>
                  <a:gd name="T82" fmla="*/ 807 w 1216"/>
                  <a:gd name="T83" fmla="*/ 1016 h 1026"/>
                  <a:gd name="T84" fmla="*/ 874 w 1216"/>
                  <a:gd name="T85" fmla="*/ 1025 h 1026"/>
                  <a:gd name="T86" fmla="*/ 932 w 1216"/>
                  <a:gd name="T87" fmla="*/ 1024 h 1026"/>
                  <a:gd name="T88" fmla="*/ 981 w 1216"/>
                  <a:gd name="T89" fmla="*/ 1016 h 1026"/>
                  <a:gd name="T90" fmla="*/ 1023 w 1216"/>
                  <a:gd name="T91" fmla="*/ 1002 h 1026"/>
                  <a:gd name="T92" fmla="*/ 1059 w 1216"/>
                  <a:gd name="T93" fmla="*/ 985 h 1026"/>
                  <a:gd name="T94" fmla="*/ 1090 w 1216"/>
                  <a:gd name="T95" fmla="*/ 965 h 1026"/>
                  <a:gd name="T96" fmla="*/ 1117 w 1216"/>
                  <a:gd name="T97" fmla="*/ 946 h 1026"/>
                  <a:gd name="T98" fmla="*/ 1167 w 1216"/>
                  <a:gd name="T99" fmla="*/ 0 h 1026"/>
                  <a:gd name="T100" fmla="*/ 1117 w 1216"/>
                  <a:gd name="T101" fmla="*/ 41 h 1026"/>
                  <a:gd name="T102" fmla="*/ 1062 w 1216"/>
                  <a:gd name="T103" fmla="*/ 85 h 1026"/>
                  <a:gd name="T104" fmla="*/ 1003 w 1216"/>
                  <a:gd name="T105" fmla="*/ 129 h 1026"/>
                  <a:gd name="T106" fmla="*/ 944 w 1216"/>
                  <a:gd name="T107" fmla="*/ 168 h 1026"/>
                  <a:gd name="T108" fmla="*/ 886 w 1216"/>
                  <a:gd name="T109" fmla="*/ 201 h 1026"/>
                  <a:gd name="T110" fmla="*/ 830 w 1216"/>
                  <a:gd name="T111" fmla="*/ 223 h 1026"/>
                  <a:gd name="T112" fmla="*/ 780 w 1216"/>
                  <a:gd name="T113" fmla="*/ 232 h 1026"/>
                  <a:gd name="T114" fmla="*/ 738 w 1216"/>
                  <a:gd name="T115" fmla="*/ 225 h 1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16" h="1026">
                    <a:moveTo>
                      <a:pt x="738" y="225"/>
                    </a:moveTo>
                    <a:lnTo>
                      <a:pt x="721" y="222"/>
                    </a:lnTo>
                    <a:lnTo>
                      <a:pt x="705" y="216"/>
                    </a:lnTo>
                    <a:lnTo>
                      <a:pt x="690" y="210"/>
                    </a:lnTo>
                    <a:lnTo>
                      <a:pt x="675" y="202"/>
                    </a:lnTo>
                    <a:lnTo>
                      <a:pt x="661" y="194"/>
                    </a:lnTo>
                    <a:lnTo>
                      <a:pt x="647" y="185"/>
                    </a:lnTo>
                    <a:lnTo>
                      <a:pt x="634" y="176"/>
                    </a:lnTo>
                    <a:lnTo>
                      <a:pt x="622" y="166"/>
                    </a:lnTo>
                    <a:lnTo>
                      <a:pt x="609" y="155"/>
                    </a:lnTo>
                    <a:lnTo>
                      <a:pt x="596" y="145"/>
                    </a:lnTo>
                    <a:lnTo>
                      <a:pt x="584" y="134"/>
                    </a:lnTo>
                    <a:lnTo>
                      <a:pt x="571" y="124"/>
                    </a:lnTo>
                    <a:lnTo>
                      <a:pt x="558" y="114"/>
                    </a:lnTo>
                    <a:lnTo>
                      <a:pt x="545" y="103"/>
                    </a:lnTo>
                    <a:lnTo>
                      <a:pt x="531" y="94"/>
                    </a:lnTo>
                    <a:lnTo>
                      <a:pt x="517" y="86"/>
                    </a:lnTo>
                    <a:lnTo>
                      <a:pt x="489" y="72"/>
                    </a:lnTo>
                    <a:lnTo>
                      <a:pt x="462" y="63"/>
                    </a:lnTo>
                    <a:lnTo>
                      <a:pt x="434" y="60"/>
                    </a:lnTo>
                    <a:lnTo>
                      <a:pt x="406" y="61"/>
                    </a:lnTo>
                    <a:lnTo>
                      <a:pt x="380" y="65"/>
                    </a:lnTo>
                    <a:lnTo>
                      <a:pt x="352" y="73"/>
                    </a:lnTo>
                    <a:lnTo>
                      <a:pt x="326" y="85"/>
                    </a:lnTo>
                    <a:lnTo>
                      <a:pt x="300" y="99"/>
                    </a:lnTo>
                    <a:lnTo>
                      <a:pt x="274" y="116"/>
                    </a:lnTo>
                    <a:lnTo>
                      <a:pt x="249" y="134"/>
                    </a:lnTo>
                    <a:lnTo>
                      <a:pt x="223" y="154"/>
                    </a:lnTo>
                    <a:lnTo>
                      <a:pt x="199" y="176"/>
                    </a:lnTo>
                    <a:lnTo>
                      <a:pt x="175" y="197"/>
                    </a:lnTo>
                    <a:lnTo>
                      <a:pt x="151" y="219"/>
                    </a:lnTo>
                    <a:lnTo>
                      <a:pt x="128" y="240"/>
                    </a:lnTo>
                    <a:lnTo>
                      <a:pt x="104" y="261"/>
                    </a:lnTo>
                    <a:lnTo>
                      <a:pt x="93" y="270"/>
                    </a:lnTo>
                    <a:lnTo>
                      <a:pt x="80" y="277"/>
                    </a:lnTo>
                    <a:lnTo>
                      <a:pt x="68" y="282"/>
                    </a:lnTo>
                    <a:lnTo>
                      <a:pt x="55" y="284"/>
                    </a:lnTo>
                    <a:lnTo>
                      <a:pt x="41" y="285"/>
                    </a:lnTo>
                    <a:lnTo>
                      <a:pt x="28" y="284"/>
                    </a:lnTo>
                    <a:lnTo>
                      <a:pt x="16" y="281"/>
                    </a:lnTo>
                    <a:lnTo>
                      <a:pt x="3" y="277"/>
                    </a:lnTo>
                    <a:lnTo>
                      <a:pt x="0" y="850"/>
                    </a:lnTo>
                    <a:lnTo>
                      <a:pt x="11" y="857"/>
                    </a:lnTo>
                    <a:lnTo>
                      <a:pt x="24" y="863"/>
                    </a:lnTo>
                    <a:lnTo>
                      <a:pt x="36" y="867"/>
                    </a:lnTo>
                    <a:lnTo>
                      <a:pt x="49" y="869"/>
                    </a:lnTo>
                    <a:lnTo>
                      <a:pt x="63" y="871"/>
                    </a:lnTo>
                    <a:lnTo>
                      <a:pt x="76" y="869"/>
                    </a:lnTo>
                    <a:lnTo>
                      <a:pt x="89" y="866"/>
                    </a:lnTo>
                    <a:lnTo>
                      <a:pt x="102" y="860"/>
                    </a:lnTo>
                    <a:lnTo>
                      <a:pt x="128" y="845"/>
                    </a:lnTo>
                    <a:lnTo>
                      <a:pt x="154" y="830"/>
                    </a:lnTo>
                    <a:lnTo>
                      <a:pt x="182" y="815"/>
                    </a:lnTo>
                    <a:lnTo>
                      <a:pt x="208" y="800"/>
                    </a:lnTo>
                    <a:lnTo>
                      <a:pt x="236" y="785"/>
                    </a:lnTo>
                    <a:lnTo>
                      <a:pt x="265" y="773"/>
                    </a:lnTo>
                    <a:lnTo>
                      <a:pt x="292" y="760"/>
                    </a:lnTo>
                    <a:lnTo>
                      <a:pt x="320" y="751"/>
                    </a:lnTo>
                    <a:lnTo>
                      <a:pt x="348" y="744"/>
                    </a:lnTo>
                    <a:lnTo>
                      <a:pt x="376" y="739"/>
                    </a:lnTo>
                    <a:lnTo>
                      <a:pt x="404" y="737"/>
                    </a:lnTo>
                    <a:lnTo>
                      <a:pt x="431" y="739"/>
                    </a:lnTo>
                    <a:lnTo>
                      <a:pt x="458" y="746"/>
                    </a:lnTo>
                    <a:lnTo>
                      <a:pt x="485" y="757"/>
                    </a:lnTo>
                    <a:lnTo>
                      <a:pt x="510" y="773"/>
                    </a:lnTo>
                    <a:lnTo>
                      <a:pt x="535" y="793"/>
                    </a:lnTo>
                    <a:lnTo>
                      <a:pt x="548" y="805"/>
                    </a:lnTo>
                    <a:lnTo>
                      <a:pt x="560" y="818"/>
                    </a:lnTo>
                    <a:lnTo>
                      <a:pt x="571" y="830"/>
                    </a:lnTo>
                    <a:lnTo>
                      <a:pt x="581" y="843"/>
                    </a:lnTo>
                    <a:lnTo>
                      <a:pt x="592" y="857"/>
                    </a:lnTo>
                    <a:lnTo>
                      <a:pt x="601" y="871"/>
                    </a:lnTo>
                    <a:lnTo>
                      <a:pt x="611" y="884"/>
                    </a:lnTo>
                    <a:lnTo>
                      <a:pt x="622" y="898"/>
                    </a:lnTo>
                    <a:lnTo>
                      <a:pt x="632" y="912"/>
                    </a:lnTo>
                    <a:lnTo>
                      <a:pt x="644" y="925"/>
                    </a:lnTo>
                    <a:lnTo>
                      <a:pt x="655" y="939"/>
                    </a:lnTo>
                    <a:lnTo>
                      <a:pt x="668" y="951"/>
                    </a:lnTo>
                    <a:lnTo>
                      <a:pt x="682" y="963"/>
                    </a:lnTo>
                    <a:lnTo>
                      <a:pt x="697" y="974"/>
                    </a:lnTo>
                    <a:lnTo>
                      <a:pt x="713" y="986"/>
                    </a:lnTo>
                    <a:lnTo>
                      <a:pt x="730" y="995"/>
                    </a:lnTo>
                    <a:lnTo>
                      <a:pt x="770" y="1007"/>
                    </a:lnTo>
                    <a:lnTo>
                      <a:pt x="807" y="1016"/>
                    </a:lnTo>
                    <a:lnTo>
                      <a:pt x="842" y="1022"/>
                    </a:lnTo>
                    <a:lnTo>
                      <a:pt x="874" y="1025"/>
                    </a:lnTo>
                    <a:lnTo>
                      <a:pt x="904" y="1026"/>
                    </a:lnTo>
                    <a:lnTo>
                      <a:pt x="932" y="1024"/>
                    </a:lnTo>
                    <a:lnTo>
                      <a:pt x="957" y="1022"/>
                    </a:lnTo>
                    <a:lnTo>
                      <a:pt x="981" y="1016"/>
                    </a:lnTo>
                    <a:lnTo>
                      <a:pt x="1002" y="1010"/>
                    </a:lnTo>
                    <a:lnTo>
                      <a:pt x="1023" y="1002"/>
                    </a:lnTo>
                    <a:lnTo>
                      <a:pt x="1041" y="994"/>
                    </a:lnTo>
                    <a:lnTo>
                      <a:pt x="1059" y="985"/>
                    </a:lnTo>
                    <a:lnTo>
                      <a:pt x="1075" y="974"/>
                    </a:lnTo>
                    <a:lnTo>
                      <a:pt x="1090" y="965"/>
                    </a:lnTo>
                    <a:lnTo>
                      <a:pt x="1103" y="955"/>
                    </a:lnTo>
                    <a:lnTo>
                      <a:pt x="1117" y="946"/>
                    </a:lnTo>
                    <a:lnTo>
                      <a:pt x="1216" y="0"/>
                    </a:lnTo>
                    <a:lnTo>
                      <a:pt x="1167" y="0"/>
                    </a:lnTo>
                    <a:lnTo>
                      <a:pt x="1143" y="20"/>
                    </a:lnTo>
                    <a:lnTo>
                      <a:pt x="1117" y="41"/>
                    </a:lnTo>
                    <a:lnTo>
                      <a:pt x="1091" y="63"/>
                    </a:lnTo>
                    <a:lnTo>
                      <a:pt x="1062" y="85"/>
                    </a:lnTo>
                    <a:lnTo>
                      <a:pt x="1033" y="107"/>
                    </a:lnTo>
                    <a:lnTo>
                      <a:pt x="1003" y="129"/>
                    </a:lnTo>
                    <a:lnTo>
                      <a:pt x="973" y="149"/>
                    </a:lnTo>
                    <a:lnTo>
                      <a:pt x="944" y="168"/>
                    </a:lnTo>
                    <a:lnTo>
                      <a:pt x="914" y="185"/>
                    </a:lnTo>
                    <a:lnTo>
                      <a:pt x="886" y="201"/>
                    </a:lnTo>
                    <a:lnTo>
                      <a:pt x="857" y="214"/>
                    </a:lnTo>
                    <a:lnTo>
                      <a:pt x="830" y="223"/>
                    </a:lnTo>
                    <a:lnTo>
                      <a:pt x="804" y="230"/>
                    </a:lnTo>
                    <a:lnTo>
                      <a:pt x="780" y="232"/>
                    </a:lnTo>
                    <a:lnTo>
                      <a:pt x="758" y="231"/>
                    </a:lnTo>
                    <a:lnTo>
                      <a:pt x="738" y="225"/>
                    </a:lnTo>
                    <a:close/>
                  </a:path>
                </a:pathLst>
              </a:custGeom>
              <a:solidFill>
                <a:srgbClr val="B2D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2" name="Freeform 11">
                <a:extLst>
                  <a:ext uri="{FF2B5EF4-FFF2-40B4-BE49-F238E27FC236}">
                    <a16:creationId xmlns:a16="http://schemas.microsoft.com/office/drawing/2014/main" id="{B7A6F519-1284-40A4-AFA5-90766D7CF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40213"/>
                <a:ext cx="965200" cy="808038"/>
              </a:xfrm>
              <a:custGeom>
                <a:avLst/>
                <a:gdLst>
                  <a:gd name="T0" fmla="*/ 721 w 1215"/>
                  <a:gd name="T1" fmla="*/ 224 h 1017"/>
                  <a:gd name="T2" fmla="*/ 690 w 1215"/>
                  <a:gd name="T3" fmla="*/ 212 h 1017"/>
                  <a:gd name="T4" fmla="*/ 661 w 1215"/>
                  <a:gd name="T5" fmla="*/ 196 h 1017"/>
                  <a:gd name="T6" fmla="*/ 634 w 1215"/>
                  <a:gd name="T7" fmla="*/ 178 h 1017"/>
                  <a:gd name="T8" fmla="*/ 609 w 1215"/>
                  <a:gd name="T9" fmla="*/ 158 h 1017"/>
                  <a:gd name="T10" fmla="*/ 584 w 1215"/>
                  <a:gd name="T11" fmla="*/ 136 h 1017"/>
                  <a:gd name="T12" fmla="*/ 558 w 1215"/>
                  <a:gd name="T13" fmla="*/ 116 h 1017"/>
                  <a:gd name="T14" fmla="*/ 532 w 1215"/>
                  <a:gd name="T15" fmla="*/ 97 h 1017"/>
                  <a:gd name="T16" fmla="*/ 490 w 1215"/>
                  <a:gd name="T17" fmla="*/ 75 h 1017"/>
                  <a:gd name="T18" fmla="*/ 434 w 1215"/>
                  <a:gd name="T19" fmla="*/ 62 h 1017"/>
                  <a:gd name="T20" fmla="*/ 380 w 1215"/>
                  <a:gd name="T21" fmla="*/ 68 h 1017"/>
                  <a:gd name="T22" fmla="*/ 327 w 1215"/>
                  <a:gd name="T23" fmla="*/ 88 h 1017"/>
                  <a:gd name="T24" fmla="*/ 274 w 1215"/>
                  <a:gd name="T25" fmla="*/ 119 h 1017"/>
                  <a:gd name="T26" fmla="*/ 224 w 1215"/>
                  <a:gd name="T27" fmla="*/ 157 h 1017"/>
                  <a:gd name="T28" fmla="*/ 175 w 1215"/>
                  <a:gd name="T29" fmla="*/ 199 h 1017"/>
                  <a:gd name="T30" fmla="*/ 129 w 1215"/>
                  <a:gd name="T31" fmla="*/ 243 h 1017"/>
                  <a:gd name="T32" fmla="*/ 94 w 1215"/>
                  <a:gd name="T33" fmla="*/ 273 h 1017"/>
                  <a:gd name="T34" fmla="*/ 69 w 1215"/>
                  <a:gd name="T35" fmla="*/ 284 h 1017"/>
                  <a:gd name="T36" fmla="*/ 42 w 1215"/>
                  <a:gd name="T37" fmla="*/ 287 h 1017"/>
                  <a:gd name="T38" fmla="*/ 16 w 1215"/>
                  <a:gd name="T39" fmla="*/ 282 h 1017"/>
                  <a:gd name="T40" fmla="*/ 0 w 1215"/>
                  <a:gd name="T41" fmla="*/ 841 h 1017"/>
                  <a:gd name="T42" fmla="*/ 24 w 1215"/>
                  <a:gd name="T43" fmla="*/ 854 h 1017"/>
                  <a:gd name="T44" fmla="*/ 49 w 1215"/>
                  <a:gd name="T45" fmla="*/ 862 h 1017"/>
                  <a:gd name="T46" fmla="*/ 76 w 1215"/>
                  <a:gd name="T47" fmla="*/ 862 h 1017"/>
                  <a:gd name="T48" fmla="*/ 102 w 1215"/>
                  <a:gd name="T49" fmla="*/ 851 h 1017"/>
                  <a:gd name="T50" fmla="*/ 154 w 1215"/>
                  <a:gd name="T51" fmla="*/ 822 h 1017"/>
                  <a:gd name="T52" fmla="*/ 208 w 1215"/>
                  <a:gd name="T53" fmla="*/ 792 h 1017"/>
                  <a:gd name="T54" fmla="*/ 265 w 1215"/>
                  <a:gd name="T55" fmla="*/ 764 h 1017"/>
                  <a:gd name="T56" fmla="*/ 320 w 1215"/>
                  <a:gd name="T57" fmla="*/ 742 h 1017"/>
                  <a:gd name="T58" fmla="*/ 376 w 1215"/>
                  <a:gd name="T59" fmla="*/ 731 h 1017"/>
                  <a:gd name="T60" fmla="*/ 431 w 1215"/>
                  <a:gd name="T61" fmla="*/ 731 h 1017"/>
                  <a:gd name="T62" fmla="*/ 485 w 1215"/>
                  <a:gd name="T63" fmla="*/ 748 h 1017"/>
                  <a:gd name="T64" fmla="*/ 535 w 1215"/>
                  <a:gd name="T65" fmla="*/ 785 h 1017"/>
                  <a:gd name="T66" fmla="*/ 560 w 1215"/>
                  <a:gd name="T67" fmla="*/ 809 h 1017"/>
                  <a:gd name="T68" fmla="*/ 581 w 1215"/>
                  <a:gd name="T69" fmla="*/ 835 h 1017"/>
                  <a:gd name="T70" fmla="*/ 601 w 1215"/>
                  <a:gd name="T71" fmla="*/ 863 h 1017"/>
                  <a:gd name="T72" fmla="*/ 622 w 1215"/>
                  <a:gd name="T73" fmla="*/ 891 h 1017"/>
                  <a:gd name="T74" fmla="*/ 644 w 1215"/>
                  <a:gd name="T75" fmla="*/ 917 h 1017"/>
                  <a:gd name="T76" fmla="*/ 668 w 1215"/>
                  <a:gd name="T77" fmla="*/ 944 h 1017"/>
                  <a:gd name="T78" fmla="*/ 697 w 1215"/>
                  <a:gd name="T79" fmla="*/ 967 h 1017"/>
                  <a:gd name="T80" fmla="*/ 730 w 1215"/>
                  <a:gd name="T81" fmla="*/ 987 h 1017"/>
                  <a:gd name="T82" fmla="*/ 808 w 1215"/>
                  <a:gd name="T83" fmla="*/ 1008 h 1017"/>
                  <a:gd name="T84" fmla="*/ 875 w 1215"/>
                  <a:gd name="T85" fmla="*/ 1016 h 1017"/>
                  <a:gd name="T86" fmla="*/ 933 w 1215"/>
                  <a:gd name="T87" fmla="*/ 1016 h 1017"/>
                  <a:gd name="T88" fmla="*/ 981 w 1215"/>
                  <a:gd name="T89" fmla="*/ 1007 h 1017"/>
                  <a:gd name="T90" fmla="*/ 1023 w 1215"/>
                  <a:gd name="T91" fmla="*/ 993 h 1017"/>
                  <a:gd name="T92" fmla="*/ 1059 w 1215"/>
                  <a:gd name="T93" fmla="*/ 976 h 1017"/>
                  <a:gd name="T94" fmla="*/ 1091 w 1215"/>
                  <a:gd name="T95" fmla="*/ 956 h 1017"/>
                  <a:gd name="T96" fmla="*/ 1118 w 1215"/>
                  <a:gd name="T97" fmla="*/ 937 h 1017"/>
                  <a:gd name="T98" fmla="*/ 1213 w 1215"/>
                  <a:gd name="T99" fmla="*/ 0 h 1017"/>
                  <a:gd name="T100" fmla="*/ 1200 w 1215"/>
                  <a:gd name="T101" fmla="*/ 0 h 1017"/>
                  <a:gd name="T102" fmla="*/ 1183 w 1215"/>
                  <a:gd name="T103" fmla="*/ 1 h 1017"/>
                  <a:gd name="T104" fmla="*/ 1169 w 1215"/>
                  <a:gd name="T105" fmla="*/ 1 h 1017"/>
                  <a:gd name="T106" fmla="*/ 1143 w 1215"/>
                  <a:gd name="T107" fmla="*/ 22 h 1017"/>
                  <a:gd name="T108" fmla="*/ 1091 w 1215"/>
                  <a:gd name="T109" fmla="*/ 66 h 1017"/>
                  <a:gd name="T110" fmla="*/ 1033 w 1215"/>
                  <a:gd name="T111" fmla="*/ 110 h 1017"/>
                  <a:gd name="T112" fmla="*/ 973 w 1215"/>
                  <a:gd name="T113" fmla="*/ 151 h 1017"/>
                  <a:gd name="T114" fmla="*/ 914 w 1215"/>
                  <a:gd name="T115" fmla="*/ 188 h 1017"/>
                  <a:gd name="T116" fmla="*/ 857 w 1215"/>
                  <a:gd name="T117" fmla="*/ 216 h 1017"/>
                  <a:gd name="T118" fmla="*/ 804 w 1215"/>
                  <a:gd name="T119" fmla="*/ 232 h 1017"/>
                  <a:gd name="T120" fmla="*/ 758 w 1215"/>
                  <a:gd name="T121" fmla="*/ 233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5" h="1017">
                    <a:moveTo>
                      <a:pt x="738" y="227"/>
                    </a:moveTo>
                    <a:lnTo>
                      <a:pt x="721" y="224"/>
                    </a:lnTo>
                    <a:lnTo>
                      <a:pt x="705" y="218"/>
                    </a:lnTo>
                    <a:lnTo>
                      <a:pt x="690" y="212"/>
                    </a:lnTo>
                    <a:lnTo>
                      <a:pt x="675" y="205"/>
                    </a:lnTo>
                    <a:lnTo>
                      <a:pt x="661" y="196"/>
                    </a:lnTo>
                    <a:lnTo>
                      <a:pt x="647" y="188"/>
                    </a:lnTo>
                    <a:lnTo>
                      <a:pt x="634" y="178"/>
                    </a:lnTo>
                    <a:lnTo>
                      <a:pt x="622" y="168"/>
                    </a:lnTo>
                    <a:lnTo>
                      <a:pt x="609" y="158"/>
                    </a:lnTo>
                    <a:lnTo>
                      <a:pt x="596" y="148"/>
                    </a:lnTo>
                    <a:lnTo>
                      <a:pt x="584" y="136"/>
                    </a:lnTo>
                    <a:lnTo>
                      <a:pt x="572" y="126"/>
                    </a:lnTo>
                    <a:lnTo>
                      <a:pt x="558" y="116"/>
                    </a:lnTo>
                    <a:lnTo>
                      <a:pt x="546" y="106"/>
                    </a:lnTo>
                    <a:lnTo>
                      <a:pt x="532" y="97"/>
                    </a:lnTo>
                    <a:lnTo>
                      <a:pt x="518" y="89"/>
                    </a:lnTo>
                    <a:lnTo>
                      <a:pt x="490" y="75"/>
                    </a:lnTo>
                    <a:lnTo>
                      <a:pt x="462" y="66"/>
                    </a:lnTo>
                    <a:lnTo>
                      <a:pt x="434" y="62"/>
                    </a:lnTo>
                    <a:lnTo>
                      <a:pt x="406" y="62"/>
                    </a:lnTo>
                    <a:lnTo>
                      <a:pt x="380" y="68"/>
                    </a:lnTo>
                    <a:lnTo>
                      <a:pt x="353" y="76"/>
                    </a:lnTo>
                    <a:lnTo>
                      <a:pt x="327" y="88"/>
                    </a:lnTo>
                    <a:lnTo>
                      <a:pt x="300" y="101"/>
                    </a:lnTo>
                    <a:lnTo>
                      <a:pt x="274" y="119"/>
                    </a:lnTo>
                    <a:lnTo>
                      <a:pt x="249" y="137"/>
                    </a:lnTo>
                    <a:lnTo>
                      <a:pt x="224" y="157"/>
                    </a:lnTo>
                    <a:lnTo>
                      <a:pt x="199" y="178"/>
                    </a:lnTo>
                    <a:lnTo>
                      <a:pt x="175" y="199"/>
                    </a:lnTo>
                    <a:lnTo>
                      <a:pt x="152" y="221"/>
                    </a:lnTo>
                    <a:lnTo>
                      <a:pt x="129" y="243"/>
                    </a:lnTo>
                    <a:lnTo>
                      <a:pt x="106" y="264"/>
                    </a:lnTo>
                    <a:lnTo>
                      <a:pt x="94" y="273"/>
                    </a:lnTo>
                    <a:lnTo>
                      <a:pt x="81" y="280"/>
                    </a:lnTo>
                    <a:lnTo>
                      <a:pt x="69" y="284"/>
                    </a:lnTo>
                    <a:lnTo>
                      <a:pt x="55" y="286"/>
                    </a:lnTo>
                    <a:lnTo>
                      <a:pt x="42" y="287"/>
                    </a:lnTo>
                    <a:lnTo>
                      <a:pt x="28" y="286"/>
                    </a:lnTo>
                    <a:lnTo>
                      <a:pt x="16" y="282"/>
                    </a:lnTo>
                    <a:lnTo>
                      <a:pt x="3" y="279"/>
                    </a:lnTo>
                    <a:lnTo>
                      <a:pt x="0" y="841"/>
                    </a:lnTo>
                    <a:lnTo>
                      <a:pt x="11" y="848"/>
                    </a:lnTo>
                    <a:lnTo>
                      <a:pt x="24" y="854"/>
                    </a:lnTo>
                    <a:lnTo>
                      <a:pt x="36" y="858"/>
                    </a:lnTo>
                    <a:lnTo>
                      <a:pt x="49" y="862"/>
                    </a:lnTo>
                    <a:lnTo>
                      <a:pt x="63" y="863"/>
                    </a:lnTo>
                    <a:lnTo>
                      <a:pt x="76" y="862"/>
                    </a:lnTo>
                    <a:lnTo>
                      <a:pt x="89" y="857"/>
                    </a:lnTo>
                    <a:lnTo>
                      <a:pt x="102" y="851"/>
                    </a:lnTo>
                    <a:lnTo>
                      <a:pt x="128" y="837"/>
                    </a:lnTo>
                    <a:lnTo>
                      <a:pt x="154" y="822"/>
                    </a:lnTo>
                    <a:lnTo>
                      <a:pt x="182" y="807"/>
                    </a:lnTo>
                    <a:lnTo>
                      <a:pt x="208" y="792"/>
                    </a:lnTo>
                    <a:lnTo>
                      <a:pt x="236" y="777"/>
                    </a:lnTo>
                    <a:lnTo>
                      <a:pt x="265" y="764"/>
                    </a:lnTo>
                    <a:lnTo>
                      <a:pt x="292" y="751"/>
                    </a:lnTo>
                    <a:lnTo>
                      <a:pt x="320" y="742"/>
                    </a:lnTo>
                    <a:lnTo>
                      <a:pt x="348" y="735"/>
                    </a:lnTo>
                    <a:lnTo>
                      <a:pt x="376" y="731"/>
                    </a:lnTo>
                    <a:lnTo>
                      <a:pt x="404" y="728"/>
                    </a:lnTo>
                    <a:lnTo>
                      <a:pt x="431" y="731"/>
                    </a:lnTo>
                    <a:lnTo>
                      <a:pt x="458" y="737"/>
                    </a:lnTo>
                    <a:lnTo>
                      <a:pt x="485" y="748"/>
                    </a:lnTo>
                    <a:lnTo>
                      <a:pt x="510" y="764"/>
                    </a:lnTo>
                    <a:lnTo>
                      <a:pt x="535" y="785"/>
                    </a:lnTo>
                    <a:lnTo>
                      <a:pt x="548" y="796"/>
                    </a:lnTo>
                    <a:lnTo>
                      <a:pt x="560" y="809"/>
                    </a:lnTo>
                    <a:lnTo>
                      <a:pt x="571" y="822"/>
                    </a:lnTo>
                    <a:lnTo>
                      <a:pt x="581" y="835"/>
                    </a:lnTo>
                    <a:lnTo>
                      <a:pt x="592" y="849"/>
                    </a:lnTo>
                    <a:lnTo>
                      <a:pt x="601" y="863"/>
                    </a:lnTo>
                    <a:lnTo>
                      <a:pt x="611" y="877"/>
                    </a:lnTo>
                    <a:lnTo>
                      <a:pt x="622" y="891"/>
                    </a:lnTo>
                    <a:lnTo>
                      <a:pt x="632" y="904"/>
                    </a:lnTo>
                    <a:lnTo>
                      <a:pt x="644" y="917"/>
                    </a:lnTo>
                    <a:lnTo>
                      <a:pt x="655" y="931"/>
                    </a:lnTo>
                    <a:lnTo>
                      <a:pt x="668" y="944"/>
                    </a:lnTo>
                    <a:lnTo>
                      <a:pt x="682" y="955"/>
                    </a:lnTo>
                    <a:lnTo>
                      <a:pt x="697" y="967"/>
                    </a:lnTo>
                    <a:lnTo>
                      <a:pt x="713" y="978"/>
                    </a:lnTo>
                    <a:lnTo>
                      <a:pt x="730" y="987"/>
                    </a:lnTo>
                    <a:lnTo>
                      <a:pt x="770" y="999"/>
                    </a:lnTo>
                    <a:lnTo>
                      <a:pt x="808" y="1008"/>
                    </a:lnTo>
                    <a:lnTo>
                      <a:pt x="843" y="1014"/>
                    </a:lnTo>
                    <a:lnTo>
                      <a:pt x="875" y="1016"/>
                    </a:lnTo>
                    <a:lnTo>
                      <a:pt x="905" y="1017"/>
                    </a:lnTo>
                    <a:lnTo>
                      <a:pt x="933" y="1016"/>
                    </a:lnTo>
                    <a:lnTo>
                      <a:pt x="958" y="1013"/>
                    </a:lnTo>
                    <a:lnTo>
                      <a:pt x="981" y="1007"/>
                    </a:lnTo>
                    <a:lnTo>
                      <a:pt x="1003" y="1001"/>
                    </a:lnTo>
                    <a:lnTo>
                      <a:pt x="1023" y="993"/>
                    </a:lnTo>
                    <a:lnTo>
                      <a:pt x="1041" y="985"/>
                    </a:lnTo>
                    <a:lnTo>
                      <a:pt x="1059" y="976"/>
                    </a:lnTo>
                    <a:lnTo>
                      <a:pt x="1076" y="966"/>
                    </a:lnTo>
                    <a:lnTo>
                      <a:pt x="1091" y="956"/>
                    </a:lnTo>
                    <a:lnTo>
                      <a:pt x="1105" y="946"/>
                    </a:lnTo>
                    <a:lnTo>
                      <a:pt x="1118" y="937"/>
                    </a:lnTo>
                    <a:lnTo>
                      <a:pt x="1215" y="0"/>
                    </a:lnTo>
                    <a:lnTo>
                      <a:pt x="1213" y="0"/>
                    </a:lnTo>
                    <a:lnTo>
                      <a:pt x="1208" y="0"/>
                    </a:lnTo>
                    <a:lnTo>
                      <a:pt x="1200" y="0"/>
                    </a:lnTo>
                    <a:lnTo>
                      <a:pt x="1191" y="0"/>
                    </a:lnTo>
                    <a:lnTo>
                      <a:pt x="1183" y="1"/>
                    </a:lnTo>
                    <a:lnTo>
                      <a:pt x="1175" y="1"/>
                    </a:lnTo>
                    <a:lnTo>
                      <a:pt x="1169" y="1"/>
                    </a:lnTo>
                    <a:lnTo>
                      <a:pt x="1167" y="1"/>
                    </a:lnTo>
                    <a:lnTo>
                      <a:pt x="1143" y="22"/>
                    </a:lnTo>
                    <a:lnTo>
                      <a:pt x="1117" y="43"/>
                    </a:lnTo>
                    <a:lnTo>
                      <a:pt x="1091" y="66"/>
                    </a:lnTo>
                    <a:lnTo>
                      <a:pt x="1062" y="88"/>
                    </a:lnTo>
                    <a:lnTo>
                      <a:pt x="1033" y="110"/>
                    </a:lnTo>
                    <a:lnTo>
                      <a:pt x="1003" y="130"/>
                    </a:lnTo>
                    <a:lnTo>
                      <a:pt x="973" y="151"/>
                    </a:lnTo>
                    <a:lnTo>
                      <a:pt x="944" y="171"/>
                    </a:lnTo>
                    <a:lnTo>
                      <a:pt x="914" y="188"/>
                    </a:lnTo>
                    <a:lnTo>
                      <a:pt x="886" y="203"/>
                    </a:lnTo>
                    <a:lnTo>
                      <a:pt x="857" y="216"/>
                    </a:lnTo>
                    <a:lnTo>
                      <a:pt x="830" y="225"/>
                    </a:lnTo>
                    <a:lnTo>
                      <a:pt x="804" y="232"/>
                    </a:lnTo>
                    <a:lnTo>
                      <a:pt x="780" y="234"/>
                    </a:lnTo>
                    <a:lnTo>
                      <a:pt x="758" y="233"/>
                    </a:lnTo>
                    <a:lnTo>
                      <a:pt x="738" y="227"/>
                    </a:lnTo>
                    <a:close/>
                  </a:path>
                </a:pathLst>
              </a:custGeom>
              <a:solidFill>
                <a:srgbClr val="B5D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3" name="Freeform 12">
                <a:extLst>
                  <a:ext uri="{FF2B5EF4-FFF2-40B4-BE49-F238E27FC236}">
                    <a16:creationId xmlns:a16="http://schemas.microsoft.com/office/drawing/2014/main" id="{845D93E6-8A21-434E-9DC2-7B12FBB5A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43388"/>
                <a:ext cx="965200" cy="800100"/>
              </a:xfrm>
              <a:custGeom>
                <a:avLst/>
                <a:gdLst>
                  <a:gd name="T0" fmla="*/ 722 w 1215"/>
                  <a:gd name="T1" fmla="*/ 224 h 1008"/>
                  <a:gd name="T2" fmla="*/ 691 w 1215"/>
                  <a:gd name="T3" fmla="*/ 213 h 1008"/>
                  <a:gd name="T4" fmla="*/ 662 w 1215"/>
                  <a:gd name="T5" fmla="*/ 198 h 1008"/>
                  <a:gd name="T6" fmla="*/ 634 w 1215"/>
                  <a:gd name="T7" fmla="*/ 179 h 1008"/>
                  <a:gd name="T8" fmla="*/ 609 w 1215"/>
                  <a:gd name="T9" fmla="*/ 159 h 1008"/>
                  <a:gd name="T10" fmla="*/ 585 w 1215"/>
                  <a:gd name="T11" fmla="*/ 138 h 1008"/>
                  <a:gd name="T12" fmla="*/ 560 w 1215"/>
                  <a:gd name="T13" fmla="*/ 117 h 1008"/>
                  <a:gd name="T14" fmla="*/ 532 w 1215"/>
                  <a:gd name="T15" fmla="*/ 97 h 1008"/>
                  <a:gd name="T16" fmla="*/ 490 w 1215"/>
                  <a:gd name="T17" fmla="*/ 76 h 1008"/>
                  <a:gd name="T18" fmla="*/ 434 w 1215"/>
                  <a:gd name="T19" fmla="*/ 63 h 1008"/>
                  <a:gd name="T20" fmla="*/ 380 w 1215"/>
                  <a:gd name="T21" fmla="*/ 69 h 1008"/>
                  <a:gd name="T22" fmla="*/ 327 w 1215"/>
                  <a:gd name="T23" fmla="*/ 88 h 1008"/>
                  <a:gd name="T24" fmla="*/ 274 w 1215"/>
                  <a:gd name="T25" fmla="*/ 119 h 1008"/>
                  <a:gd name="T26" fmla="*/ 224 w 1215"/>
                  <a:gd name="T27" fmla="*/ 157 h 1008"/>
                  <a:gd name="T28" fmla="*/ 175 w 1215"/>
                  <a:gd name="T29" fmla="*/ 200 h 1008"/>
                  <a:gd name="T30" fmla="*/ 129 w 1215"/>
                  <a:gd name="T31" fmla="*/ 244 h 1008"/>
                  <a:gd name="T32" fmla="*/ 94 w 1215"/>
                  <a:gd name="T33" fmla="*/ 274 h 1008"/>
                  <a:gd name="T34" fmla="*/ 69 w 1215"/>
                  <a:gd name="T35" fmla="*/ 285 h 1008"/>
                  <a:gd name="T36" fmla="*/ 42 w 1215"/>
                  <a:gd name="T37" fmla="*/ 289 h 1008"/>
                  <a:gd name="T38" fmla="*/ 16 w 1215"/>
                  <a:gd name="T39" fmla="*/ 284 h 1008"/>
                  <a:gd name="T40" fmla="*/ 0 w 1215"/>
                  <a:gd name="T41" fmla="*/ 831 h 1008"/>
                  <a:gd name="T42" fmla="*/ 24 w 1215"/>
                  <a:gd name="T43" fmla="*/ 845 h 1008"/>
                  <a:gd name="T44" fmla="*/ 49 w 1215"/>
                  <a:gd name="T45" fmla="*/ 852 h 1008"/>
                  <a:gd name="T46" fmla="*/ 76 w 1215"/>
                  <a:gd name="T47" fmla="*/ 852 h 1008"/>
                  <a:gd name="T48" fmla="*/ 102 w 1215"/>
                  <a:gd name="T49" fmla="*/ 842 h 1008"/>
                  <a:gd name="T50" fmla="*/ 154 w 1215"/>
                  <a:gd name="T51" fmla="*/ 812 h 1008"/>
                  <a:gd name="T52" fmla="*/ 208 w 1215"/>
                  <a:gd name="T53" fmla="*/ 782 h 1008"/>
                  <a:gd name="T54" fmla="*/ 265 w 1215"/>
                  <a:gd name="T55" fmla="*/ 754 h 1008"/>
                  <a:gd name="T56" fmla="*/ 320 w 1215"/>
                  <a:gd name="T57" fmla="*/ 732 h 1008"/>
                  <a:gd name="T58" fmla="*/ 376 w 1215"/>
                  <a:gd name="T59" fmla="*/ 721 h 1008"/>
                  <a:gd name="T60" fmla="*/ 431 w 1215"/>
                  <a:gd name="T61" fmla="*/ 722 h 1008"/>
                  <a:gd name="T62" fmla="*/ 485 w 1215"/>
                  <a:gd name="T63" fmla="*/ 738 h 1008"/>
                  <a:gd name="T64" fmla="*/ 535 w 1215"/>
                  <a:gd name="T65" fmla="*/ 775 h 1008"/>
                  <a:gd name="T66" fmla="*/ 560 w 1215"/>
                  <a:gd name="T67" fmla="*/ 799 h 1008"/>
                  <a:gd name="T68" fmla="*/ 581 w 1215"/>
                  <a:gd name="T69" fmla="*/ 826 h 1008"/>
                  <a:gd name="T70" fmla="*/ 601 w 1215"/>
                  <a:gd name="T71" fmla="*/ 853 h 1008"/>
                  <a:gd name="T72" fmla="*/ 622 w 1215"/>
                  <a:gd name="T73" fmla="*/ 881 h 1008"/>
                  <a:gd name="T74" fmla="*/ 644 w 1215"/>
                  <a:gd name="T75" fmla="*/ 907 h 1008"/>
                  <a:gd name="T76" fmla="*/ 668 w 1215"/>
                  <a:gd name="T77" fmla="*/ 934 h 1008"/>
                  <a:gd name="T78" fmla="*/ 697 w 1215"/>
                  <a:gd name="T79" fmla="*/ 957 h 1008"/>
                  <a:gd name="T80" fmla="*/ 730 w 1215"/>
                  <a:gd name="T81" fmla="*/ 978 h 1008"/>
                  <a:gd name="T82" fmla="*/ 808 w 1215"/>
                  <a:gd name="T83" fmla="*/ 998 h 1008"/>
                  <a:gd name="T84" fmla="*/ 875 w 1215"/>
                  <a:gd name="T85" fmla="*/ 1008 h 1008"/>
                  <a:gd name="T86" fmla="*/ 933 w 1215"/>
                  <a:gd name="T87" fmla="*/ 1006 h 1008"/>
                  <a:gd name="T88" fmla="*/ 981 w 1215"/>
                  <a:gd name="T89" fmla="*/ 997 h 1008"/>
                  <a:gd name="T90" fmla="*/ 1024 w 1215"/>
                  <a:gd name="T91" fmla="*/ 983 h 1008"/>
                  <a:gd name="T92" fmla="*/ 1060 w 1215"/>
                  <a:gd name="T93" fmla="*/ 965 h 1008"/>
                  <a:gd name="T94" fmla="*/ 1091 w 1215"/>
                  <a:gd name="T95" fmla="*/ 947 h 1008"/>
                  <a:gd name="T96" fmla="*/ 1118 w 1215"/>
                  <a:gd name="T97" fmla="*/ 927 h 1008"/>
                  <a:gd name="T98" fmla="*/ 1213 w 1215"/>
                  <a:gd name="T99" fmla="*/ 0 h 1008"/>
                  <a:gd name="T100" fmla="*/ 1200 w 1215"/>
                  <a:gd name="T101" fmla="*/ 1 h 1008"/>
                  <a:gd name="T102" fmla="*/ 1183 w 1215"/>
                  <a:gd name="T103" fmla="*/ 2 h 1008"/>
                  <a:gd name="T104" fmla="*/ 1170 w 1215"/>
                  <a:gd name="T105" fmla="*/ 2 h 1008"/>
                  <a:gd name="T106" fmla="*/ 1144 w 1215"/>
                  <a:gd name="T107" fmla="*/ 23 h 1008"/>
                  <a:gd name="T108" fmla="*/ 1091 w 1215"/>
                  <a:gd name="T109" fmla="*/ 66 h 1008"/>
                  <a:gd name="T110" fmla="*/ 1033 w 1215"/>
                  <a:gd name="T111" fmla="*/ 110 h 1008"/>
                  <a:gd name="T112" fmla="*/ 974 w 1215"/>
                  <a:gd name="T113" fmla="*/ 153 h 1008"/>
                  <a:gd name="T114" fmla="*/ 914 w 1215"/>
                  <a:gd name="T115" fmla="*/ 188 h 1008"/>
                  <a:gd name="T116" fmla="*/ 857 w 1215"/>
                  <a:gd name="T117" fmla="*/ 216 h 1008"/>
                  <a:gd name="T118" fmla="*/ 805 w 1215"/>
                  <a:gd name="T119" fmla="*/ 232 h 1008"/>
                  <a:gd name="T120" fmla="*/ 759 w 1215"/>
                  <a:gd name="T121" fmla="*/ 233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5" h="1008">
                    <a:moveTo>
                      <a:pt x="739" y="228"/>
                    </a:moveTo>
                    <a:lnTo>
                      <a:pt x="722" y="224"/>
                    </a:lnTo>
                    <a:lnTo>
                      <a:pt x="706" y="220"/>
                    </a:lnTo>
                    <a:lnTo>
                      <a:pt x="691" y="213"/>
                    </a:lnTo>
                    <a:lnTo>
                      <a:pt x="676" y="206"/>
                    </a:lnTo>
                    <a:lnTo>
                      <a:pt x="662" y="198"/>
                    </a:lnTo>
                    <a:lnTo>
                      <a:pt x="648" y="188"/>
                    </a:lnTo>
                    <a:lnTo>
                      <a:pt x="634" y="179"/>
                    </a:lnTo>
                    <a:lnTo>
                      <a:pt x="622" y="169"/>
                    </a:lnTo>
                    <a:lnTo>
                      <a:pt x="609" y="159"/>
                    </a:lnTo>
                    <a:lnTo>
                      <a:pt x="598" y="148"/>
                    </a:lnTo>
                    <a:lnTo>
                      <a:pt x="585" y="138"/>
                    </a:lnTo>
                    <a:lnTo>
                      <a:pt x="572" y="127"/>
                    </a:lnTo>
                    <a:lnTo>
                      <a:pt x="560" y="117"/>
                    </a:lnTo>
                    <a:lnTo>
                      <a:pt x="546" y="107"/>
                    </a:lnTo>
                    <a:lnTo>
                      <a:pt x="532" y="97"/>
                    </a:lnTo>
                    <a:lnTo>
                      <a:pt x="518" y="89"/>
                    </a:lnTo>
                    <a:lnTo>
                      <a:pt x="490" y="76"/>
                    </a:lnTo>
                    <a:lnTo>
                      <a:pt x="462" y="66"/>
                    </a:lnTo>
                    <a:lnTo>
                      <a:pt x="434" y="63"/>
                    </a:lnTo>
                    <a:lnTo>
                      <a:pt x="406" y="64"/>
                    </a:lnTo>
                    <a:lnTo>
                      <a:pt x="380" y="69"/>
                    </a:lnTo>
                    <a:lnTo>
                      <a:pt x="353" y="77"/>
                    </a:lnTo>
                    <a:lnTo>
                      <a:pt x="327" y="88"/>
                    </a:lnTo>
                    <a:lnTo>
                      <a:pt x="300" y="102"/>
                    </a:lnTo>
                    <a:lnTo>
                      <a:pt x="274" y="119"/>
                    </a:lnTo>
                    <a:lnTo>
                      <a:pt x="249" y="138"/>
                    </a:lnTo>
                    <a:lnTo>
                      <a:pt x="224" y="157"/>
                    </a:lnTo>
                    <a:lnTo>
                      <a:pt x="199" y="179"/>
                    </a:lnTo>
                    <a:lnTo>
                      <a:pt x="175" y="200"/>
                    </a:lnTo>
                    <a:lnTo>
                      <a:pt x="152" y="222"/>
                    </a:lnTo>
                    <a:lnTo>
                      <a:pt x="129" y="244"/>
                    </a:lnTo>
                    <a:lnTo>
                      <a:pt x="106" y="265"/>
                    </a:lnTo>
                    <a:lnTo>
                      <a:pt x="94" y="274"/>
                    </a:lnTo>
                    <a:lnTo>
                      <a:pt x="81" y="281"/>
                    </a:lnTo>
                    <a:lnTo>
                      <a:pt x="69" y="285"/>
                    </a:lnTo>
                    <a:lnTo>
                      <a:pt x="56" y="288"/>
                    </a:lnTo>
                    <a:lnTo>
                      <a:pt x="42" y="289"/>
                    </a:lnTo>
                    <a:lnTo>
                      <a:pt x="30" y="288"/>
                    </a:lnTo>
                    <a:lnTo>
                      <a:pt x="16" y="284"/>
                    </a:lnTo>
                    <a:lnTo>
                      <a:pt x="3" y="281"/>
                    </a:lnTo>
                    <a:lnTo>
                      <a:pt x="0" y="831"/>
                    </a:lnTo>
                    <a:lnTo>
                      <a:pt x="11" y="838"/>
                    </a:lnTo>
                    <a:lnTo>
                      <a:pt x="24" y="845"/>
                    </a:lnTo>
                    <a:lnTo>
                      <a:pt x="36" y="850"/>
                    </a:lnTo>
                    <a:lnTo>
                      <a:pt x="49" y="852"/>
                    </a:lnTo>
                    <a:lnTo>
                      <a:pt x="63" y="853"/>
                    </a:lnTo>
                    <a:lnTo>
                      <a:pt x="76" y="852"/>
                    </a:lnTo>
                    <a:lnTo>
                      <a:pt x="89" y="849"/>
                    </a:lnTo>
                    <a:lnTo>
                      <a:pt x="102" y="842"/>
                    </a:lnTo>
                    <a:lnTo>
                      <a:pt x="128" y="827"/>
                    </a:lnTo>
                    <a:lnTo>
                      <a:pt x="154" y="812"/>
                    </a:lnTo>
                    <a:lnTo>
                      <a:pt x="182" y="797"/>
                    </a:lnTo>
                    <a:lnTo>
                      <a:pt x="208" y="782"/>
                    </a:lnTo>
                    <a:lnTo>
                      <a:pt x="236" y="767"/>
                    </a:lnTo>
                    <a:lnTo>
                      <a:pt x="265" y="754"/>
                    </a:lnTo>
                    <a:lnTo>
                      <a:pt x="292" y="743"/>
                    </a:lnTo>
                    <a:lnTo>
                      <a:pt x="320" y="732"/>
                    </a:lnTo>
                    <a:lnTo>
                      <a:pt x="348" y="725"/>
                    </a:lnTo>
                    <a:lnTo>
                      <a:pt x="376" y="721"/>
                    </a:lnTo>
                    <a:lnTo>
                      <a:pt x="404" y="720"/>
                    </a:lnTo>
                    <a:lnTo>
                      <a:pt x="431" y="722"/>
                    </a:lnTo>
                    <a:lnTo>
                      <a:pt x="458" y="728"/>
                    </a:lnTo>
                    <a:lnTo>
                      <a:pt x="485" y="738"/>
                    </a:lnTo>
                    <a:lnTo>
                      <a:pt x="510" y="754"/>
                    </a:lnTo>
                    <a:lnTo>
                      <a:pt x="535" y="775"/>
                    </a:lnTo>
                    <a:lnTo>
                      <a:pt x="548" y="786"/>
                    </a:lnTo>
                    <a:lnTo>
                      <a:pt x="560" y="799"/>
                    </a:lnTo>
                    <a:lnTo>
                      <a:pt x="571" y="812"/>
                    </a:lnTo>
                    <a:lnTo>
                      <a:pt x="581" y="826"/>
                    </a:lnTo>
                    <a:lnTo>
                      <a:pt x="592" y="839"/>
                    </a:lnTo>
                    <a:lnTo>
                      <a:pt x="601" y="853"/>
                    </a:lnTo>
                    <a:lnTo>
                      <a:pt x="611" y="867"/>
                    </a:lnTo>
                    <a:lnTo>
                      <a:pt x="622" y="881"/>
                    </a:lnTo>
                    <a:lnTo>
                      <a:pt x="632" y="895"/>
                    </a:lnTo>
                    <a:lnTo>
                      <a:pt x="644" y="907"/>
                    </a:lnTo>
                    <a:lnTo>
                      <a:pt x="655" y="921"/>
                    </a:lnTo>
                    <a:lnTo>
                      <a:pt x="668" y="934"/>
                    </a:lnTo>
                    <a:lnTo>
                      <a:pt x="682" y="945"/>
                    </a:lnTo>
                    <a:lnTo>
                      <a:pt x="697" y="957"/>
                    </a:lnTo>
                    <a:lnTo>
                      <a:pt x="713" y="968"/>
                    </a:lnTo>
                    <a:lnTo>
                      <a:pt x="730" y="978"/>
                    </a:lnTo>
                    <a:lnTo>
                      <a:pt x="770" y="989"/>
                    </a:lnTo>
                    <a:lnTo>
                      <a:pt x="808" y="998"/>
                    </a:lnTo>
                    <a:lnTo>
                      <a:pt x="843" y="1004"/>
                    </a:lnTo>
                    <a:lnTo>
                      <a:pt x="875" y="1008"/>
                    </a:lnTo>
                    <a:lnTo>
                      <a:pt x="905" y="1008"/>
                    </a:lnTo>
                    <a:lnTo>
                      <a:pt x="933" y="1006"/>
                    </a:lnTo>
                    <a:lnTo>
                      <a:pt x="958" y="1003"/>
                    </a:lnTo>
                    <a:lnTo>
                      <a:pt x="981" y="997"/>
                    </a:lnTo>
                    <a:lnTo>
                      <a:pt x="1003" y="992"/>
                    </a:lnTo>
                    <a:lnTo>
                      <a:pt x="1024" y="983"/>
                    </a:lnTo>
                    <a:lnTo>
                      <a:pt x="1042" y="975"/>
                    </a:lnTo>
                    <a:lnTo>
                      <a:pt x="1060" y="965"/>
                    </a:lnTo>
                    <a:lnTo>
                      <a:pt x="1076" y="956"/>
                    </a:lnTo>
                    <a:lnTo>
                      <a:pt x="1091" y="947"/>
                    </a:lnTo>
                    <a:lnTo>
                      <a:pt x="1105" y="936"/>
                    </a:lnTo>
                    <a:lnTo>
                      <a:pt x="1118" y="927"/>
                    </a:lnTo>
                    <a:lnTo>
                      <a:pt x="1215" y="0"/>
                    </a:lnTo>
                    <a:lnTo>
                      <a:pt x="1213" y="0"/>
                    </a:lnTo>
                    <a:lnTo>
                      <a:pt x="1207" y="1"/>
                    </a:lnTo>
                    <a:lnTo>
                      <a:pt x="1200" y="1"/>
                    </a:lnTo>
                    <a:lnTo>
                      <a:pt x="1191" y="1"/>
                    </a:lnTo>
                    <a:lnTo>
                      <a:pt x="1183" y="2"/>
                    </a:lnTo>
                    <a:lnTo>
                      <a:pt x="1175" y="2"/>
                    </a:lnTo>
                    <a:lnTo>
                      <a:pt x="1170" y="2"/>
                    </a:lnTo>
                    <a:lnTo>
                      <a:pt x="1168" y="2"/>
                    </a:lnTo>
                    <a:lnTo>
                      <a:pt x="1144" y="23"/>
                    </a:lnTo>
                    <a:lnTo>
                      <a:pt x="1118" y="43"/>
                    </a:lnTo>
                    <a:lnTo>
                      <a:pt x="1091" y="66"/>
                    </a:lnTo>
                    <a:lnTo>
                      <a:pt x="1063" y="88"/>
                    </a:lnTo>
                    <a:lnTo>
                      <a:pt x="1033" y="110"/>
                    </a:lnTo>
                    <a:lnTo>
                      <a:pt x="1004" y="132"/>
                    </a:lnTo>
                    <a:lnTo>
                      <a:pt x="974" y="153"/>
                    </a:lnTo>
                    <a:lnTo>
                      <a:pt x="944" y="171"/>
                    </a:lnTo>
                    <a:lnTo>
                      <a:pt x="914" y="188"/>
                    </a:lnTo>
                    <a:lnTo>
                      <a:pt x="886" y="203"/>
                    </a:lnTo>
                    <a:lnTo>
                      <a:pt x="857" y="216"/>
                    </a:lnTo>
                    <a:lnTo>
                      <a:pt x="830" y="227"/>
                    </a:lnTo>
                    <a:lnTo>
                      <a:pt x="805" y="232"/>
                    </a:lnTo>
                    <a:lnTo>
                      <a:pt x="781" y="236"/>
                    </a:lnTo>
                    <a:lnTo>
                      <a:pt x="759" y="233"/>
                    </a:lnTo>
                    <a:lnTo>
                      <a:pt x="739" y="228"/>
                    </a:lnTo>
                    <a:close/>
                  </a:path>
                </a:pathLst>
              </a:custGeom>
              <a:solidFill>
                <a:srgbClr val="B7D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4" name="Freeform 13">
                <a:extLst>
                  <a:ext uri="{FF2B5EF4-FFF2-40B4-BE49-F238E27FC236}">
                    <a16:creationId xmlns:a16="http://schemas.microsoft.com/office/drawing/2014/main" id="{23B1B90B-39DF-4B38-97BB-8D8822666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46563"/>
                <a:ext cx="965200" cy="792163"/>
              </a:xfrm>
              <a:custGeom>
                <a:avLst/>
                <a:gdLst>
                  <a:gd name="T0" fmla="*/ 722 w 1215"/>
                  <a:gd name="T1" fmla="*/ 226 h 998"/>
                  <a:gd name="T2" fmla="*/ 691 w 1215"/>
                  <a:gd name="T3" fmla="*/ 214 h 998"/>
                  <a:gd name="T4" fmla="*/ 662 w 1215"/>
                  <a:gd name="T5" fmla="*/ 198 h 998"/>
                  <a:gd name="T6" fmla="*/ 634 w 1215"/>
                  <a:gd name="T7" fmla="*/ 180 h 998"/>
                  <a:gd name="T8" fmla="*/ 609 w 1215"/>
                  <a:gd name="T9" fmla="*/ 159 h 998"/>
                  <a:gd name="T10" fmla="*/ 585 w 1215"/>
                  <a:gd name="T11" fmla="*/ 138 h 998"/>
                  <a:gd name="T12" fmla="*/ 560 w 1215"/>
                  <a:gd name="T13" fmla="*/ 118 h 998"/>
                  <a:gd name="T14" fmla="*/ 532 w 1215"/>
                  <a:gd name="T15" fmla="*/ 98 h 998"/>
                  <a:gd name="T16" fmla="*/ 490 w 1215"/>
                  <a:gd name="T17" fmla="*/ 76 h 998"/>
                  <a:gd name="T18" fmla="*/ 435 w 1215"/>
                  <a:gd name="T19" fmla="*/ 64 h 998"/>
                  <a:gd name="T20" fmla="*/ 381 w 1215"/>
                  <a:gd name="T21" fmla="*/ 69 h 998"/>
                  <a:gd name="T22" fmla="*/ 327 w 1215"/>
                  <a:gd name="T23" fmla="*/ 89 h 998"/>
                  <a:gd name="T24" fmla="*/ 275 w 1215"/>
                  <a:gd name="T25" fmla="*/ 120 h 998"/>
                  <a:gd name="T26" fmla="*/ 224 w 1215"/>
                  <a:gd name="T27" fmla="*/ 158 h 998"/>
                  <a:gd name="T28" fmla="*/ 176 w 1215"/>
                  <a:gd name="T29" fmla="*/ 201 h 998"/>
                  <a:gd name="T30" fmla="*/ 129 w 1215"/>
                  <a:gd name="T31" fmla="*/ 244 h 998"/>
                  <a:gd name="T32" fmla="*/ 94 w 1215"/>
                  <a:gd name="T33" fmla="*/ 274 h 998"/>
                  <a:gd name="T34" fmla="*/ 69 w 1215"/>
                  <a:gd name="T35" fmla="*/ 286 h 998"/>
                  <a:gd name="T36" fmla="*/ 42 w 1215"/>
                  <a:gd name="T37" fmla="*/ 289 h 998"/>
                  <a:gd name="T38" fmla="*/ 17 w 1215"/>
                  <a:gd name="T39" fmla="*/ 285 h 998"/>
                  <a:gd name="T40" fmla="*/ 0 w 1215"/>
                  <a:gd name="T41" fmla="*/ 823 h 998"/>
                  <a:gd name="T42" fmla="*/ 24 w 1215"/>
                  <a:gd name="T43" fmla="*/ 835 h 998"/>
                  <a:gd name="T44" fmla="*/ 49 w 1215"/>
                  <a:gd name="T45" fmla="*/ 842 h 998"/>
                  <a:gd name="T46" fmla="*/ 76 w 1215"/>
                  <a:gd name="T47" fmla="*/ 842 h 998"/>
                  <a:gd name="T48" fmla="*/ 102 w 1215"/>
                  <a:gd name="T49" fmla="*/ 833 h 998"/>
                  <a:gd name="T50" fmla="*/ 154 w 1215"/>
                  <a:gd name="T51" fmla="*/ 803 h 998"/>
                  <a:gd name="T52" fmla="*/ 208 w 1215"/>
                  <a:gd name="T53" fmla="*/ 773 h 998"/>
                  <a:gd name="T54" fmla="*/ 265 w 1215"/>
                  <a:gd name="T55" fmla="*/ 746 h 998"/>
                  <a:gd name="T56" fmla="*/ 320 w 1215"/>
                  <a:gd name="T57" fmla="*/ 724 h 998"/>
                  <a:gd name="T58" fmla="*/ 376 w 1215"/>
                  <a:gd name="T59" fmla="*/ 711 h 998"/>
                  <a:gd name="T60" fmla="*/ 431 w 1215"/>
                  <a:gd name="T61" fmla="*/ 712 h 998"/>
                  <a:gd name="T62" fmla="*/ 485 w 1215"/>
                  <a:gd name="T63" fmla="*/ 729 h 998"/>
                  <a:gd name="T64" fmla="*/ 535 w 1215"/>
                  <a:gd name="T65" fmla="*/ 765 h 998"/>
                  <a:gd name="T66" fmla="*/ 560 w 1215"/>
                  <a:gd name="T67" fmla="*/ 789 h 998"/>
                  <a:gd name="T68" fmla="*/ 581 w 1215"/>
                  <a:gd name="T69" fmla="*/ 816 h 998"/>
                  <a:gd name="T70" fmla="*/ 601 w 1215"/>
                  <a:gd name="T71" fmla="*/ 843 h 998"/>
                  <a:gd name="T72" fmla="*/ 622 w 1215"/>
                  <a:gd name="T73" fmla="*/ 871 h 998"/>
                  <a:gd name="T74" fmla="*/ 644 w 1215"/>
                  <a:gd name="T75" fmla="*/ 898 h 998"/>
                  <a:gd name="T76" fmla="*/ 668 w 1215"/>
                  <a:gd name="T77" fmla="*/ 924 h 998"/>
                  <a:gd name="T78" fmla="*/ 697 w 1215"/>
                  <a:gd name="T79" fmla="*/ 947 h 998"/>
                  <a:gd name="T80" fmla="*/ 730 w 1215"/>
                  <a:gd name="T81" fmla="*/ 968 h 998"/>
                  <a:gd name="T82" fmla="*/ 808 w 1215"/>
                  <a:gd name="T83" fmla="*/ 989 h 998"/>
                  <a:gd name="T84" fmla="*/ 875 w 1215"/>
                  <a:gd name="T85" fmla="*/ 998 h 998"/>
                  <a:gd name="T86" fmla="*/ 933 w 1215"/>
                  <a:gd name="T87" fmla="*/ 997 h 998"/>
                  <a:gd name="T88" fmla="*/ 982 w 1215"/>
                  <a:gd name="T89" fmla="*/ 988 h 998"/>
                  <a:gd name="T90" fmla="*/ 1024 w 1215"/>
                  <a:gd name="T91" fmla="*/ 974 h 998"/>
                  <a:gd name="T92" fmla="*/ 1060 w 1215"/>
                  <a:gd name="T93" fmla="*/ 955 h 998"/>
                  <a:gd name="T94" fmla="*/ 1092 w 1215"/>
                  <a:gd name="T95" fmla="*/ 937 h 998"/>
                  <a:gd name="T96" fmla="*/ 1120 w 1215"/>
                  <a:gd name="T97" fmla="*/ 917 h 998"/>
                  <a:gd name="T98" fmla="*/ 1213 w 1215"/>
                  <a:gd name="T99" fmla="*/ 0 h 998"/>
                  <a:gd name="T100" fmla="*/ 1200 w 1215"/>
                  <a:gd name="T101" fmla="*/ 1 h 998"/>
                  <a:gd name="T102" fmla="*/ 1183 w 1215"/>
                  <a:gd name="T103" fmla="*/ 2 h 998"/>
                  <a:gd name="T104" fmla="*/ 1170 w 1215"/>
                  <a:gd name="T105" fmla="*/ 4 h 998"/>
                  <a:gd name="T106" fmla="*/ 1144 w 1215"/>
                  <a:gd name="T107" fmla="*/ 24 h 998"/>
                  <a:gd name="T108" fmla="*/ 1092 w 1215"/>
                  <a:gd name="T109" fmla="*/ 67 h 998"/>
                  <a:gd name="T110" fmla="*/ 1034 w 1215"/>
                  <a:gd name="T111" fmla="*/ 111 h 998"/>
                  <a:gd name="T112" fmla="*/ 974 w 1215"/>
                  <a:gd name="T113" fmla="*/ 153 h 998"/>
                  <a:gd name="T114" fmla="*/ 916 w 1215"/>
                  <a:gd name="T115" fmla="*/ 189 h 998"/>
                  <a:gd name="T116" fmla="*/ 858 w 1215"/>
                  <a:gd name="T117" fmla="*/ 218 h 998"/>
                  <a:gd name="T118" fmla="*/ 805 w 1215"/>
                  <a:gd name="T119" fmla="*/ 234 h 998"/>
                  <a:gd name="T120" fmla="*/ 759 w 1215"/>
                  <a:gd name="T121" fmla="*/ 23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5" h="998">
                    <a:moveTo>
                      <a:pt x="739" y="229"/>
                    </a:moveTo>
                    <a:lnTo>
                      <a:pt x="722" y="226"/>
                    </a:lnTo>
                    <a:lnTo>
                      <a:pt x="706" y="220"/>
                    </a:lnTo>
                    <a:lnTo>
                      <a:pt x="691" y="214"/>
                    </a:lnTo>
                    <a:lnTo>
                      <a:pt x="676" y="206"/>
                    </a:lnTo>
                    <a:lnTo>
                      <a:pt x="662" y="198"/>
                    </a:lnTo>
                    <a:lnTo>
                      <a:pt x="648" y="189"/>
                    </a:lnTo>
                    <a:lnTo>
                      <a:pt x="634" y="180"/>
                    </a:lnTo>
                    <a:lnTo>
                      <a:pt x="622" y="170"/>
                    </a:lnTo>
                    <a:lnTo>
                      <a:pt x="609" y="159"/>
                    </a:lnTo>
                    <a:lnTo>
                      <a:pt x="598" y="149"/>
                    </a:lnTo>
                    <a:lnTo>
                      <a:pt x="585" y="138"/>
                    </a:lnTo>
                    <a:lnTo>
                      <a:pt x="572" y="128"/>
                    </a:lnTo>
                    <a:lnTo>
                      <a:pt x="560" y="118"/>
                    </a:lnTo>
                    <a:lnTo>
                      <a:pt x="546" y="107"/>
                    </a:lnTo>
                    <a:lnTo>
                      <a:pt x="532" y="98"/>
                    </a:lnTo>
                    <a:lnTo>
                      <a:pt x="518" y="90"/>
                    </a:lnTo>
                    <a:lnTo>
                      <a:pt x="490" y="76"/>
                    </a:lnTo>
                    <a:lnTo>
                      <a:pt x="463" y="67"/>
                    </a:lnTo>
                    <a:lnTo>
                      <a:pt x="435" y="64"/>
                    </a:lnTo>
                    <a:lnTo>
                      <a:pt x="408" y="65"/>
                    </a:lnTo>
                    <a:lnTo>
                      <a:pt x="381" y="69"/>
                    </a:lnTo>
                    <a:lnTo>
                      <a:pt x="353" y="77"/>
                    </a:lnTo>
                    <a:lnTo>
                      <a:pt x="327" y="89"/>
                    </a:lnTo>
                    <a:lnTo>
                      <a:pt x="302" y="103"/>
                    </a:lnTo>
                    <a:lnTo>
                      <a:pt x="275" y="120"/>
                    </a:lnTo>
                    <a:lnTo>
                      <a:pt x="250" y="138"/>
                    </a:lnTo>
                    <a:lnTo>
                      <a:pt x="224" y="158"/>
                    </a:lnTo>
                    <a:lnTo>
                      <a:pt x="200" y="180"/>
                    </a:lnTo>
                    <a:lnTo>
                      <a:pt x="176" y="201"/>
                    </a:lnTo>
                    <a:lnTo>
                      <a:pt x="152" y="223"/>
                    </a:lnTo>
                    <a:lnTo>
                      <a:pt x="129" y="244"/>
                    </a:lnTo>
                    <a:lnTo>
                      <a:pt x="106" y="265"/>
                    </a:lnTo>
                    <a:lnTo>
                      <a:pt x="94" y="274"/>
                    </a:lnTo>
                    <a:lnTo>
                      <a:pt x="81" y="281"/>
                    </a:lnTo>
                    <a:lnTo>
                      <a:pt x="69" y="286"/>
                    </a:lnTo>
                    <a:lnTo>
                      <a:pt x="56" y="288"/>
                    </a:lnTo>
                    <a:lnTo>
                      <a:pt x="42" y="289"/>
                    </a:lnTo>
                    <a:lnTo>
                      <a:pt x="30" y="288"/>
                    </a:lnTo>
                    <a:lnTo>
                      <a:pt x="17" y="285"/>
                    </a:lnTo>
                    <a:lnTo>
                      <a:pt x="4" y="281"/>
                    </a:lnTo>
                    <a:lnTo>
                      <a:pt x="0" y="823"/>
                    </a:lnTo>
                    <a:lnTo>
                      <a:pt x="11" y="830"/>
                    </a:lnTo>
                    <a:lnTo>
                      <a:pt x="24" y="835"/>
                    </a:lnTo>
                    <a:lnTo>
                      <a:pt x="36" y="840"/>
                    </a:lnTo>
                    <a:lnTo>
                      <a:pt x="49" y="842"/>
                    </a:lnTo>
                    <a:lnTo>
                      <a:pt x="63" y="843"/>
                    </a:lnTo>
                    <a:lnTo>
                      <a:pt x="76" y="842"/>
                    </a:lnTo>
                    <a:lnTo>
                      <a:pt x="89" y="839"/>
                    </a:lnTo>
                    <a:lnTo>
                      <a:pt x="102" y="833"/>
                    </a:lnTo>
                    <a:lnTo>
                      <a:pt x="128" y="818"/>
                    </a:lnTo>
                    <a:lnTo>
                      <a:pt x="154" y="803"/>
                    </a:lnTo>
                    <a:lnTo>
                      <a:pt x="182" y="788"/>
                    </a:lnTo>
                    <a:lnTo>
                      <a:pt x="208" y="773"/>
                    </a:lnTo>
                    <a:lnTo>
                      <a:pt x="236" y="758"/>
                    </a:lnTo>
                    <a:lnTo>
                      <a:pt x="265" y="746"/>
                    </a:lnTo>
                    <a:lnTo>
                      <a:pt x="292" y="733"/>
                    </a:lnTo>
                    <a:lnTo>
                      <a:pt x="320" y="724"/>
                    </a:lnTo>
                    <a:lnTo>
                      <a:pt x="348" y="716"/>
                    </a:lnTo>
                    <a:lnTo>
                      <a:pt x="376" y="711"/>
                    </a:lnTo>
                    <a:lnTo>
                      <a:pt x="404" y="710"/>
                    </a:lnTo>
                    <a:lnTo>
                      <a:pt x="431" y="712"/>
                    </a:lnTo>
                    <a:lnTo>
                      <a:pt x="458" y="718"/>
                    </a:lnTo>
                    <a:lnTo>
                      <a:pt x="485" y="729"/>
                    </a:lnTo>
                    <a:lnTo>
                      <a:pt x="510" y="744"/>
                    </a:lnTo>
                    <a:lnTo>
                      <a:pt x="535" y="765"/>
                    </a:lnTo>
                    <a:lnTo>
                      <a:pt x="548" y="777"/>
                    </a:lnTo>
                    <a:lnTo>
                      <a:pt x="560" y="789"/>
                    </a:lnTo>
                    <a:lnTo>
                      <a:pt x="571" y="802"/>
                    </a:lnTo>
                    <a:lnTo>
                      <a:pt x="581" y="816"/>
                    </a:lnTo>
                    <a:lnTo>
                      <a:pt x="592" y="830"/>
                    </a:lnTo>
                    <a:lnTo>
                      <a:pt x="601" y="843"/>
                    </a:lnTo>
                    <a:lnTo>
                      <a:pt x="611" y="857"/>
                    </a:lnTo>
                    <a:lnTo>
                      <a:pt x="622" y="871"/>
                    </a:lnTo>
                    <a:lnTo>
                      <a:pt x="632" y="885"/>
                    </a:lnTo>
                    <a:lnTo>
                      <a:pt x="644" y="898"/>
                    </a:lnTo>
                    <a:lnTo>
                      <a:pt x="655" y="911"/>
                    </a:lnTo>
                    <a:lnTo>
                      <a:pt x="668" y="924"/>
                    </a:lnTo>
                    <a:lnTo>
                      <a:pt x="682" y="936"/>
                    </a:lnTo>
                    <a:lnTo>
                      <a:pt x="697" y="947"/>
                    </a:lnTo>
                    <a:lnTo>
                      <a:pt x="713" y="959"/>
                    </a:lnTo>
                    <a:lnTo>
                      <a:pt x="730" y="968"/>
                    </a:lnTo>
                    <a:lnTo>
                      <a:pt x="770" y="979"/>
                    </a:lnTo>
                    <a:lnTo>
                      <a:pt x="808" y="989"/>
                    </a:lnTo>
                    <a:lnTo>
                      <a:pt x="843" y="994"/>
                    </a:lnTo>
                    <a:lnTo>
                      <a:pt x="875" y="998"/>
                    </a:lnTo>
                    <a:lnTo>
                      <a:pt x="905" y="998"/>
                    </a:lnTo>
                    <a:lnTo>
                      <a:pt x="933" y="997"/>
                    </a:lnTo>
                    <a:lnTo>
                      <a:pt x="958" y="993"/>
                    </a:lnTo>
                    <a:lnTo>
                      <a:pt x="982" y="988"/>
                    </a:lnTo>
                    <a:lnTo>
                      <a:pt x="1004" y="982"/>
                    </a:lnTo>
                    <a:lnTo>
                      <a:pt x="1024" y="974"/>
                    </a:lnTo>
                    <a:lnTo>
                      <a:pt x="1042" y="966"/>
                    </a:lnTo>
                    <a:lnTo>
                      <a:pt x="1060" y="955"/>
                    </a:lnTo>
                    <a:lnTo>
                      <a:pt x="1076" y="946"/>
                    </a:lnTo>
                    <a:lnTo>
                      <a:pt x="1092" y="937"/>
                    </a:lnTo>
                    <a:lnTo>
                      <a:pt x="1106" y="926"/>
                    </a:lnTo>
                    <a:lnTo>
                      <a:pt x="1120" y="917"/>
                    </a:lnTo>
                    <a:lnTo>
                      <a:pt x="1215" y="0"/>
                    </a:lnTo>
                    <a:lnTo>
                      <a:pt x="1213" y="0"/>
                    </a:lnTo>
                    <a:lnTo>
                      <a:pt x="1207" y="1"/>
                    </a:lnTo>
                    <a:lnTo>
                      <a:pt x="1200" y="1"/>
                    </a:lnTo>
                    <a:lnTo>
                      <a:pt x="1192" y="1"/>
                    </a:lnTo>
                    <a:lnTo>
                      <a:pt x="1183" y="2"/>
                    </a:lnTo>
                    <a:lnTo>
                      <a:pt x="1176" y="2"/>
                    </a:lnTo>
                    <a:lnTo>
                      <a:pt x="1170" y="4"/>
                    </a:lnTo>
                    <a:lnTo>
                      <a:pt x="1168" y="4"/>
                    </a:lnTo>
                    <a:lnTo>
                      <a:pt x="1144" y="24"/>
                    </a:lnTo>
                    <a:lnTo>
                      <a:pt x="1118" y="45"/>
                    </a:lnTo>
                    <a:lnTo>
                      <a:pt x="1092" y="67"/>
                    </a:lnTo>
                    <a:lnTo>
                      <a:pt x="1063" y="89"/>
                    </a:lnTo>
                    <a:lnTo>
                      <a:pt x="1034" y="111"/>
                    </a:lnTo>
                    <a:lnTo>
                      <a:pt x="1004" y="133"/>
                    </a:lnTo>
                    <a:lnTo>
                      <a:pt x="974" y="153"/>
                    </a:lnTo>
                    <a:lnTo>
                      <a:pt x="946" y="172"/>
                    </a:lnTo>
                    <a:lnTo>
                      <a:pt x="916" y="189"/>
                    </a:lnTo>
                    <a:lnTo>
                      <a:pt x="887" y="205"/>
                    </a:lnTo>
                    <a:lnTo>
                      <a:pt x="858" y="218"/>
                    </a:lnTo>
                    <a:lnTo>
                      <a:pt x="832" y="227"/>
                    </a:lnTo>
                    <a:lnTo>
                      <a:pt x="805" y="234"/>
                    </a:lnTo>
                    <a:lnTo>
                      <a:pt x="781" y="236"/>
                    </a:lnTo>
                    <a:lnTo>
                      <a:pt x="759" y="235"/>
                    </a:lnTo>
                    <a:lnTo>
                      <a:pt x="739" y="229"/>
                    </a:lnTo>
                    <a:close/>
                  </a:path>
                </a:pathLst>
              </a:custGeom>
              <a:solidFill>
                <a:srgbClr val="BCD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5" name="Freeform 14">
                <a:extLst>
                  <a:ext uri="{FF2B5EF4-FFF2-40B4-BE49-F238E27FC236}">
                    <a16:creationId xmlns:a16="http://schemas.microsoft.com/office/drawing/2014/main" id="{56FD1AC3-7FD3-4A04-B397-500805E12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49738"/>
                <a:ext cx="963613" cy="785813"/>
              </a:xfrm>
              <a:custGeom>
                <a:avLst/>
                <a:gdLst>
                  <a:gd name="T0" fmla="*/ 722 w 1214"/>
                  <a:gd name="T1" fmla="*/ 227 h 989"/>
                  <a:gd name="T2" fmla="*/ 691 w 1214"/>
                  <a:gd name="T3" fmla="*/ 215 h 989"/>
                  <a:gd name="T4" fmla="*/ 662 w 1214"/>
                  <a:gd name="T5" fmla="*/ 199 h 989"/>
                  <a:gd name="T6" fmla="*/ 636 w 1214"/>
                  <a:gd name="T7" fmla="*/ 180 h 989"/>
                  <a:gd name="T8" fmla="*/ 610 w 1214"/>
                  <a:gd name="T9" fmla="*/ 161 h 989"/>
                  <a:gd name="T10" fmla="*/ 585 w 1214"/>
                  <a:gd name="T11" fmla="*/ 139 h 989"/>
                  <a:gd name="T12" fmla="*/ 560 w 1214"/>
                  <a:gd name="T13" fmla="*/ 119 h 989"/>
                  <a:gd name="T14" fmla="*/ 533 w 1214"/>
                  <a:gd name="T15" fmla="*/ 100 h 989"/>
                  <a:gd name="T16" fmla="*/ 492 w 1214"/>
                  <a:gd name="T17" fmla="*/ 78 h 989"/>
                  <a:gd name="T18" fmla="*/ 435 w 1214"/>
                  <a:gd name="T19" fmla="*/ 65 h 989"/>
                  <a:gd name="T20" fmla="*/ 381 w 1214"/>
                  <a:gd name="T21" fmla="*/ 71 h 989"/>
                  <a:gd name="T22" fmla="*/ 328 w 1214"/>
                  <a:gd name="T23" fmla="*/ 91 h 989"/>
                  <a:gd name="T24" fmla="*/ 275 w 1214"/>
                  <a:gd name="T25" fmla="*/ 122 h 989"/>
                  <a:gd name="T26" fmla="*/ 225 w 1214"/>
                  <a:gd name="T27" fmla="*/ 160 h 989"/>
                  <a:gd name="T28" fmla="*/ 176 w 1214"/>
                  <a:gd name="T29" fmla="*/ 202 h 989"/>
                  <a:gd name="T30" fmla="*/ 130 w 1214"/>
                  <a:gd name="T31" fmla="*/ 246 h 989"/>
                  <a:gd name="T32" fmla="*/ 95 w 1214"/>
                  <a:gd name="T33" fmla="*/ 276 h 989"/>
                  <a:gd name="T34" fmla="*/ 70 w 1214"/>
                  <a:gd name="T35" fmla="*/ 286 h 989"/>
                  <a:gd name="T36" fmla="*/ 43 w 1214"/>
                  <a:gd name="T37" fmla="*/ 290 h 989"/>
                  <a:gd name="T38" fmla="*/ 17 w 1214"/>
                  <a:gd name="T39" fmla="*/ 285 h 989"/>
                  <a:gd name="T40" fmla="*/ 0 w 1214"/>
                  <a:gd name="T41" fmla="*/ 813 h 989"/>
                  <a:gd name="T42" fmla="*/ 24 w 1214"/>
                  <a:gd name="T43" fmla="*/ 826 h 989"/>
                  <a:gd name="T44" fmla="*/ 49 w 1214"/>
                  <a:gd name="T45" fmla="*/ 833 h 989"/>
                  <a:gd name="T46" fmla="*/ 76 w 1214"/>
                  <a:gd name="T47" fmla="*/ 833 h 989"/>
                  <a:gd name="T48" fmla="*/ 102 w 1214"/>
                  <a:gd name="T49" fmla="*/ 823 h 989"/>
                  <a:gd name="T50" fmla="*/ 154 w 1214"/>
                  <a:gd name="T51" fmla="*/ 793 h 989"/>
                  <a:gd name="T52" fmla="*/ 208 w 1214"/>
                  <a:gd name="T53" fmla="*/ 763 h 989"/>
                  <a:gd name="T54" fmla="*/ 265 w 1214"/>
                  <a:gd name="T55" fmla="*/ 736 h 989"/>
                  <a:gd name="T56" fmla="*/ 320 w 1214"/>
                  <a:gd name="T57" fmla="*/ 714 h 989"/>
                  <a:gd name="T58" fmla="*/ 376 w 1214"/>
                  <a:gd name="T59" fmla="*/ 702 h 989"/>
                  <a:gd name="T60" fmla="*/ 431 w 1214"/>
                  <a:gd name="T61" fmla="*/ 702 h 989"/>
                  <a:gd name="T62" fmla="*/ 485 w 1214"/>
                  <a:gd name="T63" fmla="*/ 720 h 989"/>
                  <a:gd name="T64" fmla="*/ 535 w 1214"/>
                  <a:gd name="T65" fmla="*/ 757 h 989"/>
                  <a:gd name="T66" fmla="*/ 560 w 1214"/>
                  <a:gd name="T67" fmla="*/ 781 h 989"/>
                  <a:gd name="T68" fmla="*/ 581 w 1214"/>
                  <a:gd name="T69" fmla="*/ 806 h 989"/>
                  <a:gd name="T70" fmla="*/ 601 w 1214"/>
                  <a:gd name="T71" fmla="*/ 834 h 989"/>
                  <a:gd name="T72" fmla="*/ 622 w 1214"/>
                  <a:gd name="T73" fmla="*/ 861 h 989"/>
                  <a:gd name="T74" fmla="*/ 644 w 1214"/>
                  <a:gd name="T75" fmla="*/ 888 h 989"/>
                  <a:gd name="T76" fmla="*/ 668 w 1214"/>
                  <a:gd name="T77" fmla="*/ 914 h 989"/>
                  <a:gd name="T78" fmla="*/ 697 w 1214"/>
                  <a:gd name="T79" fmla="*/ 937 h 989"/>
                  <a:gd name="T80" fmla="*/ 730 w 1214"/>
                  <a:gd name="T81" fmla="*/ 958 h 989"/>
                  <a:gd name="T82" fmla="*/ 808 w 1214"/>
                  <a:gd name="T83" fmla="*/ 979 h 989"/>
                  <a:gd name="T84" fmla="*/ 876 w 1214"/>
                  <a:gd name="T85" fmla="*/ 988 h 989"/>
                  <a:gd name="T86" fmla="*/ 934 w 1214"/>
                  <a:gd name="T87" fmla="*/ 987 h 989"/>
                  <a:gd name="T88" fmla="*/ 982 w 1214"/>
                  <a:gd name="T89" fmla="*/ 979 h 989"/>
                  <a:gd name="T90" fmla="*/ 1025 w 1214"/>
                  <a:gd name="T91" fmla="*/ 964 h 989"/>
                  <a:gd name="T92" fmla="*/ 1061 w 1214"/>
                  <a:gd name="T93" fmla="*/ 947 h 989"/>
                  <a:gd name="T94" fmla="*/ 1092 w 1214"/>
                  <a:gd name="T95" fmla="*/ 927 h 989"/>
                  <a:gd name="T96" fmla="*/ 1120 w 1214"/>
                  <a:gd name="T97" fmla="*/ 907 h 989"/>
                  <a:gd name="T98" fmla="*/ 1212 w 1214"/>
                  <a:gd name="T99" fmla="*/ 0 h 989"/>
                  <a:gd name="T100" fmla="*/ 1199 w 1214"/>
                  <a:gd name="T101" fmla="*/ 1 h 989"/>
                  <a:gd name="T102" fmla="*/ 1183 w 1214"/>
                  <a:gd name="T103" fmla="*/ 3 h 989"/>
                  <a:gd name="T104" fmla="*/ 1170 w 1214"/>
                  <a:gd name="T105" fmla="*/ 4 h 989"/>
                  <a:gd name="T106" fmla="*/ 1144 w 1214"/>
                  <a:gd name="T107" fmla="*/ 25 h 989"/>
                  <a:gd name="T108" fmla="*/ 1092 w 1214"/>
                  <a:gd name="T109" fmla="*/ 69 h 989"/>
                  <a:gd name="T110" fmla="*/ 1034 w 1214"/>
                  <a:gd name="T111" fmla="*/ 113 h 989"/>
                  <a:gd name="T112" fmla="*/ 974 w 1214"/>
                  <a:gd name="T113" fmla="*/ 154 h 989"/>
                  <a:gd name="T114" fmla="*/ 916 w 1214"/>
                  <a:gd name="T115" fmla="*/ 191 h 989"/>
                  <a:gd name="T116" fmla="*/ 858 w 1214"/>
                  <a:gd name="T117" fmla="*/ 219 h 989"/>
                  <a:gd name="T118" fmla="*/ 805 w 1214"/>
                  <a:gd name="T119" fmla="*/ 235 h 989"/>
                  <a:gd name="T120" fmla="*/ 759 w 1214"/>
                  <a:gd name="T121" fmla="*/ 236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4" h="989">
                    <a:moveTo>
                      <a:pt x="739" y="230"/>
                    </a:moveTo>
                    <a:lnTo>
                      <a:pt x="722" y="227"/>
                    </a:lnTo>
                    <a:lnTo>
                      <a:pt x="706" y="221"/>
                    </a:lnTo>
                    <a:lnTo>
                      <a:pt x="691" y="215"/>
                    </a:lnTo>
                    <a:lnTo>
                      <a:pt x="676" y="208"/>
                    </a:lnTo>
                    <a:lnTo>
                      <a:pt x="662" y="199"/>
                    </a:lnTo>
                    <a:lnTo>
                      <a:pt x="648" y="191"/>
                    </a:lnTo>
                    <a:lnTo>
                      <a:pt x="636" y="180"/>
                    </a:lnTo>
                    <a:lnTo>
                      <a:pt x="623" y="171"/>
                    </a:lnTo>
                    <a:lnTo>
                      <a:pt x="610" y="161"/>
                    </a:lnTo>
                    <a:lnTo>
                      <a:pt x="598" y="151"/>
                    </a:lnTo>
                    <a:lnTo>
                      <a:pt x="585" y="139"/>
                    </a:lnTo>
                    <a:lnTo>
                      <a:pt x="573" y="129"/>
                    </a:lnTo>
                    <a:lnTo>
                      <a:pt x="560" y="119"/>
                    </a:lnTo>
                    <a:lnTo>
                      <a:pt x="547" y="109"/>
                    </a:lnTo>
                    <a:lnTo>
                      <a:pt x="533" y="100"/>
                    </a:lnTo>
                    <a:lnTo>
                      <a:pt x="519" y="92"/>
                    </a:lnTo>
                    <a:lnTo>
                      <a:pt x="492" y="78"/>
                    </a:lnTo>
                    <a:lnTo>
                      <a:pt x="463" y="69"/>
                    </a:lnTo>
                    <a:lnTo>
                      <a:pt x="435" y="65"/>
                    </a:lnTo>
                    <a:lnTo>
                      <a:pt x="408" y="65"/>
                    </a:lnTo>
                    <a:lnTo>
                      <a:pt x="381" y="71"/>
                    </a:lnTo>
                    <a:lnTo>
                      <a:pt x="355" y="79"/>
                    </a:lnTo>
                    <a:lnTo>
                      <a:pt x="328" y="91"/>
                    </a:lnTo>
                    <a:lnTo>
                      <a:pt x="302" y="104"/>
                    </a:lnTo>
                    <a:lnTo>
                      <a:pt x="275" y="122"/>
                    </a:lnTo>
                    <a:lnTo>
                      <a:pt x="250" y="140"/>
                    </a:lnTo>
                    <a:lnTo>
                      <a:pt x="225" y="160"/>
                    </a:lnTo>
                    <a:lnTo>
                      <a:pt x="200" y="180"/>
                    </a:lnTo>
                    <a:lnTo>
                      <a:pt x="176" y="202"/>
                    </a:lnTo>
                    <a:lnTo>
                      <a:pt x="153" y="224"/>
                    </a:lnTo>
                    <a:lnTo>
                      <a:pt x="130" y="246"/>
                    </a:lnTo>
                    <a:lnTo>
                      <a:pt x="107" y="267"/>
                    </a:lnTo>
                    <a:lnTo>
                      <a:pt x="95" y="276"/>
                    </a:lnTo>
                    <a:lnTo>
                      <a:pt x="83" y="283"/>
                    </a:lnTo>
                    <a:lnTo>
                      <a:pt x="70" y="286"/>
                    </a:lnTo>
                    <a:lnTo>
                      <a:pt x="56" y="289"/>
                    </a:lnTo>
                    <a:lnTo>
                      <a:pt x="43" y="290"/>
                    </a:lnTo>
                    <a:lnTo>
                      <a:pt x="30" y="289"/>
                    </a:lnTo>
                    <a:lnTo>
                      <a:pt x="17" y="285"/>
                    </a:lnTo>
                    <a:lnTo>
                      <a:pt x="4" y="282"/>
                    </a:lnTo>
                    <a:lnTo>
                      <a:pt x="0" y="813"/>
                    </a:lnTo>
                    <a:lnTo>
                      <a:pt x="11" y="820"/>
                    </a:lnTo>
                    <a:lnTo>
                      <a:pt x="24" y="826"/>
                    </a:lnTo>
                    <a:lnTo>
                      <a:pt x="36" y="830"/>
                    </a:lnTo>
                    <a:lnTo>
                      <a:pt x="49" y="833"/>
                    </a:lnTo>
                    <a:lnTo>
                      <a:pt x="63" y="834"/>
                    </a:lnTo>
                    <a:lnTo>
                      <a:pt x="76" y="833"/>
                    </a:lnTo>
                    <a:lnTo>
                      <a:pt x="89" y="829"/>
                    </a:lnTo>
                    <a:lnTo>
                      <a:pt x="102" y="823"/>
                    </a:lnTo>
                    <a:lnTo>
                      <a:pt x="128" y="808"/>
                    </a:lnTo>
                    <a:lnTo>
                      <a:pt x="154" y="793"/>
                    </a:lnTo>
                    <a:lnTo>
                      <a:pt x="182" y="778"/>
                    </a:lnTo>
                    <a:lnTo>
                      <a:pt x="208" y="763"/>
                    </a:lnTo>
                    <a:lnTo>
                      <a:pt x="236" y="748"/>
                    </a:lnTo>
                    <a:lnTo>
                      <a:pt x="265" y="736"/>
                    </a:lnTo>
                    <a:lnTo>
                      <a:pt x="292" y="723"/>
                    </a:lnTo>
                    <a:lnTo>
                      <a:pt x="320" y="714"/>
                    </a:lnTo>
                    <a:lnTo>
                      <a:pt x="348" y="707"/>
                    </a:lnTo>
                    <a:lnTo>
                      <a:pt x="376" y="702"/>
                    </a:lnTo>
                    <a:lnTo>
                      <a:pt x="404" y="700"/>
                    </a:lnTo>
                    <a:lnTo>
                      <a:pt x="431" y="702"/>
                    </a:lnTo>
                    <a:lnTo>
                      <a:pt x="458" y="709"/>
                    </a:lnTo>
                    <a:lnTo>
                      <a:pt x="485" y="720"/>
                    </a:lnTo>
                    <a:lnTo>
                      <a:pt x="510" y="736"/>
                    </a:lnTo>
                    <a:lnTo>
                      <a:pt x="535" y="757"/>
                    </a:lnTo>
                    <a:lnTo>
                      <a:pt x="548" y="768"/>
                    </a:lnTo>
                    <a:lnTo>
                      <a:pt x="560" y="781"/>
                    </a:lnTo>
                    <a:lnTo>
                      <a:pt x="571" y="793"/>
                    </a:lnTo>
                    <a:lnTo>
                      <a:pt x="581" y="806"/>
                    </a:lnTo>
                    <a:lnTo>
                      <a:pt x="592" y="820"/>
                    </a:lnTo>
                    <a:lnTo>
                      <a:pt x="601" y="834"/>
                    </a:lnTo>
                    <a:lnTo>
                      <a:pt x="611" y="848"/>
                    </a:lnTo>
                    <a:lnTo>
                      <a:pt x="622" y="861"/>
                    </a:lnTo>
                    <a:lnTo>
                      <a:pt x="632" y="875"/>
                    </a:lnTo>
                    <a:lnTo>
                      <a:pt x="644" y="888"/>
                    </a:lnTo>
                    <a:lnTo>
                      <a:pt x="655" y="902"/>
                    </a:lnTo>
                    <a:lnTo>
                      <a:pt x="668" y="914"/>
                    </a:lnTo>
                    <a:lnTo>
                      <a:pt x="682" y="926"/>
                    </a:lnTo>
                    <a:lnTo>
                      <a:pt x="697" y="937"/>
                    </a:lnTo>
                    <a:lnTo>
                      <a:pt x="713" y="949"/>
                    </a:lnTo>
                    <a:lnTo>
                      <a:pt x="730" y="958"/>
                    </a:lnTo>
                    <a:lnTo>
                      <a:pt x="770" y="971"/>
                    </a:lnTo>
                    <a:lnTo>
                      <a:pt x="808" y="979"/>
                    </a:lnTo>
                    <a:lnTo>
                      <a:pt x="843" y="985"/>
                    </a:lnTo>
                    <a:lnTo>
                      <a:pt x="876" y="988"/>
                    </a:lnTo>
                    <a:lnTo>
                      <a:pt x="906" y="989"/>
                    </a:lnTo>
                    <a:lnTo>
                      <a:pt x="934" y="987"/>
                    </a:lnTo>
                    <a:lnTo>
                      <a:pt x="959" y="984"/>
                    </a:lnTo>
                    <a:lnTo>
                      <a:pt x="982" y="979"/>
                    </a:lnTo>
                    <a:lnTo>
                      <a:pt x="1004" y="972"/>
                    </a:lnTo>
                    <a:lnTo>
                      <a:pt x="1025" y="964"/>
                    </a:lnTo>
                    <a:lnTo>
                      <a:pt x="1044" y="956"/>
                    </a:lnTo>
                    <a:lnTo>
                      <a:pt x="1061" y="947"/>
                    </a:lnTo>
                    <a:lnTo>
                      <a:pt x="1077" y="936"/>
                    </a:lnTo>
                    <a:lnTo>
                      <a:pt x="1092" y="927"/>
                    </a:lnTo>
                    <a:lnTo>
                      <a:pt x="1106" y="917"/>
                    </a:lnTo>
                    <a:lnTo>
                      <a:pt x="1120" y="907"/>
                    </a:lnTo>
                    <a:lnTo>
                      <a:pt x="1214" y="0"/>
                    </a:lnTo>
                    <a:lnTo>
                      <a:pt x="1212" y="0"/>
                    </a:lnTo>
                    <a:lnTo>
                      <a:pt x="1207" y="1"/>
                    </a:lnTo>
                    <a:lnTo>
                      <a:pt x="1199" y="1"/>
                    </a:lnTo>
                    <a:lnTo>
                      <a:pt x="1191" y="2"/>
                    </a:lnTo>
                    <a:lnTo>
                      <a:pt x="1183" y="3"/>
                    </a:lnTo>
                    <a:lnTo>
                      <a:pt x="1176" y="3"/>
                    </a:lnTo>
                    <a:lnTo>
                      <a:pt x="1170" y="4"/>
                    </a:lnTo>
                    <a:lnTo>
                      <a:pt x="1168" y="4"/>
                    </a:lnTo>
                    <a:lnTo>
                      <a:pt x="1144" y="25"/>
                    </a:lnTo>
                    <a:lnTo>
                      <a:pt x="1118" y="46"/>
                    </a:lnTo>
                    <a:lnTo>
                      <a:pt x="1092" y="69"/>
                    </a:lnTo>
                    <a:lnTo>
                      <a:pt x="1063" y="91"/>
                    </a:lnTo>
                    <a:lnTo>
                      <a:pt x="1034" y="113"/>
                    </a:lnTo>
                    <a:lnTo>
                      <a:pt x="1004" y="133"/>
                    </a:lnTo>
                    <a:lnTo>
                      <a:pt x="974" y="154"/>
                    </a:lnTo>
                    <a:lnTo>
                      <a:pt x="946" y="174"/>
                    </a:lnTo>
                    <a:lnTo>
                      <a:pt x="916" y="191"/>
                    </a:lnTo>
                    <a:lnTo>
                      <a:pt x="887" y="206"/>
                    </a:lnTo>
                    <a:lnTo>
                      <a:pt x="858" y="219"/>
                    </a:lnTo>
                    <a:lnTo>
                      <a:pt x="832" y="228"/>
                    </a:lnTo>
                    <a:lnTo>
                      <a:pt x="805" y="235"/>
                    </a:lnTo>
                    <a:lnTo>
                      <a:pt x="781" y="237"/>
                    </a:lnTo>
                    <a:lnTo>
                      <a:pt x="759" y="236"/>
                    </a:lnTo>
                    <a:lnTo>
                      <a:pt x="739" y="230"/>
                    </a:lnTo>
                    <a:close/>
                  </a:path>
                </a:pathLst>
              </a:custGeom>
              <a:solidFill>
                <a:srgbClr val="BF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6" name="Freeform 15">
                <a:extLst>
                  <a:ext uri="{FF2B5EF4-FFF2-40B4-BE49-F238E27FC236}">
                    <a16:creationId xmlns:a16="http://schemas.microsoft.com/office/drawing/2014/main" id="{370305FF-68F0-4D81-9CBD-23E9BEB86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52913"/>
                <a:ext cx="963613" cy="777875"/>
              </a:xfrm>
              <a:custGeom>
                <a:avLst/>
                <a:gdLst>
                  <a:gd name="T0" fmla="*/ 723 w 1214"/>
                  <a:gd name="T1" fmla="*/ 228 h 981"/>
                  <a:gd name="T2" fmla="*/ 692 w 1214"/>
                  <a:gd name="T3" fmla="*/ 217 h 981"/>
                  <a:gd name="T4" fmla="*/ 663 w 1214"/>
                  <a:gd name="T5" fmla="*/ 202 h 981"/>
                  <a:gd name="T6" fmla="*/ 636 w 1214"/>
                  <a:gd name="T7" fmla="*/ 183 h 981"/>
                  <a:gd name="T8" fmla="*/ 610 w 1214"/>
                  <a:gd name="T9" fmla="*/ 163 h 981"/>
                  <a:gd name="T10" fmla="*/ 586 w 1214"/>
                  <a:gd name="T11" fmla="*/ 142 h 981"/>
                  <a:gd name="T12" fmla="*/ 561 w 1214"/>
                  <a:gd name="T13" fmla="*/ 121 h 981"/>
                  <a:gd name="T14" fmla="*/ 533 w 1214"/>
                  <a:gd name="T15" fmla="*/ 101 h 981"/>
                  <a:gd name="T16" fmla="*/ 492 w 1214"/>
                  <a:gd name="T17" fmla="*/ 80 h 981"/>
                  <a:gd name="T18" fmla="*/ 435 w 1214"/>
                  <a:gd name="T19" fmla="*/ 67 h 981"/>
                  <a:gd name="T20" fmla="*/ 381 w 1214"/>
                  <a:gd name="T21" fmla="*/ 73 h 981"/>
                  <a:gd name="T22" fmla="*/ 328 w 1214"/>
                  <a:gd name="T23" fmla="*/ 92 h 981"/>
                  <a:gd name="T24" fmla="*/ 275 w 1214"/>
                  <a:gd name="T25" fmla="*/ 123 h 981"/>
                  <a:gd name="T26" fmla="*/ 225 w 1214"/>
                  <a:gd name="T27" fmla="*/ 161 h 981"/>
                  <a:gd name="T28" fmla="*/ 176 w 1214"/>
                  <a:gd name="T29" fmla="*/ 204 h 981"/>
                  <a:gd name="T30" fmla="*/ 130 w 1214"/>
                  <a:gd name="T31" fmla="*/ 248 h 981"/>
                  <a:gd name="T32" fmla="*/ 95 w 1214"/>
                  <a:gd name="T33" fmla="*/ 278 h 981"/>
                  <a:gd name="T34" fmla="*/ 70 w 1214"/>
                  <a:gd name="T35" fmla="*/ 289 h 981"/>
                  <a:gd name="T36" fmla="*/ 43 w 1214"/>
                  <a:gd name="T37" fmla="*/ 293 h 981"/>
                  <a:gd name="T38" fmla="*/ 17 w 1214"/>
                  <a:gd name="T39" fmla="*/ 288 h 981"/>
                  <a:gd name="T40" fmla="*/ 0 w 1214"/>
                  <a:gd name="T41" fmla="*/ 804 h 981"/>
                  <a:gd name="T42" fmla="*/ 24 w 1214"/>
                  <a:gd name="T43" fmla="*/ 817 h 981"/>
                  <a:gd name="T44" fmla="*/ 49 w 1214"/>
                  <a:gd name="T45" fmla="*/ 825 h 981"/>
                  <a:gd name="T46" fmla="*/ 76 w 1214"/>
                  <a:gd name="T47" fmla="*/ 825 h 981"/>
                  <a:gd name="T48" fmla="*/ 102 w 1214"/>
                  <a:gd name="T49" fmla="*/ 815 h 981"/>
                  <a:gd name="T50" fmla="*/ 154 w 1214"/>
                  <a:gd name="T51" fmla="*/ 785 h 981"/>
                  <a:gd name="T52" fmla="*/ 208 w 1214"/>
                  <a:gd name="T53" fmla="*/ 755 h 981"/>
                  <a:gd name="T54" fmla="*/ 265 w 1214"/>
                  <a:gd name="T55" fmla="*/ 727 h 981"/>
                  <a:gd name="T56" fmla="*/ 320 w 1214"/>
                  <a:gd name="T57" fmla="*/ 705 h 981"/>
                  <a:gd name="T58" fmla="*/ 376 w 1214"/>
                  <a:gd name="T59" fmla="*/ 694 h 981"/>
                  <a:gd name="T60" fmla="*/ 431 w 1214"/>
                  <a:gd name="T61" fmla="*/ 694 h 981"/>
                  <a:gd name="T62" fmla="*/ 485 w 1214"/>
                  <a:gd name="T63" fmla="*/ 711 h 981"/>
                  <a:gd name="T64" fmla="*/ 535 w 1214"/>
                  <a:gd name="T65" fmla="*/ 748 h 981"/>
                  <a:gd name="T66" fmla="*/ 560 w 1214"/>
                  <a:gd name="T67" fmla="*/ 772 h 981"/>
                  <a:gd name="T68" fmla="*/ 581 w 1214"/>
                  <a:gd name="T69" fmla="*/ 798 h 981"/>
                  <a:gd name="T70" fmla="*/ 601 w 1214"/>
                  <a:gd name="T71" fmla="*/ 826 h 981"/>
                  <a:gd name="T72" fmla="*/ 622 w 1214"/>
                  <a:gd name="T73" fmla="*/ 854 h 981"/>
                  <a:gd name="T74" fmla="*/ 644 w 1214"/>
                  <a:gd name="T75" fmla="*/ 880 h 981"/>
                  <a:gd name="T76" fmla="*/ 668 w 1214"/>
                  <a:gd name="T77" fmla="*/ 907 h 981"/>
                  <a:gd name="T78" fmla="*/ 697 w 1214"/>
                  <a:gd name="T79" fmla="*/ 930 h 981"/>
                  <a:gd name="T80" fmla="*/ 730 w 1214"/>
                  <a:gd name="T81" fmla="*/ 951 h 981"/>
                  <a:gd name="T82" fmla="*/ 808 w 1214"/>
                  <a:gd name="T83" fmla="*/ 971 h 981"/>
                  <a:gd name="T84" fmla="*/ 876 w 1214"/>
                  <a:gd name="T85" fmla="*/ 979 h 981"/>
                  <a:gd name="T86" fmla="*/ 934 w 1214"/>
                  <a:gd name="T87" fmla="*/ 979 h 981"/>
                  <a:gd name="T88" fmla="*/ 984 w 1214"/>
                  <a:gd name="T89" fmla="*/ 970 h 981"/>
                  <a:gd name="T90" fmla="*/ 1025 w 1214"/>
                  <a:gd name="T91" fmla="*/ 955 h 981"/>
                  <a:gd name="T92" fmla="*/ 1061 w 1214"/>
                  <a:gd name="T93" fmla="*/ 938 h 981"/>
                  <a:gd name="T94" fmla="*/ 1093 w 1214"/>
                  <a:gd name="T95" fmla="*/ 918 h 981"/>
                  <a:gd name="T96" fmla="*/ 1121 w 1214"/>
                  <a:gd name="T97" fmla="*/ 899 h 981"/>
                  <a:gd name="T98" fmla="*/ 1212 w 1214"/>
                  <a:gd name="T99" fmla="*/ 1 h 981"/>
                  <a:gd name="T100" fmla="*/ 1199 w 1214"/>
                  <a:gd name="T101" fmla="*/ 2 h 981"/>
                  <a:gd name="T102" fmla="*/ 1183 w 1214"/>
                  <a:gd name="T103" fmla="*/ 5 h 981"/>
                  <a:gd name="T104" fmla="*/ 1170 w 1214"/>
                  <a:gd name="T105" fmla="*/ 6 h 981"/>
                  <a:gd name="T106" fmla="*/ 1144 w 1214"/>
                  <a:gd name="T107" fmla="*/ 27 h 981"/>
                  <a:gd name="T108" fmla="*/ 1092 w 1214"/>
                  <a:gd name="T109" fmla="*/ 70 h 981"/>
                  <a:gd name="T110" fmla="*/ 1034 w 1214"/>
                  <a:gd name="T111" fmla="*/ 114 h 981"/>
                  <a:gd name="T112" fmla="*/ 976 w 1214"/>
                  <a:gd name="T113" fmla="*/ 157 h 981"/>
                  <a:gd name="T114" fmla="*/ 916 w 1214"/>
                  <a:gd name="T115" fmla="*/ 192 h 981"/>
                  <a:gd name="T116" fmla="*/ 858 w 1214"/>
                  <a:gd name="T117" fmla="*/ 220 h 981"/>
                  <a:gd name="T118" fmla="*/ 806 w 1214"/>
                  <a:gd name="T119" fmla="*/ 236 h 981"/>
                  <a:gd name="T120" fmla="*/ 760 w 1214"/>
                  <a:gd name="T121" fmla="*/ 237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4" h="981">
                    <a:moveTo>
                      <a:pt x="741" y="232"/>
                    </a:moveTo>
                    <a:lnTo>
                      <a:pt x="723" y="228"/>
                    </a:lnTo>
                    <a:lnTo>
                      <a:pt x="707" y="224"/>
                    </a:lnTo>
                    <a:lnTo>
                      <a:pt x="692" y="217"/>
                    </a:lnTo>
                    <a:lnTo>
                      <a:pt x="677" y="210"/>
                    </a:lnTo>
                    <a:lnTo>
                      <a:pt x="663" y="202"/>
                    </a:lnTo>
                    <a:lnTo>
                      <a:pt x="649" y="192"/>
                    </a:lnTo>
                    <a:lnTo>
                      <a:pt x="636" y="183"/>
                    </a:lnTo>
                    <a:lnTo>
                      <a:pt x="623" y="173"/>
                    </a:lnTo>
                    <a:lnTo>
                      <a:pt x="610" y="163"/>
                    </a:lnTo>
                    <a:lnTo>
                      <a:pt x="599" y="152"/>
                    </a:lnTo>
                    <a:lnTo>
                      <a:pt x="586" y="142"/>
                    </a:lnTo>
                    <a:lnTo>
                      <a:pt x="573" y="131"/>
                    </a:lnTo>
                    <a:lnTo>
                      <a:pt x="561" y="121"/>
                    </a:lnTo>
                    <a:lnTo>
                      <a:pt x="547" y="111"/>
                    </a:lnTo>
                    <a:lnTo>
                      <a:pt x="533" y="101"/>
                    </a:lnTo>
                    <a:lnTo>
                      <a:pt x="519" y="93"/>
                    </a:lnTo>
                    <a:lnTo>
                      <a:pt x="492" y="80"/>
                    </a:lnTo>
                    <a:lnTo>
                      <a:pt x="463" y="70"/>
                    </a:lnTo>
                    <a:lnTo>
                      <a:pt x="435" y="67"/>
                    </a:lnTo>
                    <a:lnTo>
                      <a:pt x="408" y="68"/>
                    </a:lnTo>
                    <a:lnTo>
                      <a:pt x="381" y="73"/>
                    </a:lnTo>
                    <a:lnTo>
                      <a:pt x="355" y="81"/>
                    </a:lnTo>
                    <a:lnTo>
                      <a:pt x="328" y="92"/>
                    </a:lnTo>
                    <a:lnTo>
                      <a:pt x="302" y="106"/>
                    </a:lnTo>
                    <a:lnTo>
                      <a:pt x="275" y="123"/>
                    </a:lnTo>
                    <a:lnTo>
                      <a:pt x="250" y="142"/>
                    </a:lnTo>
                    <a:lnTo>
                      <a:pt x="225" y="161"/>
                    </a:lnTo>
                    <a:lnTo>
                      <a:pt x="200" y="183"/>
                    </a:lnTo>
                    <a:lnTo>
                      <a:pt x="176" y="204"/>
                    </a:lnTo>
                    <a:lnTo>
                      <a:pt x="153" y="226"/>
                    </a:lnTo>
                    <a:lnTo>
                      <a:pt x="130" y="248"/>
                    </a:lnTo>
                    <a:lnTo>
                      <a:pt x="107" y="269"/>
                    </a:lnTo>
                    <a:lnTo>
                      <a:pt x="95" y="278"/>
                    </a:lnTo>
                    <a:lnTo>
                      <a:pt x="83" y="285"/>
                    </a:lnTo>
                    <a:lnTo>
                      <a:pt x="70" y="289"/>
                    </a:lnTo>
                    <a:lnTo>
                      <a:pt x="57" y="292"/>
                    </a:lnTo>
                    <a:lnTo>
                      <a:pt x="43" y="293"/>
                    </a:lnTo>
                    <a:lnTo>
                      <a:pt x="31" y="292"/>
                    </a:lnTo>
                    <a:lnTo>
                      <a:pt x="17" y="288"/>
                    </a:lnTo>
                    <a:lnTo>
                      <a:pt x="4" y="285"/>
                    </a:lnTo>
                    <a:lnTo>
                      <a:pt x="0" y="804"/>
                    </a:lnTo>
                    <a:lnTo>
                      <a:pt x="11" y="811"/>
                    </a:lnTo>
                    <a:lnTo>
                      <a:pt x="24" y="817"/>
                    </a:lnTo>
                    <a:lnTo>
                      <a:pt x="36" y="822"/>
                    </a:lnTo>
                    <a:lnTo>
                      <a:pt x="49" y="825"/>
                    </a:lnTo>
                    <a:lnTo>
                      <a:pt x="63" y="826"/>
                    </a:lnTo>
                    <a:lnTo>
                      <a:pt x="76" y="825"/>
                    </a:lnTo>
                    <a:lnTo>
                      <a:pt x="89" y="820"/>
                    </a:lnTo>
                    <a:lnTo>
                      <a:pt x="102" y="815"/>
                    </a:lnTo>
                    <a:lnTo>
                      <a:pt x="128" y="800"/>
                    </a:lnTo>
                    <a:lnTo>
                      <a:pt x="154" y="785"/>
                    </a:lnTo>
                    <a:lnTo>
                      <a:pt x="182" y="770"/>
                    </a:lnTo>
                    <a:lnTo>
                      <a:pt x="208" y="755"/>
                    </a:lnTo>
                    <a:lnTo>
                      <a:pt x="236" y="740"/>
                    </a:lnTo>
                    <a:lnTo>
                      <a:pt x="265" y="727"/>
                    </a:lnTo>
                    <a:lnTo>
                      <a:pt x="292" y="714"/>
                    </a:lnTo>
                    <a:lnTo>
                      <a:pt x="320" y="705"/>
                    </a:lnTo>
                    <a:lnTo>
                      <a:pt x="348" y="698"/>
                    </a:lnTo>
                    <a:lnTo>
                      <a:pt x="376" y="694"/>
                    </a:lnTo>
                    <a:lnTo>
                      <a:pt x="404" y="691"/>
                    </a:lnTo>
                    <a:lnTo>
                      <a:pt x="431" y="694"/>
                    </a:lnTo>
                    <a:lnTo>
                      <a:pt x="458" y="701"/>
                    </a:lnTo>
                    <a:lnTo>
                      <a:pt x="485" y="711"/>
                    </a:lnTo>
                    <a:lnTo>
                      <a:pt x="510" y="727"/>
                    </a:lnTo>
                    <a:lnTo>
                      <a:pt x="535" y="748"/>
                    </a:lnTo>
                    <a:lnTo>
                      <a:pt x="548" y="759"/>
                    </a:lnTo>
                    <a:lnTo>
                      <a:pt x="560" y="772"/>
                    </a:lnTo>
                    <a:lnTo>
                      <a:pt x="571" y="785"/>
                    </a:lnTo>
                    <a:lnTo>
                      <a:pt x="581" y="798"/>
                    </a:lnTo>
                    <a:lnTo>
                      <a:pt x="592" y="812"/>
                    </a:lnTo>
                    <a:lnTo>
                      <a:pt x="601" y="826"/>
                    </a:lnTo>
                    <a:lnTo>
                      <a:pt x="611" y="840"/>
                    </a:lnTo>
                    <a:lnTo>
                      <a:pt x="622" y="854"/>
                    </a:lnTo>
                    <a:lnTo>
                      <a:pt x="632" y="868"/>
                    </a:lnTo>
                    <a:lnTo>
                      <a:pt x="644" y="880"/>
                    </a:lnTo>
                    <a:lnTo>
                      <a:pt x="655" y="894"/>
                    </a:lnTo>
                    <a:lnTo>
                      <a:pt x="668" y="907"/>
                    </a:lnTo>
                    <a:lnTo>
                      <a:pt x="682" y="918"/>
                    </a:lnTo>
                    <a:lnTo>
                      <a:pt x="697" y="930"/>
                    </a:lnTo>
                    <a:lnTo>
                      <a:pt x="713" y="941"/>
                    </a:lnTo>
                    <a:lnTo>
                      <a:pt x="730" y="951"/>
                    </a:lnTo>
                    <a:lnTo>
                      <a:pt x="770" y="962"/>
                    </a:lnTo>
                    <a:lnTo>
                      <a:pt x="808" y="971"/>
                    </a:lnTo>
                    <a:lnTo>
                      <a:pt x="844" y="977"/>
                    </a:lnTo>
                    <a:lnTo>
                      <a:pt x="876" y="979"/>
                    </a:lnTo>
                    <a:lnTo>
                      <a:pt x="906" y="981"/>
                    </a:lnTo>
                    <a:lnTo>
                      <a:pt x="934" y="979"/>
                    </a:lnTo>
                    <a:lnTo>
                      <a:pt x="959" y="975"/>
                    </a:lnTo>
                    <a:lnTo>
                      <a:pt x="984" y="970"/>
                    </a:lnTo>
                    <a:lnTo>
                      <a:pt x="1006" y="963"/>
                    </a:lnTo>
                    <a:lnTo>
                      <a:pt x="1025" y="955"/>
                    </a:lnTo>
                    <a:lnTo>
                      <a:pt x="1044" y="947"/>
                    </a:lnTo>
                    <a:lnTo>
                      <a:pt x="1061" y="938"/>
                    </a:lnTo>
                    <a:lnTo>
                      <a:pt x="1077" y="928"/>
                    </a:lnTo>
                    <a:lnTo>
                      <a:pt x="1093" y="918"/>
                    </a:lnTo>
                    <a:lnTo>
                      <a:pt x="1107" y="908"/>
                    </a:lnTo>
                    <a:lnTo>
                      <a:pt x="1121" y="899"/>
                    </a:lnTo>
                    <a:lnTo>
                      <a:pt x="1214" y="0"/>
                    </a:lnTo>
                    <a:lnTo>
                      <a:pt x="1212" y="1"/>
                    </a:lnTo>
                    <a:lnTo>
                      <a:pt x="1206" y="1"/>
                    </a:lnTo>
                    <a:lnTo>
                      <a:pt x="1199" y="2"/>
                    </a:lnTo>
                    <a:lnTo>
                      <a:pt x="1191" y="4"/>
                    </a:lnTo>
                    <a:lnTo>
                      <a:pt x="1183" y="5"/>
                    </a:lnTo>
                    <a:lnTo>
                      <a:pt x="1176" y="5"/>
                    </a:lnTo>
                    <a:lnTo>
                      <a:pt x="1170" y="6"/>
                    </a:lnTo>
                    <a:lnTo>
                      <a:pt x="1168" y="6"/>
                    </a:lnTo>
                    <a:lnTo>
                      <a:pt x="1144" y="27"/>
                    </a:lnTo>
                    <a:lnTo>
                      <a:pt x="1118" y="47"/>
                    </a:lnTo>
                    <a:lnTo>
                      <a:pt x="1092" y="70"/>
                    </a:lnTo>
                    <a:lnTo>
                      <a:pt x="1063" y="92"/>
                    </a:lnTo>
                    <a:lnTo>
                      <a:pt x="1034" y="114"/>
                    </a:lnTo>
                    <a:lnTo>
                      <a:pt x="1004" y="136"/>
                    </a:lnTo>
                    <a:lnTo>
                      <a:pt x="976" y="157"/>
                    </a:lnTo>
                    <a:lnTo>
                      <a:pt x="946" y="175"/>
                    </a:lnTo>
                    <a:lnTo>
                      <a:pt x="916" y="192"/>
                    </a:lnTo>
                    <a:lnTo>
                      <a:pt x="887" y="207"/>
                    </a:lnTo>
                    <a:lnTo>
                      <a:pt x="858" y="220"/>
                    </a:lnTo>
                    <a:lnTo>
                      <a:pt x="832" y="230"/>
                    </a:lnTo>
                    <a:lnTo>
                      <a:pt x="806" y="236"/>
                    </a:lnTo>
                    <a:lnTo>
                      <a:pt x="782" y="240"/>
                    </a:lnTo>
                    <a:lnTo>
                      <a:pt x="760" y="237"/>
                    </a:lnTo>
                    <a:lnTo>
                      <a:pt x="741" y="232"/>
                    </a:lnTo>
                    <a:close/>
                  </a:path>
                </a:pathLst>
              </a:custGeom>
              <a:solidFill>
                <a:srgbClr val="C1DB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7" name="Freeform 16">
                <a:extLst>
                  <a:ext uri="{FF2B5EF4-FFF2-40B4-BE49-F238E27FC236}">
                    <a16:creationId xmlns:a16="http://schemas.microsoft.com/office/drawing/2014/main" id="{4B6A091E-2699-4A28-9D71-0C12946A8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54501"/>
                <a:ext cx="963613" cy="771525"/>
              </a:xfrm>
              <a:custGeom>
                <a:avLst/>
                <a:gdLst>
                  <a:gd name="T0" fmla="*/ 723 w 1214"/>
                  <a:gd name="T1" fmla="*/ 230 h 971"/>
                  <a:gd name="T2" fmla="*/ 692 w 1214"/>
                  <a:gd name="T3" fmla="*/ 218 h 971"/>
                  <a:gd name="T4" fmla="*/ 663 w 1214"/>
                  <a:gd name="T5" fmla="*/ 202 h 971"/>
                  <a:gd name="T6" fmla="*/ 636 w 1214"/>
                  <a:gd name="T7" fmla="*/ 184 h 971"/>
                  <a:gd name="T8" fmla="*/ 610 w 1214"/>
                  <a:gd name="T9" fmla="*/ 163 h 971"/>
                  <a:gd name="T10" fmla="*/ 586 w 1214"/>
                  <a:gd name="T11" fmla="*/ 142 h 971"/>
                  <a:gd name="T12" fmla="*/ 561 w 1214"/>
                  <a:gd name="T13" fmla="*/ 122 h 971"/>
                  <a:gd name="T14" fmla="*/ 533 w 1214"/>
                  <a:gd name="T15" fmla="*/ 102 h 971"/>
                  <a:gd name="T16" fmla="*/ 492 w 1214"/>
                  <a:gd name="T17" fmla="*/ 80 h 971"/>
                  <a:gd name="T18" fmla="*/ 435 w 1214"/>
                  <a:gd name="T19" fmla="*/ 68 h 971"/>
                  <a:gd name="T20" fmla="*/ 381 w 1214"/>
                  <a:gd name="T21" fmla="*/ 73 h 971"/>
                  <a:gd name="T22" fmla="*/ 328 w 1214"/>
                  <a:gd name="T23" fmla="*/ 93 h 971"/>
                  <a:gd name="T24" fmla="*/ 276 w 1214"/>
                  <a:gd name="T25" fmla="*/ 124 h 971"/>
                  <a:gd name="T26" fmla="*/ 225 w 1214"/>
                  <a:gd name="T27" fmla="*/ 162 h 971"/>
                  <a:gd name="T28" fmla="*/ 177 w 1214"/>
                  <a:gd name="T29" fmla="*/ 205 h 971"/>
                  <a:gd name="T30" fmla="*/ 130 w 1214"/>
                  <a:gd name="T31" fmla="*/ 248 h 971"/>
                  <a:gd name="T32" fmla="*/ 95 w 1214"/>
                  <a:gd name="T33" fmla="*/ 278 h 971"/>
                  <a:gd name="T34" fmla="*/ 70 w 1214"/>
                  <a:gd name="T35" fmla="*/ 290 h 971"/>
                  <a:gd name="T36" fmla="*/ 43 w 1214"/>
                  <a:gd name="T37" fmla="*/ 293 h 971"/>
                  <a:gd name="T38" fmla="*/ 18 w 1214"/>
                  <a:gd name="T39" fmla="*/ 289 h 971"/>
                  <a:gd name="T40" fmla="*/ 0 w 1214"/>
                  <a:gd name="T41" fmla="*/ 794 h 971"/>
                  <a:gd name="T42" fmla="*/ 24 w 1214"/>
                  <a:gd name="T43" fmla="*/ 808 h 971"/>
                  <a:gd name="T44" fmla="*/ 49 w 1214"/>
                  <a:gd name="T45" fmla="*/ 815 h 971"/>
                  <a:gd name="T46" fmla="*/ 76 w 1214"/>
                  <a:gd name="T47" fmla="*/ 815 h 971"/>
                  <a:gd name="T48" fmla="*/ 102 w 1214"/>
                  <a:gd name="T49" fmla="*/ 805 h 971"/>
                  <a:gd name="T50" fmla="*/ 154 w 1214"/>
                  <a:gd name="T51" fmla="*/ 775 h 971"/>
                  <a:gd name="T52" fmla="*/ 208 w 1214"/>
                  <a:gd name="T53" fmla="*/ 745 h 971"/>
                  <a:gd name="T54" fmla="*/ 265 w 1214"/>
                  <a:gd name="T55" fmla="*/ 717 h 971"/>
                  <a:gd name="T56" fmla="*/ 320 w 1214"/>
                  <a:gd name="T57" fmla="*/ 695 h 971"/>
                  <a:gd name="T58" fmla="*/ 376 w 1214"/>
                  <a:gd name="T59" fmla="*/ 684 h 971"/>
                  <a:gd name="T60" fmla="*/ 431 w 1214"/>
                  <a:gd name="T61" fmla="*/ 685 h 971"/>
                  <a:gd name="T62" fmla="*/ 485 w 1214"/>
                  <a:gd name="T63" fmla="*/ 701 h 971"/>
                  <a:gd name="T64" fmla="*/ 535 w 1214"/>
                  <a:gd name="T65" fmla="*/ 738 h 971"/>
                  <a:gd name="T66" fmla="*/ 560 w 1214"/>
                  <a:gd name="T67" fmla="*/ 762 h 971"/>
                  <a:gd name="T68" fmla="*/ 581 w 1214"/>
                  <a:gd name="T69" fmla="*/ 789 h 971"/>
                  <a:gd name="T70" fmla="*/ 601 w 1214"/>
                  <a:gd name="T71" fmla="*/ 816 h 971"/>
                  <a:gd name="T72" fmla="*/ 622 w 1214"/>
                  <a:gd name="T73" fmla="*/ 844 h 971"/>
                  <a:gd name="T74" fmla="*/ 644 w 1214"/>
                  <a:gd name="T75" fmla="*/ 871 h 971"/>
                  <a:gd name="T76" fmla="*/ 668 w 1214"/>
                  <a:gd name="T77" fmla="*/ 897 h 971"/>
                  <a:gd name="T78" fmla="*/ 697 w 1214"/>
                  <a:gd name="T79" fmla="*/ 920 h 971"/>
                  <a:gd name="T80" fmla="*/ 730 w 1214"/>
                  <a:gd name="T81" fmla="*/ 941 h 971"/>
                  <a:gd name="T82" fmla="*/ 810 w 1214"/>
                  <a:gd name="T83" fmla="*/ 962 h 971"/>
                  <a:gd name="T84" fmla="*/ 878 w 1214"/>
                  <a:gd name="T85" fmla="*/ 971 h 971"/>
                  <a:gd name="T86" fmla="*/ 935 w 1214"/>
                  <a:gd name="T87" fmla="*/ 970 h 971"/>
                  <a:gd name="T88" fmla="*/ 985 w 1214"/>
                  <a:gd name="T89" fmla="*/ 960 h 971"/>
                  <a:gd name="T90" fmla="*/ 1026 w 1214"/>
                  <a:gd name="T91" fmla="*/ 947 h 971"/>
                  <a:gd name="T92" fmla="*/ 1062 w 1214"/>
                  <a:gd name="T93" fmla="*/ 928 h 971"/>
                  <a:gd name="T94" fmla="*/ 1093 w 1214"/>
                  <a:gd name="T95" fmla="*/ 909 h 971"/>
                  <a:gd name="T96" fmla="*/ 1121 w 1214"/>
                  <a:gd name="T97" fmla="*/ 889 h 971"/>
                  <a:gd name="T98" fmla="*/ 1212 w 1214"/>
                  <a:gd name="T99" fmla="*/ 1 h 971"/>
                  <a:gd name="T100" fmla="*/ 1199 w 1214"/>
                  <a:gd name="T101" fmla="*/ 3 h 971"/>
                  <a:gd name="T102" fmla="*/ 1183 w 1214"/>
                  <a:gd name="T103" fmla="*/ 4 h 971"/>
                  <a:gd name="T104" fmla="*/ 1171 w 1214"/>
                  <a:gd name="T105" fmla="*/ 6 h 971"/>
                  <a:gd name="T106" fmla="*/ 1145 w 1214"/>
                  <a:gd name="T107" fmla="*/ 28 h 971"/>
                  <a:gd name="T108" fmla="*/ 1092 w 1214"/>
                  <a:gd name="T109" fmla="*/ 72 h 971"/>
                  <a:gd name="T110" fmla="*/ 1034 w 1214"/>
                  <a:gd name="T111" fmla="*/ 116 h 971"/>
                  <a:gd name="T112" fmla="*/ 976 w 1214"/>
                  <a:gd name="T113" fmla="*/ 157 h 971"/>
                  <a:gd name="T114" fmla="*/ 916 w 1214"/>
                  <a:gd name="T115" fmla="*/ 194 h 971"/>
                  <a:gd name="T116" fmla="*/ 858 w 1214"/>
                  <a:gd name="T117" fmla="*/ 222 h 971"/>
                  <a:gd name="T118" fmla="*/ 806 w 1214"/>
                  <a:gd name="T119" fmla="*/ 238 h 971"/>
                  <a:gd name="T120" fmla="*/ 760 w 1214"/>
                  <a:gd name="T121" fmla="*/ 239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4" h="971">
                    <a:moveTo>
                      <a:pt x="741" y="233"/>
                    </a:moveTo>
                    <a:lnTo>
                      <a:pt x="723" y="230"/>
                    </a:lnTo>
                    <a:lnTo>
                      <a:pt x="707" y="224"/>
                    </a:lnTo>
                    <a:lnTo>
                      <a:pt x="692" y="218"/>
                    </a:lnTo>
                    <a:lnTo>
                      <a:pt x="677" y="210"/>
                    </a:lnTo>
                    <a:lnTo>
                      <a:pt x="663" y="202"/>
                    </a:lnTo>
                    <a:lnTo>
                      <a:pt x="649" y="193"/>
                    </a:lnTo>
                    <a:lnTo>
                      <a:pt x="636" y="184"/>
                    </a:lnTo>
                    <a:lnTo>
                      <a:pt x="623" y="173"/>
                    </a:lnTo>
                    <a:lnTo>
                      <a:pt x="610" y="163"/>
                    </a:lnTo>
                    <a:lnTo>
                      <a:pt x="599" y="153"/>
                    </a:lnTo>
                    <a:lnTo>
                      <a:pt x="586" y="142"/>
                    </a:lnTo>
                    <a:lnTo>
                      <a:pt x="573" y="132"/>
                    </a:lnTo>
                    <a:lnTo>
                      <a:pt x="561" y="122"/>
                    </a:lnTo>
                    <a:lnTo>
                      <a:pt x="547" y="111"/>
                    </a:lnTo>
                    <a:lnTo>
                      <a:pt x="533" y="102"/>
                    </a:lnTo>
                    <a:lnTo>
                      <a:pt x="519" y="94"/>
                    </a:lnTo>
                    <a:lnTo>
                      <a:pt x="492" y="80"/>
                    </a:lnTo>
                    <a:lnTo>
                      <a:pt x="463" y="71"/>
                    </a:lnTo>
                    <a:lnTo>
                      <a:pt x="435" y="68"/>
                    </a:lnTo>
                    <a:lnTo>
                      <a:pt x="409" y="69"/>
                    </a:lnTo>
                    <a:lnTo>
                      <a:pt x="381" y="73"/>
                    </a:lnTo>
                    <a:lnTo>
                      <a:pt x="355" y="81"/>
                    </a:lnTo>
                    <a:lnTo>
                      <a:pt x="328" y="93"/>
                    </a:lnTo>
                    <a:lnTo>
                      <a:pt x="302" y="107"/>
                    </a:lnTo>
                    <a:lnTo>
                      <a:pt x="276" y="124"/>
                    </a:lnTo>
                    <a:lnTo>
                      <a:pt x="251" y="142"/>
                    </a:lnTo>
                    <a:lnTo>
                      <a:pt x="225" y="162"/>
                    </a:lnTo>
                    <a:lnTo>
                      <a:pt x="201" y="184"/>
                    </a:lnTo>
                    <a:lnTo>
                      <a:pt x="177" y="205"/>
                    </a:lnTo>
                    <a:lnTo>
                      <a:pt x="153" y="226"/>
                    </a:lnTo>
                    <a:lnTo>
                      <a:pt x="130" y="248"/>
                    </a:lnTo>
                    <a:lnTo>
                      <a:pt x="107" y="269"/>
                    </a:lnTo>
                    <a:lnTo>
                      <a:pt x="95" y="278"/>
                    </a:lnTo>
                    <a:lnTo>
                      <a:pt x="83" y="285"/>
                    </a:lnTo>
                    <a:lnTo>
                      <a:pt x="70" y="290"/>
                    </a:lnTo>
                    <a:lnTo>
                      <a:pt x="57" y="292"/>
                    </a:lnTo>
                    <a:lnTo>
                      <a:pt x="43" y="293"/>
                    </a:lnTo>
                    <a:lnTo>
                      <a:pt x="31" y="292"/>
                    </a:lnTo>
                    <a:lnTo>
                      <a:pt x="18" y="289"/>
                    </a:lnTo>
                    <a:lnTo>
                      <a:pt x="5" y="285"/>
                    </a:lnTo>
                    <a:lnTo>
                      <a:pt x="0" y="794"/>
                    </a:lnTo>
                    <a:lnTo>
                      <a:pt x="11" y="801"/>
                    </a:lnTo>
                    <a:lnTo>
                      <a:pt x="24" y="808"/>
                    </a:lnTo>
                    <a:lnTo>
                      <a:pt x="36" y="813"/>
                    </a:lnTo>
                    <a:lnTo>
                      <a:pt x="49" y="815"/>
                    </a:lnTo>
                    <a:lnTo>
                      <a:pt x="63" y="816"/>
                    </a:lnTo>
                    <a:lnTo>
                      <a:pt x="76" y="815"/>
                    </a:lnTo>
                    <a:lnTo>
                      <a:pt x="89" y="812"/>
                    </a:lnTo>
                    <a:lnTo>
                      <a:pt x="102" y="805"/>
                    </a:lnTo>
                    <a:lnTo>
                      <a:pt x="128" y="790"/>
                    </a:lnTo>
                    <a:lnTo>
                      <a:pt x="154" y="775"/>
                    </a:lnTo>
                    <a:lnTo>
                      <a:pt x="182" y="760"/>
                    </a:lnTo>
                    <a:lnTo>
                      <a:pt x="208" y="745"/>
                    </a:lnTo>
                    <a:lnTo>
                      <a:pt x="236" y="730"/>
                    </a:lnTo>
                    <a:lnTo>
                      <a:pt x="265" y="717"/>
                    </a:lnTo>
                    <a:lnTo>
                      <a:pt x="292" y="706"/>
                    </a:lnTo>
                    <a:lnTo>
                      <a:pt x="320" y="695"/>
                    </a:lnTo>
                    <a:lnTo>
                      <a:pt x="348" y="688"/>
                    </a:lnTo>
                    <a:lnTo>
                      <a:pt x="376" y="684"/>
                    </a:lnTo>
                    <a:lnTo>
                      <a:pt x="404" y="683"/>
                    </a:lnTo>
                    <a:lnTo>
                      <a:pt x="431" y="685"/>
                    </a:lnTo>
                    <a:lnTo>
                      <a:pt x="458" y="691"/>
                    </a:lnTo>
                    <a:lnTo>
                      <a:pt x="485" y="701"/>
                    </a:lnTo>
                    <a:lnTo>
                      <a:pt x="510" y="717"/>
                    </a:lnTo>
                    <a:lnTo>
                      <a:pt x="535" y="738"/>
                    </a:lnTo>
                    <a:lnTo>
                      <a:pt x="548" y="750"/>
                    </a:lnTo>
                    <a:lnTo>
                      <a:pt x="560" y="762"/>
                    </a:lnTo>
                    <a:lnTo>
                      <a:pt x="571" y="775"/>
                    </a:lnTo>
                    <a:lnTo>
                      <a:pt x="581" y="789"/>
                    </a:lnTo>
                    <a:lnTo>
                      <a:pt x="592" y="803"/>
                    </a:lnTo>
                    <a:lnTo>
                      <a:pt x="601" y="816"/>
                    </a:lnTo>
                    <a:lnTo>
                      <a:pt x="611" y="830"/>
                    </a:lnTo>
                    <a:lnTo>
                      <a:pt x="622" y="844"/>
                    </a:lnTo>
                    <a:lnTo>
                      <a:pt x="632" y="858"/>
                    </a:lnTo>
                    <a:lnTo>
                      <a:pt x="644" y="871"/>
                    </a:lnTo>
                    <a:lnTo>
                      <a:pt x="655" y="884"/>
                    </a:lnTo>
                    <a:lnTo>
                      <a:pt x="668" y="897"/>
                    </a:lnTo>
                    <a:lnTo>
                      <a:pt x="682" y="909"/>
                    </a:lnTo>
                    <a:lnTo>
                      <a:pt x="697" y="920"/>
                    </a:lnTo>
                    <a:lnTo>
                      <a:pt x="713" y="932"/>
                    </a:lnTo>
                    <a:lnTo>
                      <a:pt x="730" y="941"/>
                    </a:lnTo>
                    <a:lnTo>
                      <a:pt x="772" y="953"/>
                    </a:lnTo>
                    <a:lnTo>
                      <a:pt x="810" y="962"/>
                    </a:lnTo>
                    <a:lnTo>
                      <a:pt x="844" y="967"/>
                    </a:lnTo>
                    <a:lnTo>
                      <a:pt x="878" y="971"/>
                    </a:lnTo>
                    <a:lnTo>
                      <a:pt x="908" y="971"/>
                    </a:lnTo>
                    <a:lnTo>
                      <a:pt x="935" y="970"/>
                    </a:lnTo>
                    <a:lnTo>
                      <a:pt x="961" y="966"/>
                    </a:lnTo>
                    <a:lnTo>
                      <a:pt x="985" y="960"/>
                    </a:lnTo>
                    <a:lnTo>
                      <a:pt x="1006" y="953"/>
                    </a:lnTo>
                    <a:lnTo>
                      <a:pt x="1026" y="947"/>
                    </a:lnTo>
                    <a:lnTo>
                      <a:pt x="1045" y="937"/>
                    </a:lnTo>
                    <a:lnTo>
                      <a:pt x="1062" y="928"/>
                    </a:lnTo>
                    <a:lnTo>
                      <a:pt x="1078" y="918"/>
                    </a:lnTo>
                    <a:lnTo>
                      <a:pt x="1093" y="909"/>
                    </a:lnTo>
                    <a:lnTo>
                      <a:pt x="1107" y="898"/>
                    </a:lnTo>
                    <a:lnTo>
                      <a:pt x="1121" y="889"/>
                    </a:lnTo>
                    <a:lnTo>
                      <a:pt x="1214" y="0"/>
                    </a:lnTo>
                    <a:lnTo>
                      <a:pt x="1212" y="1"/>
                    </a:lnTo>
                    <a:lnTo>
                      <a:pt x="1206" y="2"/>
                    </a:lnTo>
                    <a:lnTo>
                      <a:pt x="1199" y="3"/>
                    </a:lnTo>
                    <a:lnTo>
                      <a:pt x="1191" y="3"/>
                    </a:lnTo>
                    <a:lnTo>
                      <a:pt x="1183" y="4"/>
                    </a:lnTo>
                    <a:lnTo>
                      <a:pt x="1177" y="5"/>
                    </a:lnTo>
                    <a:lnTo>
                      <a:pt x="1171" y="6"/>
                    </a:lnTo>
                    <a:lnTo>
                      <a:pt x="1169" y="8"/>
                    </a:lnTo>
                    <a:lnTo>
                      <a:pt x="1145" y="28"/>
                    </a:lnTo>
                    <a:lnTo>
                      <a:pt x="1120" y="49"/>
                    </a:lnTo>
                    <a:lnTo>
                      <a:pt x="1092" y="72"/>
                    </a:lnTo>
                    <a:lnTo>
                      <a:pt x="1064" y="94"/>
                    </a:lnTo>
                    <a:lnTo>
                      <a:pt x="1034" y="116"/>
                    </a:lnTo>
                    <a:lnTo>
                      <a:pt x="1006" y="137"/>
                    </a:lnTo>
                    <a:lnTo>
                      <a:pt x="976" y="157"/>
                    </a:lnTo>
                    <a:lnTo>
                      <a:pt x="946" y="177"/>
                    </a:lnTo>
                    <a:lnTo>
                      <a:pt x="916" y="194"/>
                    </a:lnTo>
                    <a:lnTo>
                      <a:pt x="887" y="209"/>
                    </a:lnTo>
                    <a:lnTo>
                      <a:pt x="858" y="222"/>
                    </a:lnTo>
                    <a:lnTo>
                      <a:pt x="832" y="231"/>
                    </a:lnTo>
                    <a:lnTo>
                      <a:pt x="806" y="238"/>
                    </a:lnTo>
                    <a:lnTo>
                      <a:pt x="782" y="240"/>
                    </a:lnTo>
                    <a:lnTo>
                      <a:pt x="760" y="239"/>
                    </a:lnTo>
                    <a:lnTo>
                      <a:pt x="741" y="233"/>
                    </a:lnTo>
                    <a:close/>
                  </a:path>
                </a:pathLst>
              </a:custGeom>
              <a:solidFill>
                <a:srgbClr val="C6DB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8" name="Freeform 17">
                <a:extLst>
                  <a:ext uri="{FF2B5EF4-FFF2-40B4-BE49-F238E27FC236}">
                    <a16:creationId xmlns:a16="http://schemas.microsoft.com/office/drawing/2014/main" id="{9F45589B-2511-4507-A74B-1EE875F05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59263"/>
                <a:ext cx="962025" cy="762000"/>
              </a:xfrm>
              <a:custGeom>
                <a:avLst/>
                <a:gdLst>
                  <a:gd name="T0" fmla="*/ 723 w 1213"/>
                  <a:gd name="T1" fmla="*/ 231 h 961"/>
                  <a:gd name="T2" fmla="*/ 692 w 1213"/>
                  <a:gd name="T3" fmla="*/ 219 h 961"/>
                  <a:gd name="T4" fmla="*/ 663 w 1213"/>
                  <a:gd name="T5" fmla="*/ 203 h 961"/>
                  <a:gd name="T6" fmla="*/ 637 w 1213"/>
                  <a:gd name="T7" fmla="*/ 184 h 961"/>
                  <a:gd name="T8" fmla="*/ 611 w 1213"/>
                  <a:gd name="T9" fmla="*/ 165 h 961"/>
                  <a:gd name="T10" fmla="*/ 586 w 1213"/>
                  <a:gd name="T11" fmla="*/ 143 h 961"/>
                  <a:gd name="T12" fmla="*/ 561 w 1213"/>
                  <a:gd name="T13" fmla="*/ 123 h 961"/>
                  <a:gd name="T14" fmla="*/ 534 w 1213"/>
                  <a:gd name="T15" fmla="*/ 104 h 961"/>
                  <a:gd name="T16" fmla="*/ 493 w 1213"/>
                  <a:gd name="T17" fmla="*/ 82 h 961"/>
                  <a:gd name="T18" fmla="*/ 436 w 1213"/>
                  <a:gd name="T19" fmla="*/ 69 h 961"/>
                  <a:gd name="T20" fmla="*/ 382 w 1213"/>
                  <a:gd name="T21" fmla="*/ 75 h 961"/>
                  <a:gd name="T22" fmla="*/ 328 w 1213"/>
                  <a:gd name="T23" fmla="*/ 95 h 961"/>
                  <a:gd name="T24" fmla="*/ 276 w 1213"/>
                  <a:gd name="T25" fmla="*/ 126 h 961"/>
                  <a:gd name="T26" fmla="*/ 225 w 1213"/>
                  <a:gd name="T27" fmla="*/ 164 h 961"/>
                  <a:gd name="T28" fmla="*/ 177 w 1213"/>
                  <a:gd name="T29" fmla="*/ 206 h 961"/>
                  <a:gd name="T30" fmla="*/ 130 w 1213"/>
                  <a:gd name="T31" fmla="*/ 250 h 961"/>
                  <a:gd name="T32" fmla="*/ 95 w 1213"/>
                  <a:gd name="T33" fmla="*/ 280 h 961"/>
                  <a:gd name="T34" fmla="*/ 70 w 1213"/>
                  <a:gd name="T35" fmla="*/ 290 h 961"/>
                  <a:gd name="T36" fmla="*/ 45 w 1213"/>
                  <a:gd name="T37" fmla="*/ 294 h 961"/>
                  <a:gd name="T38" fmla="*/ 18 w 1213"/>
                  <a:gd name="T39" fmla="*/ 289 h 961"/>
                  <a:gd name="T40" fmla="*/ 0 w 1213"/>
                  <a:gd name="T41" fmla="*/ 786 h 961"/>
                  <a:gd name="T42" fmla="*/ 24 w 1213"/>
                  <a:gd name="T43" fmla="*/ 799 h 961"/>
                  <a:gd name="T44" fmla="*/ 49 w 1213"/>
                  <a:gd name="T45" fmla="*/ 805 h 961"/>
                  <a:gd name="T46" fmla="*/ 76 w 1213"/>
                  <a:gd name="T47" fmla="*/ 805 h 961"/>
                  <a:gd name="T48" fmla="*/ 102 w 1213"/>
                  <a:gd name="T49" fmla="*/ 796 h 961"/>
                  <a:gd name="T50" fmla="*/ 154 w 1213"/>
                  <a:gd name="T51" fmla="*/ 766 h 961"/>
                  <a:gd name="T52" fmla="*/ 208 w 1213"/>
                  <a:gd name="T53" fmla="*/ 736 h 961"/>
                  <a:gd name="T54" fmla="*/ 265 w 1213"/>
                  <a:gd name="T55" fmla="*/ 709 h 961"/>
                  <a:gd name="T56" fmla="*/ 320 w 1213"/>
                  <a:gd name="T57" fmla="*/ 687 h 961"/>
                  <a:gd name="T58" fmla="*/ 376 w 1213"/>
                  <a:gd name="T59" fmla="*/ 674 h 961"/>
                  <a:gd name="T60" fmla="*/ 431 w 1213"/>
                  <a:gd name="T61" fmla="*/ 675 h 961"/>
                  <a:gd name="T62" fmla="*/ 485 w 1213"/>
                  <a:gd name="T63" fmla="*/ 693 h 961"/>
                  <a:gd name="T64" fmla="*/ 535 w 1213"/>
                  <a:gd name="T65" fmla="*/ 728 h 961"/>
                  <a:gd name="T66" fmla="*/ 560 w 1213"/>
                  <a:gd name="T67" fmla="*/ 752 h 961"/>
                  <a:gd name="T68" fmla="*/ 581 w 1213"/>
                  <a:gd name="T69" fmla="*/ 779 h 961"/>
                  <a:gd name="T70" fmla="*/ 601 w 1213"/>
                  <a:gd name="T71" fmla="*/ 807 h 961"/>
                  <a:gd name="T72" fmla="*/ 622 w 1213"/>
                  <a:gd name="T73" fmla="*/ 834 h 961"/>
                  <a:gd name="T74" fmla="*/ 644 w 1213"/>
                  <a:gd name="T75" fmla="*/ 861 h 961"/>
                  <a:gd name="T76" fmla="*/ 668 w 1213"/>
                  <a:gd name="T77" fmla="*/ 887 h 961"/>
                  <a:gd name="T78" fmla="*/ 697 w 1213"/>
                  <a:gd name="T79" fmla="*/ 910 h 961"/>
                  <a:gd name="T80" fmla="*/ 730 w 1213"/>
                  <a:gd name="T81" fmla="*/ 931 h 961"/>
                  <a:gd name="T82" fmla="*/ 810 w 1213"/>
                  <a:gd name="T83" fmla="*/ 952 h 961"/>
                  <a:gd name="T84" fmla="*/ 878 w 1213"/>
                  <a:gd name="T85" fmla="*/ 961 h 961"/>
                  <a:gd name="T86" fmla="*/ 935 w 1213"/>
                  <a:gd name="T87" fmla="*/ 960 h 961"/>
                  <a:gd name="T88" fmla="*/ 985 w 1213"/>
                  <a:gd name="T89" fmla="*/ 951 h 961"/>
                  <a:gd name="T90" fmla="*/ 1026 w 1213"/>
                  <a:gd name="T91" fmla="*/ 937 h 961"/>
                  <a:gd name="T92" fmla="*/ 1062 w 1213"/>
                  <a:gd name="T93" fmla="*/ 918 h 961"/>
                  <a:gd name="T94" fmla="*/ 1094 w 1213"/>
                  <a:gd name="T95" fmla="*/ 899 h 961"/>
                  <a:gd name="T96" fmla="*/ 1122 w 1213"/>
                  <a:gd name="T97" fmla="*/ 879 h 961"/>
                  <a:gd name="T98" fmla="*/ 1211 w 1213"/>
                  <a:gd name="T99" fmla="*/ 1 h 961"/>
                  <a:gd name="T100" fmla="*/ 1199 w 1213"/>
                  <a:gd name="T101" fmla="*/ 4 h 961"/>
                  <a:gd name="T102" fmla="*/ 1184 w 1213"/>
                  <a:gd name="T103" fmla="*/ 5 h 961"/>
                  <a:gd name="T104" fmla="*/ 1171 w 1213"/>
                  <a:gd name="T105" fmla="*/ 7 h 961"/>
                  <a:gd name="T106" fmla="*/ 1145 w 1213"/>
                  <a:gd name="T107" fmla="*/ 29 h 961"/>
                  <a:gd name="T108" fmla="*/ 1093 w 1213"/>
                  <a:gd name="T109" fmla="*/ 73 h 961"/>
                  <a:gd name="T110" fmla="*/ 1035 w 1213"/>
                  <a:gd name="T111" fmla="*/ 117 h 961"/>
                  <a:gd name="T112" fmla="*/ 976 w 1213"/>
                  <a:gd name="T113" fmla="*/ 158 h 961"/>
                  <a:gd name="T114" fmla="*/ 917 w 1213"/>
                  <a:gd name="T115" fmla="*/ 195 h 961"/>
                  <a:gd name="T116" fmla="*/ 859 w 1213"/>
                  <a:gd name="T117" fmla="*/ 222 h 961"/>
                  <a:gd name="T118" fmla="*/ 806 w 1213"/>
                  <a:gd name="T119" fmla="*/ 239 h 961"/>
                  <a:gd name="T120" fmla="*/ 760 w 1213"/>
                  <a:gd name="T121" fmla="*/ 240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3" h="961">
                    <a:moveTo>
                      <a:pt x="741" y="234"/>
                    </a:moveTo>
                    <a:lnTo>
                      <a:pt x="723" y="231"/>
                    </a:lnTo>
                    <a:lnTo>
                      <a:pt x="707" y="225"/>
                    </a:lnTo>
                    <a:lnTo>
                      <a:pt x="692" y="219"/>
                    </a:lnTo>
                    <a:lnTo>
                      <a:pt x="677" y="212"/>
                    </a:lnTo>
                    <a:lnTo>
                      <a:pt x="663" y="203"/>
                    </a:lnTo>
                    <a:lnTo>
                      <a:pt x="649" y="195"/>
                    </a:lnTo>
                    <a:lnTo>
                      <a:pt x="637" y="184"/>
                    </a:lnTo>
                    <a:lnTo>
                      <a:pt x="624" y="175"/>
                    </a:lnTo>
                    <a:lnTo>
                      <a:pt x="611" y="165"/>
                    </a:lnTo>
                    <a:lnTo>
                      <a:pt x="599" y="155"/>
                    </a:lnTo>
                    <a:lnTo>
                      <a:pt x="586" y="143"/>
                    </a:lnTo>
                    <a:lnTo>
                      <a:pt x="575" y="133"/>
                    </a:lnTo>
                    <a:lnTo>
                      <a:pt x="561" y="123"/>
                    </a:lnTo>
                    <a:lnTo>
                      <a:pt x="548" y="113"/>
                    </a:lnTo>
                    <a:lnTo>
                      <a:pt x="534" y="104"/>
                    </a:lnTo>
                    <a:lnTo>
                      <a:pt x="520" y="96"/>
                    </a:lnTo>
                    <a:lnTo>
                      <a:pt x="493" y="82"/>
                    </a:lnTo>
                    <a:lnTo>
                      <a:pt x="464" y="73"/>
                    </a:lnTo>
                    <a:lnTo>
                      <a:pt x="436" y="69"/>
                    </a:lnTo>
                    <a:lnTo>
                      <a:pt x="409" y="69"/>
                    </a:lnTo>
                    <a:lnTo>
                      <a:pt x="382" y="75"/>
                    </a:lnTo>
                    <a:lnTo>
                      <a:pt x="356" y="83"/>
                    </a:lnTo>
                    <a:lnTo>
                      <a:pt x="328" y="95"/>
                    </a:lnTo>
                    <a:lnTo>
                      <a:pt x="303" y="108"/>
                    </a:lnTo>
                    <a:lnTo>
                      <a:pt x="276" y="126"/>
                    </a:lnTo>
                    <a:lnTo>
                      <a:pt x="251" y="144"/>
                    </a:lnTo>
                    <a:lnTo>
                      <a:pt x="225" y="164"/>
                    </a:lnTo>
                    <a:lnTo>
                      <a:pt x="201" y="184"/>
                    </a:lnTo>
                    <a:lnTo>
                      <a:pt x="177" y="206"/>
                    </a:lnTo>
                    <a:lnTo>
                      <a:pt x="153" y="228"/>
                    </a:lnTo>
                    <a:lnTo>
                      <a:pt x="130" y="250"/>
                    </a:lnTo>
                    <a:lnTo>
                      <a:pt x="107" y="271"/>
                    </a:lnTo>
                    <a:lnTo>
                      <a:pt x="95" y="280"/>
                    </a:lnTo>
                    <a:lnTo>
                      <a:pt x="83" y="287"/>
                    </a:lnTo>
                    <a:lnTo>
                      <a:pt x="70" y="290"/>
                    </a:lnTo>
                    <a:lnTo>
                      <a:pt x="57" y="293"/>
                    </a:lnTo>
                    <a:lnTo>
                      <a:pt x="45" y="294"/>
                    </a:lnTo>
                    <a:lnTo>
                      <a:pt x="31" y="293"/>
                    </a:lnTo>
                    <a:lnTo>
                      <a:pt x="18" y="289"/>
                    </a:lnTo>
                    <a:lnTo>
                      <a:pt x="5" y="286"/>
                    </a:lnTo>
                    <a:lnTo>
                      <a:pt x="0" y="786"/>
                    </a:lnTo>
                    <a:lnTo>
                      <a:pt x="11" y="793"/>
                    </a:lnTo>
                    <a:lnTo>
                      <a:pt x="24" y="799"/>
                    </a:lnTo>
                    <a:lnTo>
                      <a:pt x="36" y="803"/>
                    </a:lnTo>
                    <a:lnTo>
                      <a:pt x="49" y="805"/>
                    </a:lnTo>
                    <a:lnTo>
                      <a:pt x="63" y="807"/>
                    </a:lnTo>
                    <a:lnTo>
                      <a:pt x="76" y="805"/>
                    </a:lnTo>
                    <a:lnTo>
                      <a:pt x="89" y="802"/>
                    </a:lnTo>
                    <a:lnTo>
                      <a:pt x="102" y="796"/>
                    </a:lnTo>
                    <a:lnTo>
                      <a:pt x="128" y="781"/>
                    </a:lnTo>
                    <a:lnTo>
                      <a:pt x="154" y="766"/>
                    </a:lnTo>
                    <a:lnTo>
                      <a:pt x="182" y="751"/>
                    </a:lnTo>
                    <a:lnTo>
                      <a:pt x="208" y="736"/>
                    </a:lnTo>
                    <a:lnTo>
                      <a:pt x="236" y="721"/>
                    </a:lnTo>
                    <a:lnTo>
                      <a:pt x="265" y="709"/>
                    </a:lnTo>
                    <a:lnTo>
                      <a:pt x="292" y="696"/>
                    </a:lnTo>
                    <a:lnTo>
                      <a:pt x="320" y="687"/>
                    </a:lnTo>
                    <a:lnTo>
                      <a:pt x="348" y="679"/>
                    </a:lnTo>
                    <a:lnTo>
                      <a:pt x="376" y="674"/>
                    </a:lnTo>
                    <a:lnTo>
                      <a:pt x="404" y="673"/>
                    </a:lnTo>
                    <a:lnTo>
                      <a:pt x="431" y="675"/>
                    </a:lnTo>
                    <a:lnTo>
                      <a:pt x="458" y="681"/>
                    </a:lnTo>
                    <a:lnTo>
                      <a:pt x="485" y="693"/>
                    </a:lnTo>
                    <a:lnTo>
                      <a:pt x="510" y="708"/>
                    </a:lnTo>
                    <a:lnTo>
                      <a:pt x="535" y="728"/>
                    </a:lnTo>
                    <a:lnTo>
                      <a:pt x="548" y="740"/>
                    </a:lnTo>
                    <a:lnTo>
                      <a:pt x="560" y="752"/>
                    </a:lnTo>
                    <a:lnTo>
                      <a:pt x="571" y="765"/>
                    </a:lnTo>
                    <a:lnTo>
                      <a:pt x="581" y="779"/>
                    </a:lnTo>
                    <a:lnTo>
                      <a:pt x="592" y="793"/>
                    </a:lnTo>
                    <a:lnTo>
                      <a:pt x="601" y="807"/>
                    </a:lnTo>
                    <a:lnTo>
                      <a:pt x="611" y="820"/>
                    </a:lnTo>
                    <a:lnTo>
                      <a:pt x="622" y="834"/>
                    </a:lnTo>
                    <a:lnTo>
                      <a:pt x="632" y="848"/>
                    </a:lnTo>
                    <a:lnTo>
                      <a:pt x="644" y="861"/>
                    </a:lnTo>
                    <a:lnTo>
                      <a:pt x="655" y="875"/>
                    </a:lnTo>
                    <a:lnTo>
                      <a:pt x="668" y="887"/>
                    </a:lnTo>
                    <a:lnTo>
                      <a:pt x="682" y="899"/>
                    </a:lnTo>
                    <a:lnTo>
                      <a:pt x="697" y="910"/>
                    </a:lnTo>
                    <a:lnTo>
                      <a:pt x="713" y="922"/>
                    </a:lnTo>
                    <a:lnTo>
                      <a:pt x="730" y="931"/>
                    </a:lnTo>
                    <a:lnTo>
                      <a:pt x="772" y="944"/>
                    </a:lnTo>
                    <a:lnTo>
                      <a:pt x="810" y="952"/>
                    </a:lnTo>
                    <a:lnTo>
                      <a:pt x="844" y="958"/>
                    </a:lnTo>
                    <a:lnTo>
                      <a:pt x="878" y="961"/>
                    </a:lnTo>
                    <a:lnTo>
                      <a:pt x="908" y="961"/>
                    </a:lnTo>
                    <a:lnTo>
                      <a:pt x="935" y="960"/>
                    </a:lnTo>
                    <a:lnTo>
                      <a:pt x="961" y="956"/>
                    </a:lnTo>
                    <a:lnTo>
                      <a:pt x="985" y="951"/>
                    </a:lnTo>
                    <a:lnTo>
                      <a:pt x="1007" y="944"/>
                    </a:lnTo>
                    <a:lnTo>
                      <a:pt x="1026" y="937"/>
                    </a:lnTo>
                    <a:lnTo>
                      <a:pt x="1045" y="928"/>
                    </a:lnTo>
                    <a:lnTo>
                      <a:pt x="1062" y="918"/>
                    </a:lnTo>
                    <a:lnTo>
                      <a:pt x="1078" y="908"/>
                    </a:lnTo>
                    <a:lnTo>
                      <a:pt x="1094" y="899"/>
                    </a:lnTo>
                    <a:lnTo>
                      <a:pt x="1108" y="888"/>
                    </a:lnTo>
                    <a:lnTo>
                      <a:pt x="1122" y="879"/>
                    </a:lnTo>
                    <a:lnTo>
                      <a:pt x="1213" y="0"/>
                    </a:lnTo>
                    <a:lnTo>
                      <a:pt x="1211" y="1"/>
                    </a:lnTo>
                    <a:lnTo>
                      <a:pt x="1206" y="2"/>
                    </a:lnTo>
                    <a:lnTo>
                      <a:pt x="1199" y="4"/>
                    </a:lnTo>
                    <a:lnTo>
                      <a:pt x="1191" y="4"/>
                    </a:lnTo>
                    <a:lnTo>
                      <a:pt x="1184" y="5"/>
                    </a:lnTo>
                    <a:lnTo>
                      <a:pt x="1177" y="6"/>
                    </a:lnTo>
                    <a:lnTo>
                      <a:pt x="1171" y="7"/>
                    </a:lnTo>
                    <a:lnTo>
                      <a:pt x="1169" y="8"/>
                    </a:lnTo>
                    <a:lnTo>
                      <a:pt x="1145" y="29"/>
                    </a:lnTo>
                    <a:lnTo>
                      <a:pt x="1120" y="50"/>
                    </a:lnTo>
                    <a:lnTo>
                      <a:pt x="1093" y="73"/>
                    </a:lnTo>
                    <a:lnTo>
                      <a:pt x="1064" y="95"/>
                    </a:lnTo>
                    <a:lnTo>
                      <a:pt x="1035" y="117"/>
                    </a:lnTo>
                    <a:lnTo>
                      <a:pt x="1006" y="137"/>
                    </a:lnTo>
                    <a:lnTo>
                      <a:pt x="976" y="158"/>
                    </a:lnTo>
                    <a:lnTo>
                      <a:pt x="947" y="178"/>
                    </a:lnTo>
                    <a:lnTo>
                      <a:pt x="917" y="195"/>
                    </a:lnTo>
                    <a:lnTo>
                      <a:pt x="888" y="210"/>
                    </a:lnTo>
                    <a:lnTo>
                      <a:pt x="859" y="222"/>
                    </a:lnTo>
                    <a:lnTo>
                      <a:pt x="833" y="232"/>
                    </a:lnTo>
                    <a:lnTo>
                      <a:pt x="806" y="239"/>
                    </a:lnTo>
                    <a:lnTo>
                      <a:pt x="782" y="241"/>
                    </a:lnTo>
                    <a:lnTo>
                      <a:pt x="760" y="240"/>
                    </a:lnTo>
                    <a:lnTo>
                      <a:pt x="741" y="234"/>
                    </a:lnTo>
                    <a:close/>
                  </a:path>
                </a:pathLst>
              </a:custGeom>
              <a:solidFill>
                <a:srgbClr val="C9DD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29" name="Freeform 18">
                <a:extLst>
                  <a:ext uri="{FF2B5EF4-FFF2-40B4-BE49-F238E27FC236}">
                    <a16:creationId xmlns:a16="http://schemas.microsoft.com/office/drawing/2014/main" id="{339B84BA-1ED4-4E50-A3DC-631687F38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60851"/>
                <a:ext cx="962025" cy="755650"/>
              </a:xfrm>
              <a:custGeom>
                <a:avLst/>
                <a:gdLst>
                  <a:gd name="T0" fmla="*/ 724 w 1213"/>
                  <a:gd name="T1" fmla="*/ 231 h 951"/>
                  <a:gd name="T2" fmla="*/ 693 w 1213"/>
                  <a:gd name="T3" fmla="*/ 220 h 951"/>
                  <a:gd name="T4" fmla="*/ 664 w 1213"/>
                  <a:gd name="T5" fmla="*/ 205 h 951"/>
                  <a:gd name="T6" fmla="*/ 637 w 1213"/>
                  <a:gd name="T7" fmla="*/ 186 h 951"/>
                  <a:gd name="T8" fmla="*/ 611 w 1213"/>
                  <a:gd name="T9" fmla="*/ 165 h 951"/>
                  <a:gd name="T10" fmla="*/ 587 w 1213"/>
                  <a:gd name="T11" fmla="*/ 145 h 951"/>
                  <a:gd name="T12" fmla="*/ 562 w 1213"/>
                  <a:gd name="T13" fmla="*/ 124 h 951"/>
                  <a:gd name="T14" fmla="*/ 534 w 1213"/>
                  <a:gd name="T15" fmla="*/ 104 h 951"/>
                  <a:gd name="T16" fmla="*/ 493 w 1213"/>
                  <a:gd name="T17" fmla="*/ 83 h 951"/>
                  <a:gd name="T18" fmla="*/ 436 w 1213"/>
                  <a:gd name="T19" fmla="*/ 70 h 951"/>
                  <a:gd name="T20" fmla="*/ 382 w 1213"/>
                  <a:gd name="T21" fmla="*/ 76 h 951"/>
                  <a:gd name="T22" fmla="*/ 329 w 1213"/>
                  <a:gd name="T23" fmla="*/ 95 h 951"/>
                  <a:gd name="T24" fmla="*/ 276 w 1213"/>
                  <a:gd name="T25" fmla="*/ 126 h 951"/>
                  <a:gd name="T26" fmla="*/ 227 w 1213"/>
                  <a:gd name="T27" fmla="*/ 164 h 951"/>
                  <a:gd name="T28" fmla="*/ 177 w 1213"/>
                  <a:gd name="T29" fmla="*/ 207 h 951"/>
                  <a:gd name="T30" fmla="*/ 131 w 1213"/>
                  <a:gd name="T31" fmla="*/ 251 h 951"/>
                  <a:gd name="T32" fmla="*/ 96 w 1213"/>
                  <a:gd name="T33" fmla="*/ 281 h 951"/>
                  <a:gd name="T34" fmla="*/ 71 w 1213"/>
                  <a:gd name="T35" fmla="*/ 292 h 951"/>
                  <a:gd name="T36" fmla="*/ 45 w 1213"/>
                  <a:gd name="T37" fmla="*/ 296 h 951"/>
                  <a:gd name="T38" fmla="*/ 18 w 1213"/>
                  <a:gd name="T39" fmla="*/ 291 h 951"/>
                  <a:gd name="T40" fmla="*/ 0 w 1213"/>
                  <a:gd name="T41" fmla="*/ 776 h 951"/>
                  <a:gd name="T42" fmla="*/ 24 w 1213"/>
                  <a:gd name="T43" fmla="*/ 789 h 951"/>
                  <a:gd name="T44" fmla="*/ 49 w 1213"/>
                  <a:gd name="T45" fmla="*/ 796 h 951"/>
                  <a:gd name="T46" fmla="*/ 76 w 1213"/>
                  <a:gd name="T47" fmla="*/ 796 h 951"/>
                  <a:gd name="T48" fmla="*/ 102 w 1213"/>
                  <a:gd name="T49" fmla="*/ 786 h 951"/>
                  <a:gd name="T50" fmla="*/ 154 w 1213"/>
                  <a:gd name="T51" fmla="*/ 757 h 951"/>
                  <a:gd name="T52" fmla="*/ 208 w 1213"/>
                  <a:gd name="T53" fmla="*/ 727 h 951"/>
                  <a:gd name="T54" fmla="*/ 265 w 1213"/>
                  <a:gd name="T55" fmla="*/ 699 h 951"/>
                  <a:gd name="T56" fmla="*/ 320 w 1213"/>
                  <a:gd name="T57" fmla="*/ 677 h 951"/>
                  <a:gd name="T58" fmla="*/ 376 w 1213"/>
                  <a:gd name="T59" fmla="*/ 666 h 951"/>
                  <a:gd name="T60" fmla="*/ 431 w 1213"/>
                  <a:gd name="T61" fmla="*/ 666 h 951"/>
                  <a:gd name="T62" fmla="*/ 485 w 1213"/>
                  <a:gd name="T63" fmla="*/ 683 h 951"/>
                  <a:gd name="T64" fmla="*/ 535 w 1213"/>
                  <a:gd name="T65" fmla="*/ 720 h 951"/>
                  <a:gd name="T66" fmla="*/ 560 w 1213"/>
                  <a:gd name="T67" fmla="*/ 744 h 951"/>
                  <a:gd name="T68" fmla="*/ 581 w 1213"/>
                  <a:gd name="T69" fmla="*/ 769 h 951"/>
                  <a:gd name="T70" fmla="*/ 601 w 1213"/>
                  <a:gd name="T71" fmla="*/ 797 h 951"/>
                  <a:gd name="T72" fmla="*/ 622 w 1213"/>
                  <a:gd name="T73" fmla="*/ 824 h 951"/>
                  <a:gd name="T74" fmla="*/ 644 w 1213"/>
                  <a:gd name="T75" fmla="*/ 851 h 951"/>
                  <a:gd name="T76" fmla="*/ 668 w 1213"/>
                  <a:gd name="T77" fmla="*/ 877 h 951"/>
                  <a:gd name="T78" fmla="*/ 697 w 1213"/>
                  <a:gd name="T79" fmla="*/ 901 h 951"/>
                  <a:gd name="T80" fmla="*/ 730 w 1213"/>
                  <a:gd name="T81" fmla="*/ 921 h 951"/>
                  <a:gd name="T82" fmla="*/ 810 w 1213"/>
                  <a:gd name="T83" fmla="*/ 942 h 951"/>
                  <a:gd name="T84" fmla="*/ 878 w 1213"/>
                  <a:gd name="T85" fmla="*/ 951 h 951"/>
                  <a:gd name="T86" fmla="*/ 935 w 1213"/>
                  <a:gd name="T87" fmla="*/ 950 h 951"/>
                  <a:gd name="T88" fmla="*/ 985 w 1213"/>
                  <a:gd name="T89" fmla="*/ 941 h 951"/>
                  <a:gd name="T90" fmla="*/ 1026 w 1213"/>
                  <a:gd name="T91" fmla="*/ 926 h 951"/>
                  <a:gd name="T92" fmla="*/ 1063 w 1213"/>
                  <a:gd name="T93" fmla="*/ 907 h 951"/>
                  <a:gd name="T94" fmla="*/ 1094 w 1213"/>
                  <a:gd name="T95" fmla="*/ 888 h 951"/>
                  <a:gd name="T96" fmla="*/ 1122 w 1213"/>
                  <a:gd name="T97" fmla="*/ 868 h 951"/>
                  <a:gd name="T98" fmla="*/ 1211 w 1213"/>
                  <a:gd name="T99" fmla="*/ 1 h 951"/>
                  <a:gd name="T100" fmla="*/ 1199 w 1213"/>
                  <a:gd name="T101" fmla="*/ 3 h 951"/>
                  <a:gd name="T102" fmla="*/ 1184 w 1213"/>
                  <a:gd name="T103" fmla="*/ 7 h 951"/>
                  <a:gd name="T104" fmla="*/ 1173 w 1213"/>
                  <a:gd name="T105" fmla="*/ 9 h 951"/>
                  <a:gd name="T106" fmla="*/ 1145 w 1213"/>
                  <a:gd name="T107" fmla="*/ 31 h 951"/>
                  <a:gd name="T108" fmla="*/ 1093 w 1213"/>
                  <a:gd name="T109" fmla="*/ 73 h 951"/>
                  <a:gd name="T110" fmla="*/ 1035 w 1213"/>
                  <a:gd name="T111" fmla="*/ 117 h 951"/>
                  <a:gd name="T112" fmla="*/ 977 w 1213"/>
                  <a:gd name="T113" fmla="*/ 160 h 951"/>
                  <a:gd name="T114" fmla="*/ 917 w 1213"/>
                  <a:gd name="T115" fmla="*/ 195 h 951"/>
                  <a:gd name="T116" fmla="*/ 859 w 1213"/>
                  <a:gd name="T117" fmla="*/ 223 h 951"/>
                  <a:gd name="T118" fmla="*/ 807 w 1213"/>
                  <a:gd name="T119" fmla="*/ 239 h 951"/>
                  <a:gd name="T120" fmla="*/ 761 w 1213"/>
                  <a:gd name="T121" fmla="*/ 240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3" h="951">
                    <a:moveTo>
                      <a:pt x="742" y="235"/>
                    </a:moveTo>
                    <a:lnTo>
                      <a:pt x="724" y="231"/>
                    </a:lnTo>
                    <a:lnTo>
                      <a:pt x="708" y="227"/>
                    </a:lnTo>
                    <a:lnTo>
                      <a:pt x="693" y="220"/>
                    </a:lnTo>
                    <a:lnTo>
                      <a:pt x="678" y="213"/>
                    </a:lnTo>
                    <a:lnTo>
                      <a:pt x="664" y="205"/>
                    </a:lnTo>
                    <a:lnTo>
                      <a:pt x="651" y="195"/>
                    </a:lnTo>
                    <a:lnTo>
                      <a:pt x="637" y="186"/>
                    </a:lnTo>
                    <a:lnTo>
                      <a:pt x="624" y="176"/>
                    </a:lnTo>
                    <a:lnTo>
                      <a:pt x="611" y="165"/>
                    </a:lnTo>
                    <a:lnTo>
                      <a:pt x="600" y="155"/>
                    </a:lnTo>
                    <a:lnTo>
                      <a:pt x="587" y="145"/>
                    </a:lnTo>
                    <a:lnTo>
                      <a:pt x="575" y="134"/>
                    </a:lnTo>
                    <a:lnTo>
                      <a:pt x="562" y="124"/>
                    </a:lnTo>
                    <a:lnTo>
                      <a:pt x="548" y="114"/>
                    </a:lnTo>
                    <a:lnTo>
                      <a:pt x="534" y="104"/>
                    </a:lnTo>
                    <a:lnTo>
                      <a:pt x="520" y="96"/>
                    </a:lnTo>
                    <a:lnTo>
                      <a:pt x="493" y="83"/>
                    </a:lnTo>
                    <a:lnTo>
                      <a:pt x="464" y="73"/>
                    </a:lnTo>
                    <a:lnTo>
                      <a:pt x="436" y="70"/>
                    </a:lnTo>
                    <a:lnTo>
                      <a:pt x="409" y="71"/>
                    </a:lnTo>
                    <a:lnTo>
                      <a:pt x="382" y="76"/>
                    </a:lnTo>
                    <a:lnTo>
                      <a:pt x="356" y="84"/>
                    </a:lnTo>
                    <a:lnTo>
                      <a:pt x="329" y="95"/>
                    </a:lnTo>
                    <a:lnTo>
                      <a:pt x="303" y="109"/>
                    </a:lnTo>
                    <a:lnTo>
                      <a:pt x="276" y="126"/>
                    </a:lnTo>
                    <a:lnTo>
                      <a:pt x="251" y="145"/>
                    </a:lnTo>
                    <a:lnTo>
                      <a:pt x="227" y="164"/>
                    </a:lnTo>
                    <a:lnTo>
                      <a:pt x="201" y="186"/>
                    </a:lnTo>
                    <a:lnTo>
                      <a:pt x="177" y="207"/>
                    </a:lnTo>
                    <a:lnTo>
                      <a:pt x="154" y="229"/>
                    </a:lnTo>
                    <a:lnTo>
                      <a:pt x="131" y="251"/>
                    </a:lnTo>
                    <a:lnTo>
                      <a:pt x="108" y="271"/>
                    </a:lnTo>
                    <a:lnTo>
                      <a:pt x="96" y="281"/>
                    </a:lnTo>
                    <a:lnTo>
                      <a:pt x="84" y="288"/>
                    </a:lnTo>
                    <a:lnTo>
                      <a:pt x="71" y="292"/>
                    </a:lnTo>
                    <a:lnTo>
                      <a:pt x="58" y="295"/>
                    </a:lnTo>
                    <a:lnTo>
                      <a:pt x="45" y="296"/>
                    </a:lnTo>
                    <a:lnTo>
                      <a:pt x="32" y="295"/>
                    </a:lnTo>
                    <a:lnTo>
                      <a:pt x="18" y="291"/>
                    </a:lnTo>
                    <a:lnTo>
                      <a:pt x="5" y="288"/>
                    </a:lnTo>
                    <a:lnTo>
                      <a:pt x="0" y="776"/>
                    </a:lnTo>
                    <a:lnTo>
                      <a:pt x="11" y="783"/>
                    </a:lnTo>
                    <a:lnTo>
                      <a:pt x="24" y="789"/>
                    </a:lnTo>
                    <a:lnTo>
                      <a:pt x="36" y="793"/>
                    </a:lnTo>
                    <a:lnTo>
                      <a:pt x="49" y="796"/>
                    </a:lnTo>
                    <a:lnTo>
                      <a:pt x="63" y="797"/>
                    </a:lnTo>
                    <a:lnTo>
                      <a:pt x="76" y="796"/>
                    </a:lnTo>
                    <a:lnTo>
                      <a:pt x="89" y="792"/>
                    </a:lnTo>
                    <a:lnTo>
                      <a:pt x="102" y="786"/>
                    </a:lnTo>
                    <a:lnTo>
                      <a:pt x="128" y="771"/>
                    </a:lnTo>
                    <a:lnTo>
                      <a:pt x="154" y="757"/>
                    </a:lnTo>
                    <a:lnTo>
                      <a:pt x="182" y="742"/>
                    </a:lnTo>
                    <a:lnTo>
                      <a:pt x="208" y="727"/>
                    </a:lnTo>
                    <a:lnTo>
                      <a:pt x="236" y="712"/>
                    </a:lnTo>
                    <a:lnTo>
                      <a:pt x="265" y="699"/>
                    </a:lnTo>
                    <a:lnTo>
                      <a:pt x="292" y="686"/>
                    </a:lnTo>
                    <a:lnTo>
                      <a:pt x="320" y="677"/>
                    </a:lnTo>
                    <a:lnTo>
                      <a:pt x="348" y="670"/>
                    </a:lnTo>
                    <a:lnTo>
                      <a:pt x="376" y="666"/>
                    </a:lnTo>
                    <a:lnTo>
                      <a:pt x="404" y="663"/>
                    </a:lnTo>
                    <a:lnTo>
                      <a:pt x="431" y="666"/>
                    </a:lnTo>
                    <a:lnTo>
                      <a:pt x="458" y="672"/>
                    </a:lnTo>
                    <a:lnTo>
                      <a:pt x="485" y="683"/>
                    </a:lnTo>
                    <a:lnTo>
                      <a:pt x="510" y="699"/>
                    </a:lnTo>
                    <a:lnTo>
                      <a:pt x="535" y="720"/>
                    </a:lnTo>
                    <a:lnTo>
                      <a:pt x="548" y="731"/>
                    </a:lnTo>
                    <a:lnTo>
                      <a:pt x="560" y="744"/>
                    </a:lnTo>
                    <a:lnTo>
                      <a:pt x="571" y="757"/>
                    </a:lnTo>
                    <a:lnTo>
                      <a:pt x="581" y="769"/>
                    </a:lnTo>
                    <a:lnTo>
                      <a:pt x="592" y="783"/>
                    </a:lnTo>
                    <a:lnTo>
                      <a:pt x="601" y="797"/>
                    </a:lnTo>
                    <a:lnTo>
                      <a:pt x="611" y="811"/>
                    </a:lnTo>
                    <a:lnTo>
                      <a:pt x="622" y="824"/>
                    </a:lnTo>
                    <a:lnTo>
                      <a:pt x="632" y="838"/>
                    </a:lnTo>
                    <a:lnTo>
                      <a:pt x="644" y="851"/>
                    </a:lnTo>
                    <a:lnTo>
                      <a:pt x="655" y="865"/>
                    </a:lnTo>
                    <a:lnTo>
                      <a:pt x="668" y="877"/>
                    </a:lnTo>
                    <a:lnTo>
                      <a:pt x="682" y="889"/>
                    </a:lnTo>
                    <a:lnTo>
                      <a:pt x="697" y="901"/>
                    </a:lnTo>
                    <a:lnTo>
                      <a:pt x="713" y="912"/>
                    </a:lnTo>
                    <a:lnTo>
                      <a:pt x="730" y="921"/>
                    </a:lnTo>
                    <a:lnTo>
                      <a:pt x="772" y="934"/>
                    </a:lnTo>
                    <a:lnTo>
                      <a:pt x="810" y="942"/>
                    </a:lnTo>
                    <a:lnTo>
                      <a:pt x="845" y="948"/>
                    </a:lnTo>
                    <a:lnTo>
                      <a:pt x="878" y="951"/>
                    </a:lnTo>
                    <a:lnTo>
                      <a:pt x="908" y="951"/>
                    </a:lnTo>
                    <a:lnTo>
                      <a:pt x="935" y="950"/>
                    </a:lnTo>
                    <a:lnTo>
                      <a:pt x="961" y="947"/>
                    </a:lnTo>
                    <a:lnTo>
                      <a:pt x="985" y="941"/>
                    </a:lnTo>
                    <a:lnTo>
                      <a:pt x="1007" y="934"/>
                    </a:lnTo>
                    <a:lnTo>
                      <a:pt x="1026" y="926"/>
                    </a:lnTo>
                    <a:lnTo>
                      <a:pt x="1046" y="918"/>
                    </a:lnTo>
                    <a:lnTo>
                      <a:pt x="1063" y="907"/>
                    </a:lnTo>
                    <a:lnTo>
                      <a:pt x="1079" y="898"/>
                    </a:lnTo>
                    <a:lnTo>
                      <a:pt x="1094" y="888"/>
                    </a:lnTo>
                    <a:lnTo>
                      <a:pt x="1108" y="877"/>
                    </a:lnTo>
                    <a:lnTo>
                      <a:pt x="1122" y="868"/>
                    </a:lnTo>
                    <a:lnTo>
                      <a:pt x="1213" y="0"/>
                    </a:lnTo>
                    <a:lnTo>
                      <a:pt x="1211" y="1"/>
                    </a:lnTo>
                    <a:lnTo>
                      <a:pt x="1205" y="2"/>
                    </a:lnTo>
                    <a:lnTo>
                      <a:pt x="1199" y="3"/>
                    </a:lnTo>
                    <a:lnTo>
                      <a:pt x="1191" y="4"/>
                    </a:lnTo>
                    <a:lnTo>
                      <a:pt x="1184" y="7"/>
                    </a:lnTo>
                    <a:lnTo>
                      <a:pt x="1177" y="8"/>
                    </a:lnTo>
                    <a:lnTo>
                      <a:pt x="1173" y="9"/>
                    </a:lnTo>
                    <a:lnTo>
                      <a:pt x="1169" y="10"/>
                    </a:lnTo>
                    <a:lnTo>
                      <a:pt x="1145" y="31"/>
                    </a:lnTo>
                    <a:lnTo>
                      <a:pt x="1120" y="51"/>
                    </a:lnTo>
                    <a:lnTo>
                      <a:pt x="1093" y="73"/>
                    </a:lnTo>
                    <a:lnTo>
                      <a:pt x="1064" y="95"/>
                    </a:lnTo>
                    <a:lnTo>
                      <a:pt x="1035" y="117"/>
                    </a:lnTo>
                    <a:lnTo>
                      <a:pt x="1006" y="139"/>
                    </a:lnTo>
                    <a:lnTo>
                      <a:pt x="977" y="160"/>
                    </a:lnTo>
                    <a:lnTo>
                      <a:pt x="947" y="178"/>
                    </a:lnTo>
                    <a:lnTo>
                      <a:pt x="917" y="195"/>
                    </a:lnTo>
                    <a:lnTo>
                      <a:pt x="888" y="210"/>
                    </a:lnTo>
                    <a:lnTo>
                      <a:pt x="859" y="223"/>
                    </a:lnTo>
                    <a:lnTo>
                      <a:pt x="833" y="233"/>
                    </a:lnTo>
                    <a:lnTo>
                      <a:pt x="807" y="239"/>
                    </a:lnTo>
                    <a:lnTo>
                      <a:pt x="783" y="243"/>
                    </a:lnTo>
                    <a:lnTo>
                      <a:pt x="761" y="240"/>
                    </a:lnTo>
                    <a:lnTo>
                      <a:pt x="742" y="235"/>
                    </a:lnTo>
                    <a:close/>
                  </a:path>
                </a:pathLst>
              </a:custGeom>
              <a:solidFill>
                <a:srgbClr val="CEE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0" name="Freeform 19">
                <a:extLst>
                  <a:ext uri="{FF2B5EF4-FFF2-40B4-BE49-F238E27FC236}">
                    <a16:creationId xmlns:a16="http://schemas.microsoft.com/office/drawing/2014/main" id="{1E6F3F44-C2F2-4380-A9D6-13FA1E29F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64026"/>
                <a:ext cx="962025" cy="749300"/>
              </a:xfrm>
              <a:custGeom>
                <a:avLst/>
                <a:gdLst>
                  <a:gd name="T0" fmla="*/ 724 w 1213"/>
                  <a:gd name="T1" fmla="*/ 234 h 944"/>
                  <a:gd name="T2" fmla="*/ 693 w 1213"/>
                  <a:gd name="T3" fmla="*/ 222 h 944"/>
                  <a:gd name="T4" fmla="*/ 664 w 1213"/>
                  <a:gd name="T5" fmla="*/ 206 h 944"/>
                  <a:gd name="T6" fmla="*/ 637 w 1213"/>
                  <a:gd name="T7" fmla="*/ 188 h 944"/>
                  <a:gd name="T8" fmla="*/ 611 w 1213"/>
                  <a:gd name="T9" fmla="*/ 167 h 944"/>
                  <a:gd name="T10" fmla="*/ 587 w 1213"/>
                  <a:gd name="T11" fmla="*/ 146 h 944"/>
                  <a:gd name="T12" fmla="*/ 562 w 1213"/>
                  <a:gd name="T13" fmla="*/ 126 h 944"/>
                  <a:gd name="T14" fmla="*/ 534 w 1213"/>
                  <a:gd name="T15" fmla="*/ 106 h 944"/>
                  <a:gd name="T16" fmla="*/ 493 w 1213"/>
                  <a:gd name="T17" fmla="*/ 84 h 944"/>
                  <a:gd name="T18" fmla="*/ 436 w 1213"/>
                  <a:gd name="T19" fmla="*/ 71 h 944"/>
                  <a:gd name="T20" fmla="*/ 382 w 1213"/>
                  <a:gd name="T21" fmla="*/ 77 h 944"/>
                  <a:gd name="T22" fmla="*/ 329 w 1213"/>
                  <a:gd name="T23" fmla="*/ 97 h 944"/>
                  <a:gd name="T24" fmla="*/ 276 w 1213"/>
                  <a:gd name="T25" fmla="*/ 128 h 944"/>
                  <a:gd name="T26" fmla="*/ 227 w 1213"/>
                  <a:gd name="T27" fmla="*/ 166 h 944"/>
                  <a:gd name="T28" fmla="*/ 177 w 1213"/>
                  <a:gd name="T29" fmla="*/ 209 h 944"/>
                  <a:gd name="T30" fmla="*/ 131 w 1213"/>
                  <a:gd name="T31" fmla="*/ 252 h 944"/>
                  <a:gd name="T32" fmla="*/ 96 w 1213"/>
                  <a:gd name="T33" fmla="*/ 282 h 944"/>
                  <a:gd name="T34" fmla="*/ 71 w 1213"/>
                  <a:gd name="T35" fmla="*/ 294 h 944"/>
                  <a:gd name="T36" fmla="*/ 45 w 1213"/>
                  <a:gd name="T37" fmla="*/ 297 h 944"/>
                  <a:gd name="T38" fmla="*/ 18 w 1213"/>
                  <a:gd name="T39" fmla="*/ 293 h 944"/>
                  <a:gd name="T40" fmla="*/ 0 w 1213"/>
                  <a:gd name="T41" fmla="*/ 767 h 944"/>
                  <a:gd name="T42" fmla="*/ 24 w 1213"/>
                  <a:gd name="T43" fmla="*/ 780 h 944"/>
                  <a:gd name="T44" fmla="*/ 49 w 1213"/>
                  <a:gd name="T45" fmla="*/ 788 h 944"/>
                  <a:gd name="T46" fmla="*/ 76 w 1213"/>
                  <a:gd name="T47" fmla="*/ 788 h 944"/>
                  <a:gd name="T48" fmla="*/ 102 w 1213"/>
                  <a:gd name="T49" fmla="*/ 778 h 944"/>
                  <a:gd name="T50" fmla="*/ 154 w 1213"/>
                  <a:gd name="T51" fmla="*/ 748 h 944"/>
                  <a:gd name="T52" fmla="*/ 208 w 1213"/>
                  <a:gd name="T53" fmla="*/ 718 h 944"/>
                  <a:gd name="T54" fmla="*/ 265 w 1213"/>
                  <a:gd name="T55" fmla="*/ 690 h 944"/>
                  <a:gd name="T56" fmla="*/ 320 w 1213"/>
                  <a:gd name="T57" fmla="*/ 668 h 944"/>
                  <a:gd name="T58" fmla="*/ 376 w 1213"/>
                  <a:gd name="T59" fmla="*/ 657 h 944"/>
                  <a:gd name="T60" fmla="*/ 431 w 1213"/>
                  <a:gd name="T61" fmla="*/ 657 h 944"/>
                  <a:gd name="T62" fmla="*/ 485 w 1213"/>
                  <a:gd name="T63" fmla="*/ 674 h 944"/>
                  <a:gd name="T64" fmla="*/ 535 w 1213"/>
                  <a:gd name="T65" fmla="*/ 711 h 944"/>
                  <a:gd name="T66" fmla="*/ 560 w 1213"/>
                  <a:gd name="T67" fmla="*/ 735 h 944"/>
                  <a:gd name="T68" fmla="*/ 581 w 1213"/>
                  <a:gd name="T69" fmla="*/ 762 h 944"/>
                  <a:gd name="T70" fmla="*/ 601 w 1213"/>
                  <a:gd name="T71" fmla="*/ 789 h 944"/>
                  <a:gd name="T72" fmla="*/ 622 w 1213"/>
                  <a:gd name="T73" fmla="*/ 817 h 944"/>
                  <a:gd name="T74" fmla="*/ 644 w 1213"/>
                  <a:gd name="T75" fmla="*/ 843 h 944"/>
                  <a:gd name="T76" fmla="*/ 668 w 1213"/>
                  <a:gd name="T77" fmla="*/ 870 h 944"/>
                  <a:gd name="T78" fmla="*/ 697 w 1213"/>
                  <a:gd name="T79" fmla="*/ 893 h 944"/>
                  <a:gd name="T80" fmla="*/ 730 w 1213"/>
                  <a:gd name="T81" fmla="*/ 914 h 944"/>
                  <a:gd name="T82" fmla="*/ 810 w 1213"/>
                  <a:gd name="T83" fmla="*/ 934 h 944"/>
                  <a:gd name="T84" fmla="*/ 878 w 1213"/>
                  <a:gd name="T85" fmla="*/ 944 h 944"/>
                  <a:gd name="T86" fmla="*/ 936 w 1213"/>
                  <a:gd name="T87" fmla="*/ 941 h 944"/>
                  <a:gd name="T88" fmla="*/ 986 w 1213"/>
                  <a:gd name="T89" fmla="*/ 932 h 944"/>
                  <a:gd name="T90" fmla="*/ 1027 w 1213"/>
                  <a:gd name="T91" fmla="*/ 917 h 944"/>
                  <a:gd name="T92" fmla="*/ 1063 w 1213"/>
                  <a:gd name="T93" fmla="*/ 899 h 944"/>
                  <a:gd name="T94" fmla="*/ 1095 w 1213"/>
                  <a:gd name="T95" fmla="*/ 879 h 944"/>
                  <a:gd name="T96" fmla="*/ 1123 w 1213"/>
                  <a:gd name="T97" fmla="*/ 860 h 944"/>
                  <a:gd name="T98" fmla="*/ 1209 w 1213"/>
                  <a:gd name="T99" fmla="*/ 1 h 944"/>
                  <a:gd name="T100" fmla="*/ 1198 w 1213"/>
                  <a:gd name="T101" fmla="*/ 5 h 944"/>
                  <a:gd name="T102" fmla="*/ 1184 w 1213"/>
                  <a:gd name="T103" fmla="*/ 7 h 944"/>
                  <a:gd name="T104" fmla="*/ 1173 w 1213"/>
                  <a:gd name="T105" fmla="*/ 10 h 944"/>
                  <a:gd name="T106" fmla="*/ 1145 w 1213"/>
                  <a:gd name="T107" fmla="*/ 32 h 944"/>
                  <a:gd name="T108" fmla="*/ 1093 w 1213"/>
                  <a:gd name="T109" fmla="*/ 76 h 944"/>
                  <a:gd name="T110" fmla="*/ 1035 w 1213"/>
                  <a:gd name="T111" fmla="*/ 120 h 944"/>
                  <a:gd name="T112" fmla="*/ 977 w 1213"/>
                  <a:gd name="T113" fmla="*/ 161 h 944"/>
                  <a:gd name="T114" fmla="*/ 917 w 1213"/>
                  <a:gd name="T115" fmla="*/ 198 h 944"/>
                  <a:gd name="T116" fmla="*/ 859 w 1213"/>
                  <a:gd name="T117" fmla="*/ 226 h 944"/>
                  <a:gd name="T118" fmla="*/ 807 w 1213"/>
                  <a:gd name="T119" fmla="*/ 242 h 944"/>
                  <a:gd name="T120" fmla="*/ 761 w 1213"/>
                  <a:gd name="T121" fmla="*/ 243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3" h="944">
                    <a:moveTo>
                      <a:pt x="742" y="237"/>
                    </a:moveTo>
                    <a:lnTo>
                      <a:pt x="724" y="234"/>
                    </a:lnTo>
                    <a:lnTo>
                      <a:pt x="708" y="228"/>
                    </a:lnTo>
                    <a:lnTo>
                      <a:pt x="693" y="222"/>
                    </a:lnTo>
                    <a:lnTo>
                      <a:pt x="678" y="214"/>
                    </a:lnTo>
                    <a:lnTo>
                      <a:pt x="664" y="206"/>
                    </a:lnTo>
                    <a:lnTo>
                      <a:pt x="651" y="197"/>
                    </a:lnTo>
                    <a:lnTo>
                      <a:pt x="637" y="188"/>
                    </a:lnTo>
                    <a:lnTo>
                      <a:pt x="624" y="177"/>
                    </a:lnTo>
                    <a:lnTo>
                      <a:pt x="611" y="167"/>
                    </a:lnTo>
                    <a:lnTo>
                      <a:pt x="600" y="157"/>
                    </a:lnTo>
                    <a:lnTo>
                      <a:pt x="587" y="146"/>
                    </a:lnTo>
                    <a:lnTo>
                      <a:pt x="575" y="136"/>
                    </a:lnTo>
                    <a:lnTo>
                      <a:pt x="562" y="126"/>
                    </a:lnTo>
                    <a:lnTo>
                      <a:pt x="548" y="115"/>
                    </a:lnTo>
                    <a:lnTo>
                      <a:pt x="534" y="106"/>
                    </a:lnTo>
                    <a:lnTo>
                      <a:pt x="520" y="98"/>
                    </a:lnTo>
                    <a:lnTo>
                      <a:pt x="493" y="84"/>
                    </a:lnTo>
                    <a:lnTo>
                      <a:pt x="464" y="75"/>
                    </a:lnTo>
                    <a:lnTo>
                      <a:pt x="436" y="71"/>
                    </a:lnTo>
                    <a:lnTo>
                      <a:pt x="409" y="73"/>
                    </a:lnTo>
                    <a:lnTo>
                      <a:pt x="382" y="77"/>
                    </a:lnTo>
                    <a:lnTo>
                      <a:pt x="356" y="85"/>
                    </a:lnTo>
                    <a:lnTo>
                      <a:pt x="329" y="97"/>
                    </a:lnTo>
                    <a:lnTo>
                      <a:pt x="303" y="111"/>
                    </a:lnTo>
                    <a:lnTo>
                      <a:pt x="276" y="128"/>
                    </a:lnTo>
                    <a:lnTo>
                      <a:pt x="251" y="146"/>
                    </a:lnTo>
                    <a:lnTo>
                      <a:pt x="227" y="166"/>
                    </a:lnTo>
                    <a:lnTo>
                      <a:pt x="201" y="188"/>
                    </a:lnTo>
                    <a:lnTo>
                      <a:pt x="177" y="209"/>
                    </a:lnTo>
                    <a:lnTo>
                      <a:pt x="154" y="230"/>
                    </a:lnTo>
                    <a:lnTo>
                      <a:pt x="131" y="252"/>
                    </a:lnTo>
                    <a:lnTo>
                      <a:pt x="108" y="273"/>
                    </a:lnTo>
                    <a:lnTo>
                      <a:pt x="96" y="282"/>
                    </a:lnTo>
                    <a:lnTo>
                      <a:pt x="84" y="289"/>
                    </a:lnTo>
                    <a:lnTo>
                      <a:pt x="71" y="294"/>
                    </a:lnTo>
                    <a:lnTo>
                      <a:pt x="58" y="296"/>
                    </a:lnTo>
                    <a:lnTo>
                      <a:pt x="45" y="297"/>
                    </a:lnTo>
                    <a:lnTo>
                      <a:pt x="32" y="296"/>
                    </a:lnTo>
                    <a:lnTo>
                      <a:pt x="18" y="293"/>
                    </a:lnTo>
                    <a:lnTo>
                      <a:pt x="5" y="289"/>
                    </a:lnTo>
                    <a:lnTo>
                      <a:pt x="0" y="767"/>
                    </a:lnTo>
                    <a:lnTo>
                      <a:pt x="11" y="774"/>
                    </a:lnTo>
                    <a:lnTo>
                      <a:pt x="24" y="780"/>
                    </a:lnTo>
                    <a:lnTo>
                      <a:pt x="36" y="785"/>
                    </a:lnTo>
                    <a:lnTo>
                      <a:pt x="49" y="788"/>
                    </a:lnTo>
                    <a:lnTo>
                      <a:pt x="63" y="789"/>
                    </a:lnTo>
                    <a:lnTo>
                      <a:pt x="76" y="788"/>
                    </a:lnTo>
                    <a:lnTo>
                      <a:pt x="89" y="783"/>
                    </a:lnTo>
                    <a:lnTo>
                      <a:pt x="102" y="778"/>
                    </a:lnTo>
                    <a:lnTo>
                      <a:pt x="128" y="763"/>
                    </a:lnTo>
                    <a:lnTo>
                      <a:pt x="154" y="748"/>
                    </a:lnTo>
                    <a:lnTo>
                      <a:pt x="182" y="733"/>
                    </a:lnTo>
                    <a:lnTo>
                      <a:pt x="208" y="718"/>
                    </a:lnTo>
                    <a:lnTo>
                      <a:pt x="236" y="703"/>
                    </a:lnTo>
                    <a:lnTo>
                      <a:pt x="265" y="690"/>
                    </a:lnTo>
                    <a:lnTo>
                      <a:pt x="292" y="677"/>
                    </a:lnTo>
                    <a:lnTo>
                      <a:pt x="320" y="668"/>
                    </a:lnTo>
                    <a:lnTo>
                      <a:pt x="348" y="661"/>
                    </a:lnTo>
                    <a:lnTo>
                      <a:pt x="376" y="657"/>
                    </a:lnTo>
                    <a:lnTo>
                      <a:pt x="404" y="654"/>
                    </a:lnTo>
                    <a:lnTo>
                      <a:pt x="431" y="657"/>
                    </a:lnTo>
                    <a:lnTo>
                      <a:pt x="458" y="664"/>
                    </a:lnTo>
                    <a:lnTo>
                      <a:pt x="485" y="674"/>
                    </a:lnTo>
                    <a:lnTo>
                      <a:pt x="510" y="690"/>
                    </a:lnTo>
                    <a:lnTo>
                      <a:pt x="535" y="711"/>
                    </a:lnTo>
                    <a:lnTo>
                      <a:pt x="548" y="722"/>
                    </a:lnTo>
                    <a:lnTo>
                      <a:pt x="560" y="735"/>
                    </a:lnTo>
                    <a:lnTo>
                      <a:pt x="571" y="748"/>
                    </a:lnTo>
                    <a:lnTo>
                      <a:pt x="581" y="762"/>
                    </a:lnTo>
                    <a:lnTo>
                      <a:pt x="592" y="775"/>
                    </a:lnTo>
                    <a:lnTo>
                      <a:pt x="601" y="789"/>
                    </a:lnTo>
                    <a:lnTo>
                      <a:pt x="611" y="803"/>
                    </a:lnTo>
                    <a:lnTo>
                      <a:pt x="622" y="817"/>
                    </a:lnTo>
                    <a:lnTo>
                      <a:pt x="632" y="831"/>
                    </a:lnTo>
                    <a:lnTo>
                      <a:pt x="644" y="843"/>
                    </a:lnTo>
                    <a:lnTo>
                      <a:pt x="655" y="857"/>
                    </a:lnTo>
                    <a:lnTo>
                      <a:pt x="668" y="870"/>
                    </a:lnTo>
                    <a:lnTo>
                      <a:pt x="682" y="881"/>
                    </a:lnTo>
                    <a:lnTo>
                      <a:pt x="697" y="893"/>
                    </a:lnTo>
                    <a:lnTo>
                      <a:pt x="713" y="904"/>
                    </a:lnTo>
                    <a:lnTo>
                      <a:pt x="730" y="914"/>
                    </a:lnTo>
                    <a:lnTo>
                      <a:pt x="772" y="925"/>
                    </a:lnTo>
                    <a:lnTo>
                      <a:pt x="810" y="934"/>
                    </a:lnTo>
                    <a:lnTo>
                      <a:pt x="845" y="940"/>
                    </a:lnTo>
                    <a:lnTo>
                      <a:pt x="878" y="944"/>
                    </a:lnTo>
                    <a:lnTo>
                      <a:pt x="908" y="944"/>
                    </a:lnTo>
                    <a:lnTo>
                      <a:pt x="936" y="941"/>
                    </a:lnTo>
                    <a:lnTo>
                      <a:pt x="962" y="938"/>
                    </a:lnTo>
                    <a:lnTo>
                      <a:pt x="986" y="932"/>
                    </a:lnTo>
                    <a:lnTo>
                      <a:pt x="1008" y="925"/>
                    </a:lnTo>
                    <a:lnTo>
                      <a:pt x="1027" y="917"/>
                    </a:lnTo>
                    <a:lnTo>
                      <a:pt x="1046" y="908"/>
                    </a:lnTo>
                    <a:lnTo>
                      <a:pt x="1063" y="899"/>
                    </a:lnTo>
                    <a:lnTo>
                      <a:pt x="1079" y="888"/>
                    </a:lnTo>
                    <a:lnTo>
                      <a:pt x="1095" y="879"/>
                    </a:lnTo>
                    <a:lnTo>
                      <a:pt x="1109" y="869"/>
                    </a:lnTo>
                    <a:lnTo>
                      <a:pt x="1123" y="860"/>
                    </a:lnTo>
                    <a:lnTo>
                      <a:pt x="1213" y="0"/>
                    </a:lnTo>
                    <a:lnTo>
                      <a:pt x="1209" y="1"/>
                    </a:lnTo>
                    <a:lnTo>
                      <a:pt x="1205" y="2"/>
                    </a:lnTo>
                    <a:lnTo>
                      <a:pt x="1198" y="5"/>
                    </a:lnTo>
                    <a:lnTo>
                      <a:pt x="1191" y="6"/>
                    </a:lnTo>
                    <a:lnTo>
                      <a:pt x="1184" y="7"/>
                    </a:lnTo>
                    <a:lnTo>
                      <a:pt x="1177" y="9"/>
                    </a:lnTo>
                    <a:lnTo>
                      <a:pt x="1173" y="10"/>
                    </a:lnTo>
                    <a:lnTo>
                      <a:pt x="1169" y="12"/>
                    </a:lnTo>
                    <a:lnTo>
                      <a:pt x="1145" y="32"/>
                    </a:lnTo>
                    <a:lnTo>
                      <a:pt x="1120" y="53"/>
                    </a:lnTo>
                    <a:lnTo>
                      <a:pt x="1093" y="76"/>
                    </a:lnTo>
                    <a:lnTo>
                      <a:pt x="1064" y="98"/>
                    </a:lnTo>
                    <a:lnTo>
                      <a:pt x="1035" y="120"/>
                    </a:lnTo>
                    <a:lnTo>
                      <a:pt x="1006" y="141"/>
                    </a:lnTo>
                    <a:lnTo>
                      <a:pt x="977" y="161"/>
                    </a:lnTo>
                    <a:lnTo>
                      <a:pt x="947" y="181"/>
                    </a:lnTo>
                    <a:lnTo>
                      <a:pt x="917" y="198"/>
                    </a:lnTo>
                    <a:lnTo>
                      <a:pt x="888" y="213"/>
                    </a:lnTo>
                    <a:lnTo>
                      <a:pt x="859" y="226"/>
                    </a:lnTo>
                    <a:lnTo>
                      <a:pt x="833" y="235"/>
                    </a:lnTo>
                    <a:lnTo>
                      <a:pt x="807" y="242"/>
                    </a:lnTo>
                    <a:lnTo>
                      <a:pt x="783" y="244"/>
                    </a:lnTo>
                    <a:lnTo>
                      <a:pt x="761" y="243"/>
                    </a:lnTo>
                    <a:lnTo>
                      <a:pt x="742" y="237"/>
                    </a:lnTo>
                    <a:close/>
                  </a:path>
                </a:pathLst>
              </a:custGeom>
              <a:solidFill>
                <a:srgbClr val="D1E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1" name="Freeform 20">
                <a:extLst>
                  <a:ext uri="{FF2B5EF4-FFF2-40B4-BE49-F238E27FC236}">
                    <a16:creationId xmlns:a16="http://schemas.microsoft.com/office/drawing/2014/main" id="{FCAD3C55-5015-4D92-8EA2-1C9F3E6CD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67201"/>
                <a:ext cx="962025" cy="741363"/>
              </a:xfrm>
              <a:custGeom>
                <a:avLst/>
                <a:gdLst>
                  <a:gd name="T0" fmla="*/ 724 w 1212"/>
                  <a:gd name="T1" fmla="*/ 234 h 933"/>
                  <a:gd name="T2" fmla="*/ 693 w 1212"/>
                  <a:gd name="T3" fmla="*/ 222 h 933"/>
                  <a:gd name="T4" fmla="*/ 664 w 1212"/>
                  <a:gd name="T5" fmla="*/ 206 h 933"/>
                  <a:gd name="T6" fmla="*/ 638 w 1212"/>
                  <a:gd name="T7" fmla="*/ 187 h 933"/>
                  <a:gd name="T8" fmla="*/ 613 w 1212"/>
                  <a:gd name="T9" fmla="*/ 168 h 933"/>
                  <a:gd name="T10" fmla="*/ 587 w 1212"/>
                  <a:gd name="T11" fmla="*/ 146 h 933"/>
                  <a:gd name="T12" fmla="*/ 562 w 1212"/>
                  <a:gd name="T13" fmla="*/ 126 h 933"/>
                  <a:gd name="T14" fmla="*/ 535 w 1212"/>
                  <a:gd name="T15" fmla="*/ 107 h 933"/>
                  <a:gd name="T16" fmla="*/ 494 w 1212"/>
                  <a:gd name="T17" fmla="*/ 85 h 933"/>
                  <a:gd name="T18" fmla="*/ 437 w 1212"/>
                  <a:gd name="T19" fmla="*/ 72 h 933"/>
                  <a:gd name="T20" fmla="*/ 383 w 1212"/>
                  <a:gd name="T21" fmla="*/ 78 h 933"/>
                  <a:gd name="T22" fmla="*/ 329 w 1212"/>
                  <a:gd name="T23" fmla="*/ 98 h 933"/>
                  <a:gd name="T24" fmla="*/ 277 w 1212"/>
                  <a:gd name="T25" fmla="*/ 129 h 933"/>
                  <a:gd name="T26" fmla="*/ 227 w 1212"/>
                  <a:gd name="T27" fmla="*/ 167 h 933"/>
                  <a:gd name="T28" fmla="*/ 178 w 1212"/>
                  <a:gd name="T29" fmla="*/ 209 h 933"/>
                  <a:gd name="T30" fmla="*/ 131 w 1212"/>
                  <a:gd name="T31" fmla="*/ 253 h 933"/>
                  <a:gd name="T32" fmla="*/ 96 w 1212"/>
                  <a:gd name="T33" fmla="*/ 283 h 933"/>
                  <a:gd name="T34" fmla="*/ 71 w 1212"/>
                  <a:gd name="T35" fmla="*/ 293 h 933"/>
                  <a:gd name="T36" fmla="*/ 45 w 1212"/>
                  <a:gd name="T37" fmla="*/ 297 h 933"/>
                  <a:gd name="T38" fmla="*/ 19 w 1212"/>
                  <a:gd name="T39" fmla="*/ 292 h 933"/>
                  <a:gd name="T40" fmla="*/ 0 w 1212"/>
                  <a:gd name="T41" fmla="*/ 757 h 933"/>
                  <a:gd name="T42" fmla="*/ 24 w 1212"/>
                  <a:gd name="T43" fmla="*/ 770 h 933"/>
                  <a:gd name="T44" fmla="*/ 49 w 1212"/>
                  <a:gd name="T45" fmla="*/ 777 h 933"/>
                  <a:gd name="T46" fmla="*/ 76 w 1212"/>
                  <a:gd name="T47" fmla="*/ 777 h 933"/>
                  <a:gd name="T48" fmla="*/ 102 w 1212"/>
                  <a:gd name="T49" fmla="*/ 767 h 933"/>
                  <a:gd name="T50" fmla="*/ 154 w 1212"/>
                  <a:gd name="T51" fmla="*/ 737 h 933"/>
                  <a:gd name="T52" fmla="*/ 208 w 1212"/>
                  <a:gd name="T53" fmla="*/ 707 h 933"/>
                  <a:gd name="T54" fmla="*/ 265 w 1212"/>
                  <a:gd name="T55" fmla="*/ 679 h 933"/>
                  <a:gd name="T56" fmla="*/ 320 w 1212"/>
                  <a:gd name="T57" fmla="*/ 658 h 933"/>
                  <a:gd name="T58" fmla="*/ 376 w 1212"/>
                  <a:gd name="T59" fmla="*/ 646 h 933"/>
                  <a:gd name="T60" fmla="*/ 431 w 1212"/>
                  <a:gd name="T61" fmla="*/ 647 h 933"/>
                  <a:gd name="T62" fmla="*/ 485 w 1212"/>
                  <a:gd name="T63" fmla="*/ 663 h 933"/>
                  <a:gd name="T64" fmla="*/ 535 w 1212"/>
                  <a:gd name="T65" fmla="*/ 700 h 933"/>
                  <a:gd name="T66" fmla="*/ 560 w 1212"/>
                  <a:gd name="T67" fmla="*/ 724 h 933"/>
                  <a:gd name="T68" fmla="*/ 581 w 1212"/>
                  <a:gd name="T69" fmla="*/ 751 h 933"/>
                  <a:gd name="T70" fmla="*/ 601 w 1212"/>
                  <a:gd name="T71" fmla="*/ 778 h 933"/>
                  <a:gd name="T72" fmla="*/ 622 w 1212"/>
                  <a:gd name="T73" fmla="*/ 806 h 933"/>
                  <a:gd name="T74" fmla="*/ 644 w 1212"/>
                  <a:gd name="T75" fmla="*/ 833 h 933"/>
                  <a:gd name="T76" fmla="*/ 668 w 1212"/>
                  <a:gd name="T77" fmla="*/ 859 h 933"/>
                  <a:gd name="T78" fmla="*/ 697 w 1212"/>
                  <a:gd name="T79" fmla="*/ 882 h 933"/>
                  <a:gd name="T80" fmla="*/ 730 w 1212"/>
                  <a:gd name="T81" fmla="*/ 903 h 933"/>
                  <a:gd name="T82" fmla="*/ 810 w 1212"/>
                  <a:gd name="T83" fmla="*/ 924 h 933"/>
                  <a:gd name="T84" fmla="*/ 879 w 1212"/>
                  <a:gd name="T85" fmla="*/ 933 h 933"/>
                  <a:gd name="T86" fmla="*/ 936 w 1212"/>
                  <a:gd name="T87" fmla="*/ 931 h 933"/>
                  <a:gd name="T88" fmla="*/ 986 w 1212"/>
                  <a:gd name="T89" fmla="*/ 921 h 933"/>
                  <a:gd name="T90" fmla="*/ 1027 w 1212"/>
                  <a:gd name="T91" fmla="*/ 906 h 933"/>
                  <a:gd name="T92" fmla="*/ 1064 w 1212"/>
                  <a:gd name="T93" fmla="*/ 888 h 933"/>
                  <a:gd name="T94" fmla="*/ 1095 w 1212"/>
                  <a:gd name="T95" fmla="*/ 868 h 933"/>
                  <a:gd name="T96" fmla="*/ 1123 w 1212"/>
                  <a:gd name="T97" fmla="*/ 849 h 933"/>
                  <a:gd name="T98" fmla="*/ 1208 w 1212"/>
                  <a:gd name="T99" fmla="*/ 1 h 933"/>
                  <a:gd name="T100" fmla="*/ 1198 w 1212"/>
                  <a:gd name="T101" fmla="*/ 4 h 933"/>
                  <a:gd name="T102" fmla="*/ 1184 w 1212"/>
                  <a:gd name="T103" fmla="*/ 7 h 933"/>
                  <a:gd name="T104" fmla="*/ 1174 w 1212"/>
                  <a:gd name="T105" fmla="*/ 10 h 933"/>
                  <a:gd name="T106" fmla="*/ 1146 w 1212"/>
                  <a:gd name="T107" fmla="*/ 32 h 933"/>
                  <a:gd name="T108" fmla="*/ 1094 w 1212"/>
                  <a:gd name="T109" fmla="*/ 76 h 933"/>
                  <a:gd name="T110" fmla="*/ 1037 w 1212"/>
                  <a:gd name="T111" fmla="*/ 119 h 933"/>
                  <a:gd name="T112" fmla="*/ 977 w 1212"/>
                  <a:gd name="T113" fmla="*/ 161 h 933"/>
                  <a:gd name="T114" fmla="*/ 918 w 1212"/>
                  <a:gd name="T115" fmla="*/ 198 h 933"/>
                  <a:gd name="T116" fmla="*/ 860 w 1212"/>
                  <a:gd name="T117" fmla="*/ 225 h 933"/>
                  <a:gd name="T118" fmla="*/ 807 w 1212"/>
                  <a:gd name="T119" fmla="*/ 242 h 933"/>
                  <a:gd name="T120" fmla="*/ 761 w 1212"/>
                  <a:gd name="T121" fmla="*/ 243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2" h="933">
                    <a:moveTo>
                      <a:pt x="742" y="237"/>
                    </a:moveTo>
                    <a:lnTo>
                      <a:pt x="724" y="234"/>
                    </a:lnTo>
                    <a:lnTo>
                      <a:pt x="708" y="228"/>
                    </a:lnTo>
                    <a:lnTo>
                      <a:pt x="693" y="222"/>
                    </a:lnTo>
                    <a:lnTo>
                      <a:pt x="678" y="215"/>
                    </a:lnTo>
                    <a:lnTo>
                      <a:pt x="664" y="206"/>
                    </a:lnTo>
                    <a:lnTo>
                      <a:pt x="651" y="198"/>
                    </a:lnTo>
                    <a:lnTo>
                      <a:pt x="638" y="187"/>
                    </a:lnTo>
                    <a:lnTo>
                      <a:pt x="625" y="178"/>
                    </a:lnTo>
                    <a:lnTo>
                      <a:pt x="613" y="168"/>
                    </a:lnTo>
                    <a:lnTo>
                      <a:pt x="600" y="157"/>
                    </a:lnTo>
                    <a:lnTo>
                      <a:pt x="587" y="146"/>
                    </a:lnTo>
                    <a:lnTo>
                      <a:pt x="576" y="136"/>
                    </a:lnTo>
                    <a:lnTo>
                      <a:pt x="562" y="126"/>
                    </a:lnTo>
                    <a:lnTo>
                      <a:pt x="549" y="116"/>
                    </a:lnTo>
                    <a:lnTo>
                      <a:pt x="535" y="107"/>
                    </a:lnTo>
                    <a:lnTo>
                      <a:pt x="522" y="99"/>
                    </a:lnTo>
                    <a:lnTo>
                      <a:pt x="494" y="85"/>
                    </a:lnTo>
                    <a:lnTo>
                      <a:pt x="465" y="76"/>
                    </a:lnTo>
                    <a:lnTo>
                      <a:pt x="437" y="72"/>
                    </a:lnTo>
                    <a:lnTo>
                      <a:pt x="410" y="72"/>
                    </a:lnTo>
                    <a:lnTo>
                      <a:pt x="383" y="78"/>
                    </a:lnTo>
                    <a:lnTo>
                      <a:pt x="357" y="86"/>
                    </a:lnTo>
                    <a:lnTo>
                      <a:pt x="329" y="98"/>
                    </a:lnTo>
                    <a:lnTo>
                      <a:pt x="304" y="111"/>
                    </a:lnTo>
                    <a:lnTo>
                      <a:pt x="277" y="129"/>
                    </a:lnTo>
                    <a:lnTo>
                      <a:pt x="252" y="147"/>
                    </a:lnTo>
                    <a:lnTo>
                      <a:pt x="227" y="167"/>
                    </a:lnTo>
                    <a:lnTo>
                      <a:pt x="202" y="187"/>
                    </a:lnTo>
                    <a:lnTo>
                      <a:pt x="178" y="209"/>
                    </a:lnTo>
                    <a:lnTo>
                      <a:pt x="154" y="231"/>
                    </a:lnTo>
                    <a:lnTo>
                      <a:pt x="131" y="253"/>
                    </a:lnTo>
                    <a:lnTo>
                      <a:pt x="108" y="274"/>
                    </a:lnTo>
                    <a:lnTo>
                      <a:pt x="96" y="283"/>
                    </a:lnTo>
                    <a:lnTo>
                      <a:pt x="84" y="290"/>
                    </a:lnTo>
                    <a:lnTo>
                      <a:pt x="71" y="293"/>
                    </a:lnTo>
                    <a:lnTo>
                      <a:pt x="58" y="296"/>
                    </a:lnTo>
                    <a:lnTo>
                      <a:pt x="45" y="297"/>
                    </a:lnTo>
                    <a:lnTo>
                      <a:pt x="32" y="296"/>
                    </a:lnTo>
                    <a:lnTo>
                      <a:pt x="19" y="292"/>
                    </a:lnTo>
                    <a:lnTo>
                      <a:pt x="7" y="289"/>
                    </a:lnTo>
                    <a:lnTo>
                      <a:pt x="0" y="757"/>
                    </a:lnTo>
                    <a:lnTo>
                      <a:pt x="11" y="763"/>
                    </a:lnTo>
                    <a:lnTo>
                      <a:pt x="24" y="770"/>
                    </a:lnTo>
                    <a:lnTo>
                      <a:pt x="36" y="775"/>
                    </a:lnTo>
                    <a:lnTo>
                      <a:pt x="49" y="777"/>
                    </a:lnTo>
                    <a:lnTo>
                      <a:pt x="63" y="778"/>
                    </a:lnTo>
                    <a:lnTo>
                      <a:pt x="76" y="777"/>
                    </a:lnTo>
                    <a:lnTo>
                      <a:pt x="89" y="774"/>
                    </a:lnTo>
                    <a:lnTo>
                      <a:pt x="102" y="767"/>
                    </a:lnTo>
                    <a:lnTo>
                      <a:pt x="128" y="752"/>
                    </a:lnTo>
                    <a:lnTo>
                      <a:pt x="154" y="737"/>
                    </a:lnTo>
                    <a:lnTo>
                      <a:pt x="182" y="722"/>
                    </a:lnTo>
                    <a:lnTo>
                      <a:pt x="208" y="707"/>
                    </a:lnTo>
                    <a:lnTo>
                      <a:pt x="236" y="692"/>
                    </a:lnTo>
                    <a:lnTo>
                      <a:pt x="265" y="679"/>
                    </a:lnTo>
                    <a:lnTo>
                      <a:pt x="292" y="668"/>
                    </a:lnTo>
                    <a:lnTo>
                      <a:pt x="320" y="658"/>
                    </a:lnTo>
                    <a:lnTo>
                      <a:pt x="348" y="651"/>
                    </a:lnTo>
                    <a:lnTo>
                      <a:pt x="376" y="646"/>
                    </a:lnTo>
                    <a:lnTo>
                      <a:pt x="404" y="645"/>
                    </a:lnTo>
                    <a:lnTo>
                      <a:pt x="431" y="647"/>
                    </a:lnTo>
                    <a:lnTo>
                      <a:pt x="458" y="653"/>
                    </a:lnTo>
                    <a:lnTo>
                      <a:pt x="485" y="663"/>
                    </a:lnTo>
                    <a:lnTo>
                      <a:pt x="510" y="679"/>
                    </a:lnTo>
                    <a:lnTo>
                      <a:pt x="535" y="700"/>
                    </a:lnTo>
                    <a:lnTo>
                      <a:pt x="548" y="712"/>
                    </a:lnTo>
                    <a:lnTo>
                      <a:pt x="560" y="724"/>
                    </a:lnTo>
                    <a:lnTo>
                      <a:pt x="571" y="737"/>
                    </a:lnTo>
                    <a:lnTo>
                      <a:pt x="581" y="751"/>
                    </a:lnTo>
                    <a:lnTo>
                      <a:pt x="592" y="765"/>
                    </a:lnTo>
                    <a:lnTo>
                      <a:pt x="601" y="778"/>
                    </a:lnTo>
                    <a:lnTo>
                      <a:pt x="611" y="792"/>
                    </a:lnTo>
                    <a:lnTo>
                      <a:pt x="622" y="806"/>
                    </a:lnTo>
                    <a:lnTo>
                      <a:pt x="632" y="820"/>
                    </a:lnTo>
                    <a:lnTo>
                      <a:pt x="644" y="833"/>
                    </a:lnTo>
                    <a:lnTo>
                      <a:pt x="655" y="846"/>
                    </a:lnTo>
                    <a:lnTo>
                      <a:pt x="668" y="859"/>
                    </a:lnTo>
                    <a:lnTo>
                      <a:pt x="682" y="871"/>
                    </a:lnTo>
                    <a:lnTo>
                      <a:pt x="697" y="882"/>
                    </a:lnTo>
                    <a:lnTo>
                      <a:pt x="713" y="894"/>
                    </a:lnTo>
                    <a:lnTo>
                      <a:pt x="730" y="903"/>
                    </a:lnTo>
                    <a:lnTo>
                      <a:pt x="772" y="914"/>
                    </a:lnTo>
                    <a:lnTo>
                      <a:pt x="810" y="924"/>
                    </a:lnTo>
                    <a:lnTo>
                      <a:pt x="845" y="929"/>
                    </a:lnTo>
                    <a:lnTo>
                      <a:pt x="879" y="933"/>
                    </a:lnTo>
                    <a:lnTo>
                      <a:pt x="909" y="933"/>
                    </a:lnTo>
                    <a:lnTo>
                      <a:pt x="936" y="931"/>
                    </a:lnTo>
                    <a:lnTo>
                      <a:pt x="962" y="927"/>
                    </a:lnTo>
                    <a:lnTo>
                      <a:pt x="986" y="921"/>
                    </a:lnTo>
                    <a:lnTo>
                      <a:pt x="1008" y="914"/>
                    </a:lnTo>
                    <a:lnTo>
                      <a:pt x="1027" y="906"/>
                    </a:lnTo>
                    <a:lnTo>
                      <a:pt x="1047" y="897"/>
                    </a:lnTo>
                    <a:lnTo>
                      <a:pt x="1064" y="888"/>
                    </a:lnTo>
                    <a:lnTo>
                      <a:pt x="1080" y="878"/>
                    </a:lnTo>
                    <a:lnTo>
                      <a:pt x="1095" y="868"/>
                    </a:lnTo>
                    <a:lnTo>
                      <a:pt x="1109" y="858"/>
                    </a:lnTo>
                    <a:lnTo>
                      <a:pt x="1123" y="849"/>
                    </a:lnTo>
                    <a:lnTo>
                      <a:pt x="1212" y="0"/>
                    </a:lnTo>
                    <a:lnTo>
                      <a:pt x="1208" y="1"/>
                    </a:lnTo>
                    <a:lnTo>
                      <a:pt x="1204" y="2"/>
                    </a:lnTo>
                    <a:lnTo>
                      <a:pt x="1198" y="4"/>
                    </a:lnTo>
                    <a:lnTo>
                      <a:pt x="1191" y="5"/>
                    </a:lnTo>
                    <a:lnTo>
                      <a:pt x="1184" y="7"/>
                    </a:lnTo>
                    <a:lnTo>
                      <a:pt x="1178" y="9"/>
                    </a:lnTo>
                    <a:lnTo>
                      <a:pt x="1174" y="10"/>
                    </a:lnTo>
                    <a:lnTo>
                      <a:pt x="1170" y="11"/>
                    </a:lnTo>
                    <a:lnTo>
                      <a:pt x="1146" y="32"/>
                    </a:lnTo>
                    <a:lnTo>
                      <a:pt x="1121" y="53"/>
                    </a:lnTo>
                    <a:lnTo>
                      <a:pt x="1094" y="76"/>
                    </a:lnTo>
                    <a:lnTo>
                      <a:pt x="1065" y="98"/>
                    </a:lnTo>
                    <a:lnTo>
                      <a:pt x="1037" y="119"/>
                    </a:lnTo>
                    <a:lnTo>
                      <a:pt x="1007" y="140"/>
                    </a:lnTo>
                    <a:lnTo>
                      <a:pt x="977" y="161"/>
                    </a:lnTo>
                    <a:lnTo>
                      <a:pt x="948" y="181"/>
                    </a:lnTo>
                    <a:lnTo>
                      <a:pt x="918" y="198"/>
                    </a:lnTo>
                    <a:lnTo>
                      <a:pt x="889" y="213"/>
                    </a:lnTo>
                    <a:lnTo>
                      <a:pt x="860" y="225"/>
                    </a:lnTo>
                    <a:lnTo>
                      <a:pt x="834" y="235"/>
                    </a:lnTo>
                    <a:lnTo>
                      <a:pt x="807" y="242"/>
                    </a:lnTo>
                    <a:lnTo>
                      <a:pt x="783" y="244"/>
                    </a:lnTo>
                    <a:lnTo>
                      <a:pt x="761" y="243"/>
                    </a:lnTo>
                    <a:lnTo>
                      <a:pt x="742" y="237"/>
                    </a:lnTo>
                    <a:close/>
                  </a:path>
                </a:pathLst>
              </a:custGeom>
              <a:solidFill>
                <a:srgbClr val="D3E5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2" name="Freeform 21">
                <a:extLst>
                  <a:ext uri="{FF2B5EF4-FFF2-40B4-BE49-F238E27FC236}">
                    <a16:creationId xmlns:a16="http://schemas.microsoft.com/office/drawing/2014/main" id="{91E31C4F-1581-494D-85A8-34B2FB2C8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70376"/>
                <a:ext cx="962025" cy="733425"/>
              </a:xfrm>
              <a:custGeom>
                <a:avLst/>
                <a:gdLst>
                  <a:gd name="T0" fmla="*/ 726 w 1212"/>
                  <a:gd name="T1" fmla="*/ 235 h 924"/>
                  <a:gd name="T2" fmla="*/ 693 w 1212"/>
                  <a:gd name="T3" fmla="*/ 224 h 924"/>
                  <a:gd name="T4" fmla="*/ 664 w 1212"/>
                  <a:gd name="T5" fmla="*/ 209 h 924"/>
                  <a:gd name="T6" fmla="*/ 638 w 1212"/>
                  <a:gd name="T7" fmla="*/ 190 h 924"/>
                  <a:gd name="T8" fmla="*/ 613 w 1212"/>
                  <a:gd name="T9" fmla="*/ 169 h 924"/>
                  <a:gd name="T10" fmla="*/ 588 w 1212"/>
                  <a:gd name="T11" fmla="*/ 149 h 924"/>
                  <a:gd name="T12" fmla="*/ 562 w 1212"/>
                  <a:gd name="T13" fmla="*/ 128 h 924"/>
                  <a:gd name="T14" fmla="*/ 535 w 1212"/>
                  <a:gd name="T15" fmla="*/ 108 h 924"/>
                  <a:gd name="T16" fmla="*/ 494 w 1212"/>
                  <a:gd name="T17" fmla="*/ 87 h 924"/>
                  <a:gd name="T18" fmla="*/ 437 w 1212"/>
                  <a:gd name="T19" fmla="*/ 74 h 924"/>
                  <a:gd name="T20" fmla="*/ 383 w 1212"/>
                  <a:gd name="T21" fmla="*/ 80 h 924"/>
                  <a:gd name="T22" fmla="*/ 330 w 1212"/>
                  <a:gd name="T23" fmla="*/ 99 h 924"/>
                  <a:gd name="T24" fmla="*/ 277 w 1212"/>
                  <a:gd name="T25" fmla="*/ 130 h 924"/>
                  <a:gd name="T26" fmla="*/ 228 w 1212"/>
                  <a:gd name="T27" fmla="*/ 168 h 924"/>
                  <a:gd name="T28" fmla="*/ 178 w 1212"/>
                  <a:gd name="T29" fmla="*/ 211 h 924"/>
                  <a:gd name="T30" fmla="*/ 132 w 1212"/>
                  <a:gd name="T31" fmla="*/ 255 h 924"/>
                  <a:gd name="T32" fmla="*/ 98 w 1212"/>
                  <a:gd name="T33" fmla="*/ 285 h 924"/>
                  <a:gd name="T34" fmla="*/ 72 w 1212"/>
                  <a:gd name="T35" fmla="*/ 296 h 924"/>
                  <a:gd name="T36" fmla="*/ 46 w 1212"/>
                  <a:gd name="T37" fmla="*/ 300 h 924"/>
                  <a:gd name="T38" fmla="*/ 19 w 1212"/>
                  <a:gd name="T39" fmla="*/ 295 h 924"/>
                  <a:gd name="T40" fmla="*/ 0 w 1212"/>
                  <a:gd name="T41" fmla="*/ 749 h 924"/>
                  <a:gd name="T42" fmla="*/ 24 w 1212"/>
                  <a:gd name="T43" fmla="*/ 762 h 924"/>
                  <a:gd name="T44" fmla="*/ 49 w 1212"/>
                  <a:gd name="T45" fmla="*/ 769 h 924"/>
                  <a:gd name="T46" fmla="*/ 76 w 1212"/>
                  <a:gd name="T47" fmla="*/ 769 h 924"/>
                  <a:gd name="T48" fmla="*/ 102 w 1212"/>
                  <a:gd name="T49" fmla="*/ 759 h 924"/>
                  <a:gd name="T50" fmla="*/ 154 w 1212"/>
                  <a:gd name="T51" fmla="*/ 729 h 924"/>
                  <a:gd name="T52" fmla="*/ 208 w 1212"/>
                  <a:gd name="T53" fmla="*/ 699 h 924"/>
                  <a:gd name="T54" fmla="*/ 265 w 1212"/>
                  <a:gd name="T55" fmla="*/ 672 h 924"/>
                  <a:gd name="T56" fmla="*/ 320 w 1212"/>
                  <a:gd name="T57" fmla="*/ 650 h 924"/>
                  <a:gd name="T58" fmla="*/ 376 w 1212"/>
                  <a:gd name="T59" fmla="*/ 637 h 924"/>
                  <a:gd name="T60" fmla="*/ 431 w 1212"/>
                  <a:gd name="T61" fmla="*/ 638 h 924"/>
                  <a:gd name="T62" fmla="*/ 485 w 1212"/>
                  <a:gd name="T63" fmla="*/ 656 h 924"/>
                  <a:gd name="T64" fmla="*/ 535 w 1212"/>
                  <a:gd name="T65" fmla="*/ 691 h 924"/>
                  <a:gd name="T66" fmla="*/ 560 w 1212"/>
                  <a:gd name="T67" fmla="*/ 716 h 924"/>
                  <a:gd name="T68" fmla="*/ 581 w 1212"/>
                  <a:gd name="T69" fmla="*/ 742 h 924"/>
                  <a:gd name="T70" fmla="*/ 601 w 1212"/>
                  <a:gd name="T71" fmla="*/ 770 h 924"/>
                  <a:gd name="T72" fmla="*/ 622 w 1212"/>
                  <a:gd name="T73" fmla="*/ 797 h 924"/>
                  <a:gd name="T74" fmla="*/ 644 w 1212"/>
                  <a:gd name="T75" fmla="*/ 824 h 924"/>
                  <a:gd name="T76" fmla="*/ 668 w 1212"/>
                  <a:gd name="T77" fmla="*/ 850 h 924"/>
                  <a:gd name="T78" fmla="*/ 697 w 1212"/>
                  <a:gd name="T79" fmla="*/ 873 h 924"/>
                  <a:gd name="T80" fmla="*/ 730 w 1212"/>
                  <a:gd name="T81" fmla="*/ 894 h 924"/>
                  <a:gd name="T82" fmla="*/ 811 w 1212"/>
                  <a:gd name="T83" fmla="*/ 915 h 924"/>
                  <a:gd name="T84" fmla="*/ 879 w 1212"/>
                  <a:gd name="T85" fmla="*/ 924 h 924"/>
                  <a:gd name="T86" fmla="*/ 938 w 1212"/>
                  <a:gd name="T87" fmla="*/ 923 h 924"/>
                  <a:gd name="T88" fmla="*/ 987 w 1212"/>
                  <a:gd name="T89" fmla="*/ 914 h 924"/>
                  <a:gd name="T90" fmla="*/ 1029 w 1212"/>
                  <a:gd name="T91" fmla="*/ 898 h 924"/>
                  <a:gd name="T92" fmla="*/ 1065 w 1212"/>
                  <a:gd name="T93" fmla="*/ 879 h 924"/>
                  <a:gd name="T94" fmla="*/ 1097 w 1212"/>
                  <a:gd name="T95" fmla="*/ 860 h 924"/>
                  <a:gd name="T96" fmla="*/ 1124 w 1212"/>
                  <a:gd name="T97" fmla="*/ 840 h 924"/>
                  <a:gd name="T98" fmla="*/ 1209 w 1212"/>
                  <a:gd name="T99" fmla="*/ 1 h 924"/>
                  <a:gd name="T100" fmla="*/ 1198 w 1212"/>
                  <a:gd name="T101" fmla="*/ 5 h 924"/>
                  <a:gd name="T102" fmla="*/ 1185 w 1212"/>
                  <a:gd name="T103" fmla="*/ 8 h 924"/>
                  <a:gd name="T104" fmla="*/ 1174 w 1212"/>
                  <a:gd name="T105" fmla="*/ 12 h 924"/>
                  <a:gd name="T106" fmla="*/ 1146 w 1212"/>
                  <a:gd name="T107" fmla="*/ 35 h 924"/>
                  <a:gd name="T108" fmla="*/ 1094 w 1212"/>
                  <a:gd name="T109" fmla="*/ 77 h 924"/>
                  <a:gd name="T110" fmla="*/ 1037 w 1212"/>
                  <a:gd name="T111" fmla="*/ 121 h 924"/>
                  <a:gd name="T112" fmla="*/ 978 w 1212"/>
                  <a:gd name="T113" fmla="*/ 164 h 924"/>
                  <a:gd name="T114" fmla="*/ 918 w 1212"/>
                  <a:gd name="T115" fmla="*/ 199 h 924"/>
                  <a:gd name="T116" fmla="*/ 860 w 1212"/>
                  <a:gd name="T117" fmla="*/ 227 h 924"/>
                  <a:gd name="T118" fmla="*/ 808 w 1212"/>
                  <a:gd name="T119" fmla="*/ 243 h 924"/>
                  <a:gd name="T120" fmla="*/ 762 w 1212"/>
                  <a:gd name="T121" fmla="*/ 244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2" h="924">
                    <a:moveTo>
                      <a:pt x="743" y="239"/>
                    </a:moveTo>
                    <a:lnTo>
                      <a:pt x="726" y="235"/>
                    </a:lnTo>
                    <a:lnTo>
                      <a:pt x="709" y="231"/>
                    </a:lnTo>
                    <a:lnTo>
                      <a:pt x="693" y="224"/>
                    </a:lnTo>
                    <a:lnTo>
                      <a:pt x="678" y="217"/>
                    </a:lnTo>
                    <a:lnTo>
                      <a:pt x="664" y="209"/>
                    </a:lnTo>
                    <a:lnTo>
                      <a:pt x="651" y="199"/>
                    </a:lnTo>
                    <a:lnTo>
                      <a:pt x="638" y="190"/>
                    </a:lnTo>
                    <a:lnTo>
                      <a:pt x="625" y="180"/>
                    </a:lnTo>
                    <a:lnTo>
                      <a:pt x="613" y="169"/>
                    </a:lnTo>
                    <a:lnTo>
                      <a:pt x="600" y="159"/>
                    </a:lnTo>
                    <a:lnTo>
                      <a:pt x="588" y="149"/>
                    </a:lnTo>
                    <a:lnTo>
                      <a:pt x="576" y="138"/>
                    </a:lnTo>
                    <a:lnTo>
                      <a:pt x="562" y="128"/>
                    </a:lnTo>
                    <a:lnTo>
                      <a:pt x="549" y="118"/>
                    </a:lnTo>
                    <a:lnTo>
                      <a:pt x="535" y="108"/>
                    </a:lnTo>
                    <a:lnTo>
                      <a:pt x="522" y="100"/>
                    </a:lnTo>
                    <a:lnTo>
                      <a:pt x="494" y="87"/>
                    </a:lnTo>
                    <a:lnTo>
                      <a:pt x="465" y="77"/>
                    </a:lnTo>
                    <a:lnTo>
                      <a:pt x="437" y="74"/>
                    </a:lnTo>
                    <a:lnTo>
                      <a:pt x="410" y="75"/>
                    </a:lnTo>
                    <a:lnTo>
                      <a:pt x="383" y="80"/>
                    </a:lnTo>
                    <a:lnTo>
                      <a:pt x="357" y="88"/>
                    </a:lnTo>
                    <a:lnTo>
                      <a:pt x="330" y="99"/>
                    </a:lnTo>
                    <a:lnTo>
                      <a:pt x="304" y="113"/>
                    </a:lnTo>
                    <a:lnTo>
                      <a:pt x="277" y="130"/>
                    </a:lnTo>
                    <a:lnTo>
                      <a:pt x="252" y="149"/>
                    </a:lnTo>
                    <a:lnTo>
                      <a:pt x="228" y="168"/>
                    </a:lnTo>
                    <a:lnTo>
                      <a:pt x="202" y="190"/>
                    </a:lnTo>
                    <a:lnTo>
                      <a:pt x="178" y="211"/>
                    </a:lnTo>
                    <a:lnTo>
                      <a:pt x="155" y="233"/>
                    </a:lnTo>
                    <a:lnTo>
                      <a:pt x="132" y="255"/>
                    </a:lnTo>
                    <a:lnTo>
                      <a:pt x="109" y="275"/>
                    </a:lnTo>
                    <a:lnTo>
                      <a:pt x="98" y="285"/>
                    </a:lnTo>
                    <a:lnTo>
                      <a:pt x="85" y="292"/>
                    </a:lnTo>
                    <a:lnTo>
                      <a:pt x="72" y="296"/>
                    </a:lnTo>
                    <a:lnTo>
                      <a:pt x="58" y="299"/>
                    </a:lnTo>
                    <a:lnTo>
                      <a:pt x="46" y="300"/>
                    </a:lnTo>
                    <a:lnTo>
                      <a:pt x="32" y="299"/>
                    </a:lnTo>
                    <a:lnTo>
                      <a:pt x="19" y="295"/>
                    </a:lnTo>
                    <a:lnTo>
                      <a:pt x="7" y="292"/>
                    </a:lnTo>
                    <a:lnTo>
                      <a:pt x="0" y="749"/>
                    </a:lnTo>
                    <a:lnTo>
                      <a:pt x="11" y="756"/>
                    </a:lnTo>
                    <a:lnTo>
                      <a:pt x="24" y="762"/>
                    </a:lnTo>
                    <a:lnTo>
                      <a:pt x="36" y="766"/>
                    </a:lnTo>
                    <a:lnTo>
                      <a:pt x="49" y="769"/>
                    </a:lnTo>
                    <a:lnTo>
                      <a:pt x="63" y="770"/>
                    </a:lnTo>
                    <a:lnTo>
                      <a:pt x="76" y="769"/>
                    </a:lnTo>
                    <a:lnTo>
                      <a:pt x="89" y="765"/>
                    </a:lnTo>
                    <a:lnTo>
                      <a:pt x="102" y="759"/>
                    </a:lnTo>
                    <a:lnTo>
                      <a:pt x="128" y="744"/>
                    </a:lnTo>
                    <a:lnTo>
                      <a:pt x="154" y="729"/>
                    </a:lnTo>
                    <a:lnTo>
                      <a:pt x="182" y="714"/>
                    </a:lnTo>
                    <a:lnTo>
                      <a:pt x="208" y="699"/>
                    </a:lnTo>
                    <a:lnTo>
                      <a:pt x="236" y="684"/>
                    </a:lnTo>
                    <a:lnTo>
                      <a:pt x="265" y="672"/>
                    </a:lnTo>
                    <a:lnTo>
                      <a:pt x="292" y="659"/>
                    </a:lnTo>
                    <a:lnTo>
                      <a:pt x="320" y="650"/>
                    </a:lnTo>
                    <a:lnTo>
                      <a:pt x="348" y="642"/>
                    </a:lnTo>
                    <a:lnTo>
                      <a:pt x="376" y="637"/>
                    </a:lnTo>
                    <a:lnTo>
                      <a:pt x="404" y="636"/>
                    </a:lnTo>
                    <a:lnTo>
                      <a:pt x="431" y="638"/>
                    </a:lnTo>
                    <a:lnTo>
                      <a:pt x="458" y="644"/>
                    </a:lnTo>
                    <a:lnTo>
                      <a:pt x="485" y="656"/>
                    </a:lnTo>
                    <a:lnTo>
                      <a:pt x="510" y="671"/>
                    </a:lnTo>
                    <a:lnTo>
                      <a:pt x="535" y="691"/>
                    </a:lnTo>
                    <a:lnTo>
                      <a:pt x="548" y="703"/>
                    </a:lnTo>
                    <a:lnTo>
                      <a:pt x="560" y="716"/>
                    </a:lnTo>
                    <a:lnTo>
                      <a:pt x="571" y="728"/>
                    </a:lnTo>
                    <a:lnTo>
                      <a:pt x="581" y="742"/>
                    </a:lnTo>
                    <a:lnTo>
                      <a:pt x="592" y="756"/>
                    </a:lnTo>
                    <a:lnTo>
                      <a:pt x="601" y="770"/>
                    </a:lnTo>
                    <a:lnTo>
                      <a:pt x="611" y="784"/>
                    </a:lnTo>
                    <a:lnTo>
                      <a:pt x="622" y="797"/>
                    </a:lnTo>
                    <a:lnTo>
                      <a:pt x="632" y="811"/>
                    </a:lnTo>
                    <a:lnTo>
                      <a:pt x="644" y="824"/>
                    </a:lnTo>
                    <a:lnTo>
                      <a:pt x="655" y="838"/>
                    </a:lnTo>
                    <a:lnTo>
                      <a:pt x="668" y="850"/>
                    </a:lnTo>
                    <a:lnTo>
                      <a:pt x="682" y="862"/>
                    </a:lnTo>
                    <a:lnTo>
                      <a:pt x="697" y="873"/>
                    </a:lnTo>
                    <a:lnTo>
                      <a:pt x="713" y="885"/>
                    </a:lnTo>
                    <a:lnTo>
                      <a:pt x="730" y="894"/>
                    </a:lnTo>
                    <a:lnTo>
                      <a:pt x="772" y="907"/>
                    </a:lnTo>
                    <a:lnTo>
                      <a:pt x="811" y="915"/>
                    </a:lnTo>
                    <a:lnTo>
                      <a:pt x="847" y="921"/>
                    </a:lnTo>
                    <a:lnTo>
                      <a:pt x="879" y="924"/>
                    </a:lnTo>
                    <a:lnTo>
                      <a:pt x="909" y="924"/>
                    </a:lnTo>
                    <a:lnTo>
                      <a:pt x="938" y="923"/>
                    </a:lnTo>
                    <a:lnTo>
                      <a:pt x="963" y="918"/>
                    </a:lnTo>
                    <a:lnTo>
                      <a:pt x="987" y="914"/>
                    </a:lnTo>
                    <a:lnTo>
                      <a:pt x="1009" y="907"/>
                    </a:lnTo>
                    <a:lnTo>
                      <a:pt x="1029" y="898"/>
                    </a:lnTo>
                    <a:lnTo>
                      <a:pt x="1047" y="890"/>
                    </a:lnTo>
                    <a:lnTo>
                      <a:pt x="1065" y="879"/>
                    </a:lnTo>
                    <a:lnTo>
                      <a:pt x="1082" y="870"/>
                    </a:lnTo>
                    <a:lnTo>
                      <a:pt x="1097" y="860"/>
                    </a:lnTo>
                    <a:lnTo>
                      <a:pt x="1110" y="849"/>
                    </a:lnTo>
                    <a:lnTo>
                      <a:pt x="1124" y="840"/>
                    </a:lnTo>
                    <a:lnTo>
                      <a:pt x="1212" y="0"/>
                    </a:lnTo>
                    <a:lnTo>
                      <a:pt x="1209" y="1"/>
                    </a:lnTo>
                    <a:lnTo>
                      <a:pt x="1204" y="4"/>
                    </a:lnTo>
                    <a:lnTo>
                      <a:pt x="1198" y="5"/>
                    </a:lnTo>
                    <a:lnTo>
                      <a:pt x="1191" y="7"/>
                    </a:lnTo>
                    <a:lnTo>
                      <a:pt x="1185" y="8"/>
                    </a:lnTo>
                    <a:lnTo>
                      <a:pt x="1178" y="10"/>
                    </a:lnTo>
                    <a:lnTo>
                      <a:pt x="1174" y="12"/>
                    </a:lnTo>
                    <a:lnTo>
                      <a:pt x="1170" y="14"/>
                    </a:lnTo>
                    <a:lnTo>
                      <a:pt x="1146" y="35"/>
                    </a:lnTo>
                    <a:lnTo>
                      <a:pt x="1121" y="55"/>
                    </a:lnTo>
                    <a:lnTo>
                      <a:pt x="1094" y="77"/>
                    </a:lnTo>
                    <a:lnTo>
                      <a:pt x="1065" y="99"/>
                    </a:lnTo>
                    <a:lnTo>
                      <a:pt x="1037" y="121"/>
                    </a:lnTo>
                    <a:lnTo>
                      <a:pt x="1007" y="143"/>
                    </a:lnTo>
                    <a:lnTo>
                      <a:pt x="978" y="164"/>
                    </a:lnTo>
                    <a:lnTo>
                      <a:pt x="948" y="182"/>
                    </a:lnTo>
                    <a:lnTo>
                      <a:pt x="918" y="199"/>
                    </a:lnTo>
                    <a:lnTo>
                      <a:pt x="889" y="214"/>
                    </a:lnTo>
                    <a:lnTo>
                      <a:pt x="860" y="227"/>
                    </a:lnTo>
                    <a:lnTo>
                      <a:pt x="834" y="237"/>
                    </a:lnTo>
                    <a:lnTo>
                      <a:pt x="808" y="243"/>
                    </a:lnTo>
                    <a:lnTo>
                      <a:pt x="784" y="247"/>
                    </a:lnTo>
                    <a:lnTo>
                      <a:pt x="762" y="244"/>
                    </a:lnTo>
                    <a:lnTo>
                      <a:pt x="743" y="239"/>
                    </a:lnTo>
                    <a:close/>
                  </a:path>
                </a:pathLst>
              </a:custGeom>
              <a:solidFill>
                <a:srgbClr val="D6E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3" name="Freeform 22">
                <a:extLst>
                  <a:ext uri="{FF2B5EF4-FFF2-40B4-BE49-F238E27FC236}">
                    <a16:creationId xmlns:a16="http://schemas.microsoft.com/office/drawing/2014/main" id="{97FA41D6-8635-4F44-B43D-8751CC72E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73551"/>
                <a:ext cx="962025" cy="725488"/>
              </a:xfrm>
              <a:custGeom>
                <a:avLst/>
                <a:gdLst>
                  <a:gd name="T0" fmla="*/ 726 w 1212"/>
                  <a:gd name="T1" fmla="*/ 237 h 914"/>
                  <a:gd name="T2" fmla="*/ 694 w 1212"/>
                  <a:gd name="T3" fmla="*/ 225 h 914"/>
                  <a:gd name="T4" fmla="*/ 666 w 1212"/>
                  <a:gd name="T5" fmla="*/ 209 h 914"/>
                  <a:gd name="T6" fmla="*/ 638 w 1212"/>
                  <a:gd name="T7" fmla="*/ 191 h 914"/>
                  <a:gd name="T8" fmla="*/ 613 w 1212"/>
                  <a:gd name="T9" fmla="*/ 170 h 914"/>
                  <a:gd name="T10" fmla="*/ 588 w 1212"/>
                  <a:gd name="T11" fmla="*/ 149 h 914"/>
                  <a:gd name="T12" fmla="*/ 563 w 1212"/>
                  <a:gd name="T13" fmla="*/ 129 h 914"/>
                  <a:gd name="T14" fmla="*/ 535 w 1212"/>
                  <a:gd name="T15" fmla="*/ 110 h 914"/>
                  <a:gd name="T16" fmla="*/ 494 w 1212"/>
                  <a:gd name="T17" fmla="*/ 88 h 914"/>
                  <a:gd name="T18" fmla="*/ 437 w 1212"/>
                  <a:gd name="T19" fmla="*/ 76 h 914"/>
                  <a:gd name="T20" fmla="*/ 383 w 1212"/>
                  <a:gd name="T21" fmla="*/ 80 h 914"/>
                  <a:gd name="T22" fmla="*/ 330 w 1212"/>
                  <a:gd name="T23" fmla="*/ 100 h 914"/>
                  <a:gd name="T24" fmla="*/ 277 w 1212"/>
                  <a:gd name="T25" fmla="*/ 131 h 914"/>
                  <a:gd name="T26" fmla="*/ 228 w 1212"/>
                  <a:gd name="T27" fmla="*/ 169 h 914"/>
                  <a:gd name="T28" fmla="*/ 178 w 1212"/>
                  <a:gd name="T29" fmla="*/ 212 h 914"/>
                  <a:gd name="T30" fmla="*/ 132 w 1212"/>
                  <a:gd name="T31" fmla="*/ 255 h 914"/>
                  <a:gd name="T32" fmla="*/ 98 w 1212"/>
                  <a:gd name="T33" fmla="*/ 285 h 914"/>
                  <a:gd name="T34" fmla="*/ 72 w 1212"/>
                  <a:gd name="T35" fmla="*/ 297 h 914"/>
                  <a:gd name="T36" fmla="*/ 46 w 1212"/>
                  <a:gd name="T37" fmla="*/ 300 h 914"/>
                  <a:gd name="T38" fmla="*/ 19 w 1212"/>
                  <a:gd name="T39" fmla="*/ 296 h 914"/>
                  <a:gd name="T40" fmla="*/ 0 w 1212"/>
                  <a:gd name="T41" fmla="*/ 739 h 914"/>
                  <a:gd name="T42" fmla="*/ 24 w 1212"/>
                  <a:gd name="T43" fmla="*/ 752 h 914"/>
                  <a:gd name="T44" fmla="*/ 49 w 1212"/>
                  <a:gd name="T45" fmla="*/ 759 h 914"/>
                  <a:gd name="T46" fmla="*/ 76 w 1212"/>
                  <a:gd name="T47" fmla="*/ 759 h 914"/>
                  <a:gd name="T48" fmla="*/ 102 w 1212"/>
                  <a:gd name="T49" fmla="*/ 750 h 914"/>
                  <a:gd name="T50" fmla="*/ 154 w 1212"/>
                  <a:gd name="T51" fmla="*/ 720 h 914"/>
                  <a:gd name="T52" fmla="*/ 208 w 1212"/>
                  <a:gd name="T53" fmla="*/ 690 h 914"/>
                  <a:gd name="T54" fmla="*/ 265 w 1212"/>
                  <a:gd name="T55" fmla="*/ 662 h 914"/>
                  <a:gd name="T56" fmla="*/ 320 w 1212"/>
                  <a:gd name="T57" fmla="*/ 640 h 914"/>
                  <a:gd name="T58" fmla="*/ 376 w 1212"/>
                  <a:gd name="T59" fmla="*/ 629 h 914"/>
                  <a:gd name="T60" fmla="*/ 431 w 1212"/>
                  <a:gd name="T61" fmla="*/ 629 h 914"/>
                  <a:gd name="T62" fmla="*/ 485 w 1212"/>
                  <a:gd name="T63" fmla="*/ 646 h 914"/>
                  <a:gd name="T64" fmla="*/ 535 w 1212"/>
                  <a:gd name="T65" fmla="*/ 683 h 914"/>
                  <a:gd name="T66" fmla="*/ 560 w 1212"/>
                  <a:gd name="T67" fmla="*/ 707 h 914"/>
                  <a:gd name="T68" fmla="*/ 581 w 1212"/>
                  <a:gd name="T69" fmla="*/ 732 h 914"/>
                  <a:gd name="T70" fmla="*/ 601 w 1212"/>
                  <a:gd name="T71" fmla="*/ 760 h 914"/>
                  <a:gd name="T72" fmla="*/ 622 w 1212"/>
                  <a:gd name="T73" fmla="*/ 788 h 914"/>
                  <a:gd name="T74" fmla="*/ 644 w 1212"/>
                  <a:gd name="T75" fmla="*/ 814 h 914"/>
                  <a:gd name="T76" fmla="*/ 668 w 1212"/>
                  <a:gd name="T77" fmla="*/ 841 h 914"/>
                  <a:gd name="T78" fmla="*/ 697 w 1212"/>
                  <a:gd name="T79" fmla="*/ 864 h 914"/>
                  <a:gd name="T80" fmla="*/ 730 w 1212"/>
                  <a:gd name="T81" fmla="*/ 884 h 914"/>
                  <a:gd name="T82" fmla="*/ 811 w 1212"/>
                  <a:gd name="T83" fmla="*/ 905 h 914"/>
                  <a:gd name="T84" fmla="*/ 879 w 1212"/>
                  <a:gd name="T85" fmla="*/ 914 h 914"/>
                  <a:gd name="T86" fmla="*/ 938 w 1212"/>
                  <a:gd name="T87" fmla="*/ 913 h 914"/>
                  <a:gd name="T88" fmla="*/ 987 w 1212"/>
                  <a:gd name="T89" fmla="*/ 904 h 914"/>
                  <a:gd name="T90" fmla="*/ 1029 w 1212"/>
                  <a:gd name="T91" fmla="*/ 888 h 914"/>
                  <a:gd name="T92" fmla="*/ 1065 w 1212"/>
                  <a:gd name="T93" fmla="*/ 869 h 914"/>
                  <a:gd name="T94" fmla="*/ 1097 w 1212"/>
                  <a:gd name="T95" fmla="*/ 850 h 914"/>
                  <a:gd name="T96" fmla="*/ 1124 w 1212"/>
                  <a:gd name="T97" fmla="*/ 830 h 914"/>
                  <a:gd name="T98" fmla="*/ 1208 w 1212"/>
                  <a:gd name="T99" fmla="*/ 2 h 914"/>
                  <a:gd name="T100" fmla="*/ 1198 w 1212"/>
                  <a:gd name="T101" fmla="*/ 5 h 914"/>
                  <a:gd name="T102" fmla="*/ 1185 w 1212"/>
                  <a:gd name="T103" fmla="*/ 9 h 914"/>
                  <a:gd name="T104" fmla="*/ 1174 w 1212"/>
                  <a:gd name="T105" fmla="*/ 12 h 914"/>
                  <a:gd name="T106" fmla="*/ 1146 w 1212"/>
                  <a:gd name="T107" fmla="*/ 35 h 914"/>
                  <a:gd name="T108" fmla="*/ 1094 w 1212"/>
                  <a:gd name="T109" fmla="*/ 79 h 914"/>
                  <a:gd name="T110" fmla="*/ 1037 w 1212"/>
                  <a:gd name="T111" fmla="*/ 123 h 914"/>
                  <a:gd name="T112" fmla="*/ 978 w 1212"/>
                  <a:gd name="T113" fmla="*/ 164 h 914"/>
                  <a:gd name="T114" fmla="*/ 918 w 1212"/>
                  <a:gd name="T115" fmla="*/ 201 h 914"/>
                  <a:gd name="T116" fmla="*/ 860 w 1212"/>
                  <a:gd name="T117" fmla="*/ 229 h 914"/>
                  <a:gd name="T118" fmla="*/ 808 w 1212"/>
                  <a:gd name="T119" fmla="*/ 245 h 914"/>
                  <a:gd name="T120" fmla="*/ 762 w 1212"/>
                  <a:gd name="T121" fmla="*/ 246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2" h="914">
                    <a:moveTo>
                      <a:pt x="743" y="240"/>
                    </a:moveTo>
                    <a:lnTo>
                      <a:pt x="726" y="237"/>
                    </a:lnTo>
                    <a:lnTo>
                      <a:pt x="709" y="231"/>
                    </a:lnTo>
                    <a:lnTo>
                      <a:pt x="694" y="225"/>
                    </a:lnTo>
                    <a:lnTo>
                      <a:pt x="679" y="217"/>
                    </a:lnTo>
                    <a:lnTo>
                      <a:pt x="666" y="209"/>
                    </a:lnTo>
                    <a:lnTo>
                      <a:pt x="652" y="200"/>
                    </a:lnTo>
                    <a:lnTo>
                      <a:pt x="638" y="191"/>
                    </a:lnTo>
                    <a:lnTo>
                      <a:pt x="625" y="180"/>
                    </a:lnTo>
                    <a:lnTo>
                      <a:pt x="613" y="170"/>
                    </a:lnTo>
                    <a:lnTo>
                      <a:pt x="601" y="160"/>
                    </a:lnTo>
                    <a:lnTo>
                      <a:pt x="588" y="149"/>
                    </a:lnTo>
                    <a:lnTo>
                      <a:pt x="576" y="139"/>
                    </a:lnTo>
                    <a:lnTo>
                      <a:pt x="563" y="129"/>
                    </a:lnTo>
                    <a:lnTo>
                      <a:pt x="549" y="119"/>
                    </a:lnTo>
                    <a:lnTo>
                      <a:pt x="535" y="110"/>
                    </a:lnTo>
                    <a:lnTo>
                      <a:pt x="522" y="102"/>
                    </a:lnTo>
                    <a:lnTo>
                      <a:pt x="494" y="88"/>
                    </a:lnTo>
                    <a:lnTo>
                      <a:pt x="465" y="79"/>
                    </a:lnTo>
                    <a:lnTo>
                      <a:pt x="437" y="76"/>
                    </a:lnTo>
                    <a:lnTo>
                      <a:pt x="410" y="76"/>
                    </a:lnTo>
                    <a:lnTo>
                      <a:pt x="383" y="80"/>
                    </a:lnTo>
                    <a:lnTo>
                      <a:pt x="357" y="88"/>
                    </a:lnTo>
                    <a:lnTo>
                      <a:pt x="330" y="100"/>
                    </a:lnTo>
                    <a:lnTo>
                      <a:pt x="304" y="115"/>
                    </a:lnTo>
                    <a:lnTo>
                      <a:pt x="277" y="131"/>
                    </a:lnTo>
                    <a:lnTo>
                      <a:pt x="252" y="149"/>
                    </a:lnTo>
                    <a:lnTo>
                      <a:pt x="228" y="169"/>
                    </a:lnTo>
                    <a:lnTo>
                      <a:pt x="202" y="191"/>
                    </a:lnTo>
                    <a:lnTo>
                      <a:pt x="178" y="212"/>
                    </a:lnTo>
                    <a:lnTo>
                      <a:pt x="155" y="233"/>
                    </a:lnTo>
                    <a:lnTo>
                      <a:pt x="132" y="255"/>
                    </a:lnTo>
                    <a:lnTo>
                      <a:pt x="109" y="276"/>
                    </a:lnTo>
                    <a:lnTo>
                      <a:pt x="98" y="285"/>
                    </a:lnTo>
                    <a:lnTo>
                      <a:pt x="85" y="292"/>
                    </a:lnTo>
                    <a:lnTo>
                      <a:pt x="72" y="297"/>
                    </a:lnTo>
                    <a:lnTo>
                      <a:pt x="60" y="299"/>
                    </a:lnTo>
                    <a:lnTo>
                      <a:pt x="46" y="300"/>
                    </a:lnTo>
                    <a:lnTo>
                      <a:pt x="33" y="299"/>
                    </a:lnTo>
                    <a:lnTo>
                      <a:pt x="19" y="296"/>
                    </a:lnTo>
                    <a:lnTo>
                      <a:pt x="7" y="292"/>
                    </a:lnTo>
                    <a:lnTo>
                      <a:pt x="0" y="739"/>
                    </a:lnTo>
                    <a:lnTo>
                      <a:pt x="11" y="746"/>
                    </a:lnTo>
                    <a:lnTo>
                      <a:pt x="24" y="752"/>
                    </a:lnTo>
                    <a:lnTo>
                      <a:pt x="36" y="756"/>
                    </a:lnTo>
                    <a:lnTo>
                      <a:pt x="49" y="759"/>
                    </a:lnTo>
                    <a:lnTo>
                      <a:pt x="63" y="760"/>
                    </a:lnTo>
                    <a:lnTo>
                      <a:pt x="76" y="759"/>
                    </a:lnTo>
                    <a:lnTo>
                      <a:pt x="89" y="755"/>
                    </a:lnTo>
                    <a:lnTo>
                      <a:pt x="102" y="750"/>
                    </a:lnTo>
                    <a:lnTo>
                      <a:pt x="128" y="735"/>
                    </a:lnTo>
                    <a:lnTo>
                      <a:pt x="154" y="720"/>
                    </a:lnTo>
                    <a:lnTo>
                      <a:pt x="182" y="705"/>
                    </a:lnTo>
                    <a:lnTo>
                      <a:pt x="208" y="690"/>
                    </a:lnTo>
                    <a:lnTo>
                      <a:pt x="236" y="675"/>
                    </a:lnTo>
                    <a:lnTo>
                      <a:pt x="265" y="662"/>
                    </a:lnTo>
                    <a:lnTo>
                      <a:pt x="292" y="649"/>
                    </a:lnTo>
                    <a:lnTo>
                      <a:pt x="320" y="640"/>
                    </a:lnTo>
                    <a:lnTo>
                      <a:pt x="348" y="633"/>
                    </a:lnTo>
                    <a:lnTo>
                      <a:pt x="376" y="629"/>
                    </a:lnTo>
                    <a:lnTo>
                      <a:pt x="404" y="626"/>
                    </a:lnTo>
                    <a:lnTo>
                      <a:pt x="431" y="629"/>
                    </a:lnTo>
                    <a:lnTo>
                      <a:pt x="458" y="636"/>
                    </a:lnTo>
                    <a:lnTo>
                      <a:pt x="485" y="646"/>
                    </a:lnTo>
                    <a:lnTo>
                      <a:pt x="510" y="662"/>
                    </a:lnTo>
                    <a:lnTo>
                      <a:pt x="535" y="683"/>
                    </a:lnTo>
                    <a:lnTo>
                      <a:pt x="548" y="694"/>
                    </a:lnTo>
                    <a:lnTo>
                      <a:pt x="560" y="707"/>
                    </a:lnTo>
                    <a:lnTo>
                      <a:pt x="571" y="720"/>
                    </a:lnTo>
                    <a:lnTo>
                      <a:pt x="581" y="732"/>
                    </a:lnTo>
                    <a:lnTo>
                      <a:pt x="592" y="746"/>
                    </a:lnTo>
                    <a:lnTo>
                      <a:pt x="601" y="760"/>
                    </a:lnTo>
                    <a:lnTo>
                      <a:pt x="611" y="774"/>
                    </a:lnTo>
                    <a:lnTo>
                      <a:pt x="622" y="788"/>
                    </a:lnTo>
                    <a:lnTo>
                      <a:pt x="632" y="801"/>
                    </a:lnTo>
                    <a:lnTo>
                      <a:pt x="644" y="814"/>
                    </a:lnTo>
                    <a:lnTo>
                      <a:pt x="655" y="828"/>
                    </a:lnTo>
                    <a:lnTo>
                      <a:pt x="668" y="841"/>
                    </a:lnTo>
                    <a:lnTo>
                      <a:pt x="682" y="852"/>
                    </a:lnTo>
                    <a:lnTo>
                      <a:pt x="697" y="864"/>
                    </a:lnTo>
                    <a:lnTo>
                      <a:pt x="713" y="875"/>
                    </a:lnTo>
                    <a:lnTo>
                      <a:pt x="730" y="884"/>
                    </a:lnTo>
                    <a:lnTo>
                      <a:pt x="772" y="897"/>
                    </a:lnTo>
                    <a:lnTo>
                      <a:pt x="811" y="905"/>
                    </a:lnTo>
                    <a:lnTo>
                      <a:pt x="847" y="911"/>
                    </a:lnTo>
                    <a:lnTo>
                      <a:pt x="879" y="914"/>
                    </a:lnTo>
                    <a:lnTo>
                      <a:pt x="909" y="914"/>
                    </a:lnTo>
                    <a:lnTo>
                      <a:pt x="938" y="913"/>
                    </a:lnTo>
                    <a:lnTo>
                      <a:pt x="963" y="909"/>
                    </a:lnTo>
                    <a:lnTo>
                      <a:pt x="987" y="904"/>
                    </a:lnTo>
                    <a:lnTo>
                      <a:pt x="1009" y="897"/>
                    </a:lnTo>
                    <a:lnTo>
                      <a:pt x="1029" y="888"/>
                    </a:lnTo>
                    <a:lnTo>
                      <a:pt x="1047" y="880"/>
                    </a:lnTo>
                    <a:lnTo>
                      <a:pt x="1065" y="869"/>
                    </a:lnTo>
                    <a:lnTo>
                      <a:pt x="1082" y="860"/>
                    </a:lnTo>
                    <a:lnTo>
                      <a:pt x="1097" y="850"/>
                    </a:lnTo>
                    <a:lnTo>
                      <a:pt x="1110" y="839"/>
                    </a:lnTo>
                    <a:lnTo>
                      <a:pt x="1124" y="830"/>
                    </a:lnTo>
                    <a:lnTo>
                      <a:pt x="1212" y="0"/>
                    </a:lnTo>
                    <a:lnTo>
                      <a:pt x="1208" y="2"/>
                    </a:lnTo>
                    <a:lnTo>
                      <a:pt x="1204" y="3"/>
                    </a:lnTo>
                    <a:lnTo>
                      <a:pt x="1198" y="5"/>
                    </a:lnTo>
                    <a:lnTo>
                      <a:pt x="1191" y="6"/>
                    </a:lnTo>
                    <a:lnTo>
                      <a:pt x="1185" y="9"/>
                    </a:lnTo>
                    <a:lnTo>
                      <a:pt x="1178" y="11"/>
                    </a:lnTo>
                    <a:lnTo>
                      <a:pt x="1174" y="12"/>
                    </a:lnTo>
                    <a:lnTo>
                      <a:pt x="1170" y="15"/>
                    </a:lnTo>
                    <a:lnTo>
                      <a:pt x="1146" y="35"/>
                    </a:lnTo>
                    <a:lnTo>
                      <a:pt x="1121" y="56"/>
                    </a:lnTo>
                    <a:lnTo>
                      <a:pt x="1094" y="79"/>
                    </a:lnTo>
                    <a:lnTo>
                      <a:pt x="1065" y="101"/>
                    </a:lnTo>
                    <a:lnTo>
                      <a:pt x="1037" y="123"/>
                    </a:lnTo>
                    <a:lnTo>
                      <a:pt x="1007" y="144"/>
                    </a:lnTo>
                    <a:lnTo>
                      <a:pt x="978" y="164"/>
                    </a:lnTo>
                    <a:lnTo>
                      <a:pt x="948" y="184"/>
                    </a:lnTo>
                    <a:lnTo>
                      <a:pt x="918" y="201"/>
                    </a:lnTo>
                    <a:lnTo>
                      <a:pt x="889" y="216"/>
                    </a:lnTo>
                    <a:lnTo>
                      <a:pt x="860" y="229"/>
                    </a:lnTo>
                    <a:lnTo>
                      <a:pt x="834" y="238"/>
                    </a:lnTo>
                    <a:lnTo>
                      <a:pt x="808" y="245"/>
                    </a:lnTo>
                    <a:lnTo>
                      <a:pt x="784" y="247"/>
                    </a:lnTo>
                    <a:lnTo>
                      <a:pt x="762" y="246"/>
                    </a:lnTo>
                    <a:lnTo>
                      <a:pt x="743" y="240"/>
                    </a:lnTo>
                    <a:close/>
                  </a:path>
                </a:pathLst>
              </a:custGeom>
              <a:solidFill>
                <a:srgbClr val="DBEA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4" name="Freeform 23">
                <a:extLst>
                  <a:ext uri="{FF2B5EF4-FFF2-40B4-BE49-F238E27FC236}">
                    <a16:creationId xmlns:a16="http://schemas.microsoft.com/office/drawing/2014/main" id="{03F0E761-6B78-4A1E-B05A-8596FE38B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76726"/>
                <a:ext cx="960438" cy="719138"/>
              </a:xfrm>
              <a:custGeom>
                <a:avLst/>
                <a:gdLst>
                  <a:gd name="T0" fmla="*/ 726 w 1211"/>
                  <a:gd name="T1" fmla="*/ 238 h 906"/>
                  <a:gd name="T2" fmla="*/ 694 w 1211"/>
                  <a:gd name="T3" fmla="*/ 226 h 906"/>
                  <a:gd name="T4" fmla="*/ 666 w 1211"/>
                  <a:gd name="T5" fmla="*/ 210 h 906"/>
                  <a:gd name="T6" fmla="*/ 639 w 1211"/>
                  <a:gd name="T7" fmla="*/ 191 h 906"/>
                  <a:gd name="T8" fmla="*/ 614 w 1211"/>
                  <a:gd name="T9" fmla="*/ 172 h 906"/>
                  <a:gd name="T10" fmla="*/ 588 w 1211"/>
                  <a:gd name="T11" fmla="*/ 150 h 906"/>
                  <a:gd name="T12" fmla="*/ 563 w 1211"/>
                  <a:gd name="T13" fmla="*/ 130 h 906"/>
                  <a:gd name="T14" fmla="*/ 537 w 1211"/>
                  <a:gd name="T15" fmla="*/ 111 h 906"/>
                  <a:gd name="T16" fmla="*/ 495 w 1211"/>
                  <a:gd name="T17" fmla="*/ 89 h 906"/>
                  <a:gd name="T18" fmla="*/ 439 w 1211"/>
                  <a:gd name="T19" fmla="*/ 76 h 906"/>
                  <a:gd name="T20" fmla="*/ 384 w 1211"/>
                  <a:gd name="T21" fmla="*/ 82 h 906"/>
                  <a:gd name="T22" fmla="*/ 330 w 1211"/>
                  <a:gd name="T23" fmla="*/ 102 h 906"/>
                  <a:gd name="T24" fmla="*/ 278 w 1211"/>
                  <a:gd name="T25" fmla="*/ 133 h 906"/>
                  <a:gd name="T26" fmla="*/ 228 w 1211"/>
                  <a:gd name="T27" fmla="*/ 171 h 906"/>
                  <a:gd name="T28" fmla="*/ 179 w 1211"/>
                  <a:gd name="T29" fmla="*/ 213 h 906"/>
                  <a:gd name="T30" fmla="*/ 132 w 1211"/>
                  <a:gd name="T31" fmla="*/ 257 h 906"/>
                  <a:gd name="T32" fmla="*/ 98 w 1211"/>
                  <a:gd name="T33" fmla="*/ 287 h 906"/>
                  <a:gd name="T34" fmla="*/ 72 w 1211"/>
                  <a:gd name="T35" fmla="*/ 297 h 906"/>
                  <a:gd name="T36" fmla="*/ 46 w 1211"/>
                  <a:gd name="T37" fmla="*/ 301 h 906"/>
                  <a:gd name="T38" fmla="*/ 20 w 1211"/>
                  <a:gd name="T39" fmla="*/ 296 h 906"/>
                  <a:gd name="T40" fmla="*/ 0 w 1211"/>
                  <a:gd name="T41" fmla="*/ 729 h 906"/>
                  <a:gd name="T42" fmla="*/ 24 w 1211"/>
                  <a:gd name="T43" fmla="*/ 742 h 906"/>
                  <a:gd name="T44" fmla="*/ 49 w 1211"/>
                  <a:gd name="T45" fmla="*/ 750 h 906"/>
                  <a:gd name="T46" fmla="*/ 76 w 1211"/>
                  <a:gd name="T47" fmla="*/ 750 h 906"/>
                  <a:gd name="T48" fmla="*/ 102 w 1211"/>
                  <a:gd name="T49" fmla="*/ 740 h 906"/>
                  <a:gd name="T50" fmla="*/ 154 w 1211"/>
                  <a:gd name="T51" fmla="*/ 710 h 906"/>
                  <a:gd name="T52" fmla="*/ 208 w 1211"/>
                  <a:gd name="T53" fmla="*/ 680 h 906"/>
                  <a:gd name="T54" fmla="*/ 265 w 1211"/>
                  <a:gd name="T55" fmla="*/ 652 h 906"/>
                  <a:gd name="T56" fmla="*/ 320 w 1211"/>
                  <a:gd name="T57" fmla="*/ 630 h 906"/>
                  <a:gd name="T58" fmla="*/ 376 w 1211"/>
                  <a:gd name="T59" fmla="*/ 619 h 906"/>
                  <a:gd name="T60" fmla="*/ 431 w 1211"/>
                  <a:gd name="T61" fmla="*/ 619 h 906"/>
                  <a:gd name="T62" fmla="*/ 485 w 1211"/>
                  <a:gd name="T63" fmla="*/ 636 h 906"/>
                  <a:gd name="T64" fmla="*/ 535 w 1211"/>
                  <a:gd name="T65" fmla="*/ 673 h 906"/>
                  <a:gd name="T66" fmla="*/ 560 w 1211"/>
                  <a:gd name="T67" fmla="*/ 697 h 906"/>
                  <a:gd name="T68" fmla="*/ 581 w 1211"/>
                  <a:gd name="T69" fmla="*/ 724 h 906"/>
                  <a:gd name="T70" fmla="*/ 601 w 1211"/>
                  <a:gd name="T71" fmla="*/ 751 h 906"/>
                  <a:gd name="T72" fmla="*/ 622 w 1211"/>
                  <a:gd name="T73" fmla="*/ 779 h 906"/>
                  <a:gd name="T74" fmla="*/ 644 w 1211"/>
                  <a:gd name="T75" fmla="*/ 805 h 906"/>
                  <a:gd name="T76" fmla="*/ 668 w 1211"/>
                  <a:gd name="T77" fmla="*/ 832 h 906"/>
                  <a:gd name="T78" fmla="*/ 697 w 1211"/>
                  <a:gd name="T79" fmla="*/ 855 h 906"/>
                  <a:gd name="T80" fmla="*/ 730 w 1211"/>
                  <a:gd name="T81" fmla="*/ 876 h 906"/>
                  <a:gd name="T82" fmla="*/ 811 w 1211"/>
                  <a:gd name="T83" fmla="*/ 897 h 906"/>
                  <a:gd name="T84" fmla="*/ 880 w 1211"/>
                  <a:gd name="T85" fmla="*/ 906 h 906"/>
                  <a:gd name="T86" fmla="*/ 939 w 1211"/>
                  <a:gd name="T87" fmla="*/ 903 h 906"/>
                  <a:gd name="T88" fmla="*/ 988 w 1211"/>
                  <a:gd name="T89" fmla="*/ 894 h 906"/>
                  <a:gd name="T90" fmla="*/ 1030 w 1211"/>
                  <a:gd name="T91" fmla="*/ 879 h 906"/>
                  <a:gd name="T92" fmla="*/ 1067 w 1211"/>
                  <a:gd name="T93" fmla="*/ 860 h 906"/>
                  <a:gd name="T94" fmla="*/ 1098 w 1211"/>
                  <a:gd name="T95" fmla="*/ 840 h 906"/>
                  <a:gd name="T96" fmla="*/ 1125 w 1211"/>
                  <a:gd name="T97" fmla="*/ 820 h 906"/>
                  <a:gd name="T98" fmla="*/ 1207 w 1211"/>
                  <a:gd name="T99" fmla="*/ 2 h 906"/>
                  <a:gd name="T100" fmla="*/ 1197 w 1211"/>
                  <a:gd name="T101" fmla="*/ 6 h 906"/>
                  <a:gd name="T102" fmla="*/ 1185 w 1211"/>
                  <a:gd name="T103" fmla="*/ 9 h 906"/>
                  <a:gd name="T104" fmla="*/ 1175 w 1211"/>
                  <a:gd name="T105" fmla="*/ 13 h 906"/>
                  <a:gd name="T106" fmla="*/ 1147 w 1211"/>
                  <a:gd name="T107" fmla="*/ 36 h 906"/>
                  <a:gd name="T108" fmla="*/ 1094 w 1211"/>
                  <a:gd name="T109" fmla="*/ 80 h 906"/>
                  <a:gd name="T110" fmla="*/ 1038 w 1211"/>
                  <a:gd name="T111" fmla="*/ 123 h 906"/>
                  <a:gd name="T112" fmla="*/ 978 w 1211"/>
                  <a:gd name="T113" fmla="*/ 166 h 906"/>
                  <a:gd name="T114" fmla="*/ 918 w 1211"/>
                  <a:gd name="T115" fmla="*/ 202 h 906"/>
                  <a:gd name="T116" fmla="*/ 861 w 1211"/>
                  <a:gd name="T117" fmla="*/ 229 h 906"/>
                  <a:gd name="T118" fmla="*/ 808 w 1211"/>
                  <a:gd name="T119" fmla="*/ 246 h 906"/>
                  <a:gd name="T120" fmla="*/ 762 w 1211"/>
                  <a:gd name="T121" fmla="*/ 247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1" h="906">
                    <a:moveTo>
                      <a:pt x="743" y="241"/>
                    </a:moveTo>
                    <a:lnTo>
                      <a:pt x="726" y="238"/>
                    </a:lnTo>
                    <a:lnTo>
                      <a:pt x="709" y="232"/>
                    </a:lnTo>
                    <a:lnTo>
                      <a:pt x="694" y="226"/>
                    </a:lnTo>
                    <a:lnTo>
                      <a:pt x="679" y="219"/>
                    </a:lnTo>
                    <a:lnTo>
                      <a:pt x="666" y="210"/>
                    </a:lnTo>
                    <a:lnTo>
                      <a:pt x="652" y="202"/>
                    </a:lnTo>
                    <a:lnTo>
                      <a:pt x="639" y="191"/>
                    </a:lnTo>
                    <a:lnTo>
                      <a:pt x="626" y="182"/>
                    </a:lnTo>
                    <a:lnTo>
                      <a:pt x="614" y="172"/>
                    </a:lnTo>
                    <a:lnTo>
                      <a:pt x="601" y="161"/>
                    </a:lnTo>
                    <a:lnTo>
                      <a:pt x="588" y="150"/>
                    </a:lnTo>
                    <a:lnTo>
                      <a:pt x="577" y="140"/>
                    </a:lnTo>
                    <a:lnTo>
                      <a:pt x="563" y="130"/>
                    </a:lnTo>
                    <a:lnTo>
                      <a:pt x="550" y="120"/>
                    </a:lnTo>
                    <a:lnTo>
                      <a:pt x="537" y="111"/>
                    </a:lnTo>
                    <a:lnTo>
                      <a:pt x="523" y="103"/>
                    </a:lnTo>
                    <a:lnTo>
                      <a:pt x="495" y="89"/>
                    </a:lnTo>
                    <a:lnTo>
                      <a:pt x="466" y="80"/>
                    </a:lnTo>
                    <a:lnTo>
                      <a:pt x="439" y="76"/>
                    </a:lnTo>
                    <a:lnTo>
                      <a:pt x="411" y="76"/>
                    </a:lnTo>
                    <a:lnTo>
                      <a:pt x="384" y="82"/>
                    </a:lnTo>
                    <a:lnTo>
                      <a:pt x="358" y="90"/>
                    </a:lnTo>
                    <a:lnTo>
                      <a:pt x="330" y="102"/>
                    </a:lnTo>
                    <a:lnTo>
                      <a:pt x="305" y="115"/>
                    </a:lnTo>
                    <a:lnTo>
                      <a:pt x="278" y="133"/>
                    </a:lnTo>
                    <a:lnTo>
                      <a:pt x="253" y="151"/>
                    </a:lnTo>
                    <a:lnTo>
                      <a:pt x="228" y="171"/>
                    </a:lnTo>
                    <a:lnTo>
                      <a:pt x="204" y="191"/>
                    </a:lnTo>
                    <a:lnTo>
                      <a:pt x="179" y="213"/>
                    </a:lnTo>
                    <a:lnTo>
                      <a:pt x="155" y="235"/>
                    </a:lnTo>
                    <a:lnTo>
                      <a:pt x="132" y="257"/>
                    </a:lnTo>
                    <a:lnTo>
                      <a:pt x="109" y="278"/>
                    </a:lnTo>
                    <a:lnTo>
                      <a:pt x="98" y="287"/>
                    </a:lnTo>
                    <a:lnTo>
                      <a:pt x="85" y="294"/>
                    </a:lnTo>
                    <a:lnTo>
                      <a:pt x="72" y="297"/>
                    </a:lnTo>
                    <a:lnTo>
                      <a:pt x="60" y="300"/>
                    </a:lnTo>
                    <a:lnTo>
                      <a:pt x="46" y="301"/>
                    </a:lnTo>
                    <a:lnTo>
                      <a:pt x="33" y="300"/>
                    </a:lnTo>
                    <a:lnTo>
                      <a:pt x="20" y="296"/>
                    </a:lnTo>
                    <a:lnTo>
                      <a:pt x="8" y="293"/>
                    </a:lnTo>
                    <a:lnTo>
                      <a:pt x="0" y="729"/>
                    </a:lnTo>
                    <a:lnTo>
                      <a:pt x="11" y="736"/>
                    </a:lnTo>
                    <a:lnTo>
                      <a:pt x="24" y="742"/>
                    </a:lnTo>
                    <a:lnTo>
                      <a:pt x="36" y="747"/>
                    </a:lnTo>
                    <a:lnTo>
                      <a:pt x="49" y="750"/>
                    </a:lnTo>
                    <a:lnTo>
                      <a:pt x="63" y="751"/>
                    </a:lnTo>
                    <a:lnTo>
                      <a:pt x="76" y="750"/>
                    </a:lnTo>
                    <a:lnTo>
                      <a:pt x="89" y="746"/>
                    </a:lnTo>
                    <a:lnTo>
                      <a:pt x="102" y="740"/>
                    </a:lnTo>
                    <a:lnTo>
                      <a:pt x="128" y="725"/>
                    </a:lnTo>
                    <a:lnTo>
                      <a:pt x="154" y="710"/>
                    </a:lnTo>
                    <a:lnTo>
                      <a:pt x="182" y="695"/>
                    </a:lnTo>
                    <a:lnTo>
                      <a:pt x="208" y="680"/>
                    </a:lnTo>
                    <a:lnTo>
                      <a:pt x="236" y="665"/>
                    </a:lnTo>
                    <a:lnTo>
                      <a:pt x="265" y="652"/>
                    </a:lnTo>
                    <a:lnTo>
                      <a:pt x="292" y="640"/>
                    </a:lnTo>
                    <a:lnTo>
                      <a:pt x="320" y="630"/>
                    </a:lnTo>
                    <a:lnTo>
                      <a:pt x="348" y="623"/>
                    </a:lnTo>
                    <a:lnTo>
                      <a:pt x="376" y="619"/>
                    </a:lnTo>
                    <a:lnTo>
                      <a:pt x="404" y="617"/>
                    </a:lnTo>
                    <a:lnTo>
                      <a:pt x="431" y="619"/>
                    </a:lnTo>
                    <a:lnTo>
                      <a:pt x="458" y="626"/>
                    </a:lnTo>
                    <a:lnTo>
                      <a:pt x="485" y="636"/>
                    </a:lnTo>
                    <a:lnTo>
                      <a:pt x="510" y="652"/>
                    </a:lnTo>
                    <a:lnTo>
                      <a:pt x="535" y="673"/>
                    </a:lnTo>
                    <a:lnTo>
                      <a:pt x="548" y="685"/>
                    </a:lnTo>
                    <a:lnTo>
                      <a:pt x="560" y="697"/>
                    </a:lnTo>
                    <a:lnTo>
                      <a:pt x="571" y="710"/>
                    </a:lnTo>
                    <a:lnTo>
                      <a:pt x="581" y="724"/>
                    </a:lnTo>
                    <a:lnTo>
                      <a:pt x="592" y="738"/>
                    </a:lnTo>
                    <a:lnTo>
                      <a:pt x="601" y="751"/>
                    </a:lnTo>
                    <a:lnTo>
                      <a:pt x="611" y="765"/>
                    </a:lnTo>
                    <a:lnTo>
                      <a:pt x="622" y="779"/>
                    </a:lnTo>
                    <a:lnTo>
                      <a:pt x="632" y="793"/>
                    </a:lnTo>
                    <a:lnTo>
                      <a:pt x="644" y="805"/>
                    </a:lnTo>
                    <a:lnTo>
                      <a:pt x="655" y="819"/>
                    </a:lnTo>
                    <a:lnTo>
                      <a:pt x="668" y="832"/>
                    </a:lnTo>
                    <a:lnTo>
                      <a:pt x="682" y="844"/>
                    </a:lnTo>
                    <a:lnTo>
                      <a:pt x="697" y="855"/>
                    </a:lnTo>
                    <a:lnTo>
                      <a:pt x="713" y="867"/>
                    </a:lnTo>
                    <a:lnTo>
                      <a:pt x="730" y="876"/>
                    </a:lnTo>
                    <a:lnTo>
                      <a:pt x="772" y="888"/>
                    </a:lnTo>
                    <a:lnTo>
                      <a:pt x="811" y="897"/>
                    </a:lnTo>
                    <a:lnTo>
                      <a:pt x="847" y="902"/>
                    </a:lnTo>
                    <a:lnTo>
                      <a:pt x="880" y="906"/>
                    </a:lnTo>
                    <a:lnTo>
                      <a:pt x="910" y="906"/>
                    </a:lnTo>
                    <a:lnTo>
                      <a:pt x="939" y="903"/>
                    </a:lnTo>
                    <a:lnTo>
                      <a:pt x="964" y="900"/>
                    </a:lnTo>
                    <a:lnTo>
                      <a:pt x="988" y="894"/>
                    </a:lnTo>
                    <a:lnTo>
                      <a:pt x="1010" y="887"/>
                    </a:lnTo>
                    <a:lnTo>
                      <a:pt x="1030" y="879"/>
                    </a:lnTo>
                    <a:lnTo>
                      <a:pt x="1048" y="870"/>
                    </a:lnTo>
                    <a:lnTo>
                      <a:pt x="1067" y="860"/>
                    </a:lnTo>
                    <a:lnTo>
                      <a:pt x="1083" y="850"/>
                    </a:lnTo>
                    <a:lnTo>
                      <a:pt x="1098" y="840"/>
                    </a:lnTo>
                    <a:lnTo>
                      <a:pt x="1112" y="830"/>
                    </a:lnTo>
                    <a:lnTo>
                      <a:pt x="1125" y="820"/>
                    </a:lnTo>
                    <a:lnTo>
                      <a:pt x="1211" y="0"/>
                    </a:lnTo>
                    <a:lnTo>
                      <a:pt x="1207" y="2"/>
                    </a:lnTo>
                    <a:lnTo>
                      <a:pt x="1203" y="4"/>
                    </a:lnTo>
                    <a:lnTo>
                      <a:pt x="1197" y="6"/>
                    </a:lnTo>
                    <a:lnTo>
                      <a:pt x="1191" y="7"/>
                    </a:lnTo>
                    <a:lnTo>
                      <a:pt x="1185" y="9"/>
                    </a:lnTo>
                    <a:lnTo>
                      <a:pt x="1179" y="12"/>
                    </a:lnTo>
                    <a:lnTo>
                      <a:pt x="1175" y="13"/>
                    </a:lnTo>
                    <a:lnTo>
                      <a:pt x="1171" y="15"/>
                    </a:lnTo>
                    <a:lnTo>
                      <a:pt x="1147" y="36"/>
                    </a:lnTo>
                    <a:lnTo>
                      <a:pt x="1122" y="57"/>
                    </a:lnTo>
                    <a:lnTo>
                      <a:pt x="1094" y="80"/>
                    </a:lnTo>
                    <a:lnTo>
                      <a:pt x="1067" y="102"/>
                    </a:lnTo>
                    <a:lnTo>
                      <a:pt x="1038" y="123"/>
                    </a:lnTo>
                    <a:lnTo>
                      <a:pt x="1008" y="145"/>
                    </a:lnTo>
                    <a:lnTo>
                      <a:pt x="978" y="166"/>
                    </a:lnTo>
                    <a:lnTo>
                      <a:pt x="948" y="185"/>
                    </a:lnTo>
                    <a:lnTo>
                      <a:pt x="918" y="202"/>
                    </a:lnTo>
                    <a:lnTo>
                      <a:pt x="889" y="217"/>
                    </a:lnTo>
                    <a:lnTo>
                      <a:pt x="861" y="229"/>
                    </a:lnTo>
                    <a:lnTo>
                      <a:pt x="834" y="240"/>
                    </a:lnTo>
                    <a:lnTo>
                      <a:pt x="808" y="246"/>
                    </a:lnTo>
                    <a:lnTo>
                      <a:pt x="784" y="249"/>
                    </a:lnTo>
                    <a:lnTo>
                      <a:pt x="762" y="247"/>
                    </a:lnTo>
                    <a:lnTo>
                      <a:pt x="743" y="241"/>
                    </a:lnTo>
                    <a:close/>
                  </a:path>
                </a:pathLst>
              </a:custGeom>
              <a:solidFill>
                <a:srgbClr val="DDE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5" name="Freeform 24">
                <a:extLst>
                  <a:ext uri="{FF2B5EF4-FFF2-40B4-BE49-F238E27FC236}">
                    <a16:creationId xmlns:a16="http://schemas.microsoft.com/office/drawing/2014/main" id="{ABC8F30E-6005-40ED-A0F8-1DE4F511A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79901"/>
                <a:ext cx="960438" cy="711200"/>
              </a:xfrm>
              <a:custGeom>
                <a:avLst/>
                <a:gdLst>
                  <a:gd name="T0" fmla="*/ 726 w 1211"/>
                  <a:gd name="T1" fmla="*/ 238 h 896"/>
                  <a:gd name="T2" fmla="*/ 694 w 1211"/>
                  <a:gd name="T3" fmla="*/ 227 h 896"/>
                  <a:gd name="T4" fmla="*/ 666 w 1211"/>
                  <a:gd name="T5" fmla="*/ 212 h 896"/>
                  <a:gd name="T6" fmla="*/ 639 w 1211"/>
                  <a:gd name="T7" fmla="*/ 193 h 896"/>
                  <a:gd name="T8" fmla="*/ 614 w 1211"/>
                  <a:gd name="T9" fmla="*/ 172 h 896"/>
                  <a:gd name="T10" fmla="*/ 588 w 1211"/>
                  <a:gd name="T11" fmla="*/ 152 h 896"/>
                  <a:gd name="T12" fmla="*/ 563 w 1211"/>
                  <a:gd name="T13" fmla="*/ 131 h 896"/>
                  <a:gd name="T14" fmla="*/ 537 w 1211"/>
                  <a:gd name="T15" fmla="*/ 111 h 896"/>
                  <a:gd name="T16" fmla="*/ 495 w 1211"/>
                  <a:gd name="T17" fmla="*/ 90 h 896"/>
                  <a:gd name="T18" fmla="*/ 439 w 1211"/>
                  <a:gd name="T19" fmla="*/ 77 h 896"/>
                  <a:gd name="T20" fmla="*/ 384 w 1211"/>
                  <a:gd name="T21" fmla="*/ 83 h 896"/>
                  <a:gd name="T22" fmla="*/ 331 w 1211"/>
                  <a:gd name="T23" fmla="*/ 102 h 896"/>
                  <a:gd name="T24" fmla="*/ 278 w 1211"/>
                  <a:gd name="T25" fmla="*/ 133 h 896"/>
                  <a:gd name="T26" fmla="*/ 229 w 1211"/>
                  <a:gd name="T27" fmla="*/ 171 h 896"/>
                  <a:gd name="T28" fmla="*/ 179 w 1211"/>
                  <a:gd name="T29" fmla="*/ 214 h 896"/>
                  <a:gd name="T30" fmla="*/ 133 w 1211"/>
                  <a:gd name="T31" fmla="*/ 258 h 896"/>
                  <a:gd name="T32" fmla="*/ 99 w 1211"/>
                  <a:gd name="T33" fmla="*/ 288 h 896"/>
                  <a:gd name="T34" fmla="*/ 73 w 1211"/>
                  <a:gd name="T35" fmla="*/ 299 h 896"/>
                  <a:gd name="T36" fmla="*/ 47 w 1211"/>
                  <a:gd name="T37" fmla="*/ 303 h 896"/>
                  <a:gd name="T38" fmla="*/ 20 w 1211"/>
                  <a:gd name="T39" fmla="*/ 298 h 896"/>
                  <a:gd name="T40" fmla="*/ 0 w 1211"/>
                  <a:gd name="T41" fmla="*/ 721 h 896"/>
                  <a:gd name="T42" fmla="*/ 24 w 1211"/>
                  <a:gd name="T43" fmla="*/ 734 h 896"/>
                  <a:gd name="T44" fmla="*/ 49 w 1211"/>
                  <a:gd name="T45" fmla="*/ 740 h 896"/>
                  <a:gd name="T46" fmla="*/ 76 w 1211"/>
                  <a:gd name="T47" fmla="*/ 740 h 896"/>
                  <a:gd name="T48" fmla="*/ 102 w 1211"/>
                  <a:gd name="T49" fmla="*/ 730 h 896"/>
                  <a:gd name="T50" fmla="*/ 154 w 1211"/>
                  <a:gd name="T51" fmla="*/ 700 h 896"/>
                  <a:gd name="T52" fmla="*/ 208 w 1211"/>
                  <a:gd name="T53" fmla="*/ 670 h 896"/>
                  <a:gd name="T54" fmla="*/ 265 w 1211"/>
                  <a:gd name="T55" fmla="*/ 643 h 896"/>
                  <a:gd name="T56" fmla="*/ 320 w 1211"/>
                  <a:gd name="T57" fmla="*/ 621 h 896"/>
                  <a:gd name="T58" fmla="*/ 376 w 1211"/>
                  <a:gd name="T59" fmla="*/ 609 h 896"/>
                  <a:gd name="T60" fmla="*/ 431 w 1211"/>
                  <a:gd name="T61" fmla="*/ 610 h 896"/>
                  <a:gd name="T62" fmla="*/ 485 w 1211"/>
                  <a:gd name="T63" fmla="*/ 626 h 896"/>
                  <a:gd name="T64" fmla="*/ 535 w 1211"/>
                  <a:gd name="T65" fmla="*/ 663 h 896"/>
                  <a:gd name="T66" fmla="*/ 560 w 1211"/>
                  <a:gd name="T67" fmla="*/ 687 h 896"/>
                  <a:gd name="T68" fmla="*/ 581 w 1211"/>
                  <a:gd name="T69" fmla="*/ 714 h 896"/>
                  <a:gd name="T70" fmla="*/ 601 w 1211"/>
                  <a:gd name="T71" fmla="*/ 742 h 896"/>
                  <a:gd name="T72" fmla="*/ 622 w 1211"/>
                  <a:gd name="T73" fmla="*/ 769 h 896"/>
                  <a:gd name="T74" fmla="*/ 644 w 1211"/>
                  <a:gd name="T75" fmla="*/ 796 h 896"/>
                  <a:gd name="T76" fmla="*/ 668 w 1211"/>
                  <a:gd name="T77" fmla="*/ 822 h 896"/>
                  <a:gd name="T78" fmla="*/ 697 w 1211"/>
                  <a:gd name="T79" fmla="*/ 845 h 896"/>
                  <a:gd name="T80" fmla="*/ 730 w 1211"/>
                  <a:gd name="T81" fmla="*/ 866 h 896"/>
                  <a:gd name="T82" fmla="*/ 811 w 1211"/>
                  <a:gd name="T83" fmla="*/ 887 h 896"/>
                  <a:gd name="T84" fmla="*/ 880 w 1211"/>
                  <a:gd name="T85" fmla="*/ 896 h 896"/>
                  <a:gd name="T86" fmla="*/ 939 w 1211"/>
                  <a:gd name="T87" fmla="*/ 894 h 896"/>
                  <a:gd name="T88" fmla="*/ 988 w 1211"/>
                  <a:gd name="T89" fmla="*/ 884 h 896"/>
                  <a:gd name="T90" fmla="*/ 1030 w 1211"/>
                  <a:gd name="T91" fmla="*/ 869 h 896"/>
                  <a:gd name="T92" fmla="*/ 1067 w 1211"/>
                  <a:gd name="T93" fmla="*/ 850 h 896"/>
                  <a:gd name="T94" fmla="*/ 1098 w 1211"/>
                  <a:gd name="T95" fmla="*/ 830 h 896"/>
                  <a:gd name="T96" fmla="*/ 1126 w 1211"/>
                  <a:gd name="T97" fmla="*/ 811 h 896"/>
                  <a:gd name="T98" fmla="*/ 1207 w 1211"/>
                  <a:gd name="T99" fmla="*/ 2 h 896"/>
                  <a:gd name="T100" fmla="*/ 1198 w 1211"/>
                  <a:gd name="T101" fmla="*/ 5 h 896"/>
                  <a:gd name="T102" fmla="*/ 1185 w 1211"/>
                  <a:gd name="T103" fmla="*/ 10 h 896"/>
                  <a:gd name="T104" fmla="*/ 1175 w 1211"/>
                  <a:gd name="T105" fmla="*/ 15 h 896"/>
                  <a:gd name="T106" fmla="*/ 1147 w 1211"/>
                  <a:gd name="T107" fmla="*/ 38 h 896"/>
                  <a:gd name="T108" fmla="*/ 1095 w 1211"/>
                  <a:gd name="T109" fmla="*/ 81 h 896"/>
                  <a:gd name="T110" fmla="*/ 1038 w 1211"/>
                  <a:gd name="T111" fmla="*/ 125 h 896"/>
                  <a:gd name="T112" fmla="*/ 978 w 1211"/>
                  <a:gd name="T113" fmla="*/ 167 h 896"/>
                  <a:gd name="T114" fmla="*/ 919 w 1211"/>
                  <a:gd name="T115" fmla="*/ 204 h 896"/>
                  <a:gd name="T116" fmla="*/ 861 w 1211"/>
                  <a:gd name="T117" fmla="*/ 231 h 896"/>
                  <a:gd name="T118" fmla="*/ 808 w 1211"/>
                  <a:gd name="T119" fmla="*/ 246 h 896"/>
                  <a:gd name="T120" fmla="*/ 762 w 1211"/>
                  <a:gd name="T121" fmla="*/ 247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1" h="896">
                    <a:moveTo>
                      <a:pt x="743" y="242"/>
                    </a:moveTo>
                    <a:lnTo>
                      <a:pt x="726" y="238"/>
                    </a:lnTo>
                    <a:lnTo>
                      <a:pt x="709" y="234"/>
                    </a:lnTo>
                    <a:lnTo>
                      <a:pt x="694" y="227"/>
                    </a:lnTo>
                    <a:lnTo>
                      <a:pt x="679" y="220"/>
                    </a:lnTo>
                    <a:lnTo>
                      <a:pt x="666" y="212"/>
                    </a:lnTo>
                    <a:lnTo>
                      <a:pt x="652" y="202"/>
                    </a:lnTo>
                    <a:lnTo>
                      <a:pt x="639" y="193"/>
                    </a:lnTo>
                    <a:lnTo>
                      <a:pt x="626" y="183"/>
                    </a:lnTo>
                    <a:lnTo>
                      <a:pt x="614" y="172"/>
                    </a:lnTo>
                    <a:lnTo>
                      <a:pt x="601" y="162"/>
                    </a:lnTo>
                    <a:lnTo>
                      <a:pt x="588" y="152"/>
                    </a:lnTo>
                    <a:lnTo>
                      <a:pt x="577" y="141"/>
                    </a:lnTo>
                    <a:lnTo>
                      <a:pt x="563" y="131"/>
                    </a:lnTo>
                    <a:lnTo>
                      <a:pt x="550" y="121"/>
                    </a:lnTo>
                    <a:lnTo>
                      <a:pt x="537" y="111"/>
                    </a:lnTo>
                    <a:lnTo>
                      <a:pt x="523" y="103"/>
                    </a:lnTo>
                    <a:lnTo>
                      <a:pt x="495" y="90"/>
                    </a:lnTo>
                    <a:lnTo>
                      <a:pt x="466" y="80"/>
                    </a:lnTo>
                    <a:lnTo>
                      <a:pt x="439" y="77"/>
                    </a:lnTo>
                    <a:lnTo>
                      <a:pt x="411" y="78"/>
                    </a:lnTo>
                    <a:lnTo>
                      <a:pt x="384" y="83"/>
                    </a:lnTo>
                    <a:lnTo>
                      <a:pt x="358" y="91"/>
                    </a:lnTo>
                    <a:lnTo>
                      <a:pt x="331" y="102"/>
                    </a:lnTo>
                    <a:lnTo>
                      <a:pt x="305" y="116"/>
                    </a:lnTo>
                    <a:lnTo>
                      <a:pt x="278" y="133"/>
                    </a:lnTo>
                    <a:lnTo>
                      <a:pt x="253" y="152"/>
                    </a:lnTo>
                    <a:lnTo>
                      <a:pt x="229" y="171"/>
                    </a:lnTo>
                    <a:lnTo>
                      <a:pt x="204" y="193"/>
                    </a:lnTo>
                    <a:lnTo>
                      <a:pt x="179" y="214"/>
                    </a:lnTo>
                    <a:lnTo>
                      <a:pt x="156" y="236"/>
                    </a:lnTo>
                    <a:lnTo>
                      <a:pt x="133" y="258"/>
                    </a:lnTo>
                    <a:lnTo>
                      <a:pt x="110" y="278"/>
                    </a:lnTo>
                    <a:lnTo>
                      <a:pt x="99" y="288"/>
                    </a:lnTo>
                    <a:lnTo>
                      <a:pt x="86" y="295"/>
                    </a:lnTo>
                    <a:lnTo>
                      <a:pt x="73" y="299"/>
                    </a:lnTo>
                    <a:lnTo>
                      <a:pt x="60" y="301"/>
                    </a:lnTo>
                    <a:lnTo>
                      <a:pt x="47" y="303"/>
                    </a:lnTo>
                    <a:lnTo>
                      <a:pt x="33" y="301"/>
                    </a:lnTo>
                    <a:lnTo>
                      <a:pt x="20" y="298"/>
                    </a:lnTo>
                    <a:lnTo>
                      <a:pt x="8" y="295"/>
                    </a:lnTo>
                    <a:lnTo>
                      <a:pt x="0" y="721"/>
                    </a:lnTo>
                    <a:lnTo>
                      <a:pt x="11" y="728"/>
                    </a:lnTo>
                    <a:lnTo>
                      <a:pt x="24" y="734"/>
                    </a:lnTo>
                    <a:lnTo>
                      <a:pt x="36" y="738"/>
                    </a:lnTo>
                    <a:lnTo>
                      <a:pt x="49" y="740"/>
                    </a:lnTo>
                    <a:lnTo>
                      <a:pt x="63" y="742"/>
                    </a:lnTo>
                    <a:lnTo>
                      <a:pt x="76" y="740"/>
                    </a:lnTo>
                    <a:lnTo>
                      <a:pt x="89" y="737"/>
                    </a:lnTo>
                    <a:lnTo>
                      <a:pt x="102" y="730"/>
                    </a:lnTo>
                    <a:lnTo>
                      <a:pt x="128" y="715"/>
                    </a:lnTo>
                    <a:lnTo>
                      <a:pt x="154" y="700"/>
                    </a:lnTo>
                    <a:lnTo>
                      <a:pt x="182" y="685"/>
                    </a:lnTo>
                    <a:lnTo>
                      <a:pt x="208" y="670"/>
                    </a:lnTo>
                    <a:lnTo>
                      <a:pt x="236" y="655"/>
                    </a:lnTo>
                    <a:lnTo>
                      <a:pt x="265" y="643"/>
                    </a:lnTo>
                    <a:lnTo>
                      <a:pt x="292" y="631"/>
                    </a:lnTo>
                    <a:lnTo>
                      <a:pt x="320" y="621"/>
                    </a:lnTo>
                    <a:lnTo>
                      <a:pt x="348" y="614"/>
                    </a:lnTo>
                    <a:lnTo>
                      <a:pt x="376" y="609"/>
                    </a:lnTo>
                    <a:lnTo>
                      <a:pt x="404" y="608"/>
                    </a:lnTo>
                    <a:lnTo>
                      <a:pt x="431" y="610"/>
                    </a:lnTo>
                    <a:lnTo>
                      <a:pt x="458" y="616"/>
                    </a:lnTo>
                    <a:lnTo>
                      <a:pt x="485" y="626"/>
                    </a:lnTo>
                    <a:lnTo>
                      <a:pt x="510" y="643"/>
                    </a:lnTo>
                    <a:lnTo>
                      <a:pt x="535" y="663"/>
                    </a:lnTo>
                    <a:lnTo>
                      <a:pt x="548" y="675"/>
                    </a:lnTo>
                    <a:lnTo>
                      <a:pt x="560" y="687"/>
                    </a:lnTo>
                    <a:lnTo>
                      <a:pt x="571" y="700"/>
                    </a:lnTo>
                    <a:lnTo>
                      <a:pt x="581" y="714"/>
                    </a:lnTo>
                    <a:lnTo>
                      <a:pt x="592" y="728"/>
                    </a:lnTo>
                    <a:lnTo>
                      <a:pt x="601" y="742"/>
                    </a:lnTo>
                    <a:lnTo>
                      <a:pt x="611" y="755"/>
                    </a:lnTo>
                    <a:lnTo>
                      <a:pt x="622" y="769"/>
                    </a:lnTo>
                    <a:lnTo>
                      <a:pt x="632" y="783"/>
                    </a:lnTo>
                    <a:lnTo>
                      <a:pt x="644" y="796"/>
                    </a:lnTo>
                    <a:lnTo>
                      <a:pt x="655" y="810"/>
                    </a:lnTo>
                    <a:lnTo>
                      <a:pt x="668" y="822"/>
                    </a:lnTo>
                    <a:lnTo>
                      <a:pt x="682" y="834"/>
                    </a:lnTo>
                    <a:lnTo>
                      <a:pt x="697" y="845"/>
                    </a:lnTo>
                    <a:lnTo>
                      <a:pt x="713" y="857"/>
                    </a:lnTo>
                    <a:lnTo>
                      <a:pt x="730" y="866"/>
                    </a:lnTo>
                    <a:lnTo>
                      <a:pt x="772" y="879"/>
                    </a:lnTo>
                    <a:lnTo>
                      <a:pt x="811" y="887"/>
                    </a:lnTo>
                    <a:lnTo>
                      <a:pt x="847" y="893"/>
                    </a:lnTo>
                    <a:lnTo>
                      <a:pt x="880" y="896"/>
                    </a:lnTo>
                    <a:lnTo>
                      <a:pt x="910" y="896"/>
                    </a:lnTo>
                    <a:lnTo>
                      <a:pt x="939" y="894"/>
                    </a:lnTo>
                    <a:lnTo>
                      <a:pt x="964" y="890"/>
                    </a:lnTo>
                    <a:lnTo>
                      <a:pt x="988" y="884"/>
                    </a:lnTo>
                    <a:lnTo>
                      <a:pt x="1010" y="878"/>
                    </a:lnTo>
                    <a:lnTo>
                      <a:pt x="1030" y="869"/>
                    </a:lnTo>
                    <a:lnTo>
                      <a:pt x="1049" y="860"/>
                    </a:lnTo>
                    <a:lnTo>
                      <a:pt x="1067" y="850"/>
                    </a:lnTo>
                    <a:lnTo>
                      <a:pt x="1083" y="841"/>
                    </a:lnTo>
                    <a:lnTo>
                      <a:pt x="1098" y="830"/>
                    </a:lnTo>
                    <a:lnTo>
                      <a:pt x="1113" y="820"/>
                    </a:lnTo>
                    <a:lnTo>
                      <a:pt x="1126" y="811"/>
                    </a:lnTo>
                    <a:lnTo>
                      <a:pt x="1211" y="0"/>
                    </a:lnTo>
                    <a:lnTo>
                      <a:pt x="1207" y="2"/>
                    </a:lnTo>
                    <a:lnTo>
                      <a:pt x="1203" y="3"/>
                    </a:lnTo>
                    <a:lnTo>
                      <a:pt x="1198" y="5"/>
                    </a:lnTo>
                    <a:lnTo>
                      <a:pt x="1191" y="8"/>
                    </a:lnTo>
                    <a:lnTo>
                      <a:pt x="1185" y="10"/>
                    </a:lnTo>
                    <a:lnTo>
                      <a:pt x="1179" y="12"/>
                    </a:lnTo>
                    <a:lnTo>
                      <a:pt x="1175" y="15"/>
                    </a:lnTo>
                    <a:lnTo>
                      <a:pt x="1171" y="17"/>
                    </a:lnTo>
                    <a:lnTo>
                      <a:pt x="1147" y="38"/>
                    </a:lnTo>
                    <a:lnTo>
                      <a:pt x="1122" y="58"/>
                    </a:lnTo>
                    <a:lnTo>
                      <a:pt x="1095" y="81"/>
                    </a:lnTo>
                    <a:lnTo>
                      <a:pt x="1067" y="103"/>
                    </a:lnTo>
                    <a:lnTo>
                      <a:pt x="1038" y="125"/>
                    </a:lnTo>
                    <a:lnTo>
                      <a:pt x="1008" y="146"/>
                    </a:lnTo>
                    <a:lnTo>
                      <a:pt x="978" y="167"/>
                    </a:lnTo>
                    <a:lnTo>
                      <a:pt x="949" y="186"/>
                    </a:lnTo>
                    <a:lnTo>
                      <a:pt x="919" y="204"/>
                    </a:lnTo>
                    <a:lnTo>
                      <a:pt x="890" y="219"/>
                    </a:lnTo>
                    <a:lnTo>
                      <a:pt x="861" y="231"/>
                    </a:lnTo>
                    <a:lnTo>
                      <a:pt x="835" y="240"/>
                    </a:lnTo>
                    <a:lnTo>
                      <a:pt x="808" y="246"/>
                    </a:lnTo>
                    <a:lnTo>
                      <a:pt x="784" y="250"/>
                    </a:lnTo>
                    <a:lnTo>
                      <a:pt x="762" y="247"/>
                    </a:lnTo>
                    <a:lnTo>
                      <a:pt x="743" y="242"/>
                    </a:lnTo>
                    <a:close/>
                  </a:path>
                </a:pathLst>
              </a:custGeom>
              <a:solidFill>
                <a:srgbClr val="E0ED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6" name="Freeform 25">
                <a:extLst>
                  <a:ext uri="{FF2B5EF4-FFF2-40B4-BE49-F238E27FC236}">
                    <a16:creationId xmlns:a16="http://schemas.microsoft.com/office/drawing/2014/main" id="{D26423ED-6FFA-4204-8825-760C2E21B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83076"/>
                <a:ext cx="960438" cy="703263"/>
              </a:xfrm>
              <a:custGeom>
                <a:avLst/>
                <a:gdLst>
                  <a:gd name="T0" fmla="*/ 727 w 1211"/>
                  <a:gd name="T1" fmla="*/ 241 h 887"/>
                  <a:gd name="T2" fmla="*/ 696 w 1211"/>
                  <a:gd name="T3" fmla="*/ 229 h 887"/>
                  <a:gd name="T4" fmla="*/ 667 w 1211"/>
                  <a:gd name="T5" fmla="*/ 213 h 887"/>
                  <a:gd name="T6" fmla="*/ 639 w 1211"/>
                  <a:gd name="T7" fmla="*/ 195 h 887"/>
                  <a:gd name="T8" fmla="*/ 614 w 1211"/>
                  <a:gd name="T9" fmla="*/ 174 h 887"/>
                  <a:gd name="T10" fmla="*/ 590 w 1211"/>
                  <a:gd name="T11" fmla="*/ 153 h 887"/>
                  <a:gd name="T12" fmla="*/ 564 w 1211"/>
                  <a:gd name="T13" fmla="*/ 133 h 887"/>
                  <a:gd name="T14" fmla="*/ 537 w 1211"/>
                  <a:gd name="T15" fmla="*/ 114 h 887"/>
                  <a:gd name="T16" fmla="*/ 495 w 1211"/>
                  <a:gd name="T17" fmla="*/ 92 h 887"/>
                  <a:gd name="T18" fmla="*/ 439 w 1211"/>
                  <a:gd name="T19" fmla="*/ 80 h 887"/>
                  <a:gd name="T20" fmla="*/ 384 w 1211"/>
                  <a:gd name="T21" fmla="*/ 84 h 887"/>
                  <a:gd name="T22" fmla="*/ 331 w 1211"/>
                  <a:gd name="T23" fmla="*/ 104 h 887"/>
                  <a:gd name="T24" fmla="*/ 278 w 1211"/>
                  <a:gd name="T25" fmla="*/ 135 h 887"/>
                  <a:gd name="T26" fmla="*/ 229 w 1211"/>
                  <a:gd name="T27" fmla="*/ 173 h 887"/>
                  <a:gd name="T28" fmla="*/ 179 w 1211"/>
                  <a:gd name="T29" fmla="*/ 216 h 887"/>
                  <a:gd name="T30" fmla="*/ 133 w 1211"/>
                  <a:gd name="T31" fmla="*/ 259 h 887"/>
                  <a:gd name="T32" fmla="*/ 99 w 1211"/>
                  <a:gd name="T33" fmla="*/ 289 h 887"/>
                  <a:gd name="T34" fmla="*/ 73 w 1211"/>
                  <a:gd name="T35" fmla="*/ 301 h 887"/>
                  <a:gd name="T36" fmla="*/ 47 w 1211"/>
                  <a:gd name="T37" fmla="*/ 304 h 887"/>
                  <a:gd name="T38" fmla="*/ 20 w 1211"/>
                  <a:gd name="T39" fmla="*/ 300 h 887"/>
                  <a:gd name="T40" fmla="*/ 0 w 1211"/>
                  <a:gd name="T41" fmla="*/ 712 h 887"/>
                  <a:gd name="T42" fmla="*/ 24 w 1211"/>
                  <a:gd name="T43" fmla="*/ 725 h 887"/>
                  <a:gd name="T44" fmla="*/ 49 w 1211"/>
                  <a:gd name="T45" fmla="*/ 732 h 887"/>
                  <a:gd name="T46" fmla="*/ 76 w 1211"/>
                  <a:gd name="T47" fmla="*/ 732 h 887"/>
                  <a:gd name="T48" fmla="*/ 102 w 1211"/>
                  <a:gd name="T49" fmla="*/ 722 h 887"/>
                  <a:gd name="T50" fmla="*/ 154 w 1211"/>
                  <a:gd name="T51" fmla="*/ 692 h 887"/>
                  <a:gd name="T52" fmla="*/ 208 w 1211"/>
                  <a:gd name="T53" fmla="*/ 663 h 887"/>
                  <a:gd name="T54" fmla="*/ 265 w 1211"/>
                  <a:gd name="T55" fmla="*/ 635 h 887"/>
                  <a:gd name="T56" fmla="*/ 320 w 1211"/>
                  <a:gd name="T57" fmla="*/ 613 h 887"/>
                  <a:gd name="T58" fmla="*/ 376 w 1211"/>
                  <a:gd name="T59" fmla="*/ 600 h 887"/>
                  <a:gd name="T60" fmla="*/ 431 w 1211"/>
                  <a:gd name="T61" fmla="*/ 601 h 887"/>
                  <a:gd name="T62" fmla="*/ 485 w 1211"/>
                  <a:gd name="T63" fmla="*/ 619 h 887"/>
                  <a:gd name="T64" fmla="*/ 535 w 1211"/>
                  <a:gd name="T65" fmla="*/ 654 h 887"/>
                  <a:gd name="T66" fmla="*/ 560 w 1211"/>
                  <a:gd name="T67" fmla="*/ 679 h 887"/>
                  <a:gd name="T68" fmla="*/ 581 w 1211"/>
                  <a:gd name="T69" fmla="*/ 705 h 887"/>
                  <a:gd name="T70" fmla="*/ 601 w 1211"/>
                  <a:gd name="T71" fmla="*/ 733 h 887"/>
                  <a:gd name="T72" fmla="*/ 622 w 1211"/>
                  <a:gd name="T73" fmla="*/ 760 h 887"/>
                  <a:gd name="T74" fmla="*/ 644 w 1211"/>
                  <a:gd name="T75" fmla="*/ 787 h 887"/>
                  <a:gd name="T76" fmla="*/ 668 w 1211"/>
                  <a:gd name="T77" fmla="*/ 813 h 887"/>
                  <a:gd name="T78" fmla="*/ 697 w 1211"/>
                  <a:gd name="T79" fmla="*/ 837 h 887"/>
                  <a:gd name="T80" fmla="*/ 730 w 1211"/>
                  <a:gd name="T81" fmla="*/ 857 h 887"/>
                  <a:gd name="T82" fmla="*/ 811 w 1211"/>
                  <a:gd name="T83" fmla="*/ 878 h 887"/>
                  <a:gd name="T84" fmla="*/ 880 w 1211"/>
                  <a:gd name="T85" fmla="*/ 887 h 887"/>
                  <a:gd name="T86" fmla="*/ 939 w 1211"/>
                  <a:gd name="T87" fmla="*/ 885 h 887"/>
                  <a:gd name="T88" fmla="*/ 989 w 1211"/>
                  <a:gd name="T89" fmla="*/ 876 h 887"/>
                  <a:gd name="T90" fmla="*/ 1031 w 1211"/>
                  <a:gd name="T91" fmla="*/ 861 h 887"/>
                  <a:gd name="T92" fmla="*/ 1068 w 1211"/>
                  <a:gd name="T93" fmla="*/ 841 h 887"/>
                  <a:gd name="T94" fmla="*/ 1099 w 1211"/>
                  <a:gd name="T95" fmla="*/ 822 h 887"/>
                  <a:gd name="T96" fmla="*/ 1126 w 1211"/>
                  <a:gd name="T97" fmla="*/ 802 h 887"/>
                  <a:gd name="T98" fmla="*/ 1207 w 1211"/>
                  <a:gd name="T99" fmla="*/ 2 h 887"/>
                  <a:gd name="T100" fmla="*/ 1197 w 1211"/>
                  <a:gd name="T101" fmla="*/ 7 h 887"/>
                  <a:gd name="T102" fmla="*/ 1185 w 1211"/>
                  <a:gd name="T103" fmla="*/ 12 h 887"/>
                  <a:gd name="T104" fmla="*/ 1175 w 1211"/>
                  <a:gd name="T105" fmla="*/ 16 h 887"/>
                  <a:gd name="T106" fmla="*/ 1147 w 1211"/>
                  <a:gd name="T107" fmla="*/ 39 h 887"/>
                  <a:gd name="T108" fmla="*/ 1095 w 1211"/>
                  <a:gd name="T109" fmla="*/ 83 h 887"/>
                  <a:gd name="T110" fmla="*/ 1038 w 1211"/>
                  <a:gd name="T111" fmla="*/ 127 h 887"/>
                  <a:gd name="T112" fmla="*/ 979 w 1211"/>
                  <a:gd name="T113" fmla="*/ 168 h 887"/>
                  <a:gd name="T114" fmla="*/ 919 w 1211"/>
                  <a:gd name="T115" fmla="*/ 205 h 887"/>
                  <a:gd name="T116" fmla="*/ 861 w 1211"/>
                  <a:gd name="T117" fmla="*/ 233 h 887"/>
                  <a:gd name="T118" fmla="*/ 810 w 1211"/>
                  <a:gd name="T119" fmla="*/ 249 h 887"/>
                  <a:gd name="T120" fmla="*/ 764 w 1211"/>
                  <a:gd name="T121" fmla="*/ 250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11" h="887">
                    <a:moveTo>
                      <a:pt x="744" y="244"/>
                    </a:moveTo>
                    <a:lnTo>
                      <a:pt x="727" y="241"/>
                    </a:lnTo>
                    <a:lnTo>
                      <a:pt x="711" y="235"/>
                    </a:lnTo>
                    <a:lnTo>
                      <a:pt x="696" y="229"/>
                    </a:lnTo>
                    <a:lnTo>
                      <a:pt x="681" y="221"/>
                    </a:lnTo>
                    <a:lnTo>
                      <a:pt x="667" y="213"/>
                    </a:lnTo>
                    <a:lnTo>
                      <a:pt x="653" y="204"/>
                    </a:lnTo>
                    <a:lnTo>
                      <a:pt x="639" y="195"/>
                    </a:lnTo>
                    <a:lnTo>
                      <a:pt x="626" y="184"/>
                    </a:lnTo>
                    <a:lnTo>
                      <a:pt x="614" y="174"/>
                    </a:lnTo>
                    <a:lnTo>
                      <a:pt x="602" y="164"/>
                    </a:lnTo>
                    <a:lnTo>
                      <a:pt x="590" y="153"/>
                    </a:lnTo>
                    <a:lnTo>
                      <a:pt x="577" y="143"/>
                    </a:lnTo>
                    <a:lnTo>
                      <a:pt x="564" y="133"/>
                    </a:lnTo>
                    <a:lnTo>
                      <a:pt x="550" y="123"/>
                    </a:lnTo>
                    <a:lnTo>
                      <a:pt x="537" y="114"/>
                    </a:lnTo>
                    <a:lnTo>
                      <a:pt x="523" y="106"/>
                    </a:lnTo>
                    <a:lnTo>
                      <a:pt x="495" y="92"/>
                    </a:lnTo>
                    <a:lnTo>
                      <a:pt x="466" y="83"/>
                    </a:lnTo>
                    <a:lnTo>
                      <a:pt x="439" y="80"/>
                    </a:lnTo>
                    <a:lnTo>
                      <a:pt x="411" y="80"/>
                    </a:lnTo>
                    <a:lnTo>
                      <a:pt x="384" y="84"/>
                    </a:lnTo>
                    <a:lnTo>
                      <a:pt x="358" y="92"/>
                    </a:lnTo>
                    <a:lnTo>
                      <a:pt x="331" y="104"/>
                    </a:lnTo>
                    <a:lnTo>
                      <a:pt x="305" y="119"/>
                    </a:lnTo>
                    <a:lnTo>
                      <a:pt x="278" y="135"/>
                    </a:lnTo>
                    <a:lnTo>
                      <a:pt x="253" y="153"/>
                    </a:lnTo>
                    <a:lnTo>
                      <a:pt x="229" y="173"/>
                    </a:lnTo>
                    <a:lnTo>
                      <a:pt x="204" y="195"/>
                    </a:lnTo>
                    <a:lnTo>
                      <a:pt x="179" y="216"/>
                    </a:lnTo>
                    <a:lnTo>
                      <a:pt x="156" y="237"/>
                    </a:lnTo>
                    <a:lnTo>
                      <a:pt x="133" y="259"/>
                    </a:lnTo>
                    <a:lnTo>
                      <a:pt x="110" y="280"/>
                    </a:lnTo>
                    <a:lnTo>
                      <a:pt x="99" y="289"/>
                    </a:lnTo>
                    <a:lnTo>
                      <a:pt x="86" y="296"/>
                    </a:lnTo>
                    <a:lnTo>
                      <a:pt x="73" y="301"/>
                    </a:lnTo>
                    <a:lnTo>
                      <a:pt x="61" y="303"/>
                    </a:lnTo>
                    <a:lnTo>
                      <a:pt x="47" y="304"/>
                    </a:lnTo>
                    <a:lnTo>
                      <a:pt x="34" y="303"/>
                    </a:lnTo>
                    <a:lnTo>
                      <a:pt x="20" y="300"/>
                    </a:lnTo>
                    <a:lnTo>
                      <a:pt x="8" y="296"/>
                    </a:lnTo>
                    <a:lnTo>
                      <a:pt x="0" y="712"/>
                    </a:lnTo>
                    <a:lnTo>
                      <a:pt x="11" y="719"/>
                    </a:lnTo>
                    <a:lnTo>
                      <a:pt x="24" y="725"/>
                    </a:lnTo>
                    <a:lnTo>
                      <a:pt x="36" y="729"/>
                    </a:lnTo>
                    <a:lnTo>
                      <a:pt x="49" y="732"/>
                    </a:lnTo>
                    <a:lnTo>
                      <a:pt x="63" y="733"/>
                    </a:lnTo>
                    <a:lnTo>
                      <a:pt x="76" y="732"/>
                    </a:lnTo>
                    <a:lnTo>
                      <a:pt x="89" y="728"/>
                    </a:lnTo>
                    <a:lnTo>
                      <a:pt x="102" y="722"/>
                    </a:lnTo>
                    <a:lnTo>
                      <a:pt x="128" y="707"/>
                    </a:lnTo>
                    <a:lnTo>
                      <a:pt x="154" y="692"/>
                    </a:lnTo>
                    <a:lnTo>
                      <a:pt x="182" y="678"/>
                    </a:lnTo>
                    <a:lnTo>
                      <a:pt x="208" y="663"/>
                    </a:lnTo>
                    <a:lnTo>
                      <a:pt x="236" y="648"/>
                    </a:lnTo>
                    <a:lnTo>
                      <a:pt x="265" y="635"/>
                    </a:lnTo>
                    <a:lnTo>
                      <a:pt x="292" y="622"/>
                    </a:lnTo>
                    <a:lnTo>
                      <a:pt x="320" y="613"/>
                    </a:lnTo>
                    <a:lnTo>
                      <a:pt x="348" y="605"/>
                    </a:lnTo>
                    <a:lnTo>
                      <a:pt x="376" y="600"/>
                    </a:lnTo>
                    <a:lnTo>
                      <a:pt x="404" y="599"/>
                    </a:lnTo>
                    <a:lnTo>
                      <a:pt x="431" y="601"/>
                    </a:lnTo>
                    <a:lnTo>
                      <a:pt x="458" y="607"/>
                    </a:lnTo>
                    <a:lnTo>
                      <a:pt x="485" y="619"/>
                    </a:lnTo>
                    <a:lnTo>
                      <a:pt x="510" y="634"/>
                    </a:lnTo>
                    <a:lnTo>
                      <a:pt x="535" y="654"/>
                    </a:lnTo>
                    <a:lnTo>
                      <a:pt x="548" y="666"/>
                    </a:lnTo>
                    <a:lnTo>
                      <a:pt x="560" y="679"/>
                    </a:lnTo>
                    <a:lnTo>
                      <a:pt x="571" y="691"/>
                    </a:lnTo>
                    <a:lnTo>
                      <a:pt x="581" y="705"/>
                    </a:lnTo>
                    <a:lnTo>
                      <a:pt x="592" y="719"/>
                    </a:lnTo>
                    <a:lnTo>
                      <a:pt x="601" y="733"/>
                    </a:lnTo>
                    <a:lnTo>
                      <a:pt x="611" y="747"/>
                    </a:lnTo>
                    <a:lnTo>
                      <a:pt x="622" y="760"/>
                    </a:lnTo>
                    <a:lnTo>
                      <a:pt x="632" y="774"/>
                    </a:lnTo>
                    <a:lnTo>
                      <a:pt x="644" y="787"/>
                    </a:lnTo>
                    <a:lnTo>
                      <a:pt x="655" y="801"/>
                    </a:lnTo>
                    <a:lnTo>
                      <a:pt x="668" y="813"/>
                    </a:lnTo>
                    <a:lnTo>
                      <a:pt x="682" y="825"/>
                    </a:lnTo>
                    <a:lnTo>
                      <a:pt x="697" y="837"/>
                    </a:lnTo>
                    <a:lnTo>
                      <a:pt x="713" y="848"/>
                    </a:lnTo>
                    <a:lnTo>
                      <a:pt x="730" y="857"/>
                    </a:lnTo>
                    <a:lnTo>
                      <a:pt x="772" y="870"/>
                    </a:lnTo>
                    <a:lnTo>
                      <a:pt x="811" y="878"/>
                    </a:lnTo>
                    <a:lnTo>
                      <a:pt x="847" y="884"/>
                    </a:lnTo>
                    <a:lnTo>
                      <a:pt x="880" y="887"/>
                    </a:lnTo>
                    <a:lnTo>
                      <a:pt x="911" y="887"/>
                    </a:lnTo>
                    <a:lnTo>
                      <a:pt x="939" y="885"/>
                    </a:lnTo>
                    <a:lnTo>
                      <a:pt x="965" y="881"/>
                    </a:lnTo>
                    <a:lnTo>
                      <a:pt x="989" y="876"/>
                    </a:lnTo>
                    <a:lnTo>
                      <a:pt x="1011" y="869"/>
                    </a:lnTo>
                    <a:lnTo>
                      <a:pt x="1031" y="861"/>
                    </a:lnTo>
                    <a:lnTo>
                      <a:pt x="1049" y="851"/>
                    </a:lnTo>
                    <a:lnTo>
                      <a:pt x="1068" y="841"/>
                    </a:lnTo>
                    <a:lnTo>
                      <a:pt x="1084" y="832"/>
                    </a:lnTo>
                    <a:lnTo>
                      <a:pt x="1099" y="822"/>
                    </a:lnTo>
                    <a:lnTo>
                      <a:pt x="1113" y="811"/>
                    </a:lnTo>
                    <a:lnTo>
                      <a:pt x="1126" y="802"/>
                    </a:lnTo>
                    <a:lnTo>
                      <a:pt x="1211" y="0"/>
                    </a:lnTo>
                    <a:lnTo>
                      <a:pt x="1207" y="2"/>
                    </a:lnTo>
                    <a:lnTo>
                      <a:pt x="1203" y="5"/>
                    </a:lnTo>
                    <a:lnTo>
                      <a:pt x="1197" y="7"/>
                    </a:lnTo>
                    <a:lnTo>
                      <a:pt x="1191" y="9"/>
                    </a:lnTo>
                    <a:lnTo>
                      <a:pt x="1185" y="12"/>
                    </a:lnTo>
                    <a:lnTo>
                      <a:pt x="1179" y="14"/>
                    </a:lnTo>
                    <a:lnTo>
                      <a:pt x="1175" y="16"/>
                    </a:lnTo>
                    <a:lnTo>
                      <a:pt x="1171" y="19"/>
                    </a:lnTo>
                    <a:lnTo>
                      <a:pt x="1147" y="39"/>
                    </a:lnTo>
                    <a:lnTo>
                      <a:pt x="1122" y="60"/>
                    </a:lnTo>
                    <a:lnTo>
                      <a:pt x="1095" y="83"/>
                    </a:lnTo>
                    <a:lnTo>
                      <a:pt x="1067" y="105"/>
                    </a:lnTo>
                    <a:lnTo>
                      <a:pt x="1038" y="127"/>
                    </a:lnTo>
                    <a:lnTo>
                      <a:pt x="1008" y="148"/>
                    </a:lnTo>
                    <a:lnTo>
                      <a:pt x="979" y="168"/>
                    </a:lnTo>
                    <a:lnTo>
                      <a:pt x="949" y="188"/>
                    </a:lnTo>
                    <a:lnTo>
                      <a:pt x="919" y="205"/>
                    </a:lnTo>
                    <a:lnTo>
                      <a:pt x="890" y="220"/>
                    </a:lnTo>
                    <a:lnTo>
                      <a:pt x="861" y="233"/>
                    </a:lnTo>
                    <a:lnTo>
                      <a:pt x="835" y="242"/>
                    </a:lnTo>
                    <a:lnTo>
                      <a:pt x="810" y="249"/>
                    </a:lnTo>
                    <a:lnTo>
                      <a:pt x="785" y="251"/>
                    </a:lnTo>
                    <a:lnTo>
                      <a:pt x="764" y="250"/>
                    </a:lnTo>
                    <a:lnTo>
                      <a:pt x="744" y="244"/>
                    </a:lnTo>
                    <a:close/>
                  </a:path>
                </a:pathLst>
              </a:custGeom>
              <a:solidFill>
                <a:srgbClr val="E2ED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7" name="Freeform 26">
                <a:extLst>
                  <a:ext uri="{FF2B5EF4-FFF2-40B4-BE49-F238E27FC236}">
                    <a16:creationId xmlns:a16="http://schemas.microsoft.com/office/drawing/2014/main" id="{79F23EEE-A84B-4B82-BBE2-CD787C56E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84663"/>
                <a:ext cx="960438" cy="696913"/>
              </a:xfrm>
              <a:custGeom>
                <a:avLst/>
                <a:gdLst>
                  <a:gd name="T0" fmla="*/ 727 w 1209"/>
                  <a:gd name="T1" fmla="*/ 241 h 877"/>
                  <a:gd name="T2" fmla="*/ 696 w 1209"/>
                  <a:gd name="T3" fmla="*/ 230 h 877"/>
                  <a:gd name="T4" fmla="*/ 667 w 1209"/>
                  <a:gd name="T5" fmla="*/ 214 h 877"/>
                  <a:gd name="T6" fmla="*/ 640 w 1209"/>
                  <a:gd name="T7" fmla="*/ 195 h 877"/>
                  <a:gd name="T8" fmla="*/ 615 w 1209"/>
                  <a:gd name="T9" fmla="*/ 176 h 877"/>
                  <a:gd name="T10" fmla="*/ 590 w 1209"/>
                  <a:gd name="T11" fmla="*/ 154 h 877"/>
                  <a:gd name="T12" fmla="*/ 564 w 1209"/>
                  <a:gd name="T13" fmla="*/ 134 h 877"/>
                  <a:gd name="T14" fmla="*/ 537 w 1209"/>
                  <a:gd name="T15" fmla="*/ 115 h 877"/>
                  <a:gd name="T16" fmla="*/ 495 w 1209"/>
                  <a:gd name="T17" fmla="*/ 93 h 877"/>
                  <a:gd name="T18" fmla="*/ 440 w 1209"/>
                  <a:gd name="T19" fmla="*/ 80 h 877"/>
                  <a:gd name="T20" fmla="*/ 386 w 1209"/>
                  <a:gd name="T21" fmla="*/ 86 h 877"/>
                  <a:gd name="T22" fmla="*/ 331 w 1209"/>
                  <a:gd name="T23" fmla="*/ 106 h 877"/>
                  <a:gd name="T24" fmla="*/ 280 w 1209"/>
                  <a:gd name="T25" fmla="*/ 137 h 877"/>
                  <a:gd name="T26" fmla="*/ 229 w 1209"/>
                  <a:gd name="T27" fmla="*/ 175 h 877"/>
                  <a:gd name="T28" fmla="*/ 181 w 1209"/>
                  <a:gd name="T29" fmla="*/ 217 h 877"/>
                  <a:gd name="T30" fmla="*/ 133 w 1209"/>
                  <a:gd name="T31" fmla="*/ 261 h 877"/>
                  <a:gd name="T32" fmla="*/ 99 w 1209"/>
                  <a:gd name="T33" fmla="*/ 291 h 877"/>
                  <a:gd name="T34" fmla="*/ 73 w 1209"/>
                  <a:gd name="T35" fmla="*/ 301 h 877"/>
                  <a:gd name="T36" fmla="*/ 47 w 1209"/>
                  <a:gd name="T37" fmla="*/ 305 h 877"/>
                  <a:gd name="T38" fmla="*/ 22 w 1209"/>
                  <a:gd name="T39" fmla="*/ 300 h 877"/>
                  <a:gd name="T40" fmla="*/ 0 w 1209"/>
                  <a:gd name="T41" fmla="*/ 702 h 877"/>
                  <a:gd name="T42" fmla="*/ 24 w 1209"/>
                  <a:gd name="T43" fmla="*/ 715 h 877"/>
                  <a:gd name="T44" fmla="*/ 49 w 1209"/>
                  <a:gd name="T45" fmla="*/ 722 h 877"/>
                  <a:gd name="T46" fmla="*/ 76 w 1209"/>
                  <a:gd name="T47" fmla="*/ 722 h 877"/>
                  <a:gd name="T48" fmla="*/ 102 w 1209"/>
                  <a:gd name="T49" fmla="*/ 713 h 877"/>
                  <a:gd name="T50" fmla="*/ 154 w 1209"/>
                  <a:gd name="T51" fmla="*/ 683 h 877"/>
                  <a:gd name="T52" fmla="*/ 208 w 1209"/>
                  <a:gd name="T53" fmla="*/ 653 h 877"/>
                  <a:gd name="T54" fmla="*/ 265 w 1209"/>
                  <a:gd name="T55" fmla="*/ 625 h 877"/>
                  <a:gd name="T56" fmla="*/ 320 w 1209"/>
                  <a:gd name="T57" fmla="*/ 603 h 877"/>
                  <a:gd name="T58" fmla="*/ 376 w 1209"/>
                  <a:gd name="T59" fmla="*/ 592 h 877"/>
                  <a:gd name="T60" fmla="*/ 431 w 1209"/>
                  <a:gd name="T61" fmla="*/ 592 h 877"/>
                  <a:gd name="T62" fmla="*/ 485 w 1209"/>
                  <a:gd name="T63" fmla="*/ 609 h 877"/>
                  <a:gd name="T64" fmla="*/ 535 w 1209"/>
                  <a:gd name="T65" fmla="*/ 646 h 877"/>
                  <a:gd name="T66" fmla="*/ 560 w 1209"/>
                  <a:gd name="T67" fmla="*/ 670 h 877"/>
                  <a:gd name="T68" fmla="*/ 581 w 1209"/>
                  <a:gd name="T69" fmla="*/ 695 h 877"/>
                  <a:gd name="T70" fmla="*/ 601 w 1209"/>
                  <a:gd name="T71" fmla="*/ 723 h 877"/>
                  <a:gd name="T72" fmla="*/ 622 w 1209"/>
                  <a:gd name="T73" fmla="*/ 751 h 877"/>
                  <a:gd name="T74" fmla="*/ 644 w 1209"/>
                  <a:gd name="T75" fmla="*/ 777 h 877"/>
                  <a:gd name="T76" fmla="*/ 668 w 1209"/>
                  <a:gd name="T77" fmla="*/ 804 h 877"/>
                  <a:gd name="T78" fmla="*/ 697 w 1209"/>
                  <a:gd name="T79" fmla="*/ 827 h 877"/>
                  <a:gd name="T80" fmla="*/ 730 w 1209"/>
                  <a:gd name="T81" fmla="*/ 847 h 877"/>
                  <a:gd name="T82" fmla="*/ 811 w 1209"/>
                  <a:gd name="T83" fmla="*/ 869 h 877"/>
                  <a:gd name="T84" fmla="*/ 880 w 1209"/>
                  <a:gd name="T85" fmla="*/ 877 h 877"/>
                  <a:gd name="T86" fmla="*/ 939 w 1209"/>
                  <a:gd name="T87" fmla="*/ 876 h 877"/>
                  <a:gd name="T88" fmla="*/ 989 w 1209"/>
                  <a:gd name="T89" fmla="*/ 866 h 877"/>
                  <a:gd name="T90" fmla="*/ 1031 w 1209"/>
                  <a:gd name="T91" fmla="*/ 851 h 877"/>
                  <a:gd name="T92" fmla="*/ 1068 w 1209"/>
                  <a:gd name="T93" fmla="*/ 831 h 877"/>
                  <a:gd name="T94" fmla="*/ 1099 w 1209"/>
                  <a:gd name="T95" fmla="*/ 812 h 877"/>
                  <a:gd name="T96" fmla="*/ 1128 w 1209"/>
                  <a:gd name="T97" fmla="*/ 792 h 877"/>
                  <a:gd name="T98" fmla="*/ 1206 w 1209"/>
                  <a:gd name="T99" fmla="*/ 2 h 877"/>
                  <a:gd name="T100" fmla="*/ 1197 w 1209"/>
                  <a:gd name="T101" fmla="*/ 6 h 877"/>
                  <a:gd name="T102" fmla="*/ 1185 w 1209"/>
                  <a:gd name="T103" fmla="*/ 12 h 877"/>
                  <a:gd name="T104" fmla="*/ 1175 w 1209"/>
                  <a:gd name="T105" fmla="*/ 17 h 877"/>
                  <a:gd name="T106" fmla="*/ 1147 w 1209"/>
                  <a:gd name="T107" fmla="*/ 41 h 877"/>
                  <a:gd name="T108" fmla="*/ 1095 w 1209"/>
                  <a:gd name="T109" fmla="*/ 84 h 877"/>
                  <a:gd name="T110" fmla="*/ 1038 w 1209"/>
                  <a:gd name="T111" fmla="*/ 127 h 877"/>
                  <a:gd name="T112" fmla="*/ 979 w 1209"/>
                  <a:gd name="T113" fmla="*/ 170 h 877"/>
                  <a:gd name="T114" fmla="*/ 919 w 1209"/>
                  <a:gd name="T115" fmla="*/ 206 h 877"/>
                  <a:gd name="T116" fmla="*/ 861 w 1209"/>
                  <a:gd name="T117" fmla="*/ 233 h 877"/>
                  <a:gd name="T118" fmla="*/ 810 w 1209"/>
                  <a:gd name="T119" fmla="*/ 250 h 877"/>
                  <a:gd name="T120" fmla="*/ 764 w 1209"/>
                  <a:gd name="T121" fmla="*/ 251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9" h="877">
                    <a:moveTo>
                      <a:pt x="744" y="245"/>
                    </a:moveTo>
                    <a:lnTo>
                      <a:pt x="727" y="241"/>
                    </a:lnTo>
                    <a:lnTo>
                      <a:pt x="711" y="236"/>
                    </a:lnTo>
                    <a:lnTo>
                      <a:pt x="696" y="230"/>
                    </a:lnTo>
                    <a:lnTo>
                      <a:pt x="681" y="223"/>
                    </a:lnTo>
                    <a:lnTo>
                      <a:pt x="667" y="214"/>
                    </a:lnTo>
                    <a:lnTo>
                      <a:pt x="653" y="206"/>
                    </a:lnTo>
                    <a:lnTo>
                      <a:pt x="640" y="195"/>
                    </a:lnTo>
                    <a:lnTo>
                      <a:pt x="628" y="186"/>
                    </a:lnTo>
                    <a:lnTo>
                      <a:pt x="615" y="176"/>
                    </a:lnTo>
                    <a:lnTo>
                      <a:pt x="602" y="165"/>
                    </a:lnTo>
                    <a:lnTo>
                      <a:pt x="590" y="154"/>
                    </a:lnTo>
                    <a:lnTo>
                      <a:pt x="577" y="144"/>
                    </a:lnTo>
                    <a:lnTo>
                      <a:pt x="564" y="134"/>
                    </a:lnTo>
                    <a:lnTo>
                      <a:pt x="550" y="124"/>
                    </a:lnTo>
                    <a:lnTo>
                      <a:pt x="537" y="115"/>
                    </a:lnTo>
                    <a:lnTo>
                      <a:pt x="523" y="107"/>
                    </a:lnTo>
                    <a:lnTo>
                      <a:pt x="495" y="93"/>
                    </a:lnTo>
                    <a:lnTo>
                      <a:pt x="467" y="84"/>
                    </a:lnTo>
                    <a:lnTo>
                      <a:pt x="440" y="80"/>
                    </a:lnTo>
                    <a:lnTo>
                      <a:pt x="412" y="80"/>
                    </a:lnTo>
                    <a:lnTo>
                      <a:pt x="386" y="86"/>
                    </a:lnTo>
                    <a:lnTo>
                      <a:pt x="358" y="94"/>
                    </a:lnTo>
                    <a:lnTo>
                      <a:pt x="331" y="106"/>
                    </a:lnTo>
                    <a:lnTo>
                      <a:pt x="306" y="119"/>
                    </a:lnTo>
                    <a:lnTo>
                      <a:pt x="280" y="137"/>
                    </a:lnTo>
                    <a:lnTo>
                      <a:pt x="254" y="155"/>
                    </a:lnTo>
                    <a:lnTo>
                      <a:pt x="229" y="175"/>
                    </a:lnTo>
                    <a:lnTo>
                      <a:pt x="205" y="195"/>
                    </a:lnTo>
                    <a:lnTo>
                      <a:pt x="181" y="217"/>
                    </a:lnTo>
                    <a:lnTo>
                      <a:pt x="156" y="239"/>
                    </a:lnTo>
                    <a:lnTo>
                      <a:pt x="133" y="261"/>
                    </a:lnTo>
                    <a:lnTo>
                      <a:pt x="110" y="282"/>
                    </a:lnTo>
                    <a:lnTo>
                      <a:pt x="99" y="291"/>
                    </a:lnTo>
                    <a:lnTo>
                      <a:pt x="86" y="298"/>
                    </a:lnTo>
                    <a:lnTo>
                      <a:pt x="73" y="301"/>
                    </a:lnTo>
                    <a:lnTo>
                      <a:pt x="61" y="304"/>
                    </a:lnTo>
                    <a:lnTo>
                      <a:pt x="47" y="305"/>
                    </a:lnTo>
                    <a:lnTo>
                      <a:pt x="34" y="304"/>
                    </a:lnTo>
                    <a:lnTo>
                      <a:pt x="22" y="300"/>
                    </a:lnTo>
                    <a:lnTo>
                      <a:pt x="9" y="297"/>
                    </a:lnTo>
                    <a:lnTo>
                      <a:pt x="0" y="702"/>
                    </a:lnTo>
                    <a:lnTo>
                      <a:pt x="11" y="709"/>
                    </a:lnTo>
                    <a:lnTo>
                      <a:pt x="24" y="715"/>
                    </a:lnTo>
                    <a:lnTo>
                      <a:pt x="36" y="720"/>
                    </a:lnTo>
                    <a:lnTo>
                      <a:pt x="49" y="722"/>
                    </a:lnTo>
                    <a:lnTo>
                      <a:pt x="63" y="723"/>
                    </a:lnTo>
                    <a:lnTo>
                      <a:pt x="76" y="722"/>
                    </a:lnTo>
                    <a:lnTo>
                      <a:pt x="89" y="718"/>
                    </a:lnTo>
                    <a:lnTo>
                      <a:pt x="102" y="713"/>
                    </a:lnTo>
                    <a:lnTo>
                      <a:pt x="128" y="698"/>
                    </a:lnTo>
                    <a:lnTo>
                      <a:pt x="154" y="683"/>
                    </a:lnTo>
                    <a:lnTo>
                      <a:pt x="182" y="668"/>
                    </a:lnTo>
                    <a:lnTo>
                      <a:pt x="208" y="653"/>
                    </a:lnTo>
                    <a:lnTo>
                      <a:pt x="236" y="638"/>
                    </a:lnTo>
                    <a:lnTo>
                      <a:pt x="265" y="625"/>
                    </a:lnTo>
                    <a:lnTo>
                      <a:pt x="292" y="612"/>
                    </a:lnTo>
                    <a:lnTo>
                      <a:pt x="320" y="603"/>
                    </a:lnTo>
                    <a:lnTo>
                      <a:pt x="348" y="596"/>
                    </a:lnTo>
                    <a:lnTo>
                      <a:pt x="376" y="592"/>
                    </a:lnTo>
                    <a:lnTo>
                      <a:pt x="404" y="589"/>
                    </a:lnTo>
                    <a:lnTo>
                      <a:pt x="431" y="592"/>
                    </a:lnTo>
                    <a:lnTo>
                      <a:pt x="458" y="599"/>
                    </a:lnTo>
                    <a:lnTo>
                      <a:pt x="485" y="609"/>
                    </a:lnTo>
                    <a:lnTo>
                      <a:pt x="510" y="625"/>
                    </a:lnTo>
                    <a:lnTo>
                      <a:pt x="535" y="646"/>
                    </a:lnTo>
                    <a:lnTo>
                      <a:pt x="548" y="657"/>
                    </a:lnTo>
                    <a:lnTo>
                      <a:pt x="560" y="670"/>
                    </a:lnTo>
                    <a:lnTo>
                      <a:pt x="571" y="683"/>
                    </a:lnTo>
                    <a:lnTo>
                      <a:pt x="581" y="695"/>
                    </a:lnTo>
                    <a:lnTo>
                      <a:pt x="592" y="709"/>
                    </a:lnTo>
                    <a:lnTo>
                      <a:pt x="601" y="723"/>
                    </a:lnTo>
                    <a:lnTo>
                      <a:pt x="611" y="737"/>
                    </a:lnTo>
                    <a:lnTo>
                      <a:pt x="622" y="751"/>
                    </a:lnTo>
                    <a:lnTo>
                      <a:pt x="632" y="765"/>
                    </a:lnTo>
                    <a:lnTo>
                      <a:pt x="644" y="777"/>
                    </a:lnTo>
                    <a:lnTo>
                      <a:pt x="655" y="791"/>
                    </a:lnTo>
                    <a:lnTo>
                      <a:pt x="668" y="804"/>
                    </a:lnTo>
                    <a:lnTo>
                      <a:pt x="682" y="815"/>
                    </a:lnTo>
                    <a:lnTo>
                      <a:pt x="697" y="827"/>
                    </a:lnTo>
                    <a:lnTo>
                      <a:pt x="713" y="838"/>
                    </a:lnTo>
                    <a:lnTo>
                      <a:pt x="730" y="847"/>
                    </a:lnTo>
                    <a:lnTo>
                      <a:pt x="772" y="860"/>
                    </a:lnTo>
                    <a:lnTo>
                      <a:pt x="811" y="869"/>
                    </a:lnTo>
                    <a:lnTo>
                      <a:pt x="847" y="875"/>
                    </a:lnTo>
                    <a:lnTo>
                      <a:pt x="880" y="877"/>
                    </a:lnTo>
                    <a:lnTo>
                      <a:pt x="911" y="877"/>
                    </a:lnTo>
                    <a:lnTo>
                      <a:pt x="939" y="876"/>
                    </a:lnTo>
                    <a:lnTo>
                      <a:pt x="965" y="872"/>
                    </a:lnTo>
                    <a:lnTo>
                      <a:pt x="989" y="866"/>
                    </a:lnTo>
                    <a:lnTo>
                      <a:pt x="1011" y="859"/>
                    </a:lnTo>
                    <a:lnTo>
                      <a:pt x="1031" y="851"/>
                    </a:lnTo>
                    <a:lnTo>
                      <a:pt x="1050" y="842"/>
                    </a:lnTo>
                    <a:lnTo>
                      <a:pt x="1068" y="831"/>
                    </a:lnTo>
                    <a:lnTo>
                      <a:pt x="1084" y="821"/>
                    </a:lnTo>
                    <a:lnTo>
                      <a:pt x="1099" y="812"/>
                    </a:lnTo>
                    <a:lnTo>
                      <a:pt x="1114" y="801"/>
                    </a:lnTo>
                    <a:lnTo>
                      <a:pt x="1128" y="792"/>
                    </a:lnTo>
                    <a:lnTo>
                      <a:pt x="1209" y="0"/>
                    </a:lnTo>
                    <a:lnTo>
                      <a:pt x="1206" y="2"/>
                    </a:lnTo>
                    <a:lnTo>
                      <a:pt x="1201" y="4"/>
                    </a:lnTo>
                    <a:lnTo>
                      <a:pt x="1197" y="6"/>
                    </a:lnTo>
                    <a:lnTo>
                      <a:pt x="1191" y="10"/>
                    </a:lnTo>
                    <a:lnTo>
                      <a:pt x="1185" y="12"/>
                    </a:lnTo>
                    <a:lnTo>
                      <a:pt x="1179" y="15"/>
                    </a:lnTo>
                    <a:lnTo>
                      <a:pt x="1175" y="17"/>
                    </a:lnTo>
                    <a:lnTo>
                      <a:pt x="1171" y="20"/>
                    </a:lnTo>
                    <a:lnTo>
                      <a:pt x="1147" y="41"/>
                    </a:lnTo>
                    <a:lnTo>
                      <a:pt x="1122" y="62"/>
                    </a:lnTo>
                    <a:lnTo>
                      <a:pt x="1095" y="84"/>
                    </a:lnTo>
                    <a:lnTo>
                      <a:pt x="1067" y="106"/>
                    </a:lnTo>
                    <a:lnTo>
                      <a:pt x="1038" y="127"/>
                    </a:lnTo>
                    <a:lnTo>
                      <a:pt x="1008" y="149"/>
                    </a:lnTo>
                    <a:lnTo>
                      <a:pt x="979" y="170"/>
                    </a:lnTo>
                    <a:lnTo>
                      <a:pt x="949" y="188"/>
                    </a:lnTo>
                    <a:lnTo>
                      <a:pt x="919" y="206"/>
                    </a:lnTo>
                    <a:lnTo>
                      <a:pt x="890" y="221"/>
                    </a:lnTo>
                    <a:lnTo>
                      <a:pt x="861" y="233"/>
                    </a:lnTo>
                    <a:lnTo>
                      <a:pt x="835" y="244"/>
                    </a:lnTo>
                    <a:lnTo>
                      <a:pt x="810" y="250"/>
                    </a:lnTo>
                    <a:lnTo>
                      <a:pt x="785" y="253"/>
                    </a:lnTo>
                    <a:lnTo>
                      <a:pt x="764" y="251"/>
                    </a:lnTo>
                    <a:lnTo>
                      <a:pt x="744" y="245"/>
                    </a:lnTo>
                    <a:close/>
                  </a:path>
                </a:pathLst>
              </a:custGeom>
              <a:solidFill>
                <a:srgbClr val="E8EF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8" name="Freeform 27">
                <a:extLst>
                  <a:ext uri="{FF2B5EF4-FFF2-40B4-BE49-F238E27FC236}">
                    <a16:creationId xmlns:a16="http://schemas.microsoft.com/office/drawing/2014/main" id="{56F906AE-2155-4BD5-9DCF-BBC34B6F1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89426"/>
                <a:ext cx="960438" cy="688975"/>
              </a:xfrm>
              <a:custGeom>
                <a:avLst/>
                <a:gdLst>
                  <a:gd name="T0" fmla="*/ 727 w 1209"/>
                  <a:gd name="T1" fmla="*/ 242 h 869"/>
                  <a:gd name="T2" fmla="*/ 696 w 1209"/>
                  <a:gd name="T3" fmla="*/ 231 h 869"/>
                  <a:gd name="T4" fmla="*/ 667 w 1209"/>
                  <a:gd name="T5" fmla="*/ 216 h 869"/>
                  <a:gd name="T6" fmla="*/ 640 w 1209"/>
                  <a:gd name="T7" fmla="*/ 197 h 869"/>
                  <a:gd name="T8" fmla="*/ 615 w 1209"/>
                  <a:gd name="T9" fmla="*/ 176 h 869"/>
                  <a:gd name="T10" fmla="*/ 590 w 1209"/>
                  <a:gd name="T11" fmla="*/ 156 h 869"/>
                  <a:gd name="T12" fmla="*/ 564 w 1209"/>
                  <a:gd name="T13" fmla="*/ 135 h 869"/>
                  <a:gd name="T14" fmla="*/ 538 w 1209"/>
                  <a:gd name="T15" fmla="*/ 115 h 869"/>
                  <a:gd name="T16" fmla="*/ 496 w 1209"/>
                  <a:gd name="T17" fmla="*/ 93 h 869"/>
                  <a:gd name="T18" fmla="*/ 440 w 1209"/>
                  <a:gd name="T19" fmla="*/ 81 h 869"/>
                  <a:gd name="T20" fmla="*/ 386 w 1209"/>
                  <a:gd name="T21" fmla="*/ 87 h 869"/>
                  <a:gd name="T22" fmla="*/ 333 w 1209"/>
                  <a:gd name="T23" fmla="*/ 106 h 869"/>
                  <a:gd name="T24" fmla="*/ 280 w 1209"/>
                  <a:gd name="T25" fmla="*/ 137 h 869"/>
                  <a:gd name="T26" fmla="*/ 230 w 1209"/>
                  <a:gd name="T27" fmla="*/ 175 h 869"/>
                  <a:gd name="T28" fmla="*/ 181 w 1209"/>
                  <a:gd name="T29" fmla="*/ 218 h 869"/>
                  <a:gd name="T30" fmla="*/ 134 w 1209"/>
                  <a:gd name="T31" fmla="*/ 262 h 869"/>
                  <a:gd name="T32" fmla="*/ 100 w 1209"/>
                  <a:gd name="T33" fmla="*/ 292 h 869"/>
                  <a:gd name="T34" fmla="*/ 75 w 1209"/>
                  <a:gd name="T35" fmla="*/ 303 h 869"/>
                  <a:gd name="T36" fmla="*/ 48 w 1209"/>
                  <a:gd name="T37" fmla="*/ 307 h 869"/>
                  <a:gd name="T38" fmla="*/ 22 w 1209"/>
                  <a:gd name="T39" fmla="*/ 302 h 869"/>
                  <a:gd name="T40" fmla="*/ 0 w 1209"/>
                  <a:gd name="T41" fmla="*/ 693 h 869"/>
                  <a:gd name="T42" fmla="*/ 24 w 1209"/>
                  <a:gd name="T43" fmla="*/ 705 h 869"/>
                  <a:gd name="T44" fmla="*/ 49 w 1209"/>
                  <a:gd name="T45" fmla="*/ 713 h 869"/>
                  <a:gd name="T46" fmla="*/ 76 w 1209"/>
                  <a:gd name="T47" fmla="*/ 713 h 869"/>
                  <a:gd name="T48" fmla="*/ 102 w 1209"/>
                  <a:gd name="T49" fmla="*/ 703 h 869"/>
                  <a:gd name="T50" fmla="*/ 154 w 1209"/>
                  <a:gd name="T51" fmla="*/ 673 h 869"/>
                  <a:gd name="T52" fmla="*/ 208 w 1209"/>
                  <a:gd name="T53" fmla="*/ 643 h 869"/>
                  <a:gd name="T54" fmla="*/ 265 w 1209"/>
                  <a:gd name="T55" fmla="*/ 615 h 869"/>
                  <a:gd name="T56" fmla="*/ 320 w 1209"/>
                  <a:gd name="T57" fmla="*/ 593 h 869"/>
                  <a:gd name="T58" fmla="*/ 376 w 1209"/>
                  <a:gd name="T59" fmla="*/ 582 h 869"/>
                  <a:gd name="T60" fmla="*/ 431 w 1209"/>
                  <a:gd name="T61" fmla="*/ 582 h 869"/>
                  <a:gd name="T62" fmla="*/ 485 w 1209"/>
                  <a:gd name="T63" fmla="*/ 599 h 869"/>
                  <a:gd name="T64" fmla="*/ 535 w 1209"/>
                  <a:gd name="T65" fmla="*/ 636 h 869"/>
                  <a:gd name="T66" fmla="*/ 560 w 1209"/>
                  <a:gd name="T67" fmla="*/ 660 h 869"/>
                  <a:gd name="T68" fmla="*/ 581 w 1209"/>
                  <a:gd name="T69" fmla="*/ 687 h 869"/>
                  <a:gd name="T70" fmla="*/ 601 w 1209"/>
                  <a:gd name="T71" fmla="*/ 714 h 869"/>
                  <a:gd name="T72" fmla="*/ 622 w 1209"/>
                  <a:gd name="T73" fmla="*/ 742 h 869"/>
                  <a:gd name="T74" fmla="*/ 644 w 1209"/>
                  <a:gd name="T75" fmla="*/ 769 h 869"/>
                  <a:gd name="T76" fmla="*/ 668 w 1209"/>
                  <a:gd name="T77" fmla="*/ 795 h 869"/>
                  <a:gd name="T78" fmla="*/ 697 w 1209"/>
                  <a:gd name="T79" fmla="*/ 818 h 869"/>
                  <a:gd name="T80" fmla="*/ 730 w 1209"/>
                  <a:gd name="T81" fmla="*/ 839 h 869"/>
                  <a:gd name="T82" fmla="*/ 812 w 1209"/>
                  <a:gd name="T83" fmla="*/ 860 h 869"/>
                  <a:gd name="T84" fmla="*/ 881 w 1209"/>
                  <a:gd name="T85" fmla="*/ 869 h 869"/>
                  <a:gd name="T86" fmla="*/ 940 w 1209"/>
                  <a:gd name="T87" fmla="*/ 867 h 869"/>
                  <a:gd name="T88" fmla="*/ 989 w 1209"/>
                  <a:gd name="T89" fmla="*/ 856 h 869"/>
                  <a:gd name="T90" fmla="*/ 1032 w 1209"/>
                  <a:gd name="T91" fmla="*/ 840 h 869"/>
                  <a:gd name="T92" fmla="*/ 1068 w 1209"/>
                  <a:gd name="T93" fmla="*/ 822 h 869"/>
                  <a:gd name="T94" fmla="*/ 1100 w 1209"/>
                  <a:gd name="T95" fmla="*/ 801 h 869"/>
                  <a:gd name="T96" fmla="*/ 1128 w 1209"/>
                  <a:gd name="T97" fmla="*/ 781 h 869"/>
                  <a:gd name="T98" fmla="*/ 1206 w 1209"/>
                  <a:gd name="T99" fmla="*/ 2 h 869"/>
                  <a:gd name="T100" fmla="*/ 1197 w 1209"/>
                  <a:gd name="T101" fmla="*/ 7 h 869"/>
                  <a:gd name="T102" fmla="*/ 1185 w 1209"/>
                  <a:gd name="T103" fmla="*/ 13 h 869"/>
                  <a:gd name="T104" fmla="*/ 1176 w 1209"/>
                  <a:gd name="T105" fmla="*/ 17 h 869"/>
                  <a:gd name="T106" fmla="*/ 1148 w 1209"/>
                  <a:gd name="T107" fmla="*/ 42 h 869"/>
                  <a:gd name="T108" fmla="*/ 1095 w 1209"/>
                  <a:gd name="T109" fmla="*/ 85 h 869"/>
                  <a:gd name="T110" fmla="*/ 1039 w 1209"/>
                  <a:gd name="T111" fmla="*/ 129 h 869"/>
                  <a:gd name="T112" fmla="*/ 979 w 1209"/>
                  <a:gd name="T113" fmla="*/ 171 h 869"/>
                  <a:gd name="T114" fmla="*/ 919 w 1209"/>
                  <a:gd name="T115" fmla="*/ 208 h 869"/>
                  <a:gd name="T116" fmla="*/ 863 w 1209"/>
                  <a:gd name="T117" fmla="*/ 235 h 869"/>
                  <a:gd name="T118" fmla="*/ 810 w 1209"/>
                  <a:gd name="T119" fmla="*/ 250 h 869"/>
                  <a:gd name="T120" fmla="*/ 764 w 1209"/>
                  <a:gd name="T121" fmla="*/ 251 h 8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9" h="869">
                    <a:moveTo>
                      <a:pt x="744" y="246"/>
                    </a:moveTo>
                    <a:lnTo>
                      <a:pt x="727" y="242"/>
                    </a:lnTo>
                    <a:lnTo>
                      <a:pt x="711" y="237"/>
                    </a:lnTo>
                    <a:lnTo>
                      <a:pt x="696" y="231"/>
                    </a:lnTo>
                    <a:lnTo>
                      <a:pt x="681" y="224"/>
                    </a:lnTo>
                    <a:lnTo>
                      <a:pt x="667" y="216"/>
                    </a:lnTo>
                    <a:lnTo>
                      <a:pt x="653" y="206"/>
                    </a:lnTo>
                    <a:lnTo>
                      <a:pt x="640" y="197"/>
                    </a:lnTo>
                    <a:lnTo>
                      <a:pt x="628" y="187"/>
                    </a:lnTo>
                    <a:lnTo>
                      <a:pt x="615" y="176"/>
                    </a:lnTo>
                    <a:lnTo>
                      <a:pt x="602" y="166"/>
                    </a:lnTo>
                    <a:lnTo>
                      <a:pt x="590" y="156"/>
                    </a:lnTo>
                    <a:lnTo>
                      <a:pt x="578" y="145"/>
                    </a:lnTo>
                    <a:lnTo>
                      <a:pt x="564" y="135"/>
                    </a:lnTo>
                    <a:lnTo>
                      <a:pt x="552" y="125"/>
                    </a:lnTo>
                    <a:lnTo>
                      <a:pt x="538" y="115"/>
                    </a:lnTo>
                    <a:lnTo>
                      <a:pt x="524" y="107"/>
                    </a:lnTo>
                    <a:lnTo>
                      <a:pt x="496" y="93"/>
                    </a:lnTo>
                    <a:lnTo>
                      <a:pt x="467" y="84"/>
                    </a:lnTo>
                    <a:lnTo>
                      <a:pt x="440" y="81"/>
                    </a:lnTo>
                    <a:lnTo>
                      <a:pt x="412" y="82"/>
                    </a:lnTo>
                    <a:lnTo>
                      <a:pt x="386" y="87"/>
                    </a:lnTo>
                    <a:lnTo>
                      <a:pt x="359" y="95"/>
                    </a:lnTo>
                    <a:lnTo>
                      <a:pt x="333" y="106"/>
                    </a:lnTo>
                    <a:lnTo>
                      <a:pt x="306" y="120"/>
                    </a:lnTo>
                    <a:lnTo>
                      <a:pt x="280" y="137"/>
                    </a:lnTo>
                    <a:lnTo>
                      <a:pt x="254" y="156"/>
                    </a:lnTo>
                    <a:lnTo>
                      <a:pt x="230" y="175"/>
                    </a:lnTo>
                    <a:lnTo>
                      <a:pt x="205" y="197"/>
                    </a:lnTo>
                    <a:lnTo>
                      <a:pt x="181" y="218"/>
                    </a:lnTo>
                    <a:lnTo>
                      <a:pt x="157" y="240"/>
                    </a:lnTo>
                    <a:lnTo>
                      <a:pt x="134" y="262"/>
                    </a:lnTo>
                    <a:lnTo>
                      <a:pt x="111" y="282"/>
                    </a:lnTo>
                    <a:lnTo>
                      <a:pt x="100" y="292"/>
                    </a:lnTo>
                    <a:lnTo>
                      <a:pt x="87" y="299"/>
                    </a:lnTo>
                    <a:lnTo>
                      <a:pt x="75" y="303"/>
                    </a:lnTo>
                    <a:lnTo>
                      <a:pt x="61" y="305"/>
                    </a:lnTo>
                    <a:lnTo>
                      <a:pt x="48" y="307"/>
                    </a:lnTo>
                    <a:lnTo>
                      <a:pt x="34" y="305"/>
                    </a:lnTo>
                    <a:lnTo>
                      <a:pt x="22" y="302"/>
                    </a:lnTo>
                    <a:lnTo>
                      <a:pt x="9" y="299"/>
                    </a:lnTo>
                    <a:lnTo>
                      <a:pt x="0" y="693"/>
                    </a:lnTo>
                    <a:lnTo>
                      <a:pt x="11" y="699"/>
                    </a:lnTo>
                    <a:lnTo>
                      <a:pt x="24" y="705"/>
                    </a:lnTo>
                    <a:lnTo>
                      <a:pt x="36" y="710"/>
                    </a:lnTo>
                    <a:lnTo>
                      <a:pt x="49" y="713"/>
                    </a:lnTo>
                    <a:lnTo>
                      <a:pt x="63" y="714"/>
                    </a:lnTo>
                    <a:lnTo>
                      <a:pt x="76" y="713"/>
                    </a:lnTo>
                    <a:lnTo>
                      <a:pt x="89" y="709"/>
                    </a:lnTo>
                    <a:lnTo>
                      <a:pt x="102" y="703"/>
                    </a:lnTo>
                    <a:lnTo>
                      <a:pt x="128" y="688"/>
                    </a:lnTo>
                    <a:lnTo>
                      <a:pt x="154" y="673"/>
                    </a:lnTo>
                    <a:lnTo>
                      <a:pt x="182" y="658"/>
                    </a:lnTo>
                    <a:lnTo>
                      <a:pt x="208" y="643"/>
                    </a:lnTo>
                    <a:lnTo>
                      <a:pt x="236" y="628"/>
                    </a:lnTo>
                    <a:lnTo>
                      <a:pt x="265" y="615"/>
                    </a:lnTo>
                    <a:lnTo>
                      <a:pt x="292" y="603"/>
                    </a:lnTo>
                    <a:lnTo>
                      <a:pt x="320" y="593"/>
                    </a:lnTo>
                    <a:lnTo>
                      <a:pt x="348" y="587"/>
                    </a:lnTo>
                    <a:lnTo>
                      <a:pt x="376" y="582"/>
                    </a:lnTo>
                    <a:lnTo>
                      <a:pt x="404" y="580"/>
                    </a:lnTo>
                    <a:lnTo>
                      <a:pt x="431" y="582"/>
                    </a:lnTo>
                    <a:lnTo>
                      <a:pt x="458" y="589"/>
                    </a:lnTo>
                    <a:lnTo>
                      <a:pt x="485" y="599"/>
                    </a:lnTo>
                    <a:lnTo>
                      <a:pt x="510" y="615"/>
                    </a:lnTo>
                    <a:lnTo>
                      <a:pt x="535" y="636"/>
                    </a:lnTo>
                    <a:lnTo>
                      <a:pt x="548" y="648"/>
                    </a:lnTo>
                    <a:lnTo>
                      <a:pt x="560" y="660"/>
                    </a:lnTo>
                    <a:lnTo>
                      <a:pt x="571" y="673"/>
                    </a:lnTo>
                    <a:lnTo>
                      <a:pt x="581" y="687"/>
                    </a:lnTo>
                    <a:lnTo>
                      <a:pt x="592" y="701"/>
                    </a:lnTo>
                    <a:lnTo>
                      <a:pt x="601" y="714"/>
                    </a:lnTo>
                    <a:lnTo>
                      <a:pt x="611" y="728"/>
                    </a:lnTo>
                    <a:lnTo>
                      <a:pt x="622" y="742"/>
                    </a:lnTo>
                    <a:lnTo>
                      <a:pt x="632" y="756"/>
                    </a:lnTo>
                    <a:lnTo>
                      <a:pt x="644" y="769"/>
                    </a:lnTo>
                    <a:lnTo>
                      <a:pt x="655" y="782"/>
                    </a:lnTo>
                    <a:lnTo>
                      <a:pt x="668" y="795"/>
                    </a:lnTo>
                    <a:lnTo>
                      <a:pt x="682" y="807"/>
                    </a:lnTo>
                    <a:lnTo>
                      <a:pt x="697" y="818"/>
                    </a:lnTo>
                    <a:lnTo>
                      <a:pt x="713" y="830"/>
                    </a:lnTo>
                    <a:lnTo>
                      <a:pt x="730" y="839"/>
                    </a:lnTo>
                    <a:lnTo>
                      <a:pt x="773" y="852"/>
                    </a:lnTo>
                    <a:lnTo>
                      <a:pt x="812" y="860"/>
                    </a:lnTo>
                    <a:lnTo>
                      <a:pt x="848" y="865"/>
                    </a:lnTo>
                    <a:lnTo>
                      <a:pt x="881" y="869"/>
                    </a:lnTo>
                    <a:lnTo>
                      <a:pt x="911" y="869"/>
                    </a:lnTo>
                    <a:lnTo>
                      <a:pt x="940" y="867"/>
                    </a:lnTo>
                    <a:lnTo>
                      <a:pt x="966" y="862"/>
                    </a:lnTo>
                    <a:lnTo>
                      <a:pt x="989" y="856"/>
                    </a:lnTo>
                    <a:lnTo>
                      <a:pt x="1011" y="849"/>
                    </a:lnTo>
                    <a:lnTo>
                      <a:pt x="1032" y="840"/>
                    </a:lnTo>
                    <a:lnTo>
                      <a:pt x="1050" y="831"/>
                    </a:lnTo>
                    <a:lnTo>
                      <a:pt x="1068" y="822"/>
                    </a:lnTo>
                    <a:lnTo>
                      <a:pt x="1085" y="811"/>
                    </a:lnTo>
                    <a:lnTo>
                      <a:pt x="1100" y="801"/>
                    </a:lnTo>
                    <a:lnTo>
                      <a:pt x="1114" y="790"/>
                    </a:lnTo>
                    <a:lnTo>
                      <a:pt x="1128" y="781"/>
                    </a:lnTo>
                    <a:lnTo>
                      <a:pt x="1209" y="0"/>
                    </a:lnTo>
                    <a:lnTo>
                      <a:pt x="1206" y="2"/>
                    </a:lnTo>
                    <a:lnTo>
                      <a:pt x="1201" y="5"/>
                    </a:lnTo>
                    <a:lnTo>
                      <a:pt x="1197" y="7"/>
                    </a:lnTo>
                    <a:lnTo>
                      <a:pt x="1191" y="9"/>
                    </a:lnTo>
                    <a:lnTo>
                      <a:pt x="1185" y="13"/>
                    </a:lnTo>
                    <a:lnTo>
                      <a:pt x="1181" y="15"/>
                    </a:lnTo>
                    <a:lnTo>
                      <a:pt x="1176" y="17"/>
                    </a:lnTo>
                    <a:lnTo>
                      <a:pt x="1173" y="21"/>
                    </a:lnTo>
                    <a:lnTo>
                      <a:pt x="1148" y="42"/>
                    </a:lnTo>
                    <a:lnTo>
                      <a:pt x="1123" y="62"/>
                    </a:lnTo>
                    <a:lnTo>
                      <a:pt x="1095" y="85"/>
                    </a:lnTo>
                    <a:lnTo>
                      <a:pt x="1068" y="107"/>
                    </a:lnTo>
                    <a:lnTo>
                      <a:pt x="1039" y="129"/>
                    </a:lnTo>
                    <a:lnTo>
                      <a:pt x="1009" y="150"/>
                    </a:lnTo>
                    <a:lnTo>
                      <a:pt x="979" y="171"/>
                    </a:lnTo>
                    <a:lnTo>
                      <a:pt x="949" y="190"/>
                    </a:lnTo>
                    <a:lnTo>
                      <a:pt x="919" y="208"/>
                    </a:lnTo>
                    <a:lnTo>
                      <a:pt x="890" y="223"/>
                    </a:lnTo>
                    <a:lnTo>
                      <a:pt x="863" y="235"/>
                    </a:lnTo>
                    <a:lnTo>
                      <a:pt x="835" y="244"/>
                    </a:lnTo>
                    <a:lnTo>
                      <a:pt x="810" y="250"/>
                    </a:lnTo>
                    <a:lnTo>
                      <a:pt x="785" y="254"/>
                    </a:lnTo>
                    <a:lnTo>
                      <a:pt x="764" y="251"/>
                    </a:lnTo>
                    <a:lnTo>
                      <a:pt x="744" y="246"/>
                    </a:lnTo>
                    <a:close/>
                  </a:path>
                </a:pathLst>
              </a:custGeom>
              <a:solidFill>
                <a:srgbClr val="EA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39" name="Freeform 28">
                <a:extLst>
                  <a:ext uri="{FF2B5EF4-FFF2-40B4-BE49-F238E27FC236}">
                    <a16:creationId xmlns:a16="http://schemas.microsoft.com/office/drawing/2014/main" id="{5CC540FF-FDB3-4492-AD0A-966BA9721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91013"/>
                <a:ext cx="958850" cy="682625"/>
              </a:xfrm>
              <a:custGeom>
                <a:avLst/>
                <a:gdLst>
                  <a:gd name="T0" fmla="*/ 728 w 1208"/>
                  <a:gd name="T1" fmla="*/ 244 h 859"/>
                  <a:gd name="T2" fmla="*/ 697 w 1208"/>
                  <a:gd name="T3" fmla="*/ 232 h 859"/>
                  <a:gd name="T4" fmla="*/ 668 w 1208"/>
                  <a:gd name="T5" fmla="*/ 216 h 859"/>
                  <a:gd name="T6" fmla="*/ 640 w 1208"/>
                  <a:gd name="T7" fmla="*/ 198 h 859"/>
                  <a:gd name="T8" fmla="*/ 615 w 1208"/>
                  <a:gd name="T9" fmla="*/ 177 h 859"/>
                  <a:gd name="T10" fmla="*/ 591 w 1208"/>
                  <a:gd name="T11" fmla="*/ 156 h 859"/>
                  <a:gd name="T12" fmla="*/ 565 w 1208"/>
                  <a:gd name="T13" fmla="*/ 136 h 859"/>
                  <a:gd name="T14" fmla="*/ 538 w 1208"/>
                  <a:gd name="T15" fmla="*/ 117 h 859"/>
                  <a:gd name="T16" fmla="*/ 496 w 1208"/>
                  <a:gd name="T17" fmla="*/ 95 h 859"/>
                  <a:gd name="T18" fmla="*/ 440 w 1208"/>
                  <a:gd name="T19" fmla="*/ 83 h 859"/>
                  <a:gd name="T20" fmla="*/ 386 w 1208"/>
                  <a:gd name="T21" fmla="*/ 87 h 859"/>
                  <a:gd name="T22" fmla="*/ 333 w 1208"/>
                  <a:gd name="T23" fmla="*/ 107 h 859"/>
                  <a:gd name="T24" fmla="*/ 280 w 1208"/>
                  <a:gd name="T25" fmla="*/ 138 h 859"/>
                  <a:gd name="T26" fmla="*/ 230 w 1208"/>
                  <a:gd name="T27" fmla="*/ 176 h 859"/>
                  <a:gd name="T28" fmla="*/ 181 w 1208"/>
                  <a:gd name="T29" fmla="*/ 219 h 859"/>
                  <a:gd name="T30" fmla="*/ 134 w 1208"/>
                  <a:gd name="T31" fmla="*/ 262 h 859"/>
                  <a:gd name="T32" fmla="*/ 100 w 1208"/>
                  <a:gd name="T33" fmla="*/ 292 h 859"/>
                  <a:gd name="T34" fmla="*/ 75 w 1208"/>
                  <a:gd name="T35" fmla="*/ 304 h 859"/>
                  <a:gd name="T36" fmla="*/ 48 w 1208"/>
                  <a:gd name="T37" fmla="*/ 307 h 859"/>
                  <a:gd name="T38" fmla="*/ 22 w 1208"/>
                  <a:gd name="T39" fmla="*/ 303 h 859"/>
                  <a:gd name="T40" fmla="*/ 0 w 1208"/>
                  <a:gd name="T41" fmla="*/ 684 h 859"/>
                  <a:gd name="T42" fmla="*/ 24 w 1208"/>
                  <a:gd name="T43" fmla="*/ 697 h 859"/>
                  <a:gd name="T44" fmla="*/ 49 w 1208"/>
                  <a:gd name="T45" fmla="*/ 704 h 859"/>
                  <a:gd name="T46" fmla="*/ 76 w 1208"/>
                  <a:gd name="T47" fmla="*/ 704 h 859"/>
                  <a:gd name="T48" fmla="*/ 102 w 1208"/>
                  <a:gd name="T49" fmla="*/ 693 h 859"/>
                  <a:gd name="T50" fmla="*/ 154 w 1208"/>
                  <a:gd name="T51" fmla="*/ 663 h 859"/>
                  <a:gd name="T52" fmla="*/ 208 w 1208"/>
                  <a:gd name="T53" fmla="*/ 633 h 859"/>
                  <a:gd name="T54" fmla="*/ 265 w 1208"/>
                  <a:gd name="T55" fmla="*/ 606 h 859"/>
                  <a:gd name="T56" fmla="*/ 320 w 1208"/>
                  <a:gd name="T57" fmla="*/ 584 h 859"/>
                  <a:gd name="T58" fmla="*/ 376 w 1208"/>
                  <a:gd name="T59" fmla="*/ 572 h 859"/>
                  <a:gd name="T60" fmla="*/ 431 w 1208"/>
                  <a:gd name="T61" fmla="*/ 573 h 859"/>
                  <a:gd name="T62" fmla="*/ 485 w 1208"/>
                  <a:gd name="T63" fmla="*/ 589 h 859"/>
                  <a:gd name="T64" fmla="*/ 535 w 1208"/>
                  <a:gd name="T65" fmla="*/ 626 h 859"/>
                  <a:gd name="T66" fmla="*/ 560 w 1208"/>
                  <a:gd name="T67" fmla="*/ 651 h 859"/>
                  <a:gd name="T68" fmla="*/ 581 w 1208"/>
                  <a:gd name="T69" fmla="*/ 677 h 859"/>
                  <a:gd name="T70" fmla="*/ 601 w 1208"/>
                  <a:gd name="T71" fmla="*/ 705 h 859"/>
                  <a:gd name="T72" fmla="*/ 622 w 1208"/>
                  <a:gd name="T73" fmla="*/ 732 h 859"/>
                  <a:gd name="T74" fmla="*/ 644 w 1208"/>
                  <a:gd name="T75" fmla="*/ 759 h 859"/>
                  <a:gd name="T76" fmla="*/ 668 w 1208"/>
                  <a:gd name="T77" fmla="*/ 785 h 859"/>
                  <a:gd name="T78" fmla="*/ 697 w 1208"/>
                  <a:gd name="T79" fmla="*/ 808 h 859"/>
                  <a:gd name="T80" fmla="*/ 730 w 1208"/>
                  <a:gd name="T81" fmla="*/ 829 h 859"/>
                  <a:gd name="T82" fmla="*/ 812 w 1208"/>
                  <a:gd name="T83" fmla="*/ 851 h 859"/>
                  <a:gd name="T84" fmla="*/ 881 w 1208"/>
                  <a:gd name="T85" fmla="*/ 859 h 859"/>
                  <a:gd name="T86" fmla="*/ 941 w 1208"/>
                  <a:gd name="T87" fmla="*/ 857 h 859"/>
                  <a:gd name="T88" fmla="*/ 991 w 1208"/>
                  <a:gd name="T89" fmla="*/ 846 h 859"/>
                  <a:gd name="T90" fmla="*/ 1033 w 1208"/>
                  <a:gd name="T91" fmla="*/ 831 h 859"/>
                  <a:gd name="T92" fmla="*/ 1069 w 1208"/>
                  <a:gd name="T93" fmla="*/ 812 h 859"/>
                  <a:gd name="T94" fmla="*/ 1100 w 1208"/>
                  <a:gd name="T95" fmla="*/ 791 h 859"/>
                  <a:gd name="T96" fmla="*/ 1129 w 1208"/>
                  <a:gd name="T97" fmla="*/ 772 h 859"/>
                  <a:gd name="T98" fmla="*/ 1205 w 1208"/>
                  <a:gd name="T99" fmla="*/ 2 h 859"/>
                  <a:gd name="T100" fmla="*/ 1197 w 1208"/>
                  <a:gd name="T101" fmla="*/ 8 h 859"/>
                  <a:gd name="T102" fmla="*/ 1186 w 1208"/>
                  <a:gd name="T103" fmla="*/ 12 h 859"/>
                  <a:gd name="T104" fmla="*/ 1176 w 1208"/>
                  <a:gd name="T105" fmla="*/ 18 h 859"/>
                  <a:gd name="T106" fmla="*/ 1148 w 1208"/>
                  <a:gd name="T107" fmla="*/ 42 h 859"/>
                  <a:gd name="T108" fmla="*/ 1097 w 1208"/>
                  <a:gd name="T109" fmla="*/ 86 h 859"/>
                  <a:gd name="T110" fmla="*/ 1039 w 1208"/>
                  <a:gd name="T111" fmla="*/ 130 h 859"/>
                  <a:gd name="T112" fmla="*/ 980 w 1208"/>
                  <a:gd name="T113" fmla="*/ 171 h 859"/>
                  <a:gd name="T114" fmla="*/ 920 w 1208"/>
                  <a:gd name="T115" fmla="*/ 208 h 859"/>
                  <a:gd name="T116" fmla="*/ 863 w 1208"/>
                  <a:gd name="T117" fmla="*/ 236 h 859"/>
                  <a:gd name="T118" fmla="*/ 811 w 1208"/>
                  <a:gd name="T119" fmla="*/ 252 h 859"/>
                  <a:gd name="T120" fmla="*/ 765 w 1208"/>
                  <a:gd name="T121" fmla="*/ 253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8" h="859">
                    <a:moveTo>
                      <a:pt x="745" y="247"/>
                    </a:moveTo>
                    <a:lnTo>
                      <a:pt x="728" y="244"/>
                    </a:lnTo>
                    <a:lnTo>
                      <a:pt x="712" y="238"/>
                    </a:lnTo>
                    <a:lnTo>
                      <a:pt x="697" y="232"/>
                    </a:lnTo>
                    <a:lnTo>
                      <a:pt x="682" y="224"/>
                    </a:lnTo>
                    <a:lnTo>
                      <a:pt x="668" y="216"/>
                    </a:lnTo>
                    <a:lnTo>
                      <a:pt x="654" y="207"/>
                    </a:lnTo>
                    <a:lnTo>
                      <a:pt x="640" y="198"/>
                    </a:lnTo>
                    <a:lnTo>
                      <a:pt x="628" y="187"/>
                    </a:lnTo>
                    <a:lnTo>
                      <a:pt x="615" y="177"/>
                    </a:lnTo>
                    <a:lnTo>
                      <a:pt x="603" y="167"/>
                    </a:lnTo>
                    <a:lnTo>
                      <a:pt x="591" y="156"/>
                    </a:lnTo>
                    <a:lnTo>
                      <a:pt x="578" y="146"/>
                    </a:lnTo>
                    <a:lnTo>
                      <a:pt x="565" y="136"/>
                    </a:lnTo>
                    <a:lnTo>
                      <a:pt x="552" y="126"/>
                    </a:lnTo>
                    <a:lnTo>
                      <a:pt x="538" y="117"/>
                    </a:lnTo>
                    <a:lnTo>
                      <a:pt x="524" y="109"/>
                    </a:lnTo>
                    <a:lnTo>
                      <a:pt x="496" y="95"/>
                    </a:lnTo>
                    <a:lnTo>
                      <a:pt x="467" y="86"/>
                    </a:lnTo>
                    <a:lnTo>
                      <a:pt x="440" y="83"/>
                    </a:lnTo>
                    <a:lnTo>
                      <a:pt x="412" y="83"/>
                    </a:lnTo>
                    <a:lnTo>
                      <a:pt x="386" y="87"/>
                    </a:lnTo>
                    <a:lnTo>
                      <a:pt x="359" y="95"/>
                    </a:lnTo>
                    <a:lnTo>
                      <a:pt x="333" y="107"/>
                    </a:lnTo>
                    <a:lnTo>
                      <a:pt x="306" y="122"/>
                    </a:lnTo>
                    <a:lnTo>
                      <a:pt x="280" y="138"/>
                    </a:lnTo>
                    <a:lnTo>
                      <a:pt x="254" y="156"/>
                    </a:lnTo>
                    <a:lnTo>
                      <a:pt x="230" y="176"/>
                    </a:lnTo>
                    <a:lnTo>
                      <a:pt x="205" y="198"/>
                    </a:lnTo>
                    <a:lnTo>
                      <a:pt x="181" y="219"/>
                    </a:lnTo>
                    <a:lnTo>
                      <a:pt x="157" y="240"/>
                    </a:lnTo>
                    <a:lnTo>
                      <a:pt x="134" y="262"/>
                    </a:lnTo>
                    <a:lnTo>
                      <a:pt x="111" y="283"/>
                    </a:lnTo>
                    <a:lnTo>
                      <a:pt x="100" y="292"/>
                    </a:lnTo>
                    <a:lnTo>
                      <a:pt x="87" y="299"/>
                    </a:lnTo>
                    <a:lnTo>
                      <a:pt x="75" y="304"/>
                    </a:lnTo>
                    <a:lnTo>
                      <a:pt x="62" y="306"/>
                    </a:lnTo>
                    <a:lnTo>
                      <a:pt x="48" y="307"/>
                    </a:lnTo>
                    <a:lnTo>
                      <a:pt x="35" y="306"/>
                    </a:lnTo>
                    <a:lnTo>
                      <a:pt x="22" y="303"/>
                    </a:lnTo>
                    <a:lnTo>
                      <a:pt x="9" y="299"/>
                    </a:lnTo>
                    <a:lnTo>
                      <a:pt x="0" y="684"/>
                    </a:lnTo>
                    <a:lnTo>
                      <a:pt x="11" y="691"/>
                    </a:lnTo>
                    <a:lnTo>
                      <a:pt x="24" y="697"/>
                    </a:lnTo>
                    <a:lnTo>
                      <a:pt x="36" y="701"/>
                    </a:lnTo>
                    <a:lnTo>
                      <a:pt x="49" y="704"/>
                    </a:lnTo>
                    <a:lnTo>
                      <a:pt x="63" y="705"/>
                    </a:lnTo>
                    <a:lnTo>
                      <a:pt x="76" y="704"/>
                    </a:lnTo>
                    <a:lnTo>
                      <a:pt x="89" y="700"/>
                    </a:lnTo>
                    <a:lnTo>
                      <a:pt x="102" y="693"/>
                    </a:lnTo>
                    <a:lnTo>
                      <a:pt x="128" y="678"/>
                    </a:lnTo>
                    <a:lnTo>
                      <a:pt x="154" y="663"/>
                    </a:lnTo>
                    <a:lnTo>
                      <a:pt x="182" y="648"/>
                    </a:lnTo>
                    <a:lnTo>
                      <a:pt x="208" y="633"/>
                    </a:lnTo>
                    <a:lnTo>
                      <a:pt x="236" y="618"/>
                    </a:lnTo>
                    <a:lnTo>
                      <a:pt x="265" y="606"/>
                    </a:lnTo>
                    <a:lnTo>
                      <a:pt x="292" y="594"/>
                    </a:lnTo>
                    <a:lnTo>
                      <a:pt x="320" y="584"/>
                    </a:lnTo>
                    <a:lnTo>
                      <a:pt x="348" y="577"/>
                    </a:lnTo>
                    <a:lnTo>
                      <a:pt x="376" y="572"/>
                    </a:lnTo>
                    <a:lnTo>
                      <a:pt x="404" y="571"/>
                    </a:lnTo>
                    <a:lnTo>
                      <a:pt x="431" y="573"/>
                    </a:lnTo>
                    <a:lnTo>
                      <a:pt x="458" y="579"/>
                    </a:lnTo>
                    <a:lnTo>
                      <a:pt x="485" y="589"/>
                    </a:lnTo>
                    <a:lnTo>
                      <a:pt x="510" y="606"/>
                    </a:lnTo>
                    <a:lnTo>
                      <a:pt x="535" y="626"/>
                    </a:lnTo>
                    <a:lnTo>
                      <a:pt x="548" y="638"/>
                    </a:lnTo>
                    <a:lnTo>
                      <a:pt x="560" y="651"/>
                    </a:lnTo>
                    <a:lnTo>
                      <a:pt x="571" y="663"/>
                    </a:lnTo>
                    <a:lnTo>
                      <a:pt x="581" y="677"/>
                    </a:lnTo>
                    <a:lnTo>
                      <a:pt x="592" y="691"/>
                    </a:lnTo>
                    <a:lnTo>
                      <a:pt x="601" y="705"/>
                    </a:lnTo>
                    <a:lnTo>
                      <a:pt x="611" y="719"/>
                    </a:lnTo>
                    <a:lnTo>
                      <a:pt x="622" y="732"/>
                    </a:lnTo>
                    <a:lnTo>
                      <a:pt x="632" y="746"/>
                    </a:lnTo>
                    <a:lnTo>
                      <a:pt x="644" y="759"/>
                    </a:lnTo>
                    <a:lnTo>
                      <a:pt x="655" y="773"/>
                    </a:lnTo>
                    <a:lnTo>
                      <a:pt x="668" y="785"/>
                    </a:lnTo>
                    <a:lnTo>
                      <a:pt x="682" y="797"/>
                    </a:lnTo>
                    <a:lnTo>
                      <a:pt x="697" y="808"/>
                    </a:lnTo>
                    <a:lnTo>
                      <a:pt x="713" y="820"/>
                    </a:lnTo>
                    <a:lnTo>
                      <a:pt x="730" y="829"/>
                    </a:lnTo>
                    <a:lnTo>
                      <a:pt x="773" y="842"/>
                    </a:lnTo>
                    <a:lnTo>
                      <a:pt x="812" y="851"/>
                    </a:lnTo>
                    <a:lnTo>
                      <a:pt x="848" y="856"/>
                    </a:lnTo>
                    <a:lnTo>
                      <a:pt x="881" y="859"/>
                    </a:lnTo>
                    <a:lnTo>
                      <a:pt x="912" y="859"/>
                    </a:lnTo>
                    <a:lnTo>
                      <a:pt x="941" y="857"/>
                    </a:lnTo>
                    <a:lnTo>
                      <a:pt x="966" y="853"/>
                    </a:lnTo>
                    <a:lnTo>
                      <a:pt x="991" y="846"/>
                    </a:lnTo>
                    <a:lnTo>
                      <a:pt x="1012" y="839"/>
                    </a:lnTo>
                    <a:lnTo>
                      <a:pt x="1033" y="831"/>
                    </a:lnTo>
                    <a:lnTo>
                      <a:pt x="1052" y="822"/>
                    </a:lnTo>
                    <a:lnTo>
                      <a:pt x="1069" y="812"/>
                    </a:lnTo>
                    <a:lnTo>
                      <a:pt x="1085" y="801"/>
                    </a:lnTo>
                    <a:lnTo>
                      <a:pt x="1100" y="791"/>
                    </a:lnTo>
                    <a:lnTo>
                      <a:pt x="1115" y="781"/>
                    </a:lnTo>
                    <a:lnTo>
                      <a:pt x="1129" y="772"/>
                    </a:lnTo>
                    <a:lnTo>
                      <a:pt x="1208" y="0"/>
                    </a:lnTo>
                    <a:lnTo>
                      <a:pt x="1205" y="2"/>
                    </a:lnTo>
                    <a:lnTo>
                      <a:pt x="1201" y="5"/>
                    </a:lnTo>
                    <a:lnTo>
                      <a:pt x="1197" y="8"/>
                    </a:lnTo>
                    <a:lnTo>
                      <a:pt x="1191" y="10"/>
                    </a:lnTo>
                    <a:lnTo>
                      <a:pt x="1186" y="12"/>
                    </a:lnTo>
                    <a:lnTo>
                      <a:pt x="1181" y="16"/>
                    </a:lnTo>
                    <a:lnTo>
                      <a:pt x="1176" y="18"/>
                    </a:lnTo>
                    <a:lnTo>
                      <a:pt x="1173" y="22"/>
                    </a:lnTo>
                    <a:lnTo>
                      <a:pt x="1148" y="42"/>
                    </a:lnTo>
                    <a:lnTo>
                      <a:pt x="1123" y="63"/>
                    </a:lnTo>
                    <a:lnTo>
                      <a:pt x="1097" y="86"/>
                    </a:lnTo>
                    <a:lnTo>
                      <a:pt x="1068" y="108"/>
                    </a:lnTo>
                    <a:lnTo>
                      <a:pt x="1039" y="130"/>
                    </a:lnTo>
                    <a:lnTo>
                      <a:pt x="1009" y="151"/>
                    </a:lnTo>
                    <a:lnTo>
                      <a:pt x="980" y="171"/>
                    </a:lnTo>
                    <a:lnTo>
                      <a:pt x="950" y="191"/>
                    </a:lnTo>
                    <a:lnTo>
                      <a:pt x="920" y="208"/>
                    </a:lnTo>
                    <a:lnTo>
                      <a:pt x="891" y="223"/>
                    </a:lnTo>
                    <a:lnTo>
                      <a:pt x="863" y="236"/>
                    </a:lnTo>
                    <a:lnTo>
                      <a:pt x="836" y="245"/>
                    </a:lnTo>
                    <a:lnTo>
                      <a:pt x="811" y="252"/>
                    </a:lnTo>
                    <a:lnTo>
                      <a:pt x="787" y="254"/>
                    </a:lnTo>
                    <a:lnTo>
                      <a:pt x="765" y="253"/>
                    </a:lnTo>
                    <a:lnTo>
                      <a:pt x="745" y="247"/>
                    </a:lnTo>
                    <a:close/>
                  </a:path>
                </a:pathLst>
              </a:custGeom>
              <a:solidFill>
                <a:srgbClr val="EFF4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E1853D76-363A-41C2-9D5B-D8D6C4A9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94188"/>
                <a:ext cx="958850" cy="674688"/>
              </a:xfrm>
              <a:custGeom>
                <a:avLst/>
                <a:gdLst>
                  <a:gd name="T0" fmla="*/ 728 w 1208"/>
                  <a:gd name="T1" fmla="*/ 245 h 850"/>
                  <a:gd name="T2" fmla="*/ 697 w 1208"/>
                  <a:gd name="T3" fmla="*/ 234 h 850"/>
                  <a:gd name="T4" fmla="*/ 668 w 1208"/>
                  <a:gd name="T5" fmla="*/ 218 h 850"/>
                  <a:gd name="T6" fmla="*/ 640 w 1208"/>
                  <a:gd name="T7" fmla="*/ 199 h 850"/>
                  <a:gd name="T8" fmla="*/ 615 w 1208"/>
                  <a:gd name="T9" fmla="*/ 180 h 850"/>
                  <a:gd name="T10" fmla="*/ 591 w 1208"/>
                  <a:gd name="T11" fmla="*/ 158 h 850"/>
                  <a:gd name="T12" fmla="*/ 565 w 1208"/>
                  <a:gd name="T13" fmla="*/ 138 h 850"/>
                  <a:gd name="T14" fmla="*/ 538 w 1208"/>
                  <a:gd name="T15" fmla="*/ 119 h 850"/>
                  <a:gd name="T16" fmla="*/ 496 w 1208"/>
                  <a:gd name="T17" fmla="*/ 97 h 850"/>
                  <a:gd name="T18" fmla="*/ 440 w 1208"/>
                  <a:gd name="T19" fmla="*/ 84 h 850"/>
                  <a:gd name="T20" fmla="*/ 386 w 1208"/>
                  <a:gd name="T21" fmla="*/ 90 h 850"/>
                  <a:gd name="T22" fmla="*/ 333 w 1208"/>
                  <a:gd name="T23" fmla="*/ 110 h 850"/>
                  <a:gd name="T24" fmla="*/ 281 w 1208"/>
                  <a:gd name="T25" fmla="*/ 141 h 850"/>
                  <a:gd name="T26" fmla="*/ 230 w 1208"/>
                  <a:gd name="T27" fmla="*/ 179 h 850"/>
                  <a:gd name="T28" fmla="*/ 182 w 1208"/>
                  <a:gd name="T29" fmla="*/ 221 h 850"/>
                  <a:gd name="T30" fmla="*/ 134 w 1208"/>
                  <a:gd name="T31" fmla="*/ 265 h 850"/>
                  <a:gd name="T32" fmla="*/ 100 w 1208"/>
                  <a:gd name="T33" fmla="*/ 295 h 850"/>
                  <a:gd name="T34" fmla="*/ 75 w 1208"/>
                  <a:gd name="T35" fmla="*/ 305 h 850"/>
                  <a:gd name="T36" fmla="*/ 48 w 1208"/>
                  <a:gd name="T37" fmla="*/ 309 h 850"/>
                  <a:gd name="T38" fmla="*/ 23 w 1208"/>
                  <a:gd name="T39" fmla="*/ 304 h 850"/>
                  <a:gd name="T40" fmla="*/ 0 w 1208"/>
                  <a:gd name="T41" fmla="*/ 675 h 850"/>
                  <a:gd name="T42" fmla="*/ 24 w 1208"/>
                  <a:gd name="T43" fmla="*/ 688 h 850"/>
                  <a:gd name="T44" fmla="*/ 49 w 1208"/>
                  <a:gd name="T45" fmla="*/ 695 h 850"/>
                  <a:gd name="T46" fmla="*/ 76 w 1208"/>
                  <a:gd name="T47" fmla="*/ 695 h 850"/>
                  <a:gd name="T48" fmla="*/ 102 w 1208"/>
                  <a:gd name="T49" fmla="*/ 686 h 850"/>
                  <a:gd name="T50" fmla="*/ 154 w 1208"/>
                  <a:gd name="T51" fmla="*/ 656 h 850"/>
                  <a:gd name="T52" fmla="*/ 208 w 1208"/>
                  <a:gd name="T53" fmla="*/ 626 h 850"/>
                  <a:gd name="T54" fmla="*/ 265 w 1208"/>
                  <a:gd name="T55" fmla="*/ 598 h 850"/>
                  <a:gd name="T56" fmla="*/ 320 w 1208"/>
                  <a:gd name="T57" fmla="*/ 576 h 850"/>
                  <a:gd name="T58" fmla="*/ 376 w 1208"/>
                  <a:gd name="T59" fmla="*/ 563 h 850"/>
                  <a:gd name="T60" fmla="*/ 431 w 1208"/>
                  <a:gd name="T61" fmla="*/ 565 h 850"/>
                  <a:gd name="T62" fmla="*/ 485 w 1208"/>
                  <a:gd name="T63" fmla="*/ 582 h 850"/>
                  <a:gd name="T64" fmla="*/ 535 w 1208"/>
                  <a:gd name="T65" fmla="*/ 618 h 850"/>
                  <a:gd name="T66" fmla="*/ 560 w 1208"/>
                  <a:gd name="T67" fmla="*/ 642 h 850"/>
                  <a:gd name="T68" fmla="*/ 581 w 1208"/>
                  <a:gd name="T69" fmla="*/ 668 h 850"/>
                  <a:gd name="T70" fmla="*/ 601 w 1208"/>
                  <a:gd name="T71" fmla="*/ 696 h 850"/>
                  <a:gd name="T72" fmla="*/ 622 w 1208"/>
                  <a:gd name="T73" fmla="*/ 724 h 850"/>
                  <a:gd name="T74" fmla="*/ 644 w 1208"/>
                  <a:gd name="T75" fmla="*/ 750 h 850"/>
                  <a:gd name="T76" fmla="*/ 668 w 1208"/>
                  <a:gd name="T77" fmla="*/ 777 h 850"/>
                  <a:gd name="T78" fmla="*/ 697 w 1208"/>
                  <a:gd name="T79" fmla="*/ 800 h 850"/>
                  <a:gd name="T80" fmla="*/ 730 w 1208"/>
                  <a:gd name="T81" fmla="*/ 820 h 850"/>
                  <a:gd name="T82" fmla="*/ 812 w 1208"/>
                  <a:gd name="T83" fmla="*/ 842 h 850"/>
                  <a:gd name="T84" fmla="*/ 881 w 1208"/>
                  <a:gd name="T85" fmla="*/ 850 h 850"/>
                  <a:gd name="T86" fmla="*/ 941 w 1208"/>
                  <a:gd name="T87" fmla="*/ 848 h 850"/>
                  <a:gd name="T88" fmla="*/ 991 w 1208"/>
                  <a:gd name="T89" fmla="*/ 838 h 850"/>
                  <a:gd name="T90" fmla="*/ 1033 w 1208"/>
                  <a:gd name="T91" fmla="*/ 823 h 850"/>
                  <a:gd name="T92" fmla="*/ 1069 w 1208"/>
                  <a:gd name="T93" fmla="*/ 803 h 850"/>
                  <a:gd name="T94" fmla="*/ 1101 w 1208"/>
                  <a:gd name="T95" fmla="*/ 782 h 850"/>
                  <a:gd name="T96" fmla="*/ 1129 w 1208"/>
                  <a:gd name="T97" fmla="*/ 763 h 850"/>
                  <a:gd name="T98" fmla="*/ 1205 w 1208"/>
                  <a:gd name="T99" fmla="*/ 4 h 850"/>
                  <a:gd name="T100" fmla="*/ 1196 w 1208"/>
                  <a:gd name="T101" fmla="*/ 9 h 850"/>
                  <a:gd name="T102" fmla="*/ 1186 w 1208"/>
                  <a:gd name="T103" fmla="*/ 15 h 850"/>
                  <a:gd name="T104" fmla="*/ 1177 w 1208"/>
                  <a:gd name="T105" fmla="*/ 21 h 850"/>
                  <a:gd name="T106" fmla="*/ 1148 w 1208"/>
                  <a:gd name="T107" fmla="*/ 45 h 850"/>
                  <a:gd name="T108" fmla="*/ 1097 w 1208"/>
                  <a:gd name="T109" fmla="*/ 88 h 850"/>
                  <a:gd name="T110" fmla="*/ 1039 w 1208"/>
                  <a:gd name="T111" fmla="*/ 131 h 850"/>
                  <a:gd name="T112" fmla="*/ 980 w 1208"/>
                  <a:gd name="T113" fmla="*/ 174 h 850"/>
                  <a:gd name="T114" fmla="*/ 920 w 1208"/>
                  <a:gd name="T115" fmla="*/ 210 h 850"/>
                  <a:gd name="T116" fmla="*/ 863 w 1208"/>
                  <a:gd name="T117" fmla="*/ 237 h 850"/>
                  <a:gd name="T118" fmla="*/ 811 w 1208"/>
                  <a:gd name="T119" fmla="*/ 254 h 850"/>
                  <a:gd name="T120" fmla="*/ 765 w 1208"/>
                  <a:gd name="T121" fmla="*/ 25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8" h="850">
                    <a:moveTo>
                      <a:pt x="745" y="249"/>
                    </a:moveTo>
                    <a:lnTo>
                      <a:pt x="728" y="245"/>
                    </a:lnTo>
                    <a:lnTo>
                      <a:pt x="712" y="240"/>
                    </a:lnTo>
                    <a:lnTo>
                      <a:pt x="697" y="234"/>
                    </a:lnTo>
                    <a:lnTo>
                      <a:pt x="682" y="227"/>
                    </a:lnTo>
                    <a:lnTo>
                      <a:pt x="668" y="218"/>
                    </a:lnTo>
                    <a:lnTo>
                      <a:pt x="654" y="210"/>
                    </a:lnTo>
                    <a:lnTo>
                      <a:pt x="640" y="199"/>
                    </a:lnTo>
                    <a:lnTo>
                      <a:pt x="628" y="190"/>
                    </a:lnTo>
                    <a:lnTo>
                      <a:pt x="615" y="180"/>
                    </a:lnTo>
                    <a:lnTo>
                      <a:pt x="603" y="169"/>
                    </a:lnTo>
                    <a:lnTo>
                      <a:pt x="591" y="158"/>
                    </a:lnTo>
                    <a:lnTo>
                      <a:pt x="578" y="148"/>
                    </a:lnTo>
                    <a:lnTo>
                      <a:pt x="565" y="138"/>
                    </a:lnTo>
                    <a:lnTo>
                      <a:pt x="552" y="128"/>
                    </a:lnTo>
                    <a:lnTo>
                      <a:pt x="538" y="119"/>
                    </a:lnTo>
                    <a:lnTo>
                      <a:pt x="524" y="111"/>
                    </a:lnTo>
                    <a:lnTo>
                      <a:pt x="496" y="97"/>
                    </a:lnTo>
                    <a:lnTo>
                      <a:pt x="467" y="88"/>
                    </a:lnTo>
                    <a:lnTo>
                      <a:pt x="440" y="84"/>
                    </a:lnTo>
                    <a:lnTo>
                      <a:pt x="413" y="84"/>
                    </a:lnTo>
                    <a:lnTo>
                      <a:pt x="386" y="90"/>
                    </a:lnTo>
                    <a:lnTo>
                      <a:pt x="359" y="98"/>
                    </a:lnTo>
                    <a:lnTo>
                      <a:pt x="333" y="110"/>
                    </a:lnTo>
                    <a:lnTo>
                      <a:pt x="306" y="123"/>
                    </a:lnTo>
                    <a:lnTo>
                      <a:pt x="281" y="141"/>
                    </a:lnTo>
                    <a:lnTo>
                      <a:pt x="255" y="159"/>
                    </a:lnTo>
                    <a:lnTo>
                      <a:pt x="230" y="179"/>
                    </a:lnTo>
                    <a:lnTo>
                      <a:pt x="206" y="199"/>
                    </a:lnTo>
                    <a:lnTo>
                      <a:pt x="182" y="221"/>
                    </a:lnTo>
                    <a:lnTo>
                      <a:pt x="157" y="243"/>
                    </a:lnTo>
                    <a:lnTo>
                      <a:pt x="134" y="265"/>
                    </a:lnTo>
                    <a:lnTo>
                      <a:pt x="111" y="286"/>
                    </a:lnTo>
                    <a:lnTo>
                      <a:pt x="100" y="295"/>
                    </a:lnTo>
                    <a:lnTo>
                      <a:pt x="87" y="302"/>
                    </a:lnTo>
                    <a:lnTo>
                      <a:pt x="75" y="305"/>
                    </a:lnTo>
                    <a:lnTo>
                      <a:pt x="62" y="308"/>
                    </a:lnTo>
                    <a:lnTo>
                      <a:pt x="48" y="309"/>
                    </a:lnTo>
                    <a:lnTo>
                      <a:pt x="35" y="308"/>
                    </a:lnTo>
                    <a:lnTo>
                      <a:pt x="23" y="304"/>
                    </a:lnTo>
                    <a:lnTo>
                      <a:pt x="10" y="301"/>
                    </a:lnTo>
                    <a:lnTo>
                      <a:pt x="0" y="675"/>
                    </a:lnTo>
                    <a:lnTo>
                      <a:pt x="11" y="682"/>
                    </a:lnTo>
                    <a:lnTo>
                      <a:pt x="24" y="688"/>
                    </a:lnTo>
                    <a:lnTo>
                      <a:pt x="36" y="692"/>
                    </a:lnTo>
                    <a:lnTo>
                      <a:pt x="49" y="695"/>
                    </a:lnTo>
                    <a:lnTo>
                      <a:pt x="63" y="696"/>
                    </a:lnTo>
                    <a:lnTo>
                      <a:pt x="76" y="695"/>
                    </a:lnTo>
                    <a:lnTo>
                      <a:pt x="89" y="691"/>
                    </a:lnTo>
                    <a:lnTo>
                      <a:pt x="102" y="686"/>
                    </a:lnTo>
                    <a:lnTo>
                      <a:pt x="128" y="671"/>
                    </a:lnTo>
                    <a:lnTo>
                      <a:pt x="154" y="656"/>
                    </a:lnTo>
                    <a:lnTo>
                      <a:pt x="182" y="641"/>
                    </a:lnTo>
                    <a:lnTo>
                      <a:pt x="208" y="626"/>
                    </a:lnTo>
                    <a:lnTo>
                      <a:pt x="236" y="611"/>
                    </a:lnTo>
                    <a:lnTo>
                      <a:pt x="265" y="598"/>
                    </a:lnTo>
                    <a:lnTo>
                      <a:pt x="292" y="585"/>
                    </a:lnTo>
                    <a:lnTo>
                      <a:pt x="320" y="576"/>
                    </a:lnTo>
                    <a:lnTo>
                      <a:pt x="348" y="568"/>
                    </a:lnTo>
                    <a:lnTo>
                      <a:pt x="376" y="563"/>
                    </a:lnTo>
                    <a:lnTo>
                      <a:pt x="404" y="562"/>
                    </a:lnTo>
                    <a:lnTo>
                      <a:pt x="431" y="565"/>
                    </a:lnTo>
                    <a:lnTo>
                      <a:pt x="458" y="570"/>
                    </a:lnTo>
                    <a:lnTo>
                      <a:pt x="485" y="582"/>
                    </a:lnTo>
                    <a:lnTo>
                      <a:pt x="510" y="597"/>
                    </a:lnTo>
                    <a:lnTo>
                      <a:pt x="535" y="618"/>
                    </a:lnTo>
                    <a:lnTo>
                      <a:pt x="548" y="629"/>
                    </a:lnTo>
                    <a:lnTo>
                      <a:pt x="560" y="642"/>
                    </a:lnTo>
                    <a:lnTo>
                      <a:pt x="571" y="654"/>
                    </a:lnTo>
                    <a:lnTo>
                      <a:pt x="581" y="668"/>
                    </a:lnTo>
                    <a:lnTo>
                      <a:pt x="592" y="682"/>
                    </a:lnTo>
                    <a:lnTo>
                      <a:pt x="601" y="696"/>
                    </a:lnTo>
                    <a:lnTo>
                      <a:pt x="611" y="710"/>
                    </a:lnTo>
                    <a:lnTo>
                      <a:pt x="622" y="724"/>
                    </a:lnTo>
                    <a:lnTo>
                      <a:pt x="632" y="737"/>
                    </a:lnTo>
                    <a:lnTo>
                      <a:pt x="644" y="750"/>
                    </a:lnTo>
                    <a:lnTo>
                      <a:pt x="655" y="764"/>
                    </a:lnTo>
                    <a:lnTo>
                      <a:pt x="668" y="777"/>
                    </a:lnTo>
                    <a:lnTo>
                      <a:pt x="682" y="788"/>
                    </a:lnTo>
                    <a:lnTo>
                      <a:pt x="697" y="800"/>
                    </a:lnTo>
                    <a:lnTo>
                      <a:pt x="713" y="811"/>
                    </a:lnTo>
                    <a:lnTo>
                      <a:pt x="730" y="820"/>
                    </a:lnTo>
                    <a:lnTo>
                      <a:pt x="773" y="833"/>
                    </a:lnTo>
                    <a:lnTo>
                      <a:pt x="812" y="842"/>
                    </a:lnTo>
                    <a:lnTo>
                      <a:pt x="848" y="847"/>
                    </a:lnTo>
                    <a:lnTo>
                      <a:pt x="881" y="850"/>
                    </a:lnTo>
                    <a:lnTo>
                      <a:pt x="912" y="850"/>
                    </a:lnTo>
                    <a:lnTo>
                      <a:pt x="941" y="848"/>
                    </a:lnTo>
                    <a:lnTo>
                      <a:pt x="966" y="845"/>
                    </a:lnTo>
                    <a:lnTo>
                      <a:pt x="991" y="838"/>
                    </a:lnTo>
                    <a:lnTo>
                      <a:pt x="1012" y="831"/>
                    </a:lnTo>
                    <a:lnTo>
                      <a:pt x="1033" y="823"/>
                    </a:lnTo>
                    <a:lnTo>
                      <a:pt x="1052" y="813"/>
                    </a:lnTo>
                    <a:lnTo>
                      <a:pt x="1069" y="803"/>
                    </a:lnTo>
                    <a:lnTo>
                      <a:pt x="1086" y="793"/>
                    </a:lnTo>
                    <a:lnTo>
                      <a:pt x="1101" y="782"/>
                    </a:lnTo>
                    <a:lnTo>
                      <a:pt x="1115" y="772"/>
                    </a:lnTo>
                    <a:lnTo>
                      <a:pt x="1129" y="763"/>
                    </a:lnTo>
                    <a:lnTo>
                      <a:pt x="1208" y="0"/>
                    </a:lnTo>
                    <a:lnTo>
                      <a:pt x="1205" y="4"/>
                    </a:lnTo>
                    <a:lnTo>
                      <a:pt x="1200" y="6"/>
                    </a:lnTo>
                    <a:lnTo>
                      <a:pt x="1196" y="9"/>
                    </a:lnTo>
                    <a:lnTo>
                      <a:pt x="1191" y="12"/>
                    </a:lnTo>
                    <a:lnTo>
                      <a:pt x="1186" y="15"/>
                    </a:lnTo>
                    <a:lnTo>
                      <a:pt x="1182" y="17"/>
                    </a:lnTo>
                    <a:lnTo>
                      <a:pt x="1177" y="21"/>
                    </a:lnTo>
                    <a:lnTo>
                      <a:pt x="1173" y="24"/>
                    </a:lnTo>
                    <a:lnTo>
                      <a:pt x="1148" y="45"/>
                    </a:lnTo>
                    <a:lnTo>
                      <a:pt x="1123" y="66"/>
                    </a:lnTo>
                    <a:lnTo>
                      <a:pt x="1097" y="88"/>
                    </a:lnTo>
                    <a:lnTo>
                      <a:pt x="1068" y="110"/>
                    </a:lnTo>
                    <a:lnTo>
                      <a:pt x="1039" y="131"/>
                    </a:lnTo>
                    <a:lnTo>
                      <a:pt x="1009" y="153"/>
                    </a:lnTo>
                    <a:lnTo>
                      <a:pt x="980" y="174"/>
                    </a:lnTo>
                    <a:lnTo>
                      <a:pt x="950" y="192"/>
                    </a:lnTo>
                    <a:lnTo>
                      <a:pt x="920" y="210"/>
                    </a:lnTo>
                    <a:lnTo>
                      <a:pt x="891" y="225"/>
                    </a:lnTo>
                    <a:lnTo>
                      <a:pt x="863" y="237"/>
                    </a:lnTo>
                    <a:lnTo>
                      <a:pt x="836" y="248"/>
                    </a:lnTo>
                    <a:lnTo>
                      <a:pt x="811" y="254"/>
                    </a:lnTo>
                    <a:lnTo>
                      <a:pt x="787" y="257"/>
                    </a:lnTo>
                    <a:lnTo>
                      <a:pt x="765" y="255"/>
                    </a:lnTo>
                    <a:lnTo>
                      <a:pt x="745" y="249"/>
                    </a:lnTo>
                    <a:close/>
                  </a:path>
                </a:pathLst>
              </a:custGeom>
              <a:solidFill>
                <a:srgbClr val="F2F7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ACE440C4-DFAA-49FF-9023-B840E14E0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297363"/>
                <a:ext cx="958850" cy="668338"/>
              </a:xfrm>
              <a:custGeom>
                <a:avLst/>
                <a:gdLst>
                  <a:gd name="T0" fmla="*/ 728 w 1208"/>
                  <a:gd name="T1" fmla="*/ 245 h 841"/>
                  <a:gd name="T2" fmla="*/ 697 w 1208"/>
                  <a:gd name="T3" fmla="*/ 234 h 841"/>
                  <a:gd name="T4" fmla="*/ 668 w 1208"/>
                  <a:gd name="T5" fmla="*/ 219 h 841"/>
                  <a:gd name="T6" fmla="*/ 641 w 1208"/>
                  <a:gd name="T7" fmla="*/ 200 h 841"/>
                  <a:gd name="T8" fmla="*/ 616 w 1208"/>
                  <a:gd name="T9" fmla="*/ 179 h 841"/>
                  <a:gd name="T10" fmla="*/ 591 w 1208"/>
                  <a:gd name="T11" fmla="*/ 159 h 841"/>
                  <a:gd name="T12" fmla="*/ 565 w 1208"/>
                  <a:gd name="T13" fmla="*/ 138 h 841"/>
                  <a:gd name="T14" fmla="*/ 539 w 1208"/>
                  <a:gd name="T15" fmla="*/ 118 h 841"/>
                  <a:gd name="T16" fmla="*/ 497 w 1208"/>
                  <a:gd name="T17" fmla="*/ 96 h 841"/>
                  <a:gd name="T18" fmla="*/ 441 w 1208"/>
                  <a:gd name="T19" fmla="*/ 84 h 841"/>
                  <a:gd name="T20" fmla="*/ 387 w 1208"/>
                  <a:gd name="T21" fmla="*/ 90 h 841"/>
                  <a:gd name="T22" fmla="*/ 333 w 1208"/>
                  <a:gd name="T23" fmla="*/ 109 h 841"/>
                  <a:gd name="T24" fmla="*/ 281 w 1208"/>
                  <a:gd name="T25" fmla="*/ 140 h 841"/>
                  <a:gd name="T26" fmla="*/ 230 w 1208"/>
                  <a:gd name="T27" fmla="*/ 178 h 841"/>
                  <a:gd name="T28" fmla="*/ 182 w 1208"/>
                  <a:gd name="T29" fmla="*/ 221 h 841"/>
                  <a:gd name="T30" fmla="*/ 134 w 1208"/>
                  <a:gd name="T31" fmla="*/ 265 h 841"/>
                  <a:gd name="T32" fmla="*/ 100 w 1208"/>
                  <a:gd name="T33" fmla="*/ 295 h 841"/>
                  <a:gd name="T34" fmla="*/ 75 w 1208"/>
                  <a:gd name="T35" fmla="*/ 306 h 841"/>
                  <a:gd name="T36" fmla="*/ 49 w 1208"/>
                  <a:gd name="T37" fmla="*/ 310 h 841"/>
                  <a:gd name="T38" fmla="*/ 23 w 1208"/>
                  <a:gd name="T39" fmla="*/ 305 h 841"/>
                  <a:gd name="T40" fmla="*/ 0 w 1208"/>
                  <a:gd name="T41" fmla="*/ 664 h 841"/>
                  <a:gd name="T42" fmla="*/ 24 w 1208"/>
                  <a:gd name="T43" fmla="*/ 677 h 841"/>
                  <a:gd name="T44" fmla="*/ 49 w 1208"/>
                  <a:gd name="T45" fmla="*/ 684 h 841"/>
                  <a:gd name="T46" fmla="*/ 76 w 1208"/>
                  <a:gd name="T47" fmla="*/ 684 h 841"/>
                  <a:gd name="T48" fmla="*/ 102 w 1208"/>
                  <a:gd name="T49" fmla="*/ 675 h 841"/>
                  <a:gd name="T50" fmla="*/ 154 w 1208"/>
                  <a:gd name="T51" fmla="*/ 645 h 841"/>
                  <a:gd name="T52" fmla="*/ 208 w 1208"/>
                  <a:gd name="T53" fmla="*/ 615 h 841"/>
                  <a:gd name="T54" fmla="*/ 265 w 1208"/>
                  <a:gd name="T55" fmla="*/ 587 h 841"/>
                  <a:gd name="T56" fmla="*/ 320 w 1208"/>
                  <a:gd name="T57" fmla="*/ 565 h 841"/>
                  <a:gd name="T58" fmla="*/ 376 w 1208"/>
                  <a:gd name="T59" fmla="*/ 554 h 841"/>
                  <a:gd name="T60" fmla="*/ 431 w 1208"/>
                  <a:gd name="T61" fmla="*/ 554 h 841"/>
                  <a:gd name="T62" fmla="*/ 485 w 1208"/>
                  <a:gd name="T63" fmla="*/ 571 h 841"/>
                  <a:gd name="T64" fmla="*/ 535 w 1208"/>
                  <a:gd name="T65" fmla="*/ 608 h 841"/>
                  <a:gd name="T66" fmla="*/ 560 w 1208"/>
                  <a:gd name="T67" fmla="*/ 632 h 841"/>
                  <a:gd name="T68" fmla="*/ 581 w 1208"/>
                  <a:gd name="T69" fmla="*/ 658 h 841"/>
                  <a:gd name="T70" fmla="*/ 601 w 1208"/>
                  <a:gd name="T71" fmla="*/ 685 h 841"/>
                  <a:gd name="T72" fmla="*/ 622 w 1208"/>
                  <a:gd name="T73" fmla="*/ 713 h 841"/>
                  <a:gd name="T74" fmla="*/ 644 w 1208"/>
                  <a:gd name="T75" fmla="*/ 739 h 841"/>
                  <a:gd name="T76" fmla="*/ 668 w 1208"/>
                  <a:gd name="T77" fmla="*/ 766 h 841"/>
                  <a:gd name="T78" fmla="*/ 697 w 1208"/>
                  <a:gd name="T79" fmla="*/ 789 h 841"/>
                  <a:gd name="T80" fmla="*/ 730 w 1208"/>
                  <a:gd name="T81" fmla="*/ 810 h 841"/>
                  <a:gd name="T82" fmla="*/ 812 w 1208"/>
                  <a:gd name="T83" fmla="*/ 831 h 841"/>
                  <a:gd name="T84" fmla="*/ 882 w 1208"/>
                  <a:gd name="T85" fmla="*/ 840 h 841"/>
                  <a:gd name="T86" fmla="*/ 941 w 1208"/>
                  <a:gd name="T87" fmla="*/ 838 h 841"/>
                  <a:gd name="T88" fmla="*/ 992 w 1208"/>
                  <a:gd name="T89" fmla="*/ 828 h 841"/>
                  <a:gd name="T90" fmla="*/ 1034 w 1208"/>
                  <a:gd name="T91" fmla="*/ 812 h 841"/>
                  <a:gd name="T92" fmla="*/ 1070 w 1208"/>
                  <a:gd name="T93" fmla="*/ 792 h 841"/>
                  <a:gd name="T94" fmla="*/ 1101 w 1208"/>
                  <a:gd name="T95" fmla="*/ 772 h 841"/>
                  <a:gd name="T96" fmla="*/ 1130 w 1208"/>
                  <a:gd name="T97" fmla="*/ 752 h 841"/>
                  <a:gd name="T98" fmla="*/ 1205 w 1208"/>
                  <a:gd name="T99" fmla="*/ 2 h 841"/>
                  <a:gd name="T100" fmla="*/ 1196 w 1208"/>
                  <a:gd name="T101" fmla="*/ 8 h 841"/>
                  <a:gd name="T102" fmla="*/ 1186 w 1208"/>
                  <a:gd name="T103" fmla="*/ 14 h 841"/>
                  <a:gd name="T104" fmla="*/ 1177 w 1208"/>
                  <a:gd name="T105" fmla="*/ 20 h 841"/>
                  <a:gd name="T106" fmla="*/ 1148 w 1208"/>
                  <a:gd name="T107" fmla="*/ 45 h 841"/>
                  <a:gd name="T108" fmla="*/ 1097 w 1208"/>
                  <a:gd name="T109" fmla="*/ 88 h 841"/>
                  <a:gd name="T110" fmla="*/ 1039 w 1208"/>
                  <a:gd name="T111" fmla="*/ 132 h 841"/>
                  <a:gd name="T112" fmla="*/ 980 w 1208"/>
                  <a:gd name="T113" fmla="*/ 174 h 841"/>
                  <a:gd name="T114" fmla="*/ 920 w 1208"/>
                  <a:gd name="T115" fmla="*/ 211 h 841"/>
                  <a:gd name="T116" fmla="*/ 864 w 1208"/>
                  <a:gd name="T117" fmla="*/ 238 h 841"/>
                  <a:gd name="T118" fmla="*/ 811 w 1208"/>
                  <a:gd name="T119" fmla="*/ 253 h 841"/>
                  <a:gd name="T120" fmla="*/ 765 w 1208"/>
                  <a:gd name="T121" fmla="*/ 254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8" h="841">
                    <a:moveTo>
                      <a:pt x="745" y="249"/>
                    </a:moveTo>
                    <a:lnTo>
                      <a:pt x="728" y="245"/>
                    </a:lnTo>
                    <a:lnTo>
                      <a:pt x="712" y="240"/>
                    </a:lnTo>
                    <a:lnTo>
                      <a:pt x="697" y="234"/>
                    </a:lnTo>
                    <a:lnTo>
                      <a:pt x="682" y="227"/>
                    </a:lnTo>
                    <a:lnTo>
                      <a:pt x="668" y="219"/>
                    </a:lnTo>
                    <a:lnTo>
                      <a:pt x="654" y="209"/>
                    </a:lnTo>
                    <a:lnTo>
                      <a:pt x="641" y="200"/>
                    </a:lnTo>
                    <a:lnTo>
                      <a:pt x="629" y="190"/>
                    </a:lnTo>
                    <a:lnTo>
                      <a:pt x="616" y="179"/>
                    </a:lnTo>
                    <a:lnTo>
                      <a:pt x="603" y="169"/>
                    </a:lnTo>
                    <a:lnTo>
                      <a:pt x="591" y="159"/>
                    </a:lnTo>
                    <a:lnTo>
                      <a:pt x="579" y="148"/>
                    </a:lnTo>
                    <a:lnTo>
                      <a:pt x="565" y="138"/>
                    </a:lnTo>
                    <a:lnTo>
                      <a:pt x="553" y="128"/>
                    </a:lnTo>
                    <a:lnTo>
                      <a:pt x="539" y="118"/>
                    </a:lnTo>
                    <a:lnTo>
                      <a:pt x="525" y="110"/>
                    </a:lnTo>
                    <a:lnTo>
                      <a:pt x="497" y="96"/>
                    </a:lnTo>
                    <a:lnTo>
                      <a:pt x="469" y="87"/>
                    </a:lnTo>
                    <a:lnTo>
                      <a:pt x="441" y="84"/>
                    </a:lnTo>
                    <a:lnTo>
                      <a:pt x="413" y="85"/>
                    </a:lnTo>
                    <a:lnTo>
                      <a:pt x="387" y="90"/>
                    </a:lnTo>
                    <a:lnTo>
                      <a:pt x="360" y="98"/>
                    </a:lnTo>
                    <a:lnTo>
                      <a:pt x="333" y="109"/>
                    </a:lnTo>
                    <a:lnTo>
                      <a:pt x="307" y="123"/>
                    </a:lnTo>
                    <a:lnTo>
                      <a:pt x="281" y="140"/>
                    </a:lnTo>
                    <a:lnTo>
                      <a:pt x="255" y="159"/>
                    </a:lnTo>
                    <a:lnTo>
                      <a:pt x="230" y="178"/>
                    </a:lnTo>
                    <a:lnTo>
                      <a:pt x="206" y="200"/>
                    </a:lnTo>
                    <a:lnTo>
                      <a:pt x="182" y="221"/>
                    </a:lnTo>
                    <a:lnTo>
                      <a:pt x="157" y="243"/>
                    </a:lnTo>
                    <a:lnTo>
                      <a:pt x="134" y="265"/>
                    </a:lnTo>
                    <a:lnTo>
                      <a:pt x="111" y="285"/>
                    </a:lnTo>
                    <a:lnTo>
                      <a:pt x="100" y="295"/>
                    </a:lnTo>
                    <a:lnTo>
                      <a:pt x="87" y="302"/>
                    </a:lnTo>
                    <a:lnTo>
                      <a:pt x="75" y="306"/>
                    </a:lnTo>
                    <a:lnTo>
                      <a:pt x="62" y="308"/>
                    </a:lnTo>
                    <a:lnTo>
                      <a:pt x="49" y="310"/>
                    </a:lnTo>
                    <a:lnTo>
                      <a:pt x="35" y="308"/>
                    </a:lnTo>
                    <a:lnTo>
                      <a:pt x="23" y="305"/>
                    </a:lnTo>
                    <a:lnTo>
                      <a:pt x="10" y="302"/>
                    </a:lnTo>
                    <a:lnTo>
                      <a:pt x="0" y="664"/>
                    </a:lnTo>
                    <a:lnTo>
                      <a:pt x="11" y="671"/>
                    </a:lnTo>
                    <a:lnTo>
                      <a:pt x="24" y="677"/>
                    </a:lnTo>
                    <a:lnTo>
                      <a:pt x="36" y="682"/>
                    </a:lnTo>
                    <a:lnTo>
                      <a:pt x="49" y="684"/>
                    </a:lnTo>
                    <a:lnTo>
                      <a:pt x="63" y="685"/>
                    </a:lnTo>
                    <a:lnTo>
                      <a:pt x="76" y="684"/>
                    </a:lnTo>
                    <a:lnTo>
                      <a:pt x="89" y="681"/>
                    </a:lnTo>
                    <a:lnTo>
                      <a:pt x="102" y="675"/>
                    </a:lnTo>
                    <a:lnTo>
                      <a:pt x="128" y="660"/>
                    </a:lnTo>
                    <a:lnTo>
                      <a:pt x="154" y="645"/>
                    </a:lnTo>
                    <a:lnTo>
                      <a:pt x="182" y="630"/>
                    </a:lnTo>
                    <a:lnTo>
                      <a:pt x="208" y="615"/>
                    </a:lnTo>
                    <a:lnTo>
                      <a:pt x="236" y="600"/>
                    </a:lnTo>
                    <a:lnTo>
                      <a:pt x="265" y="587"/>
                    </a:lnTo>
                    <a:lnTo>
                      <a:pt x="292" y="575"/>
                    </a:lnTo>
                    <a:lnTo>
                      <a:pt x="320" y="565"/>
                    </a:lnTo>
                    <a:lnTo>
                      <a:pt x="348" y="558"/>
                    </a:lnTo>
                    <a:lnTo>
                      <a:pt x="376" y="554"/>
                    </a:lnTo>
                    <a:lnTo>
                      <a:pt x="404" y="552"/>
                    </a:lnTo>
                    <a:lnTo>
                      <a:pt x="431" y="554"/>
                    </a:lnTo>
                    <a:lnTo>
                      <a:pt x="458" y="561"/>
                    </a:lnTo>
                    <a:lnTo>
                      <a:pt x="485" y="571"/>
                    </a:lnTo>
                    <a:lnTo>
                      <a:pt x="510" y="587"/>
                    </a:lnTo>
                    <a:lnTo>
                      <a:pt x="535" y="608"/>
                    </a:lnTo>
                    <a:lnTo>
                      <a:pt x="548" y="620"/>
                    </a:lnTo>
                    <a:lnTo>
                      <a:pt x="560" y="632"/>
                    </a:lnTo>
                    <a:lnTo>
                      <a:pt x="571" y="645"/>
                    </a:lnTo>
                    <a:lnTo>
                      <a:pt x="581" y="658"/>
                    </a:lnTo>
                    <a:lnTo>
                      <a:pt x="592" y="671"/>
                    </a:lnTo>
                    <a:lnTo>
                      <a:pt x="601" y="685"/>
                    </a:lnTo>
                    <a:lnTo>
                      <a:pt x="611" y="699"/>
                    </a:lnTo>
                    <a:lnTo>
                      <a:pt x="622" y="713"/>
                    </a:lnTo>
                    <a:lnTo>
                      <a:pt x="632" y="727"/>
                    </a:lnTo>
                    <a:lnTo>
                      <a:pt x="644" y="739"/>
                    </a:lnTo>
                    <a:lnTo>
                      <a:pt x="655" y="753"/>
                    </a:lnTo>
                    <a:lnTo>
                      <a:pt x="668" y="766"/>
                    </a:lnTo>
                    <a:lnTo>
                      <a:pt x="682" y="777"/>
                    </a:lnTo>
                    <a:lnTo>
                      <a:pt x="697" y="789"/>
                    </a:lnTo>
                    <a:lnTo>
                      <a:pt x="713" y="800"/>
                    </a:lnTo>
                    <a:lnTo>
                      <a:pt x="730" y="810"/>
                    </a:lnTo>
                    <a:lnTo>
                      <a:pt x="773" y="822"/>
                    </a:lnTo>
                    <a:lnTo>
                      <a:pt x="812" y="831"/>
                    </a:lnTo>
                    <a:lnTo>
                      <a:pt x="849" y="837"/>
                    </a:lnTo>
                    <a:lnTo>
                      <a:pt x="882" y="840"/>
                    </a:lnTo>
                    <a:lnTo>
                      <a:pt x="913" y="841"/>
                    </a:lnTo>
                    <a:lnTo>
                      <a:pt x="941" y="838"/>
                    </a:lnTo>
                    <a:lnTo>
                      <a:pt x="967" y="834"/>
                    </a:lnTo>
                    <a:lnTo>
                      <a:pt x="992" y="828"/>
                    </a:lnTo>
                    <a:lnTo>
                      <a:pt x="1014" y="820"/>
                    </a:lnTo>
                    <a:lnTo>
                      <a:pt x="1034" y="812"/>
                    </a:lnTo>
                    <a:lnTo>
                      <a:pt x="1053" y="803"/>
                    </a:lnTo>
                    <a:lnTo>
                      <a:pt x="1070" y="792"/>
                    </a:lnTo>
                    <a:lnTo>
                      <a:pt x="1086" y="782"/>
                    </a:lnTo>
                    <a:lnTo>
                      <a:pt x="1101" y="772"/>
                    </a:lnTo>
                    <a:lnTo>
                      <a:pt x="1116" y="761"/>
                    </a:lnTo>
                    <a:lnTo>
                      <a:pt x="1130" y="752"/>
                    </a:lnTo>
                    <a:lnTo>
                      <a:pt x="1208" y="0"/>
                    </a:lnTo>
                    <a:lnTo>
                      <a:pt x="1205" y="2"/>
                    </a:lnTo>
                    <a:lnTo>
                      <a:pt x="1200" y="5"/>
                    </a:lnTo>
                    <a:lnTo>
                      <a:pt x="1196" y="8"/>
                    </a:lnTo>
                    <a:lnTo>
                      <a:pt x="1191" y="11"/>
                    </a:lnTo>
                    <a:lnTo>
                      <a:pt x="1186" y="14"/>
                    </a:lnTo>
                    <a:lnTo>
                      <a:pt x="1182" y="17"/>
                    </a:lnTo>
                    <a:lnTo>
                      <a:pt x="1177" y="20"/>
                    </a:lnTo>
                    <a:lnTo>
                      <a:pt x="1173" y="24"/>
                    </a:lnTo>
                    <a:lnTo>
                      <a:pt x="1148" y="45"/>
                    </a:lnTo>
                    <a:lnTo>
                      <a:pt x="1123" y="65"/>
                    </a:lnTo>
                    <a:lnTo>
                      <a:pt x="1097" y="88"/>
                    </a:lnTo>
                    <a:lnTo>
                      <a:pt x="1068" y="110"/>
                    </a:lnTo>
                    <a:lnTo>
                      <a:pt x="1039" y="132"/>
                    </a:lnTo>
                    <a:lnTo>
                      <a:pt x="1010" y="153"/>
                    </a:lnTo>
                    <a:lnTo>
                      <a:pt x="980" y="174"/>
                    </a:lnTo>
                    <a:lnTo>
                      <a:pt x="950" y="193"/>
                    </a:lnTo>
                    <a:lnTo>
                      <a:pt x="920" y="211"/>
                    </a:lnTo>
                    <a:lnTo>
                      <a:pt x="891" y="225"/>
                    </a:lnTo>
                    <a:lnTo>
                      <a:pt x="864" y="238"/>
                    </a:lnTo>
                    <a:lnTo>
                      <a:pt x="836" y="247"/>
                    </a:lnTo>
                    <a:lnTo>
                      <a:pt x="811" y="253"/>
                    </a:lnTo>
                    <a:lnTo>
                      <a:pt x="787" y="257"/>
                    </a:lnTo>
                    <a:lnTo>
                      <a:pt x="765" y="254"/>
                    </a:lnTo>
                    <a:lnTo>
                      <a:pt x="745" y="249"/>
                    </a:lnTo>
                    <a:close/>
                  </a:path>
                </a:pathLst>
              </a:custGeom>
              <a:solidFill>
                <a:srgbClr val="F4F7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2" name="Freeform 31">
                <a:extLst>
                  <a:ext uri="{FF2B5EF4-FFF2-40B4-BE49-F238E27FC236}">
                    <a16:creationId xmlns:a16="http://schemas.microsoft.com/office/drawing/2014/main" id="{24B05C61-C473-4060-AC23-F27C12F2B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300538"/>
                <a:ext cx="958850" cy="660400"/>
              </a:xfrm>
              <a:custGeom>
                <a:avLst/>
                <a:gdLst>
                  <a:gd name="T0" fmla="*/ 729 w 1207"/>
                  <a:gd name="T1" fmla="*/ 248 h 832"/>
                  <a:gd name="T2" fmla="*/ 698 w 1207"/>
                  <a:gd name="T3" fmla="*/ 236 h 832"/>
                  <a:gd name="T4" fmla="*/ 669 w 1207"/>
                  <a:gd name="T5" fmla="*/ 220 h 832"/>
                  <a:gd name="T6" fmla="*/ 641 w 1207"/>
                  <a:gd name="T7" fmla="*/ 202 h 832"/>
                  <a:gd name="T8" fmla="*/ 616 w 1207"/>
                  <a:gd name="T9" fmla="*/ 181 h 832"/>
                  <a:gd name="T10" fmla="*/ 592 w 1207"/>
                  <a:gd name="T11" fmla="*/ 160 h 832"/>
                  <a:gd name="T12" fmla="*/ 567 w 1207"/>
                  <a:gd name="T13" fmla="*/ 140 h 832"/>
                  <a:gd name="T14" fmla="*/ 539 w 1207"/>
                  <a:gd name="T15" fmla="*/ 121 h 832"/>
                  <a:gd name="T16" fmla="*/ 497 w 1207"/>
                  <a:gd name="T17" fmla="*/ 99 h 832"/>
                  <a:gd name="T18" fmla="*/ 441 w 1207"/>
                  <a:gd name="T19" fmla="*/ 87 h 832"/>
                  <a:gd name="T20" fmla="*/ 387 w 1207"/>
                  <a:gd name="T21" fmla="*/ 91 h 832"/>
                  <a:gd name="T22" fmla="*/ 334 w 1207"/>
                  <a:gd name="T23" fmla="*/ 111 h 832"/>
                  <a:gd name="T24" fmla="*/ 281 w 1207"/>
                  <a:gd name="T25" fmla="*/ 142 h 832"/>
                  <a:gd name="T26" fmla="*/ 231 w 1207"/>
                  <a:gd name="T27" fmla="*/ 180 h 832"/>
                  <a:gd name="T28" fmla="*/ 182 w 1207"/>
                  <a:gd name="T29" fmla="*/ 222 h 832"/>
                  <a:gd name="T30" fmla="*/ 136 w 1207"/>
                  <a:gd name="T31" fmla="*/ 266 h 832"/>
                  <a:gd name="T32" fmla="*/ 101 w 1207"/>
                  <a:gd name="T33" fmla="*/ 296 h 832"/>
                  <a:gd name="T34" fmla="*/ 76 w 1207"/>
                  <a:gd name="T35" fmla="*/ 308 h 832"/>
                  <a:gd name="T36" fmla="*/ 49 w 1207"/>
                  <a:gd name="T37" fmla="*/ 311 h 832"/>
                  <a:gd name="T38" fmla="*/ 23 w 1207"/>
                  <a:gd name="T39" fmla="*/ 307 h 832"/>
                  <a:gd name="T40" fmla="*/ 0 w 1207"/>
                  <a:gd name="T41" fmla="*/ 656 h 832"/>
                  <a:gd name="T42" fmla="*/ 24 w 1207"/>
                  <a:gd name="T43" fmla="*/ 668 h 832"/>
                  <a:gd name="T44" fmla="*/ 49 w 1207"/>
                  <a:gd name="T45" fmla="*/ 676 h 832"/>
                  <a:gd name="T46" fmla="*/ 76 w 1207"/>
                  <a:gd name="T47" fmla="*/ 676 h 832"/>
                  <a:gd name="T48" fmla="*/ 102 w 1207"/>
                  <a:gd name="T49" fmla="*/ 666 h 832"/>
                  <a:gd name="T50" fmla="*/ 154 w 1207"/>
                  <a:gd name="T51" fmla="*/ 636 h 832"/>
                  <a:gd name="T52" fmla="*/ 208 w 1207"/>
                  <a:gd name="T53" fmla="*/ 606 h 832"/>
                  <a:gd name="T54" fmla="*/ 265 w 1207"/>
                  <a:gd name="T55" fmla="*/ 578 h 832"/>
                  <a:gd name="T56" fmla="*/ 320 w 1207"/>
                  <a:gd name="T57" fmla="*/ 557 h 832"/>
                  <a:gd name="T58" fmla="*/ 376 w 1207"/>
                  <a:gd name="T59" fmla="*/ 545 h 832"/>
                  <a:gd name="T60" fmla="*/ 431 w 1207"/>
                  <a:gd name="T61" fmla="*/ 545 h 832"/>
                  <a:gd name="T62" fmla="*/ 485 w 1207"/>
                  <a:gd name="T63" fmla="*/ 562 h 832"/>
                  <a:gd name="T64" fmla="*/ 535 w 1207"/>
                  <a:gd name="T65" fmla="*/ 599 h 832"/>
                  <a:gd name="T66" fmla="*/ 560 w 1207"/>
                  <a:gd name="T67" fmla="*/ 623 h 832"/>
                  <a:gd name="T68" fmla="*/ 581 w 1207"/>
                  <a:gd name="T69" fmla="*/ 650 h 832"/>
                  <a:gd name="T70" fmla="*/ 601 w 1207"/>
                  <a:gd name="T71" fmla="*/ 678 h 832"/>
                  <a:gd name="T72" fmla="*/ 622 w 1207"/>
                  <a:gd name="T73" fmla="*/ 705 h 832"/>
                  <a:gd name="T74" fmla="*/ 644 w 1207"/>
                  <a:gd name="T75" fmla="*/ 732 h 832"/>
                  <a:gd name="T76" fmla="*/ 668 w 1207"/>
                  <a:gd name="T77" fmla="*/ 758 h 832"/>
                  <a:gd name="T78" fmla="*/ 697 w 1207"/>
                  <a:gd name="T79" fmla="*/ 781 h 832"/>
                  <a:gd name="T80" fmla="*/ 730 w 1207"/>
                  <a:gd name="T81" fmla="*/ 802 h 832"/>
                  <a:gd name="T82" fmla="*/ 812 w 1207"/>
                  <a:gd name="T83" fmla="*/ 823 h 832"/>
                  <a:gd name="T84" fmla="*/ 882 w 1207"/>
                  <a:gd name="T85" fmla="*/ 832 h 832"/>
                  <a:gd name="T86" fmla="*/ 942 w 1207"/>
                  <a:gd name="T87" fmla="*/ 830 h 832"/>
                  <a:gd name="T88" fmla="*/ 992 w 1207"/>
                  <a:gd name="T89" fmla="*/ 819 h 832"/>
                  <a:gd name="T90" fmla="*/ 1034 w 1207"/>
                  <a:gd name="T91" fmla="*/ 803 h 832"/>
                  <a:gd name="T92" fmla="*/ 1070 w 1207"/>
                  <a:gd name="T93" fmla="*/ 784 h 832"/>
                  <a:gd name="T94" fmla="*/ 1102 w 1207"/>
                  <a:gd name="T95" fmla="*/ 763 h 832"/>
                  <a:gd name="T96" fmla="*/ 1130 w 1207"/>
                  <a:gd name="T97" fmla="*/ 743 h 832"/>
                  <a:gd name="T98" fmla="*/ 1199 w 1207"/>
                  <a:gd name="T99" fmla="*/ 6 h 832"/>
                  <a:gd name="T100" fmla="*/ 1182 w 1207"/>
                  <a:gd name="T101" fmla="*/ 19 h 832"/>
                  <a:gd name="T102" fmla="*/ 1150 w 1207"/>
                  <a:gd name="T103" fmla="*/ 46 h 832"/>
                  <a:gd name="T104" fmla="*/ 1098 w 1207"/>
                  <a:gd name="T105" fmla="*/ 90 h 832"/>
                  <a:gd name="T106" fmla="*/ 1040 w 1207"/>
                  <a:gd name="T107" fmla="*/ 134 h 832"/>
                  <a:gd name="T108" fmla="*/ 981 w 1207"/>
                  <a:gd name="T109" fmla="*/ 175 h 832"/>
                  <a:gd name="T110" fmla="*/ 921 w 1207"/>
                  <a:gd name="T111" fmla="*/ 212 h 832"/>
                  <a:gd name="T112" fmla="*/ 864 w 1207"/>
                  <a:gd name="T113" fmla="*/ 240 h 832"/>
                  <a:gd name="T114" fmla="*/ 812 w 1207"/>
                  <a:gd name="T115" fmla="*/ 256 h 832"/>
                  <a:gd name="T116" fmla="*/ 766 w 1207"/>
                  <a:gd name="T117" fmla="*/ 257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7" h="832">
                    <a:moveTo>
                      <a:pt x="746" y="251"/>
                    </a:moveTo>
                    <a:lnTo>
                      <a:pt x="729" y="248"/>
                    </a:lnTo>
                    <a:lnTo>
                      <a:pt x="713" y="242"/>
                    </a:lnTo>
                    <a:lnTo>
                      <a:pt x="698" y="236"/>
                    </a:lnTo>
                    <a:lnTo>
                      <a:pt x="683" y="228"/>
                    </a:lnTo>
                    <a:lnTo>
                      <a:pt x="669" y="220"/>
                    </a:lnTo>
                    <a:lnTo>
                      <a:pt x="655" y="211"/>
                    </a:lnTo>
                    <a:lnTo>
                      <a:pt x="641" y="202"/>
                    </a:lnTo>
                    <a:lnTo>
                      <a:pt x="629" y="191"/>
                    </a:lnTo>
                    <a:lnTo>
                      <a:pt x="616" y="181"/>
                    </a:lnTo>
                    <a:lnTo>
                      <a:pt x="605" y="171"/>
                    </a:lnTo>
                    <a:lnTo>
                      <a:pt x="592" y="160"/>
                    </a:lnTo>
                    <a:lnTo>
                      <a:pt x="579" y="150"/>
                    </a:lnTo>
                    <a:lnTo>
                      <a:pt x="567" y="140"/>
                    </a:lnTo>
                    <a:lnTo>
                      <a:pt x="553" y="130"/>
                    </a:lnTo>
                    <a:lnTo>
                      <a:pt x="539" y="121"/>
                    </a:lnTo>
                    <a:lnTo>
                      <a:pt x="525" y="113"/>
                    </a:lnTo>
                    <a:lnTo>
                      <a:pt x="497" y="99"/>
                    </a:lnTo>
                    <a:lnTo>
                      <a:pt x="469" y="90"/>
                    </a:lnTo>
                    <a:lnTo>
                      <a:pt x="441" y="87"/>
                    </a:lnTo>
                    <a:lnTo>
                      <a:pt x="413" y="87"/>
                    </a:lnTo>
                    <a:lnTo>
                      <a:pt x="387" y="91"/>
                    </a:lnTo>
                    <a:lnTo>
                      <a:pt x="360" y="99"/>
                    </a:lnTo>
                    <a:lnTo>
                      <a:pt x="334" y="111"/>
                    </a:lnTo>
                    <a:lnTo>
                      <a:pt x="307" y="126"/>
                    </a:lnTo>
                    <a:lnTo>
                      <a:pt x="281" y="142"/>
                    </a:lnTo>
                    <a:lnTo>
                      <a:pt x="255" y="160"/>
                    </a:lnTo>
                    <a:lnTo>
                      <a:pt x="231" y="180"/>
                    </a:lnTo>
                    <a:lnTo>
                      <a:pt x="206" y="202"/>
                    </a:lnTo>
                    <a:lnTo>
                      <a:pt x="182" y="222"/>
                    </a:lnTo>
                    <a:lnTo>
                      <a:pt x="159" y="244"/>
                    </a:lnTo>
                    <a:lnTo>
                      <a:pt x="136" y="266"/>
                    </a:lnTo>
                    <a:lnTo>
                      <a:pt x="113" y="287"/>
                    </a:lnTo>
                    <a:lnTo>
                      <a:pt x="101" y="296"/>
                    </a:lnTo>
                    <a:lnTo>
                      <a:pt x="88" y="303"/>
                    </a:lnTo>
                    <a:lnTo>
                      <a:pt x="76" y="308"/>
                    </a:lnTo>
                    <a:lnTo>
                      <a:pt x="63" y="310"/>
                    </a:lnTo>
                    <a:lnTo>
                      <a:pt x="49" y="311"/>
                    </a:lnTo>
                    <a:lnTo>
                      <a:pt x="36" y="310"/>
                    </a:lnTo>
                    <a:lnTo>
                      <a:pt x="23" y="307"/>
                    </a:lnTo>
                    <a:lnTo>
                      <a:pt x="10" y="303"/>
                    </a:lnTo>
                    <a:lnTo>
                      <a:pt x="0" y="656"/>
                    </a:lnTo>
                    <a:lnTo>
                      <a:pt x="11" y="663"/>
                    </a:lnTo>
                    <a:lnTo>
                      <a:pt x="24" y="668"/>
                    </a:lnTo>
                    <a:lnTo>
                      <a:pt x="36" y="673"/>
                    </a:lnTo>
                    <a:lnTo>
                      <a:pt x="49" y="676"/>
                    </a:lnTo>
                    <a:lnTo>
                      <a:pt x="63" y="678"/>
                    </a:lnTo>
                    <a:lnTo>
                      <a:pt x="76" y="676"/>
                    </a:lnTo>
                    <a:lnTo>
                      <a:pt x="89" y="672"/>
                    </a:lnTo>
                    <a:lnTo>
                      <a:pt x="102" y="666"/>
                    </a:lnTo>
                    <a:lnTo>
                      <a:pt x="128" y="651"/>
                    </a:lnTo>
                    <a:lnTo>
                      <a:pt x="154" y="636"/>
                    </a:lnTo>
                    <a:lnTo>
                      <a:pt x="182" y="621"/>
                    </a:lnTo>
                    <a:lnTo>
                      <a:pt x="208" y="606"/>
                    </a:lnTo>
                    <a:lnTo>
                      <a:pt x="236" y="591"/>
                    </a:lnTo>
                    <a:lnTo>
                      <a:pt x="265" y="578"/>
                    </a:lnTo>
                    <a:lnTo>
                      <a:pt x="292" y="566"/>
                    </a:lnTo>
                    <a:lnTo>
                      <a:pt x="320" y="557"/>
                    </a:lnTo>
                    <a:lnTo>
                      <a:pt x="348" y="550"/>
                    </a:lnTo>
                    <a:lnTo>
                      <a:pt x="376" y="545"/>
                    </a:lnTo>
                    <a:lnTo>
                      <a:pt x="404" y="543"/>
                    </a:lnTo>
                    <a:lnTo>
                      <a:pt x="431" y="545"/>
                    </a:lnTo>
                    <a:lnTo>
                      <a:pt x="458" y="552"/>
                    </a:lnTo>
                    <a:lnTo>
                      <a:pt x="485" y="562"/>
                    </a:lnTo>
                    <a:lnTo>
                      <a:pt x="510" y="578"/>
                    </a:lnTo>
                    <a:lnTo>
                      <a:pt x="535" y="599"/>
                    </a:lnTo>
                    <a:lnTo>
                      <a:pt x="548" y="611"/>
                    </a:lnTo>
                    <a:lnTo>
                      <a:pt x="560" y="623"/>
                    </a:lnTo>
                    <a:lnTo>
                      <a:pt x="571" y="636"/>
                    </a:lnTo>
                    <a:lnTo>
                      <a:pt x="581" y="650"/>
                    </a:lnTo>
                    <a:lnTo>
                      <a:pt x="592" y="664"/>
                    </a:lnTo>
                    <a:lnTo>
                      <a:pt x="601" y="678"/>
                    </a:lnTo>
                    <a:lnTo>
                      <a:pt x="611" y="691"/>
                    </a:lnTo>
                    <a:lnTo>
                      <a:pt x="622" y="705"/>
                    </a:lnTo>
                    <a:lnTo>
                      <a:pt x="632" y="719"/>
                    </a:lnTo>
                    <a:lnTo>
                      <a:pt x="644" y="732"/>
                    </a:lnTo>
                    <a:lnTo>
                      <a:pt x="655" y="746"/>
                    </a:lnTo>
                    <a:lnTo>
                      <a:pt x="668" y="758"/>
                    </a:lnTo>
                    <a:lnTo>
                      <a:pt x="682" y="770"/>
                    </a:lnTo>
                    <a:lnTo>
                      <a:pt x="697" y="781"/>
                    </a:lnTo>
                    <a:lnTo>
                      <a:pt x="713" y="793"/>
                    </a:lnTo>
                    <a:lnTo>
                      <a:pt x="730" y="802"/>
                    </a:lnTo>
                    <a:lnTo>
                      <a:pt x="773" y="815"/>
                    </a:lnTo>
                    <a:lnTo>
                      <a:pt x="812" y="823"/>
                    </a:lnTo>
                    <a:lnTo>
                      <a:pt x="849" y="828"/>
                    </a:lnTo>
                    <a:lnTo>
                      <a:pt x="882" y="832"/>
                    </a:lnTo>
                    <a:lnTo>
                      <a:pt x="913" y="832"/>
                    </a:lnTo>
                    <a:lnTo>
                      <a:pt x="942" y="830"/>
                    </a:lnTo>
                    <a:lnTo>
                      <a:pt x="967" y="825"/>
                    </a:lnTo>
                    <a:lnTo>
                      <a:pt x="992" y="819"/>
                    </a:lnTo>
                    <a:lnTo>
                      <a:pt x="1014" y="812"/>
                    </a:lnTo>
                    <a:lnTo>
                      <a:pt x="1034" y="803"/>
                    </a:lnTo>
                    <a:lnTo>
                      <a:pt x="1053" y="794"/>
                    </a:lnTo>
                    <a:lnTo>
                      <a:pt x="1070" y="784"/>
                    </a:lnTo>
                    <a:lnTo>
                      <a:pt x="1087" y="773"/>
                    </a:lnTo>
                    <a:lnTo>
                      <a:pt x="1102" y="763"/>
                    </a:lnTo>
                    <a:lnTo>
                      <a:pt x="1116" y="752"/>
                    </a:lnTo>
                    <a:lnTo>
                      <a:pt x="1130" y="743"/>
                    </a:lnTo>
                    <a:lnTo>
                      <a:pt x="1207" y="0"/>
                    </a:lnTo>
                    <a:lnTo>
                      <a:pt x="1199" y="6"/>
                    </a:lnTo>
                    <a:lnTo>
                      <a:pt x="1191" y="13"/>
                    </a:lnTo>
                    <a:lnTo>
                      <a:pt x="1182" y="19"/>
                    </a:lnTo>
                    <a:lnTo>
                      <a:pt x="1174" y="25"/>
                    </a:lnTo>
                    <a:lnTo>
                      <a:pt x="1150" y="46"/>
                    </a:lnTo>
                    <a:lnTo>
                      <a:pt x="1124" y="67"/>
                    </a:lnTo>
                    <a:lnTo>
                      <a:pt x="1098" y="90"/>
                    </a:lnTo>
                    <a:lnTo>
                      <a:pt x="1069" y="112"/>
                    </a:lnTo>
                    <a:lnTo>
                      <a:pt x="1040" y="134"/>
                    </a:lnTo>
                    <a:lnTo>
                      <a:pt x="1010" y="155"/>
                    </a:lnTo>
                    <a:lnTo>
                      <a:pt x="981" y="175"/>
                    </a:lnTo>
                    <a:lnTo>
                      <a:pt x="951" y="195"/>
                    </a:lnTo>
                    <a:lnTo>
                      <a:pt x="921" y="212"/>
                    </a:lnTo>
                    <a:lnTo>
                      <a:pt x="893" y="227"/>
                    </a:lnTo>
                    <a:lnTo>
                      <a:pt x="864" y="240"/>
                    </a:lnTo>
                    <a:lnTo>
                      <a:pt x="837" y="249"/>
                    </a:lnTo>
                    <a:lnTo>
                      <a:pt x="812" y="256"/>
                    </a:lnTo>
                    <a:lnTo>
                      <a:pt x="788" y="258"/>
                    </a:lnTo>
                    <a:lnTo>
                      <a:pt x="766" y="257"/>
                    </a:lnTo>
                    <a:lnTo>
                      <a:pt x="746" y="251"/>
                    </a:lnTo>
                    <a:close/>
                  </a:path>
                </a:pathLst>
              </a:custGeom>
              <a:solidFill>
                <a:srgbClr val="F9FC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3" name="Freeform 32">
                <a:extLst>
                  <a:ext uri="{FF2B5EF4-FFF2-40B4-BE49-F238E27FC236}">
                    <a16:creationId xmlns:a16="http://schemas.microsoft.com/office/drawing/2014/main" id="{EA8C05CA-D605-4CB7-A0F4-03441B8CE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303713"/>
                <a:ext cx="958850" cy="652463"/>
              </a:xfrm>
              <a:custGeom>
                <a:avLst/>
                <a:gdLst>
                  <a:gd name="T0" fmla="*/ 729 w 1207"/>
                  <a:gd name="T1" fmla="*/ 248 h 822"/>
                  <a:gd name="T2" fmla="*/ 698 w 1207"/>
                  <a:gd name="T3" fmla="*/ 237 h 822"/>
                  <a:gd name="T4" fmla="*/ 669 w 1207"/>
                  <a:gd name="T5" fmla="*/ 222 h 822"/>
                  <a:gd name="T6" fmla="*/ 641 w 1207"/>
                  <a:gd name="T7" fmla="*/ 204 h 822"/>
                  <a:gd name="T8" fmla="*/ 616 w 1207"/>
                  <a:gd name="T9" fmla="*/ 183 h 822"/>
                  <a:gd name="T10" fmla="*/ 592 w 1207"/>
                  <a:gd name="T11" fmla="*/ 162 h 822"/>
                  <a:gd name="T12" fmla="*/ 567 w 1207"/>
                  <a:gd name="T13" fmla="*/ 141 h 822"/>
                  <a:gd name="T14" fmla="*/ 539 w 1207"/>
                  <a:gd name="T15" fmla="*/ 122 h 822"/>
                  <a:gd name="T16" fmla="*/ 497 w 1207"/>
                  <a:gd name="T17" fmla="*/ 100 h 822"/>
                  <a:gd name="T18" fmla="*/ 441 w 1207"/>
                  <a:gd name="T19" fmla="*/ 87 h 822"/>
                  <a:gd name="T20" fmla="*/ 387 w 1207"/>
                  <a:gd name="T21" fmla="*/ 93 h 822"/>
                  <a:gd name="T22" fmla="*/ 334 w 1207"/>
                  <a:gd name="T23" fmla="*/ 112 h 822"/>
                  <a:gd name="T24" fmla="*/ 281 w 1207"/>
                  <a:gd name="T25" fmla="*/ 144 h 822"/>
                  <a:gd name="T26" fmla="*/ 231 w 1207"/>
                  <a:gd name="T27" fmla="*/ 182 h 822"/>
                  <a:gd name="T28" fmla="*/ 182 w 1207"/>
                  <a:gd name="T29" fmla="*/ 224 h 822"/>
                  <a:gd name="T30" fmla="*/ 136 w 1207"/>
                  <a:gd name="T31" fmla="*/ 268 h 822"/>
                  <a:gd name="T32" fmla="*/ 101 w 1207"/>
                  <a:gd name="T33" fmla="*/ 298 h 822"/>
                  <a:gd name="T34" fmla="*/ 76 w 1207"/>
                  <a:gd name="T35" fmla="*/ 308 h 822"/>
                  <a:gd name="T36" fmla="*/ 49 w 1207"/>
                  <a:gd name="T37" fmla="*/ 312 h 822"/>
                  <a:gd name="T38" fmla="*/ 24 w 1207"/>
                  <a:gd name="T39" fmla="*/ 307 h 822"/>
                  <a:gd name="T40" fmla="*/ 0 w 1207"/>
                  <a:gd name="T41" fmla="*/ 647 h 822"/>
                  <a:gd name="T42" fmla="*/ 24 w 1207"/>
                  <a:gd name="T43" fmla="*/ 660 h 822"/>
                  <a:gd name="T44" fmla="*/ 49 w 1207"/>
                  <a:gd name="T45" fmla="*/ 667 h 822"/>
                  <a:gd name="T46" fmla="*/ 76 w 1207"/>
                  <a:gd name="T47" fmla="*/ 667 h 822"/>
                  <a:gd name="T48" fmla="*/ 102 w 1207"/>
                  <a:gd name="T49" fmla="*/ 656 h 822"/>
                  <a:gd name="T50" fmla="*/ 154 w 1207"/>
                  <a:gd name="T51" fmla="*/ 626 h 822"/>
                  <a:gd name="T52" fmla="*/ 208 w 1207"/>
                  <a:gd name="T53" fmla="*/ 596 h 822"/>
                  <a:gd name="T54" fmla="*/ 265 w 1207"/>
                  <a:gd name="T55" fmla="*/ 569 h 822"/>
                  <a:gd name="T56" fmla="*/ 320 w 1207"/>
                  <a:gd name="T57" fmla="*/ 547 h 822"/>
                  <a:gd name="T58" fmla="*/ 376 w 1207"/>
                  <a:gd name="T59" fmla="*/ 535 h 822"/>
                  <a:gd name="T60" fmla="*/ 431 w 1207"/>
                  <a:gd name="T61" fmla="*/ 536 h 822"/>
                  <a:gd name="T62" fmla="*/ 485 w 1207"/>
                  <a:gd name="T63" fmla="*/ 553 h 822"/>
                  <a:gd name="T64" fmla="*/ 535 w 1207"/>
                  <a:gd name="T65" fmla="*/ 589 h 822"/>
                  <a:gd name="T66" fmla="*/ 560 w 1207"/>
                  <a:gd name="T67" fmla="*/ 614 h 822"/>
                  <a:gd name="T68" fmla="*/ 581 w 1207"/>
                  <a:gd name="T69" fmla="*/ 640 h 822"/>
                  <a:gd name="T70" fmla="*/ 601 w 1207"/>
                  <a:gd name="T71" fmla="*/ 668 h 822"/>
                  <a:gd name="T72" fmla="*/ 622 w 1207"/>
                  <a:gd name="T73" fmla="*/ 695 h 822"/>
                  <a:gd name="T74" fmla="*/ 644 w 1207"/>
                  <a:gd name="T75" fmla="*/ 722 h 822"/>
                  <a:gd name="T76" fmla="*/ 668 w 1207"/>
                  <a:gd name="T77" fmla="*/ 748 h 822"/>
                  <a:gd name="T78" fmla="*/ 697 w 1207"/>
                  <a:gd name="T79" fmla="*/ 771 h 822"/>
                  <a:gd name="T80" fmla="*/ 730 w 1207"/>
                  <a:gd name="T81" fmla="*/ 792 h 822"/>
                  <a:gd name="T82" fmla="*/ 813 w 1207"/>
                  <a:gd name="T83" fmla="*/ 814 h 822"/>
                  <a:gd name="T84" fmla="*/ 882 w 1207"/>
                  <a:gd name="T85" fmla="*/ 822 h 822"/>
                  <a:gd name="T86" fmla="*/ 942 w 1207"/>
                  <a:gd name="T87" fmla="*/ 820 h 822"/>
                  <a:gd name="T88" fmla="*/ 993 w 1207"/>
                  <a:gd name="T89" fmla="*/ 810 h 822"/>
                  <a:gd name="T90" fmla="*/ 1035 w 1207"/>
                  <a:gd name="T91" fmla="*/ 793 h 822"/>
                  <a:gd name="T92" fmla="*/ 1071 w 1207"/>
                  <a:gd name="T93" fmla="*/ 774 h 822"/>
                  <a:gd name="T94" fmla="*/ 1102 w 1207"/>
                  <a:gd name="T95" fmla="*/ 753 h 822"/>
                  <a:gd name="T96" fmla="*/ 1131 w 1207"/>
                  <a:gd name="T97" fmla="*/ 733 h 822"/>
                  <a:gd name="T98" fmla="*/ 1200 w 1207"/>
                  <a:gd name="T99" fmla="*/ 7 h 822"/>
                  <a:gd name="T100" fmla="*/ 1183 w 1207"/>
                  <a:gd name="T101" fmla="*/ 20 h 822"/>
                  <a:gd name="T102" fmla="*/ 1150 w 1207"/>
                  <a:gd name="T103" fmla="*/ 48 h 822"/>
                  <a:gd name="T104" fmla="*/ 1098 w 1207"/>
                  <a:gd name="T105" fmla="*/ 91 h 822"/>
                  <a:gd name="T106" fmla="*/ 1040 w 1207"/>
                  <a:gd name="T107" fmla="*/ 134 h 822"/>
                  <a:gd name="T108" fmla="*/ 981 w 1207"/>
                  <a:gd name="T109" fmla="*/ 177 h 822"/>
                  <a:gd name="T110" fmla="*/ 921 w 1207"/>
                  <a:gd name="T111" fmla="*/ 213 h 822"/>
                  <a:gd name="T112" fmla="*/ 864 w 1207"/>
                  <a:gd name="T113" fmla="*/ 240 h 822"/>
                  <a:gd name="T114" fmla="*/ 812 w 1207"/>
                  <a:gd name="T115" fmla="*/ 257 h 822"/>
                  <a:gd name="T116" fmla="*/ 766 w 1207"/>
                  <a:gd name="T117" fmla="*/ 25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7" h="822">
                    <a:moveTo>
                      <a:pt x="746" y="252"/>
                    </a:moveTo>
                    <a:lnTo>
                      <a:pt x="729" y="248"/>
                    </a:lnTo>
                    <a:lnTo>
                      <a:pt x="713" y="244"/>
                    </a:lnTo>
                    <a:lnTo>
                      <a:pt x="698" y="237"/>
                    </a:lnTo>
                    <a:lnTo>
                      <a:pt x="683" y="230"/>
                    </a:lnTo>
                    <a:lnTo>
                      <a:pt x="669" y="222"/>
                    </a:lnTo>
                    <a:lnTo>
                      <a:pt x="655" y="213"/>
                    </a:lnTo>
                    <a:lnTo>
                      <a:pt x="641" y="204"/>
                    </a:lnTo>
                    <a:lnTo>
                      <a:pt x="629" y="193"/>
                    </a:lnTo>
                    <a:lnTo>
                      <a:pt x="616" y="183"/>
                    </a:lnTo>
                    <a:lnTo>
                      <a:pt x="605" y="172"/>
                    </a:lnTo>
                    <a:lnTo>
                      <a:pt x="592" y="162"/>
                    </a:lnTo>
                    <a:lnTo>
                      <a:pt x="579" y="152"/>
                    </a:lnTo>
                    <a:lnTo>
                      <a:pt x="567" y="141"/>
                    </a:lnTo>
                    <a:lnTo>
                      <a:pt x="553" y="131"/>
                    </a:lnTo>
                    <a:lnTo>
                      <a:pt x="539" y="122"/>
                    </a:lnTo>
                    <a:lnTo>
                      <a:pt x="525" y="114"/>
                    </a:lnTo>
                    <a:lnTo>
                      <a:pt x="497" y="100"/>
                    </a:lnTo>
                    <a:lnTo>
                      <a:pt x="469" y="91"/>
                    </a:lnTo>
                    <a:lnTo>
                      <a:pt x="441" y="87"/>
                    </a:lnTo>
                    <a:lnTo>
                      <a:pt x="413" y="87"/>
                    </a:lnTo>
                    <a:lnTo>
                      <a:pt x="387" y="93"/>
                    </a:lnTo>
                    <a:lnTo>
                      <a:pt x="360" y="101"/>
                    </a:lnTo>
                    <a:lnTo>
                      <a:pt x="334" y="112"/>
                    </a:lnTo>
                    <a:lnTo>
                      <a:pt x="307" y="126"/>
                    </a:lnTo>
                    <a:lnTo>
                      <a:pt x="281" y="144"/>
                    </a:lnTo>
                    <a:lnTo>
                      <a:pt x="255" y="162"/>
                    </a:lnTo>
                    <a:lnTo>
                      <a:pt x="231" y="182"/>
                    </a:lnTo>
                    <a:lnTo>
                      <a:pt x="206" y="202"/>
                    </a:lnTo>
                    <a:lnTo>
                      <a:pt x="182" y="224"/>
                    </a:lnTo>
                    <a:lnTo>
                      <a:pt x="159" y="246"/>
                    </a:lnTo>
                    <a:lnTo>
                      <a:pt x="136" y="268"/>
                    </a:lnTo>
                    <a:lnTo>
                      <a:pt x="113" y="289"/>
                    </a:lnTo>
                    <a:lnTo>
                      <a:pt x="101" y="298"/>
                    </a:lnTo>
                    <a:lnTo>
                      <a:pt x="88" y="305"/>
                    </a:lnTo>
                    <a:lnTo>
                      <a:pt x="76" y="308"/>
                    </a:lnTo>
                    <a:lnTo>
                      <a:pt x="63" y="311"/>
                    </a:lnTo>
                    <a:lnTo>
                      <a:pt x="49" y="312"/>
                    </a:lnTo>
                    <a:lnTo>
                      <a:pt x="36" y="311"/>
                    </a:lnTo>
                    <a:lnTo>
                      <a:pt x="24" y="307"/>
                    </a:lnTo>
                    <a:lnTo>
                      <a:pt x="11" y="304"/>
                    </a:lnTo>
                    <a:lnTo>
                      <a:pt x="0" y="647"/>
                    </a:lnTo>
                    <a:lnTo>
                      <a:pt x="11" y="654"/>
                    </a:lnTo>
                    <a:lnTo>
                      <a:pt x="24" y="660"/>
                    </a:lnTo>
                    <a:lnTo>
                      <a:pt x="36" y="664"/>
                    </a:lnTo>
                    <a:lnTo>
                      <a:pt x="49" y="667"/>
                    </a:lnTo>
                    <a:lnTo>
                      <a:pt x="63" y="668"/>
                    </a:lnTo>
                    <a:lnTo>
                      <a:pt x="76" y="667"/>
                    </a:lnTo>
                    <a:lnTo>
                      <a:pt x="89" y="663"/>
                    </a:lnTo>
                    <a:lnTo>
                      <a:pt x="102" y="656"/>
                    </a:lnTo>
                    <a:lnTo>
                      <a:pt x="128" y="641"/>
                    </a:lnTo>
                    <a:lnTo>
                      <a:pt x="154" y="626"/>
                    </a:lnTo>
                    <a:lnTo>
                      <a:pt x="182" y="611"/>
                    </a:lnTo>
                    <a:lnTo>
                      <a:pt x="208" y="596"/>
                    </a:lnTo>
                    <a:lnTo>
                      <a:pt x="236" y="581"/>
                    </a:lnTo>
                    <a:lnTo>
                      <a:pt x="265" y="569"/>
                    </a:lnTo>
                    <a:lnTo>
                      <a:pt x="292" y="557"/>
                    </a:lnTo>
                    <a:lnTo>
                      <a:pt x="320" y="547"/>
                    </a:lnTo>
                    <a:lnTo>
                      <a:pt x="348" y="540"/>
                    </a:lnTo>
                    <a:lnTo>
                      <a:pt x="376" y="535"/>
                    </a:lnTo>
                    <a:lnTo>
                      <a:pt x="404" y="534"/>
                    </a:lnTo>
                    <a:lnTo>
                      <a:pt x="431" y="536"/>
                    </a:lnTo>
                    <a:lnTo>
                      <a:pt x="458" y="542"/>
                    </a:lnTo>
                    <a:lnTo>
                      <a:pt x="485" y="553"/>
                    </a:lnTo>
                    <a:lnTo>
                      <a:pt x="510" y="569"/>
                    </a:lnTo>
                    <a:lnTo>
                      <a:pt x="535" y="589"/>
                    </a:lnTo>
                    <a:lnTo>
                      <a:pt x="548" y="601"/>
                    </a:lnTo>
                    <a:lnTo>
                      <a:pt x="560" y="614"/>
                    </a:lnTo>
                    <a:lnTo>
                      <a:pt x="571" y="626"/>
                    </a:lnTo>
                    <a:lnTo>
                      <a:pt x="581" y="640"/>
                    </a:lnTo>
                    <a:lnTo>
                      <a:pt x="592" y="654"/>
                    </a:lnTo>
                    <a:lnTo>
                      <a:pt x="601" y="668"/>
                    </a:lnTo>
                    <a:lnTo>
                      <a:pt x="611" y="682"/>
                    </a:lnTo>
                    <a:lnTo>
                      <a:pt x="622" y="695"/>
                    </a:lnTo>
                    <a:lnTo>
                      <a:pt x="632" y="709"/>
                    </a:lnTo>
                    <a:lnTo>
                      <a:pt x="644" y="722"/>
                    </a:lnTo>
                    <a:lnTo>
                      <a:pt x="655" y="736"/>
                    </a:lnTo>
                    <a:lnTo>
                      <a:pt x="668" y="748"/>
                    </a:lnTo>
                    <a:lnTo>
                      <a:pt x="682" y="760"/>
                    </a:lnTo>
                    <a:lnTo>
                      <a:pt x="697" y="771"/>
                    </a:lnTo>
                    <a:lnTo>
                      <a:pt x="713" y="783"/>
                    </a:lnTo>
                    <a:lnTo>
                      <a:pt x="730" y="792"/>
                    </a:lnTo>
                    <a:lnTo>
                      <a:pt x="773" y="805"/>
                    </a:lnTo>
                    <a:lnTo>
                      <a:pt x="813" y="814"/>
                    </a:lnTo>
                    <a:lnTo>
                      <a:pt x="849" y="820"/>
                    </a:lnTo>
                    <a:lnTo>
                      <a:pt x="882" y="822"/>
                    </a:lnTo>
                    <a:lnTo>
                      <a:pt x="913" y="822"/>
                    </a:lnTo>
                    <a:lnTo>
                      <a:pt x="942" y="820"/>
                    </a:lnTo>
                    <a:lnTo>
                      <a:pt x="969" y="815"/>
                    </a:lnTo>
                    <a:lnTo>
                      <a:pt x="993" y="810"/>
                    </a:lnTo>
                    <a:lnTo>
                      <a:pt x="1015" y="801"/>
                    </a:lnTo>
                    <a:lnTo>
                      <a:pt x="1035" y="793"/>
                    </a:lnTo>
                    <a:lnTo>
                      <a:pt x="1054" y="783"/>
                    </a:lnTo>
                    <a:lnTo>
                      <a:pt x="1071" y="774"/>
                    </a:lnTo>
                    <a:lnTo>
                      <a:pt x="1087" y="763"/>
                    </a:lnTo>
                    <a:lnTo>
                      <a:pt x="1102" y="753"/>
                    </a:lnTo>
                    <a:lnTo>
                      <a:pt x="1117" y="743"/>
                    </a:lnTo>
                    <a:lnTo>
                      <a:pt x="1131" y="733"/>
                    </a:lnTo>
                    <a:lnTo>
                      <a:pt x="1207" y="0"/>
                    </a:lnTo>
                    <a:lnTo>
                      <a:pt x="1200" y="7"/>
                    </a:lnTo>
                    <a:lnTo>
                      <a:pt x="1191" y="13"/>
                    </a:lnTo>
                    <a:lnTo>
                      <a:pt x="1183" y="20"/>
                    </a:lnTo>
                    <a:lnTo>
                      <a:pt x="1174" y="27"/>
                    </a:lnTo>
                    <a:lnTo>
                      <a:pt x="1150" y="48"/>
                    </a:lnTo>
                    <a:lnTo>
                      <a:pt x="1124" y="69"/>
                    </a:lnTo>
                    <a:lnTo>
                      <a:pt x="1098" y="91"/>
                    </a:lnTo>
                    <a:lnTo>
                      <a:pt x="1069" y="112"/>
                    </a:lnTo>
                    <a:lnTo>
                      <a:pt x="1040" y="134"/>
                    </a:lnTo>
                    <a:lnTo>
                      <a:pt x="1010" y="156"/>
                    </a:lnTo>
                    <a:lnTo>
                      <a:pt x="981" y="177"/>
                    </a:lnTo>
                    <a:lnTo>
                      <a:pt x="951" y="195"/>
                    </a:lnTo>
                    <a:lnTo>
                      <a:pt x="921" y="213"/>
                    </a:lnTo>
                    <a:lnTo>
                      <a:pt x="893" y="228"/>
                    </a:lnTo>
                    <a:lnTo>
                      <a:pt x="864" y="240"/>
                    </a:lnTo>
                    <a:lnTo>
                      <a:pt x="837" y="251"/>
                    </a:lnTo>
                    <a:lnTo>
                      <a:pt x="812" y="257"/>
                    </a:lnTo>
                    <a:lnTo>
                      <a:pt x="788" y="260"/>
                    </a:lnTo>
                    <a:lnTo>
                      <a:pt x="766" y="258"/>
                    </a:lnTo>
                    <a:lnTo>
                      <a:pt x="746" y="252"/>
                    </a:lnTo>
                    <a:close/>
                  </a:path>
                </a:pathLst>
              </a:custGeom>
              <a:solidFill>
                <a:srgbClr val="FCFF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4" name="Freeform 33">
                <a:extLst>
                  <a:ext uri="{FF2B5EF4-FFF2-40B4-BE49-F238E27FC236}">
                    <a16:creationId xmlns:a16="http://schemas.microsoft.com/office/drawing/2014/main" id="{8522F28B-7588-4C67-8AD8-9F22263CD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0163" y="4306888"/>
                <a:ext cx="958850" cy="644525"/>
              </a:xfrm>
              <a:custGeom>
                <a:avLst/>
                <a:gdLst>
                  <a:gd name="T0" fmla="*/ 729 w 1207"/>
                  <a:gd name="T1" fmla="*/ 250 h 812"/>
                  <a:gd name="T2" fmla="*/ 698 w 1207"/>
                  <a:gd name="T3" fmla="*/ 239 h 812"/>
                  <a:gd name="T4" fmla="*/ 669 w 1207"/>
                  <a:gd name="T5" fmla="*/ 223 h 812"/>
                  <a:gd name="T6" fmla="*/ 643 w 1207"/>
                  <a:gd name="T7" fmla="*/ 204 h 812"/>
                  <a:gd name="T8" fmla="*/ 617 w 1207"/>
                  <a:gd name="T9" fmla="*/ 183 h 812"/>
                  <a:gd name="T10" fmla="*/ 592 w 1207"/>
                  <a:gd name="T11" fmla="*/ 163 h 812"/>
                  <a:gd name="T12" fmla="*/ 567 w 1207"/>
                  <a:gd name="T13" fmla="*/ 142 h 812"/>
                  <a:gd name="T14" fmla="*/ 540 w 1207"/>
                  <a:gd name="T15" fmla="*/ 122 h 812"/>
                  <a:gd name="T16" fmla="*/ 499 w 1207"/>
                  <a:gd name="T17" fmla="*/ 100 h 812"/>
                  <a:gd name="T18" fmla="*/ 442 w 1207"/>
                  <a:gd name="T19" fmla="*/ 88 h 812"/>
                  <a:gd name="T20" fmla="*/ 388 w 1207"/>
                  <a:gd name="T21" fmla="*/ 94 h 812"/>
                  <a:gd name="T22" fmla="*/ 334 w 1207"/>
                  <a:gd name="T23" fmla="*/ 113 h 812"/>
                  <a:gd name="T24" fmla="*/ 282 w 1207"/>
                  <a:gd name="T25" fmla="*/ 144 h 812"/>
                  <a:gd name="T26" fmla="*/ 231 w 1207"/>
                  <a:gd name="T27" fmla="*/ 182 h 812"/>
                  <a:gd name="T28" fmla="*/ 183 w 1207"/>
                  <a:gd name="T29" fmla="*/ 225 h 812"/>
                  <a:gd name="T30" fmla="*/ 136 w 1207"/>
                  <a:gd name="T31" fmla="*/ 269 h 812"/>
                  <a:gd name="T32" fmla="*/ 101 w 1207"/>
                  <a:gd name="T33" fmla="*/ 299 h 812"/>
                  <a:gd name="T34" fmla="*/ 76 w 1207"/>
                  <a:gd name="T35" fmla="*/ 310 h 812"/>
                  <a:gd name="T36" fmla="*/ 49 w 1207"/>
                  <a:gd name="T37" fmla="*/ 314 h 812"/>
                  <a:gd name="T38" fmla="*/ 24 w 1207"/>
                  <a:gd name="T39" fmla="*/ 309 h 812"/>
                  <a:gd name="T40" fmla="*/ 0 w 1207"/>
                  <a:gd name="T41" fmla="*/ 637 h 812"/>
                  <a:gd name="T42" fmla="*/ 24 w 1207"/>
                  <a:gd name="T43" fmla="*/ 650 h 812"/>
                  <a:gd name="T44" fmla="*/ 49 w 1207"/>
                  <a:gd name="T45" fmla="*/ 657 h 812"/>
                  <a:gd name="T46" fmla="*/ 76 w 1207"/>
                  <a:gd name="T47" fmla="*/ 657 h 812"/>
                  <a:gd name="T48" fmla="*/ 102 w 1207"/>
                  <a:gd name="T49" fmla="*/ 648 h 812"/>
                  <a:gd name="T50" fmla="*/ 154 w 1207"/>
                  <a:gd name="T51" fmla="*/ 618 h 812"/>
                  <a:gd name="T52" fmla="*/ 208 w 1207"/>
                  <a:gd name="T53" fmla="*/ 588 h 812"/>
                  <a:gd name="T54" fmla="*/ 265 w 1207"/>
                  <a:gd name="T55" fmla="*/ 560 h 812"/>
                  <a:gd name="T56" fmla="*/ 320 w 1207"/>
                  <a:gd name="T57" fmla="*/ 538 h 812"/>
                  <a:gd name="T58" fmla="*/ 376 w 1207"/>
                  <a:gd name="T59" fmla="*/ 526 h 812"/>
                  <a:gd name="T60" fmla="*/ 431 w 1207"/>
                  <a:gd name="T61" fmla="*/ 527 h 812"/>
                  <a:gd name="T62" fmla="*/ 485 w 1207"/>
                  <a:gd name="T63" fmla="*/ 544 h 812"/>
                  <a:gd name="T64" fmla="*/ 535 w 1207"/>
                  <a:gd name="T65" fmla="*/ 580 h 812"/>
                  <a:gd name="T66" fmla="*/ 560 w 1207"/>
                  <a:gd name="T67" fmla="*/ 604 h 812"/>
                  <a:gd name="T68" fmla="*/ 581 w 1207"/>
                  <a:gd name="T69" fmla="*/ 630 h 812"/>
                  <a:gd name="T70" fmla="*/ 601 w 1207"/>
                  <a:gd name="T71" fmla="*/ 658 h 812"/>
                  <a:gd name="T72" fmla="*/ 622 w 1207"/>
                  <a:gd name="T73" fmla="*/ 686 h 812"/>
                  <a:gd name="T74" fmla="*/ 644 w 1207"/>
                  <a:gd name="T75" fmla="*/ 712 h 812"/>
                  <a:gd name="T76" fmla="*/ 668 w 1207"/>
                  <a:gd name="T77" fmla="*/ 739 h 812"/>
                  <a:gd name="T78" fmla="*/ 697 w 1207"/>
                  <a:gd name="T79" fmla="*/ 762 h 812"/>
                  <a:gd name="T80" fmla="*/ 730 w 1207"/>
                  <a:gd name="T81" fmla="*/ 782 h 812"/>
                  <a:gd name="T82" fmla="*/ 813 w 1207"/>
                  <a:gd name="T83" fmla="*/ 804 h 812"/>
                  <a:gd name="T84" fmla="*/ 882 w 1207"/>
                  <a:gd name="T85" fmla="*/ 812 h 812"/>
                  <a:gd name="T86" fmla="*/ 942 w 1207"/>
                  <a:gd name="T87" fmla="*/ 810 h 812"/>
                  <a:gd name="T88" fmla="*/ 993 w 1207"/>
                  <a:gd name="T89" fmla="*/ 800 h 812"/>
                  <a:gd name="T90" fmla="*/ 1035 w 1207"/>
                  <a:gd name="T91" fmla="*/ 784 h 812"/>
                  <a:gd name="T92" fmla="*/ 1071 w 1207"/>
                  <a:gd name="T93" fmla="*/ 764 h 812"/>
                  <a:gd name="T94" fmla="*/ 1102 w 1207"/>
                  <a:gd name="T95" fmla="*/ 743 h 812"/>
                  <a:gd name="T96" fmla="*/ 1131 w 1207"/>
                  <a:gd name="T97" fmla="*/ 724 h 812"/>
                  <a:gd name="T98" fmla="*/ 1184 w 1207"/>
                  <a:gd name="T99" fmla="*/ 20 h 812"/>
                  <a:gd name="T100" fmla="*/ 1131 w 1207"/>
                  <a:gd name="T101" fmla="*/ 65 h 812"/>
                  <a:gd name="T102" fmla="*/ 1071 w 1207"/>
                  <a:gd name="T103" fmla="*/ 113 h 812"/>
                  <a:gd name="T104" fmla="*/ 1007 w 1207"/>
                  <a:gd name="T105" fmla="*/ 160 h 812"/>
                  <a:gd name="T106" fmla="*/ 941 w 1207"/>
                  <a:gd name="T107" fmla="*/ 203 h 812"/>
                  <a:gd name="T108" fmla="*/ 878 w 1207"/>
                  <a:gd name="T109" fmla="*/ 236 h 812"/>
                  <a:gd name="T110" fmla="*/ 819 w 1207"/>
                  <a:gd name="T111" fmla="*/ 256 h 812"/>
                  <a:gd name="T112" fmla="*/ 768 w 1207"/>
                  <a:gd name="T113" fmla="*/ 25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7" h="812">
                    <a:moveTo>
                      <a:pt x="746" y="254"/>
                    </a:moveTo>
                    <a:lnTo>
                      <a:pt x="729" y="250"/>
                    </a:lnTo>
                    <a:lnTo>
                      <a:pt x="713" y="244"/>
                    </a:lnTo>
                    <a:lnTo>
                      <a:pt x="698" y="239"/>
                    </a:lnTo>
                    <a:lnTo>
                      <a:pt x="683" y="231"/>
                    </a:lnTo>
                    <a:lnTo>
                      <a:pt x="669" y="223"/>
                    </a:lnTo>
                    <a:lnTo>
                      <a:pt x="655" y="213"/>
                    </a:lnTo>
                    <a:lnTo>
                      <a:pt x="643" y="204"/>
                    </a:lnTo>
                    <a:lnTo>
                      <a:pt x="630" y="194"/>
                    </a:lnTo>
                    <a:lnTo>
                      <a:pt x="617" y="183"/>
                    </a:lnTo>
                    <a:lnTo>
                      <a:pt x="605" y="173"/>
                    </a:lnTo>
                    <a:lnTo>
                      <a:pt x="592" y="163"/>
                    </a:lnTo>
                    <a:lnTo>
                      <a:pt x="580" y="152"/>
                    </a:lnTo>
                    <a:lnTo>
                      <a:pt x="567" y="142"/>
                    </a:lnTo>
                    <a:lnTo>
                      <a:pt x="554" y="132"/>
                    </a:lnTo>
                    <a:lnTo>
                      <a:pt x="540" y="122"/>
                    </a:lnTo>
                    <a:lnTo>
                      <a:pt x="526" y="114"/>
                    </a:lnTo>
                    <a:lnTo>
                      <a:pt x="499" y="100"/>
                    </a:lnTo>
                    <a:lnTo>
                      <a:pt x="470" y="91"/>
                    </a:lnTo>
                    <a:lnTo>
                      <a:pt x="442" y="88"/>
                    </a:lnTo>
                    <a:lnTo>
                      <a:pt x="414" y="89"/>
                    </a:lnTo>
                    <a:lnTo>
                      <a:pt x="388" y="94"/>
                    </a:lnTo>
                    <a:lnTo>
                      <a:pt x="361" y="102"/>
                    </a:lnTo>
                    <a:lnTo>
                      <a:pt x="334" y="113"/>
                    </a:lnTo>
                    <a:lnTo>
                      <a:pt x="308" y="127"/>
                    </a:lnTo>
                    <a:lnTo>
                      <a:pt x="282" y="144"/>
                    </a:lnTo>
                    <a:lnTo>
                      <a:pt x="257" y="163"/>
                    </a:lnTo>
                    <a:lnTo>
                      <a:pt x="231" y="182"/>
                    </a:lnTo>
                    <a:lnTo>
                      <a:pt x="207" y="204"/>
                    </a:lnTo>
                    <a:lnTo>
                      <a:pt x="183" y="225"/>
                    </a:lnTo>
                    <a:lnTo>
                      <a:pt x="159" y="247"/>
                    </a:lnTo>
                    <a:lnTo>
                      <a:pt x="136" y="269"/>
                    </a:lnTo>
                    <a:lnTo>
                      <a:pt x="113" y="289"/>
                    </a:lnTo>
                    <a:lnTo>
                      <a:pt x="101" y="299"/>
                    </a:lnTo>
                    <a:lnTo>
                      <a:pt x="88" y="306"/>
                    </a:lnTo>
                    <a:lnTo>
                      <a:pt x="76" y="310"/>
                    </a:lnTo>
                    <a:lnTo>
                      <a:pt x="63" y="312"/>
                    </a:lnTo>
                    <a:lnTo>
                      <a:pt x="49" y="314"/>
                    </a:lnTo>
                    <a:lnTo>
                      <a:pt x="36" y="312"/>
                    </a:lnTo>
                    <a:lnTo>
                      <a:pt x="24" y="309"/>
                    </a:lnTo>
                    <a:lnTo>
                      <a:pt x="11" y="306"/>
                    </a:lnTo>
                    <a:lnTo>
                      <a:pt x="0" y="637"/>
                    </a:lnTo>
                    <a:lnTo>
                      <a:pt x="11" y="644"/>
                    </a:lnTo>
                    <a:lnTo>
                      <a:pt x="24" y="650"/>
                    </a:lnTo>
                    <a:lnTo>
                      <a:pt x="36" y="655"/>
                    </a:lnTo>
                    <a:lnTo>
                      <a:pt x="49" y="657"/>
                    </a:lnTo>
                    <a:lnTo>
                      <a:pt x="63" y="658"/>
                    </a:lnTo>
                    <a:lnTo>
                      <a:pt x="76" y="657"/>
                    </a:lnTo>
                    <a:lnTo>
                      <a:pt x="89" y="653"/>
                    </a:lnTo>
                    <a:lnTo>
                      <a:pt x="102" y="648"/>
                    </a:lnTo>
                    <a:lnTo>
                      <a:pt x="128" y="633"/>
                    </a:lnTo>
                    <a:lnTo>
                      <a:pt x="154" y="618"/>
                    </a:lnTo>
                    <a:lnTo>
                      <a:pt x="182" y="603"/>
                    </a:lnTo>
                    <a:lnTo>
                      <a:pt x="208" y="588"/>
                    </a:lnTo>
                    <a:lnTo>
                      <a:pt x="236" y="573"/>
                    </a:lnTo>
                    <a:lnTo>
                      <a:pt x="265" y="560"/>
                    </a:lnTo>
                    <a:lnTo>
                      <a:pt x="292" y="547"/>
                    </a:lnTo>
                    <a:lnTo>
                      <a:pt x="320" y="538"/>
                    </a:lnTo>
                    <a:lnTo>
                      <a:pt x="348" y="530"/>
                    </a:lnTo>
                    <a:lnTo>
                      <a:pt x="376" y="526"/>
                    </a:lnTo>
                    <a:lnTo>
                      <a:pt x="404" y="524"/>
                    </a:lnTo>
                    <a:lnTo>
                      <a:pt x="431" y="527"/>
                    </a:lnTo>
                    <a:lnTo>
                      <a:pt x="458" y="532"/>
                    </a:lnTo>
                    <a:lnTo>
                      <a:pt x="485" y="544"/>
                    </a:lnTo>
                    <a:lnTo>
                      <a:pt x="510" y="559"/>
                    </a:lnTo>
                    <a:lnTo>
                      <a:pt x="535" y="580"/>
                    </a:lnTo>
                    <a:lnTo>
                      <a:pt x="548" y="591"/>
                    </a:lnTo>
                    <a:lnTo>
                      <a:pt x="560" y="604"/>
                    </a:lnTo>
                    <a:lnTo>
                      <a:pt x="571" y="617"/>
                    </a:lnTo>
                    <a:lnTo>
                      <a:pt x="581" y="630"/>
                    </a:lnTo>
                    <a:lnTo>
                      <a:pt x="592" y="644"/>
                    </a:lnTo>
                    <a:lnTo>
                      <a:pt x="601" y="658"/>
                    </a:lnTo>
                    <a:lnTo>
                      <a:pt x="611" y="672"/>
                    </a:lnTo>
                    <a:lnTo>
                      <a:pt x="622" y="686"/>
                    </a:lnTo>
                    <a:lnTo>
                      <a:pt x="632" y="700"/>
                    </a:lnTo>
                    <a:lnTo>
                      <a:pt x="644" y="712"/>
                    </a:lnTo>
                    <a:lnTo>
                      <a:pt x="655" y="726"/>
                    </a:lnTo>
                    <a:lnTo>
                      <a:pt x="668" y="739"/>
                    </a:lnTo>
                    <a:lnTo>
                      <a:pt x="682" y="750"/>
                    </a:lnTo>
                    <a:lnTo>
                      <a:pt x="697" y="762"/>
                    </a:lnTo>
                    <a:lnTo>
                      <a:pt x="713" y="773"/>
                    </a:lnTo>
                    <a:lnTo>
                      <a:pt x="730" y="782"/>
                    </a:lnTo>
                    <a:lnTo>
                      <a:pt x="773" y="795"/>
                    </a:lnTo>
                    <a:lnTo>
                      <a:pt x="813" y="804"/>
                    </a:lnTo>
                    <a:lnTo>
                      <a:pt x="849" y="810"/>
                    </a:lnTo>
                    <a:lnTo>
                      <a:pt x="882" y="812"/>
                    </a:lnTo>
                    <a:lnTo>
                      <a:pt x="913" y="812"/>
                    </a:lnTo>
                    <a:lnTo>
                      <a:pt x="942" y="810"/>
                    </a:lnTo>
                    <a:lnTo>
                      <a:pt x="969" y="806"/>
                    </a:lnTo>
                    <a:lnTo>
                      <a:pt x="993" y="800"/>
                    </a:lnTo>
                    <a:lnTo>
                      <a:pt x="1015" y="792"/>
                    </a:lnTo>
                    <a:lnTo>
                      <a:pt x="1035" y="784"/>
                    </a:lnTo>
                    <a:lnTo>
                      <a:pt x="1054" y="773"/>
                    </a:lnTo>
                    <a:lnTo>
                      <a:pt x="1071" y="764"/>
                    </a:lnTo>
                    <a:lnTo>
                      <a:pt x="1087" y="754"/>
                    </a:lnTo>
                    <a:lnTo>
                      <a:pt x="1102" y="743"/>
                    </a:lnTo>
                    <a:lnTo>
                      <a:pt x="1117" y="733"/>
                    </a:lnTo>
                    <a:lnTo>
                      <a:pt x="1131" y="724"/>
                    </a:lnTo>
                    <a:lnTo>
                      <a:pt x="1207" y="0"/>
                    </a:lnTo>
                    <a:lnTo>
                      <a:pt x="1184" y="20"/>
                    </a:lnTo>
                    <a:lnTo>
                      <a:pt x="1159" y="42"/>
                    </a:lnTo>
                    <a:lnTo>
                      <a:pt x="1131" y="65"/>
                    </a:lnTo>
                    <a:lnTo>
                      <a:pt x="1102" y="89"/>
                    </a:lnTo>
                    <a:lnTo>
                      <a:pt x="1071" y="113"/>
                    </a:lnTo>
                    <a:lnTo>
                      <a:pt x="1039" y="137"/>
                    </a:lnTo>
                    <a:lnTo>
                      <a:pt x="1007" y="160"/>
                    </a:lnTo>
                    <a:lnTo>
                      <a:pt x="974" y="182"/>
                    </a:lnTo>
                    <a:lnTo>
                      <a:pt x="941" y="203"/>
                    </a:lnTo>
                    <a:lnTo>
                      <a:pt x="910" y="220"/>
                    </a:lnTo>
                    <a:lnTo>
                      <a:pt x="878" y="236"/>
                    </a:lnTo>
                    <a:lnTo>
                      <a:pt x="848" y="248"/>
                    </a:lnTo>
                    <a:lnTo>
                      <a:pt x="819" y="256"/>
                    </a:lnTo>
                    <a:lnTo>
                      <a:pt x="792" y="261"/>
                    </a:lnTo>
                    <a:lnTo>
                      <a:pt x="768" y="259"/>
                    </a:lnTo>
                    <a:lnTo>
                      <a:pt x="746" y="2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5" name="Freeform 34">
                <a:extLst>
                  <a:ext uri="{FF2B5EF4-FFF2-40B4-BE49-F238E27FC236}">
                    <a16:creationId xmlns:a16="http://schemas.microsoft.com/office/drawing/2014/main" id="{55C066F2-A828-4C7C-8395-FE40E8064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9800" y="4375151"/>
                <a:ext cx="508000" cy="636588"/>
              </a:xfrm>
              <a:custGeom>
                <a:avLst/>
                <a:gdLst>
                  <a:gd name="T0" fmla="*/ 0 w 639"/>
                  <a:gd name="T1" fmla="*/ 41 h 801"/>
                  <a:gd name="T2" fmla="*/ 69 w 639"/>
                  <a:gd name="T3" fmla="*/ 113 h 801"/>
                  <a:gd name="T4" fmla="*/ 38 w 639"/>
                  <a:gd name="T5" fmla="*/ 246 h 801"/>
                  <a:gd name="T6" fmla="*/ 54 w 639"/>
                  <a:gd name="T7" fmla="*/ 296 h 801"/>
                  <a:gd name="T8" fmla="*/ 1 w 639"/>
                  <a:gd name="T9" fmla="*/ 412 h 801"/>
                  <a:gd name="T10" fmla="*/ 48 w 639"/>
                  <a:gd name="T11" fmla="*/ 437 h 801"/>
                  <a:gd name="T12" fmla="*/ 50 w 639"/>
                  <a:gd name="T13" fmla="*/ 629 h 801"/>
                  <a:gd name="T14" fmla="*/ 154 w 639"/>
                  <a:gd name="T15" fmla="*/ 636 h 801"/>
                  <a:gd name="T16" fmla="*/ 162 w 639"/>
                  <a:gd name="T17" fmla="*/ 801 h 801"/>
                  <a:gd name="T18" fmla="*/ 579 w 639"/>
                  <a:gd name="T19" fmla="*/ 781 h 801"/>
                  <a:gd name="T20" fmla="*/ 578 w 639"/>
                  <a:gd name="T21" fmla="*/ 526 h 801"/>
                  <a:gd name="T22" fmla="*/ 639 w 639"/>
                  <a:gd name="T23" fmla="*/ 194 h 801"/>
                  <a:gd name="T24" fmla="*/ 638 w 639"/>
                  <a:gd name="T25" fmla="*/ 191 h 801"/>
                  <a:gd name="T26" fmla="*/ 635 w 639"/>
                  <a:gd name="T27" fmla="*/ 182 h 801"/>
                  <a:gd name="T28" fmla="*/ 626 w 639"/>
                  <a:gd name="T29" fmla="*/ 168 h 801"/>
                  <a:gd name="T30" fmla="*/ 616 w 639"/>
                  <a:gd name="T31" fmla="*/ 149 h 801"/>
                  <a:gd name="T32" fmla="*/ 601 w 639"/>
                  <a:gd name="T33" fmla="*/ 129 h 801"/>
                  <a:gd name="T34" fmla="*/ 580 w 639"/>
                  <a:gd name="T35" fmla="*/ 106 h 801"/>
                  <a:gd name="T36" fmla="*/ 555 w 639"/>
                  <a:gd name="T37" fmla="*/ 84 h 801"/>
                  <a:gd name="T38" fmla="*/ 524 w 639"/>
                  <a:gd name="T39" fmla="*/ 61 h 801"/>
                  <a:gd name="T40" fmla="*/ 486 w 639"/>
                  <a:gd name="T41" fmla="*/ 41 h 801"/>
                  <a:gd name="T42" fmla="*/ 441 w 639"/>
                  <a:gd name="T43" fmla="*/ 24 h 801"/>
                  <a:gd name="T44" fmla="*/ 389 w 639"/>
                  <a:gd name="T45" fmla="*/ 10 h 801"/>
                  <a:gd name="T46" fmla="*/ 329 w 639"/>
                  <a:gd name="T47" fmla="*/ 2 h 801"/>
                  <a:gd name="T48" fmla="*/ 261 w 639"/>
                  <a:gd name="T49" fmla="*/ 0 h 801"/>
                  <a:gd name="T50" fmla="*/ 184 w 639"/>
                  <a:gd name="T51" fmla="*/ 4 h 801"/>
                  <a:gd name="T52" fmla="*/ 96 w 639"/>
                  <a:gd name="T53" fmla="*/ 18 h 801"/>
                  <a:gd name="T54" fmla="*/ 0 w 639"/>
                  <a:gd name="T55" fmla="*/ 41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39" h="801">
                    <a:moveTo>
                      <a:pt x="0" y="41"/>
                    </a:moveTo>
                    <a:lnTo>
                      <a:pt x="69" y="113"/>
                    </a:lnTo>
                    <a:lnTo>
                      <a:pt x="38" y="246"/>
                    </a:lnTo>
                    <a:lnTo>
                      <a:pt x="54" y="296"/>
                    </a:lnTo>
                    <a:lnTo>
                      <a:pt x="1" y="412"/>
                    </a:lnTo>
                    <a:lnTo>
                      <a:pt x="48" y="437"/>
                    </a:lnTo>
                    <a:lnTo>
                      <a:pt x="50" y="629"/>
                    </a:lnTo>
                    <a:lnTo>
                      <a:pt x="154" y="636"/>
                    </a:lnTo>
                    <a:lnTo>
                      <a:pt x="162" y="801"/>
                    </a:lnTo>
                    <a:lnTo>
                      <a:pt x="579" y="781"/>
                    </a:lnTo>
                    <a:lnTo>
                      <a:pt x="578" y="526"/>
                    </a:lnTo>
                    <a:lnTo>
                      <a:pt x="639" y="194"/>
                    </a:lnTo>
                    <a:lnTo>
                      <a:pt x="638" y="191"/>
                    </a:lnTo>
                    <a:lnTo>
                      <a:pt x="635" y="182"/>
                    </a:lnTo>
                    <a:lnTo>
                      <a:pt x="626" y="168"/>
                    </a:lnTo>
                    <a:lnTo>
                      <a:pt x="616" y="149"/>
                    </a:lnTo>
                    <a:lnTo>
                      <a:pt x="601" y="129"/>
                    </a:lnTo>
                    <a:lnTo>
                      <a:pt x="580" y="106"/>
                    </a:lnTo>
                    <a:lnTo>
                      <a:pt x="555" y="84"/>
                    </a:lnTo>
                    <a:lnTo>
                      <a:pt x="524" y="61"/>
                    </a:lnTo>
                    <a:lnTo>
                      <a:pt x="486" y="41"/>
                    </a:lnTo>
                    <a:lnTo>
                      <a:pt x="441" y="24"/>
                    </a:lnTo>
                    <a:lnTo>
                      <a:pt x="389" y="10"/>
                    </a:lnTo>
                    <a:lnTo>
                      <a:pt x="329" y="2"/>
                    </a:lnTo>
                    <a:lnTo>
                      <a:pt x="261" y="0"/>
                    </a:lnTo>
                    <a:lnTo>
                      <a:pt x="184" y="4"/>
                    </a:lnTo>
                    <a:lnTo>
                      <a:pt x="96" y="18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6" name="Freeform 40">
                <a:extLst>
                  <a:ext uri="{FF2B5EF4-FFF2-40B4-BE49-F238E27FC236}">
                    <a16:creationId xmlns:a16="http://schemas.microsoft.com/office/drawing/2014/main" id="{C82D0FBF-1FB6-4436-95C1-45F9F9191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4965701"/>
                <a:ext cx="1306513" cy="214313"/>
              </a:xfrm>
              <a:custGeom>
                <a:avLst/>
                <a:gdLst>
                  <a:gd name="T0" fmla="*/ 1220 w 1648"/>
                  <a:gd name="T1" fmla="*/ 80 h 270"/>
                  <a:gd name="T2" fmla="*/ 1113 w 1648"/>
                  <a:gd name="T3" fmla="*/ 84 h 270"/>
                  <a:gd name="T4" fmla="*/ 1035 w 1648"/>
                  <a:gd name="T5" fmla="*/ 77 h 270"/>
                  <a:gd name="T6" fmla="*/ 980 w 1648"/>
                  <a:gd name="T7" fmla="*/ 63 h 270"/>
                  <a:gd name="T8" fmla="*/ 944 w 1648"/>
                  <a:gd name="T9" fmla="*/ 45 h 270"/>
                  <a:gd name="T10" fmla="*/ 924 w 1648"/>
                  <a:gd name="T11" fmla="*/ 26 h 270"/>
                  <a:gd name="T12" fmla="*/ 915 w 1648"/>
                  <a:gd name="T13" fmla="*/ 10 h 270"/>
                  <a:gd name="T14" fmla="*/ 913 w 1648"/>
                  <a:gd name="T15" fmla="*/ 1 h 270"/>
                  <a:gd name="T16" fmla="*/ 719 w 1648"/>
                  <a:gd name="T17" fmla="*/ 4 h 270"/>
                  <a:gd name="T18" fmla="*/ 523 w 1648"/>
                  <a:gd name="T19" fmla="*/ 1 h 270"/>
                  <a:gd name="T20" fmla="*/ 519 w 1648"/>
                  <a:gd name="T21" fmla="*/ 10 h 270"/>
                  <a:gd name="T22" fmla="*/ 506 w 1648"/>
                  <a:gd name="T23" fmla="*/ 25 h 270"/>
                  <a:gd name="T24" fmla="*/ 485 w 1648"/>
                  <a:gd name="T25" fmla="*/ 42 h 270"/>
                  <a:gd name="T26" fmla="*/ 454 w 1648"/>
                  <a:gd name="T27" fmla="*/ 61 h 270"/>
                  <a:gd name="T28" fmla="*/ 412 w 1648"/>
                  <a:gd name="T29" fmla="*/ 77 h 270"/>
                  <a:gd name="T30" fmla="*/ 356 w 1648"/>
                  <a:gd name="T31" fmla="*/ 88 h 270"/>
                  <a:gd name="T32" fmla="*/ 286 w 1648"/>
                  <a:gd name="T33" fmla="*/ 92 h 270"/>
                  <a:gd name="T34" fmla="*/ 243 w 1648"/>
                  <a:gd name="T35" fmla="*/ 90 h 270"/>
                  <a:gd name="T36" fmla="*/ 229 w 1648"/>
                  <a:gd name="T37" fmla="*/ 87 h 270"/>
                  <a:gd name="T38" fmla="*/ 206 w 1648"/>
                  <a:gd name="T39" fmla="*/ 84 h 270"/>
                  <a:gd name="T40" fmla="*/ 175 w 1648"/>
                  <a:gd name="T41" fmla="*/ 80 h 270"/>
                  <a:gd name="T42" fmla="*/ 138 w 1648"/>
                  <a:gd name="T43" fmla="*/ 78 h 270"/>
                  <a:gd name="T44" fmla="*/ 98 w 1648"/>
                  <a:gd name="T45" fmla="*/ 77 h 270"/>
                  <a:gd name="T46" fmla="*/ 58 w 1648"/>
                  <a:gd name="T47" fmla="*/ 79 h 270"/>
                  <a:gd name="T48" fmla="*/ 19 w 1648"/>
                  <a:gd name="T49" fmla="*/ 86 h 270"/>
                  <a:gd name="T50" fmla="*/ 15 w 1648"/>
                  <a:gd name="T51" fmla="*/ 270 h 270"/>
                  <a:gd name="T52" fmla="*/ 1634 w 1648"/>
                  <a:gd name="T53" fmla="*/ 250 h 270"/>
                  <a:gd name="T54" fmla="*/ 1605 w 1648"/>
                  <a:gd name="T55" fmla="*/ 208 h 270"/>
                  <a:gd name="T56" fmla="*/ 1571 w 1648"/>
                  <a:gd name="T57" fmla="*/ 170 h 270"/>
                  <a:gd name="T58" fmla="*/ 1532 w 1648"/>
                  <a:gd name="T59" fmla="*/ 136 h 270"/>
                  <a:gd name="T60" fmla="*/ 1487 w 1648"/>
                  <a:gd name="T61" fmla="*/ 108 h 270"/>
                  <a:gd name="T62" fmla="*/ 1437 w 1648"/>
                  <a:gd name="T63" fmla="*/ 86 h 270"/>
                  <a:gd name="T64" fmla="*/ 1382 w 1648"/>
                  <a:gd name="T65" fmla="*/ 73 h 270"/>
                  <a:gd name="T66" fmla="*/ 1319 w 1648"/>
                  <a:gd name="T67" fmla="*/ 7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48" h="270">
                    <a:moveTo>
                      <a:pt x="1286" y="73"/>
                    </a:moveTo>
                    <a:lnTo>
                      <a:pt x="1220" y="80"/>
                    </a:lnTo>
                    <a:lnTo>
                      <a:pt x="1163" y="84"/>
                    </a:lnTo>
                    <a:lnTo>
                      <a:pt x="1113" y="84"/>
                    </a:lnTo>
                    <a:lnTo>
                      <a:pt x="1071" y="82"/>
                    </a:lnTo>
                    <a:lnTo>
                      <a:pt x="1035" y="77"/>
                    </a:lnTo>
                    <a:lnTo>
                      <a:pt x="1005" y="71"/>
                    </a:lnTo>
                    <a:lnTo>
                      <a:pt x="980" y="63"/>
                    </a:lnTo>
                    <a:lnTo>
                      <a:pt x="960" y="54"/>
                    </a:lnTo>
                    <a:lnTo>
                      <a:pt x="944" y="45"/>
                    </a:lnTo>
                    <a:lnTo>
                      <a:pt x="932" y="35"/>
                    </a:lnTo>
                    <a:lnTo>
                      <a:pt x="924" y="26"/>
                    </a:lnTo>
                    <a:lnTo>
                      <a:pt x="919" y="18"/>
                    </a:lnTo>
                    <a:lnTo>
                      <a:pt x="915" y="10"/>
                    </a:lnTo>
                    <a:lnTo>
                      <a:pt x="914" y="4"/>
                    </a:lnTo>
                    <a:lnTo>
                      <a:pt x="913" y="1"/>
                    </a:lnTo>
                    <a:lnTo>
                      <a:pt x="913" y="0"/>
                    </a:lnTo>
                    <a:lnTo>
                      <a:pt x="719" y="4"/>
                    </a:lnTo>
                    <a:lnTo>
                      <a:pt x="524" y="0"/>
                    </a:lnTo>
                    <a:lnTo>
                      <a:pt x="523" y="1"/>
                    </a:lnTo>
                    <a:lnTo>
                      <a:pt x="522" y="4"/>
                    </a:lnTo>
                    <a:lnTo>
                      <a:pt x="519" y="10"/>
                    </a:lnTo>
                    <a:lnTo>
                      <a:pt x="513" y="17"/>
                    </a:lnTo>
                    <a:lnTo>
                      <a:pt x="506" y="25"/>
                    </a:lnTo>
                    <a:lnTo>
                      <a:pt x="497" y="33"/>
                    </a:lnTo>
                    <a:lnTo>
                      <a:pt x="485" y="42"/>
                    </a:lnTo>
                    <a:lnTo>
                      <a:pt x="471" y="52"/>
                    </a:lnTo>
                    <a:lnTo>
                      <a:pt x="454" y="61"/>
                    </a:lnTo>
                    <a:lnTo>
                      <a:pt x="435" y="70"/>
                    </a:lnTo>
                    <a:lnTo>
                      <a:pt x="412" y="77"/>
                    </a:lnTo>
                    <a:lnTo>
                      <a:pt x="385" y="84"/>
                    </a:lnTo>
                    <a:lnTo>
                      <a:pt x="356" y="88"/>
                    </a:lnTo>
                    <a:lnTo>
                      <a:pt x="323" y="92"/>
                    </a:lnTo>
                    <a:lnTo>
                      <a:pt x="286" y="92"/>
                    </a:lnTo>
                    <a:lnTo>
                      <a:pt x="244" y="90"/>
                    </a:lnTo>
                    <a:lnTo>
                      <a:pt x="243" y="90"/>
                    </a:lnTo>
                    <a:lnTo>
                      <a:pt x="238" y="88"/>
                    </a:lnTo>
                    <a:lnTo>
                      <a:pt x="229" y="87"/>
                    </a:lnTo>
                    <a:lnTo>
                      <a:pt x="219" y="85"/>
                    </a:lnTo>
                    <a:lnTo>
                      <a:pt x="206" y="84"/>
                    </a:lnTo>
                    <a:lnTo>
                      <a:pt x="191" y="82"/>
                    </a:lnTo>
                    <a:lnTo>
                      <a:pt x="175" y="80"/>
                    </a:lnTo>
                    <a:lnTo>
                      <a:pt x="157" y="78"/>
                    </a:lnTo>
                    <a:lnTo>
                      <a:pt x="138" y="78"/>
                    </a:lnTo>
                    <a:lnTo>
                      <a:pt x="119" y="77"/>
                    </a:lnTo>
                    <a:lnTo>
                      <a:pt x="98" y="77"/>
                    </a:lnTo>
                    <a:lnTo>
                      <a:pt x="77" y="78"/>
                    </a:lnTo>
                    <a:lnTo>
                      <a:pt x="58" y="79"/>
                    </a:lnTo>
                    <a:lnTo>
                      <a:pt x="37" y="83"/>
                    </a:lnTo>
                    <a:lnTo>
                      <a:pt x="19" y="86"/>
                    </a:lnTo>
                    <a:lnTo>
                      <a:pt x="0" y="92"/>
                    </a:lnTo>
                    <a:lnTo>
                      <a:pt x="15" y="270"/>
                    </a:lnTo>
                    <a:lnTo>
                      <a:pt x="1648" y="270"/>
                    </a:lnTo>
                    <a:lnTo>
                      <a:pt x="1634" y="250"/>
                    </a:lnTo>
                    <a:lnTo>
                      <a:pt x="1620" y="229"/>
                    </a:lnTo>
                    <a:lnTo>
                      <a:pt x="1605" y="208"/>
                    </a:lnTo>
                    <a:lnTo>
                      <a:pt x="1588" y="189"/>
                    </a:lnTo>
                    <a:lnTo>
                      <a:pt x="1571" y="170"/>
                    </a:lnTo>
                    <a:lnTo>
                      <a:pt x="1551" y="153"/>
                    </a:lnTo>
                    <a:lnTo>
                      <a:pt x="1532" y="136"/>
                    </a:lnTo>
                    <a:lnTo>
                      <a:pt x="1510" y="121"/>
                    </a:lnTo>
                    <a:lnTo>
                      <a:pt x="1487" y="108"/>
                    </a:lnTo>
                    <a:lnTo>
                      <a:pt x="1462" y="95"/>
                    </a:lnTo>
                    <a:lnTo>
                      <a:pt x="1437" y="86"/>
                    </a:lnTo>
                    <a:lnTo>
                      <a:pt x="1409" y="78"/>
                    </a:lnTo>
                    <a:lnTo>
                      <a:pt x="1382" y="73"/>
                    </a:lnTo>
                    <a:lnTo>
                      <a:pt x="1351" y="71"/>
                    </a:lnTo>
                    <a:lnTo>
                      <a:pt x="1319" y="71"/>
                    </a:lnTo>
                    <a:lnTo>
                      <a:pt x="1286" y="73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7" name="Freeform 41">
                <a:extLst>
                  <a:ext uri="{FF2B5EF4-FFF2-40B4-BE49-F238E27FC236}">
                    <a16:creationId xmlns:a16="http://schemas.microsoft.com/office/drawing/2014/main" id="{79679FFA-2278-46E2-B8A5-D726EE3C7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00" y="5030788"/>
                <a:ext cx="80963" cy="149225"/>
              </a:xfrm>
              <a:custGeom>
                <a:avLst/>
                <a:gdLst>
                  <a:gd name="T0" fmla="*/ 87 w 103"/>
                  <a:gd name="T1" fmla="*/ 188 h 188"/>
                  <a:gd name="T2" fmla="*/ 103 w 103"/>
                  <a:gd name="T3" fmla="*/ 188 h 188"/>
                  <a:gd name="T4" fmla="*/ 101 w 103"/>
                  <a:gd name="T5" fmla="*/ 179 h 188"/>
                  <a:gd name="T6" fmla="*/ 97 w 103"/>
                  <a:gd name="T7" fmla="*/ 170 h 188"/>
                  <a:gd name="T8" fmla="*/ 95 w 103"/>
                  <a:gd name="T9" fmla="*/ 162 h 188"/>
                  <a:gd name="T10" fmla="*/ 91 w 103"/>
                  <a:gd name="T11" fmla="*/ 153 h 188"/>
                  <a:gd name="T12" fmla="*/ 82 w 103"/>
                  <a:gd name="T13" fmla="*/ 133 h 188"/>
                  <a:gd name="T14" fmla="*/ 73 w 103"/>
                  <a:gd name="T15" fmla="*/ 114 h 188"/>
                  <a:gd name="T16" fmla="*/ 62 w 103"/>
                  <a:gd name="T17" fmla="*/ 95 h 188"/>
                  <a:gd name="T18" fmla="*/ 51 w 103"/>
                  <a:gd name="T19" fmla="*/ 77 h 188"/>
                  <a:gd name="T20" fmla="*/ 41 w 103"/>
                  <a:gd name="T21" fmla="*/ 58 h 188"/>
                  <a:gd name="T22" fmla="*/ 30 w 103"/>
                  <a:gd name="T23" fmla="*/ 39 h 188"/>
                  <a:gd name="T24" fmla="*/ 22 w 103"/>
                  <a:gd name="T25" fmla="*/ 19 h 188"/>
                  <a:gd name="T26" fmla="*/ 17 w 103"/>
                  <a:gd name="T27" fmla="*/ 0 h 188"/>
                  <a:gd name="T28" fmla="*/ 12 w 103"/>
                  <a:gd name="T29" fmla="*/ 0 h 188"/>
                  <a:gd name="T30" fmla="*/ 9 w 103"/>
                  <a:gd name="T31" fmla="*/ 1 h 188"/>
                  <a:gd name="T32" fmla="*/ 5 w 103"/>
                  <a:gd name="T33" fmla="*/ 1 h 188"/>
                  <a:gd name="T34" fmla="*/ 0 w 103"/>
                  <a:gd name="T35" fmla="*/ 2 h 188"/>
                  <a:gd name="T36" fmla="*/ 5 w 103"/>
                  <a:gd name="T37" fmla="*/ 18 h 188"/>
                  <a:gd name="T38" fmla="*/ 12 w 103"/>
                  <a:gd name="T39" fmla="*/ 35 h 188"/>
                  <a:gd name="T40" fmla="*/ 19 w 103"/>
                  <a:gd name="T41" fmla="*/ 50 h 188"/>
                  <a:gd name="T42" fmla="*/ 27 w 103"/>
                  <a:gd name="T43" fmla="*/ 66 h 188"/>
                  <a:gd name="T44" fmla="*/ 36 w 103"/>
                  <a:gd name="T45" fmla="*/ 82 h 188"/>
                  <a:gd name="T46" fmla="*/ 45 w 103"/>
                  <a:gd name="T47" fmla="*/ 97 h 188"/>
                  <a:gd name="T48" fmla="*/ 55 w 103"/>
                  <a:gd name="T49" fmla="*/ 114 h 188"/>
                  <a:gd name="T50" fmla="*/ 63 w 103"/>
                  <a:gd name="T51" fmla="*/ 129 h 188"/>
                  <a:gd name="T52" fmla="*/ 70 w 103"/>
                  <a:gd name="T53" fmla="*/ 144 h 188"/>
                  <a:gd name="T54" fmla="*/ 77 w 103"/>
                  <a:gd name="T55" fmla="*/ 158 h 188"/>
                  <a:gd name="T56" fmla="*/ 82 w 103"/>
                  <a:gd name="T57" fmla="*/ 173 h 188"/>
                  <a:gd name="T58" fmla="*/ 87 w 103"/>
                  <a:gd name="T59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3" h="188">
                    <a:moveTo>
                      <a:pt x="87" y="188"/>
                    </a:moveTo>
                    <a:lnTo>
                      <a:pt x="103" y="188"/>
                    </a:lnTo>
                    <a:lnTo>
                      <a:pt x="101" y="179"/>
                    </a:lnTo>
                    <a:lnTo>
                      <a:pt x="97" y="170"/>
                    </a:lnTo>
                    <a:lnTo>
                      <a:pt x="95" y="162"/>
                    </a:lnTo>
                    <a:lnTo>
                      <a:pt x="91" y="153"/>
                    </a:lnTo>
                    <a:lnTo>
                      <a:pt x="82" y="133"/>
                    </a:lnTo>
                    <a:lnTo>
                      <a:pt x="73" y="114"/>
                    </a:lnTo>
                    <a:lnTo>
                      <a:pt x="62" y="95"/>
                    </a:lnTo>
                    <a:lnTo>
                      <a:pt x="51" y="77"/>
                    </a:lnTo>
                    <a:lnTo>
                      <a:pt x="41" y="58"/>
                    </a:lnTo>
                    <a:lnTo>
                      <a:pt x="30" y="39"/>
                    </a:lnTo>
                    <a:lnTo>
                      <a:pt x="22" y="19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0" y="2"/>
                    </a:lnTo>
                    <a:lnTo>
                      <a:pt x="5" y="18"/>
                    </a:lnTo>
                    <a:lnTo>
                      <a:pt x="12" y="35"/>
                    </a:lnTo>
                    <a:lnTo>
                      <a:pt x="19" y="50"/>
                    </a:lnTo>
                    <a:lnTo>
                      <a:pt x="27" y="66"/>
                    </a:lnTo>
                    <a:lnTo>
                      <a:pt x="36" y="82"/>
                    </a:lnTo>
                    <a:lnTo>
                      <a:pt x="45" y="97"/>
                    </a:lnTo>
                    <a:lnTo>
                      <a:pt x="55" y="114"/>
                    </a:lnTo>
                    <a:lnTo>
                      <a:pt x="63" y="129"/>
                    </a:lnTo>
                    <a:lnTo>
                      <a:pt x="70" y="144"/>
                    </a:lnTo>
                    <a:lnTo>
                      <a:pt x="77" y="158"/>
                    </a:lnTo>
                    <a:lnTo>
                      <a:pt x="82" y="173"/>
                    </a:lnTo>
                    <a:lnTo>
                      <a:pt x="87" y="188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8" name="Freeform 42">
                <a:extLst>
                  <a:ext uri="{FF2B5EF4-FFF2-40B4-BE49-F238E27FC236}">
                    <a16:creationId xmlns:a16="http://schemas.microsoft.com/office/drawing/2014/main" id="{E90F55B4-F619-4EDB-B970-AF2270FF4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3588" y="5026026"/>
                <a:ext cx="80963" cy="153988"/>
              </a:xfrm>
              <a:custGeom>
                <a:avLst/>
                <a:gdLst>
                  <a:gd name="T0" fmla="*/ 88 w 104"/>
                  <a:gd name="T1" fmla="*/ 193 h 193"/>
                  <a:gd name="T2" fmla="*/ 104 w 104"/>
                  <a:gd name="T3" fmla="*/ 193 h 193"/>
                  <a:gd name="T4" fmla="*/ 102 w 104"/>
                  <a:gd name="T5" fmla="*/ 184 h 193"/>
                  <a:gd name="T6" fmla="*/ 98 w 104"/>
                  <a:gd name="T7" fmla="*/ 175 h 193"/>
                  <a:gd name="T8" fmla="*/ 95 w 104"/>
                  <a:gd name="T9" fmla="*/ 167 h 193"/>
                  <a:gd name="T10" fmla="*/ 91 w 104"/>
                  <a:gd name="T11" fmla="*/ 158 h 193"/>
                  <a:gd name="T12" fmla="*/ 82 w 104"/>
                  <a:gd name="T13" fmla="*/ 138 h 193"/>
                  <a:gd name="T14" fmla="*/ 73 w 104"/>
                  <a:gd name="T15" fmla="*/ 119 h 193"/>
                  <a:gd name="T16" fmla="*/ 61 w 104"/>
                  <a:gd name="T17" fmla="*/ 99 h 193"/>
                  <a:gd name="T18" fmla="*/ 51 w 104"/>
                  <a:gd name="T19" fmla="*/ 79 h 193"/>
                  <a:gd name="T20" fmla="*/ 39 w 104"/>
                  <a:gd name="T21" fmla="*/ 61 h 193"/>
                  <a:gd name="T22" fmla="*/ 30 w 104"/>
                  <a:gd name="T23" fmla="*/ 41 h 193"/>
                  <a:gd name="T24" fmla="*/ 22 w 104"/>
                  <a:gd name="T25" fmla="*/ 22 h 193"/>
                  <a:gd name="T26" fmla="*/ 16 w 104"/>
                  <a:gd name="T27" fmla="*/ 1 h 193"/>
                  <a:gd name="T28" fmla="*/ 12 w 104"/>
                  <a:gd name="T29" fmla="*/ 0 h 193"/>
                  <a:gd name="T30" fmla="*/ 8 w 104"/>
                  <a:gd name="T31" fmla="*/ 0 h 193"/>
                  <a:gd name="T32" fmla="*/ 5 w 104"/>
                  <a:gd name="T33" fmla="*/ 0 h 193"/>
                  <a:gd name="T34" fmla="*/ 0 w 104"/>
                  <a:gd name="T35" fmla="*/ 0 h 193"/>
                  <a:gd name="T36" fmla="*/ 5 w 104"/>
                  <a:gd name="T37" fmla="*/ 17 h 193"/>
                  <a:gd name="T38" fmla="*/ 11 w 104"/>
                  <a:gd name="T39" fmla="*/ 34 h 193"/>
                  <a:gd name="T40" fmla="*/ 18 w 104"/>
                  <a:gd name="T41" fmla="*/ 52 h 193"/>
                  <a:gd name="T42" fmla="*/ 27 w 104"/>
                  <a:gd name="T43" fmla="*/ 68 h 193"/>
                  <a:gd name="T44" fmla="*/ 35 w 104"/>
                  <a:gd name="T45" fmla="*/ 85 h 193"/>
                  <a:gd name="T46" fmla="*/ 45 w 104"/>
                  <a:gd name="T47" fmla="*/ 101 h 193"/>
                  <a:gd name="T48" fmla="*/ 54 w 104"/>
                  <a:gd name="T49" fmla="*/ 117 h 193"/>
                  <a:gd name="T50" fmla="*/ 64 w 104"/>
                  <a:gd name="T51" fmla="*/ 134 h 193"/>
                  <a:gd name="T52" fmla="*/ 71 w 104"/>
                  <a:gd name="T53" fmla="*/ 149 h 193"/>
                  <a:gd name="T54" fmla="*/ 77 w 104"/>
                  <a:gd name="T55" fmla="*/ 163 h 193"/>
                  <a:gd name="T56" fmla="*/ 82 w 104"/>
                  <a:gd name="T57" fmla="*/ 178 h 193"/>
                  <a:gd name="T58" fmla="*/ 88 w 104"/>
                  <a:gd name="T5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93">
                    <a:moveTo>
                      <a:pt x="88" y="193"/>
                    </a:moveTo>
                    <a:lnTo>
                      <a:pt x="104" y="193"/>
                    </a:lnTo>
                    <a:lnTo>
                      <a:pt x="102" y="184"/>
                    </a:lnTo>
                    <a:lnTo>
                      <a:pt x="98" y="175"/>
                    </a:lnTo>
                    <a:lnTo>
                      <a:pt x="95" y="167"/>
                    </a:lnTo>
                    <a:lnTo>
                      <a:pt x="91" y="158"/>
                    </a:lnTo>
                    <a:lnTo>
                      <a:pt x="82" y="138"/>
                    </a:lnTo>
                    <a:lnTo>
                      <a:pt x="73" y="119"/>
                    </a:lnTo>
                    <a:lnTo>
                      <a:pt x="61" y="99"/>
                    </a:lnTo>
                    <a:lnTo>
                      <a:pt x="51" y="79"/>
                    </a:lnTo>
                    <a:lnTo>
                      <a:pt x="39" y="61"/>
                    </a:lnTo>
                    <a:lnTo>
                      <a:pt x="30" y="41"/>
                    </a:lnTo>
                    <a:lnTo>
                      <a:pt x="22" y="22"/>
                    </a:lnTo>
                    <a:lnTo>
                      <a:pt x="16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11" y="34"/>
                    </a:lnTo>
                    <a:lnTo>
                      <a:pt x="18" y="52"/>
                    </a:lnTo>
                    <a:lnTo>
                      <a:pt x="27" y="68"/>
                    </a:lnTo>
                    <a:lnTo>
                      <a:pt x="35" y="85"/>
                    </a:lnTo>
                    <a:lnTo>
                      <a:pt x="45" y="101"/>
                    </a:lnTo>
                    <a:lnTo>
                      <a:pt x="54" y="117"/>
                    </a:lnTo>
                    <a:lnTo>
                      <a:pt x="64" y="134"/>
                    </a:lnTo>
                    <a:lnTo>
                      <a:pt x="71" y="149"/>
                    </a:lnTo>
                    <a:lnTo>
                      <a:pt x="77" y="163"/>
                    </a:lnTo>
                    <a:lnTo>
                      <a:pt x="82" y="178"/>
                    </a:lnTo>
                    <a:lnTo>
                      <a:pt x="88" y="193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49" name="Freeform 43">
                <a:extLst>
                  <a:ext uri="{FF2B5EF4-FFF2-40B4-BE49-F238E27FC236}">
                    <a16:creationId xmlns:a16="http://schemas.microsoft.com/office/drawing/2014/main" id="{B33BA956-45C4-4177-B93B-357045105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8675" y="5030788"/>
                <a:ext cx="80963" cy="149225"/>
              </a:xfrm>
              <a:custGeom>
                <a:avLst/>
                <a:gdLst>
                  <a:gd name="T0" fmla="*/ 87 w 103"/>
                  <a:gd name="T1" fmla="*/ 187 h 187"/>
                  <a:gd name="T2" fmla="*/ 103 w 103"/>
                  <a:gd name="T3" fmla="*/ 187 h 187"/>
                  <a:gd name="T4" fmla="*/ 100 w 103"/>
                  <a:gd name="T5" fmla="*/ 178 h 187"/>
                  <a:gd name="T6" fmla="*/ 97 w 103"/>
                  <a:gd name="T7" fmla="*/ 169 h 187"/>
                  <a:gd name="T8" fmla="*/ 95 w 103"/>
                  <a:gd name="T9" fmla="*/ 161 h 187"/>
                  <a:gd name="T10" fmla="*/ 91 w 103"/>
                  <a:gd name="T11" fmla="*/ 152 h 187"/>
                  <a:gd name="T12" fmla="*/ 83 w 103"/>
                  <a:gd name="T13" fmla="*/ 132 h 187"/>
                  <a:gd name="T14" fmla="*/ 73 w 103"/>
                  <a:gd name="T15" fmla="*/ 114 h 187"/>
                  <a:gd name="T16" fmla="*/ 62 w 103"/>
                  <a:gd name="T17" fmla="*/ 95 h 187"/>
                  <a:gd name="T18" fmla="*/ 52 w 103"/>
                  <a:gd name="T19" fmla="*/ 77 h 187"/>
                  <a:gd name="T20" fmla="*/ 42 w 103"/>
                  <a:gd name="T21" fmla="*/ 58 h 187"/>
                  <a:gd name="T22" fmla="*/ 32 w 103"/>
                  <a:gd name="T23" fmla="*/ 40 h 187"/>
                  <a:gd name="T24" fmla="*/ 23 w 103"/>
                  <a:gd name="T25" fmla="*/ 22 h 187"/>
                  <a:gd name="T26" fmla="*/ 18 w 103"/>
                  <a:gd name="T27" fmla="*/ 2 h 187"/>
                  <a:gd name="T28" fmla="*/ 14 w 103"/>
                  <a:gd name="T29" fmla="*/ 2 h 187"/>
                  <a:gd name="T30" fmla="*/ 9 w 103"/>
                  <a:gd name="T31" fmla="*/ 1 h 187"/>
                  <a:gd name="T32" fmla="*/ 5 w 103"/>
                  <a:gd name="T33" fmla="*/ 1 h 187"/>
                  <a:gd name="T34" fmla="*/ 0 w 103"/>
                  <a:gd name="T35" fmla="*/ 0 h 187"/>
                  <a:gd name="T36" fmla="*/ 5 w 103"/>
                  <a:gd name="T37" fmla="*/ 17 h 187"/>
                  <a:gd name="T38" fmla="*/ 12 w 103"/>
                  <a:gd name="T39" fmla="*/ 33 h 187"/>
                  <a:gd name="T40" fmla="*/ 19 w 103"/>
                  <a:gd name="T41" fmla="*/ 49 h 187"/>
                  <a:gd name="T42" fmla="*/ 27 w 103"/>
                  <a:gd name="T43" fmla="*/ 65 h 187"/>
                  <a:gd name="T44" fmla="*/ 36 w 103"/>
                  <a:gd name="T45" fmla="*/ 81 h 187"/>
                  <a:gd name="T46" fmla="*/ 45 w 103"/>
                  <a:gd name="T47" fmla="*/ 96 h 187"/>
                  <a:gd name="T48" fmla="*/ 54 w 103"/>
                  <a:gd name="T49" fmla="*/ 113 h 187"/>
                  <a:gd name="T50" fmla="*/ 62 w 103"/>
                  <a:gd name="T51" fmla="*/ 128 h 187"/>
                  <a:gd name="T52" fmla="*/ 69 w 103"/>
                  <a:gd name="T53" fmla="*/ 143 h 187"/>
                  <a:gd name="T54" fmla="*/ 76 w 103"/>
                  <a:gd name="T55" fmla="*/ 157 h 187"/>
                  <a:gd name="T56" fmla="*/ 82 w 103"/>
                  <a:gd name="T57" fmla="*/ 172 h 187"/>
                  <a:gd name="T58" fmla="*/ 87 w 103"/>
                  <a:gd name="T59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3" h="187">
                    <a:moveTo>
                      <a:pt x="87" y="187"/>
                    </a:moveTo>
                    <a:lnTo>
                      <a:pt x="103" y="187"/>
                    </a:lnTo>
                    <a:lnTo>
                      <a:pt x="100" y="178"/>
                    </a:lnTo>
                    <a:lnTo>
                      <a:pt x="97" y="169"/>
                    </a:lnTo>
                    <a:lnTo>
                      <a:pt x="95" y="161"/>
                    </a:lnTo>
                    <a:lnTo>
                      <a:pt x="91" y="152"/>
                    </a:lnTo>
                    <a:lnTo>
                      <a:pt x="83" y="132"/>
                    </a:lnTo>
                    <a:lnTo>
                      <a:pt x="73" y="114"/>
                    </a:lnTo>
                    <a:lnTo>
                      <a:pt x="62" y="95"/>
                    </a:lnTo>
                    <a:lnTo>
                      <a:pt x="52" y="77"/>
                    </a:lnTo>
                    <a:lnTo>
                      <a:pt x="42" y="58"/>
                    </a:lnTo>
                    <a:lnTo>
                      <a:pt x="32" y="40"/>
                    </a:lnTo>
                    <a:lnTo>
                      <a:pt x="23" y="22"/>
                    </a:lnTo>
                    <a:lnTo>
                      <a:pt x="18" y="2"/>
                    </a:lnTo>
                    <a:lnTo>
                      <a:pt x="14" y="2"/>
                    </a:lnTo>
                    <a:lnTo>
                      <a:pt x="9" y="1"/>
                    </a:lnTo>
                    <a:lnTo>
                      <a:pt x="5" y="1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12" y="33"/>
                    </a:lnTo>
                    <a:lnTo>
                      <a:pt x="19" y="49"/>
                    </a:lnTo>
                    <a:lnTo>
                      <a:pt x="27" y="65"/>
                    </a:lnTo>
                    <a:lnTo>
                      <a:pt x="36" y="81"/>
                    </a:lnTo>
                    <a:lnTo>
                      <a:pt x="45" y="96"/>
                    </a:lnTo>
                    <a:lnTo>
                      <a:pt x="54" y="113"/>
                    </a:lnTo>
                    <a:lnTo>
                      <a:pt x="62" y="128"/>
                    </a:lnTo>
                    <a:lnTo>
                      <a:pt x="69" y="143"/>
                    </a:lnTo>
                    <a:lnTo>
                      <a:pt x="76" y="157"/>
                    </a:lnTo>
                    <a:lnTo>
                      <a:pt x="82" y="172"/>
                    </a:lnTo>
                    <a:lnTo>
                      <a:pt x="87" y="187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0" name="Freeform 44">
                <a:extLst>
                  <a:ext uri="{FF2B5EF4-FFF2-40B4-BE49-F238E27FC236}">
                    <a16:creationId xmlns:a16="http://schemas.microsoft.com/office/drawing/2014/main" id="{CAF7FAE5-7EC4-493A-862B-D6AB9CD10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86938" y="5038726"/>
                <a:ext cx="79375" cy="141288"/>
              </a:xfrm>
              <a:custGeom>
                <a:avLst/>
                <a:gdLst>
                  <a:gd name="T0" fmla="*/ 85 w 101"/>
                  <a:gd name="T1" fmla="*/ 178 h 178"/>
                  <a:gd name="T2" fmla="*/ 101 w 101"/>
                  <a:gd name="T3" fmla="*/ 178 h 178"/>
                  <a:gd name="T4" fmla="*/ 98 w 101"/>
                  <a:gd name="T5" fmla="*/ 169 h 178"/>
                  <a:gd name="T6" fmla="*/ 95 w 101"/>
                  <a:gd name="T7" fmla="*/ 160 h 178"/>
                  <a:gd name="T8" fmla="*/ 92 w 101"/>
                  <a:gd name="T9" fmla="*/ 152 h 178"/>
                  <a:gd name="T10" fmla="*/ 88 w 101"/>
                  <a:gd name="T11" fmla="*/ 143 h 178"/>
                  <a:gd name="T12" fmla="*/ 80 w 101"/>
                  <a:gd name="T13" fmla="*/ 124 h 178"/>
                  <a:gd name="T14" fmla="*/ 71 w 101"/>
                  <a:gd name="T15" fmla="*/ 107 h 178"/>
                  <a:gd name="T16" fmla="*/ 62 w 101"/>
                  <a:gd name="T17" fmla="*/ 89 h 178"/>
                  <a:gd name="T18" fmla="*/ 51 w 101"/>
                  <a:gd name="T19" fmla="*/ 71 h 178"/>
                  <a:gd name="T20" fmla="*/ 41 w 101"/>
                  <a:gd name="T21" fmla="*/ 54 h 178"/>
                  <a:gd name="T22" fmla="*/ 32 w 101"/>
                  <a:gd name="T23" fmla="*/ 36 h 178"/>
                  <a:gd name="T24" fmla="*/ 24 w 101"/>
                  <a:gd name="T25" fmla="*/ 18 h 178"/>
                  <a:gd name="T26" fmla="*/ 17 w 101"/>
                  <a:gd name="T27" fmla="*/ 0 h 178"/>
                  <a:gd name="T28" fmla="*/ 13 w 101"/>
                  <a:gd name="T29" fmla="*/ 0 h 178"/>
                  <a:gd name="T30" fmla="*/ 9 w 101"/>
                  <a:gd name="T31" fmla="*/ 0 h 178"/>
                  <a:gd name="T32" fmla="*/ 5 w 101"/>
                  <a:gd name="T33" fmla="*/ 0 h 178"/>
                  <a:gd name="T34" fmla="*/ 0 w 101"/>
                  <a:gd name="T35" fmla="*/ 0 h 178"/>
                  <a:gd name="T36" fmla="*/ 5 w 101"/>
                  <a:gd name="T37" fmla="*/ 15 h 178"/>
                  <a:gd name="T38" fmla="*/ 12 w 101"/>
                  <a:gd name="T39" fmla="*/ 30 h 178"/>
                  <a:gd name="T40" fmla="*/ 19 w 101"/>
                  <a:gd name="T41" fmla="*/ 45 h 178"/>
                  <a:gd name="T42" fmla="*/ 27 w 101"/>
                  <a:gd name="T43" fmla="*/ 60 h 178"/>
                  <a:gd name="T44" fmla="*/ 35 w 101"/>
                  <a:gd name="T45" fmla="*/ 75 h 178"/>
                  <a:gd name="T46" fmla="*/ 44 w 101"/>
                  <a:gd name="T47" fmla="*/ 90 h 178"/>
                  <a:gd name="T48" fmla="*/ 52 w 101"/>
                  <a:gd name="T49" fmla="*/ 104 h 178"/>
                  <a:gd name="T50" fmla="*/ 60 w 101"/>
                  <a:gd name="T51" fmla="*/ 119 h 178"/>
                  <a:gd name="T52" fmla="*/ 67 w 101"/>
                  <a:gd name="T53" fmla="*/ 134 h 178"/>
                  <a:gd name="T54" fmla="*/ 74 w 101"/>
                  <a:gd name="T55" fmla="*/ 148 h 178"/>
                  <a:gd name="T56" fmla="*/ 80 w 101"/>
                  <a:gd name="T57" fmla="*/ 163 h 178"/>
                  <a:gd name="T58" fmla="*/ 85 w 101"/>
                  <a:gd name="T5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1" h="178">
                    <a:moveTo>
                      <a:pt x="85" y="178"/>
                    </a:moveTo>
                    <a:lnTo>
                      <a:pt x="101" y="178"/>
                    </a:lnTo>
                    <a:lnTo>
                      <a:pt x="98" y="169"/>
                    </a:lnTo>
                    <a:lnTo>
                      <a:pt x="95" y="160"/>
                    </a:lnTo>
                    <a:lnTo>
                      <a:pt x="92" y="152"/>
                    </a:lnTo>
                    <a:lnTo>
                      <a:pt x="88" y="143"/>
                    </a:lnTo>
                    <a:lnTo>
                      <a:pt x="80" y="124"/>
                    </a:lnTo>
                    <a:lnTo>
                      <a:pt x="71" y="107"/>
                    </a:lnTo>
                    <a:lnTo>
                      <a:pt x="62" y="89"/>
                    </a:lnTo>
                    <a:lnTo>
                      <a:pt x="51" y="71"/>
                    </a:lnTo>
                    <a:lnTo>
                      <a:pt x="41" y="54"/>
                    </a:lnTo>
                    <a:lnTo>
                      <a:pt x="32" y="36"/>
                    </a:lnTo>
                    <a:lnTo>
                      <a:pt x="24" y="18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15"/>
                    </a:lnTo>
                    <a:lnTo>
                      <a:pt x="12" y="30"/>
                    </a:lnTo>
                    <a:lnTo>
                      <a:pt x="19" y="45"/>
                    </a:lnTo>
                    <a:lnTo>
                      <a:pt x="27" y="60"/>
                    </a:lnTo>
                    <a:lnTo>
                      <a:pt x="35" y="75"/>
                    </a:lnTo>
                    <a:lnTo>
                      <a:pt x="44" y="90"/>
                    </a:lnTo>
                    <a:lnTo>
                      <a:pt x="52" y="104"/>
                    </a:lnTo>
                    <a:lnTo>
                      <a:pt x="60" y="119"/>
                    </a:lnTo>
                    <a:lnTo>
                      <a:pt x="67" y="134"/>
                    </a:lnTo>
                    <a:lnTo>
                      <a:pt x="74" y="148"/>
                    </a:lnTo>
                    <a:lnTo>
                      <a:pt x="80" y="163"/>
                    </a:lnTo>
                    <a:lnTo>
                      <a:pt x="85" y="178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1" name="Freeform 45">
                <a:extLst>
                  <a:ext uri="{FF2B5EF4-FFF2-40B4-BE49-F238E27FC236}">
                    <a16:creationId xmlns:a16="http://schemas.microsoft.com/office/drawing/2014/main" id="{69929928-6B9D-45D8-A4DA-C6D736BCA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0438" y="5032376"/>
                <a:ext cx="80963" cy="147638"/>
              </a:xfrm>
              <a:custGeom>
                <a:avLst/>
                <a:gdLst>
                  <a:gd name="T0" fmla="*/ 87 w 103"/>
                  <a:gd name="T1" fmla="*/ 185 h 185"/>
                  <a:gd name="T2" fmla="*/ 103 w 103"/>
                  <a:gd name="T3" fmla="*/ 185 h 185"/>
                  <a:gd name="T4" fmla="*/ 99 w 103"/>
                  <a:gd name="T5" fmla="*/ 176 h 185"/>
                  <a:gd name="T6" fmla="*/ 97 w 103"/>
                  <a:gd name="T7" fmla="*/ 167 h 185"/>
                  <a:gd name="T8" fmla="*/ 93 w 103"/>
                  <a:gd name="T9" fmla="*/ 159 h 185"/>
                  <a:gd name="T10" fmla="*/ 90 w 103"/>
                  <a:gd name="T11" fmla="*/ 150 h 185"/>
                  <a:gd name="T12" fmla="*/ 82 w 103"/>
                  <a:gd name="T13" fmla="*/ 130 h 185"/>
                  <a:gd name="T14" fmla="*/ 72 w 103"/>
                  <a:gd name="T15" fmla="*/ 112 h 185"/>
                  <a:gd name="T16" fmla="*/ 61 w 103"/>
                  <a:gd name="T17" fmla="*/ 93 h 185"/>
                  <a:gd name="T18" fmla="*/ 51 w 103"/>
                  <a:gd name="T19" fmla="*/ 75 h 185"/>
                  <a:gd name="T20" fmla="*/ 40 w 103"/>
                  <a:gd name="T21" fmla="*/ 56 h 185"/>
                  <a:gd name="T22" fmla="*/ 31 w 103"/>
                  <a:gd name="T23" fmla="*/ 38 h 185"/>
                  <a:gd name="T24" fmla="*/ 22 w 103"/>
                  <a:gd name="T25" fmla="*/ 20 h 185"/>
                  <a:gd name="T26" fmla="*/ 16 w 103"/>
                  <a:gd name="T27" fmla="*/ 0 h 185"/>
                  <a:gd name="T28" fmla="*/ 13 w 103"/>
                  <a:gd name="T29" fmla="*/ 1 h 185"/>
                  <a:gd name="T30" fmla="*/ 8 w 103"/>
                  <a:gd name="T31" fmla="*/ 1 h 185"/>
                  <a:gd name="T32" fmla="*/ 5 w 103"/>
                  <a:gd name="T33" fmla="*/ 2 h 185"/>
                  <a:gd name="T34" fmla="*/ 0 w 103"/>
                  <a:gd name="T35" fmla="*/ 2 h 185"/>
                  <a:gd name="T36" fmla="*/ 5 w 103"/>
                  <a:gd name="T37" fmla="*/ 18 h 185"/>
                  <a:gd name="T38" fmla="*/ 12 w 103"/>
                  <a:gd name="T39" fmla="*/ 35 h 185"/>
                  <a:gd name="T40" fmla="*/ 19 w 103"/>
                  <a:gd name="T41" fmla="*/ 49 h 185"/>
                  <a:gd name="T42" fmla="*/ 28 w 103"/>
                  <a:gd name="T43" fmla="*/ 66 h 185"/>
                  <a:gd name="T44" fmla="*/ 36 w 103"/>
                  <a:gd name="T45" fmla="*/ 81 h 185"/>
                  <a:gd name="T46" fmla="*/ 45 w 103"/>
                  <a:gd name="T47" fmla="*/ 96 h 185"/>
                  <a:gd name="T48" fmla="*/ 53 w 103"/>
                  <a:gd name="T49" fmla="*/ 111 h 185"/>
                  <a:gd name="T50" fmla="*/ 61 w 103"/>
                  <a:gd name="T51" fmla="*/ 126 h 185"/>
                  <a:gd name="T52" fmla="*/ 68 w 103"/>
                  <a:gd name="T53" fmla="*/ 141 h 185"/>
                  <a:gd name="T54" fmla="*/ 75 w 103"/>
                  <a:gd name="T55" fmla="*/ 155 h 185"/>
                  <a:gd name="T56" fmla="*/ 81 w 103"/>
                  <a:gd name="T57" fmla="*/ 170 h 185"/>
                  <a:gd name="T58" fmla="*/ 87 w 103"/>
                  <a:gd name="T5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3" h="185">
                    <a:moveTo>
                      <a:pt x="87" y="185"/>
                    </a:moveTo>
                    <a:lnTo>
                      <a:pt x="103" y="185"/>
                    </a:lnTo>
                    <a:lnTo>
                      <a:pt x="99" y="176"/>
                    </a:lnTo>
                    <a:lnTo>
                      <a:pt x="97" y="167"/>
                    </a:lnTo>
                    <a:lnTo>
                      <a:pt x="93" y="159"/>
                    </a:lnTo>
                    <a:lnTo>
                      <a:pt x="90" y="150"/>
                    </a:lnTo>
                    <a:lnTo>
                      <a:pt x="82" y="130"/>
                    </a:lnTo>
                    <a:lnTo>
                      <a:pt x="72" y="112"/>
                    </a:lnTo>
                    <a:lnTo>
                      <a:pt x="61" y="93"/>
                    </a:lnTo>
                    <a:lnTo>
                      <a:pt x="51" y="75"/>
                    </a:lnTo>
                    <a:lnTo>
                      <a:pt x="40" y="56"/>
                    </a:lnTo>
                    <a:lnTo>
                      <a:pt x="31" y="38"/>
                    </a:lnTo>
                    <a:lnTo>
                      <a:pt x="22" y="2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5" y="18"/>
                    </a:lnTo>
                    <a:lnTo>
                      <a:pt x="12" y="35"/>
                    </a:lnTo>
                    <a:lnTo>
                      <a:pt x="19" y="49"/>
                    </a:lnTo>
                    <a:lnTo>
                      <a:pt x="28" y="66"/>
                    </a:lnTo>
                    <a:lnTo>
                      <a:pt x="36" y="81"/>
                    </a:lnTo>
                    <a:lnTo>
                      <a:pt x="45" y="96"/>
                    </a:lnTo>
                    <a:lnTo>
                      <a:pt x="53" y="111"/>
                    </a:lnTo>
                    <a:lnTo>
                      <a:pt x="61" y="126"/>
                    </a:lnTo>
                    <a:lnTo>
                      <a:pt x="68" y="141"/>
                    </a:lnTo>
                    <a:lnTo>
                      <a:pt x="75" y="155"/>
                    </a:lnTo>
                    <a:lnTo>
                      <a:pt x="81" y="170"/>
                    </a:lnTo>
                    <a:lnTo>
                      <a:pt x="87" y="185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2" name="Freeform 46">
                <a:extLst>
                  <a:ext uri="{FF2B5EF4-FFF2-40B4-BE49-F238E27FC236}">
                    <a16:creationId xmlns:a16="http://schemas.microsoft.com/office/drawing/2014/main" id="{0CCFA5B8-641B-4160-99B7-1462DCC7F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4463" y="4995863"/>
                <a:ext cx="85725" cy="184150"/>
              </a:xfrm>
              <a:custGeom>
                <a:avLst/>
                <a:gdLst>
                  <a:gd name="T0" fmla="*/ 65 w 107"/>
                  <a:gd name="T1" fmla="*/ 172 h 231"/>
                  <a:gd name="T2" fmla="*/ 72 w 107"/>
                  <a:gd name="T3" fmla="*/ 187 h 231"/>
                  <a:gd name="T4" fmla="*/ 79 w 107"/>
                  <a:gd name="T5" fmla="*/ 201 h 231"/>
                  <a:gd name="T6" fmla="*/ 85 w 107"/>
                  <a:gd name="T7" fmla="*/ 216 h 231"/>
                  <a:gd name="T8" fmla="*/ 91 w 107"/>
                  <a:gd name="T9" fmla="*/ 231 h 231"/>
                  <a:gd name="T10" fmla="*/ 107 w 107"/>
                  <a:gd name="T11" fmla="*/ 231 h 231"/>
                  <a:gd name="T12" fmla="*/ 104 w 107"/>
                  <a:gd name="T13" fmla="*/ 222 h 231"/>
                  <a:gd name="T14" fmla="*/ 101 w 107"/>
                  <a:gd name="T15" fmla="*/ 213 h 231"/>
                  <a:gd name="T16" fmla="*/ 98 w 107"/>
                  <a:gd name="T17" fmla="*/ 205 h 231"/>
                  <a:gd name="T18" fmla="*/ 94 w 107"/>
                  <a:gd name="T19" fmla="*/ 196 h 231"/>
                  <a:gd name="T20" fmla="*/ 84 w 107"/>
                  <a:gd name="T21" fmla="*/ 173 h 231"/>
                  <a:gd name="T22" fmla="*/ 72 w 107"/>
                  <a:gd name="T23" fmla="*/ 150 h 231"/>
                  <a:gd name="T24" fmla="*/ 59 w 107"/>
                  <a:gd name="T25" fmla="*/ 128 h 231"/>
                  <a:gd name="T26" fmla="*/ 46 w 107"/>
                  <a:gd name="T27" fmla="*/ 105 h 231"/>
                  <a:gd name="T28" fmla="*/ 34 w 107"/>
                  <a:gd name="T29" fmla="*/ 83 h 231"/>
                  <a:gd name="T30" fmla="*/ 25 w 107"/>
                  <a:gd name="T31" fmla="*/ 60 h 231"/>
                  <a:gd name="T32" fmla="*/ 18 w 107"/>
                  <a:gd name="T33" fmla="*/ 36 h 231"/>
                  <a:gd name="T34" fmla="*/ 16 w 107"/>
                  <a:gd name="T35" fmla="*/ 10 h 231"/>
                  <a:gd name="T36" fmla="*/ 11 w 107"/>
                  <a:gd name="T37" fmla="*/ 8 h 231"/>
                  <a:gd name="T38" fmla="*/ 8 w 107"/>
                  <a:gd name="T39" fmla="*/ 4 h 231"/>
                  <a:gd name="T40" fmla="*/ 4 w 107"/>
                  <a:gd name="T41" fmla="*/ 2 h 231"/>
                  <a:gd name="T42" fmla="*/ 1 w 107"/>
                  <a:gd name="T43" fmla="*/ 0 h 231"/>
                  <a:gd name="T44" fmla="*/ 1 w 107"/>
                  <a:gd name="T45" fmla="*/ 1 h 231"/>
                  <a:gd name="T46" fmla="*/ 1 w 107"/>
                  <a:gd name="T47" fmla="*/ 1 h 231"/>
                  <a:gd name="T48" fmla="*/ 0 w 107"/>
                  <a:gd name="T49" fmla="*/ 2 h 231"/>
                  <a:gd name="T50" fmla="*/ 0 w 107"/>
                  <a:gd name="T51" fmla="*/ 3 h 231"/>
                  <a:gd name="T52" fmla="*/ 1 w 107"/>
                  <a:gd name="T53" fmla="*/ 26 h 231"/>
                  <a:gd name="T54" fmla="*/ 4 w 107"/>
                  <a:gd name="T55" fmla="*/ 48 h 231"/>
                  <a:gd name="T56" fmla="*/ 11 w 107"/>
                  <a:gd name="T57" fmla="*/ 70 h 231"/>
                  <a:gd name="T58" fmla="*/ 21 w 107"/>
                  <a:gd name="T59" fmla="*/ 91 h 231"/>
                  <a:gd name="T60" fmla="*/ 31 w 107"/>
                  <a:gd name="T61" fmla="*/ 112 h 231"/>
                  <a:gd name="T62" fmla="*/ 42 w 107"/>
                  <a:gd name="T63" fmla="*/ 131 h 231"/>
                  <a:gd name="T64" fmla="*/ 54 w 107"/>
                  <a:gd name="T65" fmla="*/ 151 h 231"/>
                  <a:gd name="T66" fmla="*/ 65 w 107"/>
                  <a:gd name="T67" fmla="*/ 17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7" h="231">
                    <a:moveTo>
                      <a:pt x="65" y="172"/>
                    </a:moveTo>
                    <a:lnTo>
                      <a:pt x="72" y="187"/>
                    </a:lnTo>
                    <a:lnTo>
                      <a:pt x="79" y="201"/>
                    </a:lnTo>
                    <a:lnTo>
                      <a:pt x="85" y="216"/>
                    </a:lnTo>
                    <a:lnTo>
                      <a:pt x="91" y="231"/>
                    </a:lnTo>
                    <a:lnTo>
                      <a:pt x="107" y="231"/>
                    </a:lnTo>
                    <a:lnTo>
                      <a:pt x="104" y="222"/>
                    </a:lnTo>
                    <a:lnTo>
                      <a:pt x="101" y="213"/>
                    </a:lnTo>
                    <a:lnTo>
                      <a:pt x="98" y="205"/>
                    </a:lnTo>
                    <a:lnTo>
                      <a:pt x="94" y="196"/>
                    </a:lnTo>
                    <a:lnTo>
                      <a:pt x="84" y="173"/>
                    </a:lnTo>
                    <a:lnTo>
                      <a:pt x="72" y="150"/>
                    </a:lnTo>
                    <a:lnTo>
                      <a:pt x="59" y="128"/>
                    </a:lnTo>
                    <a:lnTo>
                      <a:pt x="46" y="105"/>
                    </a:lnTo>
                    <a:lnTo>
                      <a:pt x="34" y="83"/>
                    </a:lnTo>
                    <a:lnTo>
                      <a:pt x="25" y="60"/>
                    </a:lnTo>
                    <a:lnTo>
                      <a:pt x="18" y="36"/>
                    </a:lnTo>
                    <a:lnTo>
                      <a:pt x="16" y="10"/>
                    </a:lnTo>
                    <a:lnTo>
                      <a:pt x="11" y="8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26"/>
                    </a:lnTo>
                    <a:lnTo>
                      <a:pt x="4" y="48"/>
                    </a:lnTo>
                    <a:lnTo>
                      <a:pt x="11" y="70"/>
                    </a:lnTo>
                    <a:lnTo>
                      <a:pt x="21" y="91"/>
                    </a:lnTo>
                    <a:lnTo>
                      <a:pt x="31" y="112"/>
                    </a:lnTo>
                    <a:lnTo>
                      <a:pt x="42" y="131"/>
                    </a:lnTo>
                    <a:lnTo>
                      <a:pt x="54" y="151"/>
                    </a:lnTo>
                    <a:lnTo>
                      <a:pt x="65" y="172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3" name="Freeform 47">
                <a:extLst>
                  <a:ext uri="{FF2B5EF4-FFF2-40B4-BE49-F238E27FC236}">
                    <a16:creationId xmlns:a16="http://schemas.microsoft.com/office/drawing/2014/main" id="{812282CC-3389-4DCD-A0AF-7296417BD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2725" y="5024438"/>
                <a:ext cx="82550" cy="155575"/>
              </a:xfrm>
              <a:custGeom>
                <a:avLst/>
                <a:gdLst>
                  <a:gd name="T0" fmla="*/ 88 w 104"/>
                  <a:gd name="T1" fmla="*/ 195 h 195"/>
                  <a:gd name="T2" fmla="*/ 104 w 104"/>
                  <a:gd name="T3" fmla="*/ 195 h 195"/>
                  <a:gd name="T4" fmla="*/ 101 w 104"/>
                  <a:gd name="T5" fmla="*/ 186 h 195"/>
                  <a:gd name="T6" fmla="*/ 98 w 104"/>
                  <a:gd name="T7" fmla="*/ 177 h 195"/>
                  <a:gd name="T8" fmla="*/ 96 w 104"/>
                  <a:gd name="T9" fmla="*/ 169 h 195"/>
                  <a:gd name="T10" fmla="*/ 92 w 104"/>
                  <a:gd name="T11" fmla="*/ 160 h 195"/>
                  <a:gd name="T12" fmla="*/ 83 w 104"/>
                  <a:gd name="T13" fmla="*/ 140 h 195"/>
                  <a:gd name="T14" fmla="*/ 73 w 104"/>
                  <a:gd name="T15" fmla="*/ 121 h 195"/>
                  <a:gd name="T16" fmla="*/ 61 w 104"/>
                  <a:gd name="T17" fmla="*/ 101 h 195"/>
                  <a:gd name="T18" fmla="*/ 51 w 104"/>
                  <a:gd name="T19" fmla="*/ 81 h 195"/>
                  <a:gd name="T20" fmla="*/ 39 w 104"/>
                  <a:gd name="T21" fmla="*/ 63 h 195"/>
                  <a:gd name="T22" fmla="*/ 30 w 104"/>
                  <a:gd name="T23" fmla="*/ 43 h 195"/>
                  <a:gd name="T24" fmla="*/ 22 w 104"/>
                  <a:gd name="T25" fmla="*/ 24 h 195"/>
                  <a:gd name="T26" fmla="*/ 16 w 104"/>
                  <a:gd name="T27" fmla="*/ 3 h 195"/>
                  <a:gd name="T28" fmla="*/ 12 w 104"/>
                  <a:gd name="T29" fmla="*/ 2 h 195"/>
                  <a:gd name="T30" fmla="*/ 8 w 104"/>
                  <a:gd name="T31" fmla="*/ 1 h 195"/>
                  <a:gd name="T32" fmla="*/ 4 w 104"/>
                  <a:gd name="T33" fmla="*/ 1 h 195"/>
                  <a:gd name="T34" fmla="*/ 0 w 104"/>
                  <a:gd name="T35" fmla="*/ 0 h 195"/>
                  <a:gd name="T36" fmla="*/ 5 w 104"/>
                  <a:gd name="T37" fmla="*/ 18 h 195"/>
                  <a:gd name="T38" fmla="*/ 10 w 104"/>
                  <a:gd name="T39" fmla="*/ 35 h 195"/>
                  <a:gd name="T40" fmla="*/ 17 w 104"/>
                  <a:gd name="T41" fmla="*/ 53 h 195"/>
                  <a:gd name="T42" fmla="*/ 25 w 104"/>
                  <a:gd name="T43" fmla="*/ 69 h 195"/>
                  <a:gd name="T44" fmla="*/ 35 w 104"/>
                  <a:gd name="T45" fmla="*/ 86 h 195"/>
                  <a:gd name="T46" fmla="*/ 45 w 104"/>
                  <a:gd name="T47" fmla="*/ 102 h 195"/>
                  <a:gd name="T48" fmla="*/ 54 w 104"/>
                  <a:gd name="T49" fmla="*/ 119 h 195"/>
                  <a:gd name="T50" fmla="*/ 63 w 104"/>
                  <a:gd name="T51" fmla="*/ 136 h 195"/>
                  <a:gd name="T52" fmla="*/ 70 w 104"/>
                  <a:gd name="T53" fmla="*/ 151 h 195"/>
                  <a:gd name="T54" fmla="*/ 77 w 104"/>
                  <a:gd name="T55" fmla="*/ 165 h 195"/>
                  <a:gd name="T56" fmla="*/ 83 w 104"/>
                  <a:gd name="T57" fmla="*/ 180 h 195"/>
                  <a:gd name="T58" fmla="*/ 88 w 104"/>
                  <a:gd name="T59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95">
                    <a:moveTo>
                      <a:pt x="88" y="195"/>
                    </a:moveTo>
                    <a:lnTo>
                      <a:pt x="104" y="195"/>
                    </a:lnTo>
                    <a:lnTo>
                      <a:pt x="101" y="186"/>
                    </a:lnTo>
                    <a:lnTo>
                      <a:pt x="98" y="177"/>
                    </a:lnTo>
                    <a:lnTo>
                      <a:pt x="96" y="169"/>
                    </a:lnTo>
                    <a:lnTo>
                      <a:pt x="92" y="160"/>
                    </a:lnTo>
                    <a:lnTo>
                      <a:pt x="83" y="140"/>
                    </a:lnTo>
                    <a:lnTo>
                      <a:pt x="73" y="121"/>
                    </a:lnTo>
                    <a:lnTo>
                      <a:pt x="61" y="101"/>
                    </a:lnTo>
                    <a:lnTo>
                      <a:pt x="51" y="81"/>
                    </a:lnTo>
                    <a:lnTo>
                      <a:pt x="39" y="63"/>
                    </a:lnTo>
                    <a:lnTo>
                      <a:pt x="30" y="43"/>
                    </a:lnTo>
                    <a:lnTo>
                      <a:pt x="22" y="24"/>
                    </a:lnTo>
                    <a:lnTo>
                      <a:pt x="16" y="3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4" y="1"/>
                    </a:lnTo>
                    <a:lnTo>
                      <a:pt x="0" y="0"/>
                    </a:lnTo>
                    <a:lnTo>
                      <a:pt x="5" y="18"/>
                    </a:lnTo>
                    <a:lnTo>
                      <a:pt x="10" y="35"/>
                    </a:lnTo>
                    <a:lnTo>
                      <a:pt x="17" y="53"/>
                    </a:lnTo>
                    <a:lnTo>
                      <a:pt x="25" y="69"/>
                    </a:lnTo>
                    <a:lnTo>
                      <a:pt x="35" y="86"/>
                    </a:lnTo>
                    <a:lnTo>
                      <a:pt x="45" y="102"/>
                    </a:lnTo>
                    <a:lnTo>
                      <a:pt x="54" y="119"/>
                    </a:lnTo>
                    <a:lnTo>
                      <a:pt x="63" y="136"/>
                    </a:lnTo>
                    <a:lnTo>
                      <a:pt x="70" y="151"/>
                    </a:lnTo>
                    <a:lnTo>
                      <a:pt x="77" y="165"/>
                    </a:lnTo>
                    <a:lnTo>
                      <a:pt x="83" y="180"/>
                    </a:lnTo>
                    <a:lnTo>
                      <a:pt x="88" y="195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4" name="Freeform 48">
                <a:extLst>
                  <a:ext uri="{FF2B5EF4-FFF2-40B4-BE49-F238E27FC236}">
                    <a16:creationId xmlns:a16="http://schemas.microsoft.com/office/drawing/2014/main" id="{283B9C40-255B-4B31-AF92-BB72112FA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9400" y="5032376"/>
                <a:ext cx="80963" cy="147638"/>
              </a:xfrm>
              <a:custGeom>
                <a:avLst/>
                <a:gdLst>
                  <a:gd name="T0" fmla="*/ 87 w 103"/>
                  <a:gd name="T1" fmla="*/ 186 h 186"/>
                  <a:gd name="T2" fmla="*/ 103 w 103"/>
                  <a:gd name="T3" fmla="*/ 186 h 186"/>
                  <a:gd name="T4" fmla="*/ 100 w 103"/>
                  <a:gd name="T5" fmla="*/ 177 h 186"/>
                  <a:gd name="T6" fmla="*/ 97 w 103"/>
                  <a:gd name="T7" fmla="*/ 168 h 186"/>
                  <a:gd name="T8" fmla="*/ 94 w 103"/>
                  <a:gd name="T9" fmla="*/ 160 h 186"/>
                  <a:gd name="T10" fmla="*/ 90 w 103"/>
                  <a:gd name="T11" fmla="*/ 151 h 186"/>
                  <a:gd name="T12" fmla="*/ 82 w 103"/>
                  <a:gd name="T13" fmla="*/ 131 h 186"/>
                  <a:gd name="T14" fmla="*/ 73 w 103"/>
                  <a:gd name="T15" fmla="*/ 113 h 186"/>
                  <a:gd name="T16" fmla="*/ 61 w 103"/>
                  <a:gd name="T17" fmla="*/ 94 h 186"/>
                  <a:gd name="T18" fmla="*/ 51 w 103"/>
                  <a:gd name="T19" fmla="*/ 76 h 186"/>
                  <a:gd name="T20" fmla="*/ 41 w 103"/>
                  <a:gd name="T21" fmla="*/ 57 h 186"/>
                  <a:gd name="T22" fmla="*/ 31 w 103"/>
                  <a:gd name="T23" fmla="*/ 39 h 186"/>
                  <a:gd name="T24" fmla="*/ 22 w 103"/>
                  <a:gd name="T25" fmla="*/ 19 h 186"/>
                  <a:gd name="T26" fmla="*/ 16 w 103"/>
                  <a:gd name="T27" fmla="*/ 0 h 186"/>
                  <a:gd name="T28" fmla="*/ 12 w 103"/>
                  <a:gd name="T29" fmla="*/ 0 h 186"/>
                  <a:gd name="T30" fmla="*/ 8 w 103"/>
                  <a:gd name="T31" fmla="*/ 0 h 186"/>
                  <a:gd name="T32" fmla="*/ 4 w 103"/>
                  <a:gd name="T33" fmla="*/ 0 h 186"/>
                  <a:gd name="T34" fmla="*/ 0 w 103"/>
                  <a:gd name="T35" fmla="*/ 0 h 186"/>
                  <a:gd name="T36" fmla="*/ 5 w 103"/>
                  <a:gd name="T37" fmla="*/ 16 h 186"/>
                  <a:gd name="T38" fmla="*/ 11 w 103"/>
                  <a:gd name="T39" fmla="*/ 33 h 186"/>
                  <a:gd name="T40" fmla="*/ 19 w 103"/>
                  <a:gd name="T41" fmla="*/ 48 h 186"/>
                  <a:gd name="T42" fmla="*/ 27 w 103"/>
                  <a:gd name="T43" fmla="*/ 64 h 186"/>
                  <a:gd name="T44" fmla="*/ 35 w 103"/>
                  <a:gd name="T45" fmla="*/ 80 h 186"/>
                  <a:gd name="T46" fmla="*/ 44 w 103"/>
                  <a:gd name="T47" fmla="*/ 95 h 186"/>
                  <a:gd name="T48" fmla="*/ 53 w 103"/>
                  <a:gd name="T49" fmla="*/ 112 h 186"/>
                  <a:gd name="T50" fmla="*/ 62 w 103"/>
                  <a:gd name="T51" fmla="*/ 127 h 186"/>
                  <a:gd name="T52" fmla="*/ 69 w 103"/>
                  <a:gd name="T53" fmla="*/ 142 h 186"/>
                  <a:gd name="T54" fmla="*/ 75 w 103"/>
                  <a:gd name="T55" fmla="*/ 156 h 186"/>
                  <a:gd name="T56" fmla="*/ 81 w 103"/>
                  <a:gd name="T57" fmla="*/ 171 h 186"/>
                  <a:gd name="T58" fmla="*/ 87 w 103"/>
                  <a:gd name="T5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3" h="186">
                    <a:moveTo>
                      <a:pt x="87" y="186"/>
                    </a:moveTo>
                    <a:lnTo>
                      <a:pt x="103" y="186"/>
                    </a:lnTo>
                    <a:lnTo>
                      <a:pt x="100" y="177"/>
                    </a:lnTo>
                    <a:lnTo>
                      <a:pt x="97" y="168"/>
                    </a:lnTo>
                    <a:lnTo>
                      <a:pt x="94" y="160"/>
                    </a:lnTo>
                    <a:lnTo>
                      <a:pt x="90" y="151"/>
                    </a:lnTo>
                    <a:lnTo>
                      <a:pt x="82" y="131"/>
                    </a:lnTo>
                    <a:lnTo>
                      <a:pt x="73" y="113"/>
                    </a:lnTo>
                    <a:lnTo>
                      <a:pt x="61" y="94"/>
                    </a:lnTo>
                    <a:lnTo>
                      <a:pt x="51" y="76"/>
                    </a:lnTo>
                    <a:lnTo>
                      <a:pt x="41" y="57"/>
                    </a:lnTo>
                    <a:lnTo>
                      <a:pt x="31" y="39"/>
                    </a:lnTo>
                    <a:lnTo>
                      <a:pt x="22" y="19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5" y="16"/>
                    </a:lnTo>
                    <a:lnTo>
                      <a:pt x="11" y="33"/>
                    </a:lnTo>
                    <a:lnTo>
                      <a:pt x="19" y="48"/>
                    </a:lnTo>
                    <a:lnTo>
                      <a:pt x="27" y="64"/>
                    </a:lnTo>
                    <a:lnTo>
                      <a:pt x="35" y="80"/>
                    </a:lnTo>
                    <a:lnTo>
                      <a:pt x="44" y="95"/>
                    </a:lnTo>
                    <a:lnTo>
                      <a:pt x="53" y="112"/>
                    </a:lnTo>
                    <a:lnTo>
                      <a:pt x="62" y="127"/>
                    </a:lnTo>
                    <a:lnTo>
                      <a:pt x="69" y="142"/>
                    </a:lnTo>
                    <a:lnTo>
                      <a:pt x="75" y="156"/>
                    </a:lnTo>
                    <a:lnTo>
                      <a:pt x="81" y="171"/>
                    </a:lnTo>
                    <a:lnTo>
                      <a:pt x="87" y="186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5" name="Freeform 49">
                <a:extLst>
                  <a:ext uri="{FF2B5EF4-FFF2-40B4-BE49-F238E27FC236}">
                    <a16:creationId xmlns:a16="http://schemas.microsoft.com/office/drawing/2014/main" id="{83C9E5A2-2883-4611-855A-7A6BD7672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4488" y="5030788"/>
                <a:ext cx="80963" cy="149225"/>
              </a:xfrm>
              <a:custGeom>
                <a:avLst/>
                <a:gdLst>
                  <a:gd name="T0" fmla="*/ 86 w 103"/>
                  <a:gd name="T1" fmla="*/ 188 h 188"/>
                  <a:gd name="T2" fmla="*/ 103 w 103"/>
                  <a:gd name="T3" fmla="*/ 188 h 188"/>
                  <a:gd name="T4" fmla="*/ 100 w 103"/>
                  <a:gd name="T5" fmla="*/ 179 h 188"/>
                  <a:gd name="T6" fmla="*/ 97 w 103"/>
                  <a:gd name="T7" fmla="*/ 170 h 188"/>
                  <a:gd name="T8" fmla="*/ 94 w 103"/>
                  <a:gd name="T9" fmla="*/ 162 h 188"/>
                  <a:gd name="T10" fmla="*/ 91 w 103"/>
                  <a:gd name="T11" fmla="*/ 153 h 188"/>
                  <a:gd name="T12" fmla="*/ 82 w 103"/>
                  <a:gd name="T13" fmla="*/ 133 h 188"/>
                  <a:gd name="T14" fmla="*/ 73 w 103"/>
                  <a:gd name="T15" fmla="*/ 114 h 188"/>
                  <a:gd name="T16" fmla="*/ 61 w 103"/>
                  <a:gd name="T17" fmla="*/ 95 h 188"/>
                  <a:gd name="T18" fmla="*/ 51 w 103"/>
                  <a:gd name="T19" fmla="*/ 77 h 188"/>
                  <a:gd name="T20" fmla="*/ 40 w 103"/>
                  <a:gd name="T21" fmla="*/ 58 h 188"/>
                  <a:gd name="T22" fmla="*/ 30 w 103"/>
                  <a:gd name="T23" fmla="*/ 39 h 188"/>
                  <a:gd name="T24" fmla="*/ 22 w 103"/>
                  <a:gd name="T25" fmla="*/ 19 h 188"/>
                  <a:gd name="T26" fmla="*/ 16 w 103"/>
                  <a:gd name="T27" fmla="*/ 0 h 188"/>
                  <a:gd name="T28" fmla="*/ 12 w 103"/>
                  <a:gd name="T29" fmla="*/ 0 h 188"/>
                  <a:gd name="T30" fmla="*/ 8 w 103"/>
                  <a:gd name="T31" fmla="*/ 0 h 188"/>
                  <a:gd name="T32" fmla="*/ 5 w 103"/>
                  <a:gd name="T33" fmla="*/ 1 h 188"/>
                  <a:gd name="T34" fmla="*/ 0 w 103"/>
                  <a:gd name="T35" fmla="*/ 1 h 188"/>
                  <a:gd name="T36" fmla="*/ 5 w 103"/>
                  <a:gd name="T37" fmla="*/ 18 h 188"/>
                  <a:gd name="T38" fmla="*/ 12 w 103"/>
                  <a:gd name="T39" fmla="*/ 34 h 188"/>
                  <a:gd name="T40" fmla="*/ 18 w 103"/>
                  <a:gd name="T41" fmla="*/ 50 h 188"/>
                  <a:gd name="T42" fmla="*/ 26 w 103"/>
                  <a:gd name="T43" fmla="*/ 66 h 188"/>
                  <a:gd name="T44" fmla="*/ 36 w 103"/>
                  <a:gd name="T45" fmla="*/ 82 h 188"/>
                  <a:gd name="T46" fmla="*/ 45 w 103"/>
                  <a:gd name="T47" fmla="*/ 97 h 188"/>
                  <a:gd name="T48" fmla="*/ 54 w 103"/>
                  <a:gd name="T49" fmla="*/ 114 h 188"/>
                  <a:gd name="T50" fmla="*/ 62 w 103"/>
                  <a:gd name="T51" fmla="*/ 129 h 188"/>
                  <a:gd name="T52" fmla="*/ 69 w 103"/>
                  <a:gd name="T53" fmla="*/ 144 h 188"/>
                  <a:gd name="T54" fmla="*/ 76 w 103"/>
                  <a:gd name="T55" fmla="*/ 158 h 188"/>
                  <a:gd name="T56" fmla="*/ 82 w 103"/>
                  <a:gd name="T57" fmla="*/ 173 h 188"/>
                  <a:gd name="T58" fmla="*/ 86 w 103"/>
                  <a:gd name="T59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3" h="188">
                    <a:moveTo>
                      <a:pt x="86" y="188"/>
                    </a:moveTo>
                    <a:lnTo>
                      <a:pt x="103" y="188"/>
                    </a:lnTo>
                    <a:lnTo>
                      <a:pt x="100" y="179"/>
                    </a:lnTo>
                    <a:lnTo>
                      <a:pt x="97" y="170"/>
                    </a:lnTo>
                    <a:lnTo>
                      <a:pt x="94" y="162"/>
                    </a:lnTo>
                    <a:lnTo>
                      <a:pt x="91" y="153"/>
                    </a:lnTo>
                    <a:lnTo>
                      <a:pt x="82" y="133"/>
                    </a:lnTo>
                    <a:lnTo>
                      <a:pt x="73" y="114"/>
                    </a:lnTo>
                    <a:lnTo>
                      <a:pt x="61" y="95"/>
                    </a:lnTo>
                    <a:lnTo>
                      <a:pt x="51" y="77"/>
                    </a:lnTo>
                    <a:lnTo>
                      <a:pt x="40" y="58"/>
                    </a:lnTo>
                    <a:lnTo>
                      <a:pt x="30" y="39"/>
                    </a:lnTo>
                    <a:lnTo>
                      <a:pt x="22" y="19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0" y="1"/>
                    </a:lnTo>
                    <a:lnTo>
                      <a:pt x="5" y="18"/>
                    </a:lnTo>
                    <a:lnTo>
                      <a:pt x="12" y="34"/>
                    </a:lnTo>
                    <a:lnTo>
                      <a:pt x="18" y="50"/>
                    </a:lnTo>
                    <a:lnTo>
                      <a:pt x="26" y="66"/>
                    </a:lnTo>
                    <a:lnTo>
                      <a:pt x="36" y="82"/>
                    </a:lnTo>
                    <a:lnTo>
                      <a:pt x="45" y="97"/>
                    </a:lnTo>
                    <a:lnTo>
                      <a:pt x="54" y="114"/>
                    </a:lnTo>
                    <a:lnTo>
                      <a:pt x="62" y="129"/>
                    </a:lnTo>
                    <a:lnTo>
                      <a:pt x="69" y="144"/>
                    </a:lnTo>
                    <a:lnTo>
                      <a:pt x="76" y="158"/>
                    </a:lnTo>
                    <a:lnTo>
                      <a:pt x="82" y="173"/>
                    </a:lnTo>
                    <a:lnTo>
                      <a:pt x="86" y="188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6" name="Freeform 50">
                <a:extLst>
                  <a:ext uri="{FF2B5EF4-FFF2-40B4-BE49-F238E27FC236}">
                    <a16:creationId xmlns:a16="http://schemas.microsoft.com/office/drawing/2014/main" id="{CE91578A-4118-4309-996D-136178EA9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7988" y="5024438"/>
                <a:ext cx="84138" cy="155575"/>
              </a:xfrm>
              <a:custGeom>
                <a:avLst/>
                <a:gdLst>
                  <a:gd name="T0" fmla="*/ 88 w 104"/>
                  <a:gd name="T1" fmla="*/ 197 h 197"/>
                  <a:gd name="T2" fmla="*/ 104 w 104"/>
                  <a:gd name="T3" fmla="*/ 197 h 197"/>
                  <a:gd name="T4" fmla="*/ 102 w 104"/>
                  <a:gd name="T5" fmla="*/ 188 h 197"/>
                  <a:gd name="T6" fmla="*/ 99 w 104"/>
                  <a:gd name="T7" fmla="*/ 179 h 197"/>
                  <a:gd name="T8" fmla="*/ 95 w 104"/>
                  <a:gd name="T9" fmla="*/ 171 h 197"/>
                  <a:gd name="T10" fmla="*/ 92 w 104"/>
                  <a:gd name="T11" fmla="*/ 162 h 197"/>
                  <a:gd name="T12" fmla="*/ 83 w 104"/>
                  <a:gd name="T13" fmla="*/ 141 h 197"/>
                  <a:gd name="T14" fmla="*/ 72 w 104"/>
                  <a:gd name="T15" fmla="*/ 121 h 197"/>
                  <a:gd name="T16" fmla="*/ 62 w 104"/>
                  <a:gd name="T17" fmla="*/ 102 h 197"/>
                  <a:gd name="T18" fmla="*/ 50 w 104"/>
                  <a:gd name="T19" fmla="*/ 82 h 197"/>
                  <a:gd name="T20" fmla="*/ 39 w 104"/>
                  <a:gd name="T21" fmla="*/ 63 h 197"/>
                  <a:gd name="T22" fmla="*/ 30 w 104"/>
                  <a:gd name="T23" fmla="*/ 42 h 197"/>
                  <a:gd name="T24" fmla="*/ 22 w 104"/>
                  <a:gd name="T25" fmla="*/ 21 h 197"/>
                  <a:gd name="T26" fmla="*/ 16 w 104"/>
                  <a:gd name="T27" fmla="*/ 0 h 197"/>
                  <a:gd name="T28" fmla="*/ 12 w 104"/>
                  <a:gd name="T29" fmla="*/ 2 h 197"/>
                  <a:gd name="T30" fmla="*/ 8 w 104"/>
                  <a:gd name="T31" fmla="*/ 2 h 197"/>
                  <a:gd name="T32" fmla="*/ 4 w 104"/>
                  <a:gd name="T33" fmla="*/ 2 h 197"/>
                  <a:gd name="T34" fmla="*/ 0 w 104"/>
                  <a:gd name="T35" fmla="*/ 3 h 197"/>
                  <a:gd name="T36" fmla="*/ 4 w 104"/>
                  <a:gd name="T37" fmla="*/ 21 h 197"/>
                  <a:gd name="T38" fmla="*/ 10 w 104"/>
                  <a:gd name="T39" fmla="*/ 38 h 197"/>
                  <a:gd name="T40" fmla="*/ 18 w 104"/>
                  <a:gd name="T41" fmla="*/ 55 h 197"/>
                  <a:gd name="T42" fmla="*/ 26 w 104"/>
                  <a:gd name="T43" fmla="*/ 72 h 197"/>
                  <a:gd name="T44" fmla="*/ 35 w 104"/>
                  <a:gd name="T45" fmla="*/ 88 h 197"/>
                  <a:gd name="T46" fmla="*/ 46 w 104"/>
                  <a:gd name="T47" fmla="*/ 105 h 197"/>
                  <a:gd name="T48" fmla="*/ 55 w 104"/>
                  <a:gd name="T49" fmla="*/ 121 h 197"/>
                  <a:gd name="T50" fmla="*/ 64 w 104"/>
                  <a:gd name="T51" fmla="*/ 138 h 197"/>
                  <a:gd name="T52" fmla="*/ 71 w 104"/>
                  <a:gd name="T53" fmla="*/ 153 h 197"/>
                  <a:gd name="T54" fmla="*/ 78 w 104"/>
                  <a:gd name="T55" fmla="*/ 167 h 197"/>
                  <a:gd name="T56" fmla="*/ 83 w 104"/>
                  <a:gd name="T57" fmla="*/ 182 h 197"/>
                  <a:gd name="T58" fmla="*/ 88 w 104"/>
                  <a:gd name="T59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97">
                    <a:moveTo>
                      <a:pt x="88" y="197"/>
                    </a:moveTo>
                    <a:lnTo>
                      <a:pt x="104" y="197"/>
                    </a:lnTo>
                    <a:lnTo>
                      <a:pt x="102" y="188"/>
                    </a:lnTo>
                    <a:lnTo>
                      <a:pt x="99" y="179"/>
                    </a:lnTo>
                    <a:lnTo>
                      <a:pt x="95" y="171"/>
                    </a:lnTo>
                    <a:lnTo>
                      <a:pt x="92" y="162"/>
                    </a:lnTo>
                    <a:lnTo>
                      <a:pt x="83" y="141"/>
                    </a:lnTo>
                    <a:lnTo>
                      <a:pt x="72" y="121"/>
                    </a:lnTo>
                    <a:lnTo>
                      <a:pt x="62" y="102"/>
                    </a:lnTo>
                    <a:lnTo>
                      <a:pt x="50" y="82"/>
                    </a:lnTo>
                    <a:lnTo>
                      <a:pt x="39" y="63"/>
                    </a:lnTo>
                    <a:lnTo>
                      <a:pt x="30" y="42"/>
                    </a:lnTo>
                    <a:lnTo>
                      <a:pt x="22" y="21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4" y="21"/>
                    </a:lnTo>
                    <a:lnTo>
                      <a:pt x="10" y="38"/>
                    </a:lnTo>
                    <a:lnTo>
                      <a:pt x="18" y="55"/>
                    </a:lnTo>
                    <a:lnTo>
                      <a:pt x="26" y="72"/>
                    </a:lnTo>
                    <a:lnTo>
                      <a:pt x="35" y="88"/>
                    </a:lnTo>
                    <a:lnTo>
                      <a:pt x="46" y="105"/>
                    </a:lnTo>
                    <a:lnTo>
                      <a:pt x="55" y="121"/>
                    </a:lnTo>
                    <a:lnTo>
                      <a:pt x="64" y="138"/>
                    </a:lnTo>
                    <a:lnTo>
                      <a:pt x="71" y="153"/>
                    </a:lnTo>
                    <a:lnTo>
                      <a:pt x="78" y="167"/>
                    </a:lnTo>
                    <a:lnTo>
                      <a:pt x="83" y="182"/>
                    </a:lnTo>
                    <a:lnTo>
                      <a:pt x="88" y="197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7" name="Freeform 51">
                <a:extLst>
                  <a:ext uri="{FF2B5EF4-FFF2-40B4-BE49-F238E27FC236}">
                    <a16:creationId xmlns:a16="http://schemas.microsoft.com/office/drawing/2014/main" id="{3419CD0F-BCA2-4CBD-BBF9-EA5FB3210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075" y="5022851"/>
                <a:ext cx="84138" cy="157163"/>
              </a:xfrm>
              <a:custGeom>
                <a:avLst/>
                <a:gdLst>
                  <a:gd name="T0" fmla="*/ 89 w 105"/>
                  <a:gd name="T1" fmla="*/ 199 h 199"/>
                  <a:gd name="T2" fmla="*/ 105 w 105"/>
                  <a:gd name="T3" fmla="*/ 199 h 199"/>
                  <a:gd name="T4" fmla="*/ 103 w 105"/>
                  <a:gd name="T5" fmla="*/ 190 h 199"/>
                  <a:gd name="T6" fmla="*/ 100 w 105"/>
                  <a:gd name="T7" fmla="*/ 181 h 199"/>
                  <a:gd name="T8" fmla="*/ 97 w 105"/>
                  <a:gd name="T9" fmla="*/ 173 h 199"/>
                  <a:gd name="T10" fmla="*/ 94 w 105"/>
                  <a:gd name="T11" fmla="*/ 164 h 199"/>
                  <a:gd name="T12" fmla="*/ 85 w 105"/>
                  <a:gd name="T13" fmla="*/ 143 h 199"/>
                  <a:gd name="T14" fmla="*/ 74 w 105"/>
                  <a:gd name="T15" fmla="*/ 122 h 199"/>
                  <a:gd name="T16" fmla="*/ 63 w 105"/>
                  <a:gd name="T17" fmla="*/ 103 h 199"/>
                  <a:gd name="T18" fmla="*/ 51 w 105"/>
                  <a:gd name="T19" fmla="*/ 83 h 199"/>
                  <a:gd name="T20" fmla="*/ 40 w 105"/>
                  <a:gd name="T21" fmla="*/ 63 h 199"/>
                  <a:gd name="T22" fmla="*/ 30 w 105"/>
                  <a:gd name="T23" fmla="*/ 44 h 199"/>
                  <a:gd name="T24" fmla="*/ 22 w 105"/>
                  <a:gd name="T25" fmla="*/ 23 h 199"/>
                  <a:gd name="T26" fmla="*/ 18 w 105"/>
                  <a:gd name="T27" fmla="*/ 1 h 199"/>
                  <a:gd name="T28" fmla="*/ 13 w 105"/>
                  <a:gd name="T29" fmla="*/ 1 h 199"/>
                  <a:gd name="T30" fmla="*/ 10 w 105"/>
                  <a:gd name="T31" fmla="*/ 0 h 199"/>
                  <a:gd name="T32" fmla="*/ 5 w 105"/>
                  <a:gd name="T33" fmla="*/ 0 h 199"/>
                  <a:gd name="T34" fmla="*/ 0 w 105"/>
                  <a:gd name="T35" fmla="*/ 0 h 199"/>
                  <a:gd name="T36" fmla="*/ 5 w 105"/>
                  <a:gd name="T37" fmla="*/ 19 h 199"/>
                  <a:gd name="T38" fmla="*/ 11 w 105"/>
                  <a:gd name="T39" fmla="*/ 37 h 199"/>
                  <a:gd name="T40" fmla="*/ 18 w 105"/>
                  <a:gd name="T41" fmla="*/ 54 h 199"/>
                  <a:gd name="T42" fmla="*/ 27 w 105"/>
                  <a:gd name="T43" fmla="*/ 72 h 199"/>
                  <a:gd name="T44" fmla="*/ 36 w 105"/>
                  <a:gd name="T45" fmla="*/ 89 h 199"/>
                  <a:gd name="T46" fmla="*/ 45 w 105"/>
                  <a:gd name="T47" fmla="*/ 106 h 199"/>
                  <a:gd name="T48" fmla="*/ 56 w 105"/>
                  <a:gd name="T49" fmla="*/ 122 h 199"/>
                  <a:gd name="T50" fmla="*/ 65 w 105"/>
                  <a:gd name="T51" fmla="*/ 140 h 199"/>
                  <a:gd name="T52" fmla="*/ 72 w 105"/>
                  <a:gd name="T53" fmla="*/ 155 h 199"/>
                  <a:gd name="T54" fmla="*/ 79 w 105"/>
                  <a:gd name="T55" fmla="*/ 169 h 199"/>
                  <a:gd name="T56" fmla="*/ 85 w 105"/>
                  <a:gd name="T57" fmla="*/ 184 h 199"/>
                  <a:gd name="T58" fmla="*/ 89 w 105"/>
                  <a:gd name="T5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199">
                    <a:moveTo>
                      <a:pt x="89" y="199"/>
                    </a:moveTo>
                    <a:lnTo>
                      <a:pt x="105" y="199"/>
                    </a:lnTo>
                    <a:lnTo>
                      <a:pt x="103" y="190"/>
                    </a:lnTo>
                    <a:lnTo>
                      <a:pt x="100" y="181"/>
                    </a:lnTo>
                    <a:lnTo>
                      <a:pt x="97" y="173"/>
                    </a:lnTo>
                    <a:lnTo>
                      <a:pt x="94" y="164"/>
                    </a:lnTo>
                    <a:lnTo>
                      <a:pt x="85" y="143"/>
                    </a:lnTo>
                    <a:lnTo>
                      <a:pt x="74" y="122"/>
                    </a:lnTo>
                    <a:lnTo>
                      <a:pt x="63" y="103"/>
                    </a:lnTo>
                    <a:lnTo>
                      <a:pt x="51" y="83"/>
                    </a:lnTo>
                    <a:lnTo>
                      <a:pt x="40" y="63"/>
                    </a:lnTo>
                    <a:lnTo>
                      <a:pt x="30" y="44"/>
                    </a:lnTo>
                    <a:lnTo>
                      <a:pt x="22" y="23"/>
                    </a:lnTo>
                    <a:lnTo>
                      <a:pt x="18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19"/>
                    </a:lnTo>
                    <a:lnTo>
                      <a:pt x="11" y="37"/>
                    </a:lnTo>
                    <a:lnTo>
                      <a:pt x="18" y="54"/>
                    </a:lnTo>
                    <a:lnTo>
                      <a:pt x="27" y="72"/>
                    </a:lnTo>
                    <a:lnTo>
                      <a:pt x="36" y="89"/>
                    </a:lnTo>
                    <a:lnTo>
                      <a:pt x="45" y="106"/>
                    </a:lnTo>
                    <a:lnTo>
                      <a:pt x="56" y="122"/>
                    </a:lnTo>
                    <a:lnTo>
                      <a:pt x="65" y="140"/>
                    </a:lnTo>
                    <a:lnTo>
                      <a:pt x="72" y="155"/>
                    </a:lnTo>
                    <a:lnTo>
                      <a:pt x="79" y="169"/>
                    </a:lnTo>
                    <a:lnTo>
                      <a:pt x="85" y="184"/>
                    </a:lnTo>
                    <a:lnTo>
                      <a:pt x="89" y="199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8" name="Freeform 52">
                <a:extLst>
                  <a:ext uri="{FF2B5EF4-FFF2-40B4-BE49-F238E27FC236}">
                    <a16:creationId xmlns:a16="http://schemas.microsoft.com/office/drawing/2014/main" id="{0C693C15-115E-44F7-AB58-178554357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1338" y="5033963"/>
                <a:ext cx="80963" cy="146050"/>
              </a:xfrm>
              <a:custGeom>
                <a:avLst/>
                <a:gdLst>
                  <a:gd name="T0" fmla="*/ 85 w 101"/>
                  <a:gd name="T1" fmla="*/ 184 h 184"/>
                  <a:gd name="T2" fmla="*/ 101 w 101"/>
                  <a:gd name="T3" fmla="*/ 184 h 184"/>
                  <a:gd name="T4" fmla="*/ 99 w 101"/>
                  <a:gd name="T5" fmla="*/ 175 h 184"/>
                  <a:gd name="T6" fmla="*/ 96 w 101"/>
                  <a:gd name="T7" fmla="*/ 166 h 184"/>
                  <a:gd name="T8" fmla="*/ 92 w 101"/>
                  <a:gd name="T9" fmla="*/ 158 h 184"/>
                  <a:gd name="T10" fmla="*/ 89 w 101"/>
                  <a:gd name="T11" fmla="*/ 149 h 184"/>
                  <a:gd name="T12" fmla="*/ 81 w 101"/>
                  <a:gd name="T13" fmla="*/ 130 h 184"/>
                  <a:gd name="T14" fmla="*/ 72 w 101"/>
                  <a:gd name="T15" fmla="*/ 113 h 184"/>
                  <a:gd name="T16" fmla="*/ 62 w 101"/>
                  <a:gd name="T17" fmla="*/ 96 h 184"/>
                  <a:gd name="T18" fmla="*/ 52 w 101"/>
                  <a:gd name="T19" fmla="*/ 77 h 184"/>
                  <a:gd name="T20" fmla="*/ 42 w 101"/>
                  <a:gd name="T21" fmla="*/ 60 h 184"/>
                  <a:gd name="T22" fmla="*/ 33 w 101"/>
                  <a:gd name="T23" fmla="*/ 43 h 184"/>
                  <a:gd name="T24" fmla="*/ 25 w 101"/>
                  <a:gd name="T25" fmla="*/ 25 h 184"/>
                  <a:gd name="T26" fmla="*/ 18 w 101"/>
                  <a:gd name="T27" fmla="*/ 7 h 184"/>
                  <a:gd name="T28" fmla="*/ 14 w 101"/>
                  <a:gd name="T29" fmla="*/ 5 h 184"/>
                  <a:gd name="T30" fmla="*/ 9 w 101"/>
                  <a:gd name="T31" fmla="*/ 4 h 184"/>
                  <a:gd name="T32" fmla="*/ 4 w 101"/>
                  <a:gd name="T33" fmla="*/ 1 h 184"/>
                  <a:gd name="T34" fmla="*/ 0 w 101"/>
                  <a:gd name="T35" fmla="*/ 0 h 184"/>
                  <a:gd name="T36" fmla="*/ 4 w 101"/>
                  <a:gd name="T37" fmla="*/ 16 h 184"/>
                  <a:gd name="T38" fmla="*/ 10 w 101"/>
                  <a:gd name="T39" fmla="*/ 32 h 184"/>
                  <a:gd name="T40" fmla="*/ 18 w 101"/>
                  <a:gd name="T41" fmla="*/ 48 h 184"/>
                  <a:gd name="T42" fmla="*/ 26 w 101"/>
                  <a:gd name="T43" fmla="*/ 63 h 184"/>
                  <a:gd name="T44" fmla="*/ 34 w 101"/>
                  <a:gd name="T45" fmla="*/ 78 h 184"/>
                  <a:gd name="T46" fmla="*/ 44 w 101"/>
                  <a:gd name="T47" fmla="*/ 95 h 184"/>
                  <a:gd name="T48" fmla="*/ 53 w 101"/>
                  <a:gd name="T49" fmla="*/ 110 h 184"/>
                  <a:gd name="T50" fmla="*/ 61 w 101"/>
                  <a:gd name="T51" fmla="*/ 125 h 184"/>
                  <a:gd name="T52" fmla="*/ 68 w 101"/>
                  <a:gd name="T53" fmla="*/ 140 h 184"/>
                  <a:gd name="T54" fmla="*/ 75 w 101"/>
                  <a:gd name="T55" fmla="*/ 154 h 184"/>
                  <a:gd name="T56" fmla="*/ 81 w 101"/>
                  <a:gd name="T57" fmla="*/ 169 h 184"/>
                  <a:gd name="T58" fmla="*/ 85 w 101"/>
                  <a:gd name="T5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1" h="184">
                    <a:moveTo>
                      <a:pt x="85" y="184"/>
                    </a:moveTo>
                    <a:lnTo>
                      <a:pt x="101" y="184"/>
                    </a:lnTo>
                    <a:lnTo>
                      <a:pt x="99" y="175"/>
                    </a:lnTo>
                    <a:lnTo>
                      <a:pt x="96" y="166"/>
                    </a:lnTo>
                    <a:lnTo>
                      <a:pt x="92" y="158"/>
                    </a:lnTo>
                    <a:lnTo>
                      <a:pt x="89" y="149"/>
                    </a:lnTo>
                    <a:lnTo>
                      <a:pt x="81" y="130"/>
                    </a:lnTo>
                    <a:lnTo>
                      <a:pt x="72" y="113"/>
                    </a:lnTo>
                    <a:lnTo>
                      <a:pt x="62" y="96"/>
                    </a:lnTo>
                    <a:lnTo>
                      <a:pt x="52" y="77"/>
                    </a:lnTo>
                    <a:lnTo>
                      <a:pt x="42" y="60"/>
                    </a:lnTo>
                    <a:lnTo>
                      <a:pt x="33" y="43"/>
                    </a:lnTo>
                    <a:lnTo>
                      <a:pt x="25" y="25"/>
                    </a:lnTo>
                    <a:lnTo>
                      <a:pt x="18" y="7"/>
                    </a:lnTo>
                    <a:lnTo>
                      <a:pt x="14" y="5"/>
                    </a:lnTo>
                    <a:lnTo>
                      <a:pt x="9" y="4"/>
                    </a:lnTo>
                    <a:lnTo>
                      <a:pt x="4" y="1"/>
                    </a:lnTo>
                    <a:lnTo>
                      <a:pt x="0" y="0"/>
                    </a:lnTo>
                    <a:lnTo>
                      <a:pt x="4" y="16"/>
                    </a:lnTo>
                    <a:lnTo>
                      <a:pt x="10" y="32"/>
                    </a:lnTo>
                    <a:lnTo>
                      <a:pt x="18" y="48"/>
                    </a:lnTo>
                    <a:lnTo>
                      <a:pt x="26" y="63"/>
                    </a:lnTo>
                    <a:lnTo>
                      <a:pt x="34" y="78"/>
                    </a:lnTo>
                    <a:lnTo>
                      <a:pt x="44" y="95"/>
                    </a:lnTo>
                    <a:lnTo>
                      <a:pt x="53" y="110"/>
                    </a:lnTo>
                    <a:lnTo>
                      <a:pt x="61" y="125"/>
                    </a:lnTo>
                    <a:lnTo>
                      <a:pt x="68" y="140"/>
                    </a:lnTo>
                    <a:lnTo>
                      <a:pt x="75" y="154"/>
                    </a:lnTo>
                    <a:lnTo>
                      <a:pt x="81" y="169"/>
                    </a:lnTo>
                    <a:lnTo>
                      <a:pt x="85" y="184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59" name="Freeform 53">
                <a:extLst>
                  <a:ext uri="{FF2B5EF4-FFF2-40B4-BE49-F238E27FC236}">
                    <a16:creationId xmlns:a16="http://schemas.microsoft.com/office/drawing/2014/main" id="{807E5376-5864-46D6-BD29-93D2A9FC6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0288" y="4938713"/>
                <a:ext cx="404813" cy="241300"/>
              </a:xfrm>
              <a:custGeom>
                <a:avLst/>
                <a:gdLst>
                  <a:gd name="T0" fmla="*/ 471 w 509"/>
                  <a:gd name="T1" fmla="*/ 0 h 304"/>
                  <a:gd name="T2" fmla="*/ 272 w 509"/>
                  <a:gd name="T3" fmla="*/ 79 h 304"/>
                  <a:gd name="T4" fmla="*/ 40 w 509"/>
                  <a:gd name="T5" fmla="*/ 8 h 304"/>
                  <a:gd name="T6" fmla="*/ 0 w 509"/>
                  <a:gd name="T7" fmla="*/ 92 h 304"/>
                  <a:gd name="T8" fmla="*/ 74 w 509"/>
                  <a:gd name="T9" fmla="*/ 304 h 304"/>
                  <a:gd name="T10" fmla="*/ 440 w 509"/>
                  <a:gd name="T11" fmla="*/ 304 h 304"/>
                  <a:gd name="T12" fmla="*/ 509 w 509"/>
                  <a:gd name="T13" fmla="*/ 92 h 304"/>
                  <a:gd name="T14" fmla="*/ 471 w 509"/>
                  <a:gd name="T15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304">
                    <a:moveTo>
                      <a:pt x="471" y="0"/>
                    </a:moveTo>
                    <a:lnTo>
                      <a:pt x="272" y="79"/>
                    </a:lnTo>
                    <a:lnTo>
                      <a:pt x="40" y="8"/>
                    </a:lnTo>
                    <a:lnTo>
                      <a:pt x="0" y="92"/>
                    </a:lnTo>
                    <a:lnTo>
                      <a:pt x="74" y="304"/>
                    </a:lnTo>
                    <a:lnTo>
                      <a:pt x="440" y="304"/>
                    </a:lnTo>
                    <a:lnTo>
                      <a:pt x="509" y="92"/>
                    </a:lnTo>
                    <a:lnTo>
                      <a:pt x="47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0" name="Freeform 54">
                <a:extLst>
                  <a:ext uri="{FF2B5EF4-FFF2-40B4-BE49-F238E27FC236}">
                    <a16:creationId xmlns:a16="http://schemas.microsoft.com/office/drawing/2014/main" id="{87CE67CE-CFD9-4006-BFD0-3982F4ADF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9038" y="4981576"/>
                <a:ext cx="109538" cy="198438"/>
              </a:xfrm>
              <a:custGeom>
                <a:avLst/>
                <a:gdLst>
                  <a:gd name="T0" fmla="*/ 122 w 138"/>
                  <a:gd name="T1" fmla="*/ 113 h 251"/>
                  <a:gd name="T2" fmla="*/ 74 w 138"/>
                  <a:gd name="T3" fmla="*/ 0 h 251"/>
                  <a:gd name="T4" fmla="*/ 10 w 138"/>
                  <a:gd name="T5" fmla="*/ 104 h 251"/>
                  <a:gd name="T6" fmla="*/ 45 w 138"/>
                  <a:gd name="T7" fmla="*/ 156 h 251"/>
                  <a:gd name="T8" fmla="*/ 0 w 138"/>
                  <a:gd name="T9" fmla="*/ 251 h 251"/>
                  <a:gd name="T10" fmla="*/ 138 w 138"/>
                  <a:gd name="T11" fmla="*/ 251 h 251"/>
                  <a:gd name="T12" fmla="*/ 93 w 138"/>
                  <a:gd name="T13" fmla="*/ 156 h 251"/>
                  <a:gd name="T14" fmla="*/ 122 w 138"/>
                  <a:gd name="T15" fmla="*/ 113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251">
                    <a:moveTo>
                      <a:pt x="122" y="113"/>
                    </a:moveTo>
                    <a:lnTo>
                      <a:pt x="74" y="0"/>
                    </a:lnTo>
                    <a:lnTo>
                      <a:pt x="10" y="104"/>
                    </a:lnTo>
                    <a:lnTo>
                      <a:pt x="45" y="156"/>
                    </a:lnTo>
                    <a:lnTo>
                      <a:pt x="0" y="251"/>
                    </a:lnTo>
                    <a:lnTo>
                      <a:pt x="138" y="251"/>
                    </a:lnTo>
                    <a:lnTo>
                      <a:pt x="93" y="156"/>
                    </a:lnTo>
                    <a:lnTo>
                      <a:pt x="122" y="113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1" name="Freeform 55">
                <a:extLst>
                  <a:ext uri="{FF2B5EF4-FFF2-40B4-BE49-F238E27FC236}">
                    <a16:creationId xmlns:a16="http://schemas.microsoft.com/office/drawing/2014/main" id="{FF3DD282-48D5-4F65-8D15-C293FE995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7613" y="4424363"/>
                <a:ext cx="28575" cy="23813"/>
              </a:xfrm>
              <a:custGeom>
                <a:avLst/>
                <a:gdLst>
                  <a:gd name="T0" fmla="*/ 33 w 36"/>
                  <a:gd name="T1" fmla="*/ 4 h 30"/>
                  <a:gd name="T2" fmla="*/ 29 w 36"/>
                  <a:gd name="T3" fmla="*/ 1 h 30"/>
                  <a:gd name="T4" fmla="*/ 23 w 36"/>
                  <a:gd name="T5" fmla="*/ 0 h 30"/>
                  <a:gd name="T6" fmla="*/ 17 w 36"/>
                  <a:gd name="T7" fmla="*/ 0 h 30"/>
                  <a:gd name="T8" fmla="*/ 10 w 36"/>
                  <a:gd name="T9" fmla="*/ 3 h 30"/>
                  <a:gd name="T10" fmla="*/ 5 w 36"/>
                  <a:gd name="T11" fmla="*/ 8 h 30"/>
                  <a:gd name="T12" fmla="*/ 1 w 36"/>
                  <a:gd name="T13" fmla="*/ 14 h 30"/>
                  <a:gd name="T14" fmla="*/ 0 w 36"/>
                  <a:gd name="T15" fmla="*/ 19 h 30"/>
                  <a:gd name="T16" fmla="*/ 2 w 36"/>
                  <a:gd name="T17" fmla="*/ 24 h 30"/>
                  <a:gd name="T18" fmla="*/ 7 w 36"/>
                  <a:gd name="T19" fmla="*/ 27 h 30"/>
                  <a:gd name="T20" fmla="*/ 13 w 36"/>
                  <a:gd name="T21" fmla="*/ 30 h 30"/>
                  <a:gd name="T22" fmla="*/ 18 w 36"/>
                  <a:gd name="T23" fmla="*/ 29 h 30"/>
                  <a:gd name="T24" fmla="*/ 25 w 36"/>
                  <a:gd name="T25" fmla="*/ 26 h 30"/>
                  <a:gd name="T26" fmla="*/ 31 w 36"/>
                  <a:gd name="T27" fmla="*/ 22 h 30"/>
                  <a:gd name="T28" fmla="*/ 34 w 36"/>
                  <a:gd name="T29" fmla="*/ 16 h 30"/>
                  <a:gd name="T30" fmla="*/ 36 w 36"/>
                  <a:gd name="T31" fmla="*/ 10 h 30"/>
                  <a:gd name="T32" fmla="*/ 33 w 36"/>
                  <a:gd name="T33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30">
                    <a:moveTo>
                      <a:pt x="33" y="4"/>
                    </a:moveTo>
                    <a:lnTo>
                      <a:pt x="29" y="1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0" y="3"/>
                    </a:lnTo>
                    <a:lnTo>
                      <a:pt x="5" y="8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2" y="24"/>
                    </a:lnTo>
                    <a:lnTo>
                      <a:pt x="7" y="27"/>
                    </a:lnTo>
                    <a:lnTo>
                      <a:pt x="13" y="30"/>
                    </a:lnTo>
                    <a:lnTo>
                      <a:pt x="18" y="29"/>
                    </a:lnTo>
                    <a:lnTo>
                      <a:pt x="25" y="26"/>
                    </a:lnTo>
                    <a:lnTo>
                      <a:pt x="31" y="22"/>
                    </a:lnTo>
                    <a:lnTo>
                      <a:pt x="34" y="16"/>
                    </a:lnTo>
                    <a:lnTo>
                      <a:pt x="36" y="10"/>
                    </a:ln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2" name="Freeform 56">
                <a:extLst>
                  <a:ext uri="{FF2B5EF4-FFF2-40B4-BE49-F238E27FC236}">
                    <a16:creationId xmlns:a16="http://schemas.microsoft.com/office/drawing/2014/main" id="{286124D7-9302-46E6-9832-46F31329F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71113" y="4392613"/>
                <a:ext cx="28575" cy="23813"/>
              </a:xfrm>
              <a:custGeom>
                <a:avLst/>
                <a:gdLst>
                  <a:gd name="T0" fmla="*/ 34 w 35"/>
                  <a:gd name="T1" fmla="*/ 7 h 29"/>
                  <a:gd name="T2" fmla="*/ 31 w 35"/>
                  <a:gd name="T3" fmla="*/ 3 h 29"/>
                  <a:gd name="T4" fmla="*/ 25 w 35"/>
                  <a:gd name="T5" fmla="*/ 0 h 29"/>
                  <a:gd name="T6" fmla="*/ 18 w 35"/>
                  <a:gd name="T7" fmla="*/ 0 h 29"/>
                  <a:gd name="T8" fmla="*/ 11 w 35"/>
                  <a:gd name="T9" fmla="*/ 3 h 29"/>
                  <a:gd name="T10" fmla="*/ 5 w 35"/>
                  <a:gd name="T11" fmla="*/ 6 h 29"/>
                  <a:gd name="T12" fmla="*/ 1 w 35"/>
                  <a:gd name="T13" fmla="*/ 12 h 29"/>
                  <a:gd name="T14" fmla="*/ 0 w 35"/>
                  <a:gd name="T15" fmla="*/ 17 h 29"/>
                  <a:gd name="T16" fmla="*/ 1 w 35"/>
                  <a:gd name="T17" fmla="*/ 22 h 29"/>
                  <a:gd name="T18" fmla="*/ 4 w 35"/>
                  <a:gd name="T19" fmla="*/ 27 h 29"/>
                  <a:gd name="T20" fmla="*/ 10 w 35"/>
                  <a:gd name="T21" fmla="*/ 29 h 29"/>
                  <a:gd name="T22" fmla="*/ 16 w 35"/>
                  <a:gd name="T23" fmla="*/ 29 h 29"/>
                  <a:gd name="T24" fmla="*/ 23 w 35"/>
                  <a:gd name="T25" fmla="*/ 27 h 29"/>
                  <a:gd name="T26" fmla="*/ 30 w 35"/>
                  <a:gd name="T27" fmla="*/ 22 h 29"/>
                  <a:gd name="T28" fmla="*/ 33 w 35"/>
                  <a:gd name="T29" fmla="*/ 18 h 29"/>
                  <a:gd name="T30" fmla="*/ 35 w 35"/>
                  <a:gd name="T31" fmla="*/ 13 h 29"/>
                  <a:gd name="T32" fmla="*/ 34 w 35"/>
                  <a:gd name="T3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29">
                    <a:moveTo>
                      <a:pt x="34" y="7"/>
                    </a:moveTo>
                    <a:lnTo>
                      <a:pt x="31" y="3"/>
                    </a:lnTo>
                    <a:lnTo>
                      <a:pt x="25" y="0"/>
                    </a:lnTo>
                    <a:lnTo>
                      <a:pt x="18" y="0"/>
                    </a:lnTo>
                    <a:lnTo>
                      <a:pt x="11" y="3"/>
                    </a:lnTo>
                    <a:lnTo>
                      <a:pt x="5" y="6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1" y="22"/>
                    </a:lnTo>
                    <a:lnTo>
                      <a:pt x="4" y="27"/>
                    </a:lnTo>
                    <a:lnTo>
                      <a:pt x="10" y="29"/>
                    </a:lnTo>
                    <a:lnTo>
                      <a:pt x="16" y="29"/>
                    </a:lnTo>
                    <a:lnTo>
                      <a:pt x="23" y="27"/>
                    </a:lnTo>
                    <a:lnTo>
                      <a:pt x="30" y="22"/>
                    </a:lnTo>
                    <a:lnTo>
                      <a:pt x="33" y="18"/>
                    </a:lnTo>
                    <a:lnTo>
                      <a:pt x="35" y="13"/>
                    </a:lnTo>
                    <a:lnTo>
                      <a:pt x="34" y="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3" name="Freeform 57">
                <a:extLst>
                  <a:ext uri="{FF2B5EF4-FFF2-40B4-BE49-F238E27FC236}">
                    <a16:creationId xmlns:a16="http://schemas.microsoft.com/office/drawing/2014/main" id="{13671907-42E7-460F-9C04-5007A58C2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7788" y="4368801"/>
                <a:ext cx="28575" cy="22225"/>
              </a:xfrm>
              <a:custGeom>
                <a:avLst/>
                <a:gdLst>
                  <a:gd name="T0" fmla="*/ 14 w 35"/>
                  <a:gd name="T1" fmla="*/ 1 h 27"/>
                  <a:gd name="T2" fmla="*/ 7 w 35"/>
                  <a:gd name="T3" fmla="*/ 4 h 27"/>
                  <a:gd name="T4" fmla="*/ 2 w 35"/>
                  <a:gd name="T5" fmla="*/ 9 h 27"/>
                  <a:gd name="T6" fmla="*/ 0 w 35"/>
                  <a:gd name="T7" fmla="*/ 13 h 27"/>
                  <a:gd name="T8" fmla="*/ 0 w 35"/>
                  <a:gd name="T9" fmla="*/ 19 h 27"/>
                  <a:gd name="T10" fmla="*/ 3 w 35"/>
                  <a:gd name="T11" fmla="*/ 24 h 27"/>
                  <a:gd name="T12" fmla="*/ 8 w 35"/>
                  <a:gd name="T13" fmla="*/ 26 h 27"/>
                  <a:gd name="T14" fmla="*/ 15 w 35"/>
                  <a:gd name="T15" fmla="*/ 27 h 27"/>
                  <a:gd name="T16" fmla="*/ 22 w 35"/>
                  <a:gd name="T17" fmla="*/ 26 h 27"/>
                  <a:gd name="T18" fmla="*/ 28 w 35"/>
                  <a:gd name="T19" fmla="*/ 23 h 27"/>
                  <a:gd name="T20" fmla="*/ 33 w 35"/>
                  <a:gd name="T21" fmla="*/ 18 h 27"/>
                  <a:gd name="T22" fmla="*/ 35 w 35"/>
                  <a:gd name="T23" fmla="*/ 13 h 27"/>
                  <a:gd name="T24" fmla="*/ 35 w 35"/>
                  <a:gd name="T25" fmla="*/ 8 h 27"/>
                  <a:gd name="T26" fmla="*/ 32 w 35"/>
                  <a:gd name="T27" fmla="*/ 3 h 27"/>
                  <a:gd name="T28" fmla="*/ 26 w 35"/>
                  <a:gd name="T29" fmla="*/ 1 h 27"/>
                  <a:gd name="T30" fmla="*/ 20 w 35"/>
                  <a:gd name="T31" fmla="*/ 0 h 27"/>
                  <a:gd name="T32" fmla="*/ 14 w 35"/>
                  <a:gd name="T33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27">
                    <a:moveTo>
                      <a:pt x="14" y="1"/>
                    </a:moveTo>
                    <a:lnTo>
                      <a:pt x="7" y="4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3" y="24"/>
                    </a:lnTo>
                    <a:lnTo>
                      <a:pt x="8" y="26"/>
                    </a:lnTo>
                    <a:lnTo>
                      <a:pt x="15" y="27"/>
                    </a:lnTo>
                    <a:lnTo>
                      <a:pt x="22" y="26"/>
                    </a:lnTo>
                    <a:lnTo>
                      <a:pt x="28" y="23"/>
                    </a:lnTo>
                    <a:lnTo>
                      <a:pt x="33" y="18"/>
                    </a:lnTo>
                    <a:lnTo>
                      <a:pt x="35" y="13"/>
                    </a:lnTo>
                    <a:lnTo>
                      <a:pt x="35" y="8"/>
                    </a:lnTo>
                    <a:lnTo>
                      <a:pt x="32" y="3"/>
                    </a:lnTo>
                    <a:lnTo>
                      <a:pt x="26" y="1"/>
                    </a:lnTo>
                    <a:lnTo>
                      <a:pt x="20" y="0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4" name="Freeform 58">
                <a:extLst>
                  <a:ext uri="{FF2B5EF4-FFF2-40B4-BE49-F238E27FC236}">
                    <a16:creationId xmlns:a16="http://schemas.microsoft.com/office/drawing/2014/main" id="{29CDC0E8-4AF1-43A9-BCEA-ACBB8763E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7638" y="4352926"/>
                <a:ext cx="28575" cy="22225"/>
              </a:xfrm>
              <a:custGeom>
                <a:avLst/>
                <a:gdLst>
                  <a:gd name="T0" fmla="*/ 15 w 36"/>
                  <a:gd name="T1" fmla="*/ 1 h 27"/>
                  <a:gd name="T2" fmla="*/ 8 w 36"/>
                  <a:gd name="T3" fmla="*/ 3 h 27"/>
                  <a:gd name="T4" fmla="*/ 3 w 36"/>
                  <a:gd name="T5" fmla="*/ 7 h 27"/>
                  <a:gd name="T6" fmla="*/ 0 w 36"/>
                  <a:gd name="T7" fmla="*/ 12 h 27"/>
                  <a:gd name="T8" fmla="*/ 0 w 36"/>
                  <a:gd name="T9" fmla="*/ 17 h 27"/>
                  <a:gd name="T10" fmla="*/ 3 w 36"/>
                  <a:gd name="T11" fmla="*/ 22 h 27"/>
                  <a:gd name="T12" fmla="*/ 7 w 36"/>
                  <a:gd name="T13" fmla="*/ 25 h 27"/>
                  <a:gd name="T14" fmla="*/ 14 w 36"/>
                  <a:gd name="T15" fmla="*/ 27 h 27"/>
                  <a:gd name="T16" fmla="*/ 21 w 36"/>
                  <a:gd name="T17" fmla="*/ 26 h 27"/>
                  <a:gd name="T18" fmla="*/ 28 w 36"/>
                  <a:gd name="T19" fmla="*/ 24 h 27"/>
                  <a:gd name="T20" fmla="*/ 33 w 36"/>
                  <a:gd name="T21" fmla="*/ 19 h 27"/>
                  <a:gd name="T22" fmla="*/ 36 w 36"/>
                  <a:gd name="T23" fmla="*/ 15 h 27"/>
                  <a:gd name="T24" fmla="*/ 36 w 36"/>
                  <a:gd name="T25" fmla="*/ 10 h 27"/>
                  <a:gd name="T26" fmla="*/ 34 w 36"/>
                  <a:gd name="T27" fmla="*/ 6 h 27"/>
                  <a:gd name="T28" fmla="*/ 29 w 36"/>
                  <a:gd name="T29" fmla="*/ 2 h 27"/>
                  <a:gd name="T30" fmla="*/ 22 w 36"/>
                  <a:gd name="T31" fmla="*/ 0 h 27"/>
                  <a:gd name="T32" fmla="*/ 15 w 36"/>
                  <a:gd name="T33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7">
                    <a:moveTo>
                      <a:pt x="15" y="1"/>
                    </a:moveTo>
                    <a:lnTo>
                      <a:pt x="8" y="3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2"/>
                    </a:lnTo>
                    <a:lnTo>
                      <a:pt x="7" y="25"/>
                    </a:lnTo>
                    <a:lnTo>
                      <a:pt x="14" y="27"/>
                    </a:lnTo>
                    <a:lnTo>
                      <a:pt x="21" y="26"/>
                    </a:lnTo>
                    <a:lnTo>
                      <a:pt x="28" y="24"/>
                    </a:lnTo>
                    <a:lnTo>
                      <a:pt x="33" y="19"/>
                    </a:lnTo>
                    <a:lnTo>
                      <a:pt x="36" y="15"/>
                    </a:lnTo>
                    <a:lnTo>
                      <a:pt x="36" y="10"/>
                    </a:lnTo>
                    <a:lnTo>
                      <a:pt x="34" y="6"/>
                    </a:lnTo>
                    <a:lnTo>
                      <a:pt x="29" y="2"/>
                    </a:lnTo>
                    <a:lnTo>
                      <a:pt x="22" y="0"/>
                    </a:lnTo>
                    <a:lnTo>
                      <a:pt x="15" y="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5" name="Freeform 59">
                <a:extLst>
                  <a:ext uri="{FF2B5EF4-FFF2-40B4-BE49-F238E27FC236}">
                    <a16:creationId xmlns:a16="http://schemas.microsoft.com/office/drawing/2014/main" id="{0DB01291-992E-4118-A961-948CCE77B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7488" y="4343401"/>
                <a:ext cx="28575" cy="20638"/>
              </a:xfrm>
              <a:custGeom>
                <a:avLst/>
                <a:gdLst>
                  <a:gd name="T0" fmla="*/ 17 w 37"/>
                  <a:gd name="T1" fmla="*/ 0 h 27"/>
                  <a:gd name="T2" fmla="*/ 10 w 37"/>
                  <a:gd name="T3" fmla="*/ 3 h 27"/>
                  <a:gd name="T4" fmla="*/ 4 w 37"/>
                  <a:gd name="T5" fmla="*/ 6 h 27"/>
                  <a:gd name="T6" fmla="*/ 1 w 37"/>
                  <a:gd name="T7" fmla="*/ 11 h 27"/>
                  <a:gd name="T8" fmla="*/ 0 w 37"/>
                  <a:gd name="T9" fmla="*/ 15 h 27"/>
                  <a:gd name="T10" fmla="*/ 2 w 37"/>
                  <a:gd name="T11" fmla="*/ 21 h 27"/>
                  <a:gd name="T12" fmla="*/ 7 w 37"/>
                  <a:gd name="T13" fmla="*/ 24 h 27"/>
                  <a:gd name="T14" fmla="*/ 14 w 37"/>
                  <a:gd name="T15" fmla="*/ 27 h 27"/>
                  <a:gd name="T16" fmla="*/ 21 w 37"/>
                  <a:gd name="T17" fmla="*/ 27 h 27"/>
                  <a:gd name="T18" fmla="*/ 27 w 37"/>
                  <a:gd name="T19" fmla="*/ 24 h 27"/>
                  <a:gd name="T20" fmla="*/ 33 w 37"/>
                  <a:gd name="T21" fmla="*/ 21 h 27"/>
                  <a:gd name="T22" fmla="*/ 37 w 37"/>
                  <a:gd name="T23" fmla="*/ 16 h 27"/>
                  <a:gd name="T24" fmla="*/ 37 w 37"/>
                  <a:gd name="T25" fmla="*/ 12 h 27"/>
                  <a:gd name="T26" fmla="*/ 36 w 37"/>
                  <a:gd name="T27" fmla="*/ 6 h 27"/>
                  <a:gd name="T28" fmla="*/ 31 w 37"/>
                  <a:gd name="T29" fmla="*/ 3 h 27"/>
                  <a:gd name="T30" fmla="*/ 24 w 37"/>
                  <a:gd name="T31" fmla="*/ 0 h 27"/>
                  <a:gd name="T32" fmla="*/ 17 w 37"/>
                  <a:gd name="T3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7">
                    <a:moveTo>
                      <a:pt x="17" y="0"/>
                    </a:moveTo>
                    <a:lnTo>
                      <a:pt x="10" y="3"/>
                    </a:lnTo>
                    <a:lnTo>
                      <a:pt x="4" y="6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2" y="21"/>
                    </a:lnTo>
                    <a:lnTo>
                      <a:pt x="7" y="24"/>
                    </a:lnTo>
                    <a:lnTo>
                      <a:pt x="14" y="27"/>
                    </a:lnTo>
                    <a:lnTo>
                      <a:pt x="21" y="27"/>
                    </a:lnTo>
                    <a:lnTo>
                      <a:pt x="27" y="24"/>
                    </a:lnTo>
                    <a:lnTo>
                      <a:pt x="33" y="21"/>
                    </a:lnTo>
                    <a:lnTo>
                      <a:pt x="37" y="16"/>
                    </a:lnTo>
                    <a:lnTo>
                      <a:pt x="37" y="12"/>
                    </a:lnTo>
                    <a:lnTo>
                      <a:pt x="36" y="6"/>
                    </a:lnTo>
                    <a:lnTo>
                      <a:pt x="31" y="3"/>
                    </a:lnTo>
                    <a:lnTo>
                      <a:pt x="2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6" name="Freeform 60">
                <a:extLst>
                  <a:ext uri="{FF2B5EF4-FFF2-40B4-BE49-F238E27FC236}">
                    <a16:creationId xmlns:a16="http://schemas.microsoft.com/office/drawing/2014/main" id="{C0225FD9-E5DA-42A7-BCE8-260D0B96C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8925" y="4340226"/>
                <a:ext cx="28575" cy="22225"/>
              </a:xfrm>
              <a:custGeom>
                <a:avLst/>
                <a:gdLst>
                  <a:gd name="T0" fmla="*/ 18 w 37"/>
                  <a:gd name="T1" fmla="*/ 0 h 27"/>
                  <a:gd name="T2" fmla="*/ 11 w 37"/>
                  <a:gd name="T3" fmla="*/ 1 h 27"/>
                  <a:gd name="T4" fmla="*/ 5 w 37"/>
                  <a:gd name="T5" fmla="*/ 4 h 27"/>
                  <a:gd name="T6" fmla="*/ 1 w 37"/>
                  <a:gd name="T7" fmla="*/ 9 h 27"/>
                  <a:gd name="T8" fmla="*/ 0 w 37"/>
                  <a:gd name="T9" fmla="*/ 14 h 27"/>
                  <a:gd name="T10" fmla="*/ 1 w 37"/>
                  <a:gd name="T11" fmla="*/ 19 h 27"/>
                  <a:gd name="T12" fmla="*/ 5 w 37"/>
                  <a:gd name="T13" fmla="*/ 24 h 27"/>
                  <a:gd name="T14" fmla="*/ 11 w 37"/>
                  <a:gd name="T15" fmla="*/ 26 h 27"/>
                  <a:gd name="T16" fmla="*/ 18 w 37"/>
                  <a:gd name="T17" fmla="*/ 27 h 27"/>
                  <a:gd name="T18" fmla="*/ 25 w 37"/>
                  <a:gd name="T19" fmla="*/ 26 h 27"/>
                  <a:gd name="T20" fmla="*/ 31 w 37"/>
                  <a:gd name="T21" fmla="*/ 23 h 27"/>
                  <a:gd name="T22" fmla="*/ 35 w 37"/>
                  <a:gd name="T23" fmla="*/ 18 h 27"/>
                  <a:gd name="T24" fmla="*/ 37 w 37"/>
                  <a:gd name="T25" fmla="*/ 14 h 27"/>
                  <a:gd name="T26" fmla="*/ 35 w 37"/>
                  <a:gd name="T27" fmla="*/ 8 h 27"/>
                  <a:gd name="T28" fmla="*/ 31 w 37"/>
                  <a:gd name="T29" fmla="*/ 3 h 27"/>
                  <a:gd name="T30" fmla="*/ 25 w 37"/>
                  <a:gd name="T31" fmla="*/ 1 h 27"/>
                  <a:gd name="T32" fmla="*/ 18 w 37"/>
                  <a:gd name="T3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7">
                    <a:moveTo>
                      <a:pt x="18" y="0"/>
                    </a:moveTo>
                    <a:lnTo>
                      <a:pt x="11" y="1"/>
                    </a:lnTo>
                    <a:lnTo>
                      <a:pt x="5" y="4"/>
                    </a:lnTo>
                    <a:lnTo>
                      <a:pt x="1" y="9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4"/>
                    </a:lnTo>
                    <a:lnTo>
                      <a:pt x="11" y="26"/>
                    </a:lnTo>
                    <a:lnTo>
                      <a:pt x="18" y="27"/>
                    </a:lnTo>
                    <a:lnTo>
                      <a:pt x="25" y="26"/>
                    </a:lnTo>
                    <a:lnTo>
                      <a:pt x="31" y="23"/>
                    </a:lnTo>
                    <a:lnTo>
                      <a:pt x="35" y="18"/>
                    </a:lnTo>
                    <a:lnTo>
                      <a:pt x="37" y="14"/>
                    </a:lnTo>
                    <a:lnTo>
                      <a:pt x="35" y="8"/>
                    </a:lnTo>
                    <a:lnTo>
                      <a:pt x="31" y="3"/>
                    </a:lnTo>
                    <a:lnTo>
                      <a:pt x="25" y="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7" name="Freeform 61">
                <a:extLst>
                  <a:ext uri="{FF2B5EF4-FFF2-40B4-BE49-F238E27FC236}">
                    <a16:creationId xmlns:a16="http://schemas.microsoft.com/office/drawing/2014/main" id="{31EEB252-FCF0-4105-8500-74890879D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0363" y="4343401"/>
                <a:ext cx="28575" cy="20638"/>
              </a:xfrm>
              <a:custGeom>
                <a:avLst/>
                <a:gdLst>
                  <a:gd name="T0" fmla="*/ 19 w 36"/>
                  <a:gd name="T1" fmla="*/ 0 h 27"/>
                  <a:gd name="T2" fmla="*/ 12 w 36"/>
                  <a:gd name="T3" fmla="*/ 0 h 27"/>
                  <a:gd name="T4" fmla="*/ 5 w 36"/>
                  <a:gd name="T5" fmla="*/ 3 h 27"/>
                  <a:gd name="T6" fmla="*/ 1 w 36"/>
                  <a:gd name="T7" fmla="*/ 7 h 27"/>
                  <a:gd name="T8" fmla="*/ 0 w 36"/>
                  <a:gd name="T9" fmla="*/ 12 h 27"/>
                  <a:gd name="T10" fmla="*/ 1 w 36"/>
                  <a:gd name="T11" fmla="*/ 18 h 27"/>
                  <a:gd name="T12" fmla="*/ 4 w 36"/>
                  <a:gd name="T13" fmla="*/ 22 h 27"/>
                  <a:gd name="T14" fmla="*/ 10 w 36"/>
                  <a:gd name="T15" fmla="*/ 26 h 27"/>
                  <a:gd name="T16" fmla="*/ 17 w 36"/>
                  <a:gd name="T17" fmla="*/ 27 h 27"/>
                  <a:gd name="T18" fmla="*/ 24 w 36"/>
                  <a:gd name="T19" fmla="*/ 27 h 27"/>
                  <a:gd name="T20" fmla="*/ 31 w 36"/>
                  <a:gd name="T21" fmla="*/ 24 h 27"/>
                  <a:gd name="T22" fmla="*/ 34 w 36"/>
                  <a:gd name="T23" fmla="*/ 20 h 27"/>
                  <a:gd name="T24" fmla="*/ 36 w 36"/>
                  <a:gd name="T25" fmla="*/ 15 h 27"/>
                  <a:gd name="T26" fmla="*/ 35 w 36"/>
                  <a:gd name="T27" fmla="*/ 10 h 27"/>
                  <a:gd name="T28" fmla="*/ 32 w 36"/>
                  <a:gd name="T29" fmla="*/ 5 h 27"/>
                  <a:gd name="T30" fmla="*/ 26 w 36"/>
                  <a:gd name="T31" fmla="*/ 1 h 27"/>
                  <a:gd name="T32" fmla="*/ 19 w 36"/>
                  <a:gd name="T3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7">
                    <a:moveTo>
                      <a:pt x="19" y="0"/>
                    </a:moveTo>
                    <a:lnTo>
                      <a:pt x="12" y="0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8"/>
                    </a:lnTo>
                    <a:lnTo>
                      <a:pt x="4" y="22"/>
                    </a:lnTo>
                    <a:lnTo>
                      <a:pt x="10" y="26"/>
                    </a:lnTo>
                    <a:lnTo>
                      <a:pt x="17" y="27"/>
                    </a:lnTo>
                    <a:lnTo>
                      <a:pt x="24" y="27"/>
                    </a:lnTo>
                    <a:lnTo>
                      <a:pt x="31" y="24"/>
                    </a:lnTo>
                    <a:lnTo>
                      <a:pt x="34" y="20"/>
                    </a:lnTo>
                    <a:lnTo>
                      <a:pt x="36" y="15"/>
                    </a:lnTo>
                    <a:lnTo>
                      <a:pt x="35" y="10"/>
                    </a:lnTo>
                    <a:lnTo>
                      <a:pt x="32" y="5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8" name="Freeform 62">
                <a:extLst>
                  <a:ext uri="{FF2B5EF4-FFF2-40B4-BE49-F238E27FC236}">
                    <a16:creationId xmlns:a16="http://schemas.microsoft.com/office/drawing/2014/main" id="{120D70DE-A629-428B-B823-752E65F88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7038" y="4352926"/>
                <a:ext cx="33338" cy="20638"/>
              </a:xfrm>
              <a:custGeom>
                <a:avLst/>
                <a:gdLst>
                  <a:gd name="T0" fmla="*/ 24 w 40"/>
                  <a:gd name="T1" fmla="*/ 0 h 26"/>
                  <a:gd name="T2" fmla="*/ 24 w 40"/>
                  <a:gd name="T3" fmla="*/ 0 h 26"/>
                  <a:gd name="T4" fmla="*/ 23 w 40"/>
                  <a:gd name="T5" fmla="*/ 0 h 26"/>
                  <a:gd name="T6" fmla="*/ 22 w 40"/>
                  <a:gd name="T7" fmla="*/ 0 h 26"/>
                  <a:gd name="T8" fmla="*/ 21 w 40"/>
                  <a:gd name="T9" fmla="*/ 0 h 26"/>
                  <a:gd name="T10" fmla="*/ 14 w 40"/>
                  <a:gd name="T11" fmla="*/ 0 h 26"/>
                  <a:gd name="T12" fmla="*/ 7 w 40"/>
                  <a:gd name="T13" fmla="*/ 1 h 26"/>
                  <a:gd name="T14" fmla="*/ 2 w 40"/>
                  <a:gd name="T15" fmla="*/ 4 h 26"/>
                  <a:gd name="T16" fmla="*/ 0 w 40"/>
                  <a:gd name="T17" fmla="*/ 10 h 26"/>
                  <a:gd name="T18" fmla="*/ 1 w 40"/>
                  <a:gd name="T19" fmla="*/ 15 h 26"/>
                  <a:gd name="T20" fmla="*/ 3 w 40"/>
                  <a:gd name="T21" fmla="*/ 19 h 26"/>
                  <a:gd name="T22" fmla="*/ 9 w 40"/>
                  <a:gd name="T23" fmla="*/ 24 h 26"/>
                  <a:gd name="T24" fmla="*/ 16 w 40"/>
                  <a:gd name="T25" fmla="*/ 26 h 26"/>
                  <a:gd name="T26" fmla="*/ 17 w 40"/>
                  <a:gd name="T27" fmla="*/ 26 h 26"/>
                  <a:gd name="T28" fmla="*/ 18 w 40"/>
                  <a:gd name="T29" fmla="*/ 26 h 26"/>
                  <a:gd name="T30" fmla="*/ 18 w 40"/>
                  <a:gd name="T31" fmla="*/ 26 h 26"/>
                  <a:gd name="T32" fmla="*/ 19 w 40"/>
                  <a:gd name="T33" fmla="*/ 26 h 26"/>
                  <a:gd name="T34" fmla="*/ 26 w 40"/>
                  <a:gd name="T35" fmla="*/ 26 h 26"/>
                  <a:gd name="T36" fmla="*/ 33 w 40"/>
                  <a:gd name="T37" fmla="*/ 25 h 26"/>
                  <a:gd name="T38" fmla="*/ 38 w 40"/>
                  <a:gd name="T39" fmla="*/ 22 h 26"/>
                  <a:gd name="T40" fmla="*/ 40 w 40"/>
                  <a:gd name="T41" fmla="*/ 16 h 26"/>
                  <a:gd name="T42" fmla="*/ 40 w 40"/>
                  <a:gd name="T43" fmla="*/ 11 h 26"/>
                  <a:gd name="T44" fmla="*/ 37 w 40"/>
                  <a:gd name="T45" fmla="*/ 6 h 26"/>
                  <a:gd name="T46" fmla="*/ 31 w 40"/>
                  <a:gd name="T47" fmla="*/ 2 h 26"/>
                  <a:gd name="T48" fmla="*/ 24 w 40"/>
                  <a:gd name="T4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" h="26">
                    <a:moveTo>
                      <a:pt x="24" y="0"/>
                    </a:moveTo>
                    <a:lnTo>
                      <a:pt x="24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2" y="4"/>
                    </a:lnTo>
                    <a:lnTo>
                      <a:pt x="0" y="10"/>
                    </a:lnTo>
                    <a:lnTo>
                      <a:pt x="1" y="15"/>
                    </a:lnTo>
                    <a:lnTo>
                      <a:pt x="3" y="19"/>
                    </a:lnTo>
                    <a:lnTo>
                      <a:pt x="9" y="24"/>
                    </a:lnTo>
                    <a:lnTo>
                      <a:pt x="16" y="26"/>
                    </a:lnTo>
                    <a:lnTo>
                      <a:pt x="17" y="26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9" y="26"/>
                    </a:lnTo>
                    <a:lnTo>
                      <a:pt x="26" y="26"/>
                    </a:lnTo>
                    <a:lnTo>
                      <a:pt x="33" y="25"/>
                    </a:lnTo>
                    <a:lnTo>
                      <a:pt x="38" y="22"/>
                    </a:lnTo>
                    <a:lnTo>
                      <a:pt x="40" y="16"/>
                    </a:lnTo>
                    <a:lnTo>
                      <a:pt x="40" y="11"/>
                    </a:lnTo>
                    <a:lnTo>
                      <a:pt x="37" y="6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69" name="Freeform 63">
                <a:extLst>
                  <a:ext uri="{FF2B5EF4-FFF2-40B4-BE49-F238E27FC236}">
                    <a16:creationId xmlns:a16="http://schemas.microsoft.com/office/drawing/2014/main" id="{CB358117-79C5-4377-BC39-B95E500A9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8475" y="4367213"/>
                <a:ext cx="30163" cy="23813"/>
              </a:xfrm>
              <a:custGeom>
                <a:avLst/>
                <a:gdLst>
                  <a:gd name="T0" fmla="*/ 25 w 39"/>
                  <a:gd name="T1" fmla="*/ 3 h 29"/>
                  <a:gd name="T2" fmla="*/ 24 w 39"/>
                  <a:gd name="T3" fmla="*/ 3 h 29"/>
                  <a:gd name="T4" fmla="*/ 24 w 39"/>
                  <a:gd name="T5" fmla="*/ 1 h 29"/>
                  <a:gd name="T6" fmla="*/ 23 w 39"/>
                  <a:gd name="T7" fmla="*/ 1 h 29"/>
                  <a:gd name="T8" fmla="*/ 21 w 39"/>
                  <a:gd name="T9" fmla="*/ 1 h 29"/>
                  <a:gd name="T10" fmla="*/ 15 w 39"/>
                  <a:gd name="T11" fmla="*/ 0 h 29"/>
                  <a:gd name="T12" fmla="*/ 8 w 39"/>
                  <a:gd name="T13" fmla="*/ 1 h 29"/>
                  <a:gd name="T14" fmla="*/ 3 w 39"/>
                  <a:gd name="T15" fmla="*/ 5 h 29"/>
                  <a:gd name="T16" fmla="*/ 0 w 39"/>
                  <a:gd name="T17" fmla="*/ 9 h 29"/>
                  <a:gd name="T18" fmla="*/ 0 w 39"/>
                  <a:gd name="T19" fmla="*/ 15 h 29"/>
                  <a:gd name="T20" fmla="*/ 2 w 39"/>
                  <a:gd name="T21" fmla="*/ 20 h 29"/>
                  <a:gd name="T22" fmla="*/ 6 w 39"/>
                  <a:gd name="T23" fmla="*/ 24 h 29"/>
                  <a:gd name="T24" fmla="*/ 13 w 39"/>
                  <a:gd name="T25" fmla="*/ 27 h 29"/>
                  <a:gd name="T26" fmla="*/ 15 w 39"/>
                  <a:gd name="T27" fmla="*/ 28 h 29"/>
                  <a:gd name="T28" fmla="*/ 16 w 39"/>
                  <a:gd name="T29" fmla="*/ 28 h 29"/>
                  <a:gd name="T30" fmla="*/ 16 w 39"/>
                  <a:gd name="T31" fmla="*/ 28 h 29"/>
                  <a:gd name="T32" fmla="*/ 17 w 39"/>
                  <a:gd name="T33" fmla="*/ 28 h 29"/>
                  <a:gd name="T34" fmla="*/ 24 w 39"/>
                  <a:gd name="T35" fmla="*/ 29 h 29"/>
                  <a:gd name="T36" fmla="*/ 31 w 39"/>
                  <a:gd name="T37" fmla="*/ 27 h 29"/>
                  <a:gd name="T38" fmla="*/ 35 w 39"/>
                  <a:gd name="T39" fmla="*/ 24 h 29"/>
                  <a:gd name="T40" fmla="*/ 39 w 39"/>
                  <a:gd name="T41" fmla="*/ 20 h 29"/>
                  <a:gd name="T42" fmla="*/ 39 w 39"/>
                  <a:gd name="T43" fmla="*/ 14 h 29"/>
                  <a:gd name="T44" fmla="*/ 36 w 39"/>
                  <a:gd name="T45" fmla="*/ 9 h 29"/>
                  <a:gd name="T46" fmla="*/ 32 w 39"/>
                  <a:gd name="T47" fmla="*/ 5 h 29"/>
                  <a:gd name="T48" fmla="*/ 25 w 39"/>
                  <a:gd name="T4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29">
                    <a:moveTo>
                      <a:pt x="25" y="3"/>
                    </a:moveTo>
                    <a:lnTo>
                      <a:pt x="24" y="3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8" y="1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6" y="24"/>
                    </a:lnTo>
                    <a:lnTo>
                      <a:pt x="13" y="27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7" y="28"/>
                    </a:lnTo>
                    <a:lnTo>
                      <a:pt x="24" y="29"/>
                    </a:lnTo>
                    <a:lnTo>
                      <a:pt x="31" y="27"/>
                    </a:lnTo>
                    <a:lnTo>
                      <a:pt x="35" y="24"/>
                    </a:lnTo>
                    <a:lnTo>
                      <a:pt x="39" y="20"/>
                    </a:lnTo>
                    <a:lnTo>
                      <a:pt x="39" y="14"/>
                    </a:lnTo>
                    <a:lnTo>
                      <a:pt x="36" y="9"/>
                    </a:lnTo>
                    <a:lnTo>
                      <a:pt x="32" y="5"/>
                    </a:lnTo>
                    <a:lnTo>
                      <a:pt x="25" y="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0" name="Freeform 64">
                <a:extLst>
                  <a:ext uri="{FF2B5EF4-FFF2-40B4-BE49-F238E27FC236}">
                    <a16:creationId xmlns:a16="http://schemas.microsoft.com/office/drawing/2014/main" id="{FCC5EE74-8FB4-4726-868D-67EB617A1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4389438"/>
                <a:ext cx="30163" cy="22225"/>
              </a:xfrm>
              <a:custGeom>
                <a:avLst/>
                <a:gdLst>
                  <a:gd name="T0" fmla="*/ 25 w 38"/>
                  <a:gd name="T1" fmla="*/ 2 h 29"/>
                  <a:gd name="T2" fmla="*/ 25 w 38"/>
                  <a:gd name="T3" fmla="*/ 2 h 29"/>
                  <a:gd name="T4" fmla="*/ 24 w 38"/>
                  <a:gd name="T5" fmla="*/ 2 h 29"/>
                  <a:gd name="T6" fmla="*/ 23 w 38"/>
                  <a:gd name="T7" fmla="*/ 2 h 29"/>
                  <a:gd name="T8" fmla="*/ 22 w 38"/>
                  <a:gd name="T9" fmla="*/ 1 h 29"/>
                  <a:gd name="T10" fmla="*/ 15 w 38"/>
                  <a:gd name="T11" fmla="*/ 0 h 29"/>
                  <a:gd name="T12" fmla="*/ 8 w 38"/>
                  <a:gd name="T13" fmla="*/ 1 h 29"/>
                  <a:gd name="T14" fmla="*/ 3 w 38"/>
                  <a:gd name="T15" fmla="*/ 3 h 29"/>
                  <a:gd name="T16" fmla="*/ 0 w 38"/>
                  <a:gd name="T17" fmla="*/ 8 h 29"/>
                  <a:gd name="T18" fmla="*/ 0 w 38"/>
                  <a:gd name="T19" fmla="*/ 14 h 29"/>
                  <a:gd name="T20" fmla="*/ 1 w 38"/>
                  <a:gd name="T21" fmla="*/ 18 h 29"/>
                  <a:gd name="T22" fmla="*/ 6 w 38"/>
                  <a:gd name="T23" fmla="*/ 23 h 29"/>
                  <a:gd name="T24" fmla="*/ 13 w 38"/>
                  <a:gd name="T25" fmla="*/ 26 h 29"/>
                  <a:gd name="T26" fmla="*/ 13 w 38"/>
                  <a:gd name="T27" fmla="*/ 26 h 29"/>
                  <a:gd name="T28" fmla="*/ 14 w 38"/>
                  <a:gd name="T29" fmla="*/ 26 h 29"/>
                  <a:gd name="T30" fmla="*/ 15 w 38"/>
                  <a:gd name="T31" fmla="*/ 28 h 29"/>
                  <a:gd name="T32" fmla="*/ 16 w 38"/>
                  <a:gd name="T33" fmla="*/ 28 h 29"/>
                  <a:gd name="T34" fmla="*/ 23 w 38"/>
                  <a:gd name="T35" fmla="*/ 29 h 29"/>
                  <a:gd name="T36" fmla="*/ 29 w 38"/>
                  <a:gd name="T37" fmla="*/ 29 h 29"/>
                  <a:gd name="T38" fmla="*/ 35 w 38"/>
                  <a:gd name="T39" fmla="*/ 26 h 29"/>
                  <a:gd name="T40" fmla="*/ 38 w 38"/>
                  <a:gd name="T41" fmla="*/ 22 h 29"/>
                  <a:gd name="T42" fmla="*/ 38 w 38"/>
                  <a:gd name="T43" fmla="*/ 16 h 29"/>
                  <a:gd name="T44" fmla="*/ 37 w 38"/>
                  <a:gd name="T45" fmla="*/ 10 h 29"/>
                  <a:gd name="T46" fmla="*/ 32 w 38"/>
                  <a:gd name="T47" fmla="*/ 6 h 29"/>
                  <a:gd name="T48" fmla="*/ 25 w 38"/>
                  <a:gd name="T4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" h="29">
                    <a:moveTo>
                      <a:pt x="25" y="2"/>
                    </a:moveTo>
                    <a:lnTo>
                      <a:pt x="25" y="2"/>
                    </a:lnTo>
                    <a:lnTo>
                      <a:pt x="24" y="2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15" y="0"/>
                    </a:lnTo>
                    <a:lnTo>
                      <a:pt x="8" y="1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6" y="23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6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23" y="29"/>
                    </a:lnTo>
                    <a:lnTo>
                      <a:pt x="29" y="29"/>
                    </a:lnTo>
                    <a:lnTo>
                      <a:pt x="35" y="26"/>
                    </a:lnTo>
                    <a:lnTo>
                      <a:pt x="38" y="22"/>
                    </a:lnTo>
                    <a:lnTo>
                      <a:pt x="38" y="16"/>
                    </a:lnTo>
                    <a:lnTo>
                      <a:pt x="37" y="10"/>
                    </a:lnTo>
                    <a:lnTo>
                      <a:pt x="32" y="6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1" name="Freeform 65">
                <a:extLst>
                  <a:ext uri="{FF2B5EF4-FFF2-40B4-BE49-F238E27FC236}">
                    <a16:creationId xmlns:a16="http://schemas.microsoft.com/office/drawing/2014/main" id="{36D3C279-B880-4D20-A56F-13312F28D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6513" y="4870451"/>
                <a:ext cx="28575" cy="22225"/>
              </a:xfrm>
              <a:custGeom>
                <a:avLst/>
                <a:gdLst>
                  <a:gd name="T0" fmla="*/ 34 w 35"/>
                  <a:gd name="T1" fmla="*/ 22 h 29"/>
                  <a:gd name="T2" fmla="*/ 31 w 35"/>
                  <a:gd name="T3" fmla="*/ 26 h 29"/>
                  <a:gd name="T4" fmla="*/ 25 w 35"/>
                  <a:gd name="T5" fmla="*/ 29 h 29"/>
                  <a:gd name="T6" fmla="*/ 18 w 35"/>
                  <a:gd name="T7" fmla="*/ 29 h 29"/>
                  <a:gd name="T8" fmla="*/ 11 w 35"/>
                  <a:gd name="T9" fmla="*/ 26 h 29"/>
                  <a:gd name="T10" fmla="*/ 5 w 35"/>
                  <a:gd name="T11" fmla="*/ 22 h 29"/>
                  <a:gd name="T12" fmla="*/ 1 w 35"/>
                  <a:gd name="T13" fmla="*/ 17 h 29"/>
                  <a:gd name="T14" fmla="*/ 0 w 35"/>
                  <a:gd name="T15" fmla="*/ 11 h 29"/>
                  <a:gd name="T16" fmla="*/ 1 w 35"/>
                  <a:gd name="T17" fmla="*/ 6 h 29"/>
                  <a:gd name="T18" fmla="*/ 4 w 35"/>
                  <a:gd name="T19" fmla="*/ 1 h 29"/>
                  <a:gd name="T20" fmla="*/ 10 w 35"/>
                  <a:gd name="T21" fmla="*/ 0 h 29"/>
                  <a:gd name="T22" fmla="*/ 17 w 35"/>
                  <a:gd name="T23" fmla="*/ 0 h 29"/>
                  <a:gd name="T24" fmla="*/ 24 w 35"/>
                  <a:gd name="T25" fmla="*/ 2 h 29"/>
                  <a:gd name="T26" fmla="*/ 30 w 35"/>
                  <a:gd name="T27" fmla="*/ 6 h 29"/>
                  <a:gd name="T28" fmla="*/ 34 w 35"/>
                  <a:gd name="T29" fmla="*/ 11 h 29"/>
                  <a:gd name="T30" fmla="*/ 35 w 35"/>
                  <a:gd name="T31" fmla="*/ 16 h 29"/>
                  <a:gd name="T32" fmla="*/ 34 w 35"/>
                  <a:gd name="T33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29">
                    <a:moveTo>
                      <a:pt x="34" y="22"/>
                    </a:moveTo>
                    <a:lnTo>
                      <a:pt x="31" y="26"/>
                    </a:lnTo>
                    <a:lnTo>
                      <a:pt x="25" y="29"/>
                    </a:lnTo>
                    <a:lnTo>
                      <a:pt x="18" y="29"/>
                    </a:lnTo>
                    <a:lnTo>
                      <a:pt x="11" y="26"/>
                    </a:lnTo>
                    <a:lnTo>
                      <a:pt x="5" y="22"/>
                    </a:lnTo>
                    <a:lnTo>
                      <a:pt x="1" y="17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1"/>
                    </a:lnTo>
                    <a:lnTo>
                      <a:pt x="10" y="0"/>
                    </a:lnTo>
                    <a:lnTo>
                      <a:pt x="17" y="0"/>
                    </a:lnTo>
                    <a:lnTo>
                      <a:pt x="24" y="2"/>
                    </a:lnTo>
                    <a:lnTo>
                      <a:pt x="30" y="6"/>
                    </a:lnTo>
                    <a:lnTo>
                      <a:pt x="34" y="11"/>
                    </a:lnTo>
                    <a:lnTo>
                      <a:pt x="35" y="16"/>
                    </a:lnTo>
                    <a:lnTo>
                      <a:pt x="34" y="2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2" name="Freeform 66">
                <a:extLst>
                  <a:ext uri="{FF2B5EF4-FFF2-40B4-BE49-F238E27FC236}">
                    <a16:creationId xmlns:a16="http://schemas.microsoft.com/office/drawing/2014/main" id="{8E77E126-9FAE-43B3-8B01-A0C542745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188" y="4895851"/>
                <a:ext cx="28575" cy="22225"/>
              </a:xfrm>
              <a:custGeom>
                <a:avLst/>
                <a:gdLst>
                  <a:gd name="T0" fmla="*/ 12 w 36"/>
                  <a:gd name="T1" fmla="*/ 27 h 28"/>
                  <a:gd name="T2" fmla="*/ 7 w 36"/>
                  <a:gd name="T3" fmla="*/ 23 h 28"/>
                  <a:gd name="T4" fmla="*/ 2 w 36"/>
                  <a:gd name="T5" fmla="*/ 19 h 28"/>
                  <a:gd name="T6" fmla="*/ 0 w 36"/>
                  <a:gd name="T7" fmla="*/ 14 h 28"/>
                  <a:gd name="T8" fmla="*/ 0 w 36"/>
                  <a:gd name="T9" fmla="*/ 8 h 28"/>
                  <a:gd name="T10" fmla="*/ 3 w 36"/>
                  <a:gd name="T11" fmla="*/ 4 h 28"/>
                  <a:gd name="T12" fmla="*/ 8 w 36"/>
                  <a:gd name="T13" fmla="*/ 0 h 28"/>
                  <a:gd name="T14" fmla="*/ 15 w 36"/>
                  <a:gd name="T15" fmla="*/ 0 h 28"/>
                  <a:gd name="T16" fmla="*/ 22 w 36"/>
                  <a:gd name="T17" fmla="*/ 1 h 28"/>
                  <a:gd name="T18" fmla="*/ 29 w 36"/>
                  <a:gd name="T19" fmla="*/ 5 h 28"/>
                  <a:gd name="T20" fmla="*/ 33 w 36"/>
                  <a:gd name="T21" fmla="*/ 9 h 28"/>
                  <a:gd name="T22" fmla="*/ 36 w 36"/>
                  <a:gd name="T23" fmla="*/ 14 h 28"/>
                  <a:gd name="T24" fmla="*/ 34 w 36"/>
                  <a:gd name="T25" fmla="*/ 20 h 28"/>
                  <a:gd name="T26" fmla="*/ 31 w 36"/>
                  <a:gd name="T27" fmla="*/ 24 h 28"/>
                  <a:gd name="T28" fmla="*/ 26 w 36"/>
                  <a:gd name="T29" fmla="*/ 27 h 28"/>
                  <a:gd name="T30" fmla="*/ 19 w 36"/>
                  <a:gd name="T31" fmla="*/ 28 h 28"/>
                  <a:gd name="T32" fmla="*/ 12 w 36"/>
                  <a:gd name="T33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8">
                    <a:moveTo>
                      <a:pt x="12" y="27"/>
                    </a:moveTo>
                    <a:lnTo>
                      <a:pt x="7" y="23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9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4" y="20"/>
                    </a:lnTo>
                    <a:lnTo>
                      <a:pt x="31" y="24"/>
                    </a:lnTo>
                    <a:lnTo>
                      <a:pt x="26" y="27"/>
                    </a:lnTo>
                    <a:lnTo>
                      <a:pt x="19" y="28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3" name="Freeform 67">
                <a:extLst>
                  <a:ext uri="{FF2B5EF4-FFF2-40B4-BE49-F238E27FC236}">
                    <a16:creationId xmlns:a16="http://schemas.microsoft.com/office/drawing/2014/main" id="{00B5735D-EDA7-4DDA-BA95-D92AC21F7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1450" y="4913313"/>
                <a:ext cx="28575" cy="22225"/>
              </a:xfrm>
              <a:custGeom>
                <a:avLst/>
                <a:gdLst>
                  <a:gd name="T0" fmla="*/ 15 w 36"/>
                  <a:gd name="T1" fmla="*/ 27 h 28"/>
                  <a:gd name="T2" fmla="*/ 8 w 36"/>
                  <a:gd name="T3" fmla="*/ 24 h 28"/>
                  <a:gd name="T4" fmla="*/ 4 w 36"/>
                  <a:gd name="T5" fmla="*/ 20 h 28"/>
                  <a:gd name="T6" fmla="*/ 0 w 36"/>
                  <a:gd name="T7" fmla="*/ 15 h 28"/>
                  <a:gd name="T8" fmla="*/ 0 w 36"/>
                  <a:gd name="T9" fmla="*/ 9 h 28"/>
                  <a:gd name="T10" fmla="*/ 4 w 36"/>
                  <a:gd name="T11" fmla="*/ 5 h 28"/>
                  <a:gd name="T12" fmla="*/ 8 w 36"/>
                  <a:gd name="T13" fmla="*/ 1 h 28"/>
                  <a:gd name="T14" fmla="*/ 15 w 36"/>
                  <a:gd name="T15" fmla="*/ 0 h 28"/>
                  <a:gd name="T16" fmla="*/ 22 w 36"/>
                  <a:gd name="T17" fmla="*/ 1 h 28"/>
                  <a:gd name="T18" fmla="*/ 29 w 36"/>
                  <a:gd name="T19" fmla="*/ 3 h 28"/>
                  <a:gd name="T20" fmla="*/ 34 w 36"/>
                  <a:gd name="T21" fmla="*/ 7 h 28"/>
                  <a:gd name="T22" fmla="*/ 36 w 36"/>
                  <a:gd name="T23" fmla="*/ 13 h 28"/>
                  <a:gd name="T24" fmla="*/ 36 w 36"/>
                  <a:gd name="T25" fmla="*/ 17 h 28"/>
                  <a:gd name="T26" fmla="*/ 34 w 36"/>
                  <a:gd name="T27" fmla="*/ 22 h 28"/>
                  <a:gd name="T28" fmla="*/ 29 w 36"/>
                  <a:gd name="T29" fmla="*/ 25 h 28"/>
                  <a:gd name="T30" fmla="*/ 22 w 36"/>
                  <a:gd name="T31" fmla="*/ 28 h 28"/>
                  <a:gd name="T32" fmla="*/ 15 w 36"/>
                  <a:gd name="T33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8">
                    <a:moveTo>
                      <a:pt x="15" y="27"/>
                    </a:moveTo>
                    <a:lnTo>
                      <a:pt x="8" y="24"/>
                    </a:lnTo>
                    <a:lnTo>
                      <a:pt x="4" y="20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5" y="0"/>
                    </a:lnTo>
                    <a:lnTo>
                      <a:pt x="22" y="1"/>
                    </a:lnTo>
                    <a:lnTo>
                      <a:pt x="29" y="3"/>
                    </a:lnTo>
                    <a:lnTo>
                      <a:pt x="34" y="7"/>
                    </a:lnTo>
                    <a:lnTo>
                      <a:pt x="36" y="13"/>
                    </a:lnTo>
                    <a:lnTo>
                      <a:pt x="36" y="17"/>
                    </a:lnTo>
                    <a:lnTo>
                      <a:pt x="34" y="22"/>
                    </a:lnTo>
                    <a:lnTo>
                      <a:pt x="29" y="25"/>
                    </a:lnTo>
                    <a:lnTo>
                      <a:pt x="22" y="28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4" name="Freeform 68">
                <a:extLst>
                  <a:ext uri="{FF2B5EF4-FFF2-40B4-BE49-F238E27FC236}">
                    <a16:creationId xmlns:a16="http://schemas.microsoft.com/office/drawing/2014/main" id="{942FF827-7D60-4EF1-8718-1D88EE0B0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1300" y="4924426"/>
                <a:ext cx="30163" cy="20638"/>
              </a:xfrm>
              <a:custGeom>
                <a:avLst/>
                <a:gdLst>
                  <a:gd name="T0" fmla="*/ 16 w 37"/>
                  <a:gd name="T1" fmla="*/ 26 h 26"/>
                  <a:gd name="T2" fmla="*/ 9 w 37"/>
                  <a:gd name="T3" fmla="*/ 24 h 26"/>
                  <a:gd name="T4" fmla="*/ 3 w 37"/>
                  <a:gd name="T5" fmla="*/ 21 h 26"/>
                  <a:gd name="T6" fmla="*/ 1 w 37"/>
                  <a:gd name="T7" fmla="*/ 16 h 26"/>
                  <a:gd name="T8" fmla="*/ 0 w 37"/>
                  <a:gd name="T9" fmla="*/ 11 h 26"/>
                  <a:gd name="T10" fmla="*/ 2 w 37"/>
                  <a:gd name="T11" fmla="*/ 6 h 26"/>
                  <a:gd name="T12" fmla="*/ 7 w 37"/>
                  <a:gd name="T13" fmla="*/ 2 h 26"/>
                  <a:gd name="T14" fmla="*/ 13 w 37"/>
                  <a:gd name="T15" fmla="*/ 0 h 26"/>
                  <a:gd name="T16" fmla="*/ 20 w 37"/>
                  <a:gd name="T17" fmla="*/ 0 h 26"/>
                  <a:gd name="T18" fmla="*/ 26 w 37"/>
                  <a:gd name="T19" fmla="*/ 2 h 26"/>
                  <a:gd name="T20" fmla="*/ 32 w 37"/>
                  <a:gd name="T21" fmla="*/ 6 h 26"/>
                  <a:gd name="T22" fmla="*/ 36 w 37"/>
                  <a:gd name="T23" fmla="*/ 10 h 26"/>
                  <a:gd name="T24" fmla="*/ 37 w 37"/>
                  <a:gd name="T25" fmla="*/ 16 h 26"/>
                  <a:gd name="T26" fmla="*/ 35 w 37"/>
                  <a:gd name="T27" fmla="*/ 21 h 26"/>
                  <a:gd name="T28" fmla="*/ 30 w 37"/>
                  <a:gd name="T29" fmla="*/ 24 h 26"/>
                  <a:gd name="T30" fmla="*/ 23 w 37"/>
                  <a:gd name="T31" fmla="*/ 26 h 26"/>
                  <a:gd name="T32" fmla="*/ 16 w 37"/>
                  <a:gd name="T3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26">
                    <a:moveTo>
                      <a:pt x="16" y="26"/>
                    </a:moveTo>
                    <a:lnTo>
                      <a:pt x="9" y="24"/>
                    </a:lnTo>
                    <a:lnTo>
                      <a:pt x="3" y="21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7" y="16"/>
                    </a:lnTo>
                    <a:lnTo>
                      <a:pt x="35" y="21"/>
                    </a:lnTo>
                    <a:lnTo>
                      <a:pt x="30" y="24"/>
                    </a:lnTo>
                    <a:lnTo>
                      <a:pt x="23" y="26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5" name="Freeform 69">
                <a:extLst>
                  <a:ext uri="{FF2B5EF4-FFF2-40B4-BE49-F238E27FC236}">
                    <a16:creationId xmlns:a16="http://schemas.microsoft.com/office/drawing/2014/main" id="{22895A59-C2CC-4AFD-AB15-27E230242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2738" y="4927601"/>
                <a:ext cx="28575" cy="22225"/>
              </a:xfrm>
              <a:custGeom>
                <a:avLst/>
                <a:gdLst>
                  <a:gd name="T0" fmla="*/ 17 w 36"/>
                  <a:gd name="T1" fmla="*/ 28 h 28"/>
                  <a:gd name="T2" fmla="*/ 10 w 36"/>
                  <a:gd name="T3" fmla="*/ 27 h 28"/>
                  <a:gd name="T4" fmla="*/ 4 w 36"/>
                  <a:gd name="T5" fmla="*/ 24 h 28"/>
                  <a:gd name="T6" fmla="*/ 1 w 36"/>
                  <a:gd name="T7" fmla="*/ 19 h 28"/>
                  <a:gd name="T8" fmla="*/ 0 w 36"/>
                  <a:gd name="T9" fmla="*/ 14 h 28"/>
                  <a:gd name="T10" fmla="*/ 1 w 36"/>
                  <a:gd name="T11" fmla="*/ 9 h 28"/>
                  <a:gd name="T12" fmla="*/ 6 w 36"/>
                  <a:gd name="T13" fmla="*/ 4 h 28"/>
                  <a:gd name="T14" fmla="*/ 11 w 36"/>
                  <a:gd name="T15" fmla="*/ 2 h 28"/>
                  <a:gd name="T16" fmla="*/ 18 w 36"/>
                  <a:gd name="T17" fmla="*/ 0 h 28"/>
                  <a:gd name="T18" fmla="*/ 25 w 36"/>
                  <a:gd name="T19" fmla="*/ 2 h 28"/>
                  <a:gd name="T20" fmla="*/ 31 w 36"/>
                  <a:gd name="T21" fmla="*/ 5 h 28"/>
                  <a:gd name="T22" fmla="*/ 34 w 36"/>
                  <a:gd name="T23" fmla="*/ 10 h 28"/>
                  <a:gd name="T24" fmla="*/ 36 w 36"/>
                  <a:gd name="T25" fmla="*/ 15 h 28"/>
                  <a:gd name="T26" fmla="*/ 34 w 36"/>
                  <a:gd name="T27" fmla="*/ 20 h 28"/>
                  <a:gd name="T28" fmla="*/ 30 w 36"/>
                  <a:gd name="T29" fmla="*/ 25 h 28"/>
                  <a:gd name="T30" fmla="*/ 24 w 36"/>
                  <a:gd name="T31" fmla="*/ 27 h 28"/>
                  <a:gd name="T32" fmla="*/ 17 w 36"/>
                  <a:gd name="T3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8">
                    <a:moveTo>
                      <a:pt x="17" y="28"/>
                    </a:moveTo>
                    <a:lnTo>
                      <a:pt x="10" y="27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6" y="4"/>
                    </a:lnTo>
                    <a:lnTo>
                      <a:pt x="11" y="2"/>
                    </a:lnTo>
                    <a:lnTo>
                      <a:pt x="18" y="0"/>
                    </a:lnTo>
                    <a:lnTo>
                      <a:pt x="25" y="2"/>
                    </a:lnTo>
                    <a:lnTo>
                      <a:pt x="31" y="5"/>
                    </a:lnTo>
                    <a:lnTo>
                      <a:pt x="34" y="10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0" y="25"/>
                    </a:lnTo>
                    <a:lnTo>
                      <a:pt x="24" y="27"/>
                    </a:lnTo>
                    <a:lnTo>
                      <a:pt x="17" y="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6" name="Freeform 70">
                <a:extLst>
                  <a:ext uri="{FF2B5EF4-FFF2-40B4-BE49-F238E27FC236}">
                    <a16:creationId xmlns:a16="http://schemas.microsoft.com/office/drawing/2014/main" id="{F5C4A2BF-9D2C-48D4-9D15-2F5DA99FD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4175" y="4926013"/>
                <a:ext cx="28575" cy="20638"/>
              </a:xfrm>
              <a:custGeom>
                <a:avLst/>
                <a:gdLst>
                  <a:gd name="T0" fmla="*/ 19 w 36"/>
                  <a:gd name="T1" fmla="*/ 27 h 27"/>
                  <a:gd name="T2" fmla="*/ 12 w 36"/>
                  <a:gd name="T3" fmla="*/ 27 h 27"/>
                  <a:gd name="T4" fmla="*/ 6 w 36"/>
                  <a:gd name="T5" fmla="*/ 23 h 27"/>
                  <a:gd name="T6" fmla="*/ 2 w 36"/>
                  <a:gd name="T7" fmla="*/ 20 h 27"/>
                  <a:gd name="T8" fmla="*/ 0 w 36"/>
                  <a:gd name="T9" fmla="*/ 14 h 27"/>
                  <a:gd name="T10" fmla="*/ 1 w 36"/>
                  <a:gd name="T11" fmla="*/ 9 h 27"/>
                  <a:gd name="T12" fmla="*/ 4 w 36"/>
                  <a:gd name="T13" fmla="*/ 5 h 27"/>
                  <a:gd name="T14" fmla="*/ 10 w 36"/>
                  <a:gd name="T15" fmla="*/ 1 h 27"/>
                  <a:gd name="T16" fmla="*/ 17 w 36"/>
                  <a:gd name="T17" fmla="*/ 0 h 27"/>
                  <a:gd name="T18" fmla="*/ 25 w 36"/>
                  <a:gd name="T19" fmla="*/ 0 h 27"/>
                  <a:gd name="T20" fmla="*/ 31 w 36"/>
                  <a:gd name="T21" fmla="*/ 2 h 27"/>
                  <a:gd name="T22" fmla="*/ 35 w 36"/>
                  <a:gd name="T23" fmla="*/ 7 h 27"/>
                  <a:gd name="T24" fmla="*/ 36 w 36"/>
                  <a:gd name="T25" fmla="*/ 13 h 27"/>
                  <a:gd name="T26" fmla="*/ 35 w 36"/>
                  <a:gd name="T27" fmla="*/ 17 h 27"/>
                  <a:gd name="T28" fmla="*/ 32 w 36"/>
                  <a:gd name="T29" fmla="*/ 22 h 27"/>
                  <a:gd name="T30" fmla="*/ 26 w 36"/>
                  <a:gd name="T31" fmla="*/ 26 h 27"/>
                  <a:gd name="T32" fmla="*/ 19 w 36"/>
                  <a:gd name="T3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7">
                    <a:moveTo>
                      <a:pt x="19" y="27"/>
                    </a:moveTo>
                    <a:lnTo>
                      <a:pt x="12" y="27"/>
                    </a:lnTo>
                    <a:lnTo>
                      <a:pt x="6" y="23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10" y="1"/>
                    </a:lnTo>
                    <a:lnTo>
                      <a:pt x="17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7"/>
                    </a:lnTo>
                    <a:lnTo>
                      <a:pt x="36" y="13"/>
                    </a:lnTo>
                    <a:lnTo>
                      <a:pt x="35" y="17"/>
                    </a:lnTo>
                    <a:lnTo>
                      <a:pt x="32" y="22"/>
                    </a:lnTo>
                    <a:lnTo>
                      <a:pt x="26" y="26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7" name="Freeform 71">
                <a:extLst>
                  <a:ext uri="{FF2B5EF4-FFF2-40B4-BE49-F238E27FC236}">
                    <a16:creationId xmlns:a16="http://schemas.microsoft.com/office/drawing/2014/main" id="{8ACF9493-8D9E-4249-86AE-022D3A407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2438" y="4918076"/>
                <a:ext cx="31750" cy="20638"/>
              </a:xfrm>
              <a:custGeom>
                <a:avLst/>
                <a:gdLst>
                  <a:gd name="T0" fmla="*/ 24 w 40"/>
                  <a:gd name="T1" fmla="*/ 26 h 26"/>
                  <a:gd name="T2" fmla="*/ 23 w 40"/>
                  <a:gd name="T3" fmla="*/ 26 h 26"/>
                  <a:gd name="T4" fmla="*/ 22 w 40"/>
                  <a:gd name="T5" fmla="*/ 26 h 26"/>
                  <a:gd name="T6" fmla="*/ 21 w 40"/>
                  <a:gd name="T7" fmla="*/ 26 h 26"/>
                  <a:gd name="T8" fmla="*/ 20 w 40"/>
                  <a:gd name="T9" fmla="*/ 26 h 26"/>
                  <a:gd name="T10" fmla="*/ 13 w 40"/>
                  <a:gd name="T11" fmla="*/ 26 h 26"/>
                  <a:gd name="T12" fmla="*/ 7 w 40"/>
                  <a:gd name="T13" fmla="*/ 25 h 26"/>
                  <a:gd name="T14" fmla="*/ 2 w 40"/>
                  <a:gd name="T15" fmla="*/ 22 h 26"/>
                  <a:gd name="T16" fmla="*/ 0 w 40"/>
                  <a:gd name="T17" fmla="*/ 16 h 26"/>
                  <a:gd name="T18" fmla="*/ 1 w 40"/>
                  <a:gd name="T19" fmla="*/ 11 h 26"/>
                  <a:gd name="T20" fmla="*/ 3 w 40"/>
                  <a:gd name="T21" fmla="*/ 6 h 26"/>
                  <a:gd name="T22" fmla="*/ 9 w 40"/>
                  <a:gd name="T23" fmla="*/ 2 h 26"/>
                  <a:gd name="T24" fmla="*/ 16 w 40"/>
                  <a:gd name="T25" fmla="*/ 0 h 26"/>
                  <a:gd name="T26" fmla="*/ 17 w 40"/>
                  <a:gd name="T27" fmla="*/ 0 h 26"/>
                  <a:gd name="T28" fmla="*/ 18 w 40"/>
                  <a:gd name="T29" fmla="*/ 0 h 26"/>
                  <a:gd name="T30" fmla="*/ 18 w 40"/>
                  <a:gd name="T31" fmla="*/ 0 h 26"/>
                  <a:gd name="T32" fmla="*/ 20 w 40"/>
                  <a:gd name="T33" fmla="*/ 0 h 26"/>
                  <a:gd name="T34" fmla="*/ 26 w 40"/>
                  <a:gd name="T35" fmla="*/ 0 h 26"/>
                  <a:gd name="T36" fmla="*/ 33 w 40"/>
                  <a:gd name="T37" fmla="*/ 2 h 26"/>
                  <a:gd name="T38" fmla="*/ 38 w 40"/>
                  <a:gd name="T39" fmla="*/ 6 h 26"/>
                  <a:gd name="T40" fmla="*/ 40 w 40"/>
                  <a:gd name="T41" fmla="*/ 10 h 26"/>
                  <a:gd name="T42" fmla="*/ 40 w 40"/>
                  <a:gd name="T43" fmla="*/ 16 h 26"/>
                  <a:gd name="T44" fmla="*/ 37 w 40"/>
                  <a:gd name="T45" fmla="*/ 21 h 26"/>
                  <a:gd name="T46" fmla="*/ 31 w 40"/>
                  <a:gd name="T47" fmla="*/ 24 h 26"/>
                  <a:gd name="T48" fmla="*/ 24 w 40"/>
                  <a:gd name="T4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" h="26">
                    <a:moveTo>
                      <a:pt x="24" y="26"/>
                    </a:moveTo>
                    <a:lnTo>
                      <a:pt x="23" y="26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13" y="26"/>
                    </a:lnTo>
                    <a:lnTo>
                      <a:pt x="7" y="25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1" y="11"/>
                    </a:lnTo>
                    <a:lnTo>
                      <a:pt x="3" y="6"/>
                    </a:lnTo>
                    <a:lnTo>
                      <a:pt x="9" y="2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3" y="2"/>
                    </a:lnTo>
                    <a:lnTo>
                      <a:pt x="38" y="6"/>
                    </a:lnTo>
                    <a:lnTo>
                      <a:pt x="40" y="10"/>
                    </a:lnTo>
                    <a:lnTo>
                      <a:pt x="40" y="16"/>
                    </a:lnTo>
                    <a:lnTo>
                      <a:pt x="37" y="21"/>
                    </a:lnTo>
                    <a:lnTo>
                      <a:pt x="31" y="24"/>
                    </a:lnTo>
                    <a:lnTo>
                      <a:pt x="24" y="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8" name="Freeform 72">
                <a:extLst>
                  <a:ext uri="{FF2B5EF4-FFF2-40B4-BE49-F238E27FC236}">
                    <a16:creationId xmlns:a16="http://schemas.microsoft.com/office/drawing/2014/main" id="{99A6D449-BE59-42C5-8087-2A4FEAD69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2288" y="4902201"/>
                <a:ext cx="31750" cy="23813"/>
              </a:xfrm>
              <a:custGeom>
                <a:avLst/>
                <a:gdLst>
                  <a:gd name="T0" fmla="*/ 24 w 39"/>
                  <a:gd name="T1" fmla="*/ 27 h 29"/>
                  <a:gd name="T2" fmla="*/ 24 w 39"/>
                  <a:gd name="T3" fmla="*/ 28 h 29"/>
                  <a:gd name="T4" fmla="*/ 23 w 39"/>
                  <a:gd name="T5" fmla="*/ 28 h 29"/>
                  <a:gd name="T6" fmla="*/ 22 w 39"/>
                  <a:gd name="T7" fmla="*/ 28 h 29"/>
                  <a:gd name="T8" fmla="*/ 20 w 39"/>
                  <a:gd name="T9" fmla="*/ 28 h 29"/>
                  <a:gd name="T10" fmla="*/ 13 w 39"/>
                  <a:gd name="T11" fmla="*/ 29 h 29"/>
                  <a:gd name="T12" fmla="*/ 7 w 39"/>
                  <a:gd name="T13" fmla="*/ 27 h 29"/>
                  <a:gd name="T14" fmla="*/ 2 w 39"/>
                  <a:gd name="T15" fmla="*/ 24 h 29"/>
                  <a:gd name="T16" fmla="*/ 0 w 39"/>
                  <a:gd name="T17" fmla="*/ 20 h 29"/>
                  <a:gd name="T18" fmla="*/ 0 w 39"/>
                  <a:gd name="T19" fmla="*/ 14 h 29"/>
                  <a:gd name="T20" fmla="*/ 2 w 39"/>
                  <a:gd name="T21" fmla="*/ 9 h 29"/>
                  <a:gd name="T22" fmla="*/ 7 w 39"/>
                  <a:gd name="T23" fmla="*/ 5 h 29"/>
                  <a:gd name="T24" fmla="*/ 13 w 39"/>
                  <a:gd name="T25" fmla="*/ 3 h 29"/>
                  <a:gd name="T26" fmla="*/ 15 w 39"/>
                  <a:gd name="T27" fmla="*/ 3 h 29"/>
                  <a:gd name="T28" fmla="*/ 16 w 39"/>
                  <a:gd name="T29" fmla="*/ 1 h 29"/>
                  <a:gd name="T30" fmla="*/ 16 w 39"/>
                  <a:gd name="T31" fmla="*/ 1 h 29"/>
                  <a:gd name="T32" fmla="*/ 17 w 39"/>
                  <a:gd name="T33" fmla="*/ 1 h 29"/>
                  <a:gd name="T34" fmla="*/ 24 w 39"/>
                  <a:gd name="T35" fmla="*/ 0 h 29"/>
                  <a:gd name="T36" fmla="*/ 31 w 39"/>
                  <a:gd name="T37" fmla="*/ 3 h 29"/>
                  <a:gd name="T38" fmla="*/ 35 w 39"/>
                  <a:gd name="T39" fmla="*/ 6 h 29"/>
                  <a:gd name="T40" fmla="*/ 39 w 39"/>
                  <a:gd name="T41" fmla="*/ 11 h 29"/>
                  <a:gd name="T42" fmla="*/ 39 w 39"/>
                  <a:gd name="T43" fmla="*/ 15 h 29"/>
                  <a:gd name="T44" fmla="*/ 37 w 39"/>
                  <a:gd name="T45" fmla="*/ 20 h 29"/>
                  <a:gd name="T46" fmla="*/ 31 w 39"/>
                  <a:gd name="T47" fmla="*/ 24 h 29"/>
                  <a:gd name="T48" fmla="*/ 24 w 39"/>
                  <a:gd name="T4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29">
                    <a:moveTo>
                      <a:pt x="24" y="27"/>
                    </a:moveTo>
                    <a:lnTo>
                      <a:pt x="24" y="28"/>
                    </a:lnTo>
                    <a:lnTo>
                      <a:pt x="23" y="28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3" y="29"/>
                    </a:lnTo>
                    <a:lnTo>
                      <a:pt x="7" y="27"/>
                    </a:lnTo>
                    <a:lnTo>
                      <a:pt x="2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2" y="9"/>
                    </a:lnTo>
                    <a:lnTo>
                      <a:pt x="7" y="5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24" y="0"/>
                    </a:lnTo>
                    <a:lnTo>
                      <a:pt x="31" y="3"/>
                    </a:lnTo>
                    <a:lnTo>
                      <a:pt x="35" y="6"/>
                    </a:lnTo>
                    <a:lnTo>
                      <a:pt x="39" y="11"/>
                    </a:lnTo>
                    <a:lnTo>
                      <a:pt x="39" y="15"/>
                    </a:lnTo>
                    <a:lnTo>
                      <a:pt x="37" y="20"/>
                    </a:lnTo>
                    <a:lnTo>
                      <a:pt x="31" y="24"/>
                    </a:lnTo>
                    <a:lnTo>
                      <a:pt x="24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79" name="Freeform 73">
                <a:extLst>
                  <a:ext uri="{FF2B5EF4-FFF2-40B4-BE49-F238E27FC236}">
                    <a16:creationId xmlns:a16="http://schemas.microsoft.com/office/drawing/2014/main" id="{CCDE0507-945E-41E4-8CAD-164D827F5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3263" y="4597401"/>
                <a:ext cx="254000" cy="130175"/>
              </a:xfrm>
              <a:custGeom>
                <a:avLst/>
                <a:gdLst>
                  <a:gd name="T0" fmla="*/ 195 w 319"/>
                  <a:gd name="T1" fmla="*/ 109 h 162"/>
                  <a:gd name="T2" fmla="*/ 191 w 319"/>
                  <a:gd name="T3" fmla="*/ 111 h 162"/>
                  <a:gd name="T4" fmla="*/ 186 w 319"/>
                  <a:gd name="T5" fmla="*/ 111 h 162"/>
                  <a:gd name="T6" fmla="*/ 182 w 319"/>
                  <a:gd name="T7" fmla="*/ 111 h 162"/>
                  <a:gd name="T8" fmla="*/ 177 w 319"/>
                  <a:gd name="T9" fmla="*/ 110 h 162"/>
                  <a:gd name="T10" fmla="*/ 157 w 319"/>
                  <a:gd name="T11" fmla="*/ 102 h 162"/>
                  <a:gd name="T12" fmla="*/ 137 w 319"/>
                  <a:gd name="T13" fmla="*/ 94 h 162"/>
                  <a:gd name="T14" fmla="*/ 115 w 319"/>
                  <a:gd name="T15" fmla="*/ 86 h 162"/>
                  <a:gd name="T16" fmla="*/ 94 w 319"/>
                  <a:gd name="T17" fmla="*/ 80 h 162"/>
                  <a:gd name="T18" fmla="*/ 74 w 319"/>
                  <a:gd name="T19" fmla="*/ 77 h 162"/>
                  <a:gd name="T20" fmla="*/ 53 w 319"/>
                  <a:gd name="T21" fmla="*/ 78 h 162"/>
                  <a:gd name="T22" fmla="*/ 32 w 319"/>
                  <a:gd name="T23" fmla="*/ 84 h 162"/>
                  <a:gd name="T24" fmla="*/ 12 w 319"/>
                  <a:gd name="T25" fmla="*/ 95 h 162"/>
                  <a:gd name="T26" fmla="*/ 4 w 319"/>
                  <a:gd name="T27" fmla="*/ 102 h 162"/>
                  <a:gd name="T28" fmla="*/ 0 w 319"/>
                  <a:gd name="T29" fmla="*/ 110 h 162"/>
                  <a:gd name="T30" fmla="*/ 0 w 319"/>
                  <a:gd name="T31" fmla="*/ 121 h 162"/>
                  <a:gd name="T32" fmla="*/ 3 w 319"/>
                  <a:gd name="T33" fmla="*/ 130 h 162"/>
                  <a:gd name="T34" fmla="*/ 7 w 319"/>
                  <a:gd name="T35" fmla="*/ 134 h 162"/>
                  <a:gd name="T36" fmla="*/ 10 w 319"/>
                  <a:gd name="T37" fmla="*/ 138 h 162"/>
                  <a:gd name="T38" fmla="*/ 14 w 319"/>
                  <a:gd name="T39" fmla="*/ 140 h 162"/>
                  <a:gd name="T40" fmla="*/ 18 w 319"/>
                  <a:gd name="T41" fmla="*/ 142 h 162"/>
                  <a:gd name="T42" fmla="*/ 23 w 319"/>
                  <a:gd name="T43" fmla="*/ 142 h 162"/>
                  <a:gd name="T44" fmla="*/ 29 w 319"/>
                  <a:gd name="T45" fmla="*/ 142 h 162"/>
                  <a:gd name="T46" fmla="*/ 33 w 319"/>
                  <a:gd name="T47" fmla="*/ 141 h 162"/>
                  <a:gd name="T48" fmla="*/ 38 w 319"/>
                  <a:gd name="T49" fmla="*/ 139 h 162"/>
                  <a:gd name="T50" fmla="*/ 46 w 319"/>
                  <a:gd name="T51" fmla="*/ 134 h 162"/>
                  <a:gd name="T52" fmla="*/ 54 w 319"/>
                  <a:gd name="T53" fmla="*/ 131 h 162"/>
                  <a:gd name="T54" fmla="*/ 63 w 319"/>
                  <a:gd name="T55" fmla="*/ 129 h 162"/>
                  <a:gd name="T56" fmla="*/ 71 w 319"/>
                  <a:gd name="T57" fmla="*/ 127 h 162"/>
                  <a:gd name="T58" fmla="*/ 80 w 319"/>
                  <a:gd name="T59" fmla="*/ 129 h 162"/>
                  <a:gd name="T60" fmla="*/ 90 w 319"/>
                  <a:gd name="T61" fmla="*/ 131 h 162"/>
                  <a:gd name="T62" fmla="*/ 98 w 319"/>
                  <a:gd name="T63" fmla="*/ 133 h 162"/>
                  <a:gd name="T64" fmla="*/ 107 w 319"/>
                  <a:gd name="T65" fmla="*/ 137 h 162"/>
                  <a:gd name="T66" fmla="*/ 116 w 319"/>
                  <a:gd name="T67" fmla="*/ 141 h 162"/>
                  <a:gd name="T68" fmla="*/ 125 w 319"/>
                  <a:gd name="T69" fmla="*/ 146 h 162"/>
                  <a:gd name="T70" fmla="*/ 133 w 319"/>
                  <a:gd name="T71" fmla="*/ 149 h 162"/>
                  <a:gd name="T72" fmla="*/ 143 w 319"/>
                  <a:gd name="T73" fmla="*/ 154 h 162"/>
                  <a:gd name="T74" fmla="*/ 152 w 319"/>
                  <a:gd name="T75" fmla="*/ 157 h 162"/>
                  <a:gd name="T76" fmla="*/ 162 w 319"/>
                  <a:gd name="T77" fmla="*/ 161 h 162"/>
                  <a:gd name="T78" fmla="*/ 171 w 319"/>
                  <a:gd name="T79" fmla="*/ 162 h 162"/>
                  <a:gd name="T80" fmla="*/ 182 w 319"/>
                  <a:gd name="T81" fmla="*/ 162 h 162"/>
                  <a:gd name="T82" fmla="*/ 203 w 319"/>
                  <a:gd name="T83" fmla="*/ 159 h 162"/>
                  <a:gd name="T84" fmla="*/ 221 w 319"/>
                  <a:gd name="T85" fmla="*/ 150 h 162"/>
                  <a:gd name="T86" fmla="*/ 238 w 319"/>
                  <a:gd name="T87" fmla="*/ 140 h 162"/>
                  <a:gd name="T88" fmla="*/ 254 w 319"/>
                  <a:gd name="T89" fmla="*/ 127 h 162"/>
                  <a:gd name="T90" fmla="*/ 268 w 319"/>
                  <a:gd name="T91" fmla="*/ 114 h 162"/>
                  <a:gd name="T92" fmla="*/ 283 w 319"/>
                  <a:gd name="T93" fmla="*/ 99 h 162"/>
                  <a:gd name="T94" fmla="*/ 297 w 319"/>
                  <a:gd name="T95" fmla="*/ 84 h 162"/>
                  <a:gd name="T96" fmla="*/ 312 w 319"/>
                  <a:gd name="T97" fmla="*/ 69 h 162"/>
                  <a:gd name="T98" fmla="*/ 319 w 319"/>
                  <a:gd name="T99" fmla="*/ 0 h 162"/>
                  <a:gd name="T100" fmla="*/ 303 w 319"/>
                  <a:gd name="T101" fmla="*/ 11 h 162"/>
                  <a:gd name="T102" fmla="*/ 287 w 319"/>
                  <a:gd name="T103" fmla="*/ 24 h 162"/>
                  <a:gd name="T104" fmla="*/ 272 w 319"/>
                  <a:gd name="T105" fmla="*/ 38 h 162"/>
                  <a:gd name="T106" fmla="*/ 258 w 319"/>
                  <a:gd name="T107" fmla="*/ 53 h 162"/>
                  <a:gd name="T108" fmla="*/ 243 w 319"/>
                  <a:gd name="T109" fmla="*/ 68 h 162"/>
                  <a:gd name="T110" fmla="*/ 228 w 319"/>
                  <a:gd name="T111" fmla="*/ 81 h 162"/>
                  <a:gd name="T112" fmla="*/ 212 w 319"/>
                  <a:gd name="T113" fmla="*/ 96 h 162"/>
                  <a:gd name="T114" fmla="*/ 195 w 319"/>
                  <a:gd name="T115" fmla="*/ 10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9" h="162">
                    <a:moveTo>
                      <a:pt x="195" y="109"/>
                    </a:moveTo>
                    <a:lnTo>
                      <a:pt x="191" y="111"/>
                    </a:lnTo>
                    <a:lnTo>
                      <a:pt x="186" y="111"/>
                    </a:lnTo>
                    <a:lnTo>
                      <a:pt x="182" y="111"/>
                    </a:lnTo>
                    <a:lnTo>
                      <a:pt x="177" y="110"/>
                    </a:lnTo>
                    <a:lnTo>
                      <a:pt x="157" y="102"/>
                    </a:lnTo>
                    <a:lnTo>
                      <a:pt x="137" y="94"/>
                    </a:lnTo>
                    <a:lnTo>
                      <a:pt x="115" y="86"/>
                    </a:lnTo>
                    <a:lnTo>
                      <a:pt x="94" y="80"/>
                    </a:lnTo>
                    <a:lnTo>
                      <a:pt x="74" y="77"/>
                    </a:lnTo>
                    <a:lnTo>
                      <a:pt x="53" y="78"/>
                    </a:lnTo>
                    <a:lnTo>
                      <a:pt x="32" y="84"/>
                    </a:lnTo>
                    <a:lnTo>
                      <a:pt x="12" y="95"/>
                    </a:lnTo>
                    <a:lnTo>
                      <a:pt x="4" y="102"/>
                    </a:lnTo>
                    <a:lnTo>
                      <a:pt x="0" y="110"/>
                    </a:lnTo>
                    <a:lnTo>
                      <a:pt x="0" y="121"/>
                    </a:lnTo>
                    <a:lnTo>
                      <a:pt x="3" y="130"/>
                    </a:lnTo>
                    <a:lnTo>
                      <a:pt x="7" y="134"/>
                    </a:lnTo>
                    <a:lnTo>
                      <a:pt x="10" y="138"/>
                    </a:lnTo>
                    <a:lnTo>
                      <a:pt x="14" y="140"/>
                    </a:lnTo>
                    <a:lnTo>
                      <a:pt x="18" y="142"/>
                    </a:lnTo>
                    <a:lnTo>
                      <a:pt x="23" y="142"/>
                    </a:lnTo>
                    <a:lnTo>
                      <a:pt x="29" y="142"/>
                    </a:lnTo>
                    <a:lnTo>
                      <a:pt x="33" y="141"/>
                    </a:lnTo>
                    <a:lnTo>
                      <a:pt x="38" y="139"/>
                    </a:lnTo>
                    <a:lnTo>
                      <a:pt x="46" y="134"/>
                    </a:lnTo>
                    <a:lnTo>
                      <a:pt x="54" y="131"/>
                    </a:lnTo>
                    <a:lnTo>
                      <a:pt x="63" y="129"/>
                    </a:lnTo>
                    <a:lnTo>
                      <a:pt x="71" y="127"/>
                    </a:lnTo>
                    <a:lnTo>
                      <a:pt x="80" y="129"/>
                    </a:lnTo>
                    <a:lnTo>
                      <a:pt x="90" y="131"/>
                    </a:lnTo>
                    <a:lnTo>
                      <a:pt x="98" y="133"/>
                    </a:lnTo>
                    <a:lnTo>
                      <a:pt x="107" y="137"/>
                    </a:lnTo>
                    <a:lnTo>
                      <a:pt x="116" y="141"/>
                    </a:lnTo>
                    <a:lnTo>
                      <a:pt x="125" y="146"/>
                    </a:lnTo>
                    <a:lnTo>
                      <a:pt x="133" y="149"/>
                    </a:lnTo>
                    <a:lnTo>
                      <a:pt x="143" y="154"/>
                    </a:lnTo>
                    <a:lnTo>
                      <a:pt x="152" y="157"/>
                    </a:lnTo>
                    <a:lnTo>
                      <a:pt x="162" y="161"/>
                    </a:lnTo>
                    <a:lnTo>
                      <a:pt x="171" y="162"/>
                    </a:lnTo>
                    <a:lnTo>
                      <a:pt x="182" y="162"/>
                    </a:lnTo>
                    <a:lnTo>
                      <a:pt x="203" y="159"/>
                    </a:lnTo>
                    <a:lnTo>
                      <a:pt x="221" y="150"/>
                    </a:lnTo>
                    <a:lnTo>
                      <a:pt x="238" y="140"/>
                    </a:lnTo>
                    <a:lnTo>
                      <a:pt x="254" y="127"/>
                    </a:lnTo>
                    <a:lnTo>
                      <a:pt x="268" y="114"/>
                    </a:lnTo>
                    <a:lnTo>
                      <a:pt x="283" y="99"/>
                    </a:lnTo>
                    <a:lnTo>
                      <a:pt x="297" y="84"/>
                    </a:lnTo>
                    <a:lnTo>
                      <a:pt x="312" y="69"/>
                    </a:lnTo>
                    <a:lnTo>
                      <a:pt x="319" y="0"/>
                    </a:lnTo>
                    <a:lnTo>
                      <a:pt x="303" y="11"/>
                    </a:lnTo>
                    <a:lnTo>
                      <a:pt x="287" y="24"/>
                    </a:lnTo>
                    <a:lnTo>
                      <a:pt x="272" y="38"/>
                    </a:lnTo>
                    <a:lnTo>
                      <a:pt x="258" y="53"/>
                    </a:lnTo>
                    <a:lnTo>
                      <a:pt x="243" y="68"/>
                    </a:lnTo>
                    <a:lnTo>
                      <a:pt x="228" y="81"/>
                    </a:lnTo>
                    <a:lnTo>
                      <a:pt x="212" y="96"/>
                    </a:lnTo>
                    <a:lnTo>
                      <a:pt x="195" y="109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0" name="Freeform 74">
                <a:extLst>
                  <a:ext uri="{FF2B5EF4-FFF2-40B4-BE49-F238E27FC236}">
                    <a16:creationId xmlns:a16="http://schemas.microsoft.com/office/drawing/2014/main" id="{AD403B64-7583-4A19-842D-31A2162E0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3" y="4467226"/>
                <a:ext cx="185738" cy="384175"/>
              </a:xfrm>
              <a:custGeom>
                <a:avLst/>
                <a:gdLst>
                  <a:gd name="T0" fmla="*/ 118 w 235"/>
                  <a:gd name="T1" fmla="*/ 484 h 484"/>
                  <a:gd name="T2" fmla="*/ 141 w 235"/>
                  <a:gd name="T3" fmla="*/ 479 h 484"/>
                  <a:gd name="T4" fmla="*/ 164 w 235"/>
                  <a:gd name="T5" fmla="*/ 464 h 484"/>
                  <a:gd name="T6" fmla="*/ 183 w 235"/>
                  <a:gd name="T7" fmla="*/ 442 h 484"/>
                  <a:gd name="T8" fmla="*/ 200 w 235"/>
                  <a:gd name="T9" fmla="*/ 412 h 484"/>
                  <a:gd name="T10" fmla="*/ 214 w 235"/>
                  <a:gd name="T11" fmla="*/ 377 h 484"/>
                  <a:gd name="T12" fmla="*/ 226 w 235"/>
                  <a:gd name="T13" fmla="*/ 335 h 484"/>
                  <a:gd name="T14" fmla="*/ 233 w 235"/>
                  <a:gd name="T15" fmla="*/ 290 h 484"/>
                  <a:gd name="T16" fmla="*/ 235 w 235"/>
                  <a:gd name="T17" fmla="*/ 241 h 484"/>
                  <a:gd name="T18" fmla="*/ 233 w 235"/>
                  <a:gd name="T19" fmla="*/ 192 h 484"/>
                  <a:gd name="T20" fmla="*/ 226 w 235"/>
                  <a:gd name="T21" fmla="*/ 147 h 484"/>
                  <a:gd name="T22" fmla="*/ 214 w 235"/>
                  <a:gd name="T23" fmla="*/ 106 h 484"/>
                  <a:gd name="T24" fmla="*/ 200 w 235"/>
                  <a:gd name="T25" fmla="*/ 70 h 484"/>
                  <a:gd name="T26" fmla="*/ 183 w 235"/>
                  <a:gd name="T27" fmla="*/ 41 h 484"/>
                  <a:gd name="T28" fmla="*/ 164 w 235"/>
                  <a:gd name="T29" fmla="*/ 18 h 484"/>
                  <a:gd name="T30" fmla="*/ 141 w 235"/>
                  <a:gd name="T31" fmla="*/ 4 h 484"/>
                  <a:gd name="T32" fmla="*/ 118 w 235"/>
                  <a:gd name="T33" fmla="*/ 0 h 484"/>
                  <a:gd name="T34" fmla="*/ 93 w 235"/>
                  <a:gd name="T35" fmla="*/ 4 h 484"/>
                  <a:gd name="T36" fmla="*/ 71 w 235"/>
                  <a:gd name="T37" fmla="*/ 18 h 484"/>
                  <a:gd name="T38" fmla="*/ 52 w 235"/>
                  <a:gd name="T39" fmla="*/ 41 h 484"/>
                  <a:gd name="T40" fmla="*/ 35 w 235"/>
                  <a:gd name="T41" fmla="*/ 70 h 484"/>
                  <a:gd name="T42" fmla="*/ 20 w 235"/>
                  <a:gd name="T43" fmla="*/ 106 h 484"/>
                  <a:gd name="T44" fmla="*/ 9 w 235"/>
                  <a:gd name="T45" fmla="*/ 147 h 484"/>
                  <a:gd name="T46" fmla="*/ 2 w 235"/>
                  <a:gd name="T47" fmla="*/ 192 h 484"/>
                  <a:gd name="T48" fmla="*/ 0 w 235"/>
                  <a:gd name="T49" fmla="*/ 241 h 484"/>
                  <a:gd name="T50" fmla="*/ 2 w 235"/>
                  <a:gd name="T51" fmla="*/ 290 h 484"/>
                  <a:gd name="T52" fmla="*/ 9 w 235"/>
                  <a:gd name="T53" fmla="*/ 335 h 484"/>
                  <a:gd name="T54" fmla="*/ 20 w 235"/>
                  <a:gd name="T55" fmla="*/ 377 h 484"/>
                  <a:gd name="T56" fmla="*/ 35 w 235"/>
                  <a:gd name="T57" fmla="*/ 412 h 484"/>
                  <a:gd name="T58" fmla="*/ 52 w 235"/>
                  <a:gd name="T59" fmla="*/ 442 h 484"/>
                  <a:gd name="T60" fmla="*/ 71 w 235"/>
                  <a:gd name="T61" fmla="*/ 464 h 484"/>
                  <a:gd name="T62" fmla="*/ 93 w 235"/>
                  <a:gd name="T63" fmla="*/ 479 h 484"/>
                  <a:gd name="T64" fmla="*/ 118 w 235"/>
                  <a:gd name="T65" fmla="*/ 484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5" h="484">
                    <a:moveTo>
                      <a:pt x="118" y="484"/>
                    </a:moveTo>
                    <a:lnTo>
                      <a:pt x="141" y="479"/>
                    </a:lnTo>
                    <a:lnTo>
                      <a:pt x="164" y="464"/>
                    </a:lnTo>
                    <a:lnTo>
                      <a:pt x="183" y="442"/>
                    </a:lnTo>
                    <a:lnTo>
                      <a:pt x="200" y="412"/>
                    </a:lnTo>
                    <a:lnTo>
                      <a:pt x="214" y="377"/>
                    </a:lnTo>
                    <a:lnTo>
                      <a:pt x="226" y="335"/>
                    </a:lnTo>
                    <a:lnTo>
                      <a:pt x="233" y="290"/>
                    </a:lnTo>
                    <a:lnTo>
                      <a:pt x="235" y="241"/>
                    </a:lnTo>
                    <a:lnTo>
                      <a:pt x="233" y="192"/>
                    </a:lnTo>
                    <a:lnTo>
                      <a:pt x="226" y="147"/>
                    </a:lnTo>
                    <a:lnTo>
                      <a:pt x="214" y="106"/>
                    </a:lnTo>
                    <a:lnTo>
                      <a:pt x="200" y="70"/>
                    </a:lnTo>
                    <a:lnTo>
                      <a:pt x="183" y="41"/>
                    </a:lnTo>
                    <a:lnTo>
                      <a:pt x="164" y="18"/>
                    </a:lnTo>
                    <a:lnTo>
                      <a:pt x="141" y="4"/>
                    </a:lnTo>
                    <a:lnTo>
                      <a:pt x="118" y="0"/>
                    </a:lnTo>
                    <a:lnTo>
                      <a:pt x="93" y="4"/>
                    </a:lnTo>
                    <a:lnTo>
                      <a:pt x="71" y="18"/>
                    </a:lnTo>
                    <a:lnTo>
                      <a:pt x="52" y="41"/>
                    </a:lnTo>
                    <a:lnTo>
                      <a:pt x="35" y="70"/>
                    </a:lnTo>
                    <a:lnTo>
                      <a:pt x="20" y="106"/>
                    </a:lnTo>
                    <a:lnTo>
                      <a:pt x="9" y="147"/>
                    </a:lnTo>
                    <a:lnTo>
                      <a:pt x="2" y="192"/>
                    </a:lnTo>
                    <a:lnTo>
                      <a:pt x="0" y="241"/>
                    </a:lnTo>
                    <a:lnTo>
                      <a:pt x="2" y="290"/>
                    </a:lnTo>
                    <a:lnTo>
                      <a:pt x="9" y="335"/>
                    </a:lnTo>
                    <a:lnTo>
                      <a:pt x="20" y="377"/>
                    </a:lnTo>
                    <a:lnTo>
                      <a:pt x="35" y="412"/>
                    </a:lnTo>
                    <a:lnTo>
                      <a:pt x="52" y="442"/>
                    </a:lnTo>
                    <a:lnTo>
                      <a:pt x="71" y="464"/>
                    </a:lnTo>
                    <a:lnTo>
                      <a:pt x="93" y="479"/>
                    </a:lnTo>
                    <a:lnTo>
                      <a:pt x="118" y="484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1" name="Freeform 75">
                <a:extLst>
                  <a:ext uri="{FF2B5EF4-FFF2-40B4-BE49-F238E27FC236}">
                    <a16:creationId xmlns:a16="http://schemas.microsoft.com/office/drawing/2014/main" id="{0DD75E8C-0BE0-4B32-8256-9E5ECD1A4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2913" y="4500563"/>
                <a:ext cx="134938" cy="317500"/>
              </a:xfrm>
              <a:custGeom>
                <a:avLst/>
                <a:gdLst>
                  <a:gd name="T0" fmla="*/ 0 w 171"/>
                  <a:gd name="T1" fmla="*/ 166 h 399"/>
                  <a:gd name="T2" fmla="*/ 0 w 171"/>
                  <a:gd name="T3" fmla="*/ 188 h 399"/>
                  <a:gd name="T4" fmla="*/ 1 w 171"/>
                  <a:gd name="T5" fmla="*/ 229 h 399"/>
                  <a:gd name="T6" fmla="*/ 8 w 171"/>
                  <a:gd name="T7" fmla="*/ 284 h 399"/>
                  <a:gd name="T8" fmla="*/ 21 w 171"/>
                  <a:gd name="T9" fmla="*/ 332 h 399"/>
                  <a:gd name="T10" fmla="*/ 39 w 171"/>
                  <a:gd name="T11" fmla="*/ 369 h 399"/>
                  <a:gd name="T12" fmla="*/ 56 w 171"/>
                  <a:gd name="T13" fmla="*/ 386 h 399"/>
                  <a:gd name="T14" fmla="*/ 64 w 171"/>
                  <a:gd name="T15" fmla="*/ 392 h 399"/>
                  <a:gd name="T16" fmla="*/ 72 w 171"/>
                  <a:gd name="T17" fmla="*/ 397 h 399"/>
                  <a:gd name="T18" fmla="*/ 81 w 171"/>
                  <a:gd name="T19" fmla="*/ 399 h 399"/>
                  <a:gd name="T20" fmla="*/ 94 w 171"/>
                  <a:gd name="T21" fmla="*/ 398 h 399"/>
                  <a:gd name="T22" fmla="*/ 111 w 171"/>
                  <a:gd name="T23" fmla="*/ 390 h 399"/>
                  <a:gd name="T24" fmla="*/ 130 w 171"/>
                  <a:gd name="T25" fmla="*/ 369 h 399"/>
                  <a:gd name="T26" fmla="*/ 149 w 171"/>
                  <a:gd name="T27" fmla="*/ 332 h 399"/>
                  <a:gd name="T28" fmla="*/ 163 w 171"/>
                  <a:gd name="T29" fmla="*/ 284 h 399"/>
                  <a:gd name="T30" fmla="*/ 170 w 171"/>
                  <a:gd name="T31" fmla="*/ 229 h 399"/>
                  <a:gd name="T32" fmla="*/ 170 w 171"/>
                  <a:gd name="T33" fmla="*/ 170 h 399"/>
                  <a:gd name="T34" fmla="*/ 163 w 171"/>
                  <a:gd name="T35" fmla="*/ 115 h 399"/>
                  <a:gd name="T36" fmla="*/ 149 w 171"/>
                  <a:gd name="T37" fmla="*/ 67 h 399"/>
                  <a:gd name="T38" fmla="*/ 130 w 171"/>
                  <a:gd name="T39" fmla="*/ 30 h 399"/>
                  <a:gd name="T40" fmla="*/ 111 w 171"/>
                  <a:gd name="T41" fmla="*/ 10 h 399"/>
                  <a:gd name="T42" fmla="*/ 94 w 171"/>
                  <a:gd name="T43" fmla="*/ 2 h 399"/>
                  <a:gd name="T44" fmla="*/ 73 w 171"/>
                  <a:gd name="T45" fmla="*/ 3 h 399"/>
                  <a:gd name="T46" fmla="*/ 49 w 171"/>
                  <a:gd name="T47" fmla="*/ 19 h 399"/>
                  <a:gd name="T48" fmla="*/ 29 w 171"/>
                  <a:gd name="T49" fmla="*/ 49 h 399"/>
                  <a:gd name="T50" fmla="*/ 13 w 171"/>
                  <a:gd name="T51" fmla="*/ 91 h 399"/>
                  <a:gd name="T52" fmla="*/ 15 w 171"/>
                  <a:gd name="T53" fmla="*/ 118 h 399"/>
                  <a:gd name="T54" fmla="*/ 28 w 171"/>
                  <a:gd name="T55" fmla="*/ 73 h 399"/>
                  <a:gd name="T56" fmla="*/ 44 w 171"/>
                  <a:gd name="T57" fmla="*/ 38 h 399"/>
                  <a:gd name="T58" fmla="*/ 64 w 171"/>
                  <a:gd name="T59" fmla="*/ 17 h 399"/>
                  <a:gd name="T60" fmla="*/ 86 w 171"/>
                  <a:gd name="T61" fmla="*/ 9 h 399"/>
                  <a:gd name="T62" fmla="*/ 99 w 171"/>
                  <a:gd name="T63" fmla="*/ 12 h 399"/>
                  <a:gd name="T64" fmla="*/ 113 w 171"/>
                  <a:gd name="T65" fmla="*/ 21 h 399"/>
                  <a:gd name="T66" fmla="*/ 134 w 171"/>
                  <a:gd name="T67" fmla="*/ 50 h 399"/>
                  <a:gd name="T68" fmla="*/ 149 w 171"/>
                  <a:gd name="T69" fmla="*/ 91 h 399"/>
                  <a:gd name="T70" fmla="*/ 159 w 171"/>
                  <a:gd name="T71" fmla="*/ 142 h 399"/>
                  <a:gd name="T72" fmla="*/ 163 w 171"/>
                  <a:gd name="T73" fmla="*/ 199 h 399"/>
                  <a:gd name="T74" fmla="*/ 157 w 171"/>
                  <a:gd name="T75" fmla="*/ 273 h 399"/>
                  <a:gd name="T76" fmla="*/ 140 w 171"/>
                  <a:gd name="T77" fmla="*/ 335 h 399"/>
                  <a:gd name="T78" fmla="*/ 115 w 171"/>
                  <a:gd name="T79" fmla="*/ 376 h 399"/>
                  <a:gd name="T80" fmla="*/ 86 w 171"/>
                  <a:gd name="T81" fmla="*/ 391 h 399"/>
                  <a:gd name="T82" fmla="*/ 71 w 171"/>
                  <a:gd name="T83" fmla="*/ 388 h 399"/>
                  <a:gd name="T84" fmla="*/ 57 w 171"/>
                  <a:gd name="T85" fmla="*/ 377 h 399"/>
                  <a:gd name="T86" fmla="*/ 36 w 171"/>
                  <a:gd name="T87" fmla="*/ 348 h 399"/>
                  <a:gd name="T88" fmla="*/ 21 w 171"/>
                  <a:gd name="T89" fmla="*/ 307 h 399"/>
                  <a:gd name="T90" fmla="*/ 11 w 171"/>
                  <a:gd name="T91" fmla="*/ 256 h 399"/>
                  <a:gd name="T92" fmla="*/ 7 w 171"/>
                  <a:gd name="T93" fmla="*/ 199 h 399"/>
                  <a:gd name="T94" fmla="*/ 8 w 171"/>
                  <a:gd name="T95" fmla="*/ 178 h 399"/>
                  <a:gd name="T96" fmla="*/ 9 w 171"/>
                  <a:gd name="T97" fmla="*/ 157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1" h="399">
                    <a:moveTo>
                      <a:pt x="1" y="156"/>
                    </a:moveTo>
                    <a:lnTo>
                      <a:pt x="0" y="166"/>
                    </a:lnTo>
                    <a:lnTo>
                      <a:pt x="0" y="177"/>
                    </a:lnTo>
                    <a:lnTo>
                      <a:pt x="0" y="188"/>
                    </a:lnTo>
                    <a:lnTo>
                      <a:pt x="0" y="199"/>
                    </a:lnTo>
                    <a:lnTo>
                      <a:pt x="1" y="229"/>
                    </a:lnTo>
                    <a:lnTo>
                      <a:pt x="4" y="257"/>
                    </a:lnTo>
                    <a:lnTo>
                      <a:pt x="8" y="284"/>
                    </a:lnTo>
                    <a:lnTo>
                      <a:pt x="14" y="309"/>
                    </a:lnTo>
                    <a:lnTo>
                      <a:pt x="21" y="332"/>
                    </a:lnTo>
                    <a:lnTo>
                      <a:pt x="30" y="352"/>
                    </a:lnTo>
                    <a:lnTo>
                      <a:pt x="39" y="369"/>
                    </a:lnTo>
                    <a:lnTo>
                      <a:pt x="51" y="383"/>
                    </a:lnTo>
                    <a:lnTo>
                      <a:pt x="56" y="386"/>
                    </a:lnTo>
                    <a:lnTo>
                      <a:pt x="59" y="390"/>
                    </a:lnTo>
                    <a:lnTo>
                      <a:pt x="64" y="392"/>
                    </a:lnTo>
                    <a:lnTo>
                      <a:pt x="68" y="394"/>
                    </a:lnTo>
                    <a:lnTo>
                      <a:pt x="72" y="397"/>
                    </a:lnTo>
                    <a:lnTo>
                      <a:pt x="76" y="398"/>
                    </a:lnTo>
                    <a:lnTo>
                      <a:pt x="81" y="399"/>
                    </a:lnTo>
                    <a:lnTo>
                      <a:pt x="86" y="399"/>
                    </a:lnTo>
                    <a:lnTo>
                      <a:pt x="94" y="398"/>
                    </a:lnTo>
                    <a:lnTo>
                      <a:pt x="103" y="394"/>
                    </a:lnTo>
                    <a:lnTo>
                      <a:pt x="111" y="390"/>
                    </a:lnTo>
                    <a:lnTo>
                      <a:pt x="119" y="383"/>
                    </a:lnTo>
                    <a:lnTo>
                      <a:pt x="130" y="369"/>
                    </a:lnTo>
                    <a:lnTo>
                      <a:pt x="140" y="352"/>
                    </a:lnTo>
                    <a:lnTo>
                      <a:pt x="149" y="332"/>
                    </a:lnTo>
                    <a:lnTo>
                      <a:pt x="157" y="309"/>
                    </a:lnTo>
                    <a:lnTo>
                      <a:pt x="163" y="284"/>
                    </a:lnTo>
                    <a:lnTo>
                      <a:pt x="167" y="257"/>
                    </a:lnTo>
                    <a:lnTo>
                      <a:pt x="170" y="229"/>
                    </a:lnTo>
                    <a:lnTo>
                      <a:pt x="171" y="199"/>
                    </a:lnTo>
                    <a:lnTo>
                      <a:pt x="170" y="170"/>
                    </a:lnTo>
                    <a:lnTo>
                      <a:pt x="167" y="141"/>
                    </a:lnTo>
                    <a:lnTo>
                      <a:pt x="163" y="115"/>
                    </a:lnTo>
                    <a:lnTo>
                      <a:pt x="157" y="89"/>
                    </a:lnTo>
                    <a:lnTo>
                      <a:pt x="149" y="67"/>
                    </a:lnTo>
                    <a:lnTo>
                      <a:pt x="140" y="47"/>
                    </a:lnTo>
                    <a:lnTo>
                      <a:pt x="130" y="30"/>
                    </a:lnTo>
                    <a:lnTo>
                      <a:pt x="119" y="17"/>
                    </a:lnTo>
                    <a:lnTo>
                      <a:pt x="111" y="10"/>
                    </a:lnTo>
                    <a:lnTo>
                      <a:pt x="103" y="5"/>
                    </a:lnTo>
                    <a:lnTo>
                      <a:pt x="94" y="2"/>
                    </a:lnTo>
                    <a:lnTo>
                      <a:pt x="86" y="0"/>
                    </a:lnTo>
                    <a:lnTo>
                      <a:pt x="73" y="3"/>
                    </a:lnTo>
                    <a:lnTo>
                      <a:pt x="60" y="9"/>
                    </a:lnTo>
                    <a:lnTo>
                      <a:pt x="49" y="19"/>
                    </a:lnTo>
                    <a:lnTo>
                      <a:pt x="38" y="32"/>
                    </a:lnTo>
                    <a:lnTo>
                      <a:pt x="29" y="49"/>
                    </a:lnTo>
                    <a:lnTo>
                      <a:pt x="20" y="68"/>
                    </a:lnTo>
                    <a:lnTo>
                      <a:pt x="13" y="91"/>
                    </a:lnTo>
                    <a:lnTo>
                      <a:pt x="7" y="117"/>
                    </a:lnTo>
                    <a:lnTo>
                      <a:pt x="15" y="118"/>
                    </a:lnTo>
                    <a:lnTo>
                      <a:pt x="21" y="95"/>
                    </a:lnTo>
                    <a:lnTo>
                      <a:pt x="28" y="73"/>
                    </a:lnTo>
                    <a:lnTo>
                      <a:pt x="35" y="55"/>
                    </a:lnTo>
                    <a:lnTo>
                      <a:pt x="44" y="38"/>
                    </a:lnTo>
                    <a:lnTo>
                      <a:pt x="53" y="26"/>
                    </a:lnTo>
                    <a:lnTo>
                      <a:pt x="64" y="17"/>
                    </a:lnTo>
                    <a:lnTo>
                      <a:pt x="74" y="11"/>
                    </a:lnTo>
                    <a:lnTo>
                      <a:pt x="86" y="9"/>
                    </a:lnTo>
                    <a:lnTo>
                      <a:pt x="92" y="10"/>
                    </a:lnTo>
                    <a:lnTo>
                      <a:pt x="99" y="12"/>
                    </a:lnTo>
                    <a:lnTo>
                      <a:pt x="106" y="15"/>
                    </a:lnTo>
                    <a:lnTo>
                      <a:pt x="113" y="21"/>
                    </a:lnTo>
                    <a:lnTo>
                      <a:pt x="124" y="34"/>
                    </a:lnTo>
                    <a:lnTo>
                      <a:pt x="134" y="50"/>
                    </a:lnTo>
                    <a:lnTo>
                      <a:pt x="142" y="70"/>
                    </a:lnTo>
                    <a:lnTo>
                      <a:pt x="149" y="91"/>
                    </a:lnTo>
                    <a:lnTo>
                      <a:pt x="155" y="116"/>
                    </a:lnTo>
                    <a:lnTo>
                      <a:pt x="159" y="142"/>
                    </a:lnTo>
                    <a:lnTo>
                      <a:pt x="162" y="170"/>
                    </a:lnTo>
                    <a:lnTo>
                      <a:pt x="163" y="199"/>
                    </a:lnTo>
                    <a:lnTo>
                      <a:pt x="162" y="238"/>
                    </a:lnTo>
                    <a:lnTo>
                      <a:pt x="157" y="273"/>
                    </a:lnTo>
                    <a:lnTo>
                      <a:pt x="150" y="306"/>
                    </a:lnTo>
                    <a:lnTo>
                      <a:pt x="140" y="335"/>
                    </a:lnTo>
                    <a:lnTo>
                      <a:pt x="128" y="358"/>
                    </a:lnTo>
                    <a:lnTo>
                      <a:pt x="115" y="376"/>
                    </a:lnTo>
                    <a:lnTo>
                      <a:pt x="102" y="388"/>
                    </a:lnTo>
                    <a:lnTo>
                      <a:pt x="86" y="391"/>
                    </a:lnTo>
                    <a:lnTo>
                      <a:pt x="77" y="390"/>
                    </a:lnTo>
                    <a:lnTo>
                      <a:pt x="71" y="388"/>
                    </a:lnTo>
                    <a:lnTo>
                      <a:pt x="64" y="383"/>
                    </a:lnTo>
                    <a:lnTo>
                      <a:pt x="57" y="377"/>
                    </a:lnTo>
                    <a:lnTo>
                      <a:pt x="46" y="365"/>
                    </a:lnTo>
                    <a:lnTo>
                      <a:pt x="36" y="348"/>
                    </a:lnTo>
                    <a:lnTo>
                      <a:pt x="28" y="329"/>
                    </a:lnTo>
                    <a:lnTo>
                      <a:pt x="21" y="307"/>
                    </a:lnTo>
                    <a:lnTo>
                      <a:pt x="15" y="283"/>
                    </a:lnTo>
                    <a:lnTo>
                      <a:pt x="11" y="256"/>
                    </a:lnTo>
                    <a:lnTo>
                      <a:pt x="8" y="227"/>
                    </a:lnTo>
                    <a:lnTo>
                      <a:pt x="7" y="199"/>
                    </a:lnTo>
                    <a:lnTo>
                      <a:pt x="7" y="188"/>
                    </a:lnTo>
                    <a:lnTo>
                      <a:pt x="8" y="178"/>
                    </a:lnTo>
                    <a:lnTo>
                      <a:pt x="8" y="167"/>
                    </a:lnTo>
                    <a:lnTo>
                      <a:pt x="9" y="157"/>
                    </a:lnTo>
                    <a:lnTo>
                      <a:pt x="1" y="156"/>
                    </a:lnTo>
                    <a:close/>
                  </a:path>
                </a:pathLst>
              </a:custGeom>
              <a:solidFill>
                <a:srgbClr val="1C1C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2" name="Freeform 76">
                <a:extLst>
                  <a:ext uri="{FF2B5EF4-FFF2-40B4-BE49-F238E27FC236}">
                    <a16:creationId xmlns:a16="http://schemas.microsoft.com/office/drawing/2014/main" id="{19AD64AF-1AC6-4393-BCEF-05597B304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5150" y="4470401"/>
                <a:ext cx="195263" cy="377825"/>
              </a:xfrm>
              <a:custGeom>
                <a:avLst/>
                <a:gdLst>
                  <a:gd name="T0" fmla="*/ 0 w 246"/>
                  <a:gd name="T1" fmla="*/ 0 h 477"/>
                  <a:gd name="T2" fmla="*/ 17 w 246"/>
                  <a:gd name="T3" fmla="*/ 16 h 477"/>
                  <a:gd name="T4" fmla="*/ 32 w 246"/>
                  <a:gd name="T5" fmla="*/ 38 h 477"/>
                  <a:gd name="T6" fmla="*/ 46 w 246"/>
                  <a:gd name="T7" fmla="*/ 64 h 477"/>
                  <a:gd name="T8" fmla="*/ 57 w 246"/>
                  <a:gd name="T9" fmla="*/ 92 h 477"/>
                  <a:gd name="T10" fmla="*/ 67 w 246"/>
                  <a:gd name="T11" fmla="*/ 125 h 477"/>
                  <a:gd name="T12" fmla="*/ 73 w 246"/>
                  <a:gd name="T13" fmla="*/ 160 h 477"/>
                  <a:gd name="T14" fmla="*/ 78 w 246"/>
                  <a:gd name="T15" fmla="*/ 198 h 477"/>
                  <a:gd name="T16" fmla="*/ 79 w 246"/>
                  <a:gd name="T17" fmla="*/ 238 h 477"/>
                  <a:gd name="T18" fmla="*/ 78 w 246"/>
                  <a:gd name="T19" fmla="*/ 278 h 477"/>
                  <a:gd name="T20" fmla="*/ 73 w 246"/>
                  <a:gd name="T21" fmla="*/ 316 h 477"/>
                  <a:gd name="T22" fmla="*/ 67 w 246"/>
                  <a:gd name="T23" fmla="*/ 352 h 477"/>
                  <a:gd name="T24" fmla="*/ 57 w 246"/>
                  <a:gd name="T25" fmla="*/ 384 h 477"/>
                  <a:gd name="T26" fmla="*/ 46 w 246"/>
                  <a:gd name="T27" fmla="*/ 414 h 477"/>
                  <a:gd name="T28" fmla="*/ 32 w 246"/>
                  <a:gd name="T29" fmla="*/ 439 h 477"/>
                  <a:gd name="T30" fmla="*/ 17 w 246"/>
                  <a:gd name="T31" fmla="*/ 460 h 477"/>
                  <a:gd name="T32" fmla="*/ 0 w 246"/>
                  <a:gd name="T33" fmla="*/ 477 h 477"/>
                  <a:gd name="T34" fmla="*/ 25 w 246"/>
                  <a:gd name="T35" fmla="*/ 473 h 477"/>
                  <a:gd name="T36" fmla="*/ 50 w 246"/>
                  <a:gd name="T37" fmla="*/ 467 h 477"/>
                  <a:gd name="T38" fmla="*/ 75 w 246"/>
                  <a:gd name="T39" fmla="*/ 459 h 477"/>
                  <a:gd name="T40" fmla="*/ 96 w 246"/>
                  <a:gd name="T41" fmla="*/ 450 h 477"/>
                  <a:gd name="T42" fmla="*/ 118 w 246"/>
                  <a:gd name="T43" fmla="*/ 438 h 477"/>
                  <a:gd name="T44" fmla="*/ 139 w 246"/>
                  <a:gd name="T45" fmla="*/ 425 h 477"/>
                  <a:gd name="T46" fmla="*/ 158 w 246"/>
                  <a:gd name="T47" fmla="*/ 412 h 477"/>
                  <a:gd name="T48" fmla="*/ 175 w 246"/>
                  <a:gd name="T49" fmla="*/ 395 h 477"/>
                  <a:gd name="T50" fmla="*/ 191 w 246"/>
                  <a:gd name="T51" fmla="*/ 379 h 477"/>
                  <a:gd name="T52" fmla="*/ 205 w 246"/>
                  <a:gd name="T53" fmla="*/ 362 h 477"/>
                  <a:gd name="T54" fmla="*/ 217 w 246"/>
                  <a:gd name="T55" fmla="*/ 344 h 477"/>
                  <a:gd name="T56" fmla="*/ 228 w 246"/>
                  <a:gd name="T57" fmla="*/ 324 h 477"/>
                  <a:gd name="T58" fmla="*/ 236 w 246"/>
                  <a:gd name="T59" fmla="*/ 303 h 477"/>
                  <a:gd name="T60" fmla="*/ 242 w 246"/>
                  <a:gd name="T61" fmla="*/ 281 h 477"/>
                  <a:gd name="T62" fmla="*/ 245 w 246"/>
                  <a:gd name="T63" fmla="*/ 259 h 477"/>
                  <a:gd name="T64" fmla="*/ 246 w 246"/>
                  <a:gd name="T65" fmla="*/ 238 h 477"/>
                  <a:gd name="T66" fmla="*/ 245 w 246"/>
                  <a:gd name="T67" fmla="*/ 216 h 477"/>
                  <a:gd name="T68" fmla="*/ 242 w 246"/>
                  <a:gd name="T69" fmla="*/ 194 h 477"/>
                  <a:gd name="T70" fmla="*/ 236 w 246"/>
                  <a:gd name="T71" fmla="*/ 173 h 477"/>
                  <a:gd name="T72" fmla="*/ 228 w 246"/>
                  <a:gd name="T73" fmla="*/ 154 h 477"/>
                  <a:gd name="T74" fmla="*/ 217 w 246"/>
                  <a:gd name="T75" fmla="*/ 134 h 477"/>
                  <a:gd name="T76" fmla="*/ 205 w 246"/>
                  <a:gd name="T77" fmla="*/ 115 h 477"/>
                  <a:gd name="T78" fmla="*/ 191 w 246"/>
                  <a:gd name="T79" fmla="*/ 98 h 477"/>
                  <a:gd name="T80" fmla="*/ 175 w 246"/>
                  <a:gd name="T81" fmla="*/ 81 h 477"/>
                  <a:gd name="T82" fmla="*/ 158 w 246"/>
                  <a:gd name="T83" fmla="*/ 66 h 477"/>
                  <a:gd name="T84" fmla="*/ 139 w 246"/>
                  <a:gd name="T85" fmla="*/ 52 h 477"/>
                  <a:gd name="T86" fmla="*/ 118 w 246"/>
                  <a:gd name="T87" fmla="*/ 39 h 477"/>
                  <a:gd name="T88" fmla="*/ 96 w 246"/>
                  <a:gd name="T89" fmla="*/ 28 h 477"/>
                  <a:gd name="T90" fmla="*/ 75 w 246"/>
                  <a:gd name="T91" fmla="*/ 19 h 477"/>
                  <a:gd name="T92" fmla="*/ 50 w 246"/>
                  <a:gd name="T93" fmla="*/ 11 h 477"/>
                  <a:gd name="T94" fmla="*/ 25 w 246"/>
                  <a:gd name="T95" fmla="*/ 5 h 477"/>
                  <a:gd name="T96" fmla="*/ 0 w 246"/>
                  <a:gd name="T97" fmla="*/ 0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6" h="477">
                    <a:moveTo>
                      <a:pt x="0" y="0"/>
                    </a:moveTo>
                    <a:lnTo>
                      <a:pt x="17" y="16"/>
                    </a:lnTo>
                    <a:lnTo>
                      <a:pt x="32" y="38"/>
                    </a:lnTo>
                    <a:lnTo>
                      <a:pt x="46" y="64"/>
                    </a:lnTo>
                    <a:lnTo>
                      <a:pt x="57" y="92"/>
                    </a:lnTo>
                    <a:lnTo>
                      <a:pt x="67" y="125"/>
                    </a:lnTo>
                    <a:lnTo>
                      <a:pt x="73" y="160"/>
                    </a:lnTo>
                    <a:lnTo>
                      <a:pt x="78" y="198"/>
                    </a:lnTo>
                    <a:lnTo>
                      <a:pt x="79" y="238"/>
                    </a:lnTo>
                    <a:lnTo>
                      <a:pt x="78" y="278"/>
                    </a:lnTo>
                    <a:lnTo>
                      <a:pt x="73" y="316"/>
                    </a:lnTo>
                    <a:lnTo>
                      <a:pt x="67" y="352"/>
                    </a:lnTo>
                    <a:lnTo>
                      <a:pt x="57" y="384"/>
                    </a:lnTo>
                    <a:lnTo>
                      <a:pt x="46" y="414"/>
                    </a:lnTo>
                    <a:lnTo>
                      <a:pt x="32" y="439"/>
                    </a:lnTo>
                    <a:lnTo>
                      <a:pt x="17" y="460"/>
                    </a:lnTo>
                    <a:lnTo>
                      <a:pt x="0" y="477"/>
                    </a:lnTo>
                    <a:lnTo>
                      <a:pt x="25" y="473"/>
                    </a:lnTo>
                    <a:lnTo>
                      <a:pt x="50" y="467"/>
                    </a:lnTo>
                    <a:lnTo>
                      <a:pt x="75" y="459"/>
                    </a:lnTo>
                    <a:lnTo>
                      <a:pt x="96" y="450"/>
                    </a:lnTo>
                    <a:lnTo>
                      <a:pt x="118" y="438"/>
                    </a:lnTo>
                    <a:lnTo>
                      <a:pt x="139" y="425"/>
                    </a:lnTo>
                    <a:lnTo>
                      <a:pt x="158" y="412"/>
                    </a:lnTo>
                    <a:lnTo>
                      <a:pt x="175" y="395"/>
                    </a:lnTo>
                    <a:lnTo>
                      <a:pt x="191" y="379"/>
                    </a:lnTo>
                    <a:lnTo>
                      <a:pt x="205" y="362"/>
                    </a:lnTo>
                    <a:lnTo>
                      <a:pt x="217" y="344"/>
                    </a:lnTo>
                    <a:lnTo>
                      <a:pt x="228" y="324"/>
                    </a:lnTo>
                    <a:lnTo>
                      <a:pt x="236" y="303"/>
                    </a:lnTo>
                    <a:lnTo>
                      <a:pt x="242" y="281"/>
                    </a:lnTo>
                    <a:lnTo>
                      <a:pt x="245" y="259"/>
                    </a:lnTo>
                    <a:lnTo>
                      <a:pt x="246" y="238"/>
                    </a:lnTo>
                    <a:lnTo>
                      <a:pt x="245" y="216"/>
                    </a:lnTo>
                    <a:lnTo>
                      <a:pt x="242" y="194"/>
                    </a:lnTo>
                    <a:lnTo>
                      <a:pt x="236" y="173"/>
                    </a:lnTo>
                    <a:lnTo>
                      <a:pt x="228" y="154"/>
                    </a:lnTo>
                    <a:lnTo>
                      <a:pt x="217" y="134"/>
                    </a:lnTo>
                    <a:lnTo>
                      <a:pt x="205" y="115"/>
                    </a:lnTo>
                    <a:lnTo>
                      <a:pt x="191" y="98"/>
                    </a:lnTo>
                    <a:lnTo>
                      <a:pt x="175" y="81"/>
                    </a:lnTo>
                    <a:lnTo>
                      <a:pt x="158" y="66"/>
                    </a:lnTo>
                    <a:lnTo>
                      <a:pt x="139" y="52"/>
                    </a:lnTo>
                    <a:lnTo>
                      <a:pt x="118" y="39"/>
                    </a:lnTo>
                    <a:lnTo>
                      <a:pt x="96" y="28"/>
                    </a:lnTo>
                    <a:lnTo>
                      <a:pt x="75" y="19"/>
                    </a:lnTo>
                    <a:lnTo>
                      <a:pt x="50" y="11"/>
                    </a:lnTo>
                    <a:lnTo>
                      <a:pt x="2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3" name="Freeform 77">
                <a:extLst>
                  <a:ext uri="{FF2B5EF4-FFF2-40B4-BE49-F238E27FC236}">
                    <a16:creationId xmlns:a16="http://schemas.microsoft.com/office/drawing/2014/main" id="{4F4E9136-CD62-49D2-9633-9BB232891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200" y="4576763"/>
                <a:ext cx="179388" cy="65088"/>
              </a:xfrm>
              <a:custGeom>
                <a:avLst/>
                <a:gdLst>
                  <a:gd name="T0" fmla="*/ 0 w 227"/>
                  <a:gd name="T1" fmla="*/ 0 h 82"/>
                  <a:gd name="T2" fmla="*/ 0 w 227"/>
                  <a:gd name="T3" fmla="*/ 39 h 82"/>
                  <a:gd name="T4" fmla="*/ 32 w 227"/>
                  <a:gd name="T5" fmla="*/ 39 h 82"/>
                  <a:gd name="T6" fmla="*/ 34 w 227"/>
                  <a:gd name="T7" fmla="*/ 32 h 82"/>
                  <a:gd name="T8" fmla="*/ 38 w 227"/>
                  <a:gd name="T9" fmla="*/ 27 h 82"/>
                  <a:gd name="T10" fmla="*/ 42 w 227"/>
                  <a:gd name="T11" fmla="*/ 23 h 82"/>
                  <a:gd name="T12" fmla="*/ 49 w 227"/>
                  <a:gd name="T13" fmla="*/ 22 h 82"/>
                  <a:gd name="T14" fmla="*/ 56 w 227"/>
                  <a:gd name="T15" fmla="*/ 23 h 82"/>
                  <a:gd name="T16" fmla="*/ 62 w 227"/>
                  <a:gd name="T17" fmla="*/ 28 h 82"/>
                  <a:gd name="T18" fmla="*/ 66 w 227"/>
                  <a:gd name="T19" fmla="*/ 33 h 82"/>
                  <a:gd name="T20" fmla="*/ 68 w 227"/>
                  <a:gd name="T21" fmla="*/ 40 h 82"/>
                  <a:gd name="T22" fmla="*/ 66 w 227"/>
                  <a:gd name="T23" fmla="*/ 47 h 82"/>
                  <a:gd name="T24" fmla="*/ 62 w 227"/>
                  <a:gd name="T25" fmla="*/ 53 h 82"/>
                  <a:gd name="T26" fmla="*/ 56 w 227"/>
                  <a:gd name="T27" fmla="*/ 58 h 82"/>
                  <a:gd name="T28" fmla="*/ 49 w 227"/>
                  <a:gd name="T29" fmla="*/ 59 h 82"/>
                  <a:gd name="T30" fmla="*/ 42 w 227"/>
                  <a:gd name="T31" fmla="*/ 58 h 82"/>
                  <a:gd name="T32" fmla="*/ 35 w 227"/>
                  <a:gd name="T33" fmla="*/ 53 h 82"/>
                  <a:gd name="T34" fmla="*/ 32 w 227"/>
                  <a:gd name="T35" fmla="*/ 47 h 82"/>
                  <a:gd name="T36" fmla="*/ 32 w 227"/>
                  <a:gd name="T37" fmla="*/ 39 h 82"/>
                  <a:gd name="T38" fmla="*/ 0 w 227"/>
                  <a:gd name="T39" fmla="*/ 39 h 82"/>
                  <a:gd name="T40" fmla="*/ 0 w 227"/>
                  <a:gd name="T41" fmla="*/ 82 h 82"/>
                  <a:gd name="T42" fmla="*/ 227 w 227"/>
                  <a:gd name="T43" fmla="*/ 82 h 82"/>
                  <a:gd name="T44" fmla="*/ 227 w 227"/>
                  <a:gd name="T45" fmla="*/ 0 h 82"/>
                  <a:gd name="T46" fmla="*/ 0 w 227"/>
                  <a:gd name="T4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7" h="82">
                    <a:moveTo>
                      <a:pt x="0" y="0"/>
                    </a:moveTo>
                    <a:lnTo>
                      <a:pt x="0" y="39"/>
                    </a:lnTo>
                    <a:lnTo>
                      <a:pt x="32" y="39"/>
                    </a:lnTo>
                    <a:lnTo>
                      <a:pt x="34" y="32"/>
                    </a:lnTo>
                    <a:lnTo>
                      <a:pt x="38" y="27"/>
                    </a:lnTo>
                    <a:lnTo>
                      <a:pt x="42" y="23"/>
                    </a:lnTo>
                    <a:lnTo>
                      <a:pt x="49" y="22"/>
                    </a:lnTo>
                    <a:lnTo>
                      <a:pt x="56" y="23"/>
                    </a:lnTo>
                    <a:lnTo>
                      <a:pt x="62" y="28"/>
                    </a:lnTo>
                    <a:lnTo>
                      <a:pt x="66" y="33"/>
                    </a:lnTo>
                    <a:lnTo>
                      <a:pt x="68" y="40"/>
                    </a:lnTo>
                    <a:lnTo>
                      <a:pt x="66" y="47"/>
                    </a:lnTo>
                    <a:lnTo>
                      <a:pt x="62" y="53"/>
                    </a:lnTo>
                    <a:lnTo>
                      <a:pt x="56" y="58"/>
                    </a:lnTo>
                    <a:lnTo>
                      <a:pt x="49" y="59"/>
                    </a:lnTo>
                    <a:lnTo>
                      <a:pt x="42" y="58"/>
                    </a:lnTo>
                    <a:lnTo>
                      <a:pt x="35" y="53"/>
                    </a:lnTo>
                    <a:lnTo>
                      <a:pt x="32" y="47"/>
                    </a:lnTo>
                    <a:lnTo>
                      <a:pt x="32" y="39"/>
                    </a:lnTo>
                    <a:lnTo>
                      <a:pt x="0" y="39"/>
                    </a:lnTo>
                    <a:lnTo>
                      <a:pt x="0" y="82"/>
                    </a:lnTo>
                    <a:lnTo>
                      <a:pt x="227" y="82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4" name="Freeform 78">
                <a:extLst>
                  <a:ext uri="{FF2B5EF4-FFF2-40B4-BE49-F238E27FC236}">
                    <a16:creationId xmlns:a16="http://schemas.microsoft.com/office/drawing/2014/main" id="{36850849-697E-4A81-9C29-4D697AD19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0200" y="4681538"/>
                <a:ext cx="179388" cy="65088"/>
              </a:xfrm>
              <a:custGeom>
                <a:avLst/>
                <a:gdLst>
                  <a:gd name="T0" fmla="*/ 0 w 227"/>
                  <a:gd name="T1" fmla="*/ 0 h 81"/>
                  <a:gd name="T2" fmla="*/ 0 w 227"/>
                  <a:gd name="T3" fmla="*/ 39 h 81"/>
                  <a:gd name="T4" fmla="*/ 32 w 227"/>
                  <a:gd name="T5" fmla="*/ 39 h 81"/>
                  <a:gd name="T6" fmla="*/ 34 w 227"/>
                  <a:gd name="T7" fmla="*/ 32 h 81"/>
                  <a:gd name="T8" fmla="*/ 38 w 227"/>
                  <a:gd name="T9" fmla="*/ 26 h 81"/>
                  <a:gd name="T10" fmla="*/ 42 w 227"/>
                  <a:gd name="T11" fmla="*/ 23 h 81"/>
                  <a:gd name="T12" fmla="*/ 49 w 227"/>
                  <a:gd name="T13" fmla="*/ 21 h 81"/>
                  <a:gd name="T14" fmla="*/ 56 w 227"/>
                  <a:gd name="T15" fmla="*/ 23 h 81"/>
                  <a:gd name="T16" fmla="*/ 62 w 227"/>
                  <a:gd name="T17" fmla="*/ 27 h 81"/>
                  <a:gd name="T18" fmla="*/ 66 w 227"/>
                  <a:gd name="T19" fmla="*/ 33 h 81"/>
                  <a:gd name="T20" fmla="*/ 68 w 227"/>
                  <a:gd name="T21" fmla="*/ 40 h 81"/>
                  <a:gd name="T22" fmla="*/ 66 w 227"/>
                  <a:gd name="T23" fmla="*/ 47 h 81"/>
                  <a:gd name="T24" fmla="*/ 62 w 227"/>
                  <a:gd name="T25" fmla="*/ 54 h 81"/>
                  <a:gd name="T26" fmla="*/ 56 w 227"/>
                  <a:gd name="T27" fmla="*/ 58 h 81"/>
                  <a:gd name="T28" fmla="*/ 49 w 227"/>
                  <a:gd name="T29" fmla="*/ 59 h 81"/>
                  <a:gd name="T30" fmla="*/ 42 w 227"/>
                  <a:gd name="T31" fmla="*/ 58 h 81"/>
                  <a:gd name="T32" fmla="*/ 35 w 227"/>
                  <a:gd name="T33" fmla="*/ 54 h 81"/>
                  <a:gd name="T34" fmla="*/ 32 w 227"/>
                  <a:gd name="T35" fmla="*/ 47 h 81"/>
                  <a:gd name="T36" fmla="*/ 32 w 227"/>
                  <a:gd name="T37" fmla="*/ 39 h 81"/>
                  <a:gd name="T38" fmla="*/ 0 w 227"/>
                  <a:gd name="T39" fmla="*/ 39 h 81"/>
                  <a:gd name="T40" fmla="*/ 0 w 227"/>
                  <a:gd name="T41" fmla="*/ 81 h 81"/>
                  <a:gd name="T42" fmla="*/ 227 w 227"/>
                  <a:gd name="T43" fmla="*/ 81 h 81"/>
                  <a:gd name="T44" fmla="*/ 227 w 227"/>
                  <a:gd name="T45" fmla="*/ 0 h 81"/>
                  <a:gd name="T46" fmla="*/ 0 w 227"/>
                  <a:gd name="T4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7" h="81">
                    <a:moveTo>
                      <a:pt x="0" y="0"/>
                    </a:moveTo>
                    <a:lnTo>
                      <a:pt x="0" y="39"/>
                    </a:lnTo>
                    <a:lnTo>
                      <a:pt x="32" y="39"/>
                    </a:lnTo>
                    <a:lnTo>
                      <a:pt x="34" y="32"/>
                    </a:lnTo>
                    <a:lnTo>
                      <a:pt x="38" y="26"/>
                    </a:lnTo>
                    <a:lnTo>
                      <a:pt x="42" y="23"/>
                    </a:lnTo>
                    <a:lnTo>
                      <a:pt x="49" y="21"/>
                    </a:lnTo>
                    <a:lnTo>
                      <a:pt x="56" y="23"/>
                    </a:lnTo>
                    <a:lnTo>
                      <a:pt x="62" y="27"/>
                    </a:lnTo>
                    <a:lnTo>
                      <a:pt x="66" y="33"/>
                    </a:lnTo>
                    <a:lnTo>
                      <a:pt x="68" y="40"/>
                    </a:lnTo>
                    <a:lnTo>
                      <a:pt x="66" y="47"/>
                    </a:lnTo>
                    <a:lnTo>
                      <a:pt x="62" y="54"/>
                    </a:lnTo>
                    <a:lnTo>
                      <a:pt x="56" y="58"/>
                    </a:lnTo>
                    <a:lnTo>
                      <a:pt x="49" y="59"/>
                    </a:lnTo>
                    <a:lnTo>
                      <a:pt x="42" y="58"/>
                    </a:lnTo>
                    <a:lnTo>
                      <a:pt x="35" y="54"/>
                    </a:lnTo>
                    <a:lnTo>
                      <a:pt x="32" y="47"/>
                    </a:lnTo>
                    <a:lnTo>
                      <a:pt x="32" y="39"/>
                    </a:lnTo>
                    <a:lnTo>
                      <a:pt x="0" y="39"/>
                    </a:lnTo>
                    <a:lnTo>
                      <a:pt x="0" y="81"/>
                    </a:lnTo>
                    <a:lnTo>
                      <a:pt x="227" y="81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73A9D3C-B77B-462E-9BD0-539D502B3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2675" y="4549776"/>
                <a:ext cx="250825" cy="206375"/>
              </a:xfrm>
              <a:custGeom>
                <a:avLst/>
                <a:gdLst>
                  <a:gd name="T0" fmla="*/ 270 w 315"/>
                  <a:gd name="T1" fmla="*/ 260 h 260"/>
                  <a:gd name="T2" fmla="*/ 281 w 315"/>
                  <a:gd name="T3" fmla="*/ 247 h 260"/>
                  <a:gd name="T4" fmla="*/ 289 w 315"/>
                  <a:gd name="T5" fmla="*/ 232 h 260"/>
                  <a:gd name="T6" fmla="*/ 297 w 315"/>
                  <a:gd name="T7" fmla="*/ 217 h 260"/>
                  <a:gd name="T8" fmla="*/ 304 w 315"/>
                  <a:gd name="T9" fmla="*/ 201 h 260"/>
                  <a:gd name="T10" fmla="*/ 308 w 315"/>
                  <a:gd name="T11" fmla="*/ 185 h 260"/>
                  <a:gd name="T12" fmla="*/ 312 w 315"/>
                  <a:gd name="T13" fmla="*/ 168 h 260"/>
                  <a:gd name="T14" fmla="*/ 314 w 315"/>
                  <a:gd name="T15" fmla="*/ 149 h 260"/>
                  <a:gd name="T16" fmla="*/ 315 w 315"/>
                  <a:gd name="T17" fmla="*/ 131 h 260"/>
                  <a:gd name="T18" fmla="*/ 314 w 315"/>
                  <a:gd name="T19" fmla="*/ 111 h 260"/>
                  <a:gd name="T20" fmla="*/ 312 w 315"/>
                  <a:gd name="T21" fmla="*/ 93 h 260"/>
                  <a:gd name="T22" fmla="*/ 308 w 315"/>
                  <a:gd name="T23" fmla="*/ 76 h 260"/>
                  <a:gd name="T24" fmla="*/ 303 w 315"/>
                  <a:gd name="T25" fmla="*/ 58 h 260"/>
                  <a:gd name="T26" fmla="*/ 297 w 315"/>
                  <a:gd name="T27" fmla="*/ 42 h 260"/>
                  <a:gd name="T28" fmla="*/ 289 w 315"/>
                  <a:gd name="T29" fmla="*/ 27 h 260"/>
                  <a:gd name="T30" fmla="*/ 280 w 315"/>
                  <a:gd name="T31" fmla="*/ 12 h 260"/>
                  <a:gd name="T32" fmla="*/ 269 w 315"/>
                  <a:gd name="T33" fmla="*/ 0 h 260"/>
                  <a:gd name="T34" fmla="*/ 47 w 315"/>
                  <a:gd name="T35" fmla="*/ 0 h 260"/>
                  <a:gd name="T36" fmla="*/ 36 w 315"/>
                  <a:gd name="T37" fmla="*/ 12 h 260"/>
                  <a:gd name="T38" fmla="*/ 27 w 315"/>
                  <a:gd name="T39" fmla="*/ 26 h 260"/>
                  <a:gd name="T40" fmla="*/ 19 w 315"/>
                  <a:gd name="T41" fmla="*/ 42 h 260"/>
                  <a:gd name="T42" fmla="*/ 13 w 315"/>
                  <a:gd name="T43" fmla="*/ 58 h 260"/>
                  <a:gd name="T44" fmla="*/ 8 w 315"/>
                  <a:gd name="T45" fmla="*/ 76 h 260"/>
                  <a:gd name="T46" fmla="*/ 3 w 315"/>
                  <a:gd name="T47" fmla="*/ 94 h 260"/>
                  <a:gd name="T48" fmla="*/ 1 w 315"/>
                  <a:gd name="T49" fmla="*/ 112 h 260"/>
                  <a:gd name="T50" fmla="*/ 0 w 315"/>
                  <a:gd name="T51" fmla="*/ 131 h 260"/>
                  <a:gd name="T52" fmla="*/ 1 w 315"/>
                  <a:gd name="T53" fmla="*/ 149 h 260"/>
                  <a:gd name="T54" fmla="*/ 3 w 315"/>
                  <a:gd name="T55" fmla="*/ 168 h 260"/>
                  <a:gd name="T56" fmla="*/ 6 w 315"/>
                  <a:gd name="T57" fmla="*/ 185 h 260"/>
                  <a:gd name="T58" fmla="*/ 12 w 315"/>
                  <a:gd name="T59" fmla="*/ 201 h 260"/>
                  <a:gd name="T60" fmla="*/ 19 w 315"/>
                  <a:gd name="T61" fmla="*/ 217 h 260"/>
                  <a:gd name="T62" fmla="*/ 27 w 315"/>
                  <a:gd name="T63" fmla="*/ 232 h 260"/>
                  <a:gd name="T64" fmla="*/ 35 w 315"/>
                  <a:gd name="T65" fmla="*/ 247 h 260"/>
                  <a:gd name="T66" fmla="*/ 46 w 315"/>
                  <a:gd name="T67" fmla="*/ 260 h 260"/>
                  <a:gd name="T68" fmla="*/ 270 w 315"/>
                  <a:gd name="T6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5" h="260">
                    <a:moveTo>
                      <a:pt x="270" y="260"/>
                    </a:moveTo>
                    <a:lnTo>
                      <a:pt x="281" y="247"/>
                    </a:lnTo>
                    <a:lnTo>
                      <a:pt x="289" y="232"/>
                    </a:lnTo>
                    <a:lnTo>
                      <a:pt x="297" y="217"/>
                    </a:lnTo>
                    <a:lnTo>
                      <a:pt x="304" y="201"/>
                    </a:lnTo>
                    <a:lnTo>
                      <a:pt x="308" y="185"/>
                    </a:lnTo>
                    <a:lnTo>
                      <a:pt x="312" y="168"/>
                    </a:lnTo>
                    <a:lnTo>
                      <a:pt x="314" y="149"/>
                    </a:lnTo>
                    <a:lnTo>
                      <a:pt x="315" y="131"/>
                    </a:lnTo>
                    <a:lnTo>
                      <a:pt x="314" y="111"/>
                    </a:lnTo>
                    <a:lnTo>
                      <a:pt x="312" y="93"/>
                    </a:lnTo>
                    <a:lnTo>
                      <a:pt x="308" y="76"/>
                    </a:lnTo>
                    <a:lnTo>
                      <a:pt x="303" y="58"/>
                    </a:lnTo>
                    <a:lnTo>
                      <a:pt x="297" y="42"/>
                    </a:lnTo>
                    <a:lnTo>
                      <a:pt x="289" y="27"/>
                    </a:lnTo>
                    <a:lnTo>
                      <a:pt x="280" y="12"/>
                    </a:lnTo>
                    <a:lnTo>
                      <a:pt x="269" y="0"/>
                    </a:lnTo>
                    <a:lnTo>
                      <a:pt x="47" y="0"/>
                    </a:lnTo>
                    <a:lnTo>
                      <a:pt x="36" y="12"/>
                    </a:lnTo>
                    <a:lnTo>
                      <a:pt x="27" y="26"/>
                    </a:lnTo>
                    <a:lnTo>
                      <a:pt x="19" y="42"/>
                    </a:lnTo>
                    <a:lnTo>
                      <a:pt x="13" y="58"/>
                    </a:lnTo>
                    <a:lnTo>
                      <a:pt x="8" y="76"/>
                    </a:lnTo>
                    <a:lnTo>
                      <a:pt x="3" y="94"/>
                    </a:lnTo>
                    <a:lnTo>
                      <a:pt x="1" y="112"/>
                    </a:lnTo>
                    <a:lnTo>
                      <a:pt x="0" y="131"/>
                    </a:lnTo>
                    <a:lnTo>
                      <a:pt x="1" y="149"/>
                    </a:lnTo>
                    <a:lnTo>
                      <a:pt x="3" y="168"/>
                    </a:lnTo>
                    <a:lnTo>
                      <a:pt x="6" y="185"/>
                    </a:lnTo>
                    <a:lnTo>
                      <a:pt x="12" y="201"/>
                    </a:lnTo>
                    <a:lnTo>
                      <a:pt x="19" y="217"/>
                    </a:lnTo>
                    <a:lnTo>
                      <a:pt x="27" y="232"/>
                    </a:lnTo>
                    <a:lnTo>
                      <a:pt x="35" y="247"/>
                    </a:lnTo>
                    <a:lnTo>
                      <a:pt x="46" y="260"/>
                    </a:lnTo>
                    <a:lnTo>
                      <a:pt x="270" y="2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6" name="Rectangle 80">
                <a:extLst>
                  <a:ext uri="{FF2B5EF4-FFF2-40B4-BE49-F238E27FC236}">
                    <a16:creationId xmlns:a16="http://schemas.microsoft.com/office/drawing/2014/main" id="{035EE467-B97C-4264-8429-584FCB73D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31413" y="4578351"/>
                <a:ext cx="39688" cy="88900"/>
              </a:xfrm>
              <a:prstGeom prst="rect">
                <a:avLst/>
              </a:pr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7" name="Rectangle 81">
                <a:extLst>
                  <a:ext uri="{FF2B5EF4-FFF2-40B4-BE49-F238E27FC236}">
                    <a16:creationId xmlns:a16="http://schemas.microsoft.com/office/drawing/2014/main" id="{B14792EB-195D-4C96-A8C6-E949F94CE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8250" y="4578351"/>
                <a:ext cx="39688" cy="88900"/>
              </a:xfrm>
              <a:prstGeom prst="rect">
                <a:avLst/>
              </a:pr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  <p:sp>
            <p:nvSpPr>
              <p:cNvPr id="88" name="Freeform 82">
                <a:extLst>
                  <a:ext uri="{FF2B5EF4-FFF2-40B4-BE49-F238E27FC236}">
                    <a16:creationId xmlns:a16="http://schemas.microsoft.com/office/drawing/2014/main" id="{57E06C8D-86D2-4CD0-AD38-7598242B3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4275" y="4692651"/>
                <a:ext cx="42863" cy="42863"/>
              </a:xfrm>
              <a:custGeom>
                <a:avLst/>
                <a:gdLst>
                  <a:gd name="T0" fmla="*/ 27 w 54"/>
                  <a:gd name="T1" fmla="*/ 54 h 54"/>
                  <a:gd name="T2" fmla="*/ 37 w 54"/>
                  <a:gd name="T3" fmla="*/ 52 h 54"/>
                  <a:gd name="T4" fmla="*/ 46 w 54"/>
                  <a:gd name="T5" fmla="*/ 46 h 54"/>
                  <a:gd name="T6" fmla="*/ 52 w 54"/>
                  <a:gd name="T7" fmla="*/ 37 h 54"/>
                  <a:gd name="T8" fmla="*/ 54 w 54"/>
                  <a:gd name="T9" fmla="*/ 27 h 54"/>
                  <a:gd name="T10" fmla="*/ 52 w 54"/>
                  <a:gd name="T11" fmla="*/ 16 h 54"/>
                  <a:gd name="T12" fmla="*/ 46 w 54"/>
                  <a:gd name="T13" fmla="*/ 8 h 54"/>
                  <a:gd name="T14" fmla="*/ 37 w 54"/>
                  <a:gd name="T15" fmla="*/ 3 h 54"/>
                  <a:gd name="T16" fmla="*/ 27 w 54"/>
                  <a:gd name="T17" fmla="*/ 0 h 54"/>
                  <a:gd name="T18" fmla="*/ 16 w 54"/>
                  <a:gd name="T19" fmla="*/ 3 h 54"/>
                  <a:gd name="T20" fmla="*/ 8 w 54"/>
                  <a:gd name="T21" fmla="*/ 8 h 54"/>
                  <a:gd name="T22" fmla="*/ 3 w 54"/>
                  <a:gd name="T23" fmla="*/ 16 h 54"/>
                  <a:gd name="T24" fmla="*/ 0 w 54"/>
                  <a:gd name="T25" fmla="*/ 27 h 54"/>
                  <a:gd name="T26" fmla="*/ 3 w 54"/>
                  <a:gd name="T27" fmla="*/ 37 h 54"/>
                  <a:gd name="T28" fmla="*/ 8 w 54"/>
                  <a:gd name="T29" fmla="*/ 46 h 54"/>
                  <a:gd name="T30" fmla="*/ 16 w 54"/>
                  <a:gd name="T31" fmla="*/ 52 h 54"/>
                  <a:gd name="T32" fmla="*/ 27 w 54"/>
                  <a:gd name="T33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54">
                    <a:moveTo>
                      <a:pt x="27" y="54"/>
                    </a:moveTo>
                    <a:lnTo>
                      <a:pt x="37" y="52"/>
                    </a:lnTo>
                    <a:lnTo>
                      <a:pt x="46" y="46"/>
                    </a:lnTo>
                    <a:lnTo>
                      <a:pt x="52" y="37"/>
                    </a:lnTo>
                    <a:lnTo>
                      <a:pt x="54" y="27"/>
                    </a:lnTo>
                    <a:lnTo>
                      <a:pt x="52" y="16"/>
                    </a:lnTo>
                    <a:lnTo>
                      <a:pt x="46" y="8"/>
                    </a:lnTo>
                    <a:lnTo>
                      <a:pt x="37" y="3"/>
                    </a:lnTo>
                    <a:lnTo>
                      <a:pt x="27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7"/>
                    </a:lnTo>
                    <a:lnTo>
                      <a:pt x="3" y="37"/>
                    </a:lnTo>
                    <a:lnTo>
                      <a:pt x="8" y="46"/>
                    </a:lnTo>
                    <a:lnTo>
                      <a:pt x="16" y="52"/>
                    </a:lnTo>
                    <a:lnTo>
                      <a:pt x="27" y="54"/>
                    </a:lnTo>
                    <a:close/>
                  </a:path>
                </a:pathLst>
              </a:custGeom>
              <a:solidFill>
                <a:srgbClr val="00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나눔고딕 ExtraBold" pitchFamily="50" charset="-127"/>
                  <a:ea typeface="나눔고딕 ExtraBold" pitchFamily="50" charset="-127"/>
                </a:endParaRPr>
              </a:p>
            </p:txBody>
          </p:sp>
        </p:grpSp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89A64458-F4DC-4E98-B623-08188322E8E3}"/>
                </a:ext>
              </a:extLst>
            </p:cNvPr>
            <p:cNvSpPr/>
            <p:nvPr/>
          </p:nvSpPr>
          <p:spPr>
            <a:xfrm>
              <a:off x="5086866" y="3362140"/>
              <a:ext cx="2173664" cy="167717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marL="180975" indent="-180975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개발 및 운영을 위한 </a:t>
              </a: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CI/CD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기반 조성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180975" indent="-180975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en-US" altLang="ko-KR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Ansible/Docker/Container 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적용</a:t>
              </a:r>
            </a:p>
            <a:p>
              <a:pPr marL="180975" indent="-180975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오픈 소스 제품에 추가 기능을 탑재한 솔루션을 통한 부가가치 제공</a:t>
              </a:r>
            </a:p>
            <a:p>
              <a:pPr marL="180975" indent="-180975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신규 적용 시스템 발굴 및 적용</a:t>
              </a:r>
            </a:p>
          </p:txBody>
        </p:sp>
        <p:pic>
          <p:nvPicPr>
            <p:cNvPr id="90" name="그림 89">
              <a:extLst>
                <a:ext uri="{FF2B5EF4-FFF2-40B4-BE49-F238E27FC236}">
                  <a16:creationId xmlns:a16="http://schemas.microsoft.com/office/drawing/2014/main" id="{3A37211B-F249-43C1-917E-05138E6C4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3818" y="5670689"/>
              <a:ext cx="513002" cy="648338"/>
            </a:xfrm>
            <a:prstGeom prst="rect">
              <a:avLst/>
            </a:prstGeom>
          </p:spPr>
        </p:pic>
        <p:sp>
          <p:nvSpPr>
            <p:cNvPr id="91" name="직사각형 90">
              <a:extLst>
                <a:ext uri="{FF2B5EF4-FFF2-40B4-BE49-F238E27FC236}">
                  <a16:creationId xmlns:a16="http://schemas.microsoft.com/office/drawing/2014/main" id="{31F554F9-866C-4FC9-B5D2-0E94A79E1C03}"/>
                </a:ext>
              </a:extLst>
            </p:cNvPr>
            <p:cNvSpPr/>
            <p:nvPr/>
          </p:nvSpPr>
          <p:spPr>
            <a:xfrm>
              <a:off x="7476671" y="3362140"/>
              <a:ext cx="2034661" cy="196053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1270" h="38100"/>
              </a:sp3d>
            </a:bodyPr>
            <a:lstStyle/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오픈 소스 적용 </a:t>
              </a:r>
              <a:r>
                <a:rPr lang="ko-KR" altLang="en-US" sz="1400" spc="-40" dirty="0" err="1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로드맵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 마련 및 가이드 라인 제공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오픈 소스 </a:t>
              </a:r>
              <a:r>
                <a:rPr lang="ko-KR" altLang="en-US" sz="1400" spc="-40" dirty="0" err="1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거버넌스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 체계 수립 제언</a:t>
              </a: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인프라 운영에 대한 </a:t>
              </a:r>
              <a:r>
                <a:rPr lang="en-US" altLang="ko-KR" sz="1400" spc="-40" dirty="0" err="1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DevOps</a:t>
              </a:r>
              <a:r>
                <a:rPr lang="ko-KR" altLang="en-US" sz="1400" spc="-40" dirty="0">
                  <a:solidFill>
                    <a:prstClr val="black"/>
                  </a:solidFill>
                  <a:latin typeface="Rix모던고딕 B" panose="02020603020101020101" pitchFamily="18" charset="-127"/>
                  <a:ea typeface="Rix모던고딕 B" panose="02020603020101020101" pitchFamily="18" charset="-127"/>
                </a:rPr>
                <a:t>관련 가이드제공</a:t>
              </a:r>
              <a:endParaRPr lang="en-US" altLang="ko-KR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  <a:p>
              <a:pPr marL="285750" indent="-285750" algn="l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endParaRPr lang="ko-KR" altLang="en-US" sz="1400" spc="-40" dirty="0">
                <a:solidFill>
                  <a:prstClr val="black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endParaRPr>
            </a:p>
          </p:txBody>
        </p:sp>
        <p:grpSp>
          <p:nvGrpSpPr>
            <p:cNvPr id="92" name="그룹 210">
              <a:extLst>
                <a:ext uri="{FF2B5EF4-FFF2-40B4-BE49-F238E27FC236}">
                  <a16:creationId xmlns:a16="http://schemas.microsoft.com/office/drawing/2014/main" id="{9CCB7BDA-1985-4692-A850-AAA754DDB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88921" y="5611487"/>
              <a:ext cx="522287" cy="730250"/>
              <a:chOff x="3445393" y="2084794"/>
              <a:chExt cx="612874" cy="857115"/>
            </a:xfrm>
          </p:grpSpPr>
          <p:grpSp>
            <p:nvGrpSpPr>
              <p:cNvPr id="93" name="그룹 277">
                <a:extLst>
                  <a:ext uri="{FF2B5EF4-FFF2-40B4-BE49-F238E27FC236}">
                    <a16:creationId xmlns:a16="http://schemas.microsoft.com/office/drawing/2014/main" id="{57646A8E-7616-4ACE-BFE7-644B1D93AB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9992" y="2084794"/>
                <a:ext cx="168275" cy="261938"/>
                <a:chOff x="6149975" y="2441576"/>
                <a:chExt cx="168275" cy="261938"/>
              </a:xfrm>
            </p:grpSpPr>
            <p:sp>
              <p:nvSpPr>
                <p:cNvPr id="95" name="Freeform 27">
                  <a:extLst>
                    <a:ext uri="{FF2B5EF4-FFF2-40B4-BE49-F238E27FC236}">
                      <a16:creationId xmlns:a16="http://schemas.microsoft.com/office/drawing/2014/main" id="{8EBEC69D-0E2E-460F-AC15-28BCBBB4EF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9975" y="2441576"/>
                  <a:ext cx="168275" cy="261938"/>
                </a:xfrm>
                <a:custGeom>
                  <a:avLst/>
                  <a:gdLst>
                    <a:gd name="T0" fmla="*/ 2147483647 w 426"/>
                    <a:gd name="T1" fmla="*/ 2147483647 h 663"/>
                    <a:gd name="T2" fmla="*/ 2147483647 w 426"/>
                    <a:gd name="T3" fmla="*/ 2147483647 h 663"/>
                    <a:gd name="T4" fmla="*/ 2147483647 w 426"/>
                    <a:gd name="T5" fmla="*/ 2147483647 h 663"/>
                    <a:gd name="T6" fmla="*/ 2147483647 w 426"/>
                    <a:gd name="T7" fmla="*/ 2147483647 h 663"/>
                    <a:gd name="T8" fmla="*/ 2147483647 w 426"/>
                    <a:gd name="T9" fmla="*/ 2147483647 h 663"/>
                    <a:gd name="T10" fmla="*/ 2147483647 w 426"/>
                    <a:gd name="T11" fmla="*/ 2147483647 h 663"/>
                    <a:gd name="T12" fmla="*/ 2147483647 w 426"/>
                    <a:gd name="T13" fmla="*/ 2147483647 h 663"/>
                    <a:gd name="T14" fmla="*/ 2147483647 w 426"/>
                    <a:gd name="T15" fmla="*/ 2147483647 h 663"/>
                    <a:gd name="T16" fmla="*/ 2147483647 w 426"/>
                    <a:gd name="T17" fmla="*/ 2147483647 h 663"/>
                    <a:gd name="T18" fmla="*/ 2147483647 w 426"/>
                    <a:gd name="T19" fmla="*/ 2147483647 h 663"/>
                    <a:gd name="T20" fmla="*/ 2147483647 w 426"/>
                    <a:gd name="T21" fmla="*/ 2147483647 h 663"/>
                    <a:gd name="T22" fmla="*/ 2147483647 w 426"/>
                    <a:gd name="T23" fmla="*/ 2147483647 h 663"/>
                    <a:gd name="T24" fmla="*/ 2147483647 w 426"/>
                    <a:gd name="T25" fmla="*/ 2147483647 h 663"/>
                    <a:gd name="T26" fmla="*/ 2147483647 w 426"/>
                    <a:gd name="T27" fmla="*/ 2147483647 h 663"/>
                    <a:gd name="T28" fmla="*/ 2147483647 w 426"/>
                    <a:gd name="T29" fmla="*/ 2147483647 h 663"/>
                    <a:gd name="T30" fmla="*/ 2147483647 w 426"/>
                    <a:gd name="T31" fmla="*/ 2147483647 h 663"/>
                    <a:gd name="T32" fmla="*/ 2147483647 w 426"/>
                    <a:gd name="T33" fmla="*/ 2147483647 h 663"/>
                    <a:gd name="T34" fmla="*/ 2147483647 w 426"/>
                    <a:gd name="T35" fmla="*/ 740013888 h 663"/>
                    <a:gd name="T36" fmla="*/ 2147483647 w 426"/>
                    <a:gd name="T37" fmla="*/ 863323230 h 663"/>
                    <a:gd name="T38" fmla="*/ 2147483647 w 426"/>
                    <a:gd name="T39" fmla="*/ 2147483647 h 663"/>
                    <a:gd name="T40" fmla="*/ 2147483647 w 426"/>
                    <a:gd name="T41" fmla="*/ 2147483647 h 663"/>
                    <a:gd name="T42" fmla="*/ 2147483647 w 426"/>
                    <a:gd name="T43" fmla="*/ 2147483647 h 663"/>
                    <a:gd name="T44" fmla="*/ 2147483647 w 426"/>
                    <a:gd name="T45" fmla="*/ 2147483647 h 663"/>
                    <a:gd name="T46" fmla="*/ 2147483647 w 426"/>
                    <a:gd name="T47" fmla="*/ 2147483647 h 663"/>
                    <a:gd name="T48" fmla="*/ 2147483647 w 426"/>
                    <a:gd name="T49" fmla="*/ 2147483647 h 663"/>
                    <a:gd name="T50" fmla="*/ 2147483647 w 426"/>
                    <a:gd name="T51" fmla="*/ 2147483647 h 663"/>
                    <a:gd name="T52" fmla="*/ 2147483647 w 426"/>
                    <a:gd name="T53" fmla="*/ 2147483647 h 663"/>
                    <a:gd name="T54" fmla="*/ 2147483647 w 426"/>
                    <a:gd name="T55" fmla="*/ 2147483647 h 663"/>
                    <a:gd name="T56" fmla="*/ 2147483647 w 426"/>
                    <a:gd name="T57" fmla="*/ 2147483647 h 663"/>
                    <a:gd name="T58" fmla="*/ 2147483647 w 426"/>
                    <a:gd name="T59" fmla="*/ 2147483647 h 663"/>
                    <a:gd name="T60" fmla="*/ 2147483647 w 426"/>
                    <a:gd name="T61" fmla="*/ 2147483647 h 663"/>
                    <a:gd name="T62" fmla="*/ 2147483647 w 426"/>
                    <a:gd name="T63" fmla="*/ 2147483647 h 663"/>
                    <a:gd name="T64" fmla="*/ 2147483647 w 426"/>
                    <a:gd name="T65" fmla="*/ 2147483647 h 663"/>
                    <a:gd name="T66" fmla="*/ 2147483647 w 426"/>
                    <a:gd name="T67" fmla="*/ 2147483647 h 663"/>
                    <a:gd name="T68" fmla="*/ 2147483647 w 426"/>
                    <a:gd name="T69" fmla="*/ 2147483647 h 663"/>
                    <a:gd name="T70" fmla="*/ 2147483647 w 426"/>
                    <a:gd name="T71" fmla="*/ 2147483647 h 663"/>
                    <a:gd name="T72" fmla="*/ 2147483647 w 426"/>
                    <a:gd name="T73" fmla="*/ 2147483647 h 663"/>
                    <a:gd name="T74" fmla="*/ 2147483647 w 426"/>
                    <a:gd name="T75" fmla="*/ 2147483647 h 663"/>
                    <a:gd name="T76" fmla="*/ 2147483647 w 426"/>
                    <a:gd name="T77" fmla="*/ 2147483647 h 663"/>
                    <a:gd name="T78" fmla="*/ 2147483647 w 426"/>
                    <a:gd name="T79" fmla="*/ 2147483647 h 663"/>
                    <a:gd name="T80" fmla="*/ 2147483647 w 426"/>
                    <a:gd name="T81" fmla="*/ 2147483647 h 663"/>
                    <a:gd name="T82" fmla="*/ 2147483647 w 426"/>
                    <a:gd name="T83" fmla="*/ 2147483647 h 663"/>
                    <a:gd name="T84" fmla="*/ 2147483647 w 426"/>
                    <a:gd name="T85" fmla="*/ 2147483647 h 663"/>
                    <a:gd name="T86" fmla="*/ 2147483647 w 426"/>
                    <a:gd name="T87" fmla="*/ 2147483647 h 663"/>
                    <a:gd name="T88" fmla="*/ 2147483647 w 426"/>
                    <a:gd name="T89" fmla="*/ 2147483647 h 663"/>
                    <a:gd name="T90" fmla="*/ 2147483647 w 426"/>
                    <a:gd name="T91" fmla="*/ 2147483647 h 663"/>
                    <a:gd name="T92" fmla="*/ 2147483647 w 426"/>
                    <a:gd name="T93" fmla="*/ 2147483647 h 663"/>
                    <a:gd name="T94" fmla="*/ 2147483647 w 426"/>
                    <a:gd name="T95" fmla="*/ 2147483647 h 663"/>
                    <a:gd name="T96" fmla="*/ 2147483647 w 426"/>
                    <a:gd name="T97" fmla="*/ 2147483647 h 663"/>
                    <a:gd name="T98" fmla="*/ 2147483647 w 426"/>
                    <a:gd name="T99" fmla="*/ 2147483647 h 663"/>
                    <a:gd name="T100" fmla="*/ 2147483647 w 426"/>
                    <a:gd name="T101" fmla="*/ 2147483647 h 663"/>
                    <a:gd name="T102" fmla="*/ 1787373087 w 426"/>
                    <a:gd name="T103" fmla="*/ 2147483647 h 663"/>
                    <a:gd name="T104" fmla="*/ 739602582 w 426"/>
                    <a:gd name="T105" fmla="*/ 2147483647 h 663"/>
                    <a:gd name="T106" fmla="*/ 0 w 426"/>
                    <a:gd name="T107" fmla="*/ 2147483647 h 663"/>
                    <a:gd name="T108" fmla="*/ 0 w 426"/>
                    <a:gd name="T109" fmla="*/ 2147483647 h 663"/>
                    <a:gd name="T110" fmla="*/ 308167627 w 426"/>
                    <a:gd name="T111" fmla="*/ 2147483647 h 663"/>
                    <a:gd name="T112" fmla="*/ 1047770307 w 426"/>
                    <a:gd name="T113" fmla="*/ 2147483647 h 663"/>
                    <a:gd name="T114" fmla="*/ 2147483647 w 426"/>
                    <a:gd name="T115" fmla="*/ 2147483647 h 663"/>
                    <a:gd name="T116" fmla="*/ 2147483647 w 426"/>
                    <a:gd name="T117" fmla="*/ 2147483647 h 663"/>
                    <a:gd name="T118" fmla="*/ 2147483647 w 426"/>
                    <a:gd name="T119" fmla="*/ 2147483647 h 663"/>
                    <a:gd name="T120" fmla="*/ 2147483647 w 426"/>
                    <a:gd name="T121" fmla="*/ 2147483647 h 663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426"/>
                    <a:gd name="T184" fmla="*/ 0 h 663"/>
                    <a:gd name="T185" fmla="*/ 426 w 426"/>
                    <a:gd name="T186" fmla="*/ 663 h 663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426" h="663">
                      <a:moveTo>
                        <a:pt x="180" y="572"/>
                      </a:moveTo>
                      <a:lnTo>
                        <a:pt x="187" y="571"/>
                      </a:lnTo>
                      <a:lnTo>
                        <a:pt x="195" y="571"/>
                      </a:lnTo>
                      <a:lnTo>
                        <a:pt x="200" y="572"/>
                      </a:lnTo>
                      <a:lnTo>
                        <a:pt x="207" y="572"/>
                      </a:lnTo>
                      <a:lnTo>
                        <a:pt x="211" y="572"/>
                      </a:lnTo>
                      <a:lnTo>
                        <a:pt x="216" y="573"/>
                      </a:lnTo>
                      <a:lnTo>
                        <a:pt x="221" y="575"/>
                      </a:lnTo>
                      <a:lnTo>
                        <a:pt x="225" y="576"/>
                      </a:lnTo>
                      <a:lnTo>
                        <a:pt x="228" y="577"/>
                      </a:lnTo>
                      <a:lnTo>
                        <a:pt x="232" y="579"/>
                      </a:lnTo>
                      <a:lnTo>
                        <a:pt x="234" y="580"/>
                      </a:lnTo>
                      <a:lnTo>
                        <a:pt x="237" y="583"/>
                      </a:lnTo>
                      <a:lnTo>
                        <a:pt x="241" y="587"/>
                      </a:lnTo>
                      <a:lnTo>
                        <a:pt x="244" y="591"/>
                      </a:lnTo>
                      <a:lnTo>
                        <a:pt x="245" y="596"/>
                      </a:lnTo>
                      <a:lnTo>
                        <a:pt x="245" y="600"/>
                      </a:lnTo>
                      <a:lnTo>
                        <a:pt x="245" y="605"/>
                      </a:lnTo>
                      <a:lnTo>
                        <a:pt x="244" y="610"/>
                      </a:lnTo>
                      <a:lnTo>
                        <a:pt x="241" y="616"/>
                      </a:lnTo>
                      <a:lnTo>
                        <a:pt x="238" y="621"/>
                      </a:lnTo>
                      <a:lnTo>
                        <a:pt x="237" y="626"/>
                      </a:lnTo>
                      <a:lnTo>
                        <a:pt x="234" y="632"/>
                      </a:lnTo>
                      <a:lnTo>
                        <a:pt x="230" y="637"/>
                      </a:lnTo>
                      <a:lnTo>
                        <a:pt x="228" y="642"/>
                      </a:lnTo>
                      <a:lnTo>
                        <a:pt x="226" y="646"/>
                      </a:lnTo>
                      <a:lnTo>
                        <a:pt x="224" y="650"/>
                      </a:lnTo>
                      <a:lnTo>
                        <a:pt x="223" y="653"/>
                      </a:lnTo>
                      <a:lnTo>
                        <a:pt x="221" y="657"/>
                      </a:lnTo>
                      <a:lnTo>
                        <a:pt x="221" y="659"/>
                      </a:lnTo>
                      <a:lnTo>
                        <a:pt x="223" y="662"/>
                      </a:lnTo>
                      <a:lnTo>
                        <a:pt x="225" y="663"/>
                      </a:lnTo>
                      <a:lnTo>
                        <a:pt x="228" y="663"/>
                      </a:lnTo>
                      <a:lnTo>
                        <a:pt x="230" y="663"/>
                      </a:lnTo>
                      <a:lnTo>
                        <a:pt x="233" y="663"/>
                      </a:lnTo>
                      <a:lnTo>
                        <a:pt x="236" y="662"/>
                      </a:lnTo>
                      <a:lnTo>
                        <a:pt x="240" y="662"/>
                      </a:lnTo>
                      <a:lnTo>
                        <a:pt x="244" y="662"/>
                      </a:lnTo>
                      <a:lnTo>
                        <a:pt x="248" y="661"/>
                      </a:lnTo>
                      <a:lnTo>
                        <a:pt x="252" y="658"/>
                      </a:lnTo>
                      <a:lnTo>
                        <a:pt x="257" y="657"/>
                      </a:lnTo>
                      <a:lnTo>
                        <a:pt x="263" y="655"/>
                      </a:lnTo>
                      <a:lnTo>
                        <a:pt x="270" y="654"/>
                      </a:lnTo>
                      <a:lnTo>
                        <a:pt x="275" y="651"/>
                      </a:lnTo>
                      <a:lnTo>
                        <a:pt x="283" y="649"/>
                      </a:lnTo>
                      <a:lnTo>
                        <a:pt x="290" y="645"/>
                      </a:lnTo>
                      <a:lnTo>
                        <a:pt x="298" y="642"/>
                      </a:lnTo>
                      <a:lnTo>
                        <a:pt x="304" y="638"/>
                      </a:lnTo>
                      <a:lnTo>
                        <a:pt x="312" y="636"/>
                      </a:lnTo>
                      <a:lnTo>
                        <a:pt x="317" y="630"/>
                      </a:lnTo>
                      <a:lnTo>
                        <a:pt x="324" y="626"/>
                      </a:lnTo>
                      <a:lnTo>
                        <a:pt x="331" y="622"/>
                      </a:lnTo>
                      <a:lnTo>
                        <a:pt x="337" y="618"/>
                      </a:lnTo>
                      <a:lnTo>
                        <a:pt x="343" y="613"/>
                      </a:lnTo>
                      <a:lnTo>
                        <a:pt x="348" y="608"/>
                      </a:lnTo>
                      <a:lnTo>
                        <a:pt x="353" y="601"/>
                      </a:lnTo>
                      <a:lnTo>
                        <a:pt x="360" y="597"/>
                      </a:lnTo>
                      <a:lnTo>
                        <a:pt x="364" y="591"/>
                      </a:lnTo>
                      <a:lnTo>
                        <a:pt x="369" y="585"/>
                      </a:lnTo>
                      <a:lnTo>
                        <a:pt x="374" y="580"/>
                      </a:lnTo>
                      <a:lnTo>
                        <a:pt x="378" y="575"/>
                      </a:lnTo>
                      <a:lnTo>
                        <a:pt x="382" y="568"/>
                      </a:lnTo>
                      <a:lnTo>
                        <a:pt x="386" y="562"/>
                      </a:lnTo>
                      <a:lnTo>
                        <a:pt x="390" y="555"/>
                      </a:lnTo>
                      <a:lnTo>
                        <a:pt x="394" y="548"/>
                      </a:lnTo>
                      <a:lnTo>
                        <a:pt x="397" y="542"/>
                      </a:lnTo>
                      <a:lnTo>
                        <a:pt x="401" y="535"/>
                      </a:lnTo>
                      <a:lnTo>
                        <a:pt x="403" y="529"/>
                      </a:lnTo>
                      <a:lnTo>
                        <a:pt x="407" y="522"/>
                      </a:lnTo>
                      <a:lnTo>
                        <a:pt x="410" y="515"/>
                      </a:lnTo>
                      <a:lnTo>
                        <a:pt x="412" y="507"/>
                      </a:lnTo>
                      <a:lnTo>
                        <a:pt x="414" y="501"/>
                      </a:lnTo>
                      <a:lnTo>
                        <a:pt x="416" y="494"/>
                      </a:lnTo>
                      <a:lnTo>
                        <a:pt x="419" y="486"/>
                      </a:lnTo>
                      <a:lnTo>
                        <a:pt x="420" y="480"/>
                      </a:lnTo>
                      <a:lnTo>
                        <a:pt x="422" y="473"/>
                      </a:lnTo>
                      <a:lnTo>
                        <a:pt x="424" y="467"/>
                      </a:lnTo>
                      <a:lnTo>
                        <a:pt x="424" y="459"/>
                      </a:lnTo>
                      <a:lnTo>
                        <a:pt x="426" y="451"/>
                      </a:lnTo>
                      <a:lnTo>
                        <a:pt x="426" y="444"/>
                      </a:lnTo>
                      <a:lnTo>
                        <a:pt x="426" y="437"/>
                      </a:lnTo>
                      <a:lnTo>
                        <a:pt x="426" y="430"/>
                      </a:lnTo>
                      <a:lnTo>
                        <a:pt x="426" y="423"/>
                      </a:lnTo>
                      <a:lnTo>
                        <a:pt x="426" y="415"/>
                      </a:lnTo>
                      <a:lnTo>
                        <a:pt x="426" y="408"/>
                      </a:lnTo>
                      <a:lnTo>
                        <a:pt x="426" y="402"/>
                      </a:lnTo>
                      <a:lnTo>
                        <a:pt x="424" y="395"/>
                      </a:lnTo>
                      <a:lnTo>
                        <a:pt x="423" y="387"/>
                      </a:lnTo>
                      <a:lnTo>
                        <a:pt x="423" y="381"/>
                      </a:lnTo>
                      <a:lnTo>
                        <a:pt x="420" y="374"/>
                      </a:lnTo>
                      <a:lnTo>
                        <a:pt x="419" y="367"/>
                      </a:lnTo>
                      <a:lnTo>
                        <a:pt x="418" y="361"/>
                      </a:lnTo>
                      <a:lnTo>
                        <a:pt x="416" y="356"/>
                      </a:lnTo>
                      <a:lnTo>
                        <a:pt x="412" y="349"/>
                      </a:lnTo>
                      <a:lnTo>
                        <a:pt x="411" y="342"/>
                      </a:lnTo>
                      <a:lnTo>
                        <a:pt x="407" y="336"/>
                      </a:lnTo>
                      <a:lnTo>
                        <a:pt x="406" y="331"/>
                      </a:lnTo>
                      <a:lnTo>
                        <a:pt x="402" y="325"/>
                      </a:lnTo>
                      <a:lnTo>
                        <a:pt x="398" y="319"/>
                      </a:lnTo>
                      <a:lnTo>
                        <a:pt x="395" y="313"/>
                      </a:lnTo>
                      <a:lnTo>
                        <a:pt x="391" y="309"/>
                      </a:lnTo>
                      <a:lnTo>
                        <a:pt x="387" y="304"/>
                      </a:lnTo>
                      <a:lnTo>
                        <a:pt x="383" y="297"/>
                      </a:lnTo>
                      <a:lnTo>
                        <a:pt x="378" y="294"/>
                      </a:lnTo>
                      <a:lnTo>
                        <a:pt x="374" y="290"/>
                      </a:lnTo>
                      <a:lnTo>
                        <a:pt x="369" y="286"/>
                      </a:lnTo>
                      <a:lnTo>
                        <a:pt x="364" y="280"/>
                      </a:lnTo>
                      <a:lnTo>
                        <a:pt x="358" y="278"/>
                      </a:lnTo>
                      <a:lnTo>
                        <a:pt x="353" y="274"/>
                      </a:lnTo>
                      <a:lnTo>
                        <a:pt x="348" y="270"/>
                      </a:lnTo>
                      <a:lnTo>
                        <a:pt x="341" y="267"/>
                      </a:lnTo>
                      <a:lnTo>
                        <a:pt x="336" y="262"/>
                      </a:lnTo>
                      <a:lnTo>
                        <a:pt x="332" y="258"/>
                      </a:lnTo>
                      <a:lnTo>
                        <a:pt x="327" y="254"/>
                      </a:lnTo>
                      <a:lnTo>
                        <a:pt x="321" y="249"/>
                      </a:lnTo>
                      <a:lnTo>
                        <a:pt x="316" y="245"/>
                      </a:lnTo>
                      <a:lnTo>
                        <a:pt x="312" y="241"/>
                      </a:lnTo>
                      <a:lnTo>
                        <a:pt x="307" y="235"/>
                      </a:lnTo>
                      <a:lnTo>
                        <a:pt x="303" y="230"/>
                      </a:lnTo>
                      <a:lnTo>
                        <a:pt x="299" y="225"/>
                      </a:lnTo>
                      <a:lnTo>
                        <a:pt x="295" y="220"/>
                      </a:lnTo>
                      <a:lnTo>
                        <a:pt x="291" y="214"/>
                      </a:lnTo>
                      <a:lnTo>
                        <a:pt x="287" y="209"/>
                      </a:lnTo>
                      <a:lnTo>
                        <a:pt x="283" y="204"/>
                      </a:lnTo>
                      <a:lnTo>
                        <a:pt x="281" y="200"/>
                      </a:lnTo>
                      <a:lnTo>
                        <a:pt x="277" y="193"/>
                      </a:lnTo>
                      <a:lnTo>
                        <a:pt x="274" y="188"/>
                      </a:lnTo>
                      <a:lnTo>
                        <a:pt x="270" y="181"/>
                      </a:lnTo>
                      <a:lnTo>
                        <a:pt x="267" y="176"/>
                      </a:lnTo>
                      <a:lnTo>
                        <a:pt x="263" y="169"/>
                      </a:lnTo>
                      <a:lnTo>
                        <a:pt x="262" y="165"/>
                      </a:lnTo>
                      <a:lnTo>
                        <a:pt x="258" y="159"/>
                      </a:lnTo>
                      <a:lnTo>
                        <a:pt x="257" y="154"/>
                      </a:lnTo>
                      <a:lnTo>
                        <a:pt x="253" y="147"/>
                      </a:lnTo>
                      <a:lnTo>
                        <a:pt x="252" y="142"/>
                      </a:lnTo>
                      <a:lnTo>
                        <a:pt x="249" y="135"/>
                      </a:lnTo>
                      <a:lnTo>
                        <a:pt x="246" y="130"/>
                      </a:lnTo>
                      <a:lnTo>
                        <a:pt x="245" y="125"/>
                      </a:lnTo>
                      <a:lnTo>
                        <a:pt x="244" y="119"/>
                      </a:lnTo>
                      <a:lnTo>
                        <a:pt x="241" y="114"/>
                      </a:lnTo>
                      <a:lnTo>
                        <a:pt x="240" y="109"/>
                      </a:lnTo>
                      <a:lnTo>
                        <a:pt x="238" y="102"/>
                      </a:lnTo>
                      <a:lnTo>
                        <a:pt x="236" y="97"/>
                      </a:lnTo>
                      <a:lnTo>
                        <a:pt x="234" y="92"/>
                      </a:lnTo>
                      <a:lnTo>
                        <a:pt x="233" y="86"/>
                      </a:lnTo>
                      <a:lnTo>
                        <a:pt x="230" y="81"/>
                      </a:lnTo>
                      <a:lnTo>
                        <a:pt x="229" y="76"/>
                      </a:lnTo>
                      <a:lnTo>
                        <a:pt x="228" y="70"/>
                      </a:lnTo>
                      <a:lnTo>
                        <a:pt x="228" y="66"/>
                      </a:lnTo>
                      <a:lnTo>
                        <a:pt x="226" y="61"/>
                      </a:lnTo>
                      <a:lnTo>
                        <a:pt x="225" y="56"/>
                      </a:lnTo>
                      <a:lnTo>
                        <a:pt x="224" y="51"/>
                      </a:lnTo>
                      <a:lnTo>
                        <a:pt x="224" y="48"/>
                      </a:lnTo>
                      <a:lnTo>
                        <a:pt x="223" y="43"/>
                      </a:lnTo>
                      <a:lnTo>
                        <a:pt x="221" y="39"/>
                      </a:lnTo>
                      <a:lnTo>
                        <a:pt x="221" y="35"/>
                      </a:lnTo>
                      <a:lnTo>
                        <a:pt x="221" y="31"/>
                      </a:lnTo>
                      <a:lnTo>
                        <a:pt x="220" y="27"/>
                      </a:lnTo>
                      <a:lnTo>
                        <a:pt x="220" y="24"/>
                      </a:lnTo>
                      <a:lnTo>
                        <a:pt x="219" y="20"/>
                      </a:lnTo>
                      <a:lnTo>
                        <a:pt x="219" y="18"/>
                      </a:lnTo>
                      <a:lnTo>
                        <a:pt x="217" y="12"/>
                      </a:lnTo>
                      <a:lnTo>
                        <a:pt x="217" y="8"/>
                      </a:lnTo>
                      <a:lnTo>
                        <a:pt x="217" y="4"/>
                      </a:lnTo>
                      <a:lnTo>
                        <a:pt x="217" y="2"/>
                      </a:lnTo>
                      <a:lnTo>
                        <a:pt x="217" y="0"/>
                      </a:lnTo>
                      <a:lnTo>
                        <a:pt x="216" y="0"/>
                      </a:lnTo>
                      <a:lnTo>
                        <a:pt x="215" y="4"/>
                      </a:lnTo>
                      <a:lnTo>
                        <a:pt x="213" y="7"/>
                      </a:lnTo>
                      <a:lnTo>
                        <a:pt x="212" y="11"/>
                      </a:lnTo>
                      <a:lnTo>
                        <a:pt x="211" y="14"/>
                      </a:lnTo>
                      <a:lnTo>
                        <a:pt x="209" y="19"/>
                      </a:lnTo>
                      <a:lnTo>
                        <a:pt x="208" y="24"/>
                      </a:lnTo>
                      <a:lnTo>
                        <a:pt x="207" y="29"/>
                      </a:lnTo>
                      <a:lnTo>
                        <a:pt x="205" y="32"/>
                      </a:lnTo>
                      <a:lnTo>
                        <a:pt x="204" y="35"/>
                      </a:lnTo>
                      <a:lnTo>
                        <a:pt x="204" y="39"/>
                      </a:lnTo>
                      <a:lnTo>
                        <a:pt x="204" y="43"/>
                      </a:lnTo>
                      <a:lnTo>
                        <a:pt x="203" y="45"/>
                      </a:lnTo>
                      <a:lnTo>
                        <a:pt x="201" y="49"/>
                      </a:lnTo>
                      <a:lnTo>
                        <a:pt x="200" y="52"/>
                      </a:lnTo>
                      <a:lnTo>
                        <a:pt x="200" y="56"/>
                      </a:lnTo>
                      <a:lnTo>
                        <a:pt x="199" y="60"/>
                      </a:lnTo>
                      <a:lnTo>
                        <a:pt x="197" y="64"/>
                      </a:lnTo>
                      <a:lnTo>
                        <a:pt x="197" y="68"/>
                      </a:lnTo>
                      <a:lnTo>
                        <a:pt x="197" y="73"/>
                      </a:lnTo>
                      <a:lnTo>
                        <a:pt x="196" y="76"/>
                      </a:lnTo>
                      <a:lnTo>
                        <a:pt x="195" y="80"/>
                      </a:lnTo>
                      <a:lnTo>
                        <a:pt x="194" y="85"/>
                      </a:lnTo>
                      <a:lnTo>
                        <a:pt x="194" y="89"/>
                      </a:lnTo>
                      <a:lnTo>
                        <a:pt x="192" y="93"/>
                      </a:lnTo>
                      <a:lnTo>
                        <a:pt x="191" y="98"/>
                      </a:lnTo>
                      <a:lnTo>
                        <a:pt x="191" y="102"/>
                      </a:lnTo>
                      <a:lnTo>
                        <a:pt x="191" y="107"/>
                      </a:lnTo>
                      <a:lnTo>
                        <a:pt x="190" y="111"/>
                      </a:lnTo>
                      <a:lnTo>
                        <a:pt x="188" y="117"/>
                      </a:lnTo>
                      <a:lnTo>
                        <a:pt x="188" y="121"/>
                      </a:lnTo>
                      <a:lnTo>
                        <a:pt x="188" y="126"/>
                      </a:lnTo>
                      <a:lnTo>
                        <a:pt x="187" y="131"/>
                      </a:lnTo>
                      <a:lnTo>
                        <a:pt x="187" y="136"/>
                      </a:lnTo>
                      <a:lnTo>
                        <a:pt x="187" y="142"/>
                      </a:lnTo>
                      <a:lnTo>
                        <a:pt x="187" y="147"/>
                      </a:lnTo>
                      <a:lnTo>
                        <a:pt x="186" y="152"/>
                      </a:lnTo>
                      <a:lnTo>
                        <a:pt x="186" y="158"/>
                      </a:lnTo>
                      <a:lnTo>
                        <a:pt x="186" y="161"/>
                      </a:lnTo>
                      <a:lnTo>
                        <a:pt x="186" y="167"/>
                      </a:lnTo>
                      <a:lnTo>
                        <a:pt x="186" y="172"/>
                      </a:lnTo>
                      <a:lnTo>
                        <a:pt x="186" y="177"/>
                      </a:lnTo>
                      <a:lnTo>
                        <a:pt x="186" y="183"/>
                      </a:lnTo>
                      <a:lnTo>
                        <a:pt x="186" y="189"/>
                      </a:lnTo>
                      <a:lnTo>
                        <a:pt x="186" y="195"/>
                      </a:lnTo>
                      <a:lnTo>
                        <a:pt x="186" y="200"/>
                      </a:lnTo>
                      <a:lnTo>
                        <a:pt x="186" y="205"/>
                      </a:lnTo>
                      <a:lnTo>
                        <a:pt x="187" y="210"/>
                      </a:lnTo>
                      <a:lnTo>
                        <a:pt x="187" y="216"/>
                      </a:lnTo>
                      <a:lnTo>
                        <a:pt x="188" y="222"/>
                      </a:lnTo>
                      <a:lnTo>
                        <a:pt x="190" y="228"/>
                      </a:lnTo>
                      <a:lnTo>
                        <a:pt x="191" y="233"/>
                      </a:lnTo>
                      <a:lnTo>
                        <a:pt x="191" y="238"/>
                      </a:lnTo>
                      <a:lnTo>
                        <a:pt x="191" y="243"/>
                      </a:lnTo>
                      <a:lnTo>
                        <a:pt x="192" y="249"/>
                      </a:lnTo>
                      <a:lnTo>
                        <a:pt x="194" y="254"/>
                      </a:lnTo>
                      <a:lnTo>
                        <a:pt x="195" y="259"/>
                      </a:lnTo>
                      <a:lnTo>
                        <a:pt x="197" y="264"/>
                      </a:lnTo>
                      <a:lnTo>
                        <a:pt x="199" y="270"/>
                      </a:lnTo>
                      <a:lnTo>
                        <a:pt x="200" y="275"/>
                      </a:lnTo>
                      <a:lnTo>
                        <a:pt x="203" y="279"/>
                      </a:lnTo>
                      <a:lnTo>
                        <a:pt x="204" y="284"/>
                      </a:lnTo>
                      <a:lnTo>
                        <a:pt x="205" y="288"/>
                      </a:lnTo>
                      <a:lnTo>
                        <a:pt x="208" y="294"/>
                      </a:lnTo>
                      <a:lnTo>
                        <a:pt x="209" y="297"/>
                      </a:lnTo>
                      <a:lnTo>
                        <a:pt x="212" y="303"/>
                      </a:lnTo>
                      <a:lnTo>
                        <a:pt x="215" y="307"/>
                      </a:lnTo>
                      <a:lnTo>
                        <a:pt x="217" y="312"/>
                      </a:lnTo>
                      <a:lnTo>
                        <a:pt x="219" y="316"/>
                      </a:lnTo>
                      <a:lnTo>
                        <a:pt x="221" y="320"/>
                      </a:lnTo>
                      <a:lnTo>
                        <a:pt x="224" y="324"/>
                      </a:lnTo>
                      <a:lnTo>
                        <a:pt x="226" y="328"/>
                      </a:lnTo>
                      <a:lnTo>
                        <a:pt x="228" y="332"/>
                      </a:lnTo>
                      <a:lnTo>
                        <a:pt x="232" y="336"/>
                      </a:lnTo>
                      <a:lnTo>
                        <a:pt x="234" y="340"/>
                      </a:lnTo>
                      <a:lnTo>
                        <a:pt x="237" y="344"/>
                      </a:lnTo>
                      <a:lnTo>
                        <a:pt x="238" y="348"/>
                      </a:lnTo>
                      <a:lnTo>
                        <a:pt x="242" y="352"/>
                      </a:lnTo>
                      <a:lnTo>
                        <a:pt x="245" y="354"/>
                      </a:lnTo>
                      <a:lnTo>
                        <a:pt x="248" y="358"/>
                      </a:lnTo>
                      <a:lnTo>
                        <a:pt x="250" y="361"/>
                      </a:lnTo>
                      <a:lnTo>
                        <a:pt x="253" y="365"/>
                      </a:lnTo>
                      <a:lnTo>
                        <a:pt x="256" y="367"/>
                      </a:lnTo>
                      <a:lnTo>
                        <a:pt x="258" y="371"/>
                      </a:lnTo>
                      <a:lnTo>
                        <a:pt x="263" y="377"/>
                      </a:lnTo>
                      <a:lnTo>
                        <a:pt x="269" y="382"/>
                      </a:lnTo>
                      <a:lnTo>
                        <a:pt x="274" y="387"/>
                      </a:lnTo>
                      <a:lnTo>
                        <a:pt x="279" y="393"/>
                      </a:lnTo>
                      <a:lnTo>
                        <a:pt x="283" y="397"/>
                      </a:lnTo>
                      <a:lnTo>
                        <a:pt x="287" y="400"/>
                      </a:lnTo>
                      <a:lnTo>
                        <a:pt x="292" y="404"/>
                      </a:lnTo>
                      <a:lnTo>
                        <a:pt x="296" y="408"/>
                      </a:lnTo>
                      <a:lnTo>
                        <a:pt x="300" y="411"/>
                      </a:lnTo>
                      <a:lnTo>
                        <a:pt x="303" y="414"/>
                      </a:lnTo>
                      <a:lnTo>
                        <a:pt x="306" y="416"/>
                      </a:lnTo>
                      <a:lnTo>
                        <a:pt x="308" y="419"/>
                      </a:lnTo>
                      <a:lnTo>
                        <a:pt x="312" y="420"/>
                      </a:lnTo>
                      <a:lnTo>
                        <a:pt x="314" y="422"/>
                      </a:lnTo>
                      <a:lnTo>
                        <a:pt x="312" y="422"/>
                      </a:lnTo>
                      <a:lnTo>
                        <a:pt x="307" y="420"/>
                      </a:lnTo>
                      <a:lnTo>
                        <a:pt x="304" y="419"/>
                      </a:lnTo>
                      <a:lnTo>
                        <a:pt x="300" y="418"/>
                      </a:lnTo>
                      <a:lnTo>
                        <a:pt x="296" y="416"/>
                      </a:lnTo>
                      <a:lnTo>
                        <a:pt x="292" y="415"/>
                      </a:lnTo>
                      <a:lnTo>
                        <a:pt x="287" y="414"/>
                      </a:lnTo>
                      <a:lnTo>
                        <a:pt x="282" y="411"/>
                      </a:lnTo>
                      <a:lnTo>
                        <a:pt x="275" y="408"/>
                      </a:lnTo>
                      <a:lnTo>
                        <a:pt x="270" y="407"/>
                      </a:lnTo>
                      <a:lnTo>
                        <a:pt x="266" y="404"/>
                      </a:lnTo>
                      <a:lnTo>
                        <a:pt x="263" y="403"/>
                      </a:lnTo>
                      <a:lnTo>
                        <a:pt x="259" y="402"/>
                      </a:lnTo>
                      <a:lnTo>
                        <a:pt x="257" y="400"/>
                      </a:lnTo>
                      <a:lnTo>
                        <a:pt x="253" y="399"/>
                      </a:lnTo>
                      <a:lnTo>
                        <a:pt x="250" y="398"/>
                      </a:lnTo>
                      <a:lnTo>
                        <a:pt x="246" y="397"/>
                      </a:lnTo>
                      <a:lnTo>
                        <a:pt x="244" y="395"/>
                      </a:lnTo>
                      <a:lnTo>
                        <a:pt x="238" y="393"/>
                      </a:lnTo>
                      <a:lnTo>
                        <a:pt x="236" y="390"/>
                      </a:lnTo>
                      <a:lnTo>
                        <a:pt x="232" y="387"/>
                      </a:lnTo>
                      <a:lnTo>
                        <a:pt x="228" y="386"/>
                      </a:lnTo>
                      <a:lnTo>
                        <a:pt x="225" y="383"/>
                      </a:lnTo>
                      <a:lnTo>
                        <a:pt x="221" y="381"/>
                      </a:lnTo>
                      <a:lnTo>
                        <a:pt x="217" y="378"/>
                      </a:lnTo>
                      <a:lnTo>
                        <a:pt x="215" y="377"/>
                      </a:lnTo>
                      <a:lnTo>
                        <a:pt x="209" y="374"/>
                      </a:lnTo>
                      <a:lnTo>
                        <a:pt x="207" y="371"/>
                      </a:lnTo>
                      <a:lnTo>
                        <a:pt x="203" y="369"/>
                      </a:lnTo>
                      <a:lnTo>
                        <a:pt x="199" y="366"/>
                      </a:lnTo>
                      <a:lnTo>
                        <a:pt x="196" y="364"/>
                      </a:lnTo>
                      <a:lnTo>
                        <a:pt x="192" y="360"/>
                      </a:lnTo>
                      <a:lnTo>
                        <a:pt x="188" y="357"/>
                      </a:lnTo>
                      <a:lnTo>
                        <a:pt x="186" y="354"/>
                      </a:lnTo>
                      <a:lnTo>
                        <a:pt x="182" y="352"/>
                      </a:lnTo>
                      <a:lnTo>
                        <a:pt x="179" y="348"/>
                      </a:lnTo>
                      <a:lnTo>
                        <a:pt x="175" y="344"/>
                      </a:lnTo>
                      <a:lnTo>
                        <a:pt x="172" y="341"/>
                      </a:lnTo>
                      <a:lnTo>
                        <a:pt x="168" y="337"/>
                      </a:lnTo>
                      <a:lnTo>
                        <a:pt x="166" y="334"/>
                      </a:lnTo>
                      <a:lnTo>
                        <a:pt x="162" y="331"/>
                      </a:lnTo>
                      <a:lnTo>
                        <a:pt x="161" y="327"/>
                      </a:lnTo>
                      <a:lnTo>
                        <a:pt x="157" y="323"/>
                      </a:lnTo>
                      <a:lnTo>
                        <a:pt x="154" y="319"/>
                      </a:lnTo>
                      <a:lnTo>
                        <a:pt x="151" y="315"/>
                      </a:lnTo>
                      <a:lnTo>
                        <a:pt x="149" y="311"/>
                      </a:lnTo>
                      <a:lnTo>
                        <a:pt x="146" y="305"/>
                      </a:lnTo>
                      <a:lnTo>
                        <a:pt x="143" y="301"/>
                      </a:lnTo>
                      <a:lnTo>
                        <a:pt x="142" y="297"/>
                      </a:lnTo>
                      <a:lnTo>
                        <a:pt x="141" y="294"/>
                      </a:lnTo>
                      <a:lnTo>
                        <a:pt x="138" y="288"/>
                      </a:lnTo>
                      <a:lnTo>
                        <a:pt x="135" y="284"/>
                      </a:lnTo>
                      <a:lnTo>
                        <a:pt x="134" y="279"/>
                      </a:lnTo>
                      <a:lnTo>
                        <a:pt x="132" y="274"/>
                      </a:lnTo>
                      <a:lnTo>
                        <a:pt x="130" y="270"/>
                      </a:lnTo>
                      <a:lnTo>
                        <a:pt x="129" y="266"/>
                      </a:lnTo>
                      <a:lnTo>
                        <a:pt x="128" y="261"/>
                      </a:lnTo>
                      <a:lnTo>
                        <a:pt x="126" y="257"/>
                      </a:lnTo>
                      <a:lnTo>
                        <a:pt x="125" y="251"/>
                      </a:lnTo>
                      <a:lnTo>
                        <a:pt x="124" y="247"/>
                      </a:lnTo>
                      <a:lnTo>
                        <a:pt x="122" y="242"/>
                      </a:lnTo>
                      <a:lnTo>
                        <a:pt x="121" y="238"/>
                      </a:lnTo>
                      <a:lnTo>
                        <a:pt x="120" y="233"/>
                      </a:lnTo>
                      <a:lnTo>
                        <a:pt x="120" y="229"/>
                      </a:lnTo>
                      <a:lnTo>
                        <a:pt x="118" y="225"/>
                      </a:lnTo>
                      <a:lnTo>
                        <a:pt x="118" y="221"/>
                      </a:lnTo>
                      <a:lnTo>
                        <a:pt x="117" y="216"/>
                      </a:lnTo>
                      <a:lnTo>
                        <a:pt x="116" y="212"/>
                      </a:lnTo>
                      <a:lnTo>
                        <a:pt x="114" y="208"/>
                      </a:lnTo>
                      <a:lnTo>
                        <a:pt x="114" y="202"/>
                      </a:lnTo>
                      <a:lnTo>
                        <a:pt x="114" y="198"/>
                      </a:lnTo>
                      <a:lnTo>
                        <a:pt x="113" y="195"/>
                      </a:lnTo>
                      <a:lnTo>
                        <a:pt x="113" y="191"/>
                      </a:lnTo>
                      <a:lnTo>
                        <a:pt x="113" y="187"/>
                      </a:lnTo>
                      <a:lnTo>
                        <a:pt x="113" y="183"/>
                      </a:lnTo>
                      <a:lnTo>
                        <a:pt x="113" y="179"/>
                      </a:lnTo>
                      <a:lnTo>
                        <a:pt x="113" y="175"/>
                      </a:lnTo>
                      <a:lnTo>
                        <a:pt x="113" y="171"/>
                      </a:lnTo>
                      <a:lnTo>
                        <a:pt x="113" y="167"/>
                      </a:lnTo>
                      <a:lnTo>
                        <a:pt x="113" y="164"/>
                      </a:lnTo>
                      <a:lnTo>
                        <a:pt x="113" y="160"/>
                      </a:lnTo>
                      <a:lnTo>
                        <a:pt x="113" y="158"/>
                      </a:lnTo>
                      <a:lnTo>
                        <a:pt x="113" y="154"/>
                      </a:lnTo>
                      <a:lnTo>
                        <a:pt x="113" y="150"/>
                      </a:lnTo>
                      <a:lnTo>
                        <a:pt x="113" y="147"/>
                      </a:lnTo>
                      <a:lnTo>
                        <a:pt x="113" y="143"/>
                      </a:lnTo>
                      <a:lnTo>
                        <a:pt x="113" y="136"/>
                      </a:lnTo>
                      <a:lnTo>
                        <a:pt x="113" y="131"/>
                      </a:lnTo>
                      <a:lnTo>
                        <a:pt x="113" y="125"/>
                      </a:lnTo>
                      <a:lnTo>
                        <a:pt x="114" y="121"/>
                      </a:lnTo>
                      <a:lnTo>
                        <a:pt x="114" y="115"/>
                      </a:lnTo>
                      <a:lnTo>
                        <a:pt x="116" y="111"/>
                      </a:lnTo>
                      <a:lnTo>
                        <a:pt x="116" y="106"/>
                      </a:lnTo>
                      <a:lnTo>
                        <a:pt x="117" y="103"/>
                      </a:lnTo>
                      <a:lnTo>
                        <a:pt x="117" y="99"/>
                      </a:lnTo>
                      <a:lnTo>
                        <a:pt x="118" y="98"/>
                      </a:lnTo>
                      <a:lnTo>
                        <a:pt x="118" y="94"/>
                      </a:lnTo>
                      <a:lnTo>
                        <a:pt x="120" y="94"/>
                      </a:lnTo>
                      <a:lnTo>
                        <a:pt x="118" y="95"/>
                      </a:lnTo>
                      <a:lnTo>
                        <a:pt x="116" y="99"/>
                      </a:lnTo>
                      <a:lnTo>
                        <a:pt x="113" y="103"/>
                      </a:lnTo>
                      <a:lnTo>
                        <a:pt x="112" y="107"/>
                      </a:lnTo>
                      <a:lnTo>
                        <a:pt x="109" y="111"/>
                      </a:lnTo>
                      <a:lnTo>
                        <a:pt x="108" y="118"/>
                      </a:lnTo>
                      <a:lnTo>
                        <a:pt x="105" y="123"/>
                      </a:lnTo>
                      <a:lnTo>
                        <a:pt x="101" y="130"/>
                      </a:lnTo>
                      <a:lnTo>
                        <a:pt x="100" y="134"/>
                      </a:lnTo>
                      <a:lnTo>
                        <a:pt x="99" y="136"/>
                      </a:lnTo>
                      <a:lnTo>
                        <a:pt x="97" y="140"/>
                      </a:lnTo>
                      <a:lnTo>
                        <a:pt x="96" y="144"/>
                      </a:lnTo>
                      <a:lnTo>
                        <a:pt x="95" y="148"/>
                      </a:lnTo>
                      <a:lnTo>
                        <a:pt x="93" y="152"/>
                      </a:lnTo>
                      <a:lnTo>
                        <a:pt x="91" y="156"/>
                      </a:lnTo>
                      <a:lnTo>
                        <a:pt x="89" y="161"/>
                      </a:lnTo>
                      <a:lnTo>
                        <a:pt x="88" y="165"/>
                      </a:lnTo>
                      <a:lnTo>
                        <a:pt x="87" y="169"/>
                      </a:lnTo>
                      <a:lnTo>
                        <a:pt x="84" y="175"/>
                      </a:lnTo>
                      <a:lnTo>
                        <a:pt x="83" y="180"/>
                      </a:lnTo>
                      <a:lnTo>
                        <a:pt x="81" y="184"/>
                      </a:lnTo>
                      <a:lnTo>
                        <a:pt x="80" y="189"/>
                      </a:lnTo>
                      <a:lnTo>
                        <a:pt x="77" y="195"/>
                      </a:lnTo>
                      <a:lnTo>
                        <a:pt x="76" y="200"/>
                      </a:lnTo>
                      <a:lnTo>
                        <a:pt x="75" y="205"/>
                      </a:lnTo>
                      <a:lnTo>
                        <a:pt x="74" y="210"/>
                      </a:lnTo>
                      <a:lnTo>
                        <a:pt x="71" y="216"/>
                      </a:lnTo>
                      <a:lnTo>
                        <a:pt x="71" y="221"/>
                      </a:lnTo>
                      <a:lnTo>
                        <a:pt x="68" y="226"/>
                      </a:lnTo>
                      <a:lnTo>
                        <a:pt x="67" y="231"/>
                      </a:lnTo>
                      <a:lnTo>
                        <a:pt x="66" y="237"/>
                      </a:lnTo>
                      <a:lnTo>
                        <a:pt x="64" y="242"/>
                      </a:lnTo>
                      <a:lnTo>
                        <a:pt x="62" y="247"/>
                      </a:lnTo>
                      <a:lnTo>
                        <a:pt x="60" y="254"/>
                      </a:lnTo>
                      <a:lnTo>
                        <a:pt x="60" y="259"/>
                      </a:lnTo>
                      <a:lnTo>
                        <a:pt x="59" y="266"/>
                      </a:lnTo>
                      <a:lnTo>
                        <a:pt x="58" y="271"/>
                      </a:lnTo>
                      <a:lnTo>
                        <a:pt x="56" y="276"/>
                      </a:lnTo>
                      <a:lnTo>
                        <a:pt x="55" y="283"/>
                      </a:lnTo>
                      <a:lnTo>
                        <a:pt x="54" y="288"/>
                      </a:lnTo>
                      <a:lnTo>
                        <a:pt x="54" y="294"/>
                      </a:lnTo>
                      <a:lnTo>
                        <a:pt x="52" y="300"/>
                      </a:lnTo>
                      <a:lnTo>
                        <a:pt x="51" y="305"/>
                      </a:lnTo>
                      <a:lnTo>
                        <a:pt x="51" y="312"/>
                      </a:lnTo>
                      <a:lnTo>
                        <a:pt x="50" y="317"/>
                      </a:lnTo>
                      <a:lnTo>
                        <a:pt x="48" y="324"/>
                      </a:lnTo>
                      <a:lnTo>
                        <a:pt x="48" y="329"/>
                      </a:lnTo>
                      <a:lnTo>
                        <a:pt x="48" y="336"/>
                      </a:lnTo>
                      <a:lnTo>
                        <a:pt x="48" y="341"/>
                      </a:lnTo>
                      <a:lnTo>
                        <a:pt x="48" y="348"/>
                      </a:lnTo>
                      <a:lnTo>
                        <a:pt x="48" y="353"/>
                      </a:lnTo>
                      <a:lnTo>
                        <a:pt x="48" y="360"/>
                      </a:lnTo>
                      <a:lnTo>
                        <a:pt x="48" y="365"/>
                      </a:lnTo>
                      <a:lnTo>
                        <a:pt x="48" y="370"/>
                      </a:lnTo>
                      <a:lnTo>
                        <a:pt x="48" y="375"/>
                      </a:lnTo>
                      <a:lnTo>
                        <a:pt x="48" y="381"/>
                      </a:lnTo>
                      <a:lnTo>
                        <a:pt x="48" y="385"/>
                      </a:lnTo>
                      <a:lnTo>
                        <a:pt x="48" y="390"/>
                      </a:lnTo>
                      <a:lnTo>
                        <a:pt x="50" y="395"/>
                      </a:lnTo>
                      <a:lnTo>
                        <a:pt x="51" y="399"/>
                      </a:lnTo>
                      <a:lnTo>
                        <a:pt x="51" y="403"/>
                      </a:lnTo>
                      <a:lnTo>
                        <a:pt x="52" y="407"/>
                      </a:lnTo>
                      <a:lnTo>
                        <a:pt x="52" y="412"/>
                      </a:lnTo>
                      <a:lnTo>
                        <a:pt x="54" y="416"/>
                      </a:lnTo>
                      <a:lnTo>
                        <a:pt x="54" y="419"/>
                      </a:lnTo>
                      <a:lnTo>
                        <a:pt x="55" y="423"/>
                      </a:lnTo>
                      <a:lnTo>
                        <a:pt x="56" y="427"/>
                      </a:lnTo>
                      <a:lnTo>
                        <a:pt x="58" y="431"/>
                      </a:lnTo>
                      <a:lnTo>
                        <a:pt x="60" y="437"/>
                      </a:lnTo>
                      <a:lnTo>
                        <a:pt x="62" y="443"/>
                      </a:lnTo>
                      <a:lnTo>
                        <a:pt x="64" y="448"/>
                      </a:lnTo>
                      <a:lnTo>
                        <a:pt x="67" y="453"/>
                      </a:lnTo>
                      <a:lnTo>
                        <a:pt x="70" y="457"/>
                      </a:lnTo>
                      <a:lnTo>
                        <a:pt x="74" y="463"/>
                      </a:lnTo>
                      <a:lnTo>
                        <a:pt x="76" y="467"/>
                      </a:lnTo>
                      <a:lnTo>
                        <a:pt x="79" y="469"/>
                      </a:lnTo>
                      <a:lnTo>
                        <a:pt x="84" y="474"/>
                      </a:lnTo>
                      <a:lnTo>
                        <a:pt x="91" y="480"/>
                      </a:lnTo>
                      <a:lnTo>
                        <a:pt x="96" y="482"/>
                      </a:lnTo>
                      <a:lnTo>
                        <a:pt x="101" y="485"/>
                      </a:lnTo>
                      <a:lnTo>
                        <a:pt x="104" y="486"/>
                      </a:lnTo>
                      <a:lnTo>
                        <a:pt x="108" y="488"/>
                      </a:lnTo>
                      <a:lnTo>
                        <a:pt x="109" y="488"/>
                      </a:lnTo>
                      <a:lnTo>
                        <a:pt x="110" y="488"/>
                      </a:lnTo>
                      <a:lnTo>
                        <a:pt x="109" y="488"/>
                      </a:lnTo>
                      <a:lnTo>
                        <a:pt x="106" y="488"/>
                      </a:lnTo>
                      <a:lnTo>
                        <a:pt x="103" y="486"/>
                      </a:lnTo>
                      <a:lnTo>
                        <a:pt x="97" y="486"/>
                      </a:lnTo>
                      <a:lnTo>
                        <a:pt x="95" y="485"/>
                      </a:lnTo>
                      <a:lnTo>
                        <a:pt x="91" y="484"/>
                      </a:lnTo>
                      <a:lnTo>
                        <a:pt x="87" y="482"/>
                      </a:lnTo>
                      <a:lnTo>
                        <a:pt x="84" y="481"/>
                      </a:lnTo>
                      <a:lnTo>
                        <a:pt x="80" y="480"/>
                      </a:lnTo>
                      <a:lnTo>
                        <a:pt x="76" y="478"/>
                      </a:lnTo>
                      <a:lnTo>
                        <a:pt x="72" y="476"/>
                      </a:lnTo>
                      <a:lnTo>
                        <a:pt x="68" y="474"/>
                      </a:lnTo>
                      <a:lnTo>
                        <a:pt x="64" y="472"/>
                      </a:lnTo>
                      <a:lnTo>
                        <a:pt x="60" y="469"/>
                      </a:lnTo>
                      <a:lnTo>
                        <a:pt x="55" y="467"/>
                      </a:lnTo>
                      <a:lnTo>
                        <a:pt x="51" y="463"/>
                      </a:lnTo>
                      <a:lnTo>
                        <a:pt x="47" y="460"/>
                      </a:lnTo>
                      <a:lnTo>
                        <a:pt x="43" y="456"/>
                      </a:lnTo>
                      <a:lnTo>
                        <a:pt x="39" y="452"/>
                      </a:lnTo>
                      <a:lnTo>
                        <a:pt x="35" y="449"/>
                      </a:lnTo>
                      <a:lnTo>
                        <a:pt x="31" y="444"/>
                      </a:lnTo>
                      <a:lnTo>
                        <a:pt x="29" y="439"/>
                      </a:lnTo>
                      <a:lnTo>
                        <a:pt x="25" y="433"/>
                      </a:lnTo>
                      <a:lnTo>
                        <a:pt x="22" y="428"/>
                      </a:lnTo>
                      <a:lnTo>
                        <a:pt x="18" y="422"/>
                      </a:lnTo>
                      <a:lnTo>
                        <a:pt x="17" y="416"/>
                      </a:lnTo>
                      <a:lnTo>
                        <a:pt x="15" y="412"/>
                      </a:lnTo>
                      <a:lnTo>
                        <a:pt x="14" y="410"/>
                      </a:lnTo>
                      <a:lnTo>
                        <a:pt x="13" y="406"/>
                      </a:lnTo>
                      <a:lnTo>
                        <a:pt x="13" y="403"/>
                      </a:lnTo>
                      <a:lnTo>
                        <a:pt x="12" y="403"/>
                      </a:lnTo>
                      <a:lnTo>
                        <a:pt x="9" y="406"/>
                      </a:lnTo>
                      <a:lnTo>
                        <a:pt x="8" y="407"/>
                      </a:lnTo>
                      <a:lnTo>
                        <a:pt x="6" y="412"/>
                      </a:lnTo>
                      <a:lnTo>
                        <a:pt x="5" y="416"/>
                      </a:lnTo>
                      <a:lnTo>
                        <a:pt x="4" y="422"/>
                      </a:lnTo>
                      <a:lnTo>
                        <a:pt x="2" y="424"/>
                      </a:lnTo>
                      <a:lnTo>
                        <a:pt x="1" y="428"/>
                      </a:lnTo>
                      <a:lnTo>
                        <a:pt x="0" y="431"/>
                      </a:lnTo>
                      <a:lnTo>
                        <a:pt x="0" y="436"/>
                      </a:lnTo>
                      <a:lnTo>
                        <a:pt x="0" y="440"/>
                      </a:lnTo>
                      <a:lnTo>
                        <a:pt x="0" y="445"/>
                      </a:lnTo>
                      <a:lnTo>
                        <a:pt x="0" y="451"/>
                      </a:lnTo>
                      <a:lnTo>
                        <a:pt x="0" y="456"/>
                      </a:lnTo>
                      <a:lnTo>
                        <a:pt x="0" y="459"/>
                      </a:lnTo>
                      <a:lnTo>
                        <a:pt x="0" y="461"/>
                      </a:lnTo>
                      <a:lnTo>
                        <a:pt x="0" y="465"/>
                      </a:lnTo>
                      <a:lnTo>
                        <a:pt x="0" y="469"/>
                      </a:lnTo>
                      <a:lnTo>
                        <a:pt x="0" y="472"/>
                      </a:lnTo>
                      <a:lnTo>
                        <a:pt x="1" y="476"/>
                      </a:lnTo>
                      <a:lnTo>
                        <a:pt x="1" y="480"/>
                      </a:lnTo>
                      <a:lnTo>
                        <a:pt x="2" y="484"/>
                      </a:lnTo>
                      <a:lnTo>
                        <a:pt x="2" y="486"/>
                      </a:lnTo>
                      <a:lnTo>
                        <a:pt x="2" y="490"/>
                      </a:lnTo>
                      <a:lnTo>
                        <a:pt x="4" y="494"/>
                      </a:lnTo>
                      <a:lnTo>
                        <a:pt x="4" y="500"/>
                      </a:lnTo>
                      <a:lnTo>
                        <a:pt x="5" y="503"/>
                      </a:lnTo>
                      <a:lnTo>
                        <a:pt x="5" y="509"/>
                      </a:lnTo>
                      <a:lnTo>
                        <a:pt x="6" y="513"/>
                      </a:lnTo>
                      <a:lnTo>
                        <a:pt x="8" y="518"/>
                      </a:lnTo>
                      <a:lnTo>
                        <a:pt x="9" y="522"/>
                      </a:lnTo>
                      <a:lnTo>
                        <a:pt x="10" y="527"/>
                      </a:lnTo>
                      <a:lnTo>
                        <a:pt x="10" y="531"/>
                      </a:lnTo>
                      <a:lnTo>
                        <a:pt x="12" y="535"/>
                      </a:lnTo>
                      <a:lnTo>
                        <a:pt x="13" y="539"/>
                      </a:lnTo>
                      <a:lnTo>
                        <a:pt x="14" y="543"/>
                      </a:lnTo>
                      <a:lnTo>
                        <a:pt x="17" y="547"/>
                      </a:lnTo>
                      <a:lnTo>
                        <a:pt x="18" y="551"/>
                      </a:lnTo>
                      <a:lnTo>
                        <a:pt x="22" y="556"/>
                      </a:lnTo>
                      <a:lnTo>
                        <a:pt x="25" y="562"/>
                      </a:lnTo>
                      <a:lnTo>
                        <a:pt x="30" y="566"/>
                      </a:lnTo>
                      <a:lnTo>
                        <a:pt x="35" y="571"/>
                      </a:lnTo>
                      <a:lnTo>
                        <a:pt x="39" y="573"/>
                      </a:lnTo>
                      <a:lnTo>
                        <a:pt x="44" y="577"/>
                      </a:lnTo>
                      <a:lnTo>
                        <a:pt x="50" y="579"/>
                      </a:lnTo>
                      <a:lnTo>
                        <a:pt x="55" y="581"/>
                      </a:lnTo>
                      <a:lnTo>
                        <a:pt x="60" y="581"/>
                      </a:lnTo>
                      <a:lnTo>
                        <a:pt x="67" y="583"/>
                      </a:lnTo>
                      <a:lnTo>
                        <a:pt x="72" y="584"/>
                      </a:lnTo>
                      <a:lnTo>
                        <a:pt x="79" y="584"/>
                      </a:lnTo>
                      <a:lnTo>
                        <a:pt x="85" y="584"/>
                      </a:lnTo>
                      <a:lnTo>
                        <a:pt x="92" y="584"/>
                      </a:lnTo>
                      <a:lnTo>
                        <a:pt x="95" y="583"/>
                      </a:lnTo>
                      <a:lnTo>
                        <a:pt x="97" y="583"/>
                      </a:lnTo>
                      <a:lnTo>
                        <a:pt x="101" y="583"/>
                      </a:lnTo>
                      <a:lnTo>
                        <a:pt x="105" y="583"/>
                      </a:lnTo>
                      <a:lnTo>
                        <a:pt x="110" y="581"/>
                      </a:lnTo>
                      <a:lnTo>
                        <a:pt x="117" y="580"/>
                      </a:lnTo>
                      <a:lnTo>
                        <a:pt x="120" y="579"/>
                      </a:lnTo>
                      <a:lnTo>
                        <a:pt x="124" y="579"/>
                      </a:lnTo>
                      <a:lnTo>
                        <a:pt x="128" y="577"/>
                      </a:lnTo>
                      <a:lnTo>
                        <a:pt x="132" y="577"/>
                      </a:lnTo>
                      <a:lnTo>
                        <a:pt x="137" y="576"/>
                      </a:lnTo>
                      <a:lnTo>
                        <a:pt x="143" y="576"/>
                      </a:lnTo>
                      <a:lnTo>
                        <a:pt x="146" y="575"/>
                      </a:lnTo>
                      <a:lnTo>
                        <a:pt x="150" y="575"/>
                      </a:lnTo>
                      <a:lnTo>
                        <a:pt x="153" y="573"/>
                      </a:lnTo>
                      <a:lnTo>
                        <a:pt x="157" y="573"/>
                      </a:lnTo>
                      <a:lnTo>
                        <a:pt x="162" y="572"/>
                      </a:lnTo>
                      <a:lnTo>
                        <a:pt x="168" y="572"/>
                      </a:lnTo>
                      <a:lnTo>
                        <a:pt x="175" y="572"/>
                      </a:lnTo>
                      <a:lnTo>
                        <a:pt x="180" y="57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dirty="0">
                    <a:solidFill>
                      <a:srgbClr val="000000"/>
                    </a:solidFill>
                    <a:latin typeface="나눔고딕 ExtraBold" pitchFamily="50" charset="-127"/>
                    <a:ea typeface="나눔고딕 ExtraBold" pitchFamily="50" charset="-127"/>
                  </a:endParaRPr>
                </a:p>
              </p:txBody>
            </p:sp>
            <p:sp>
              <p:nvSpPr>
                <p:cNvPr id="96" name="Freeform 28">
                  <a:extLst>
                    <a:ext uri="{FF2B5EF4-FFF2-40B4-BE49-F238E27FC236}">
                      <a16:creationId xmlns:a16="http://schemas.microsoft.com/office/drawing/2014/main" id="{EAD5E6D9-45CF-4082-9A40-C1261CE87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3150" y="2489201"/>
                  <a:ext cx="152400" cy="207963"/>
                </a:xfrm>
                <a:custGeom>
                  <a:avLst/>
                  <a:gdLst>
                    <a:gd name="T0" fmla="*/ 2147483647 w 381"/>
                    <a:gd name="T1" fmla="*/ 2147483647 h 525"/>
                    <a:gd name="T2" fmla="*/ 2147483647 w 381"/>
                    <a:gd name="T3" fmla="*/ 2147483647 h 525"/>
                    <a:gd name="T4" fmla="*/ 2147483647 w 381"/>
                    <a:gd name="T5" fmla="*/ 2147483647 h 525"/>
                    <a:gd name="T6" fmla="*/ 2147483647 w 381"/>
                    <a:gd name="T7" fmla="*/ 2147483647 h 525"/>
                    <a:gd name="T8" fmla="*/ 2147483647 w 381"/>
                    <a:gd name="T9" fmla="*/ 2147483647 h 525"/>
                    <a:gd name="T10" fmla="*/ 2147483647 w 381"/>
                    <a:gd name="T11" fmla="*/ 2147483647 h 525"/>
                    <a:gd name="T12" fmla="*/ 2147483647 w 381"/>
                    <a:gd name="T13" fmla="*/ 2147483647 h 525"/>
                    <a:gd name="T14" fmla="*/ 2147483647 w 381"/>
                    <a:gd name="T15" fmla="*/ 2147483647 h 525"/>
                    <a:gd name="T16" fmla="*/ 2147483647 w 381"/>
                    <a:gd name="T17" fmla="*/ 2147483647 h 525"/>
                    <a:gd name="T18" fmla="*/ 2147483647 w 381"/>
                    <a:gd name="T19" fmla="*/ 2147483647 h 525"/>
                    <a:gd name="T20" fmla="*/ 2147483647 w 381"/>
                    <a:gd name="T21" fmla="*/ 2147483647 h 525"/>
                    <a:gd name="T22" fmla="*/ 2147483647 w 381"/>
                    <a:gd name="T23" fmla="*/ 2147483647 h 525"/>
                    <a:gd name="T24" fmla="*/ 2147483647 w 381"/>
                    <a:gd name="T25" fmla="*/ 2147483647 h 525"/>
                    <a:gd name="T26" fmla="*/ 2147483647 w 381"/>
                    <a:gd name="T27" fmla="*/ 2147483647 h 525"/>
                    <a:gd name="T28" fmla="*/ 2147483647 w 381"/>
                    <a:gd name="T29" fmla="*/ 2147483647 h 525"/>
                    <a:gd name="T30" fmla="*/ 2147483647 w 381"/>
                    <a:gd name="T31" fmla="*/ 2147483647 h 525"/>
                    <a:gd name="T32" fmla="*/ 2147483647 w 381"/>
                    <a:gd name="T33" fmla="*/ 2147483647 h 525"/>
                    <a:gd name="T34" fmla="*/ 2147483647 w 381"/>
                    <a:gd name="T35" fmla="*/ 1118775060 h 525"/>
                    <a:gd name="T36" fmla="*/ 2147483647 w 381"/>
                    <a:gd name="T37" fmla="*/ 372977407 h 525"/>
                    <a:gd name="T38" fmla="*/ 2147483647 w 381"/>
                    <a:gd name="T39" fmla="*/ 2147483647 h 525"/>
                    <a:gd name="T40" fmla="*/ 2147483647 w 381"/>
                    <a:gd name="T41" fmla="*/ 2147483647 h 525"/>
                    <a:gd name="T42" fmla="*/ 2147483647 w 381"/>
                    <a:gd name="T43" fmla="*/ 2147483647 h 525"/>
                    <a:gd name="T44" fmla="*/ 2147483647 w 381"/>
                    <a:gd name="T45" fmla="*/ 2147483647 h 525"/>
                    <a:gd name="T46" fmla="*/ 2147483647 w 381"/>
                    <a:gd name="T47" fmla="*/ 2147483647 h 525"/>
                    <a:gd name="T48" fmla="*/ 2147483647 w 381"/>
                    <a:gd name="T49" fmla="*/ 2147483647 h 525"/>
                    <a:gd name="T50" fmla="*/ 2147483647 w 381"/>
                    <a:gd name="T51" fmla="*/ 2147483647 h 525"/>
                    <a:gd name="T52" fmla="*/ 2147483647 w 381"/>
                    <a:gd name="T53" fmla="*/ 2147483647 h 525"/>
                    <a:gd name="T54" fmla="*/ 2147483647 w 381"/>
                    <a:gd name="T55" fmla="*/ 2147483647 h 525"/>
                    <a:gd name="T56" fmla="*/ 2147483647 w 381"/>
                    <a:gd name="T57" fmla="*/ 2147483647 h 525"/>
                    <a:gd name="T58" fmla="*/ 2147483647 w 381"/>
                    <a:gd name="T59" fmla="*/ 2147483647 h 525"/>
                    <a:gd name="T60" fmla="*/ 2147483647 w 381"/>
                    <a:gd name="T61" fmla="*/ 2147483647 h 525"/>
                    <a:gd name="T62" fmla="*/ 2147483647 w 381"/>
                    <a:gd name="T63" fmla="*/ 2147483647 h 525"/>
                    <a:gd name="T64" fmla="*/ 2147483647 w 381"/>
                    <a:gd name="T65" fmla="*/ 2147483647 h 525"/>
                    <a:gd name="T66" fmla="*/ 2147483647 w 381"/>
                    <a:gd name="T67" fmla="*/ 2147483647 h 525"/>
                    <a:gd name="T68" fmla="*/ 2147483647 w 381"/>
                    <a:gd name="T69" fmla="*/ 2147483647 h 525"/>
                    <a:gd name="T70" fmla="*/ 2147483647 w 381"/>
                    <a:gd name="T71" fmla="*/ 2147483647 h 525"/>
                    <a:gd name="T72" fmla="*/ 2147483647 w 381"/>
                    <a:gd name="T73" fmla="*/ 2147483647 h 525"/>
                    <a:gd name="T74" fmla="*/ 2147483647 w 381"/>
                    <a:gd name="T75" fmla="*/ 2147483647 h 525"/>
                    <a:gd name="T76" fmla="*/ 2147483647 w 381"/>
                    <a:gd name="T77" fmla="*/ 2147483647 h 525"/>
                    <a:gd name="T78" fmla="*/ 2147483647 w 381"/>
                    <a:gd name="T79" fmla="*/ 2147483647 h 525"/>
                    <a:gd name="T80" fmla="*/ 2147483647 w 381"/>
                    <a:gd name="T81" fmla="*/ 2147483647 h 525"/>
                    <a:gd name="T82" fmla="*/ 2147483647 w 381"/>
                    <a:gd name="T83" fmla="*/ 2147483647 h 525"/>
                    <a:gd name="T84" fmla="*/ 2147483647 w 381"/>
                    <a:gd name="T85" fmla="*/ 2147483647 h 525"/>
                    <a:gd name="T86" fmla="*/ 2147483647 w 381"/>
                    <a:gd name="T87" fmla="*/ 2147483647 h 525"/>
                    <a:gd name="T88" fmla="*/ 2147483647 w 381"/>
                    <a:gd name="T89" fmla="*/ 2147483647 h 525"/>
                    <a:gd name="T90" fmla="*/ 2147483647 w 381"/>
                    <a:gd name="T91" fmla="*/ 2147483647 h 525"/>
                    <a:gd name="T92" fmla="*/ 2147483647 w 381"/>
                    <a:gd name="T93" fmla="*/ 2147483647 h 525"/>
                    <a:gd name="T94" fmla="*/ 2147483647 w 381"/>
                    <a:gd name="T95" fmla="*/ 2147483647 h 525"/>
                    <a:gd name="T96" fmla="*/ 2147483647 w 381"/>
                    <a:gd name="T97" fmla="*/ 2147483647 h 525"/>
                    <a:gd name="T98" fmla="*/ 2147483647 w 381"/>
                    <a:gd name="T99" fmla="*/ 2147483647 h 525"/>
                    <a:gd name="T100" fmla="*/ 1279999990 w 381"/>
                    <a:gd name="T101" fmla="*/ 2147483647 h 525"/>
                    <a:gd name="T102" fmla="*/ 383999977 w 381"/>
                    <a:gd name="T103" fmla="*/ 2147483647 h 525"/>
                    <a:gd name="T104" fmla="*/ 0 w 381"/>
                    <a:gd name="T105" fmla="*/ 2147483647 h 525"/>
                    <a:gd name="T106" fmla="*/ 512000036 w 381"/>
                    <a:gd name="T107" fmla="*/ 2147483647 h 525"/>
                    <a:gd name="T108" fmla="*/ 2147483647 w 381"/>
                    <a:gd name="T109" fmla="*/ 2147483647 h 525"/>
                    <a:gd name="T110" fmla="*/ 2147483647 w 381"/>
                    <a:gd name="T111" fmla="*/ 2147483647 h 525"/>
                    <a:gd name="T112" fmla="*/ 2147483647 w 381"/>
                    <a:gd name="T113" fmla="*/ 2147483647 h 525"/>
                    <a:gd name="T114" fmla="*/ 2147483647 w 381"/>
                    <a:gd name="T115" fmla="*/ 2147483647 h 525"/>
                    <a:gd name="T116" fmla="*/ 2147483647 w 381"/>
                    <a:gd name="T117" fmla="*/ 2147483647 h 525"/>
                    <a:gd name="T118" fmla="*/ 2147483647 w 381"/>
                    <a:gd name="T119" fmla="*/ 2147483647 h 525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381"/>
                    <a:gd name="T181" fmla="*/ 0 h 525"/>
                    <a:gd name="T182" fmla="*/ 381 w 381"/>
                    <a:gd name="T183" fmla="*/ 525 h 525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381" h="525">
                      <a:moveTo>
                        <a:pt x="240" y="414"/>
                      </a:moveTo>
                      <a:lnTo>
                        <a:pt x="244" y="414"/>
                      </a:lnTo>
                      <a:lnTo>
                        <a:pt x="249" y="414"/>
                      </a:lnTo>
                      <a:lnTo>
                        <a:pt x="253" y="414"/>
                      </a:lnTo>
                      <a:lnTo>
                        <a:pt x="257" y="415"/>
                      </a:lnTo>
                      <a:lnTo>
                        <a:pt x="260" y="415"/>
                      </a:lnTo>
                      <a:lnTo>
                        <a:pt x="262" y="417"/>
                      </a:lnTo>
                      <a:lnTo>
                        <a:pt x="265" y="419"/>
                      </a:lnTo>
                      <a:lnTo>
                        <a:pt x="268" y="421"/>
                      </a:lnTo>
                      <a:lnTo>
                        <a:pt x="272" y="423"/>
                      </a:lnTo>
                      <a:lnTo>
                        <a:pt x="274" y="429"/>
                      </a:lnTo>
                      <a:lnTo>
                        <a:pt x="276" y="433"/>
                      </a:lnTo>
                      <a:lnTo>
                        <a:pt x="277" y="438"/>
                      </a:lnTo>
                      <a:lnTo>
                        <a:pt x="277" y="445"/>
                      </a:lnTo>
                      <a:lnTo>
                        <a:pt x="276" y="450"/>
                      </a:lnTo>
                      <a:lnTo>
                        <a:pt x="273" y="456"/>
                      </a:lnTo>
                      <a:lnTo>
                        <a:pt x="273" y="463"/>
                      </a:lnTo>
                      <a:lnTo>
                        <a:pt x="270" y="466"/>
                      </a:lnTo>
                      <a:lnTo>
                        <a:pt x="269" y="468"/>
                      </a:lnTo>
                      <a:lnTo>
                        <a:pt x="268" y="472"/>
                      </a:lnTo>
                      <a:lnTo>
                        <a:pt x="266" y="475"/>
                      </a:lnTo>
                      <a:lnTo>
                        <a:pt x="266" y="479"/>
                      </a:lnTo>
                      <a:lnTo>
                        <a:pt x="265" y="482"/>
                      </a:lnTo>
                      <a:lnTo>
                        <a:pt x="264" y="485"/>
                      </a:lnTo>
                      <a:lnTo>
                        <a:pt x="262" y="488"/>
                      </a:lnTo>
                      <a:lnTo>
                        <a:pt x="258" y="493"/>
                      </a:lnTo>
                      <a:lnTo>
                        <a:pt x="256" y="500"/>
                      </a:lnTo>
                      <a:lnTo>
                        <a:pt x="254" y="505"/>
                      </a:lnTo>
                      <a:lnTo>
                        <a:pt x="252" y="511"/>
                      </a:lnTo>
                      <a:lnTo>
                        <a:pt x="250" y="515"/>
                      </a:lnTo>
                      <a:lnTo>
                        <a:pt x="249" y="518"/>
                      </a:lnTo>
                      <a:lnTo>
                        <a:pt x="249" y="521"/>
                      </a:lnTo>
                      <a:lnTo>
                        <a:pt x="250" y="524"/>
                      </a:lnTo>
                      <a:lnTo>
                        <a:pt x="252" y="525"/>
                      </a:lnTo>
                      <a:lnTo>
                        <a:pt x="254" y="525"/>
                      </a:lnTo>
                      <a:lnTo>
                        <a:pt x="258" y="524"/>
                      </a:lnTo>
                      <a:lnTo>
                        <a:pt x="264" y="524"/>
                      </a:lnTo>
                      <a:lnTo>
                        <a:pt x="266" y="521"/>
                      </a:lnTo>
                      <a:lnTo>
                        <a:pt x="270" y="520"/>
                      </a:lnTo>
                      <a:lnTo>
                        <a:pt x="273" y="518"/>
                      </a:lnTo>
                      <a:lnTo>
                        <a:pt x="278" y="517"/>
                      </a:lnTo>
                      <a:lnTo>
                        <a:pt x="283" y="513"/>
                      </a:lnTo>
                      <a:lnTo>
                        <a:pt x="289" y="511"/>
                      </a:lnTo>
                      <a:lnTo>
                        <a:pt x="294" y="508"/>
                      </a:lnTo>
                      <a:lnTo>
                        <a:pt x="301" y="505"/>
                      </a:lnTo>
                      <a:lnTo>
                        <a:pt x="306" y="501"/>
                      </a:lnTo>
                      <a:lnTo>
                        <a:pt x="311" y="497"/>
                      </a:lnTo>
                      <a:lnTo>
                        <a:pt x="315" y="493"/>
                      </a:lnTo>
                      <a:lnTo>
                        <a:pt x="320" y="491"/>
                      </a:lnTo>
                      <a:lnTo>
                        <a:pt x="326" y="487"/>
                      </a:lnTo>
                      <a:lnTo>
                        <a:pt x="330" y="483"/>
                      </a:lnTo>
                      <a:lnTo>
                        <a:pt x="334" y="479"/>
                      </a:lnTo>
                      <a:lnTo>
                        <a:pt x="339" y="475"/>
                      </a:lnTo>
                      <a:lnTo>
                        <a:pt x="343" y="471"/>
                      </a:lnTo>
                      <a:lnTo>
                        <a:pt x="345" y="468"/>
                      </a:lnTo>
                      <a:lnTo>
                        <a:pt x="349" y="463"/>
                      </a:lnTo>
                      <a:lnTo>
                        <a:pt x="353" y="460"/>
                      </a:lnTo>
                      <a:lnTo>
                        <a:pt x="356" y="456"/>
                      </a:lnTo>
                      <a:lnTo>
                        <a:pt x="359" y="452"/>
                      </a:lnTo>
                      <a:lnTo>
                        <a:pt x="361" y="448"/>
                      </a:lnTo>
                      <a:lnTo>
                        <a:pt x="364" y="445"/>
                      </a:lnTo>
                      <a:lnTo>
                        <a:pt x="367" y="439"/>
                      </a:lnTo>
                      <a:lnTo>
                        <a:pt x="368" y="437"/>
                      </a:lnTo>
                      <a:lnTo>
                        <a:pt x="369" y="431"/>
                      </a:lnTo>
                      <a:lnTo>
                        <a:pt x="372" y="427"/>
                      </a:lnTo>
                      <a:lnTo>
                        <a:pt x="373" y="423"/>
                      </a:lnTo>
                      <a:lnTo>
                        <a:pt x="374" y="419"/>
                      </a:lnTo>
                      <a:lnTo>
                        <a:pt x="376" y="415"/>
                      </a:lnTo>
                      <a:lnTo>
                        <a:pt x="377" y="412"/>
                      </a:lnTo>
                      <a:lnTo>
                        <a:pt x="378" y="408"/>
                      </a:lnTo>
                      <a:lnTo>
                        <a:pt x="378" y="402"/>
                      </a:lnTo>
                      <a:lnTo>
                        <a:pt x="380" y="398"/>
                      </a:lnTo>
                      <a:lnTo>
                        <a:pt x="380" y="396"/>
                      </a:lnTo>
                      <a:lnTo>
                        <a:pt x="380" y="390"/>
                      </a:lnTo>
                      <a:lnTo>
                        <a:pt x="380" y="386"/>
                      </a:lnTo>
                      <a:lnTo>
                        <a:pt x="380" y="382"/>
                      </a:lnTo>
                      <a:lnTo>
                        <a:pt x="381" y="379"/>
                      </a:lnTo>
                      <a:lnTo>
                        <a:pt x="380" y="375"/>
                      </a:lnTo>
                      <a:lnTo>
                        <a:pt x="378" y="371"/>
                      </a:lnTo>
                      <a:lnTo>
                        <a:pt x="378" y="367"/>
                      </a:lnTo>
                      <a:lnTo>
                        <a:pt x="377" y="363"/>
                      </a:lnTo>
                      <a:lnTo>
                        <a:pt x="376" y="359"/>
                      </a:lnTo>
                      <a:lnTo>
                        <a:pt x="374" y="355"/>
                      </a:lnTo>
                      <a:lnTo>
                        <a:pt x="374" y="351"/>
                      </a:lnTo>
                      <a:lnTo>
                        <a:pt x="373" y="347"/>
                      </a:lnTo>
                      <a:lnTo>
                        <a:pt x="370" y="343"/>
                      </a:lnTo>
                      <a:lnTo>
                        <a:pt x="369" y="340"/>
                      </a:lnTo>
                      <a:lnTo>
                        <a:pt x="368" y="336"/>
                      </a:lnTo>
                      <a:lnTo>
                        <a:pt x="367" y="332"/>
                      </a:lnTo>
                      <a:lnTo>
                        <a:pt x="364" y="328"/>
                      </a:lnTo>
                      <a:lnTo>
                        <a:pt x="363" y="326"/>
                      </a:lnTo>
                      <a:lnTo>
                        <a:pt x="360" y="322"/>
                      </a:lnTo>
                      <a:lnTo>
                        <a:pt x="357" y="319"/>
                      </a:lnTo>
                      <a:lnTo>
                        <a:pt x="355" y="315"/>
                      </a:lnTo>
                      <a:lnTo>
                        <a:pt x="352" y="311"/>
                      </a:lnTo>
                      <a:lnTo>
                        <a:pt x="351" y="309"/>
                      </a:lnTo>
                      <a:lnTo>
                        <a:pt x="348" y="306"/>
                      </a:lnTo>
                      <a:lnTo>
                        <a:pt x="341" y="299"/>
                      </a:lnTo>
                      <a:lnTo>
                        <a:pt x="336" y="294"/>
                      </a:lnTo>
                      <a:lnTo>
                        <a:pt x="330" y="289"/>
                      </a:lnTo>
                      <a:lnTo>
                        <a:pt x="324" y="283"/>
                      </a:lnTo>
                      <a:lnTo>
                        <a:pt x="320" y="281"/>
                      </a:lnTo>
                      <a:lnTo>
                        <a:pt x="318" y="278"/>
                      </a:lnTo>
                      <a:lnTo>
                        <a:pt x="314" y="277"/>
                      </a:lnTo>
                      <a:lnTo>
                        <a:pt x="311" y="276"/>
                      </a:lnTo>
                      <a:lnTo>
                        <a:pt x="307" y="272"/>
                      </a:lnTo>
                      <a:lnTo>
                        <a:pt x="303" y="269"/>
                      </a:lnTo>
                      <a:lnTo>
                        <a:pt x="301" y="266"/>
                      </a:lnTo>
                      <a:lnTo>
                        <a:pt x="297" y="264"/>
                      </a:lnTo>
                      <a:lnTo>
                        <a:pt x="294" y="261"/>
                      </a:lnTo>
                      <a:lnTo>
                        <a:pt x="291" y="257"/>
                      </a:lnTo>
                      <a:lnTo>
                        <a:pt x="287" y="253"/>
                      </a:lnTo>
                      <a:lnTo>
                        <a:pt x="285" y="250"/>
                      </a:lnTo>
                      <a:lnTo>
                        <a:pt x="282" y="246"/>
                      </a:lnTo>
                      <a:lnTo>
                        <a:pt x="279" y="243"/>
                      </a:lnTo>
                      <a:lnTo>
                        <a:pt x="277" y="239"/>
                      </a:lnTo>
                      <a:lnTo>
                        <a:pt x="274" y="235"/>
                      </a:lnTo>
                      <a:lnTo>
                        <a:pt x="273" y="229"/>
                      </a:lnTo>
                      <a:lnTo>
                        <a:pt x="270" y="225"/>
                      </a:lnTo>
                      <a:lnTo>
                        <a:pt x="268" y="221"/>
                      </a:lnTo>
                      <a:lnTo>
                        <a:pt x="266" y="217"/>
                      </a:lnTo>
                      <a:lnTo>
                        <a:pt x="264" y="212"/>
                      </a:lnTo>
                      <a:lnTo>
                        <a:pt x="261" y="207"/>
                      </a:lnTo>
                      <a:lnTo>
                        <a:pt x="258" y="202"/>
                      </a:lnTo>
                      <a:lnTo>
                        <a:pt x="257" y="198"/>
                      </a:lnTo>
                      <a:lnTo>
                        <a:pt x="254" y="192"/>
                      </a:lnTo>
                      <a:lnTo>
                        <a:pt x="253" y="187"/>
                      </a:lnTo>
                      <a:lnTo>
                        <a:pt x="252" y="182"/>
                      </a:lnTo>
                      <a:lnTo>
                        <a:pt x="250" y="176"/>
                      </a:lnTo>
                      <a:lnTo>
                        <a:pt x="248" y="171"/>
                      </a:lnTo>
                      <a:lnTo>
                        <a:pt x="247" y="166"/>
                      </a:lnTo>
                      <a:lnTo>
                        <a:pt x="245" y="161"/>
                      </a:lnTo>
                      <a:lnTo>
                        <a:pt x="244" y="155"/>
                      </a:lnTo>
                      <a:lnTo>
                        <a:pt x="243" y="150"/>
                      </a:lnTo>
                      <a:lnTo>
                        <a:pt x="241" y="145"/>
                      </a:lnTo>
                      <a:lnTo>
                        <a:pt x="240" y="140"/>
                      </a:lnTo>
                      <a:lnTo>
                        <a:pt x="239" y="136"/>
                      </a:lnTo>
                      <a:lnTo>
                        <a:pt x="237" y="129"/>
                      </a:lnTo>
                      <a:lnTo>
                        <a:pt x="236" y="124"/>
                      </a:lnTo>
                      <a:lnTo>
                        <a:pt x="235" y="118"/>
                      </a:lnTo>
                      <a:lnTo>
                        <a:pt x="235" y="113"/>
                      </a:lnTo>
                      <a:lnTo>
                        <a:pt x="233" y="108"/>
                      </a:lnTo>
                      <a:lnTo>
                        <a:pt x="232" y="103"/>
                      </a:lnTo>
                      <a:lnTo>
                        <a:pt x="231" y="97"/>
                      </a:lnTo>
                      <a:lnTo>
                        <a:pt x="231" y="92"/>
                      </a:lnTo>
                      <a:lnTo>
                        <a:pt x="229" y="87"/>
                      </a:lnTo>
                      <a:lnTo>
                        <a:pt x="229" y="81"/>
                      </a:lnTo>
                      <a:lnTo>
                        <a:pt x="228" y="77"/>
                      </a:lnTo>
                      <a:lnTo>
                        <a:pt x="228" y="74"/>
                      </a:lnTo>
                      <a:lnTo>
                        <a:pt x="228" y="67"/>
                      </a:lnTo>
                      <a:lnTo>
                        <a:pt x="227" y="63"/>
                      </a:lnTo>
                      <a:lnTo>
                        <a:pt x="227" y="59"/>
                      </a:lnTo>
                      <a:lnTo>
                        <a:pt x="227" y="55"/>
                      </a:lnTo>
                      <a:lnTo>
                        <a:pt x="225" y="50"/>
                      </a:lnTo>
                      <a:lnTo>
                        <a:pt x="225" y="46"/>
                      </a:lnTo>
                      <a:lnTo>
                        <a:pt x="225" y="42"/>
                      </a:lnTo>
                      <a:lnTo>
                        <a:pt x="225" y="38"/>
                      </a:lnTo>
                      <a:lnTo>
                        <a:pt x="224" y="34"/>
                      </a:lnTo>
                      <a:lnTo>
                        <a:pt x="224" y="31"/>
                      </a:lnTo>
                      <a:lnTo>
                        <a:pt x="224" y="27"/>
                      </a:lnTo>
                      <a:lnTo>
                        <a:pt x="224" y="25"/>
                      </a:lnTo>
                      <a:lnTo>
                        <a:pt x="224" y="18"/>
                      </a:lnTo>
                      <a:lnTo>
                        <a:pt x="224" y="14"/>
                      </a:lnTo>
                      <a:lnTo>
                        <a:pt x="224" y="9"/>
                      </a:lnTo>
                      <a:lnTo>
                        <a:pt x="225" y="6"/>
                      </a:lnTo>
                      <a:lnTo>
                        <a:pt x="224" y="1"/>
                      </a:lnTo>
                      <a:lnTo>
                        <a:pt x="224" y="0"/>
                      </a:lnTo>
                      <a:lnTo>
                        <a:pt x="223" y="0"/>
                      </a:lnTo>
                      <a:lnTo>
                        <a:pt x="221" y="2"/>
                      </a:lnTo>
                      <a:lnTo>
                        <a:pt x="220" y="4"/>
                      </a:lnTo>
                      <a:lnTo>
                        <a:pt x="220" y="6"/>
                      </a:lnTo>
                      <a:lnTo>
                        <a:pt x="219" y="9"/>
                      </a:lnTo>
                      <a:lnTo>
                        <a:pt x="217" y="13"/>
                      </a:lnTo>
                      <a:lnTo>
                        <a:pt x="217" y="17"/>
                      </a:lnTo>
                      <a:lnTo>
                        <a:pt x="216" y="21"/>
                      </a:lnTo>
                      <a:lnTo>
                        <a:pt x="215" y="26"/>
                      </a:lnTo>
                      <a:lnTo>
                        <a:pt x="215" y="31"/>
                      </a:lnTo>
                      <a:lnTo>
                        <a:pt x="214" y="37"/>
                      </a:lnTo>
                      <a:lnTo>
                        <a:pt x="212" y="42"/>
                      </a:lnTo>
                      <a:lnTo>
                        <a:pt x="212" y="47"/>
                      </a:lnTo>
                      <a:lnTo>
                        <a:pt x="211" y="54"/>
                      </a:lnTo>
                      <a:lnTo>
                        <a:pt x="210" y="60"/>
                      </a:lnTo>
                      <a:lnTo>
                        <a:pt x="210" y="67"/>
                      </a:lnTo>
                      <a:lnTo>
                        <a:pt x="208" y="70"/>
                      </a:lnTo>
                      <a:lnTo>
                        <a:pt x="208" y="74"/>
                      </a:lnTo>
                      <a:lnTo>
                        <a:pt x="208" y="77"/>
                      </a:lnTo>
                      <a:lnTo>
                        <a:pt x="208" y="80"/>
                      </a:lnTo>
                      <a:lnTo>
                        <a:pt x="208" y="84"/>
                      </a:lnTo>
                      <a:lnTo>
                        <a:pt x="208" y="87"/>
                      </a:lnTo>
                      <a:lnTo>
                        <a:pt x="208" y="91"/>
                      </a:lnTo>
                      <a:lnTo>
                        <a:pt x="208" y="95"/>
                      </a:lnTo>
                      <a:lnTo>
                        <a:pt x="208" y="97"/>
                      </a:lnTo>
                      <a:lnTo>
                        <a:pt x="208" y="101"/>
                      </a:lnTo>
                      <a:lnTo>
                        <a:pt x="208" y="105"/>
                      </a:lnTo>
                      <a:lnTo>
                        <a:pt x="208" y="109"/>
                      </a:lnTo>
                      <a:lnTo>
                        <a:pt x="208" y="113"/>
                      </a:lnTo>
                      <a:lnTo>
                        <a:pt x="208" y="117"/>
                      </a:lnTo>
                      <a:lnTo>
                        <a:pt x="210" y="120"/>
                      </a:lnTo>
                      <a:lnTo>
                        <a:pt x="210" y="124"/>
                      </a:lnTo>
                      <a:lnTo>
                        <a:pt x="210" y="128"/>
                      </a:lnTo>
                      <a:lnTo>
                        <a:pt x="211" y="132"/>
                      </a:lnTo>
                      <a:lnTo>
                        <a:pt x="211" y="136"/>
                      </a:lnTo>
                      <a:lnTo>
                        <a:pt x="212" y="140"/>
                      </a:lnTo>
                      <a:lnTo>
                        <a:pt x="212" y="142"/>
                      </a:lnTo>
                      <a:lnTo>
                        <a:pt x="212" y="146"/>
                      </a:lnTo>
                      <a:lnTo>
                        <a:pt x="214" y="150"/>
                      </a:lnTo>
                      <a:lnTo>
                        <a:pt x="215" y="153"/>
                      </a:lnTo>
                      <a:lnTo>
                        <a:pt x="216" y="157"/>
                      </a:lnTo>
                      <a:lnTo>
                        <a:pt x="217" y="161"/>
                      </a:lnTo>
                      <a:lnTo>
                        <a:pt x="217" y="166"/>
                      </a:lnTo>
                      <a:lnTo>
                        <a:pt x="220" y="170"/>
                      </a:lnTo>
                      <a:lnTo>
                        <a:pt x="221" y="173"/>
                      </a:lnTo>
                      <a:lnTo>
                        <a:pt x="223" y="176"/>
                      </a:lnTo>
                      <a:lnTo>
                        <a:pt x="224" y="180"/>
                      </a:lnTo>
                      <a:lnTo>
                        <a:pt x="225" y="184"/>
                      </a:lnTo>
                      <a:lnTo>
                        <a:pt x="228" y="188"/>
                      </a:lnTo>
                      <a:lnTo>
                        <a:pt x="229" y="192"/>
                      </a:lnTo>
                      <a:lnTo>
                        <a:pt x="231" y="196"/>
                      </a:lnTo>
                      <a:lnTo>
                        <a:pt x="233" y="202"/>
                      </a:lnTo>
                      <a:lnTo>
                        <a:pt x="236" y="204"/>
                      </a:lnTo>
                      <a:lnTo>
                        <a:pt x="237" y="208"/>
                      </a:lnTo>
                      <a:lnTo>
                        <a:pt x="240" y="212"/>
                      </a:lnTo>
                      <a:lnTo>
                        <a:pt x="243" y="216"/>
                      </a:lnTo>
                      <a:lnTo>
                        <a:pt x="244" y="219"/>
                      </a:lnTo>
                      <a:lnTo>
                        <a:pt x="247" y="224"/>
                      </a:lnTo>
                      <a:lnTo>
                        <a:pt x="248" y="227"/>
                      </a:lnTo>
                      <a:lnTo>
                        <a:pt x="250" y="232"/>
                      </a:lnTo>
                      <a:lnTo>
                        <a:pt x="253" y="235"/>
                      </a:lnTo>
                      <a:lnTo>
                        <a:pt x="254" y="239"/>
                      </a:lnTo>
                      <a:lnTo>
                        <a:pt x="257" y="243"/>
                      </a:lnTo>
                      <a:lnTo>
                        <a:pt x="260" y="246"/>
                      </a:lnTo>
                      <a:lnTo>
                        <a:pt x="262" y="249"/>
                      </a:lnTo>
                      <a:lnTo>
                        <a:pt x="265" y="253"/>
                      </a:lnTo>
                      <a:lnTo>
                        <a:pt x="266" y="257"/>
                      </a:lnTo>
                      <a:lnTo>
                        <a:pt x="270" y="261"/>
                      </a:lnTo>
                      <a:lnTo>
                        <a:pt x="274" y="266"/>
                      </a:lnTo>
                      <a:lnTo>
                        <a:pt x="278" y="273"/>
                      </a:lnTo>
                      <a:lnTo>
                        <a:pt x="283" y="279"/>
                      </a:lnTo>
                      <a:lnTo>
                        <a:pt x="287" y="285"/>
                      </a:lnTo>
                      <a:lnTo>
                        <a:pt x="291" y="290"/>
                      </a:lnTo>
                      <a:lnTo>
                        <a:pt x="295" y="295"/>
                      </a:lnTo>
                      <a:lnTo>
                        <a:pt x="299" y="299"/>
                      </a:lnTo>
                      <a:lnTo>
                        <a:pt x="303" y="305"/>
                      </a:lnTo>
                      <a:lnTo>
                        <a:pt x="307" y="309"/>
                      </a:lnTo>
                      <a:lnTo>
                        <a:pt x="310" y="311"/>
                      </a:lnTo>
                      <a:lnTo>
                        <a:pt x="312" y="315"/>
                      </a:lnTo>
                      <a:lnTo>
                        <a:pt x="315" y="318"/>
                      </a:lnTo>
                      <a:lnTo>
                        <a:pt x="318" y="320"/>
                      </a:lnTo>
                      <a:lnTo>
                        <a:pt x="319" y="323"/>
                      </a:lnTo>
                      <a:lnTo>
                        <a:pt x="318" y="323"/>
                      </a:lnTo>
                      <a:lnTo>
                        <a:pt x="314" y="324"/>
                      </a:lnTo>
                      <a:lnTo>
                        <a:pt x="311" y="324"/>
                      </a:lnTo>
                      <a:lnTo>
                        <a:pt x="308" y="326"/>
                      </a:lnTo>
                      <a:lnTo>
                        <a:pt x="306" y="328"/>
                      </a:lnTo>
                      <a:lnTo>
                        <a:pt x="303" y="330"/>
                      </a:lnTo>
                      <a:lnTo>
                        <a:pt x="298" y="331"/>
                      </a:lnTo>
                      <a:lnTo>
                        <a:pt x="294" y="332"/>
                      </a:lnTo>
                      <a:lnTo>
                        <a:pt x="290" y="334"/>
                      </a:lnTo>
                      <a:lnTo>
                        <a:pt x="285" y="335"/>
                      </a:lnTo>
                      <a:lnTo>
                        <a:pt x="279" y="335"/>
                      </a:lnTo>
                      <a:lnTo>
                        <a:pt x="274" y="336"/>
                      </a:lnTo>
                      <a:lnTo>
                        <a:pt x="269" y="338"/>
                      </a:lnTo>
                      <a:lnTo>
                        <a:pt x="264" y="339"/>
                      </a:lnTo>
                      <a:lnTo>
                        <a:pt x="257" y="339"/>
                      </a:lnTo>
                      <a:lnTo>
                        <a:pt x="252" y="339"/>
                      </a:lnTo>
                      <a:lnTo>
                        <a:pt x="245" y="339"/>
                      </a:lnTo>
                      <a:lnTo>
                        <a:pt x="240" y="339"/>
                      </a:lnTo>
                      <a:lnTo>
                        <a:pt x="233" y="338"/>
                      </a:lnTo>
                      <a:lnTo>
                        <a:pt x="227" y="336"/>
                      </a:lnTo>
                      <a:lnTo>
                        <a:pt x="221" y="334"/>
                      </a:lnTo>
                      <a:lnTo>
                        <a:pt x="215" y="332"/>
                      </a:lnTo>
                      <a:lnTo>
                        <a:pt x="208" y="328"/>
                      </a:lnTo>
                      <a:lnTo>
                        <a:pt x="203" y="326"/>
                      </a:lnTo>
                      <a:lnTo>
                        <a:pt x="196" y="322"/>
                      </a:lnTo>
                      <a:lnTo>
                        <a:pt x="191" y="316"/>
                      </a:lnTo>
                      <a:lnTo>
                        <a:pt x="186" y="311"/>
                      </a:lnTo>
                      <a:lnTo>
                        <a:pt x="181" y="306"/>
                      </a:lnTo>
                      <a:lnTo>
                        <a:pt x="177" y="302"/>
                      </a:lnTo>
                      <a:lnTo>
                        <a:pt x="175" y="298"/>
                      </a:lnTo>
                      <a:lnTo>
                        <a:pt x="171" y="295"/>
                      </a:lnTo>
                      <a:lnTo>
                        <a:pt x="170" y="291"/>
                      </a:lnTo>
                      <a:lnTo>
                        <a:pt x="167" y="286"/>
                      </a:lnTo>
                      <a:lnTo>
                        <a:pt x="165" y="282"/>
                      </a:lnTo>
                      <a:lnTo>
                        <a:pt x="162" y="278"/>
                      </a:lnTo>
                      <a:lnTo>
                        <a:pt x="159" y="274"/>
                      </a:lnTo>
                      <a:lnTo>
                        <a:pt x="158" y="269"/>
                      </a:lnTo>
                      <a:lnTo>
                        <a:pt x="156" y="265"/>
                      </a:lnTo>
                      <a:lnTo>
                        <a:pt x="153" y="260"/>
                      </a:lnTo>
                      <a:lnTo>
                        <a:pt x="152" y="256"/>
                      </a:lnTo>
                      <a:lnTo>
                        <a:pt x="149" y="250"/>
                      </a:lnTo>
                      <a:lnTo>
                        <a:pt x="148" y="245"/>
                      </a:lnTo>
                      <a:lnTo>
                        <a:pt x="146" y="241"/>
                      </a:lnTo>
                      <a:lnTo>
                        <a:pt x="144" y="236"/>
                      </a:lnTo>
                      <a:lnTo>
                        <a:pt x="142" y="231"/>
                      </a:lnTo>
                      <a:lnTo>
                        <a:pt x="140" y="225"/>
                      </a:lnTo>
                      <a:lnTo>
                        <a:pt x="138" y="221"/>
                      </a:lnTo>
                      <a:lnTo>
                        <a:pt x="137" y="216"/>
                      </a:lnTo>
                      <a:lnTo>
                        <a:pt x="136" y="211"/>
                      </a:lnTo>
                      <a:lnTo>
                        <a:pt x="134" y="206"/>
                      </a:lnTo>
                      <a:lnTo>
                        <a:pt x="132" y="200"/>
                      </a:lnTo>
                      <a:lnTo>
                        <a:pt x="130" y="196"/>
                      </a:lnTo>
                      <a:lnTo>
                        <a:pt x="129" y="190"/>
                      </a:lnTo>
                      <a:lnTo>
                        <a:pt x="128" y="184"/>
                      </a:lnTo>
                      <a:lnTo>
                        <a:pt x="126" y="179"/>
                      </a:lnTo>
                      <a:lnTo>
                        <a:pt x="125" y="175"/>
                      </a:lnTo>
                      <a:lnTo>
                        <a:pt x="124" y="170"/>
                      </a:lnTo>
                      <a:lnTo>
                        <a:pt x="123" y="165"/>
                      </a:lnTo>
                      <a:lnTo>
                        <a:pt x="123" y="158"/>
                      </a:lnTo>
                      <a:lnTo>
                        <a:pt x="121" y="154"/>
                      </a:lnTo>
                      <a:lnTo>
                        <a:pt x="120" y="149"/>
                      </a:lnTo>
                      <a:lnTo>
                        <a:pt x="120" y="143"/>
                      </a:lnTo>
                      <a:lnTo>
                        <a:pt x="119" y="140"/>
                      </a:lnTo>
                      <a:lnTo>
                        <a:pt x="117" y="136"/>
                      </a:lnTo>
                      <a:lnTo>
                        <a:pt x="117" y="129"/>
                      </a:lnTo>
                      <a:lnTo>
                        <a:pt x="116" y="125"/>
                      </a:lnTo>
                      <a:lnTo>
                        <a:pt x="115" y="120"/>
                      </a:lnTo>
                      <a:lnTo>
                        <a:pt x="115" y="116"/>
                      </a:lnTo>
                      <a:lnTo>
                        <a:pt x="113" y="110"/>
                      </a:lnTo>
                      <a:lnTo>
                        <a:pt x="112" y="107"/>
                      </a:lnTo>
                      <a:lnTo>
                        <a:pt x="112" y="101"/>
                      </a:lnTo>
                      <a:lnTo>
                        <a:pt x="112" y="97"/>
                      </a:lnTo>
                      <a:lnTo>
                        <a:pt x="111" y="93"/>
                      </a:lnTo>
                      <a:lnTo>
                        <a:pt x="111" y="89"/>
                      </a:lnTo>
                      <a:lnTo>
                        <a:pt x="109" y="85"/>
                      </a:lnTo>
                      <a:lnTo>
                        <a:pt x="109" y="81"/>
                      </a:lnTo>
                      <a:lnTo>
                        <a:pt x="109" y="79"/>
                      </a:lnTo>
                      <a:lnTo>
                        <a:pt x="108" y="75"/>
                      </a:lnTo>
                      <a:lnTo>
                        <a:pt x="108" y="72"/>
                      </a:lnTo>
                      <a:lnTo>
                        <a:pt x="108" y="68"/>
                      </a:lnTo>
                      <a:lnTo>
                        <a:pt x="107" y="62"/>
                      </a:lnTo>
                      <a:lnTo>
                        <a:pt x="107" y="58"/>
                      </a:lnTo>
                      <a:lnTo>
                        <a:pt x="105" y="52"/>
                      </a:lnTo>
                      <a:lnTo>
                        <a:pt x="105" y="48"/>
                      </a:lnTo>
                      <a:lnTo>
                        <a:pt x="105" y="44"/>
                      </a:lnTo>
                      <a:lnTo>
                        <a:pt x="105" y="43"/>
                      </a:lnTo>
                      <a:lnTo>
                        <a:pt x="104" y="44"/>
                      </a:lnTo>
                      <a:lnTo>
                        <a:pt x="103" y="47"/>
                      </a:lnTo>
                      <a:lnTo>
                        <a:pt x="101" y="51"/>
                      </a:lnTo>
                      <a:lnTo>
                        <a:pt x="99" y="56"/>
                      </a:lnTo>
                      <a:lnTo>
                        <a:pt x="97" y="62"/>
                      </a:lnTo>
                      <a:lnTo>
                        <a:pt x="96" y="66"/>
                      </a:lnTo>
                      <a:lnTo>
                        <a:pt x="95" y="68"/>
                      </a:lnTo>
                      <a:lnTo>
                        <a:pt x="94" y="72"/>
                      </a:lnTo>
                      <a:lnTo>
                        <a:pt x="92" y="76"/>
                      </a:lnTo>
                      <a:lnTo>
                        <a:pt x="91" y="80"/>
                      </a:lnTo>
                      <a:lnTo>
                        <a:pt x="90" y="84"/>
                      </a:lnTo>
                      <a:lnTo>
                        <a:pt x="88" y="88"/>
                      </a:lnTo>
                      <a:lnTo>
                        <a:pt x="87" y="93"/>
                      </a:lnTo>
                      <a:lnTo>
                        <a:pt x="86" y="97"/>
                      </a:lnTo>
                      <a:lnTo>
                        <a:pt x="84" y="103"/>
                      </a:lnTo>
                      <a:lnTo>
                        <a:pt x="83" y="108"/>
                      </a:lnTo>
                      <a:lnTo>
                        <a:pt x="82" y="113"/>
                      </a:lnTo>
                      <a:lnTo>
                        <a:pt x="80" y="117"/>
                      </a:lnTo>
                      <a:lnTo>
                        <a:pt x="79" y="122"/>
                      </a:lnTo>
                      <a:lnTo>
                        <a:pt x="78" y="128"/>
                      </a:lnTo>
                      <a:lnTo>
                        <a:pt x="76" y="134"/>
                      </a:lnTo>
                      <a:lnTo>
                        <a:pt x="75" y="140"/>
                      </a:lnTo>
                      <a:lnTo>
                        <a:pt x="74" y="145"/>
                      </a:lnTo>
                      <a:lnTo>
                        <a:pt x="74" y="151"/>
                      </a:lnTo>
                      <a:lnTo>
                        <a:pt x="74" y="157"/>
                      </a:lnTo>
                      <a:lnTo>
                        <a:pt x="72" y="162"/>
                      </a:lnTo>
                      <a:lnTo>
                        <a:pt x="71" y="169"/>
                      </a:lnTo>
                      <a:lnTo>
                        <a:pt x="70" y="174"/>
                      </a:lnTo>
                      <a:lnTo>
                        <a:pt x="70" y="180"/>
                      </a:lnTo>
                      <a:lnTo>
                        <a:pt x="70" y="186"/>
                      </a:lnTo>
                      <a:lnTo>
                        <a:pt x="68" y="192"/>
                      </a:lnTo>
                      <a:lnTo>
                        <a:pt x="68" y="198"/>
                      </a:lnTo>
                      <a:lnTo>
                        <a:pt x="70" y="204"/>
                      </a:lnTo>
                      <a:lnTo>
                        <a:pt x="70" y="210"/>
                      </a:lnTo>
                      <a:lnTo>
                        <a:pt x="70" y="216"/>
                      </a:lnTo>
                      <a:lnTo>
                        <a:pt x="70" y="221"/>
                      </a:lnTo>
                      <a:lnTo>
                        <a:pt x="71" y="228"/>
                      </a:lnTo>
                      <a:lnTo>
                        <a:pt x="71" y="233"/>
                      </a:lnTo>
                      <a:lnTo>
                        <a:pt x="72" y="239"/>
                      </a:lnTo>
                      <a:lnTo>
                        <a:pt x="74" y="245"/>
                      </a:lnTo>
                      <a:lnTo>
                        <a:pt x="75" y="250"/>
                      </a:lnTo>
                      <a:lnTo>
                        <a:pt x="76" y="256"/>
                      </a:lnTo>
                      <a:lnTo>
                        <a:pt x="79" y="262"/>
                      </a:lnTo>
                      <a:lnTo>
                        <a:pt x="80" y="268"/>
                      </a:lnTo>
                      <a:lnTo>
                        <a:pt x="83" y="273"/>
                      </a:lnTo>
                      <a:lnTo>
                        <a:pt x="84" y="277"/>
                      </a:lnTo>
                      <a:lnTo>
                        <a:pt x="87" y="282"/>
                      </a:lnTo>
                      <a:lnTo>
                        <a:pt x="91" y="287"/>
                      </a:lnTo>
                      <a:lnTo>
                        <a:pt x="94" y="293"/>
                      </a:lnTo>
                      <a:lnTo>
                        <a:pt x="97" y="298"/>
                      </a:lnTo>
                      <a:lnTo>
                        <a:pt x="100" y="302"/>
                      </a:lnTo>
                      <a:lnTo>
                        <a:pt x="104" y="306"/>
                      </a:lnTo>
                      <a:lnTo>
                        <a:pt x="109" y="310"/>
                      </a:lnTo>
                      <a:lnTo>
                        <a:pt x="113" y="315"/>
                      </a:lnTo>
                      <a:lnTo>
                        <a:pt x="119" y="319"/>
                      </a:lnTo>
                      <a:lnTo>
                        <a:pt x="124" y="323"/>
                      </a:lnTo>
                      <a:lnTo>
                        <a:pt x="129" y="327"/>
                      </a:lnTo>
                      <a:lnTo>
                        <a:pt x="134" y="328"/>
                      </a:lnTo>
                      <a:lnTo>
                        <a:pt x="140" y="332"/>
                      </a:lnTo>
                      <a:lnTo>
                        <a:pt x="145" y="335"/>
                      </a:lnTo>
                      <a:lnTo>
                        <a:pt x="150" y="339"/>
                      </a:lnTo>
                      <a:lnTo>
                        <a:pt x="154" y="340"/>
                      </a:lnTo>
                      <a:lnTo>
                        <a:pt x="158" y="344"/>
                      </a:lnTo>
                      <a:lnTo>
                        <a:pt x="163" y="347"/>
                      </a:lnTo>
                      <a:lnTo>
                        <a:pt x="167" y="349"/>
                      </a:lnTo>
                      <a:lnTo>
                        <a:pt x="171" y="352"/>
                      </a:lnTo>
                      <a:lnTo>
                        <a:pt x="175" y="355"/>
                      </a:lnTo>
                      <a:lnTo>
                        <a:pt x="178" y="357"/>
                      </a:lnTo>
                      <a:lnTo>
                        <a:pt x="182" y="360"/>
                      </a:lnTo>
                      <a:lnTo>
                        <a:pt x="185" y="363"/>
                      </a:lnTo>
                      <a:lnTo>
                        <a:pt x="188" y="365"/>
                      </a:lnTo>
                      <a:lnTo>
                        <a:pt x="191" y="367"/>
                      </a:lnTo>
                      <a:lnTo>
                        <a:pt x="194" y="371"/>
                      </a:lnTo>
                      <a:lnTo>
                        <a:pt x="198" y="375"/>
                      </a:lnTo>
                      <a:lnTo>
                        <a:pt x="202" y="379"/>
                      </a:lnTo>
                      <a:lnTo>
                        <a:pt x="206" y="382"/>
                      </a:lnTo>
                      <a:lnTo>
                        <a:pt x="208" y="386"/>
                      </a:lnTo>
                      <a:lnTo>
                        <a:pt x="210" y="389"/>
                      </a:lnTo>
                      <a:lnTo>
                        <a:pt x="212" y="393"/>
                      </a:lnTo>
                      <a:lnTo>
                        <a:pt x="212" y="396"/>
                      </a:lnTo>
                      <a:lnTo>
                        <a:pt x="214" y="398"/>
                      </a:lnTo>
                      <a:lnTo>
                        <a:pt x="212" y="404"/>
                      </a:lnTo>
                      <a:lnTo>
                        <a:pt x="208" y="408"/>
                      </a:lnTo>
                      <a:lnTo>
                        <a:pt x="204" y="409"/>
                      </a:lnTo>
                      <a:lnTo>
                        <a:pt x="202" y="412"/>
                      </a:lnTo>
                      <a:lnTo>
                        <a:pt x="198" y="413"/>
                      </a:lnTo>
                      <a:lnTo>
                        <a:pt x="194" y="415"/>
                      </a:lnTo>
                      <a:lnTo>
                        <a:pt x="188" y="417"/>
                      </a:lnTo>
                      <a:lnTo>
                        <a:pt x="183" y="418"/>
                      </a:lnTo>
                      <a:lnTo>
                        <a:pt x="178" y="419"/>
                      </a:lnTo>
                      <a:lnTo>
                        <a:pt x="171" y="421"/>
                      </a:lnTo>
                      <a:lnTo>
                        <a:pt x="169" y="421"/>
                      </a:lnTo>
                      <a:lnTo>
                        <a:pt x="165" y="422"/>
                      </a:lnTo>
                      <a:lnTo>
                        <a:pt x="161" y="422"/>
                      </a:lnTo>
                      <a:lnTo>
                        <a:pt x="158" y="423"/>
                      </a:lnTo>
                      <a:lnTo>
                        <a:pt x="154" y="423"/>
                      </a:lnTo>
                      <a:lnTo>
                        <a:pt x="152" y="425"/>
                      </a:lnTo>
                      <a:lnTo>
                        <a:pt x="148" y="425"/>
                      </a:lnTo>
                      <a:lnTo>
                        <a:pt x="144" y="426"/>
                      </a:lnTo>
                      <a:lnTo>
                        <a:pt x="138" y="426"/>
                      </a:lnTo>
                      <a:lnTo>
                        <a:pt x="133" y="426"/>
                      </a:lnTo>
                      <a:lnTo>
                        <a:pt x="128" y="425"/>
                      </a:lnTo>
                      <a:lnTo>
                        <a:pt x="123" y="423"/>
                      </a:lnTo>
                      <a:lnTo>
                        <a:pt x="116" y="422"/>
                      </a:lnTo>
                      <a:lnTo>
                        <a:pt x="111" y="419"/>
                      </a:lnTo>
                      <a:lnTo>
                        <a:pt x="104" y="418"/>
                      </a:lnTo>
                      <a:lnTo>
                        <a:pt x="99" y="417"/>
                      </a:lnTo>
                      <a:lnTo>
                        <a:pt x="92" y="414"/>
                      </a:lnTo>
                      <a:lnTo>
                        <a:pt x="87" y="410"/>
                      </a:lnTo>
                      <a:lnTo>
                        <a:pt x="80" y="408"/>
                      </a:lnTo>
                      <a:lnTo>
                        <a:pt x="75" y="405"/>
                      </a:lnTo>
                      <a:lnTo>
                        <a:pt x="70" y="401"/>
                      </a:lnTo>
                      <a:lnTo>
                        <a:pt x="65" y="397"/>
                      </a:lnTo>
                      <a:lnTo>
                        <a:pt x="59" y="393"/>
                      </a:lnTo>
                      <a:lnTo>
                        <a:pt x="54" y="389"/>
                      </a:lnTo>
                      <a:lnTo>
                        <a:pt x="49" y="384"/>
                      </a:lnTo>
                      <a:lnTo>
                        <a:pt x="43" y="380"/>
                      </a:lnTo>
                      <a:lnTo>
                        <a:pt x="39" y="375"/>
                      </a:lnTo>
                      <a:lnTo>
                        <a:pt x="34" y="371"/>
                      </a:lnTo>
                      <a:lnTo>
                        <a:pt x="30" y="365"/>
                      </a:lnTo>
                      <a:lnTo>
                        <a:pt x="26" y="361"/>
                      </a:lnTo>
                      <a:lnTo>
                        <a:pt x="22" y="357"/>
                      </a:lnTo>
                      <a:lnTo>
                        <a:pt x="20" y="353"/>
                      </a:lnTo>
                      <a:lnTo>
                        <a:pt x="16" y="347"/>
                      </a:lnTo>
                      <a:lnTo>
                        <a:pt x="14" y="343"/>
                      </a:lnTo>
                      <a:lnTo>
                        <a:pt x="12" y="339"/>
                      </a:lnTo>
                      <a:lnTo>
                        <a:pt x="10" y="335"/>
                      </a:lnTo>
                      <a:lnTo>
                        <a:pt x="9" y="330"/>
                      </a:lnTo>
                      <a:lnTo>
                        <a:pt x="9" y="326"/>
                      </a:lnTo>
                      <a:lnTo>
                        <a:pt x="8" y="322"/>
                      </a:lnTo>
                      <a:lnTo>
                        <a:pt x="9" y="318"/>
                      </a:lnTo>
                      <a:lnTo>
                        <a:pt x="6" y="323"/>
                      </a:lnTo>
                      <a:lnTo>
                        <a:pt x="4" y="328"/>
                      </a:lnTo>
                      <a:lnTo>
                        <a:pt x="3" y="332"/>
                      </a:lnTo>
                      <a:lnTo>
                        <a:pt x="3" y="335"/>
                      </a:lnTo>
                      <a:lnTo>
                        <a:pt x="1" y="339"/>
                      </a:lnTo>
                      <a:lnTo>
                        <a:pt x="1" y="343"/>
                      </a:lnTo>
                      <a:lnTo>
                        <a:pt x="1" y="347"/>
                      </a:lnTo>
                      <a:lnTo>
                        <a:pt x="0" y="349"/>
                      </a:lnTo>
                      <a:lnTo>
                        <a:pt x="0" y="353"/>
                      </a:lnTo>
                      <a:lnTo>
                        <a:pt x="0" y="357"/>
                      </a:lnTo>
                      <a:lnTo>
                        <a:pt x="0" y="361"/>
                      </a:lnTo>
                      <a:lnTo>
                        <a:pt x="0" y="365"/>
                      </a:lnTo>
                      <a:lnTo>
                        <a:pt x="1" y="371"/>
                      </a:lnTo>
                      <a:lnTo>
                        <a:pt x="3" y="375"/>
                      </a:lnTo>
                      <a:lnTo>
                        <a:pt x="3" y="379"/>
                      </a:lnTo>
                      <a:lnTo>
                        <a:pt x="3" y="384"/>
                      </a:lnTo>
                      <a:lnTo>
                        <a:pt x="4" y="388"/>
                      </a:lnTo>
                      <a:lnTo>
                        <a:pt x="6" y="392"/>
                      </a:lnTo>
                      <a:lnTo>
                        <a:pt x="8" y="396"/>
                      </a:lnTo>
                      <a:lnTo>
                        <a:pt x="9" y="401"/>
                      </a:lnTo>
                      <a:lnTo>
                        <a:pt x="12" y="405"/>
                      </a:lnTo>
                      <a:lnTo>
                        <a:pt x="14" y="409"/>
                      </a:lnTo>
                      <a:lnTo>
                        <a:pt x="17" y="413"/>
                      </a:lnTo>
                      <a:lnTo>
                        <a:pt x="21" y="417"/>
                      </a:lnTo>
                      <a:lnTo>
                        <a:pt x="24" y="421"/>
                      </a:lnTo>
                      <a:lnTo>
                        <a:pt x="28" y="426"/>
                      </a:lnTo>
                      <a:lnTo>
                        <a:pt x="32" y="429"/>
                      </a:lnTo>
                      <a:lnTo>
                        <a:pt x="37" y="433"/>
                      </a:lnTo>
                      <a:lnTo>
                        <a:pt x="42" y="437"/>
                      </a:lnTo>
                      <a:lnTo>
                        <a:pt x="47" y="441"/>
                      </a:lnTo>
                      <a:lnTo>
                        <a:pt x="53" y="443"/>
                      </a:lnTo>
                      <a:lnTo>
                        <a:pt x="58" y="446"/>
                      </a:lnTo>
                      <a:lnTo>
                        <a:pt x="65" y="448"/>
                      </a:lnTo>
                      <a:lnTo>
                        <a:pt x="71" y="450"/>
                      </a:lnTo>
                      <a:lnTo>
                        <a:pt x="76" y="450"/>
                      </a:lnTo>
                      <a:lnTo>
                        <a:pt x="83" y="451"/>
                      </a:lnTo>
                      <a:lnTo>
                        <a:pt x="87" y="451"/>
                      </a:lnTo>
                      <a:lnTo>
                        <a:pt x="90" y="451"/>
                      </a:lnTo>
                      <a:lnTo>
                        <a:pt x="94" y="451"/>
                      </a:lnTo>
                      <a:lnTo>
                        <a:pt x="97" y="451"/>
                      </a:lnTo>
                      <a:lnTo>
                        <a:pt x="100" y="451"/>
                      </a:lnTo>
                      <a:lnTo>
                        <a:pt x="104" y="450"/>
                      </a:lnTo>
                      <a:lnTo>
                        <a:pt x="107" y="450"/>
                      </a:lnTo>
                      <a:lnTo>
                        <a:pt x="111" y="450"/>
                      </a:lnTo>
                      <a:lnTo>
                        <a:pt x="113" y="450"/>
                      </a:lnTo>
                      <a:lnTo>
                        <a:pt x="117" y="448"/>
                      </a:lnTo>
                      <a:lnTo>
                        <a:pt x="121" y="448"/>
                      </a:lnTo>
                      <a:lnTo>
                        <a:pt x="124" y="448"/>
                      </a:lnTo>
                      <a:lnTo>
                        <a:pt x="128" y="447"/>
                      </a:lnTo>
                      <a:lnTo>
                        <a:pt x="130" y="446"/>
                      </a:lnTo>
                      <a:lnTo>
                        <a:pt x="134" y="445"/>
                      </a:lnTo>
                      <a:lnTo>
                        <a:pt x="138" y="445"/>
                      </a:lnTo>
                      <a:lnTo>
                        <a:pt x="141" y="443"/>
                      </a:lnTo>
                      <a:lnTo>
                        <a:pt x="145" y="443"/>
                      </a:lnTo>
                      <a:lnTo>
                        <a:pt x="148" y="442"/>
                      </a:lnTo>
                      <a:lnTo>
                        <a:pt x="152" y="442"/>
                      </a:lnTo>
                      <a:lnTo>
                        <a:pt x="158" y="439"/>
                      </a:lnTo>
                      <a:lnTo>
                        <a:pt x="165" y="437"/>
                      </a:lnTo>
                      <a:lnTo>
                        <a:pt x="167" y="435"/>
                      </a:lnTo>
                      <a:lnTo>
                        <a:pt x="170" y="434"/>
                      </a:lnTo>
                      <a:lnTo>
                        <a:pt x="174" y="433"/>
                      </a:lnTo>
                      <a:lnTo>
                        <a:pt x="177" y="433"/>
                      </a:lnTo>
                      <a:lnTo>
                        <a:pt x="183" y="430"/>
                      </a:lnTo>
                      <a:lnTo>
                        <a:pt x="190" y="427"/>
                      </a:lnTo>
                      <a:lnTo>
                        <a:pt x="195" y="426"/>
                      </a:lnTo>
                      <a:lnTo>
                        <a:pt x="202" y="425"/>
                      </a:lnTo>
                      <a:lnTo>
                        <a:pt x="207" y="422"/>
                      </a:lnTo>
                      <a:lnTo>
                        <a:pt x="212" y="419"/>
                      </a:lnTo>
                      <a:lnTo>
                        <a:pt x="217" y="418"/>
                      </a:lnTo>
                      <a:lnTo>
                        <a:pt x="223" y="417"/>
                      </a:lnTo>
                      <a:lnTo>
                        <a:pt x="227" y="415"/>
                      </a:lnTo>
                      <a:lnTo>
                        <a:pt x="231" y="414"/>
                      </a:lnTo>
                      <a:lnTo>
                        <a:pt x="236" y="414"/>
                      </a:lnTo>
                      <a:lnTo>
                        <a:pt x="240" y="414"/>
                      </a:lnTo>
                      <a:close/>
                    </a:path>
                  </a:pathLst>
                </a:custGeom>
                <a:solidFill>
                  <a:srgbClr val="FFA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dirty="0">
                    <a:solidFill>
                      <a:srgbClr val="000000"/>
                    </a:solidFill>
                    <a:latin typeface="나눔고딕 ExtraBold" pitchFamily="50" charset="-127"/>
                    <a:ea typeface="나눔고딕 ExtraBold" pitchFamily="50" charset="-127"/>
                  </a:endParaRPr>
                </a:p>
              </p:txBody>
            </p:sp>
            <p:sp>
              <p:nvSpPr>
                <p:cNvPr id="97" name="Freeform 29">
                  <a:extLst>
                    <a:ext uri="{FF2B5EF4-FFF2-40B4-BE49-F238E27FC236}">
                      <a16:creationId xmlns:a16="http://schemas.microsoft.com/office/drawing/2014/main" id="{F8DE4115-F2CB-4D54-A213-B5D74270B2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2524126"/>
                  <a:ext cx="115888" cy="176213"/>
                </a:xfrm>
                <a:custGeom>
                  <a:avLst/>
                  <a:gdLst>
                    <a:gd name="T0" fmla="*/ 2147483647 w 291"/>
                    <a:gd name="T1" fmla="*/ 2147483647 h 443"/>
                    <a:gd name="T2" fmla="*/ 2147483647 w 291"/>
                    <a:gd name="T3" fmla="*/ 2147483647 h 443"/>
                    <a:gd name="T4" fmla="*/ 2147483647 w 291"/>
                    <a:gd name="T5" fmla="*/ 2147483647 h 443"/>
                    <a:gd name="T6" fmla="*/ 2147483647 w 291"/>
                    <a:gd name="T7" fmla="*/ 2147483647 h 443"/>
                    <a:gd name="T8" fmla="*/ 2147483647 w 291"/>
                    <a:gd name="T9" fmla="*/ 2147483647 h 443"/>
                    <a:gd name="T10" fmla="*/ 2147483647 w 291"/>
                    <a:gd name="T11" fmla="*/ 2147483647 h 443"/>
                    <a:gd name="T12" fmla="*/ 2147483647 w 291"/>
                    <a:gd name="T13" fmla="*/ 2147483647 h 443"/>
                    <a:gd name="T14" fmla="*/ 2147483647 w 291"/>
                    <a:gd name="T15" fmla="*/ 2147483647 h 443"/>
                    <a:gd name="T16" fmla="*/ 2147483647 w 291"/>
                    <a:gd name="T17" fmla="*/ 2147483647 h 443"/>
                    <a:gd name="T18" fmla="*/ 2147483647 w 291"/>
                    <a:gd name="T19" fmla="*/ 2147483647 h 443"/>
                    <a:gd name="T20" fmla="*/ 2147483647 w 291"/>
                    <a:gd name="T21" fmla="*/ 2147483647 h 443"/>
                    <a:gd name="T22" fmla="*/ 2147483647 w 291"/>
                    <a:gd name="T23" fmla="*/ 2147483647 h 443"/>
                    <a:gd name="T24" fmla="*/ 2147483647 w 291"/>
                    <a:gd name="T25" fmla="*/ 2147483647 h 443"/>
                    <a:gd name="T26" fmla="*/ 2147483647 w 291"/>
                    <a:gd name="T27" fmla="*/ 2147483647 h 443"/>
                    <a:gd name="T28" fmla="*/ 2147483647 w 291"/>
                    <a:gd name="T29" fmla="*/ 2147483647 h 443"/>
                    <a:gd name="T30" fmla="*/ 2147483647 w 291"/>
                    <a:gd name="T31" fmla="*/ 2147483647 h 443"/>
                    <a:gd name="T32" fmla="*/ 2147483647 w 291"/>
                    <a:gd name="T33" fmla="*/ 629409393 h 443"/>
                    <a:gd name="T34" fmla="*/ 2147483647 w 291"/>
                    <a:gd name="T35" fmla="*/ 944114388 h 443"/>
                    <a:gd name="T36" fmla="*/ 2147483647 w 291"/>
                    <a:gd name="T37" fmla="*/ 2147483647 h 443"/>
                    <a:gd name="T38" fmla="*/ 2147483647 w 291"/>
                    <a:gd name="T39" fmla="*/ 2147483647 h 443"/>
                    <a:gd name="T40" fmla="*/ 2147483647 w 291"/>
                    <a:gd name="T41" fmla="*/ 2147483647 h 443"/>
                    <a:gd name="T42" fmla="*/ 2147483647 w 291"/>
                    <a:gd name="T43" fmla="*/ 2147483647 h 443"/>
                    <a:gd name="T44" fmla="*/ 2147483647 w 291"/>
                    <a:gd name="T45" fmla="*/ 2147483647 h 443"/>
                    <a:gd name="T46" fmla="*/ 2147483647 w 291"/>
                    <a:gd name="T47" fmla="*/ 2147483647 h 443"/>
                    <a:gd name="T48" fmla="*/ 2147483647 w 291"/>
                    <a:gd name="T49" fmla="*/ 2147483647 h 443"/>
                    <a:gd name="T50" fmla="*/ 2147483647 w 291"/>
                    <a:gd name="T51" fmla="*/ 2147483647 h 443"/>
                    <a:gd name="T52" fmla="*/ 2147483647 w 291"/>
                    <a:gd name="T53" fmla="*/ 2147483647 h 443"/>
                    <a:gd name="T54" fmla="*/ 2147483647 w 291"/>
                    <a:gd name="T55" fmla="*/ 2147483647 h 443"/>
                    <a:gd name="T56" fmla="*/ 2147483647 w 291"/>
                    <a:gd name="T57" fmla="*/ 2147483647 h 443"/>
                    <a:gd name="T58" fmla="*/ 2147483647 w 291"/>
                    <a:gd name="T59" fmla="*/ 2147483647 h 443"/>
                    <a:gd name="T60" fmla="*/ 2147483647 w 291"/>
                    <a:gd name="T61" fmla="*/ 2147483647 h 443"/>
                    <a:gd name="T62" fmla="*/ 2147483647 w 291"/>
                    <a:gd name="T63" fmla="*/ 2147483647 h 443"/>
                    <a:gd name="T64" fmla="*/ 1515855423 w 291"/>
                    <a:gd name="T65" fmla="*/ 2147483647 h 443"/>
                    <a:gd name="T66" fmla="*/ 821048812 w 291"/>
                    <a:gd name="T67" fmla="*/ 1951041732 h 443"/>
                    <a:gd name="T68" fmla="*/ 505285207 w 291"/>
                    <a:gd name="T69" fmla="*/ 2147483647 h 443"/>
                    <a:gd name="T70" fmla="*/ 63121126 w 291"/>
                    <a:gd name="T71" fmla="*/ 2147483647 h 443"/>
                    <a:gd name="T72" fmla="*/ 0 w 291"/>
                    <a:gd name="T73" fmla="*/ 2147483647 h 443"/>
                    <a:gd name="T74" fmla="*/ 63121126 w 291"/>
                    <a:gd name="T75" fmla="*/ 2147483647 h 443"/>
                    <a:gd name="T76" fmla="*/ 378884805 w 291"/>
                    <a:gd name="T77" fmla="*/ 2147483647 h 443"/>
                    <a:gd name="T78" fmla="*/ 1073691515 w 291"/>
                    <a:gd name="T79" fmla="*/ 2147483647 h 443"/>
                    <a:gd name="T80" fmla="*/ 2147483647 w 291"/>
                    <a:gd name="T81" fmla="*/ 2147483647 h 443"/>
                    <a:gd name="T82" fmla="*/ 2147483647 w 291"/>
                    <a:gd name="T83" fmla="*/ 2147483647 h 443"/>
                    <a:gd name="T84" fmla="*/ 2147483647 w 291"/>
                    <a:gd name="T85" fmla="*/ 2147483647 h 443"/>
                    <a:gd name="T86" fmla="*/ 2147483647 w 291"/>
                    <a:gd name="T87" fmla="*/ 2147483647 h 443"/>
                    <a:gd name="T88" fmla="*/ 2147483647 w 291"/>
                    <a:gd name="T89" fmla="*/ 2147483647 h 443"/>
                    <a:gd name="T90" fmla="*/ 2147483647 w 291"/>
                    <a:gd name="T91" fmla="*/ 2147483647 h 443"/>
                    <a:gd name="T92" fmla="*/ 2147483647 w 291"/>
                    <a:gd name="T93" fmla="*/ 2147483647 h 443"/>
                    <a:gd name="T94" fmla="*/ 2147483647 w 291"/>
                    <a:gd name="T95" fmla="*/ 2147483647 h 443"/>
                    <a:gd name="T96" fmla="*/ 2147483647 w 291"/>
                    <a:gd name="T97" fmla="*/ 2147483647 h 443"/>
                    <a:gd name="T98" fmla="*/ 2147483647 w 291"/>
                    <a:gd name="T99" fmla="*/ 2147483647 h 443"/>
                    <a:gd name="T100" fmla="*/ 2147483647 w 291"/>
                    <a:gd name="T101" fmla="*/ 2147483647 h 443"/>
                    <a:gd name="T102" fmla="*/ 2147483647 w 291"/>
                    <a:gd name="T103" fmla="*/ 2147483647 h 443"/>
                    <a:gd name="T104" fmla="*/ 2147483647 w 291"/>
                    <a:gd name="T105" fmla="*/ 2147483647 h 443"/>
                    <a:gd name="T106" fmla="*/ 2147483647 w 291"/>
                    <a:gd name="T107" fmla="*/ 2147483647 h 443"/>
                    <a:gd name="T108" fmla="*/ 2147483647 w 291"/>
                    <a:gd name="T109" fmla="*/ 2147483647 h 443"/>
                    <a:gd name="T110" fmla="*/ 2147483647 w 291"/>
                    <a:gd name="T111" fmla="*/ 2147483647 h 443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291"/>
                    <a:gd name="T169" fmla="*/ 0 h 443"/>
                    <a:gd name="T170" fmla="*/ 291 w 291"/>
                    <a:gd name="T171" fmla="*/ 443 h 443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291" h="443">
                      <a:moveTo>
                        <a:pt x="207" y="342"/>
                      </a:moveTo>
                      <a:lnTo>
                        <a:pt x="211" y="342"/>
                      </a:lnTo>
                      <a:lnTo>
                        <a:pt x="215" y="342"/>
                      </a:lnTo>
                      <a:lnTo>
                        <a:pt x="216" y="344"/>
                      </a:lnTo>
                      <a:lnTo>
                        <a:pt x="217" y="345"/>
                      </a:lnTo>
                      <a:lnTo>
                        <a:pt x="217" y="346"/>
                      </a:lnTo>
                      <a:lnTo>
                        <a:pt x="217" y="349"/>
                      </a:lnTo>
                      <a:lnTo>
                        <a:pt x="216" y="352"/>
                      </a:lnTo>
                      <a:lnTo>
                        <a:pt x="214" y="356"/>
                      </a:lnTo>
                      <a:lnTo>
                        <a:pt x="211" y="358"/>
                      </a:lnTo>
                      <a:lnTo>
                        <a:pt x="207" y="362"/>
                      </a:lnTo>
                      <a:lnTo>
                        <a:pt x="202" y="366"/>
                      </a:lnTo>
                      <a:lnTo>
                        <a:pt x="198" y="370"/>
                      </a:lnTo>
                      <a:lnTo>
                        <a:pt x="192" y="374"/>
                      </a:lnTo>
                      <a:lnTo>
                        <a:pt x="187" y="379"/>
                      </a:lnTo>
                      <a:lnTo>
                        <a:pt x="182" y="383"/>
                      </a:lnTo>
                      <a:lnTo>
                        <a:pt x="178" y="389"/>
                      </a:lnTo>
                      <a:lnTo>
                        <a:pt x="171" y="393"/>
                      </a:lnTo>
                      <a:lnTo>
                        <a:pt x="166" y="398"/>
                      </a:lnTo>
                      <a:lnTo>
                        <a:pt x="161" y="402"/>
                      </a:lnTo>
                      <a:lnTo>
                        <a:pt x="157" y="407"/>
                      </a:lnTo>
                      <a:lnTo>
                        <a:pt x="152" y="411"/>
                      </a:lnTo>
                      <a:lnTo>
                        <a:pt x="146" y="415"/>
                      </a:lnTo>
                      <a:lnTo>
                        <a:pt x="144" y="419"/>
                      </a:lnTo>
                      <a:lnTo>
                        <a:pt x="140" y="423"/>
                      </a:lnTo>
                      <a:lnTo>
                        <a:pt x="137" y="427"/>
                      </a:lnTo>
                      <a:lnTo>
                        <a:pt x="136" y="429"/>
                      </a:lnTo>
                      <a:lnTo>
                        <a:pt x="134" y="433"/>
                      </a:lnTo>
                      <a:lnTo>
                        <a:pt x="134" y="436"/>
                      </a:lnTo>
                      <a:lnTo>
                        <a:pt x="134" y="437"/>
                      </a:lnTo>
                      <a:lnTo>
                        <a:pt x="137" y="440"/>
                      </a:lnTo>
                      <a:lnTo>
                        <a:pt x="140" y="441"/>
                      </a:lnTo>
                      <a:lnTo>
                        <a:pt x="145" y="443"/>
                      </a:lnTo>
                      <a:lnTo>
                        <a:pt x="149" y="441"/>
                      </a:lnTo>
                      <a:lnTo>
                        <a:pt x="153" y="440"/>
                      </a:lnTo>
                      <a:lnTo>
                        <a:pt x="157" y="439"/>
                      </a:lnTo>
                      <a:lnTo>
                        <a:pt x="162" y="436"/>
                      </a:lnTo>
                      <a:lnTo>
                        <a:pt x="166" y="435"/>
                      </a:lnTo>
                      <a:lnTo>
                        <a:pt x="171" y="432"/>
                      </a:lnTo>
                      <a:lnTo>
                        <a:pt x="175" y="429"/>
                      </a:lnTo>
                      <a:lnTo>
                        <a:pt x="181" y="427"/>
                      </a:lnTo>
                      <a:lnTo>
                        <a:pt x="183" y="424"/>
                      </a:lnTo>
                      <a:lnTo>
                        <a:pt x="188" y="422"/>
                      </a:lnTo>
                      <a:lnTo>
                        <a:pt x="192" y="418"/>
                      </a:lnTo>
                      <a:lnTo>
                        <a:pt x="196" y="415"/>
                      </a:lnTo>
                      <a:lnTo>
                        <a:pt x="200" y="410"/>
                      </a:lnTo>
                      <a:lnTo>
                        <a:pt x="204" y="407"/>
                      </a:lnTo>
                      <a:lnTo>
                        <a:pt x="208" y="403"/>
                      </a:lnTo>
                      <a:lnTo>
                        <a:pt x="212" y="399"/>
                      </a:lnTo>
                      <a:lnTo>
                        <a:pt x="216" y="394"/>
                      </a:lnTo>
                      <a:lnTo>
                        <a:pt x="220" y="390"/>
                      </a:lnTo>
                      <a:lnTo>
                        <a:pt x="223" y="385"/>
                      </a:lnTo>
                      <a:lnTo>
                        <a:pt x="227" y="381"/>
                      </a:lnTo>
                      <a:lnTo>
                        <a:pt x="231" y="375"/>
                      </a:lnTo>
                      <a:lnTo>
                        <a:pt x="235" y="370"/>
                      </a:lnTo>
                      <a:lnTo>
                        <a:pt x="237" y="365"/>
                      </a:lnTo>
                      <a:lnTo>
                        <a:pt x="241" y="361"/>
                      </a:lnTo>
                      <a:lnTo>
                        <a:pt x="244" y="356"/>
                      </a:lnTo>
                      <a:lnTo>
                        <a:pt x="248" y="349"/>
                      </a:lnTo>
                      <a:lnTo>
                        <a:pt x="249" y="344"/>
                      </a:lnTo>
                      <a:lnTo>
                        <a:pt x="253" y="338"/>
                      </a:lnTo>
                      <a:lnTo>
                        <a:pt x="256" y="333"/>
                      </a:lnTo>
                      <a:lnTo>
                        <a:pt x="258" y="328"/>
                      </a:lnTo>
                      <a:lnTo>
                        <a:pt x="261" y="321"/>
                      </a:lnTo>
                      <a:lnTo>
                        <a:pt x="265" y="316"/>
                      </a:lnTo>
                      <a:lnTo>
                        <a:pt x="266" y="309"/>
                      </a:lnTo>
                      <a:lnTo>
                        <a:pt x="269" y="304"/>
                      </a:lnTo>
                      <a:lnTo>
                        <a:pt x="272" y="297"/>
                      </a:lnTo>
                      <a:lnTo>
                        <a:pt x="273" y="292"/>
                      </a:lnTo>
                      <a:lnTo>
                        <a:pt x="276" y="286"/>
                      </a:lnTo>
                      <a:lnTo>
                        <a:pt x="277" y="280"/>
                      </a:lnTo>
                      <a:lnTo>
                        <a:pt x="278" y="274"/>
                      </a:lnTo>
                      <a:lnTo>
                        <a:pt x="281" y="268"/>
                      </a:lnTo>
                      <a:lnTo>
                        <a:pt x="282" y="262"/>
                      </a:lnTo>
                      <a:lnTo>
                        <a:pt x="283" y="255"/>
                      </a:lnTo>
                      <a:lnTo>
                        <a:pt x="283" y="250"/>
                      </a:lnTo>
                      <a:lnTo>
                        <a:pt x="286" y="243"/>
                      </a:lnTo>
                      <a:lnTo>
                        <a:pt x="286" y="238"/>
                      </a:lnTo>
                      <a:lnTo>
                        <a:pt x="287" y="231"/>
                      </a:lnTo>
                      <a:lnTo>
                        <a:pt x="289" y="226"/>
                      </a:lnTo>
                      <a:lnTo>
                        <a:pt x="290" y="221"/>
                      </a:lnTo>
                      <a:lnTo>
                        <a:pt x="290" y="214"/>
                      </a:lnTo>
                      <a:lnTo>
                        <a:pt x="290" y="209"/>
                      </a:lnTo>
                      <a:lnTo>
                        <a:pt x="290" y="204"/>
                      </a:lnTo>
                      <a:lnTo>
                        <a:pt x="291" y="197"/>
                      </a:lnTo>
                      <a:lnTo>
                        <a:pt x="290" y="192"/>
                      </a:lnTo>
                      <a:lnTo>
                        <a:pt x="290" y="187"/>
                      </a:lnTo>
                      <a:lnTo>
                        <a:pt x="290" y="181"/>
                      </a:lnTo>
                      <a:lnTo>
                        <a:pt x="290" y="177"/>
                      </a:lnTo>
                      <a:lnTo>
                        <a:pt x="290" y="172"/>
                      </a:lnTo>
                      <a:lnTo>
                        <a:pt x="289" y="167"/>
                      </a:lnTo>
                      <a:lnTo>
                        <a:pt x="287" y="161"/>
                      </a:lnTo>
                      <a:lnTo>
                        <a:pt x="287" y="157"/>
                      </a:lnTo>
                      <a:lnTo>
                        <a:pt x="286" y="154"/>
                      </a:lnTo>
                      <a:lnTo>
                        <a:pt x="285" y="148"/>
                      </a:lnTo>
                      <a:lnTo>
                        <a:pt x="283" y="144"/>
                      </a:lnTo>
                      <a:lnTo>
                        <a:pt x="282" y="142"/>
                      </a:lnTo>
                      <a:lnTo>
                        <a:pt x="279" y="136"/>
                      </a:lnTo>
                      <a:lnTo>
                        <a:pt x="278" y="132"/>
                      </a:lnTo>
                      <a:lnTo>
                        <a:pt x="276" y="130"/>
                      </a:lnTo>
                      <a:lnTo>
                        <a:pt x="273" y="126"/>
                      </a:lnTo>
                      <a:lnTo>
                        <a:pt x="272" y="123"/>
                      </a:lnTo>
                      <a:lnTo>
                        <a:pt x="269" y="119"/>
                      </a:lnTo>
                      <a:lnTo>
                        <a:pt x="266" y="117"/>
                      </a:lnTo>
                      <a:lnTo>
                        <a:pt x="265" y="114"/>
                      </a:lnTo>
                      <a:lnTo>
                        <a:pt x="260" y="107"/>
                      </a:lnTo>
                      <a:lnTo>
                        <a:pt x="254" y="103"/>
                      </a:lnTo>
                      <a:lnTo>
                        <a:pt x="250" y="99"/>
                      </a:lnTo>
                      <a:lnTo>
                        <a:pt x="245" y="95"/>
                      </a:lnTo>
                      <a:lnTo>
                        <a:pt x="240" y="91"/>
                      </a:lnTo>
                      <a:lnTo>
                        <a:pt x="235" y="87"/>
                      </a:lnTo>
                      <a:lnTo>
                        <a:pt x="229" y="85"/>
                      </a:lnTo>
                      <a:lnTo>
                        <a:pt x="224" y="84"/>
                      </a:lnTo>
                      <a:lnTo>
                        <a:pt x="219" y="81"/>
                      </a:lnTo>
                      <a:lnTo>
                        <a:pt x="214" y="78"/>
                      </a:lnTo>
                      <a:lnTo>
                        <a:pt x="210" y="77"/>
                      </a:lnTo>
                      <a:lnTo>
                        <a:pt x="204" y="76"/>
                      </a:lnTo>
                      <a:lnTo>
                        <a:pt x="200" y="73"/>
                      </a:lnTo>
                      <a:lnTo>
                        <a:pt x="195" y="70"/>
                      </a:lnTo>
                      <a:lnTo>
                        <a:pt x="190" y="69"/>
                      </a:lnTo>
                      <a:lnTo>
                        <a:pt x="187" y="66"/>
                      </a:lnTo>
                      <a:lnTo>
                        <a:pt x="182" y="64"/>
                      </a:lnTo>
                      <a:lnTo>
                        <a:pt x="179" y="62"/>
                      </a:lnTo>
                      <a:lnTo>
                        <a:pt x="175" y="60"/>
                      </a:lnTo>
                      <a:lnTo>
                        <a:pt x="173" y="57"/>
                      </a:lnTo>
                      <a:lnTo>
                        <a:pt x="169" y="54"/>
                      </a:lnTo>
                      <a:lnTo>
                        <a:pt x="167" y="52"/>
                      </a:lnTo>
                      <a:lnTo>
                        <a:pt x="165" y="48"/>
                      </a:lnTo>
                      <a:lnTo>
                        <a:pt x="163" y="45"/>
                      </a:lnTo>
                      <a:lnTo>
                        <a:pt x="162" y="40"/>
                      </a:lnTo>
                      <a:lnTo>
                        <a:pt x="162" y="36"/>
                      </a:lnTo>
                      <a:lnTo>
                        <a:pt x="161" y="31"/>
                      </a:lnTo>
                      <a:lnTo>
                        <a:pt x="162" y="25"/>
                      </a:lnTo>
                      <a:lnTo>
                        <a:pt x="162" y="19"/>
                      </a:lnTo>
                      <a:lnTo>
                        <a:pt x="162" y="14"/>
                      </a:lnTo>
                      <a:lnTo>
                        <a:pt x="162" y="10"/>
                      </a:lnTo>
                      <a:lnTo>
                        <a:pt x="162" y="7"/>
                      </a:lnTo>
                      <a:lnTo>
                        <a:pt x="161" y="2"/>
                      </a:lnTo>
                      <a:lnTo>
                        <a:pt x="161" y="0"/>
                      </a:lnTo>
                      <a:lnTo>
                        <a:pt x="159" y="0"/>
                      </a:lnTo>
                      <a:lnTo>
                        <a:pt x="158" y="3"/>
                      </a:lnTo>
                      <a:lnTo>
                        <a:pt x="157" y="7"/>
                      </a:lnTo>
                      <a:lnTo>
                        <a:pt x="156" y="12"/>
                      </a:lnTo>
                      <a:lnTo>
                        <a:pt x="154" y="15"/>
                      </a:lnTo>
                      <a:lnTo>
                        <a:pt x="154" y="19"/>
                      </a:lnTo>
                      <a:lnTo>
                        <a:pt x="153" y="21"/>
                      </a:lnTo>
                      <a:lnTo>
                        <a:pt x="153" y="27"/>
                      </a:lnTo>
                      <a:lnTo>
                        <a:pt x="152" y="29"/>
                      </a:lnTo>
                      <a:lnTo>
                        <a:pt x="152" y="35"/>
                      </a:lnTo>
                      <a:lnTo>
                        <a:pt x="152" y="39"/>
                      </a:lnTo>
                      <a:lnTo>
                        <a:pt x="152" y="44"/>
                      </a:lnTo>
                      <a:lnTo>
                        <a:pt x="150" y="48"/>
                      </a:lnTo>
                      <a:lnTo>
                        <a:pt x="150" y="52"/>
                      </a:lnTo>
                      <a:lnTo>
                        <a:pt x="150" y="57"/>
                      </a:lnTo>
                      <a:lnTo>
                        <a:pt x="150" y="61"/>
                      </a:lnTo>
                      <a:lnTo>
                        <a:pt x="150" y="65"/>
                      </a:lnTo>
                      <a:lnTo>
                        <a:pt x="150" y="69"/>
                      </a:lnTo>
                      <a:lnTo>
                        <a:pt x="150" y="74"/>
                      </a:lnTo>
                      <a:lnTo>
                        <a:pt x="152" y="78"/>
                      </a:lnTo>
                      <a:lnTo>
                        <a:pt x="152" y="82"/>
                      </a:lnTo>
                      <a:lnTo>
                        <a:pt x="153" y="86"/>
                      </a:lnTo>
                      <a:lnTo>
                        <a:pt x="156" y="90"/>
                      </a:lnTo>
                      <a:lnTo>
                        <a:pt x="157" y="97"/>
                      </a:lnTo>
                      <a:lnTo>
                        <a:pt x="159" y="102"/>
                      </a:lnTo>
                      <a:lnTo>
                        <a:pt x="162" y="109"/>
                      </a:lnTo>
                      <a:lnTo>
                        <a:pt x="163" y="111"/>
                      </a:lnTo>
                      <a:lnTo>
                        <a:pt x="165" y="115"/>
                      </a:lnTo>
                      <a:lnTo>
                        <a:pt x="167" y="118"/>
                      </a:lnTo>
                      <a:lnTo>
                        <a:pt x="169" y="122"/>
                      </a:lnTo>
                      <a:lnTo>
                        <a:pt x="170" y="126"/>
                      </a:lnTo>
                      <a:lnTo>
                        <a:pt x="171" y="128"/>
                      </a:lnTo>
                      <a:lnTo>
                        <a:pt x="174" y="132"/>
                      </a:lnTo>
                      <a:lnTo>
                        <a:pt x="175" y="136"/>
                      </a:lnTo>
                      <a:lnTo>
                        <a:pt x="177" y="139"/>
                      </a:lnTo>
                      <a:lnTo>
                        <a:pt x="179" y="143"/>
                      </a:lnTo>
                      <a:lnTo>
                        <a:pt x="182" y="147"/>
                      </a:lnTo>
                      <a:lnTo>
                        <a:pt x="183" y="151"/>
                      </a:lnTo>
                      <a:lnTo>
                        <a:pt x="186" y="155"/>
                      </a:lnTo>
                      <a:lnTo>
                        <a:pt x="187" y="157"/>
                      </a:lnTo>
                      <a:lnTo>
                        <a:pt x="188" y="161"/>
                      </a:lnTo>
                      <a:lnTo>
                        <a:pt x="191" y="165"/>
                      </a:lnTo>
                      <a:lnTo>
                        <a:pt x="194" y="169"/>
                      </a:lnTo>
                      <a:lnTo>
                        <a:pt x="195" y="173"/>
                      </a:lnTo>
                      <a:lnTo>
                        <a:pt x="198" y="177"/>
                      </a:lnTo>
                      <a:lnTo>
                        <a:pt x="200" y="181"/>
                      </a:lnTo>
                      <a:lnTo>
                        <a:pt x="202" y="184"/>
                      </a:lnTo>
                      <a:lnTo>
                        <a:pt x="204" y="188"/>
                      </a:lnTo>
                      <a:lnTo>
                        <a:pt x="206" y="190"/>
                      </a:lnTo>
                      <a:lnTo>
                        <a:pt x="208" y="194"/>
                      </a:lnTo>
                      <a:lnTo>
                        <a:pt x="210" y="198"/>
                      </a:lnTo>
                      <a:lnTo>
                        <a:pt x="212" y="202"/>
                      </a:lnTo>
                      <a:lnTo>
                        <a:pt x="214" y="205"/>
                      </a:lnTo>
                      <a:lnTo>
                        <a:pt x="216" y="209"/>
                      </a:lnTo>
                      <a:lnTo>
                        <a:pt x="219" y="216"/>
                      </a:lnTo>
                      <a:lnTo>
                        <a:pt x="223" y="221"/>
                      </a:lnTo>
                      <a:lnTo>
                        <a:pt x="227" y="227"/>
                      </a:lnTo>
                      <a:lnTo>
                        <a:pt x="229" y="233"/>
                      </a:lnTo>
                      <a:lnTo>
                        <a:pt x="232" y="237"/>
                      </a:lnTo>
                      <a:lnTo>
                        <a:pt x="235" y="242"/>
                      </a:lnTo>
                      <a:lnTo>
                        <a:pt x="237" y="246"/>
                      </a:lnTo>
                      <a:lnTo>
                        <a:pt x="240" y="249"/>
                      </a:lnTo>
                      <a:lnTo>
                        <a:pt x="243" y="254"/>
                      </a:lnTo>
                      <a:lnTo>
                        <a:pt x="244" y="255"/>
                      </a:lnTo>
                      <a:lnTo>
                        <a:pt x="241" y="255"/>
                      </a:lnTo>
                      <a:lnTo>
                        <a:pt x="239" y="254"/>
                      </a:lnTo>
                      <a:lnTo>
                        <a:pt x="236" y="253"/>
                      </a:lnTo>
                      <a:lnTo>
                        <a:pt x="233" y="251"/>
                      </a:lnTo>
                      <a:lnTo>
                        <a:pt x="229" y="251"/>
                      </a:lnTo>
                      <a:lnTo>
                        <a:pt x="227" y="251"/>
                      </a:lnTo>
                      <a:lnTo>
                        <a:pt x="223" y="249"/>
                      </a:lnTo>
                      <a:lnTo>
                        <a:pt x="217" y="247"/>
                      </a:lnTo>
                      <a:lnTo>
                        <a:pt x="214" y="246"/>
                      </a:lnTo>
                      <a:lnTo>
                        <a:pt x="210" y="245"/>
                      </a:lnTo>
                      <a:lnTo>
                        <a:pt x="204" y="242"/>
                      </a:lnTo>
                      <a:lnTo>
                        <a:pt x="199" y="241"/>
                      </a:lnTo>
                      <a:lnTo>
                        <a:pt x="192" y="238"/>
                      </a:lnTo>
                      <a:lnTo>
                        <a:pt x="187" y="237"/>
                      </a:lnTo>
                      <a:lnTo>
                        <a:pt x="183" y="234"/>
                      </a:lnTo>
                      <a:lnTo>
                        <a:pt x="181" y="234"/>
                      </a:lnTo>
                      <a:lnTo>
                        <a:pt x="177" y="231"/>
                      </a:lnTo>
                      <a:lnTo>
                        <a:pt x="174" y="230"/>
                      </a:lnTo>
                      <a:lnTo>
                        <a:pt x="167" y="227"/>
                      </a:lnTo>
                      <a:lnTo>
                        <a:pt x="162" y="223"/>
                      </a:lnTo>
                      <a:lnTo>
                        <a:pt x="158" y="221"/>
                      </a:lnTo>
                      <a:lnTo>
                        <a:pt x="154" y="220"/>
                      </a:lnTo>
                      <a:lnTo>
                        <a:pt x="152" y="217"/>
                      </a:lnTo>
                      <a:lnTo>
                        <a:pt x="148" y="216"/>
                      </a:lnTo>
                      <a:lnTo>
                        <a:pt x="145" y="213"/>
                      </a:lnTo>
                      <a:lnTo>
                        <a:pt x="141" y="212"/>
                      </a:lnTo>
                      <a:lnTo>
                        <a:pt x="138" y="209"/>
                      </a:lnTo>
                      <a:lnTo>
                        <a:pt x="134" y="208"/>
                      </a:lnTo>
                      <a:lnTo>
                        <a:pt x="132" y="204"/>
                      </a:lnTo>
                      <a:lnTo>
                        <a:pt x="128" y="202"/>
                      </a:lnTo>
                      <a:lnTo>
                        <a:pt x="124" y="200"/>
                      </a:lnTo>
                      <a:lnTo>
                        <a:pt x="121" y="197"/>
                      </a:lnTo>
                      <a:lnTo>
                        <a:pt x="115" y="192"/>
                      </a:lnTo>
                      <a:lnTo>
                        <a:pt x="109" y="187"/>
                      </a:lnTo>
                      <a:lnTo>
                        <a:pt x="103" y="180"/>
                      </a:lnTo>
                      <a:lnTo>
                        <a:pt x="96" y="175"/>
                      </a:lnTo>
                      <a:lnTo>
                        <a:pt x="91" y="168"/>
                      </a:lnTo>
                      <a:lnTo>
                        <a:pt x="86" y="161"/>
                      </a:lnTo>
                      <a:lnTo>
                        <a:pt x="82" y="159"/>
                      </a:lnTo>
                      <a:lnTo>
                        <a:pt x="79" y="155"/>
                      </a:lnTo>
                      <a:lnTo>
                        <a:pt x="76" y="151"/>
                      </a:lnTo>
                      <a:lnTo>
                        <a:pt x="74" y="148"/>
                      </a:lnTo>
                      <a:lnTo>
                        <a:pt x="71" y="144"/>
                      </a:lnTo>
                      <a:lnTo>
                        <a:pt x="68" y="140"/>
                      </a:lnTo>
                      <a:lnTo>
                        <a:pt x="66" y="136"/>
                      </a:lnTo>
                      <a:lnTo>
                        <a:pt x="63" y="134"/>
                      </a:lnTo>
                      <a:lnTo>
                        <a:pt x="61" y="130"/>
                      </a:lnTo>
                      <a:lnTo>
                        <a:pt x="59" y="127"/>
                      </a:lnTo>
                      <a:lnTo>
                        <a:pt x="57" y="123"/>
                      </a:lnTo>
                      <a:lnTo>
                        <a:pt x="55" y="121"/>
                      </a:lnTo>
                      <a:lnTo>
                        <a:pt x="50" y="114"/>
                      </a:lnTo>
                      <a:lnTo>
                        <a:pt x="47" y="109"/>
                      </a:lnTo>
                      <a:lnTo>
                        <a:pt x="43" y="102"/>
                      </a:lnTo>
                      <a:lnTo>
                        <a:pt x="39" y="95"/>
                      </a:lnTo>
                      <a:lnTo>
                        <a:pt x="37" y="90"/>
                      </a:lnTo>
                      <a:lnTo>
                        <a:pt x="34" y="85"/>
                      </a:lnTo>
                      <a:lnTo>
                        <a:pt x="32" y="80"/>
                      </a:lnTo>
                      <a:lnTo>
                        <a:pt x="29" y="74"/>
                      </a:lnTo>
                      <a:lnTo>
                        <a:pt x="28" y="69"/>
                      </a:lnTo>
                      <a:lnTo>
                        <a:pt x="26" y="65"/>
                      </a:lnTo>
                      <a:lnTo>
                        <a:pt x="24" y="60"/>
                      </a:lnTo>
                      <a:lnTo>
                        <a:pt x="21" y="56"/>
                      </a:lnTo>
                      <a:lnTo>
                        <a:pt x="20" y="52"/>
                      </a:lnTo>
                      <a:lnTo>
                        <a:pt x="18" y="48"/>
                      </a:lnTo>
                      <a:lnTo>
                        <a:pt x="17" y="44"/>
                      </a:lnTo>
                      <a:lnTo>
                        <a:pt x="16" y="40"/>
                      </a:lnTo>
                      <a:lnTo>
                        <a:pt x="14" y="37"/>
                      </a:lnTo>
                      <a:lnTo>
                        <a:pt x="14" y="35"/>
                      </a:lnTo>
                      <a:lnTo>
                        <a:pt x="13" y="31"/>
                      </a:lnTo>
                      <a:lnTo>
                        <a:pt x="13" y="28"/>
                      </a:lnTo>
                      <a:lnTo>
                        <a:pt x="13" y="25"/>
                      </a:lnTo>
                      <a:lnTo>
                        <a:pt x="12" y="25"/>
                      </a:lnTo>
                      <a:lnTo>
                        <a:pt x="10" y="29"/>
                      </a:lnTo>
                      <a:lnTo>
                        <a:pt x="9" y="31"/>
                      </a:lnTo>
                      <a:lnTo>
                        <a:pt x="9" y="35"/>
                      </a:lnTo>
                      <a:lnTo>
                        <a:pt x="8" y="37"/>
                      </a:lnTo>
                      <a:lnTo>
                        <a:pt x="8" y="41"/>
                      </a:lnTo>
                      <a:lnTo>
                        <a:pt x="6" y="45"/>
                      </a:lnTo>
                      <a:lnTo>
                        <a:pt x="6" y="51"/>
                      </a:lnTo>
                      <a:lnTo>
                        <a:pt x="5" y="54"/>
                      </a:lnTo>
                      <a:lnTo>
                        <a:pt x="4" y="60"/>
                      </a:lnTo>
                      <a:lnTo>
                        <a:pt x="3" y="65"/>
                      </a:lnTo>
                      <a:lnTo>
                        <a:pt x="3" y="70"/>
                      </a:lnTo>
                      <a:lnTo>
                        <a:pt x="1" y="74"/>
                      </a:lnTo>
                      <a:lnTo>
                        <a:pt x="1" y="77"/>
                      </a:lnTo>
                      <a:lnTo>
                        <a:pt x="1" y="81"/>
                      </a:lnTo>
                      <a:lnTo>
                        <a:pt x="1" y="84"/>
                      </a:lnTo>
                      <a:lnTo>
                        <a:pt x="0" y="90"/>
                      </a:lnTo>
                      <a:lnTo>
                        <a:pt x="0" y="97"/>
                      </a:lnTo>
                      <a:lnTo>
                        <a:pt x="0" y="99"/>
                      </a:lnTo>
                      <a:lnTo>
                        <a:pt x="0" y="103"/>
                      </a:lnTo>
                      <a:lnTo>
                        <a:pt x="0" y="107"/>
                      </a:lnTo>
                      <a:lnTo>
                        <a:pt x="0" y="111"/>
                      </a:lnTo>
                      <a:lnTo>
                        <a:pt x="0" y="114"/>
                      </a:lnTo>
                      <a:lnTo>
                        <a:pt x="0" y="118"/>
                      </a:lnTo>
                      <a:lnTo>
                        <a:pt x="0" y="122"/>
                      </a:lnTo>
                      <a:lnTo>
                        <a:pt x="0" y="126"/>
                      </a:lnTo>
                      <a:lnTo>
                        <a:pt x="0" y="128"/>
                      </a:lnTo>
                      <a:lnTo>
                        <a:pt x="0" y="132"/>
                      </a:lnTo>
                      <a:lnTo>
                        <a:pt x="0" y="136"/>
                      </a:lnTo>
                      <a:lnTo>
                        <a:pt x="1" y="140"/>
                      </a:lnTo>
                      <a:lnTo>
                        <a:pt x="1" y="143"/>
                      </a:lnTo>
                      <a:lnTo>
                        <a:pt x="1" y="147"/>
                      </a:lnTo>
                      <a:lnTo>
                        <a:pt x="1" y="151"/>
                      </a:lnTo>
                      <a:lnTo>
                        <a:pt x="3" y="155"/>
                      </a:lnTo>
                      <a:lnTo>
                        <a:pt x="3" y="159"/>
                      </a:lnTo>
                      <a:lnTo>
                        <a:pt x="4" y="161"/>
                      </a:lnTo>
                      <a:lnTo>
                        <a:pt x="5" y="165"/>
                      </a:lnTo>
                      <a:lnTo>
                        <a:pt x="6" y="169"/>
                      </a:lnTo>
                      <a:lnTo>
                        <a:pt x="6" y="173"/>
                      </a:lnTo>
                      <a:lnTo>
                        <a:pt x="8" y="177"/>
                      </a:lnTo>
                      <a:lnTo>
                        <a:pt x="8" y="180"/>
                      </a:lnTo>
                      <a:lnTo>
                        <a:pt x="10" y="184"/>
                      </a:lnTo>
                      <a:lnTo>
                        <a:pt x="12" y="188"/>
                      </a:lnTo>
                      <a:lnTo>
                        <a:pt x="13" y="190"/>
                      </a:lnTo>
                      <a:lnTo>
                        <a:pt x="14" y="194"/>
                      </a:lnTo>
                      <a:lnTo>
                        <a:pt x="17" y="198"/>
                      </a:lnTo>
                      <a:lnTo>
                        <a:pt x="20" y="204"/>
                      </a:lnTo>
                      <a:lnTo>
                        <a:pt x="24" y="210"/>
                      </a:lnTo>
                      <a:lnTo>
                        <a:pt x="28" y="216"/>
                      </a:lnTo>
                      <a:lnTo>
                        <a:pt x="33" y="221"/>
                      </a:lnTo>
                      <a:lnTo>
                        <a:pt x="38" y="226"/>
                      </a:lnTo>
                      <a:lnTo>
                        <a:pt x="45" y="230"/>
                      </a:lnTo>
                      <a:lnTo>
                        <a:pt x="47" y="233"/>
                      </a:lnTo>
                      <a:lnTo>
                        <a:pt x="50" y="234"/>
                      </a:lnTo>
                      <a:lnTo>
                        <a:pt x="54" y="237"/>
                      </a:lnTo>
                      <a:lnTo>
                        <a:pt x="58" y="239"/>
                      </a:lnTo>
                      <a:lnTo>
                        <a:pt x="61" y="239"/>
                      </a:lnTo>
                      <a:lnTo>
                        <a:pt x="65" y="242"/>
                      </a:lnTo>
                      <a:lnTo>
                        <a:pt x="67" y="243"/>
                      </a:lnTo>
                      <a:lnTo>
                        <a:pt x="71" y="246"/>
                      </a:lnTo>
                      <a:lnTo>
                        <a:pt x="75" y="246"/>
                      </a:lnTo>
                      <a:lnTo>
                        <a:pt x="79" y="249"/>
                      </a:lnTo>
                      <a:lnTo>
                        <a:pt x="82" y="250"/>
                      </a:lnTo>
                      <a:lnTo>
                        <a:pt x="86" y="251"/>
                      </a:lnTo>
                      <a:lnTo>
                        <a:pt x="90" y="253"/>
                      </a:lnTo>
                      <a:lnTo>
                        <a:pt x="94" y="254"/>
                      </a:lnTo>
                      <a:lnTo>
                        <a:pt x="97" y="255"/>
                      </a:lnTo>
                      <a:lnTo>
                        <a:pt x="101" y="258"/>
                      </a:lnTo>
                      <a:lnTo>
                        <a:pt x="105" y="258"/>
                      </a:lnTo>
                      <a:lnTo>
                        <a:pt x="109" y="259"/>
                      </a:lnTo>
                      <a:lnTo>
                        <a:pt x="113" y="260"/>
                      </a:lnTo>
                      <a:lnTo>
                        <a:pt x="117" y="263"/>
                      </a:lnTo>
                      <a:lnTo>
                        <a:pt x="121" y="263"/>
                      </a:lnTo>
                      <a:lnTo>
                        <a:pt x="124" y="264"/>
                      </a:lnTo>
                      <a:lnTo>
                        <a:pt x="128" y="266"/>
                      </a:lnTo>
                      <a:lnTo>
                        <a:pt x="132" y="267"/>
                      </a:lnTo>
                      <a:lnTo>
                        <a:pt x="134" y="268"/>
                      </a:lnTo>
                      <a:lnTo>
                        <a:pt x="138" y="270"/>
                      </a:lnTo>
                      <a:lnTo>
                        <a:pt x="142" y="270"/>
                      </a:lnTo>
                      <a:lnTo>
                        <a:pt x="145" y="272"/>
                      </a:lnTo>
                      <a:lnTo>
                        <a:pt x="149" y="272"/>
                      </a:lnTo>
                      <a:lnTo>
                        <a:pt x="152" y="274"/>
                      </a:lnTo>
                      <a:lnTo>
                        <a:pt x="156" y="275"/>
                      </a:lnTo>
                      <a:lnTo>
                        <a:pt x="158" y="276"/>
                      </a:lnTo>
                      <a:lnTo>
                        <a:pt x="165" y="279"/>
                      </a:lnTo>
                      <a:lnTo>
                        <a:pt x="171" y="282"/>
                      </a:lnTo>
                      <a:lnTo>
                        <a:pt x="175" y="284"/>
                      </a:lnTo>
                      <a:lnTo>
                        <a:pt x="181" y="288"/>
                      </a:lnTo>
                      <a:lnTo>
                        <a:pt x="185" y="291"/>
                      </a:lnTo>
                      <a:lnTo>
                        <a:pt x="188" y="295"/>
                      </a:lnTo>
                      <a:lnTo>
                        <a:pt x="192" y="299"/>
                      </a:lnTo>
                      <a:lnTo>
                        <a:pt x="194" y="301"/>
                      </a:lnTo>
                      <a:lnTo>
                        <a:pt x="196" y="307"/>
                      </a:lnTo>
                      <a:lnTo>
                        <a:pt x="198" y="312"/>
                      </a:lnTo>
                      <a:lnTo>
                        <a:pt x="196" y="313"/>
                      </a:lnTo>
                      <a:lnTo>
                        <a:pt x="194" y="315"/>
                      </a:lnTo>
                      <a:lnTo>
                        <a:pt x="190" y="316"/>
                      </a:lnTo>
                      <a:lnTo>
                        <a:pt x="185" y="317"/>
                      </a:lnTo>
                      <a:lnTo>
                        <a:pt x="181" y="317"/>
                      </a:lnTo>
                      <a:lnTo>
                        <a:pt x="177" y="317"/>
                      </a:lnTo>
                      <a:lnTo>
                        <a:pt x="174" y="316"/>
                      </a:lnTo>
                      <a:lnTo>
                        <a:pt x="170" y="316"/>
                      </a:lnTo>
                      <a:lnTo>
                        <a:pt x="166" y="316"/>
                      </a:lnTo>
                      <a:lnTo>
                        <a:pt x="162" y="315"/>
                      </a:lnTo>
                      <a:lnTo>
                        <a:pt x="157" y="315"/>
                      </a:lnTo>
                      <a:lnTo>
                        <a:pt x="153" y="313"/>
                      </a:lnTo>
                      <a:lnTo>
                        <a:pt x="149" y="312"/>
                      </a:lnTo>
                      <a:lnTo>
                        <a:pt x="144" y="311"/>
                      </a:lnTo>
                      <a:lnTo>
                        <a:pt x="138" y="309"/>
                      </a:lnTo>
                      <a:lnTo>
                        <a:pt x="134" y="308"/>
                      </a:lnTo>
                      <a:lnTo>
                        <a:pt x="130" y="307"/>
                      </a:lnTo>
                      <a:lnTo>
                        <a:pt x="126" y="305"/>
                      </a:lnTo>
                      <a:lnTo>
                        <a:pt x="123" y="303"/>
                      </a:lnTo>
                      <a:lnTo>
                        <a:pt x="119" y="301"/>
                      </a:lnTo>
                      <a:lnTo>
                        <a:pt x="115" y="300"/>
                      </a:lnTo>
                      <a:lnTo>
                        <a:pt x="111" y="297"/>
                      </a:lnTo>
                      <a:lnTo>
                        <a:pt x="108" y="295"/>
                      </a:lnTo>
                      <a:lnTo>
                        <a:pt x="104" y="293"/>
                      </a:lnTo>
                      <a:lnTo>
                        <a:pt x="99" y="288"/>
                      </a:lnTo>
                      <a:lnTo>
                        <a:pt x="96" y="283"/>
                      </a:lnTo>
                      <a:lnTo>
                        <a:pt x="92" y="282"/>
                      </a:lnTo>
                      <a:lnTo>
                        <a:pt x="91" y="280"/>
                      </a:lnTo>
                      <a:lnTo>
                        <a:pt x="87" y="276"/>
                      </a:lnTo>
                      <a:lnTo>
                        <a:pt x="84" y="274"/>
                      </a:lnTo>
                      <a:lnTo>
                        <a:pt x="80" y="270"/>
                      </a:lnTo>
                      <a:lnTo>
                        <a:pt x="78" y="266"/>
                      </a:lnTo>
                      <a:lnTo>
                        <a:pt x="74" y="262"/>
                      </a:lnTo>
                      <a:lnTo>
                        <a:pt x="71" y="258"/>
                      </a:lnTo>
                      <a:lnTo>
                        <a:pt x="67" y="254"/>
                      </a:lnTo>
                      <a:lnTo>
                        <a:pt x="63" y="251"/>
                      </a:lnTo>
                      <a:lnTo>
                        <a:pt x="61" y="249"/>
                      </a:lnTo>
                      <a:lnTo>
                        <a:pt x="58" y="247"/>
                      </a:lnTo>
                      <a:lnTo>
                        <a:pt x="54" y="247"/>
                      </a:lnTo>
                      <a:lnTo>
                        <a:pt x="53" y="249"/>
                      </a:lnTo>
                      <a:lnTo>
                        <a:pt x="50" y="251"/>
                      </a:lnTo>
                      <a:lnTo>
                        <a:pt x="50" y="255"/>
                      </a:lnTo>
                      <a:lnTo>
                        <a:pt x="47" y="259"/>
                      </a:lnTo>
                      <a:lnTo>
                        <a:pt x="47" y="264"/>
                      </a:lnTo>
                      <a:lnTo>
                        <a:pt x="47" y="267"/>
                      </a:lnTo>
                      <a:lnTo>
                        <a:pt x="49" y="270"/>
                      </a:lnTo>
                      <a:lnTo>
                        <a:pt x="50" y="274"/>
                      </a:lnTo>
                      <a:lnTo>
                        <a:pt x="51" y="278"/>
                      </a:lnTo>
                      <a:lnTo>
                        <a:pt x="54" y="282"/>
                      </a:lnTo>
                      <a:lnTo>
                        <a:pt x="57" y="284"/>
                      </a:lnTo>
                      <a:lnTo>
                        <a:pt x="59" y="288"/>
                      </a:lnTo>
                      <a:lnTo>
                        <a:pt x="63" y="292"/>
                      </a:lnTo>
                      <a:lnTo>
                        <a:pt x="67" y="296"/>
                      </a:lnTo>
                      <a:lnTo>
                        <a:pt x="71" y="300"/>
                      </a:lnTo>
                      <a:lnTo>
                        <a:pt x="75" y="304"/>
                      </a:lnTo>
                      <a:lnTo>
                        <a:pt x="80" y="308"/>
                      </a:lnTo>
                      <a:lnTo>
                        <a:pt x="86" y="311"/>
                      </a:lnTo>
                      <a:lnTo>
                        <a:pt x="91" y="315"/>
                      </a:lnTo>
                      <a:lnTo>
                        <a:pt x="94" y="316"/>
                      </a:lnTo>
                      <a:lnTo>
                        <a:pt x="97" y="319"/>
                      </a:lnTo>
                      <a:lnTo>
                        <a:pt x="100" y="320"/>
                      </a:lnTo>
                      <a:lnTo>
                        <a:pt x="104" y="321"/>
                      </a:lnTo>
                      <a:lnTo>
                        <a:pt x="107" y="323"/>
                      </a:lnTo>
                      <a:lnTo>
                        <a:pt x="109" y="325"/>
                      </a:lnTo>
                      <a:lnTo>
                        <a:pt x="113" y="325"/>
                      </a:lnTo>
                      <a:lnTo>
                        <a:pt x="117" y="328"/>
                      </a:lnTo>
                      <a:lnTo>
                        <a:pt x="121" y="329"/>
                      </a:lnTo>
                      <a:lnTo>
                        <a:pt x="125" y="330"/>
                      </a:lnTo>
                      <a:lnTo>
                        <a:pt x="129" y="332"/>
                      </a:lnTo>
                      <a:lnTo>
                        <a:pt x="133" y="333"/>
                      </a:lnTo>
                      <a:lnTo>
                        <a:pt x="137" y="334"/>
                      </a:lnTo>
                      <a:lnTo>
                        <a:pt x="141" y="336"/>
                      </a:lnTo>
                      <a:lnTo>
                        <a:pt x="145" y="336"/>
                      </a:lnTo>
                      <a:lnTo>
                        <a:pt x="149" y="337"/>
                      </a:lnTo>
                      <a:lnTo>
                        <a:pt x="153" y="337"/>
                      </a:lnTo>
                      <a:lnTo>
                        <a:pt x="158" y="338"/>
                      </a:lnTo>
                      <a:lnTo>
                        <a:pt x="162" y="340"/>
                      </a:lnTo>
                      <a:lnTo>
                        <a:pt x="167" y="341"/>
                      </a:lnTo>
                      <a:lnTo>
                        <a:pt x="171" y="341"/>
                      </a:lnTo>
                      <a:lnTo>
                        <a:pt x="177" y="341"/>
                      </a:lnTo>
                      <a:lnTo>
                        <a:pt x="182" y="342"/>
                      </a:lnTo>
                      <a:lnTo>
                        <a:pt x="187" y="342"/>
                      </a:lnTo>
                      <a:lnTo>
                        <a:pt x="191" y="342"/>
                      </a:lnTo>
                      <a:lnTo>
                        <a:pt x="196" y="342"/>
                      </a:lnTo>
                      <a:lnTo>
                        <a:pt x="202" y="342"/>
                      </a:lnTo>
                      <a:lnTo>
                        <a:pt x="207" y="342"/>
                      </a:lnTo>
                      <a:close/>
                    </a:path>
                  </a:pathLst>
                </a:custGeom>
                <a:solidFill>
                  <a:srgbClr val="FFB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dirty="0">
                    <a:solidFill>
                      <a:srgbClr val="000000"/>
                    </a:solidFill>
                    <a:latin typeface="나눔고딕 ExtraBold" pitchFamily="50" charset="-127"/>
                    <a:ea typeface="나눔고딕 ExtraBold" pitchFamily="50" charset="-127"/>
                  </a:endParaRPr>
                </a:p>
              </p:txBody>
            </p:sp>
            <p:sp>
              <p:nvSpPr>
                <p:cNvPr id="98" name="Freeform 30">
                  <a:extLst>
                    <a:ext uri="{FF2B5EF4-FFF2-40B4-BE49-F238E27FC236}">
                      <a16:creationId xmlns:a16="http://schemas.microsoft.com/office/drawing/2014/main" id="{B35189CF-ED75-4428-9472-FABCED5B1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2838" y="2562226"/>
                  <a:ext cx="111125" cy="131763"/>
                </a:xfrm>
                <a:custGeom>
                  <a:avLst/>
                  <a:gdLst>
                    <a:gd name="T0" fmla="*/ 2147483647 w 279"/>
                    <a:gd name="T1" fmla="*/ 2147483647 h 333"/>
                    <a:gd name="T2" fmla="*/ 2147483647 w 279"/>
                    <a:gd name="T3" fmla="*/ 2147483647 h 333"/>
                    <a:gd name="T4" fmla="*/ 2147483647 w 279"/>
                    <a:gd name="T5" fmla="*/ 2147483647 h 333"/>
                    <a:gd name="T6" fmla="*/ 2147483647 w 279"/>
                    <a:gd name="T7" fmla="*/ 2147483647 h 333"/>
                    <a:gd name="T8" fmla="*/ 2147483647 w 279"/>
                    <a:gd name="T9" fmla="*/ 2147483647 h 333"/>
                    <a:gd name="T10" fmla="*/ 2147483647 w 279"/>
                    <a:gd name="T11" fmla="*/ 2147483647 h 333"/>
                    <a:gd name="T12" fmla="*/ 2147483647 w 279"/>
                    <a:gd name="T13" fmla="*/ 2147483647 h 333"/>
                    <a:gd name="T14" fmla="*/ 2147483647 w 279"/>
                    <a:gd name="T15" fmla="*/ 2147483647 h 333"/>
                    <a:gd name="T16" fmla="*/ 2147483647 w 279"/>
                    <a:gd name="T17" fmla="*/ 2147483647 h 333"/>
                    <a:gd name="T18" fmla="*/ 2147483647 w 279"/>
                    <a:gd name="T19" fmla="*/ 2147483647 h 333"/>
                    <a:gd name="T20" fmla="*/ 2147483647 w 279"/>
                    <a:gd name="T21" fmla="*/ 2147483647 h 333"/>
                    <a:gd name="T22" fmla="*/ 2147483647 w 279"/>
                    <a:gd name="T23" fmla="*/ 2147483647 h 333"/>
                    <a:gd name="T24" fmla="*/ 2147483647 w 279"/>
                    <a:gd name="T25" fmla="*/ 2147483647 h 333"/>
                    <a:gd name="T26" fmla="*/ 2147483647 w 279"/>
                    <a:gd name="T27" fmla="*/ 2147483647 h 333"/>
                    <a:gd name="T28" fmla="*/ 2147483647 w 279"/>
                    <a:gd name="T29" fmla="*/ 2147483647 h 333"/>
                    <a:gd name="T30" fmla="*/ 2147483647 w 279"/>
                    <a:gd name="T31" fmla="*/ 2147483647 h 333"/>
                    <a:gd name="T32" fmla="*/ 2147483647 w 279"/>
                    <a:gd name="T33" fmla="*/ 2147483647 h 333"/>
                    <a:gd name="T34" fmla="*/ 2147483647 w 279"/>
                    <a:gd name="T35" fmla="*/ 2147483647 h 333"/>
                    <a:gd name="T36" fmla="*/ 2147483647 w 279"/>
                    <a:gd name="T37" fmla="*/ 2147483647 h 333"/>
                    <a:gd name="T38" fmla="*/ 2147483647 w 279"/>
                    <a:gd name="T39" fmla="*/ 2147483647 h 333"/>
                    <a:gd name="T40" fmla="*/ 2147483647 w 279"/>
                    <a:gd name="T41" fmla="*/ 2147483647 h 333"/>
                    <a:gd name="T42" fmla="*/ 2147483647 w 279"/>
                    <a:gd name="T43" fmla="*/ 2147483647 h 333"/>
                    <a:gd name="T44" fmla="*/ 2147483647 w 279"/>
                    <a:gd name="T45" fmla="*/ 2147483647 h 333"/>
                    <a:gd name="T46" fmla="*/ 2147483647 w 279"/>
                    <a:gd name="T47" fmla="*/ 1362909677 h 333"/>
                    <a:gd name="T48" fmla="*/ 2147483647 w 279"/>
                    <a:gd name="T49" fmla="*/ 681533580 h 333"/>
                    <a:gd name="T50" fmla="*/ 2147483647 w 279"/>
                    <a:gd name="T51" fmla="*/ 2147483647 h 333"/>
                    <a:gd name="T52" fmla="*/ 2147483647 w 279"/>
                    <a:gd name="T53" fmla="*/ 2147483647 h 333"/>
                    <a:gd name="T54" fmla="*/ 2147483647 w 279"/>
                    <a:gd name="T55" fmla="*/ 2147483647 h 333"/>
                    <a:gd name="T56" fmla="*/ 2147483647 w 279"/>
                    <a:gd name="T57" fmla="*/ 2147483647 h 333"/>
                    <a:gd name="T58" fmla="*/ 2147483647 w 279"/>
                    <a:gd name="T59" fmla="*/ 2147483647 h 333"/>
                    <a:gd name="T60" fmla="*/ 2147483647 w 279"/>
                    <a:gd name="T61" fmla="*/ 2147483647 h 333"/>
                    <a:gd name="T62" fmla="*/ 2147483647 w 279"/>
                    <a:gd name="T63" fmla="*/ 2147483647 h 333"/>
                    <a:gd name="T64" fmla="*/ 2147483647 w 279"/>
                    <a:gd name="T65" fmla="*/ 2147483647 h 333"/>
                    <a:gd name="T66" fmla="*/ 2147483647 w 279"/>
                    <a:gd name="T67" fmla="*/ 2147483647 h 333"/>
                    <a:gd name="T68" fmla="*/ 1137296167 w 279"/>
                    <a:gd name="T69" fmla="*/ 1362909677 h 333"/>
                    <a:gd name="T70" fmla="*/ 63138912 w 279"/>
                    <a:gd name="T71" fmla="*/ 123844166 h 333"/>
                    <a:gd name="T72" fmla="*/ 0 w 279"/>
                    <a:gd name="T73" fmla="*/ 991221822 h 333"/>
                    <a:gd name="T74" fmla="*/ 0 w 279"/>
                    <a:gd name="T75" fmla="*/ 2147483647 h 333"/>
                    <a:gd name="T76" fmla="*/ 379151663 w 279"/>
                    <a:gd name="T77" fmla="*/ 2147483647 h 333"/>
                    <a:gd name="T78" fmla="*/ 1326872148 w 279"/>
                    <a:gd name="T79" fmla="*/ 2147483647 h 333"/>
                    <a:gd name="T80" fmla="*/ 2147483647 w 279"/>
                    <a:gd name="T81" fmla="*/ 2147483647 h 333"/>
                    <a:gd name="T82" fmla="*/ 2147483647 w 279"/>
                    <a:gd name="T83" fmla="*/ 2147483647 h 333"/>
                    <a:gd name="T84" fmla="*/ 2147483647 w 279"/>
                    <a:gd name="T85" fmla="*/ 2147483647 h 333"/>
                    <a:gd name="T86" fmla="*/ 2147483647 w 279"/>
                    <a:gd name="T87" fmla="*/ 2147483647 h 333"/>
                    <a:gd name="T88" fmla="*/ 2147483647 w 279"/>
                    <a:gd name="T89" fmla="*/ 2147483647 h 333"/>
                    <a:gd name="T90" fmla="*/ 2147483647 w 279"/>
                    <a:gd name="T91" fmla="*/ 2147483647 h 333"/>
                    <a:gd name="T92" fmla="*/ 2147483647 w 279"/>
                    <a:gd name="T93" fmla="*/ 2147483647 h 333"/>
                    <a:gd name="T94" fmla="*/ 2147483647 w 279"/>
                    <a:gd name="T95" fmla="*/ 2147483647 h 333"/>
                    <a:gd name="T96" fmla="*/ 2147483647 w 279"/>
                    <a:gd name="T97" fmla="*/ 2147483647 h 333"/>
                    <a:gd name="T98" fmla="*/ 2147483647 w 279"/>
                    <a:gd name="T99" fmla="*/ 2147483647 h 333"/>
                    <a:gd name="T100" fmla="*/ 2147483647 w 279"/>
                    <a:gd name="T101" fmla="*/ 2147483647 h 333"/>
                    <a:gd name="T102" fmla="*/ 2147483647 w 279"/>
                    <a:gd name="T103" fmla="*/ 2147483647 h 333"/>
                    <a:gd name="T104" fmla="*/ 2147483647 w 279"/>
                    <a:gd name="T105" fmla="*/ 2147483647 h 333"/>
                    <a:gd name="T106" fmla="*/ 2147483647 w 279"/>
                    <a:gd name="T107" fmla="*/ 2147483647 h 333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79"/>
                    <a:gd name="T163" fmla="*/ 0 h 333"/>
                    <a:gd name="T164" fmla="*/ 279 w 279"/>
                    <a:gd name="T165" fmla="*/ 333 h 333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79" h="333">
                      <a:moveTo>
                        <a:pt x="62" y="159"/>
                      </a:moveTo>
                      <a:lnTo>
                        <a:pt x="60" y="160"/>
                      </a:lnTo>
                      <a:lnTo>
                        <a:pt x="59" y="163"/>
                      </a:lnTo>
                      <a:lnTo>
                        <a:pt x="59" y="167"/>
                      </a:lnTo>
                      <a:lnTo>
                        <a:pt x="59" y="173"/>
                      </a:lnTo>
                      <a:lnTo>
                        <a:pt x="58" y="176"/>
                      </a:lnTo>
                      <a:lnTo>
                        <a:pt x="58" y="180"/>
                      </a:lnTo>
                      <a:lnTo>
                        <a:pt x="58" y="183"/>
                      </a:lnTo>
                      <a:lnTo>
                        <a:pt x="58" y="187"/>
                      </a:lnTo>
                      <a:lnTo>
                        <a:pt x="59" y="191"/>
                      </a:lnTo>
                      <a:lnTo>
                        <a:pt x="59" y="195"/>
                      </a:lnTo>
                      <a:lnTo>
                        <a:pt x="60" y="200"/>
                      </a:lnTo>
                      <a:lnTo>
                        <a:pt x="63" y="204"/>
                      </a:lnTo>
                      <a:lnTo>
                        <a:pt x="66" y="208"/>
                      </a:lnTo>
                      <a:lnTo>
                        <a:pt x="67" y="212"/>
                      </a:lnTo>
                      <a:lnTo>
                        <a:pt x="71" y="216"/>
                      </a:lnTo>
                      <a:lnTo>
                        <a:pt x="74" y="221"/>
                      </a:lnTo>
                      <a:lnTo>
                        <a:pt x="78" y="224"/>
                      </a:lnTo>
                      <a:lnTo>
                        <a:pt x="83" y="229"/>
                      </a:lnTo>
                      <a:lnTo>
                        <a:pt x="86" y="230"/>
                      </a:lnTo>
                      <a:lnTo>
                        <a:pt x="88" y="231"/>
                      </a:lnTo>
                      <a:lnTo>
                        <a:pt x="91" y="234"/>
                      </a:lnTo>
                      <a:lnTo>
                        <a:pt x="95" y="235"/>
                      </a:lnTo>
                      <a:lnTo>
                        <a:pt x="97" y="237"/>
                      </a:lnTo>
                      <a:lnTo>
                        <a:pt x="101" y="239"/>
                      </a:lnTo>
                      <a:lnTo>
                        <a:pt x="105" y="241"/>
                      </a:lnTo>
                      <a:lnTo>
                        <a:pt x="109" y="242"/>
                      </a:lnTo>
                      <a:lnTo>
                        <a:pt x="113" y="243"/>
                      </a:lnTo>
                      <a:lnTo>
                        <a:pt x="117" y="245"/>
                      </a:lnTo>
                      <a:lnTo>
                        <a:pt x="121" y="246"/>
                      </a:lnTo>
                      <a:lnTo>
                        <a:pt x="126" y="247"/>
                      </a:lnTo>
                      <a:lnTo>
                        <a:pt x="130" y="247"/>
                      </a:lnTo>
                      <a:lnTo>
                        <a:pt x="137" y="249"/>
                      </a:lnTo>
                      <a:lnTo>
                        <a:pt x="142" y="249"/>
                      </a:lnTo>
                      <a:lnTo>
                        <a:pt x="148" y="250"/>
                      </a:lnTo>
                      <a:lnTo>
                        <a:pt x="153" y="251"/>
                      </a:lnTo>
                      <a:lnTo>
                        <a:pt x="159" y="251"/>
                      </a:lnTo>
                      <a:lnTo>
                        <a:pt x="166" y="253"/>
                      </a:lnTo>
                      <a:lnTo>
                        <a:pt x="174" y="253"/>
                      </a:lnTo>
                      <a:lnTo>
                        <a:pt x="179" y="253"/>
                      </a:lnTo>
                      <a:lnTo>
                        <a:pt x="183" y="253"/>
                      </a:lnTo>
                      <a:lnTo>
                        <a:pt x="187" y="254"/>
                      </a:lnTo>
                      <a:lnTo>
                        <a:pt x="191" y="255"/>
                      </a:lnTo>
                      <a:lnTo>
                        <a:pt x="194" y="259"/>
                      </a:lnTo>
                      <a:lnTo>
                        <a:pt x="195" y="263"/>
                      </a:lnTo>
                      <a:lnTo>
                        <a:pt x="192" y="268"/>
                      </a:lnTo>
                      <a:lnTo>
                        <a:pt x="190" y="275"/>
                      </a:lnTo>
                      <a:lnTo>
                        <a:pt x="186" y="278"/>
                      </a:lnTo>
                      <a:lnTo>
                        <a:pt x="184" y="280"/>
                      </a:lnTo>
                      <a:lnTo>
                        <a:pt x="180" y="284"/>
                      </a:lnTo>
                      <a:lnTo>
                        <a:pt x="178" y="288"/>
                      </a:lnTo>
                      <a:lnTo>
                        <a:pt x="174" y="291"/>
                      </a:lnTo>
                      <a:lnTo>
                        <a:pt x="171" y="295"/>
                      </a:lnTo>
                      <a:lnTo>
                        <a:pt x="167" y="298"/>
                      </a:lnTo>
                      <a:lnTo>
                        <a:pt x="163" y="301"/>
                      </a:lnTo>
                      <a:lnTo>
                        <a:pt x="161" y="304"/>
                      </a:lnTo>
                      <a:lnTo>
                        <a:pt x="157" y="308"/>
                      </a:lnTo>
                      <a:lnTo>
                        <a:pt x="154" y="311"/>
                      </a:lnTo>
                      <a:lnTo>
                        <a:pt x="151" y="315"/>
                      </a:lnTo>
                      <a:lnTo>
                        <a:pt x="146" y="320"/>
                      </a:lnTo>
                      <a:lnTo>
                        <a:pt x="144" y="325"/>
                      </a:lnTo>
                      <a:lnTo>
                        <a:pt x="144" y="329"/>
                      </a:lnTo>
                      <a:lnTo>
                        <a:pt x="146" y="333"/>
                      </a:lnTo>
                      <a:lnTo>
                        <a:pt x="149" y="333"/>
                      </a:lnTo>
                      <a:lnTo>
                        <a:pt x="150" y="333"/>
                      </a:lnTo>
                      <a:lnTo>
                        <a:pt x="154" y="333"/>
                      </a:lnTo>
                      <a:lnTo>
                        <a:pt x="157" y="333"/>
                      </a:lnTo>
                      <a:lnTo>
                        <a:pt x="161" y="331"/>
                      </a:lnTo>
                      <a:lnTo>
                        <a:pt x="166" y="329"/>
                      </a:lnTo>
                      <a:lnTo>
                        <a:pt x="170" y="327"/>
                      </a:lnTo>
                      <a:lnTo>
                        <a:pt x="175" y="324"/>
                      </a:lnTo>
                      <a:lnTo>
                        <a:pt x="179" y="321"/>
                      </a:lnTo>
                      <a:lnTo>
                        <a:pt x="186" y="317"/>
                      </a:lnTo>
                      <a:lnTo>
                        <a:pt x="191" y="312"/>
                      </a:lnTo>
                      <a:lnTo>
                        <a:pt x="196" y="308"/>
                      </a:lnTo>
                      <a:lnTo>
                        <a:pt x="202" y="303"/>
                      </a:lnTo>
                      <a:lnTo>
                        <a:pt x="207" y="298"/>
                      </a:lnTo>
                      <a:lnTo>
                        <a:pt x="212" y="291"/>
                      </a:lnTo>
                      <a:lnTo>
                        <a:pt x="219" y="286"/>
                      </a:lnTo>
                      <a:lnTo>
                        <a:pt x="221" y="283"/>
                      </a:lnTo>
                      <a:lnTo>
                        <a:pt x="224" y="279"/>
                      </a:lnTo>
                      <a:lnTo>
                        <a:pt x="227" y="275"/>
                      </a:lnTo>
                      <a:lnTo>
                        <a:pt x="229" y="272"/>
                      </a:lnTo>
                      <a:lnTo>
                        <a:pt x="232" y="268"/>
                      </a:lnTo>
                      <a:lnTo>
                        <a:pt x="235" y="266"/>
                      </a:lnTo>
                      <a:lnTo>
                        <a:pt x="237" y="262"/>
                      </a:lnTo>
                      <a:lnTo>
                        <a:pt x="240" y="258"/>
                      </a:lnTo>
                      <a:lnTo>
                        <a:pt x="241" y="254"/>
                      </a:lnTo>
                      <a:lnTo>
                        <a:pt x="245" y="250"/>
                      </a:lnTo>
                      <a:lnTo>
                        <a:pt x="246" y="246"/>
                      </a:lnTo>
                      <a:lnTo>
                        <a:pt x="249" y="242"/>
                      </a:lnTo>
                      <a:lnTo>
                        <a:pt x="252" y="238"/>
                      </a:lnTo>
                      <a:lnTo>
                        <a:pt x="253" y="235"/>
                      </a:lnTo>
                      <a:lnTo>
                        <a:pt x="256" y="230"/>
                      </a:lnTo>
                      <a:lnTo>
                        <a:pt x="258" y="228"/>
                      </a:lnTo>
                      <a:lnTo>
                        <a:pt x="260" y="222"/>
                      </a:lnTo>
                      <a:lnTo>
                        <a:pt x="262" y="218"/>
                      </a:lnTo>
                      <a:lnTo>
                        <a:pt x="264" y="214"/>
                      </a:lnTo>
                      <a:lnTo>
                        <a:pt x="265" y="210"/>
                      </a:lnTo>
                      <a:lnTo>
                        <a:pt x="266" y="205"/>
                      </a:lnTo>
                      <a:lnTo>
                        <a:pt x="269" y="201"/>
                      </a:lnTo>
                      <a:lnTo>
                        <a:pt x="270" y="197"/>
                      </a:lnTo>
                      <a:lnTo>
                        <a:pt x="271" y="193"/>
                      </a:lnTo>
                      <a:lnTo>
                        <a:pt x="273" y="188"/>
                      </a:lnTo>
                      <a:lnTo>
                        <a:pt x="274" y="184"/>
                      </a:lnTo>
                      <a:lnTo>
                        <a:pt x="275" y="179"/>
                      </a:lnTo>
                      <a:lnTo>
                        <a:pt x="275" y="175"/>
                      </a:lnTo>
                      <a:lnTo>
                        <a:pt x="277" y="169"/>
                      </a:lnTo>
                      <a:lnTo>
                        <a:pt x="277" y="165"/>
                      </a:lnTo>
                      <a:lnTo>
                        <a:pt x="278" y="162"/>
                      </a:lnTo>
                      <a:lnTo>
                        <a:pt x="279" y="158"/>
                      </a:lnTo>
                      <a:lnTo>
                        <a:pt x="278" y="152"/>
                      </a:lnTo>
                      <a:lnTo>
                        <a:pt x="278" y="148"/>
                      </a:lnTo>
                      <a:lnTo>
                        <a:pt x="278" y="143"/>
                      </a:lnTo>
                      <a:lnTo>
                        <a:pt x="278" y="139"/>
                      </a:lnTo>
                      <a:lnTo>
                        <a:pt x="277" y="135"/>
                      </a:lnTo>
                      <a:lnTo>
                        <a:pt x="277" y="131"/>
                      </a:lnTo>
                      <a:lnTo>
                        <a:pt x="275" y="126"/>
                      </a:lnTo>
                      <a:lnTo>
                        <a:pt x="275" y="123"/>
                      </a:lnTo>
                      <a:lnTo>
                        <a:pt x="274" y="119"/>
                      </a:lnTo>
                      <a:lnTo>
                        <a:pt x="273" y="114"/>
                      </a:lnTo>
                      <a:lnTo>
                        <a:pt x="271" y="111"/>
                      </a:lnTo>
                      <a:lnTo>
                        <a:pt x="270" y="107"/>
                      </a:lnTo>
                      <a:lnTo>
                        <a:pt x="269" y="103"/>
                      </a:lnTo>
                      <a:lnTo>
                        <a:pt x="268" y="101"/>
                      </a:lnTo>
                      <a:lnTo>
                        <a:pt x="265" y="97"/>
                      </a:lnTo>
                      <a:lnTo>
                        <a:pt x="264" y="94"/>
                      </a:lnTo>
                      <a:lnTo>
                        <a:pt x="262" y="90"/>
                      </a:lnTo>
                      <a:lnTo>
                        <a:pt x="260" y="86"/>
                      </a:lnTo>
                      <a:lnTo>
                        <a:pt x="257" y="84"/>
                      </a:lnTo>
                      <a:lnTo>
                        <a:pt x="256" y="80"/>
                      </a:lnTo>
                      <a:lnTo>
                        <a:pt x="252" y="73"/>
                      </a:lnTo>
                      <a:lnTo>
                        <a:pt x="248" y="68"/>
                      </a:lnTo>
                      <a:lnTo>
                        <a:pt x="242" y="62"/>
                      </a:lnTo>
                      <a:lnTo>
                        <a:pt x="238" y="57"/>
                      </a:lnTo>
                      <a:lnTo>
                        <a:pt x="233" y="52"/>
                      </a:lnTo>
                      <a:lnTo>
                        <a:pt x="228" y="48"/>
                      </a:lnTo>
                      <a:lnTo>
                        <a:pt x="223" y="43"/>
                      </a:lnTo>
                      <a:lnTo>
                        <a:pt x="217" y="39"/>
                      </a:lnTo>
                      <a:lnTo>
                        <a:pt x="213" y="35"/>
                      </a:lnTo>
                      <a:lnTo>
                        <a:pt x="208" y="31"/>
                      </a:lnTo>
                      <a:lnTo>
                        <a:pt x="203" y="28"/>
                      </a:lnTo>
                      <a:lnTo>
                        <a:pt x="199" y="24"/>
                      </a:lnTo>
                      <a:lnTo>
                        <a:pt x="195" y="22"/>
                      </a:lnTo>
                      <a:lnTo>
                        <a:pt x="191" y="20"/>
                      </a:lnTo>
                      <a:lnTo>
                        <a:pt x="187" y="18"/>
                      </a:lnTo>
                      <a:lnTo>
                        <a:pt x="184" y="16"/>
                      </a:lnTo>
                      <a:lnTo>
                        <a:pt x="180" y="14"/>
                      </a:lnTo>
                      <a:lnTo>
                        <a:pt x="179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252" y="181"/>
                      </a:lnTo>
                      <a:lnTo>
                        <a:pt x="250" y="181"/>
                      </a:lnTo>
                      <a:lnTo>
                        <a:pt x="246" y="180"/>
                      </a:lnTo>
                      <a:lnTo>
                        <a:pt x="242" y="179"/>
                      </a:lnTo>
                      <a:lnTo>
                        <a:pt x="237" y="177"/>
                      </a:lnTo>
                      <a:lnTo>
                        <a:pt x="233" y="176"/>
                      </a:lnTo>
                      <a:lnTo>
                        <a:pt x="229" y="175"/>
                      </a:lnTo>
                      <a:lnTo>
                        <a:pt x="225" y="175"/>
                      </a:lnTo>
                      <a:lnTo>
                        <a:pt x="221" y="173"/>
                      </a:lnTo>
                      <a:lnTo>
                        <a:pt x="216" y="171"/>
                      </a:lnTo>
                      <a:lnTo>
                        <a:pt x="212" y="169"/>
                      </a:lnTo>
                      <a:lnTo>
                        <a:pt x="207" y="168"/>
                      </a:lnTo>
                      <a:lnTo>
                        <a:pt x="202" y="167"/>
                      </a:lnTo>
                      <a:lnTo>
                        <a:pt x="196" y="163"/>
                      </a:lnTo>
                      <a:lnTo>
                        <a:pt x="190" y="162"/>
                      </a:lnTo>
                      <a:lnTo>
                        <a:pt x="184" y="158"/>
                      </a:lnTo>
                      <a:lnTo>
                        <a:pt x="178" y="156"/>
                      </a:lnTo>
                      <a:lnTo>
                        <a:pt x="174" y="154"/>
                      </a:lnTo>
                      <a:lnTo>
                        <a:pt x="171" y="152"/>
                      </a:lnTo>
                      <a:lnTo>
                        <a:pt x="167" y="151"/>
                      </a:lnTo>
                      <a:lnTo>
                        <a:pt x="165" y="150"/>
                      </a:lnTo>
                      <a:lnTo>
                        <a:pt x="158" y="146"/>
                      </a:lnTo>
                      <a:lnTo>
                        <a:pt x="153" y="143"/>
                      </a:lnTo>
                      <a:lnTo>
                        <a:pt x="149" y="140"/>
                      </a:lnTo>
                      <a:lnTo>
                        <a:pt x="145" y="139"/>
                      </a:lnTo>
                      <a:lnTo>
                        <a:pt x="142" y="136"/>
                      </a:lnTo>
                      <a:lnTo>
                        <a:pt x="138" y="134"/>
                      </a:lnTo>
                      <a:lnTo>
                        <a:pt x="136" y="132"/>
                      </a:lnTo>
                      <a:lnTo>
                        <a:pt x="132" y="130"/>
                      </a:lnTo>
                      <a:lnTo>
                        <a:pt x="129" y="127"/>
                      </a:lnTo>
                      <a:lnTo>
                        <a:pt x="126" y="126"/>
                      </a:lnTo>
                      <a:lnTo>
                        <a:pt x="122" y="122"/>
                      </a:lnTo>
                      <a:lnTo>
                        <a:pt x="118" y="121"/>
                      </a:lnTo>
                      <a:lnTo>
                        <a:pt x="115" y="118"/>
                      </a:lnTo>
                      <a:lnTo>
                        <a:pt x="112" y="115"/>
                      </a:lnTo>
                      <a:lnTo>
                        <a:pt x="108" y="113"/>
                      </a:lnTo>
                      <a:lnTo>
                        <a:pt x="105" y="110"/>
                      </a:lnTo>
                      <a:lnTo>
                        <a:pt x="101" y="107"/>
                      </a:lnTo>
                      <a:lnTo>
                        <a:pt x="99" y="105"/>
                      </a:lnTo>
                      <a:lnTo>
                        <a:pt x="96" y="101"/>
                      </a:lnTo>
                      <a:lnTo>
                        <a:pt x="92" y="98"/>
                      </a:lnTo>
                      <a:lnTo>
                        <a:pt x="89" y="95"/>
                      </a:lnTo>
                      <a:lnTo>
                        <a:pt x="86" y="93"/>
                      </a:lnTo>
                      <a:lnTo>
                        <a:pt x="79" y="88"/>
                      </a:lnTo>
                      <a:lnTo>
                        <a:pt x="74" y="82"/>
                      </a:lnTo>
                      <a:lnTo>
                        <a:pt x="68" y="77"/>
                      </a:lnTo>
                      <a:lnTo>
                        <a:pt x="63" y="72"/>
                      </a:lnTo>
                      <a:lnTo>
                        <a:pt x="58" y="66"/>
                      </a:lnTo>
                      <a:lnTo>
                        <a:pt x="54" y="61"/>
                      </a:lnTo>
                      <a:lnTo>
                        <a:pt x="49" y="56"/>
                      </a:lnTo>
                      <a:lnTo>
                        <a:pt x="45" y="52"/>
                      </a:lnTo>
                      <a:lnTo>
                        <a:pt x="41" y="48"/>
                      </a:lnTo>
                      <a:lnTo>
                        <a:pt x="37" y="44"/>
                      </a:lnTo>
                      <a:lnTo>
                        <a:pt x="33" y="40"/>
                      </a:lnTo>
                      <a:lnTo>
                        <a:pt x="30" y="35"/>
                      </a:lnTo>
                      <a:lnTo>
                        <a:pt x="26" y="32"/>
                      </a:lnTo>
                      <a:lnTo>
                        <a:pt x="24" y="29"/>
                      </a:lnTo>
                      <a:lnTo>
                        <a:pt x="20" y="26"/>
                      </a:lnTo>
                      <a:lnTo>
                        <a:pt x="18" y="22"/>
                      </a:lnTo>
                      <a:lnTo>
                        <a:pt x="14" y="19"/>
                      </a:lnTo>
                      <a:lnTo>
                        <a:pt x="13" y="16"/>
                      </a:lnTo>
                      <a:lnTo>
                        <a:pt x="9" y="11"/>
                      </a:lnTo>
                      <a:lnTo>
                        <a:pt x="5" y="7"/>
                      </a:lnTo>
                      <a:lnTo>
                        <a:pt x="2" y="3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7"/>
                      </a:lnTo>
                      <a:lnTo>
                        <a:pt x="0" y="12"/>
                      </a:lnTo>
                      <a:lnTo>
                        <a:pt x="0" y="16"/>
                      </a:lnTo>
                      <a:lnTo>
                        <a:pt x="0" y="19"/>
                      </a:lnTo>
                      <a:lnTo>
                        <a:pt x="0" y="23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5"/>
                      </a:lnTo>
                      <a:lnTo>
                        <a:pt x="0" y="40"/>
                      </a:lnTo>
                      <a:lnTo>
                        <a:pt x="1" y="45"/>
                      </a:lnTo>
                      <a:lnTo>
                        <a:pt x="1" y="51"/>
                      </a:lnTo>
                      <a:lnTo>
                        <a:pt x="2" y="55"/>
                      </a:lnTo>
                      <a:lnTo>
                        <a:pt x="4" y="61"/>
                      </a:lnTo>
                      <a:lnTo>
                        <a:pt x="5" y="65"/>
                      </a:lnTo>
                      <a:lnTo>
                        <a:pt x="6" y="72"/>
                      </a:lnTo>
                      <a:lnTo>
                        <a:pt x="9" y="77"/>
                      </a:lnTo>
                      <a:lnTo>
                        <a:pt x="10" y="82"/>
                      </a:lnTo>
                      <a:lnTo>
                        <a:pt x="13" y="88"/>
                      </a:lnTo>
                      <a:lnTo>
                        <a:pt x="16" y="92"/>
                      </a:lnTo>
                      <a:lnTo>
                        <a:pt x="18" y="97"/>
                      </a:lnTo>
                      <a:lnTo>
                        <a:pt x="21" y="102"/>
                      </a:lnTo>
                      <a:lnTo>
                        <a:pt x="25" y="109"/>
                      </a:lnTo>
                      <a:lnTo>
                        <a:pt x="29" y="113"/>
                      </a:lnTo>
                      <a:lnTo>
                        <a:pt x="33" y="118"/>
                      </a:lnTo>
                      <a:lnTo>
                        <a:pt x="37" y="122"/>
                      </a:lnTo>
                      <a:lnTo>
                        <a:pt x="42" y="127"/>
                      </a:lnTo>
                      <a:lnTo>
                        <a:pt x="46" y="131"/>
                      </a:lnTo>
                      <a:lnTo>
                        <a:pt x="51" y="134"/>
                      </a:lnTo>
                      <a:lnTo>
                        <a:pt x="57" y="138"/>
                      </a:lnTo>
                      <a:lnTo>
                        <a:pt x="63" y="140"/>
                      </a:lnTo>
                      <a:lnTo>
                        <a:pt x="68" y="142"/>
                      </a:lnTo>
                      <a:lnTo>
                        <a:pt x="75" y="144"/>
                      </a:lnTo>
                      <a:lnTo>
                        <a:pt x="78" y="144"/>
                      </a:lnTo>
                      <a:lnTo>
                        <a:pt x="80" y="146"/>
                      </a:lnTo>
                      <a:lnTo>
                        <a:pt x="84" y="147"/>
                      </a:lnTo>
                      <a:lnTo>
                        <a:pt x="88" y="148"/>
                      </a:lnTo>
                      <a:lnTo>
                        <a:pt x="93" y="150"/>
                      </a:lnTo>
                      <a:lnTo>
                        <a:pt x="100" y="151"/>
                      </a:lnTo>
                      <a:lnTo>
                        <a:pt x="103" y="151"/>
                      </a:lnTo>
                      <a:lnTo>
                        <a:pt x="107" y="152"/>
                      </a:lnTo>
                      <a:lnTo>
                        <a:pt x="109" y="152"/>
                      </a:lnTo>
                      <a:lnTo>
                        <a:pt x="113" y="154"/>
                      </a:lnTo>
                      <a:lnTo>
                        <a:pt x="118" y="154"/>
                      </a:lnTo>
                      <a:lnTo>
                        <a:pt x="126" y="156"/>
                      </a:lnTo>
                      <a:lnTo>
                        <a:pt x="129" y="156"/>
                      </a:lnTo>
                      <a:lnTo>
                        <a:pt x="132" y="156"/>
                      </a:lnTo>
                      <a:lnTo>
                        <a:pt x="136" y="156"/>
                      </a:lnTo>
                      <a:lnTo>
                        <a:pt x="138" y="158"/>
                      </a:lnTo>
                      <a:lnTo>
                        <a:pt x="144" y="159"/>
                      </a:lnTo>
                      <a:lnTo>
                        <a:pt x="150" y="160"/>
                      </a:lnTo>
                      <a:lnTo>
                        <a:pt x="155" y="162"/>
                      </a:lnTo>
                      <a:lnTo>
                        <a:pt x="162" y="163"/>
                      </a:lnTo>
                      <a:lnTo>
                        <a:pt x="167" y="164"/>
                      </a:lnTo>
                      <a:lnTo>
                        <a:pt x="173" y="167"/>
                      </a:lnTo>
                      <a:lnTo>
                        <a:pt x="177" y="169"/>
                      </a:lnTo>
                      <a:lnTo>
                        <a:pt x="182" y="172"/>
                      </a:lnTo>
                      <a:lnTo>
                        <a:pt x="186" y="175"/>
                      </a:lnTo>
                      <a:lnTo>
                        <a:pt x="190" y="179"/>
                      </a:lnTo>
                      <a:lnTo>
                        <a:pt x="192" y="183"/>
                      </a:lnTo>
                      <a:lnTo>
                        <a:pt x="196" y="188"/>
                      </a:lnTo>
                      <a:lnTo>
                        <a:pt x="198" y="193"/>
                      </a:lnTo>
                      <a:lnTo>
                        <a:pt x="200" y="198"/>
                      </a:lnTo>
                      <a:lnTo>
                        <a:pt x="202" y="201"/>
                      </a:lnTo>
                      <a:lnTo>
                        <a:pt x="202" y="205"/>
                      </a:lnTo>
                      <a:lnTo>
                        <a:pt x="203" y="208"/>
                      </a:lnTo>
                      <a:lnTo>
                        <a:pt x="204" y="212"/>
                      </a:lnTo>
                      <a:lnTo>
                        <a:pt x="203" y="217"/>
                      </a:lnTo>
                      <a:lnTo>
                        <a:pt x="203" y="224"/>
                      </a:lnTo>
                      <a:lnTo>
                        <a:pt x="202" y="228"/>
                      </a:lnTo>
                      <a:lnTo>
                        <a:pt x="199" y="230"/>
                      </a:lnTo>
                      <a:lnTo>
                        <a:pt x="196" y="233"/>
                      </a:lnTo>
                      <a:lnTo>
                        <a:pt x="192" y="235"/>
                      </a:lnTo>
                      <a:lnTo>
                        <a:pt x="188" y="235"/>
                      </a:lnTo>
                      <a:lnTo>
                        <a:pt x="184" y="235"/>
                      </a:lnTo>
                      <a:lnTo>
                        <a:pt x="179" y="234"/>
                      </a:lnTo>
                      <a:lnTo>
                        <a:pt x="174" y="233"/>
                      </a:lnTo>
                      <a:lnTo>
                        <a:pt x="167" y="230"/>
                      </a:lnTo>
                      <a:lnTo>
                        <a:pt x="162" y="229"/>
                      </a:lnTo>
                      <a:lnTo>
                        <a:pt x="158" y="226"/>
                      </a:lnTo>
                      <a:lnTo>
                        <a:pt x="155" y="225"/>
                      </a:lnTo>
                      <a:lnTo>
                        <a:pt x="151" y="224"/>
                      </a:lnTo>
                      <a:lnTo>
                        <a:pt x="149" y="222"/>
                      </a:lnTo>
                      <a:lnTo>
                        <a:pt x="145" y="220"/>
                      </a:lnTo>
                      <a:lnTo>
                        <a:pt x="142" y="217"/>
                      </a:lnTo>
                      <a:lnTo>
                        <a:pt x="138" y="216"/>
                      </a:lnTo>
                      <a:lnTo>
                        <a:pt x="136" y="214"/>
                      </a:lnTo>
                      <a:lnTo>
                        <a:pt x="132" y="212"/>
                      </a:lnTo>
                      <a:lnTo>
                        <a:pt x="128" y="209"/>
                      </a:lnTo>
                      <a:lnTo>
                        <a:pt x="125" y="206"/>
                      </a:lnTo>
                      <a:lnTo>
                        <a:pt x="121" y="205"/>
                      </a:lnTo>
                      <a:lnTo>
                        <a:pt x="117" y="202"/>
                      </a:lnTo>
                      <a:lnTo>
                        <a:pt x="115" y="200"/>
                      </a:lnTo>
                      <a:lnTo>
                        <a:pt x="111" y="197"/>
                      </a:lnTo>
                      <a:lnTo>
                        <a:pt x="108" y="196"/>
                      </a:lnTo>
                      <a:lnTo>
                        <a:pt x="101" y="191"/>
                      </a:lnTo>
                      <a:lnTo>
                        <a:pt x="96" y="187"/>
                      </a:lnTo>
                      <a:lnTo>
                        <a:pt x="89" y="181"/>
                      </a:lnTo>
                      <a:lnTo>
                        <a:pt x="84" y="177"/>
                      </a:lnTo>
                      <a:lnTo>
                        <a:pt x="79" y="173"/>
                      </a:lnTo>
                      <a:lnTo>
                        <a:pt x="75" y="169"/>
                      </a:lnTo>
                      <a:lnTo>
                        <a:pt x="71" y="167"/>
                      </a:lnTo>
                      <a:lnTo>
                        <a:pt x="67" y="164"/>
                      </a:lnTo>
                      <a:lnTo>
                        <a:pt x="63" y="160"/>
                      </a:lnTo>
                      <a:lnTo>
                        <a:pt x="62" y="159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dirty="0">
                    <a:solidFill>
                      <a:srgbClr val="000000"/>
                    </a:solidFill>
                    <a:latin typeface="나눔고딕 ExtraBold" pitchFamily="50" charset="-127"/>
                    <a:ea typeface="나눔고딕 ExtraBold" pitchFamily="50" charset="-127"/>
                  </a:endParaRPr>
                </a:p>
              </p:txBody>
            </p:sp>
          </p:grpSp>
          <p:pic>
            <p:nvPicPr>
              <p:cNvPr id="94" name="Picture 2" descr="C:\Users\jangih\AppData\Local\Microsoft\Windows\Temporary Internet Files\Content.IE5\IXPP81TP\MC900290840[1].wmf">
                <a:extLst>
                  <a:ext uri="{FF2B5EF4-FFF2-40B4-BE49-F238E27FC236}">
                    <a16:creationId xmlns:a16="http://schemas.microsoft.com/office/drawing/2014/main" id="{E8B2CC33-BEF0-413A-98B7-EAC09C2B4E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email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5393" y="2209801"/>
                <a:ext cx="569960" cy="732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A94E73B5-B8D1-46AA-8AF3-A0B9876C4D54}"/>
                </a:ext>
              </a:extLst>
            </p:cNvPr>
            <p:cNvSpPr txBox="1"/>
            <p:nvPr/>
          </p:nvSpPr>
          <p:spPr>
            <a:xfrm>
              <a:off x="2878419" y="1369272"/>
              <a:ext cx="3860566" cy="89080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algn="ctr"/>
              <a:r>
                <a:rPr lang="ko-KR" altLang="en-US" sz="2400" spc="-150" dirty="0" err="1">
                  <a:solidFill>
                    <a:srgbClr val="002060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오픈소스컨설팅을</a:t>
              </a:r>
              <a:r>
                <a:rPr lang="ko-KR" altLang="en-US" sz="2400" spc="-150" dirty="0">
                  <a:solidFill>
                    <a:srgbClr val="002060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 통한</a:t>
              </a:r>
              <a:endParaRPr lang="en-US" altLang="ko-KR" sz="2400" spc="-150" dirty="0">
                <a:solidFill>
                  <a:srgbClr val="002060"/>
                </a:solidFill>
                <a:latin typeface="Rix모던고딕 EB" panose="02020603020101020101" pitchFamily="18" charset="-127"/>
                <a:ea typeface="Rix모던고딕 EB" panose="02020603020101020101" pitchFamily="18" charset="-127"/>
              </a:endParaRPr>
            </a:p>
            <a:p>
              <a:pPr algn="ctr"/>
              <a:r>
                <a:rPr lang="en-US" altLang="ko-KR" sz="2800" b="1" spc="-150" dirty="0">
                  <a:solidFill>
                    <a:srgbClr val="373545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Rix모던고딕 B" panose="02020603020101020101" pitchFamily="18" charset="-127"/>
                  <a:ea typeface="Rix모던고딕 B" panose="02020603020101020101" pitchFamily="18" charset="-127"/>
                  <a:cs typeface="Calibri" pitchFamily="34" charset="0"/>
                </a:rPr>
                <a:t>2018</a:t>
              </a:r>
              <a:r>
                <a:rPr lang="ko-KR" altLang="en-US" sz="2800" b="1" spc="-150" dirty="0">
                  <a:solidFill>
                    <a:srgbClr val="373545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Rix모던고딕 B" panose="02020603020101020101" pitchFamily="18" charset="-127"/>
                  <a:ea typeface="Rix모던고딕 B" panose="02020603020101020101" pitchFamily="18" charset="-127"/>
                  <a:cs typeface="Calibri" pitchFamily="34" charset="0"/>
                </a:rPr>
                <a:t>년 삼성증권 오픈 소스 확산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2448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550282" y="1840898"/>
            <a:ext cx="7230744" cy="66172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4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Why </a:t>
            </a:r>
            <a:r>
              <a:rPr lang="ko-KR" altLang="en-US" sz="4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오픈소스컨설팅</a:t>
            </a:r>
            <a:r>
              <a:rPr lang="en-US" altLang="ko-KR" sz="4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31955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" descr="C:\Users\tamnic\Desktop\Untitled-4.png">
            <a:extLst>
              <a:ext uri="{FF2B5EF4-FFF2-40B4-BE49-F238E27FC236}">
                <a16:creationId xmlns:a16="http://schemas.microsoft.com/office/drawing/2014/main" id="{3B57B793-4105-4BA6-9651-00A455D7A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577772" y="520894"/>
            <a:ext cx="3036455" cy="646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F9713A62-C390-4530-87A3-5669BB75C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다양한 고객 중심의 핵심 서비스 제공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DD6173C7-AABC-49CF-BF4D-235102265406}"/>
              </a:ext>
            </a:extLst>
          </p:cNvPr>
          <p:cNvGrpSpPr/>
          <p:nvPr/>
        </p:nvGrpSpPr>
        <p:grpSpPr>
          <a:xfrm>
            <a:off x="6464600" y="1850454"/>
            <a:ext cx="4298773" cy="1396003"/>
            <a:chOff x="5617647" y="3816499"/>
            <a:chExt cx="4298773" cy="1396003"/>
          </a:xfrm>
        </p:grpSpPr>
        <p:cxnSp>
          <p:nvCxnSpPr>
            <p:cNvPr id="4" name="직선 연결선 3">
              <a:extLst>
                <a:ext uri="{FF2B5EF4-FFF2-40B4-BE49-F238E27FC236}">
                  <a16:creationId xmlns:a16="http://schemas.microsoft.com/office/drawing/2014/main" id="{32A80918-2C25-415F-841A-89DF05ACF754}"/>
                </a:ext>
              </a:extLst>
            </p:cNvPr>
            <p:cNvCxnSpPr/>
            <p:nvPr/>
          </p:nvCxnSpPr>
          <p:spPr>
            <a:xfrm>
              <a:off x="5617647" y="4277317"/>
              <a:ext cx="3784461" cy="0"/>
            </a:xfrm>
            <a:prstGeom prst="line">
              <a:avLst/>
            </a:prstGeom>
            <a:ln w="38100" cap="rnd">
              <a:solidFill>
                <a:srgbClr val="71A73B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59A020-B030-4B49-8166-72B5150451D8}"/>
                </a:ext>
              </a:extLst>
            </p:cNvPr>
            <p:cNvSpPr txBox="1"/>
            <p:nvPr/>
          </p:nvSpPr>
          <p:spPr>
            <a:xfrm>
              <a:off x="6748068" y="3816499"/>
              <a:ext cx="28376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>
              <a:defPPr>
                <a:defRPr lang="en-US"/>
              </a:defPPr>
              <a:lvl1pPr>
                <a:defRPr sz="2400"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en-US" altLang="ko-KR" dirty="0">
                  <a:solidFill>
                    <a:srgbClr val="71A73B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2.</a:t>
              </a:r>
              <a:r>
                <a:rPr lang="ko-KR" altLang="en-US" dirty="0">
                  <a:solidFill>
                    <a:srgbClr val="71A73B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시스템 운영 자동화</a:t>
              </a:r>
              <a:endParaRPr lang="en-US" altLang="ko-KR" dirty="0">
                <a:solidFill>
                  <a:srgbClr val="71A73B"/>
                </a:solidFill>
                <a:latin typeface="Rix모던고딕 EB" panose="02020603020101020101" pitchFamily="18" charset="-127"/>
                <a:ea typeface="Rix모던고딕 EB" panose="02020603020101020101" pitchFamily="18" charset="-127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28B5F0-551D-4B18-8D58-05DA7FC979A4}"/>
                </a:ext>
              </a:extLst>
            </p:cNvPr>
            <p:cNvSpPr txBox="1"/>
            <p:nvPr/>
          </p:nvSpPr>
          <p:spPr>
            <a:xfrm>
              <a:off x="7266781" y="4443061"/>
              <a:ext cx="264963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en-US" altLang="ko-KR" sz="1300" spc="-100" dirty="0">
                  <a:solidFill>
                    <a:srgbClr val="71A73B"/>
                  </a:solidFill>
                  <a:latin typeface="Rix고딕 B" pitchFamily="18" charset="-127"/>
                  <a:ea typeface="Rix고딕 B" pitchFamily="18" charset="-127"/>
                </a:rPr>
                <a:t>Ansible </a:t>
              </a:r>
              <a:r>
                <a:rPr lang="ko-KR" altLang="en-US" sz="1300" spc="-100" dirty="0">
                  <a:solidFill>
                    <a:srgbClr val="71A73B"/>
                  </a:solidFill>
                  <a:latin typeface="Rix고딕 B" pitchFamily="18" charset="-127"/>
                  <a:ea typeface="Rix고딕 B" pitchFamily="18" charset="-127"/>
                </a:rPr>
                <a:t>기반 시스템 자동화 지원</a:t>
              </a:r>
            </a:p>
            <a:p>
              <a:pPr marL="127000" indent="-161925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시스템 현황 분석 및  진단결과 </a:t>
              </a:r>
              <a:r>
                <a:rPr lang="ko-KR" altLang="en-US" sz="1300" spc="-100" dirty="0" err="1">
                  <a:latin typeface="Rix고딕 B" pitchFamily="18" charset="-127"/>
                  <a:ea typeface="Rix고딕 B" pitchFamily="18" charset="-127"/>
                </a:rPr>
                <a:t>리포팅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장애 대응 및 트러블 슈팅 서비스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</p:txBody>
        </p:sp>
        <p:sp>
          <p:nvSpPr>
            <p:cNvPr id="7" name="이등변 삼각형 6">
              <a:extLst>
                <a:ext uri="{FF2B5EF4-FFF2-40B4-BE49-F238E27FC236}">
                  <a16:creationId xmlns:a16="http://schemas.microsoft.com/office/drawing/2014/main" id="{8C0886FB-25C2-4948-BE59-4C509500EB3F}"/>
                </a:ext>
              </a:extLst>
            </p:cNvPr>
            <p:cNvSpPr/>
            <p:nvPr/>
          </p:nvSpPr>
          <p:spPr>
            <a:xfrm rot="10800000">
              <a:off x="9325561" y="4268631"/>
              <a:ext cx="150320" cy="88508"/>
            </a:xfrm>
            <a:prstGeom prst="triangle">
              <a:avLst/>
            </a:prstGeom>
            <a:solidFill>
              <a:srgbClr val="4B8E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0E4BCBF0-2E0F-49C0-BE02-B4C7AA44AECF}"/>
                </a:ext>
              </a:extLst>
            </p:cNvPr>
            <p:cNvGrpSpPr/>
            <p:nvPr/>
          </p:nvGrpSpPr>
          <p:grpSpPr>
            <a:xfrm>
              <a:off x="6475508" y="4336681"/>
              <a:ext cx="838516" cy="788403"/>
              <a:chOff x="5953780" y="4827960"/>
              <a:chExt cx="789920" cy="750139"/>
            </a:xfrm>
          </p:grpSpPr>
          <p:sp>
            <p:nvSpPr>
              <p:cNvPr id="9" name="Oval 2">
                <a:extLst>
                  <a:ext uri="{FF2B5EF4-FFF2-40B4-BE49-F238E27FC236}">
                    <a16:creationId xmlns:a16="http://schemas.microsoft.com/office/drawing/2014/main" id="{12C6EAA8-28C7-4886-BFEE-47C9BC8ADC64}"/>
                  </a:ext>
                </a:extLst>
              </p:cNvPr>
              <p:cNvSpPr/>
              <p:nvPr/>
            </p:nvSpPr>
            <p:spPr bwMode="auto">
              <a:xfrm>
                <a:off x="6108458" y="4827960"/>
                <a:ext cx="501892" cy="501892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  <a:alpha val="65000"/>
                </a:schemeClr>
              </a:solidFill>
              <a:ln w="5080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" charset="0"/>
                  <a:ea typeface="나눔바른고딕" panose="020B0603020101020101" pitchFamily="50" charset="-127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10" name="Oval 44">
                <a:extLst>
                  <a:ext uri="{FF2B5EF4-FFF2-40B4-BE49-F238E27FC236}">
                    <a16:creationId xmlns:a16="http://schemas.microsoft.com/office/drawing/2014/main" id="{47BF0AEE-1023-4814-BFEF-6713E4E80D28}"/>
                  </a:ext>
                </a:extLst>
              </p:cNvPr>
              <p:cNvSpPr/>
              <p:nvPr/>
            </p:nvSpPr>
            <p:spPr bwMode="auto">
              <a:xfrm>
                <a:off x="6264667" y="5099066"/>
                <a:ext cx="479033" cy="479033"/>
              </a:xfrm>
              <a:prstGeom prst="ellipse">
                <a:avLst/>
              </a:prstGeom>
              <a:solidFill>
                <a:schemeClr val="accent3">
                  <a:lumMod val="50000"/>
                  <a:alpha val="65000"/>
                </a:schemeClr>
              </a:solidFill>
              <a:ln w="5080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l Sans" charset="0"/>
                  <a:ea typeface="나눔바른고딕" panose="020B0603020101020101" pitchFamily="50" charset="-127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11" name="Oval 43">
                <a:extLst>
                  <a:ext uri="{FF2B5EF4-FFF2-40B4-BE49-F238E27FC236}">
                    <a16:creationId xmlns:a16="http://schemas.microsoft.com/office/drawing/2014/main" id="{AB70B101-09E6-4236-B124-C226A27E9470}"/>
                  </a:ext>
                </a:extLst>
              </p:cNvPr>
              <p:cNvSpPr/>
              <p:nvPr/>
            </p:nvSpPr>
            <p:spPr bwMode="auto">
              <a:xfrm>
                <a:off x="5953780" y="5080907"/>
                <a:ext cx="491218" cy="491218"/>
              </a:xfrm>
              <a:prstGeom prst="ellipse">
                <a:avLst/>
              </a:prstGeom>
              <a:solidFill>
                <a:schemeClr val="accent3">
                  <a:lumMod val="75000"/>
                  <a:alpha val="65000"/>
                </a:schemeClr>
              </a:solidFill>
              <a:ln w="5080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l Sans" charset="0"/>
                  <a:ea typeface="나눔바른고딕" panose="020B0603020101020101" pitchFamily="50" charset="-127"/>
                  <a:cs typeface="ヒラギノ角ゴ ProN W3" charset="0"/>
                  <a:sym typeface="Gill Sans" charset="0"/>
                </a:endParaRPr>
              </a:p>
            </p:txBody>
          </p:sp>
        </p:grp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C234E326-A0B4-4F98-BDD5-5B6BF7DB845E}"/>
              </a:ext>
            </a:extLst>
          </p:cNvPr>
          <p:cNvGrpSpPr/>
          <p:nvPr/>
        </p:nvGrpSpPr>
        <p:grpSpPr>
          <a:xfrm>
            <a:off x="6464599" y="4223989"/>
            <a:ext cx="4647284" cy="1825432"/>
            <a:chOff x="5617646" y="1844824"/>
            <a:chExt cx="4647284" cy="1825432"/>
          </a:xfrm>
        </p:grpSpPr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A602882B-E861-41F5-A904-C8116005265C}"/>
                </a:ext>
              </a:extLst>
            </p:cNvPr>
            <p:cNvCxnSpPr/>
            <p:nvPr/>
          </p:nvCxnSpPr>
          <p:spPr>
            <a:xfrm>
              <a:off x="5617646" y="2305642"/>
              <a:ext cx="4320000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E591F4-B86F-49BA-8C38-5FC01A7DCE80}"/>
                </a:ext>
              </a:extLst>
            </p:cNvPr>
            <p:cNvSpPr txBox="1"/>
            <p:nvPr/>
          </p:nvSpPr>
          <p:spPr>
            <a:xfrm>
              <a:off x="6732913" y="1844824"/>
              <a:ext cx="3196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>
              <a:defPPr>
                <a:defRPr lang="en-US"/>
              </a:defPPr>
              <a:lvl1pPr>
                <a:defRPr sz="2400" i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accent1">
                      <a:lumMod val="75000"/>
                    </a:schemeClr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4. </a:t>
              </a:r>
              <a:r>
                <a:rPr lang="ko-KR" altLang="en-US" dirty="0" err="1">
                  <a:solidFill>
                    <a:schemeClr val="accent1">
                      <a:lumMod val="75000"/>
                    </a:schemeClr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퍼블릭</a:t>
              </a:r>
              <a:r>
                <a:rPr lang="ko-KR" altLang="en-US" dirty="0">
                  <a:solidFill>
                    <a:schemeClr val="accent1">
                      <a:lumMod val="75000"/>
                    </a:schemeClr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 클라우드 전환</a:t>
              </a:r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98412DDC-ECFA-43E1-84DB-AD6406C8F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419007" y="2453667"/>
              <a:ext cx="828675" cy="638175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352721A4-FB51-4068-AA1F-C614E6A10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748068" y="2780928"/>
              <a:ext cx="450063" cy="58854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6633683-FD59-4AA4-8B8A-A1A86C05A314}"/>
                </a:ext>
              </a:extLst>
            </p:cNvPr>
            <p:cNvSpPr txBox="1"/>
            <p:nvPr/>
          </p:nvSpPr>
          <p:spPr>
            <a:xfrm>
              <a:off x="7314023" y="2423761"/>
              <a:ext cx="2950907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가상화 및 </a:t>
              </a:r>
              <a:r>
                <a:rPr lang="ko-KR" altLang="en-US" sz="1300" spc="-100" dirty="0" err="1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오픈스택</a:t>
              </a:r>
              <a:r>
                <a:rPr lang="en-US" altLang="ko-KR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  </a:t>
              </a:r>
              <a:r>
                <a:rPr lang="ko-KR" altLang="en-US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지원</a:t>
              </a:r>
              <a:endParaRPr lang="en-US" altLang="ko-KR" sz="13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en-US" altLang="ko-KR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AWS/IBM </a:t>
              </a:r>
              <a:r>
                <a:rPr lang="ko-KR" altLang="en-US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등의 </a:t>
              </a:r>
              <a:r>
                <a:rPr lang="ko-KR" altLang="en-US" sz="1300" spc="-100" dirty="0" err="1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퍼블릭</a:t>
              </a:r>
              <a:r>
                <a:rPr lang="ko-KR" altLang="en-US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 클라우드 전환 지원</a:t>
              </a:r>
              <a:endParaRPr lang="en-US" altLang="ko-KR" sz="13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solidFill>
                    <a:schemeClr val="accent1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클라우드 도입 내재화 지원</a:t>
              </a:r>
              <a:endParaRPr lang="en-US" altLang="ko-KR" sz="1300" spc="-100" dirty="0">
                <a:solidFill>
                  <a:schemeClr val="accent1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클라우드 전환을 위한 </a:t>
              </a:r>
              <a:r>
                <a:rPr lang="en-US" altLang="ko-KR" sz="1300" spc="-100" dirty="0">
                  <a:latin typeface="Rix고딕 B" pitchFamily="18" charset="-127"/>
                  <a:ea typeface="Rix고딕 B" pitchFamily="18" charset="-127"/>
                </a:rPr>
                <a:t>ISP </a:t>
              </a: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및 구축 컨설팅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endParaRPr lang="ko-KR" altLang="en-US" sz="1300" spc="-100" dirty="0">
                <a:latin typeface="Rix고딕 B" pitchFamily="18" charset="-127"/>
                <a:ea typeface="Rix고딕 B" pitchFamily="18" charset="-127"/>
              </a:endParaRPr>
            </a:p>
          </p:txBody>
        </p:sp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1F6CD3C0-A660-49FA-BD59-1404ECF35279}"/>
                </a:ext>
              </a:extLst>
            </p:cNvPr>
            <p:cNvSpPr/>
            <p:nvPr/>
          </p:nvSpPr>
          <p:spPr>
            <a:xfrm rot="10800000">
              <a:off x="9791391" y="2296956"/>
              <a:ext cx="150320" cy="88508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B486F6C8-88D5-4701-8499-2ED058BE1C97}"/>
              </a:ext>
            </a:extLst>
          </p:cNvPr>
          <p:cNvGrpSpPr/>
          <p:nvPr/>
        </p:nvGrpSpPr>
        <p:grpSpPr>
          <a:xfrm>
            <a:off x="1330325" y="5016251"/>
            <a:ext cx="4127458" cy="1511280"/>
            <a:chOff x="531484" y="904528"/>
            <a:chExt cx="4127458" cy="1511280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C4F81253-66EF-4C3C-A199-3101BAD482B6}"/>
                </a:ext>
              </a:extLst>
            </p:cNvPr>
            <p:cNvCxnSpPr/>
            <p:nvPr/>
          </p:nvCxnSpPr>
          <p:spPr>
            <a:xfrm>
              <a:off x="788860" y="1351548"/>
              <a:ext cx="3870082" cy="923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FFAC8E5-7BB0-4EC4-878C-14FDCFDA8101}"/>
                </a:ext>
              </a:extLst>
            </p:cNvPr>
            <p:cNvSpPr txBox="1"/>
            <p:nvPr/>
          </p:nvSpPr>
          <p:spPr>
            <a:xfrm>
              <a:off x="531484" y="904528"/>
              <a:ext cx="2560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r>
                <a:rPr lang="en-US" altLang="ko-KR" sz="2400" i="1" dirty="0">
                  <a:solidFill>
                    <a:srgbClr val="F05F42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5. </a:t>
              </a:r>
              <a:r>
                <a:rPr lang="ko-KR" altLang="en-US" sz="2400" i="1" dirty="0">
                  <a:solidFill>
                    <a:srgbClr val="F05F42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인프라 모니터링</a:t>
              </a:r>
              <a:endParaRPr lang="ko-KR" altLang="en-US" sz="2000" i="1" dirty="0">
                <a:solidFill>
                  <a:srgbClr val="F05F42"/>
                </a:solidFill>
                <a:latin typeface="Rix모던고딕 EB" panose="02020603020101020101" pitchFamily="18" charset="-127"/>
                <a:ea typeface="Rix모던고딕 EB" panose="02020603020101020101" pitchFamily="18" charset="-127"/>
              </a:endParaRPr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F0BB4AEF-E2A4-4220-800A-2CE254BB8CDA}"/>
                </a:ext>
              </a:extLst>
            </p:cNvPr>
            <p:cNvGrpSpPr/>
            <p:nvPr/>
          </p:nvGrpSpPr>
          <p:grpSpPr>
            <a:xfrm>
              <a:off x="615328" y="1484784"/>
              <a:ext cx="934967" cy="569026"/>
              <a:chOff x="1003158" y="1836876"/>
              <a:chExt cx="1131310" cy="688522"/>
            </a:xfrm>
          </p:grpSpPr>
          <p:pic>
            <p:nvPicPr>
              <p:cNvPr id="26" name="그림 25">
                <a:extLst>
                  <a:ext uri="{FF2B5EF4-FFF2-40B4-BE49-F238E27FC236}">
                    <a16:creationId xmlns:a16="http://schemas.microsoft.com/office/drawing/2014/main" id="{1183411B-E775-4C5D-83BD-D0A12D18C2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158" y="1836876"/>
                <a:ext cx="674110" cy="685535"/>
              </a:xfrm>
              <a:prstGeom prst="rect">
                <a:avLst/>
              </a:prstGeom>
            </p:spPr>
          </p:pic>
          <p:pic>
            <p:nvPicPr>
              <p:cNvPr id="27" name="그림 26">
                <a:extLst>
                  <a:ext uri="{FF2B5EF4-FFF2-40B4-BE49-F238E27FC236}">
                    <a16:creationId xmlns:a16="http://schemas.microsoft.com/office/drawing/2014/main" id="{541D5488-9E7A-47CF-A4E1-7A43E33AA6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5180" y="1890135"/>
                <a:ext cx="539288" cy="635263"/>
              </a:xfrm>
              <a:prstGeom prst="rect">
                <a:avLst/>
              </a:prstGeom>
            </p:spPr>
          </p:pic>
        </p:grpSp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00321BE1-BBD7-46C9-BFB8-9739062C5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24" y="1776228"/>
              <a:ext cx="720667" cy="42699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7DE5BA-F9AB-433F-B1DF-EBFEA2395CA1}"/>
                </a:ext>
              </a:extLst>
            </p:cNvPr>
            <p:cNvSpPr txBox="1"/>
            <p:nvPr/>
          </p:nvSpPr>
          <p:spPr>
            <a:xfrm>
              <a:off x="1778554" y="1484784"/>
              <a:ext cx="2064293" cy="9310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solidFill>
                    <a:srgbClr val="F05F42"/>
                  </a:solidFill>
                  <a:latin typeface="Rix고딕 B" pitchFamily="18" charset="-127"/>
                  <a:ea typeface="Rix고딕 B" pitchFamily="18" charset="-127"/>
                </a:rPr>
                <a:t>인프라</a:t>
              </a:r>
              <a:r>
                <a:rPr lang="en-US" altLang="ko-KR" sz="1300" spc="-100" dirty="0">
                  <a:solidFill>
                    <a:srgbClr val="F05F42"/>
                  </a:solidFill>
                  <a:latin typeface="Rix고딕 B" pitchFamily="18" charset="-127"/>
                  <a:ea typeface="Rix고딕 B" pitchFamily="18" charset="-127"/>
                </a:rPr>
                <a:t> </a:t>
              </a:r>
              <a:r>
                <a:rPr lang="ko-KR" altLang="en-US" sz="1300" spc="-100" dirty="0">
                  <a:solidFill>
                    <a:srgbClr val="F05F42"/>
                  </a:solidFill>
                  <a:latin typeface="Rix고딕 B" pitchFamily="18" charset="-127"/>
                  <a:ea typeface="Rix고딕 B" pitchFamily="18" charset="-127"/>
                </a:rPr>
                <a:t>및 클라우드 모니터링 서비스</a:t>
              </a:r>
              <a:endParaRPr lang="en-US" altLang="ko-KR" sz="1300" spc="-100" dirty="0">
                <a:solidFill>
                  <a:srgbClr val="F05F42"/>
                </a:solidFill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오픈소스 기반 모니터링 솔루션 지원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</p:txBody>
        </p:sp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F4E95756-6867-4C6B-934C-AA34A25E1262}"/>
                </a:ext>
              </a:extLst>
            </p:cNvPr>
            <p:cNvSpPr/>
            <p:nvPr/>
          </p:nvSpPr>
          <p:spPr>
            <a:xfrm rot="10800000">
              <a:off x="643504" y="1334965"/>
              <a:ext cx="150320" cy="88508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8" name="그림 27">
            <a:extLst>
              <a:ext uri="{FF2B5EF4-FFF2-40B4-BE49-F238E27FC236}">
                <a16:creationId xmlns:a16="http://schemas.microsoft.com/office/drawing/2014/main" id="{31C975C2-785C-4F29-BAF7-109C54B0061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183" y="4595741"/>
            <a:ext cx="590833" cy="590833"/>
          </a:xfrm>
          <a:prstGeom prst="rect">
            <a:avLst/>
          </a:prstGeom>
        </p:spPr>
      </p:pic>
      <p:grpSp>
        <p:nvGrpSpPr>
          <p:cNvPr id="29" name="그룹 28">
            <a:extLst>
              <a:ext uri="{FF2B5EF4-FFF2-40B4-BE49-F238E27FC236}">
                <a16:creationId xmlns:a16="http://schemas.microsoft.com/office/drawing/2014/main" id="{C903D30C-9E85-4E07-AE35-8C32A5056E36}"/>
              </a:ext>
            </a:extLst>
          </p:cNvPr>
          <p:cNvGrpSpPr/>
          <p:nvPr/>
        </p:nvGrpSpPr>
        <p:grpSpPr>
          <a:xfrm>
            <a:off x="1338563" y="2841737"/>
            <a:ext cx="3535956" cy="1988334"/>
            <a:chOff x="552948" y="2718814"/>
            <a:chExt cx="3535956" cy="1988334"/>
          </a:xfrm>
        </p:grpSpPr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44D5CC23-4484-457C-94BA-D756B6BE9BBD}"/>
                </a:ext>
              </a:extLst>
            </p:cNvPr>
            <p:cNvCxnSpPr/>
            <p:nvPr/>
          </p:nvCxnSpPr>
          <p:spPr>
            <a:xfrm flipV="1">
              <a:off x="788860" y="3149251"/>
              <a:ext cx="3300044" cy="16583"/>
            </a:xfrm>
            <a:prstGeom prst="line">
              <a:avLst/>
            </a:prstGeom>
            <a:ln w="38100" cap="rnd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6CC8868-2DDD-4ED4-865F-55B43B753B30}"/>
                </a:ext>
              </a:extLst>
            </p:cNvPr>
            <p:cNvSpPr txBox="1"/>
            <p:nvPr/>
          </p:nvSpPr>
          <p:spPr>
            <a:xfrm>
              <a:off x="552948" y="2718814"/>
              <a:ext cx="26420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r>
                <a:rPr lang="en-US" altLang="ko-KR" sz="2400" i="1" dirty="0">
                  <a:solidFill>
                    <a:schemeClr val="tx2">
                      <a:lumMod val="75000"/>
                    </a:schemeClr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3. </a:t>
              </a:r>
              <a:r>
                <a:rPr lang="ko-KR" altLang="en-US" sz="2400" i="1" dirty="0">
                  <a:solidFill>
                    <a:schemeClr val="tx2">
                      <a:lumMod val="75000"/>
                    </a:schemeClr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솔루션 개발 지원</a:t>
              </a:r>
              <a:endParaRPr lang="en-US" altLang="ko-KR" sz="2000" i="1" dirty="0">
                <a:solidFill>
                  <a:schemeClr val="tx2">
                    <a:lumMod val="75000"/>
                  </a:schemeClr>
                </a:solidFill>
                <a:latin typeface="Rix모던고딕 EB" panose="02020603020101020101" pitchFamily="18" charset="-127"/>
                <a:ea typeface="Rix모던고딕 EB" panose="02020603020101020101" pitchFamily="18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AB80FB6-F152-4BFB-B30C-BB64045F92C5}"/>
                </a:ext>
              </a:extLst>
            </p:cNvPr>
            <p:cNvSpPr txBox="1"/>
            <p:nvPr/>
          </p:nvSpPr>
          <p:spPr>
            <a:xfrm>
              <a:off x="1764372" y="3299070"/>
              <a:ext cx="2162265" cy="1408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en-US" altLang="ko-KR" sz="1300" spc="-100" dirty="0">
                  <a:solidFill>
                    <a:schemeClr val="tx2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ALM </a:t>
              </a:r>
              <a:r>
                <a:rPr lang="ko-KR" altLang="en-US" sz="1300" spc="-100" dirty="0">
                  <a:solidFill>
                    <a:schemeClr val="tx2">
                      <a:lumMod val="75000"/>
                    </a:schemeClr>
                  </a:solidFill>
                  <a:latin typeface="Rix고딕 B" pitchFamily="18" charset="-127"/>
                  <a:ea typeface="Rix고딕 B" pitchFamily="18" charset="-127"/>
                </a:rPr>
                <a:t>프로세스 컨설팅</a:t>
              </a:r>
              <a:endParaRPr lang="en-US" altLang="ko-KR" sz="1300" spc="-100" dirty="0">
                <a:solidFill>
                  <a:schemeClr val="tx2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애플리케이션 경량화 및 구조 개선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  <a:p>
              <a:pPr marL="176213" indent="-176213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커뮤니티 </a:t>
              </a:r>
              <a:r>
                <a:rPr lang="ko-KR" altLang="en-US" sz="1300" spc="-100" dirty="0" err="1">
                  <a:latin typeface="Rix고딕 B" pitchFamily="18" charset="-127"/>
                  <a:ea typeface="Rix고딕 B" pitchFamily="18" charset="-127"/>
                </a:rPr>
                <a:t>오픈소스</a:t>
              </a: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 활용 솔루션 개발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endParaRPr lang="ko-KR" altLang="en-US" sz="1300" spc="-100" dirty="0">
                <a:solidFill>
                  <a:schemeClr val="tx2">
                    <a:lumMod val="75000"/>
                  </a:schemeClr>
                </a:solidFill>
                <a:latin typeface="Rix고딕 B" pitchFamily="18" charset="-127"/>
                <a:ea typeface="Rix고딕 B" pitchFamily="18" charset="-127"/>
              </a:endParaRPr>
            </a:p>
          </p:txBody>
        </p:sp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C4FCD4B7-86D2-4BF8-8041-E201F4554055}"/>
                </a:ext>
              </a:extLst>
            </p:cNvPr>
            <p:cNvSpPr/>
            <p:nvPr/>
          </p:nvSpPr>
          <p:spPr>
            <a:xfrm rot="10800000">
              <a:off x="664968" y="3149251"/>
              <a:ext cx="150320" cy="88508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500D8C07-3726-4A03-BF5A-EA7DBAC809D4}"/>
                </a:ext>
              </a:extLst>
            </p:cNvPr>
            <p:cNvPicPr>
              <a:picLocks/>
            </p:cNvPicPr>
            <p:nvPr/>
          </p:nvPicPr>
          <p:blipFill>
            <a:blip r:embed="rId9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338" y="3305748"/>
              <a:ext cx="1073442" cy="853579"/>
            </a:xfrm>
            <a:prstGeom prst="rect">
              <a:avLst/>
            </a:prstGeom>
          </p:spPr>
        </p:pic>
      </p:grpSp>
      <p:pic>
        <p:nvPicPr>
          <p:cNvPr id="35" name="그림 34">
            <a:extLst>
              <a:ext uri="{FF2B5EF4-FFF2-40B4-BE49-F238E27FC236}">
                <a16:creationId xmlns:a16="http://schemas.microsoft.com/office/drawing/2014/main" id="{47EFF454-F25F-492C-8AD2-5C1F180AFA5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52" y="3247368"/>
            <a:ext cx="1429677" cy="1011858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06096831-20F0-4A97-ACFE-4C2B0A15946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985" y="2276343"/>
            <a:ext cx="760453" cy="893137"/>
          </a:xfrm>
          <a:prstGeom prst="rect">
            <a:avLst/>
          </a:prstGeom>
        </p:spPr>
      </p:pic>
      <p:pic>
        <p:nvPicPr>
          <p:cNvPr id="37" name="Picture 7" descr="MagnifyingGlass_White.png">
            <a:extLst>
              <a:ext uri="{FF2B5EF4-FFF2-40B4-BE49-F238E27FC236}">
                <a16:creationId xmlns:a16="http://schemas.microsoft.com/office/drawing/2014/main" id="{6C6BB9AD-D41F-49A6-9BDA-9026136EFDC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73" y="1274744"/>
            <a:ext cx="649735" cy="647718"/>
          </a:xfrm>
          <a:prstGeom prst="rect">
            <a:avLst/>
          </a:prstGeom>
        </p:spPr>
      </p:pic>
      <p:grpSp>
        <p:nvGrpSpPr>
          <p:cNvPr id="38" name="그룹 37">
            <a:extLst>
              <a:ext uri="{FF2B5EF4-FFF2-40B4-BE49-F238E27FC236}">
                <a16:creationId xmlns:a16="http://schemas.microsoft.com/office/drawing/2014/main" id="{2E90321C-1EE6-42A1-BB47-CB807CE6D0C9}"/>
              </a:ext>
            </a:extLst>
          </p:cNvPr>
          <p:cNvGrpSpPr/>
          <p:nvPr/>
        </p:nvGrpSpPr>
        <p:grpSpPr>
          <a:xfrm>
            <a:off x="1330325" y="981238"/>
            <a:ext cx="3485412" cy="1460334"/>
            <a:chOff x="459476" y="4890514"/>
            <a:chExt cx="3485412" cy="1460334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58492FF6-DA49-4E0C-A4D8-0F51529F6AB7}"/>
                </a:ext>
              </a:extLst>
            </p:cNvPr>
            <p:cNvCxnSpPr/>
            <p:nvPr/>
          </p:nvCxnSpPr>
          <p:spPr>
            <a:xfrm>
              <a:off x="788860" y="5337534"/>
              <a:ext cx="3156028" cy="0"/>
            </a:xfrm>
            <a:prstGeom prst="line">
              <a:avLst/>
            </a:prstGeom>
            <a:ln w="38100" cap="rnd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D252A5A-3A4F-44BE-91B1-5593DB022FEC}"/>
                </a:ext>
              </a:extLst>
            </p:cNvPr>
            <p:cNvSpPr txBox="1"/>
            <p:nvPr/>
          </p:nvSpPr>
          <p:spPr>
            <a:xfrm>
              <a:off x="531484" y="4890514"/>
              <a:ext cx="31149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r>
                <a:rPr lang="en-US" altLang="ko-KR" sz="2400" i="1" dirty="0">
                  <a:solidFill>
                    <a:srgbClr val="762686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1. </a:t>
              </a:r>
              <a:r>
                <a:rPr lang="ko-KR" altLang="en-US" sz="2400" i="1" dirty="0">
                  <a:solidFill>
                    <a:srgbClr val="762686"/>
                  </a:solidFill>
                  <a:latin typeface="Rix모던고딕 EB" panose="02020603020101020101" pitchFamily="18" charset="-127"/>
                  <a:ea typeface="Rix모던고딕 EB" panose="02020603020101020101" pitchFamily="18" charset="-127"/>
                </a:rPr>
                <a:t>마이그레이션 서비스</a:t>
              </a:r>
              <a:endParaRPr lang="en-US" altLang="ko-KR" sz="2400" i="1" dirty="0">
                <a:solidFill>
                  <a:srgbClr val="762686"/>
                </a:solidFill>
                <a:latin typeface="Rix모던고딕 EB" panose="02020603020101020101" pitchFamily="18" charset="-127"/>
                <a:ea typeface="Rix모던고딕 EB" panose="02020603020101020101" pitchFamily="18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3CE8C32-AB6A-4C8F-A7D7-0372D60077A7}"/>
                </a:ext>
              </a:extLst>
            </p:cNvPr>
            <p:cNvSpPr txBox="1"/>
            <p:nvPr/>
          </p:nvSpPr>
          <p:spPr>
            <a:xfrm>
              <a:off x="1139715" y="5546658"/>
              <a:ext cx="275299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12700"/>
            </a:bodyPr>
            <a:lstStyle/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solidFill>
                    <a:srgbClr val="762686"/>
                  </a:solidFill>
                  <a:latin typeface="Rix고딕 B" pitchFamily="18" charset="-127"/>
                  <a:ea typeface="Rix고딕 B" pitchFamily="18" charset="-127"/>
                </a:rPr>
                <a:t>서버</a:t>
              </a:r>
              <a:r>
                <a:rPr lang="en-US" altLang="ko-KR" sz="1300" spc="-100" dirty="0">
                  <a:solidFill>
                    <a:srgbClr val="762686"/>
                  </a:solidFill>
                  <a:latin typeface="Rix고딕 B" pitchFamily="18" charset="-127"/>
                  <a:ea typeface="Rix고딕 B" pitchFamily="18" charset="-127"/>
                </a:rPr>
                <a:t>/</a:t>
              </a:r>
              <a:r>
                <a:rPr lang="ko-KR" altLang="en-US" sz="1300" spc="-100" dirty="0" err="1">
                  <a:solidFill>
                    <a:srgbClr val="762686"/>
                  </a:solidFill>
                  <a:latin typeface="Rix고딕 B" pitchFamily="18" charset="-127"/>
                  <a:ea typeface="Rix고딕 B" pitchFamily="18" charset="-127"/>
                </a:rPr>
                <a:t>미들웨어</a:t>
              </a:r>
              <a:r>
                <a:rPr lang="ko-KR" altLang="en-US" sz="1300" spc="-100" dirty="0">
                  <a:solidFill>
                    <a:srgbClr val="762686"/>
                  </a:solidFill>
                  <a:latin typeface="Rix고딕 B" pitchFamily="18" charset="-127"/>
                  <a:ea typeface="Rix고딕 B" pitchFamily="18" charset="-127"/>
                </a:rPr>
                <a:t> 마이그레이션 서비스</a:t>
              </a:r>
            </a:p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애플리케이션 성능진단</a:t>
              </a:r>
              <a:r>
                <a:rPr lang="en-US" altLang="ko-KR" sz="1300" spc="-100" dirty="0">
                  <a:latin typeface="Rix고딕 B" pitchFamily="18" charset="-127"/>
                  <a:ea typeface="Rix고딕 B" pitchFamily="18" charset="-127"/>
                </a:rPr>
                <a:t>/</a:t>
              </a: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분석</a:t>
              </a:r>
              <a:endParaRPr lang="en-US" altLang="ko-KR" sz="1300" spc="-100" dirty="0">
                <a:latin typeface="Rix고딕 B" pitchFamily="18" charset="-127"/>
                <a:ea typeface="Rix고딕 B" pitchFamily="18" charset="-127"/>
              </a:endParaRPr>
            </a:p>
            <a:p>
              <a:pPr marL="108000" indent="-144000" algn="l"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  <a:buFont typeface="Wingdings 2" pitchFamily="18" charset="2"/>
                <a:buChar char=""/>
              </a:pPr>
              <a:r>
                <a:rPr lang="ko-KR" altLang="en-US" sz="1300" spc="-100" dirty="0">
                  <a:latin typeface="Rix고딕 B" pitchFamily="18" charset="-127"/>
                  <a:ea typeface="Rix고딕 B" pitchFamily="18" charset="-127"/>
                </a:rPr>
                <a:t>시스템 현황 분석 및  </a:t>
              </a:r>
              <a:r>
                <a:rPr lang="ko-KR" altLang="en-US" sz="1300" spc="-100" dirty="0" err="1">
                  <a:latin typeface="Rix고딕 B" pitchFamily="18" charset="-127"/>
                  <a:ea typeface="Rix고딕 B" pitchFamily="18" charset="-127"/>
                </a:rPr>
                <a:t>리포팅</a:t>
              </a:r>
              <a:endParaRPr lang="ko-KR" altLang="en-US" sz="1300" spc="-100" dirty="0">
                <a:latin typeface="Rix고딕 B" pitchFamily="18" charset="-127"/>
                <a:ea typeface="Rix고딕 B" pitchFamily="18" charset="-127"/>
              </a:endParaRPr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625E8577-55D1-4E63-8B10-442EDC68021B}"/>
                </a:ext>
              </a:extLst>
            </p:cNvPr>
            <p:cNvSpPr/>
            <p:nvPr/>
          </p:nvSpPr>
          <p:spPr>
            <a:xfrm rot="10800000">
              <a:off x="643504" y="5320951"/>
              <a:ext cx="150320" cy="88508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6FF76972-6AFC-43D1-BAEB-077280290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476" y="5511908"/>
              <a:ext cx="751443" cy="838940"/>
            </a:xfrm>
            <a:prstGeom prst="rect">
              <a:avLst/>
            </a:prstGeom>
          </p:spPr>
        </p:pic>
      </p:grpSp>
      <p:pic>
        <p:nvPicPr>
          <p:cNvPr id="44" name="Picture 2" descr="2Heads_White.png">
            <a:extLst>
              <a:ext uri="{FF2B5EF4-FFF2-40B4-BE49-F238E27FC236}">
                <a16:creationId xmlns:a16="http://schemas.microsoft.com/office/drawing/2014/main" id="{24BAFCCF-2058-4851-A3A0-2722E3640A14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71" y="5605286"/>
            <a:ext cx="711874" cy="70966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7247A96-4191-4B53-8954-F8C08C1A7835}"/>
              </a:ext>
            </a:extLst>
          </p:cNvPr>
          <p:cNvSpPr txBox="1"/>
          <p:nvPr/>
        </p:nvSpPr>
        <p:spPr>
          <a:xfrm>
            <a:off x="7788133" y="6242942"/>
            <a:ext cx="3323750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algn="l" eaLnBrk="1" fontAlgn="auto" latinLnBrk="0" hangingPunct="1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18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sz="1600" b="0" spc="-90">
                <a:gradFill flip="none" rotWithShape="1">
                  <a:gsLst>
                    <a:gs pos="0">
                      <a:prstClr val="black">
                        <a:lumMod val="95000"/>
                        <a:lumOff val="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6200000" scaled="1"/>
                  <a:tileRect/>
                </a:gradFill>
                <a:latin typeface="Rix고딕 B" panose="02020603020101020101" pitchFamily="18" charset="-127"/>
                <a:ea typeface="Rix고딕 B" panose="02020603020101020101" pitchFamily="18" charset="-127"/>
              </a:defRPr>
            </a:lvl1pPr>
          </a:lstStyle>
          <a:p>
            <a:pPr algn="r"/>
            <a:r>
              <a:rPr lang="ko-KR" altLang="en-US" sz="1100" dirty="0"/>
              <a:t>항목에 따라 유상서비스로 제공되는 것들이 있음</a:t>
            </a:r>
          </a:p>
        </p:txBody>
      </p:sp>
    </p:spTree>
    <p:extLst>
      <p:ext uri="{BB962C8B-B14F-4D97-AF65-F5344CB8AC3E}">
        <p14:creationId xmlns:p14="http://schemas.microsoft.com/office/powerpoint/2010/main" val="3311323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FD6B6F-3955-465F-B0AF-FDE611EBD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U2L, U2C, L2C </a:t>
            </a:r>
            <a:r>
              <a:rPr lang="ko-KR" altLang="en-US" dirty="0"/>
              <a:t>서비스 전환 진단 서비스 </a:t>
            </a: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3AFF949E-49E3-4CDF-8C6E-E5DFF344C65F}"/>
              </a:ext>
            </a:extLst>
          </p:cNvPr>
          <p:cNvGrpSpPr/>
          <p:nvPr/>
        </p:nvGrpSpPr>
        <p:grpSpPr>
          <a:xfrm>
            <a:off x="248728" y="1496265"/>
            <a:ext cx="11319295" cy="4895597"/>
            <a:chOff x="248728" y="1496265"/>
            <a:chExt cx="11319295" cy="4895597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65472127-43B4-41CA-B0F0-53E35435D774}"/>
                </a:ext>
              </a:extLst>
            </p:cNvPr>
            <p:cNvGrpSpPr/>
            <p:nvPr/>
          </p:nvGrpSpPr>
          <p:grpSpPr>
            <a:xfrm>
              <a:off x="7936303" y="1496265"/>
              <a:ext cx="3631720" cy="4816719"/>
              <a:chOff x="6118193" y="1732597"/>
              <a:chExt cx="3166308" cy="3923189"/>
            </a:xfrm>
          </p:grpSpPr>
          <p:sp>
            <p:nvSpPr>
              <p:cNvPr id="8" name="object 7">
                <a:extLst>
                  <a:ext uri="{FF2B5EF4-FFF2-40B4-BE49-F238E27FC236}">
                    <a16:creationId xmlns:a16="http://schemas.microsoft.com/office/drawing/2014/main" id="{32215701-E801-477D-AFED-C5B4A40901F9}"/>
                  </a:ext>
                </a:extLst>
              </p:cNvPr>
              <p:cNvSpPr/>
              <p:nvPr/>
            </p:nvSpPr>
            <p:spPr>
              <a:xfrm>
                <a:off x="6118193" y="1732597"/>
                <a:ext cx="3166308" cy="3923189"/>
              </a:xfrm>
              <a:custGeom>
                <a:avLst/>
                <a:gdLst/>
                <a:ahLst/>
                <a:cxnLst/>
                <a:rect l="l" t="t" r="r" b="b"/>
                <a:pathLst>
                  <a:path w="3896995" h="4828540">
                    <a:moveTo>
                      <a:pt x="0" y="4828032"/>
                    </a:moveTo>
                    <a:lnTo>
                      <a:pt x="3896868" y="4828032"/>
                    </a:lnTo>
                    <a:lnTo>
                      <a:pt x="3896868" y="0"/>
                    </a:lnTo>
                    <a:lnTo>
                      <a:pt x="0" y="0"/>
                    </a:lnTo>
                    <a:lnTo>
                      <a:pt x="0" y="4828032"/>
                    </a:lnTo>
                    <a:close/>
                  </a:path>
                </a:pathLst>
              </a:custGeom>
              <a:solidFill>
                <a:srgbClr val="F1F1F1"/>
              </a:solidFill>
            </p:spPr>
            <p:txBody>
              <a:bodyPr wrap="square" lIns="0" tIns="0" rIns="0" bIns="0" rtlCol="0"/>
              <a:lstStyle/>
              <a:p>
                <a:pPr algn="l" fontAlgn="auto" latinLnBrk="1">
                  <a:spcBef>
                    <a:spcPts val="0"/>
                  </a:spcBef>
                  <a:spcAft>
                    <a:spcPts val="0"/>
                  </a:spcAft>
                </a:pPr>
                <a:endParaRPr sz="1200">
                  <a:solidFill>
                    <a:prstClr val="black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object 8">
                <a:extLst>
                  <a:ext uri="{FF2B5EF4-FFF2-40B4-BE49-F238E27FC236}">
                    <a16:creationId xmlns:a16="http://schemas.microsoft.com/office/drawing/2014/main" id="{3A7315AA-4067-46B4-82AA-73569B7798AF}"/>
                  </a:ext>
                </a:extLst>
              </p:cNvPr>
              <p:cNvSpPr txBox="1"/>
              <p:nvPr/>
            </p:nvSpPr>
            <p:spPr>
              <a:xfrm>
                <a:off x="6235827" y="1840325"/>
                <a:ext cx="2963545" cy="331128"/>
              </a:xfrm>
              <a:prstGeom prst="rect">
                <a:avLst/>
              </a:prstGeom>
              <a:solidFill>
                <a:srgbClr val="5A7DFD"/>
              </a:solidFill>
              <a:ln w="15875">
                <a:noFill/>
              </a:ln>
              <a:effectLst>
                <a:innerShdw blurRad="38100" dist="25400" dir="162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0" rIns="72000" bIns="0" rtlCol="0" anchor="ctr"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>
                <a:defPPr>
                  <a:defRPr lang="ko-KR"/>
                </a:defPPr>
                <a:lvl1pPr defTabSz="1042988" eaLnBrk="0" hangingPunct="0">
                  <a:buClr>
                    <a:srgbClr val="3271AA"/>
                  </a:buClr>
                  <a:buSzPct val="140000"/>
                  <a:tabLst>
                    <a:tab pos="5648325" algn="l"/>
                  </a:tabLst>
                  <a:defRPr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ix고딕 EB" panose="02020603020101020101" pitchFamily="18" charset="-127"/>
                    <a:ea typeface="Rix고딕 EB" panose="02020603020101020101" pitchFamily="18" charset="-127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</a:defRPr>
                </a:lvl9pPr>
              </a:lstStyle>
              <a:p>
                <a:pPr algn="ctr"/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핵심 포인트</a:t>
                </a:r>
                <a:endParaRPr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B9F6FA33-1AAF-46A7-A0C7-A8D0C4D5AAE9}"/>
                  </a:ext>
                </a:extLst>
              </p:cNvPr>
              <p:cNvSpPr txBox="1"/>
              <p:nvPr/>
            </p:nvSpPr>
            <p:spPr>
              <a:xfrm>
                <a:off x="6520624" y="2272474"/>
                <a:ext cx="2601873" cy="316858"/>
              </a:xfrm>
              <a:prstGeom prst="rect">
                <a:avLst/>
              </a:prstGeom>
              <a:solidFill>
                <a:srgbClr val="FFFFFF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0" rIns="0" bIns="0" rtlCol="0" anchor="ctr">
                <a:noAutofit/>
              </a:bodyPr>
              <a:lstStyle>
                <a:defPPr>
                  <a:defRPr lang="ko-KR"/>
                </a:defPPr>
                <a:lvl1pPr algn="ctr" fontAlgn="auto">
                  <a:spcBef>
                    <a:spcPts val="418"/>
                  </a:spcBef>
                  <a:spcAft>
                    <a:spcPts val="0"/>
                  </a:spcAft>
                  <a:defRPr sz="1100" spc="-9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Rix고딕 B" panose="02020603020101020101" pitchFamily="18" charset="-127"/>
                    <a:ea typeface="Rix고딕 B" panose="02020603020101020101" pitchFamily="18" charset="-127"/>
                  </a:defRPr>
                </a:lvl1pPr>
              </a:lstStyle>
              <a:p>
                <a:r>
                  <a:rPr lang="en-US" altLang="ko-KR" sz="1400" b="1" dirty="0">
                    <a:solidFill>
                      <a:schemeClr val="accent2">
                        <a:lumMod val="7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 </a:t>
                </a:r>
                <a:r>
                  <a:rPr sz="1400" b="1" dirty="0" err="1">
                    <a:solidFill>
                      <a:schemeClr val="accent2">
                        <a:lumMod val="7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비용</a:t>
                </a:r>
                <a:r>
                  <a:rPr sz="1400" b="1" dirty="0">
                    <a:solidFill>
                      <a:schemeClr val="accent2">
                        <a:lumMod val="7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절감 사전 제시 및 사후 검증</a:t>
                </a:r>
              </a:p>
            </p:txBody>
          </p:sp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165963EB-09EE-4E49-A10F-123A728AC307}"/>
                  </a:ext>
                </a:extLst>
              </p:cNvPr>
              <p:cNvSpPr txBox="1"/>
              <p:nvPr/>
            </p:nvSpPr>
            <p:spPr>
              <a:xfrm>
                <a:off x="6379051" y="2694614"/>
                <a:ext cx="2820321" cy="27575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defPPr>
                  <a:defRPr lang="ko-KR"/>
                </a:defPPr>
                <a:lvl1pPr marL="177800" indent="-177800" algn="l" fontAlgn="auto" latinLnBrk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400" spc="-9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Rix고딕 B" panose="02020603020101020101" pitchFamily="18" charset="-127"/>
                    <a:ea typeface="Rix고딕 B" panose="02020603020101020101" pitchFamily="18" charset="-127"/>
                  </a:defRPr>
                </a:lvl1pPr>
              </a:lstStyle>
              <a:p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비용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절감 수준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사전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제시</a:t>
                </a:r>
                <a:endParaRPr lang="en-US"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월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과금</a:t>
                </a:r>
                <a:r>
                  <a:rPr lang="en-US" altLang="ko-KR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•</a:t>
                </a:r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기업</a:t>
                </a:r>
                <a:r>
                  <a:rPr lang="en-US" altLang="ko-KR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/</a:t>
                </a:r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부서별 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결과 실제 비용 절감 수준 사후 검증</a:t>
                </a:r>
              </a:p>
            </p:txBody>
          </p:sp>
          <p:sp>
            <p:nvSpPr>
              <p:cNvPr id="12" name="object 11">
                <a:extLst>
                  <a:ext uri="{FF2B5EF4-FFF2-40B4-BE49-F238E27FC236}">
                    <a16:creationId xmlns:a16="http://schemas.microsoft.com/office/drawing/2014/main" id="{D62BBD5B-6DDC-48D0-A94C-D9B88E24E914}"/>
                  </a:ext>
                </a:extLst>
              </p:cNvPr>
              <p:cNvSpPr txBox="1"/>
              <p:nvPr/>
            </p:nvSpPr>
            <p:spPr>
              <a:xfrm>
                <a:off x="6520624" y="3360895"/>
                <a:ext cx="2601873" cy="318149"/>
              </a:xfrm>
              <a:prstGeom prst="rect">
                <a:avLst/>
              </a:prstGeom>
              <a:solidFill>
                <a:srgbClr val="FFFFFF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0" rIns="0" bIns="0" rtlCol="0" anchor="ctr">
                <a:noAutofit/>
              </a:bodyPr>
              <a:lstStyle>
                <a:defPPr>
                  <a:defRPr lang="ko-KR"/>
                </a:defPPr>
                <a:lvl1pPr algn="ctr" fontAlgn="auto">
                  <a:spcBef>
                    <a:spcPts val="418"/>
                  </a:spcBef>
                  <a:spcAft>
                    <a:spcPts val="0"/>
                  </a:spcAft>
                  <a:defRPr sz="1400" b="1" spc="-90">
                    <a:solidFill>
                      <a:schemeClr val="accent2">
                        <a:lumMod val="7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r>
                  <a:rPr lang="ko-KR" altLang="en-US" dirty="0"/>
                  <a:t>  </a:t>
                </a:r>
                <a:r>
                  <a:rPr lang="en-US" altLang="ko-KR" dirty="0"/>
                  <a:t>H/W, S/W </a:t>
                </a:r>
                <a:r>
                  <a:rPr lang="ko-KR" altLang="en-US" dirty="0"/>
                  <a:t>비용의 역전 현상</a:t>
                </a:r>
                <a:endParaRPr dirty="0"/>
              </a:p>
            </p:txBody>
          </p:sp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728D4F27-0902-404C-87A7-08CBF7F83102}"/>
                  </a:ext>
                </a:extLst>
              </p:cNvPr>
              <p:cNvSpPr txBox="1"/>
              <p:nvPr/>
            </p:nvSpPr>
            <p:spPr>
              <a:xfrm>
                <a:off x="6520624" y="4422075"/>
                <a:ext cx="2601873" cy="318003"/>
              </a:xfrm>
              <a:prstGeom prst="rect">
                <a:avLst/>
              </a:prstGeom>
              <a:solidFill>
                <a:srgbClr val="FFFFFF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0" rIns="0" bIns="0" rtlCol="0" anchor="ctr">
                <a:noAutofit/>
              </a:bodyPr>
              <a:lstStyle>
                <a:defPPr>
                  <a:defRPr lang="ko-KR"/>
                </a:defPPr>
                <a:lvl1pPr algn="ctr" fontAlgn="auto">
                  <a:spcBef>
                    <a:spcPts val="418"/>
                  </a:spcBef>
                  <a:spcAft>
                    <a:spcPts val="0"/>
                  </a:spcAft>
                  <a:defRPr sz="1400" b="1" spc="-90">
                    <a:solidFill>
                      <a:schemeClr val="accent2">
                        <a:lumMod val="7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r>
                  <a:rPr lang="en-US" altLang="ko-KR" dirty="0"/>
                  <a:t>  </a:t>
                </a:r>
                <a:r>
                  <a:rPr dirty="0" err="1"/>
                  <a:t>서비스</a:t>
                </a:r>
                <a:r>
                  <a:rPr dirty="0"/>
                  <a:t> </a:t>
                </a:r>
                <a:r>
                  <a:rPr dirty="0" err="1"/>
                  <a:t>속도</a:t>
                </a:r>
                <a:r>
                  <a:rPr lang="en-US" altLang="ko-KR" dirty="0"/>
                  <a:t>, </a:t>
                </a:r>
                <a:r>
                  <a:rPr lang="ko-KR" altLang="en-US" dirty="0"/>
                  <a:t>품질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및 안전성</a:t>
                </a:r>
                <a:r>
                  <a:rPr dirty="0"/>
                  <a:t> </a:t>
                </a:r>
                <a:r>
                  <a:rPr dirty="0" err="1"/>
                  <a:t>향상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욕구</a:t>
                </a:r>
                <a:endParaRPr dirty="0"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8A2EAEA7-72DA-404C-B3A1-BC433F6C1195}"/>
                  </a:ext>
                </a:extLst>
              </p:cNvPr>
              <p:cNvSpPr txBox="1"/>
              <p:nvPr/>
            </p:nvSpPr>
            <p:spPr>
              <a:xfrm>
                <a:off x="6379051" y="4791628"/>
                <a:ext cx="2755106" cy="41362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defPPr>
                  <a:defRPr lang="ko-KR"/>
                </a:defPPr>
                <a:lvl1pPr marL="10319" algn="l" fontAlgn="auto" latinLnBrk="1">
                  <a:spcBef>
                    <a:spcPts val="0"/>
                  </a:spcBef>
                  <a:spcAft>
                    <a:spcPts val="0"/>
                  </a:spcAft>
                  <a:defRPr sz="1400" spc="-9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Rix고딕 B" panose="02020603020101020101" pitchFamily="18" charset="-127"/>
                    <a:ea typeface="Rix고딕 B" panose="02020603020101020101" pitchFamily="18" charset="-127"/>
                  </a:defRPr>
                </a:lvl1pPr>
              </a:lstStyle>
              <a:p>
                <a:pPr marL="177800" indent="-177800">
                  <a:buFont typeface="Arial" panose="020B0604020202020204" pitchFamily="34" charset="0"/>
                  <a:buChar char="•"/>
                </a:pP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Time to Service (인프라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구매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</a:t>
                </a:r>
                <a:r>
                  <a:rPr lang="en-US" altLang="ko-KR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1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개월</a:t>
                </a:r>
                <a:r>
                  <a:rPr 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  <a:sym typeface="Wingdings" panose="05000000000000000000" pitchFamily="2" charset="2"/>
                  </a:rPr>
                  <a:t>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2일  이내 제공)</a:t>
                </a:r>
              </a:p>
              <a:p>
                <a:pPr marL="177800" indent="-177800">
                  <a:buFont typeface="Arial" panose="020B0604020202020204" pitchFamily="34" charset="0"/>
                  <a:buChar char="•"/>
                </a:pP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표준화와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통합 관리에 따른 인프라 서비스 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안정성</a:t>
                </a:r>
                <a:r>
                  <a:rPr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</a:t>
                </a:r>
                <a:r>
                  <a:rPr sz="1100" dirty="0" err="1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향상</a:t>
                </a:r>
                <a:endParaRPr lang="en-US" altLang="ko-KR"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 marL="177800" indent="-177800">
                  <a:buFont typeface="Arial" panose="020B0604020202020204" pitchFamily="34" charset="0"/>
                  <a:buChar char="•"/>
                </a:pPr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스케일 아웃 서비스를 통한 안정성 극대화</a:t>
                </a:r>
                <a:endParaRPr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0B53C75B-0FF8-41FD-B7E0-91C9E2E58F24}"/>
                  </a:ext>
                </a:extLst>
              </p:cNvPr>
              <p:cNvSpPr txBox="1"/>
              <p:nvPr/>
            </p:nvSpPr>
            <p:spPr>
              <a:xfrm>
                <a:off x="6379052" y="3779322"/>
                <a:ext cx="2755105" cy="27575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defPPr>
                  <a:defRPr lang="ko-KR"/>
                </a:defPPr>
                <a:lvl1pPr marL="177800" indent="-177800" algn="l" fontAlgn="auto" latinLnBrk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400" spc="-9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Rix고딕 B" panose="02020603020101020101" pitchFamily="18" charset="-127"/>
                    <a:ea typeface="Rix고딕 B" panose="02020603020101020101" pitchFamily="18" charset="-127"/>
                  </a:defRPr>
                </a:lvl1pPr>
              </a:lstStyle>
              <a:p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오픈소스 전환 후 하드웨어보다 소프트웨어 비용이 초과</a:t>
                </a:r>
                <a:endParaRPr lang="en-US" altLang="ko-KR"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r>
                  <a:rPr lang="ko-KR" altLang="en-US" sz="11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상용 소프트웨어 전환 시 비용 효율이 극대화 가능</a:t>
                </a:r>
                <a:endParaRPr sz="1100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16" name="object 15">
                <a:extLst>
                  <a:ext uri="{FF2B5EF4-FFF2-40B4-BE49-F238E27FC236}">
                    <a16:creationId xmlns:a16="http://schemas.microsoft.com/office/drawing/2014/main" id="{E7C12996-70CF-4A87-B8E0-16AA655E010E}"/>
                  </a:ext>
                </a:extLst>
              </p:cNvPr>
              <p:cNvSpPr txBox="1"/>
              <p:nvPr/>
            </p:nvSpPr>
            <p:spPr>
              <a:xfrm>
                <a:off x="6235827" y="2272474"/>
                <a:ext cx="239395" cy="316858"/>
              </a:xfrm>
              <a:prstGeom prst="rect">
                <a:avLst/>
              </a:prstGeom>
              <a:solidFill>
                <a:srgbClr val="BEBEBE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52625" rIns="0" bIns="0" rtlCol="0">
                <a:noAutofit/>
              </a:bodyPr>
              <a:lstStyle/>
              <a:p>
                <a:pPr marL="73263" algn="l" fontAlgn="auto" latinLnBrk="1">
                  <a:spcBef>
                    <a:spcPts val="414"/>
                  </a:spcBef>
                  <a:spcAft>
                    <a:spcPts val="0"/>
                  </a:spcAft>
                </a:pPr>
                <a:r>
                  <a:rPr sz="1100" spc="-90" dirty="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1</a:t>
                </a:r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29D7CC57-9766-41AA-AB5B-106F1DA8204A}"/>
                  </a:ext>
                </a:extLst>
              </p:cNvPr>
              <p:cNvSpPr txBox="1"/>
              <p:nvPr/>
            </p:nvSpPr>
            <p:spPr>
              <a:xfrm>
                <a:off x="6235827" y="3360895"/>
                <a:ext cx="239395" cy="318149"/>
              </a:xfrm>
              <a:prstGeom prst="rect">
                <a:avLst/>
              </a:prstGeom>
              <a:solidFill>
                <a:srgbClr val="BEBEBE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53142" rIns="0" bIns="0" rtlCol="0">
                <a:noAutofit/>
              </a:bodyPr>
              <a:lstStyle/>
              <a:p>
                <a:pPr marL="67072" algn="l" fontAlgn="auto" latinLnBrk="1">
                  <a:spcBef>
                    <a:spcPts val="418"/>
                  </a:spcBef>
                  <a:spcAft>
                    <a:spcPts val="0"/>
                  </a:spcAft>
                </a:pPr>
                <a:r>
                  <a:rPr sz="1100" spc="-90" dirty="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2</a:t>
                </a:r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2123EF3B-F790-4937-9DBE-26A00A990947}"/>
                  </a:ext>
                </a:extLst>
              </p:cNvPr>
              <p:cNvSpPr txBox="1"/>
              <p:nvPr/>
            </p:nvSpPr>
            <p:spPr>
              <a:xfrm>
                <a:off x="6235827" y="4422075"/>
                <a:ext cx="239395" cy="318003"/>
              </a:xfrm>
              <a:prstGeom prst="rect">
                <a:avLst/>
              </a:prstGeom>
              <a:solidFill>
                <a:srgbClr val="BEBEBE"/>
              </a:solidFill>
              <a:ln w="9144">
                <a:solidFill>
                  <a:srgbClr val="000000"/>
                </a:solidFill>
              </a:ln>
            </p:spPr>
            <p:txBody>
              <a:bodyPr vert="horz" wrap="square" lIns="0" tIns="53141" rIns="0" bIns="0" rtlCol="0">
                <a:noAutofit/>
              </a:bodyPr>
              <a:lstStyle/>
              <a:p>
                <a:pPr marL="67072" algn="l" fontAlgn="auto" latinLnBrk="1">
                  <a:spcBef>
                    <a:spcPts val="418"/>
                  </a:spcBef>
                  <a:spcAft>
                    <a:spcPts val="0"/>
                  </a:spcAft>
                </a:pPr>
                <a:r>
                  <a:rPr sz="1100" spc="-90" dirty="0">
                    <a:gradFill flip="none" rotWithShape="1">
                      <a:gsLst>
                        <a:gs pos="0">
                          <a:schemeClr val="tx1">
                            <a:lumMod val="95000"/>
                            <a:lumOff val="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3</a:t>
                </a:r>
              </a:p>
            </p:txBody>
          </p:sp>
        </p:grpSp>
        <p:sp>
          <p:nvSpPr>
            <p:cNvPr id="30" name="object 4">
              <a:extLst>
                <a:ext uri="{FF2B5EF4-FFF2-40B4-BE49-F238E27FC236}">
                  <a16:creationId xmlns:a16="http://schemas.microsoft.com/office/drawing/2014/main" id="{0ED6A27F-3D04-495B-BCBF-327E9C6AF69F}"/>
                </a:ext>
              </a:extLst>
            </p:cNvPr>
            <p:cNvSpPr/>
            <p:nvPr/>
          </p:nvSpPr>
          <p:spPr>
            <a:xfrm>
              <a:off x="1182141" y="1997744"/>
              <a:ext cx="1630766" cy="7922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object 5">
              <a:extLst>
                <a:ext uri="{FF2B5EF4-FFF2-40B4-BE49-F238E27FC236}">
                  <a16:creationId xmlns:a16="http://schemas.microsoft.com/office/drawing/2014/main" id="{098A7D89-D960-436D-9AB6-5F76A266A9F7}"/>
                </a:ext>
              </a:extLst>
            </p:cNvPr>
            <p:cNvSpPr/>
            <p:nvPr/>
          </p:nvSpPr>
          <p:spPr>
            <a:xfrm>
              <a:off x="1168817" y="1981256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object 6">
              <a:extLst>
                <a:ext uri="{FF2B5EF4-FFF2-40B4-BE49-F238E27FC236}">
                  <a16:creationId xmlns:a16="http://schemas.microsoft.com/office/drawing/2014/main" id="{6978E981-E42F-4981-9C4B-4F01B6B9DDF0}"/>
                </a:ext>
              </a:extLst>
            </p:cNvPr>
            <p:cNvSpPr/>
            <p:nvPr/>
          </p:nvSpPr>
          <p:spPr>
            <a:xfrm>
              <a:off x="1168817" y="1981256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3" name="object 7">
              <a:extLst>
                <a:ext uri="{FF2B5EF4-FFF2-40B4-BE49-F238E27FC236}">
                  <a16:creationId xmlns:a16="http://schemas.microsoft.com/office/drawing/2014/main" id="{9FC689B7-2ED7-411E-A9BD-DE17FBC51737}"/>
                </a:ext>
              </a:extLst>
            </p:cNvPr>
            <p:cNvSpPr/>
            <p:nvPr/>
          </p:nvSpPr>
          <p:spPr>
            <a:xfrm>
              <a:off x="1180047" y="2000832"/>
              <a:ext cx="219358" cy="231688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9"/>
                  </a:lnTo>
                  <a:lnTo>
                    <a:pt x="0" y="214249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9"/>
                  </a:lnTo>
                  <a:lnTo>
                    <a:pt x="292734" y="42799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4" name="object 8">
              <a:extLst>
                <a:ext uri="{FF2B5EF4-FFF2-40B4-BE49-F238E27FC236}">
                  <a16:creationId xmlns:a16="http://schemas.microsoft.com/office/drawing/2014/main" id="{237D6182-C145-4C2F-B87B-104885471E90}"/>
                </a:ext>
              </a:extLst>
            </p:cNvPr>
            <p:cNvSpPr txBox="1"/>
            <p:nvPr/>
          </p:nvSpPr>
          <p:spPr>
            <a:xfrm>
              <a:off x="1257702" y="2031838"/>
              <a:ext cx="63285" cy="1842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eaLnBrk="1" fontAlgn="auto" latinLnBrk="1" hangingPunct="1">
                <a:lnSpc>
                  <a:spcPts val="14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800" b="0" i="0" u="none" strike="noStrike" kern="0" cap="none" spc="-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1</a:t>
              </a:r>
              <a:endParaRPr kumimoji="1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  <p:sp>
          <p:nvSpPr>
            <p:cNvPr id="35" name="object 9">
              <a:extLst>
                <a:ext uri="{FF2B5EF4-FFF2-40B4-BE49-F238E27FC236}">
                  <a16:creationId xmlns:a16="http://schemas.microsoft.com/office/drawing/2014/main" id="{0146EA34-0E53-487A-BC77-1CBFBEFD2B7A}"/>
                </a:ext>
              </a:extLst>
            </p:cNvPr>
            <p:cNvSpPr txBox="1"/>
            <p:nvPr/>
          </p:nvSpPr>
          <p:spPr>
            <a:xfrm>
              <a:off x="1483931" y="2124432"/>
              <a:ext cx="1076328" cy="4105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HW  및 OS </a:t>
              </a:r>
              <a:endParaRPr lang="en-US" b="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b="0" spc="-90" dirty="0" err="1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리눅스</a:t>
              </a:r>
              <a:r>
                <a:rPr lang="ko-KR" altLang="en-US"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전환</a:t>
              </a:r>
              <a:endParaRPr b="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6" name="object 11">
              <a:extLst>
                <a:ext uri="{FF2B5EF4-FFF2-40B4-BE49-F238E27FC236}">
                  <a16:creationId xmlns:a16="http://schemas.microsoft.com/office/drawing/2014/main" id="{33AF1549-531F-48B6-A9B5-A574265286D2}"/>
                </a:ext>
              </a:extLst>
            </p:cNvPr>
            <p:cNvSpPr/>
            <p:nvPr/>
          </p:nvSpPr>
          <p:spPr>
            <a:xfrm>
              <a:off x="1173290" y="2861112"/>
              <a:ext cx="6096814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7" name="object 12">
              <a:extLst>
                <a:ext uri="{FF2B5EF4-FFF2-40B4-BE49-F238E27FC236}">
                  <a16:creationId xmlns:a16="http://schemas.microsoft.com/office/drawing/2014/main" id="{289B56CE-AF90-41F4-A05D-26AA0FBF39D8}"/>
                </a:ext>
              </a:extLst>
            </p:cNvPr>
            <p:cNvSpPr/>
            <p:nvPr/>
          </p:nvSpPr>
          <p:spPr>
            <a:xfrm>
              <a:off x="1182141" y="3071405"/>
              <a:ext cx="1630766" cy="79220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8" name="object 13">
              <a:extLst>
                <a:ext uri="{FF2B5EF4-FFF2-40B4-BE49-F238E27FC236}">
                  <a16:creationId xmlns:a16="http://schemas.microsoft.com/office/drawing/2014/main" id="{FF764F0B-2382-479B-AF91-8942DC25A3D0}"/>
                </a:ext>
              </a:extLst>
            </p:cNvPr>
            <p:cNvSpPr/>
            <p:nvPr/>
          </p:nvSpPr>
          <p:spPr>
            <a:xfrm>
              <a:off x="1168817" y="3054690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9" name="object 14">
              <a:extLst>
                <a:ext uri="{FF2B5EF4-FFF2-40B4-BE49-F238E27FC236}">
                  <a16:creationId xmlns:a16="http://schemas.microsoft.com/office/drawing/2014/main" id="{057A8181-D834-4B9B-9DC8-72312A92D824}"/>
                </a:ext>
              </a:extLst>
            </p:cNvPr>
            <p:cNvSpPr/>
            <p:nvPr/>
          </p:nvSpPr>
          <p:spPr>
            <a:xfrm>
              <a:off x="1168817" y="3054690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0" name="object 15">
              <a:extLst>
                <a:ext uri="{FF2B5EF4-FFF2-40B4-BE49-F238E27FC236}">
                  <a16:creationId xmlns:a16="http://schemas.microsoft.com/office/drawing/2014/main" id="{BE644545-9BF8-44F1-9E96-406B6293D979}"/>
                </a:ext>
              </a:extLst>
            </p:cNvPr>
            <p:cNvSpPr/>
            <p:nvPr/>
          </p:nvSpPr>
          <p:spPr>
            <a:xfrm>
              <a:off x="1180047" y="3074151"/>
              <a:ext cx="219358" cy="232261"/>
            </a:xfrm>
            <a:custGeom>
              <a:avLst/>
              <a:gdLst/>
              <a:ahLst/>
              <a:cxnLst/>
              <a:rect l="l" t="t" r="r" b="b"/>
              <a:pathLst>
                <a:path w="292734" h="257810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48"/>
                  </a:lnTo>
                  <a:lnTo>
                    <a:pt x="12604" y="244697"/>
                  </a:lnTo>
                  <a:lnTo>
                    <a:pt x="26253" y="253916"/>
                  </a:lnTo>
                  <a:lnTo>
                    <a:pt x="42925" y="257301"/>
                  </a:lnTo>
                  <a:lnTo>
                    <a:pt x="249809" y="257301"/>
                  </a:lnTo>
                  <a:lnTo>
                    <a:pt x="266535" y="253916"/>
                  </a:lnTo>
                  <a:lnTo>
                    <a:pt x="280177" y="244697"/>
                  </a:lnTo>
                  <a:lnTo>
                    <a:pt x="289367" y="23104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1" name="object 16">
              <a:extLst>
                <a:ext uri="{FF2B5EF4-FFF2-40B4-BE49-F238E27FC236}">
                  <a16:creationId xmlns:a16="http://schemas.microsoft.com/office/drawing/2014/main" id="{39CC01DA-A2DB-42AC-9261-3DDBF39A6C21}"/>
                </a:ext>
              </a:extLst>
            </p:cNvPr>
            <p:cNvSpPr txBox="1"/>
            <p:nvPr/>
          </p:nvSpPr>
          <p:spPr>
            <a:xfrm>
              <a:off x="1257702" y="3105500"/>
              <a:ext cx="63285" cy="1842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eaLnBrk="1" fontAlgn="auto" latinLnBrk="1" hangingPunct="1">
                <a:lnSpc>
                  <a:spcPts val="14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800" b="0" i="0" u="none" strike="noStrike" kern="0" cap="none" spc="-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2</a:t>
              </a:r>
              <a:endParaRPr kumimoji="1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  <p:sp>
          <p:nvSpPr>
            <p:cNvPr id="42" name="object 17">
              <a:extLst>
                <a:ext uri="{FF2B5EF4-FFF2-40B4-BE49-F238E27FC236}">
                  <a16:creationId xmlns:a16="http://schemas.microsoft.com/office/drawing/2014/main" id="{74912BD0-5FB5-438E-8C25-2C03C765BB1B}"/>
                </a:ext>
              </a:extLst>
            </p:cNvPr>
            <p:cNvSpPr txBox="1"/>
            <p:nvPr/>
          </p:nvSpPr>
          <p:spPr>
            <a:xfrm>
              <a:off x="1456047" y="3272386"/>
              <a:ext cx="1158171" cy="4105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HW , OS 및 DBMS</a:t>
              </a: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오픈 소스 전환</a:t>
              </a:r>
              <a:endParaRPr b="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3" name="object 18">
              <a:extLst>
                <a:ext uri="{FF2B5EF4-FFF2-40B4-BE49-F238E27FC236}">
                  <a16:creationId xmlns:a16="http://schemas.microsoft.com/office/drawing/2014/main" id="{8A0A0690-2F12-470B-8135-CA25A738334B}"/>
                </a:ext>
              </a:extLst>
            </p:cNvPr>
            <p:cNvSpPr/>
            <p:nvPr/>
          </p:nvSpPr>
          <p:spPr>
            <a:xfrm>
              <a:off x="1173290" y="4078821"/>
              <a:ext cx="6096814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4" name="object 20">
              <a:extLst>
                <a:ext uri="{FF2B5EF4-FFF2-40B4-BE49-F238E27FC236}">
                  <a16:creationId xmlns:a16="http://schemas.microsoft.com/office/drawing/2014/main" id="{4BA160C2-B700-4A56-9E82-051AB806F183}"/>
                </a:ext>
              </a:extLst>
            </p:cNvPr>
            <p:cNvSpPr/>
            <p:nvPr/>
          </p:nvSpPr>
          <p:spPr>
            <a:xfrm>
              <a:off x="1182141" y="4243920"/>
              <a:ext cx="1630766" cy="793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object 21">
              <a:extLst>
                <a:ext uri="{FF2B5EF4-FFF2-40B4-BE49-F238E27FC236}">
                  <a16:creationId xmlns:a16="http://schemas.microsoft.com/office/drawing/2014/main" id="{397A5C6B-B13F-4978-A57B-9D4BDA2779BA}"/>
                </a:ext>
              </a:extLst>
            </p:cNvPr>
            <p:cNvSpPr/>
            <p:nvPr/>
          </p:nvSpPr>
          <p:spPr>
            <a:xfrm>
              <a:off x="1168817" y="4227891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6" name="object 22">
              <a:extLst>
                <a:ext uri="{FF2B5EF4-FFF2-40B4-BE49-F238E27FC236}">
                  <a16:creationId xmlns:a16="http://schemas.microsoft.com/office/drawing/2014/main" id="{C9A4C8B7-3915-458E-B5C0-5004C3CA53DE}"/>
                </a:ext>
              </a:extLst>
            </p:cNvPr>
            <p:cNvSpPr/>
            <p:nvPr/>
          </p:nvSpPr>
          <p:spPr>
            <a:xfrm>
              <a:off x="1168817" y="4227891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7" name="object 23">
              <a:extLst>
                <a:ext uri="{FF2B5EF4-FFF2-40B4-BE49-F238E27FC236}">
                  <a16:creationId xmlns:a16="http://schemas.microsoft.com/office/drawing/2014/main" id="{43328C28-D148-4C88-886B-83A17632945A}"/>
                </a:ext>
              </a:extLst>
            </p:cNvPr>
            <p:cNvSpPr/>
            <p:nvPr/>
          </p:nvSpPr>
          <p:spPr>
            <a:xfrm>
              <a:off x="1180047" y="4247467"/>
              <a:ext cx="219358" cy="231688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28"/>
                  </a:lnTo>
                  <a:lnTo>
                    <a:pt x="12604" y="244633"/>
                  </a:lnTo>
                  <a:lnTo>
                    <a:pt x="26253" y="253809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9"/>
                  </a:lnTo>
                  <a:lnTo>
                    <a:pt x="280177" y="244633"/>
                  </a:lnTo>
                  <a:lnTo>
                    <a:pt x="289367" y="23102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8" name="object 24">
              <a:extLst>
                <a:ext uri="{FF2B5EF4-FFF2-40B4-BE49-F238E27FC236}">
                  <a16:creationId xmlns:a16="http://schemas.microsoft.com/office/drawing/2014/main" id="{E56117D5-97B6-40D6-B006-36B946527BC8}"/>
                </a:ext>
              </a:extLst>
            </p:cNvPr>
            <p:cNvSpPr txBox="1"/>
            <p:nvPr/>
          </p:nvSpPr>
          <p:spPr>
            <a:xfrm>
              <a:off x="1257702" y="4279046"/>
              <a:ext cx="63285" cy="1842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eaLnBrk="1" fontAlgn="auto" latinLnBrk="1" hangingPunct="1">
                <a:lnSpc>
                  <a:spcPts val="14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800" b="0" i="0" u="none" strike="noStrike" kern="0" cap="none" spc="-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3</a:t>
              </a:r>
              <a:endParaRPr kumimoji="1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  <p:sp>
          <p:nvSpPr>
            <p:cNvPr id="49" name="object 25">
              <a:extLst>
                <a:ext uri="{FF2B5EF4-FFF2-40B4-BE49-F238E27FC236}">
                  <a16:creationId xmlns:a16="http://schemas.microsoft.com/office/drawing/2014/main" id="{582F1C86-BEF6-4314-9B5C-7681E3607AC6}"/>
                </a:ext>
              </a:extLst>
            </p:cNvPr>
            <p:cNvSpPr txBox="1"/>
            <p:nvPr/>
          </p:nvSpPr>
          <p:spPr>
            <a:xfrm>
              <a:off x="1422625" y="4359813"/>
              <a:ext cx="1130573" cy="4105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HW , OS 및  WAS</a:t>
              </a: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오픈 소스 전환</a:t>
              </a:r>
              <a:endParaRPr b="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0" name="object 26">
              <a:extLst>
                <a:ext uri="{FF2B5EF4-FFF2-40B4-BE49-F238E27FC236}">
                  <a16:creationId xmlns:a16="http://schemas.microsoft.com/office/drawing/2014/main" id="{87C82695-9E87-435F-B2DA-C22CDEBDE179}"/>
                </a:ext>
              </a:extLst>
            </p:cNvPr>
            <p:cNvSpPr/>
            <p:nvPr/>
          </p:nvSpPr>
          <p:spPr>
            <a:xfrm>
              <a:off x="1173290" y="5277881"/>
              <a:ext cx="6096814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1" name="object 28">
              <a:extLst>
                <a:ext uri="{FF2B5EF4-FFF2-40B4-BE49-F238E27FC236}">
                  <a16:creationId xmlns:a16="http://schemas.microsoft.com/office/drawing/2014/main" id="{3ECE23CA-4D66-4993-8269-BD307A5B95EC}"/>
                </a:ext>
              </a:extLst>
            </p:cNvPr>
            <p:cNvSpPr/>
            <p:nvPr/>
          </p:nvSpPr>
          <p:spPr>
            <a:xfrm>
              <a:off x="1182141" y="5417809"/>
              <a:ext cx="1630766" cy="792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2" name="object 29">
              <a:extLst>
                <a:ext uri="{FF2B5EF4-FFF2-40B4-BE49-F238E27FC236}">
                  <a16:creationId xmlns:a16="http://schemas.microsoft.com/office/drawing/2014/main" id="{BADFB695-3315-4EC2-9424-2B6F3BCF6F3C}"/>
                </a:ext>
              </a:extLst>
            </p:cNvPr>
            <p:cNvSpPr/>
            <p:nvPr/>
          </p:nvSpPr>
          <p:spPr>
            <a:xfrm>
              <a:off x="1168817" y="5401218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3" name="object 30">
              <a:extLst>
                <a:ext uri="{FF2B5EF4-FFF2-40B4-BE49-F238E27FC236}">
                  <a16:creationId xmlns:a16="http://schemas.microsoft.com/office/drawing/2014/main" id="{3A53806C-0541-44F6-A875-F81020394733}"/>
                </a:ext>
              </a:extLst>
            </p:cNvPr>
            <p:cNvSpPr/>
            <p:nvPr/>
          </p:nvSpPr>
          <p:spPr>
            <a:xfrm>
              <a:off x="1168817" y="5401218"/>
              <a:ext cx="1618775" cy="778588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4" name="object 31">
              <a:extLst>
                <a:ext uri="{FF2B5EF4-FFF2-40B4-BE49-F238E27FC236}">
                  <a16:creationId xmlns:a16="http://schemas.microsoft.com/office/drawing/2014/main" id="{F1F03CF6-C472-4055-B42C-7963AE1F8DBC}"/>
                </a:ext>
              </a:extLst>
            </p:cNvPr>
            <p:cNvSpPr/>
            <p:nvPr/>
          </p:nvSpPr>
          <p:spPr>
            <a:xfrm>
              <a:off x="1180047" y="5420785"/>
              <a:ext cx="219358" cy="231688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8"/>
                  </a:lnTo>
                  <a:lnTo>
                    <a:pt x="0" y="214248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4"/>
                  </a:lnTo>
                  <a:lnTo>
                    <a:pt x="249809" y="257174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8"/>
                  </a:lnTo>
                  <a:lnTo>
                    <a:pt x="292734" y="42798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object 32">
              <a:extLst>
                <a:ext uri="{FF2B5EF4-FFF2-40B4-BE49-F238E27FC236}">
                  <a16:creationId xmlns:a16="http://schemas.microsoft.com/office/drawing/2014/main" id="{FB738B8D-F78B-4222-A5DE-A25F86E9F3F3}"/>
                </a:ext>
              </a:extLst>
            </p:cNvPr>
            <p:cNvSpPr txBox="1"/>
            <p:nvPr/>
          </p:nvSpPr>
          <p:spPr>
            <a:xfrm>
              <a:off x="1257702" y="5452706"/>
              <a:ext cx="63285" cy="1842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eaLnBrk="1" fontAlgn="auto" latinLnBrk="1" hangingPunct="1">
                <a:lnSpc>
                  <a:spcPts val="14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800" b="0" i="0" u="none" strike="noStrike" kern="0" cap="none" spc="-5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Malgun Gothic"/>
                </a:rPr>
                <a:t>4</a:t>
              </a:r>
              <a:endParaRPr kumimoji="1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Malgun Gothic"/>
              </a:endParaRPr>
            </a:p>
          </p:txBody>
        </p:sp>
        <p:sp>
          <p:nvSpPr>
            <p:cNvPr id="56" name="object 33">
              <a:extLst>
                <a:ext uri="{FF2B5EF4-FFF2-40B4-BE49-F238E27FC236}">
                  <a16:creationId xmlns:a16="http://schemas.microsoft.com/office/drawing/2014/main" id="{83C55313-33EC-4431-B851-46B21ECF854C}"/>
                </a:ext>
              </a:extLst>
            </p:cNvPr>
            <p:cNvSpPr txBox="1"/>
            <p:nvPr/>
          </p:nvSpPr>
          <p:spPr>
            <a:xfrm>
              <a:off x="1432902" y="5535371"/>
              <a:ext cx="1131049" cy="4105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HW , OS 및  WEB</a:t>
              </a:r>
            </a:p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b="0" spc="-90" dirty="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오픈 소스 전환</a:t>
              </a:r>
              <a:endParaRPr b="0" spc="-90" dirty="0">
                <a:gradFill flip="none" rotWithShape="1"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7" name="object 34">
              <a:extLst>
                <a:ext uri="{FF2B5EF4-FFF2-40B4-BE49-F238E27FC236}">
                  <a16:creationId xmlns:a16="http://schemas.microsoft.com/office/drawing/2014/main" id="{7691C591-084B-477E-8E66-396838DBB186}"/>
                </a:ext>
              </a:extLst>
            </p:cNvPr>
            <p:cNvSpPr/>
            <p:nvPr/>
          </p:nvSpPr>
          <p:spPr>
            <a:xfrm>
              <a:off x="1173290" y="6391862"/>
              <a:ext cx="6096814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8" name="object 36">
              <a:extLst>
                <a:ext uri="{FF2B5EF4-FFF2-40B4-BE49-F238E27FC236}">
                  <a16:creationId xmlns:a16="http://schemas.microsoft.com/office/drawing/2014/main" id="{46A31615-1C6C-4D91-AD09-20169E8B01C9}"/>
                </a:ext>
              </a:extLst>
            </p:cNvPr>
            <p:cNvSpPr/>
            <p:nvPr/>
          </p:nvSpPr>
          <p:spPr>
            <a:xfrm>
              <a:off x="5143332" y="2048429"/>
              <a:ext cx="89931" cy="800327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9" name="object 38">
              <a:extLst>
                <a:ext uri="{FF2B5EF4-FFF2-40B4-BE49-F238E27FC236}">
                  <a16:creationId xmlns:a16="http://schemas.microsoft.com/office/drawing/2014/main" id="{34E14D4D-7A1A-4B19-8667-5A043676E573}"/>
                </a:ext>
              </a:extLst>
            </p:cNvPr>
            <p:cNvSpPr/>
            <p:nvPr/>
          </p:nvSpPr>
          <p:spPr>
            <a:xfrm>
              <a:off x="468490" y="1980466"/>
              <a:ext cx="648699" cy="433251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0" name="object 40">
              <a:extLst>
                <a:ext uri="{FF2B5EF4-FFF2-40B4-BE49-F238E27FC236}">
                  <a16:creationId xmlns:a16="http://schemas.microsoft.com/office/drawing/2014/main" id="{EAA796DA-2C4D-4628-A5D9-0C6D07791CFC}"/>
                </a:ext>
              </a:extLst>
            </p:cNvPr>
            <p:cNvSpPr/>
            <p:nvPr/>
          </p:nvSpPr>
          <p:spPr>
            <a:xfrm>
              <a:off x="377036" y="3639814"/>
              <a:ext cx="282072" cy="100089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1" name="object 42">
              <a:extLst>
                <a:ext uri="{FF2B5EF4-FFF2-40B4-BE49-F238E27FC236}">
                  <a16:creationId xmlns:a16="http://schemas.microsoft.com/office/drawing/2014/main" id="{76C2372E-BC08-45A4-BB43-0B4DFBB23EA8}"/>
                </a:ext>
              </a:extLst>
            </p:cNvPr>
            <p:cNvSpPr txBox="1"/>
            <p:nvPr/>
          </p:nvSpPr>
          <p:spPr>
            <a:xfrm>
              <a:off x="248728" y="3504094"/>
              <a:ext cx="205184" cy="1255695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vert="vert" wrap="square" lIns="0" tIns="0" rIns="0" bIns="0" rtlCol="0">
              <a:spAutoFit/>
            </a:bodyPr>
            <a:lstStyle/>
            <a:p>
              <a:pPr marL="274955" marR="0" lvl="0" indent="0" algn="l" defTabSz="914400" eaLnBrk="1" fontAlgn="auto" latinLnBrk="1" hangingPunct="1">
                <a:lnSpc>
                  <a:spcPts val="16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1000" b="0" i="0" u="none" strike="noStrike" kern="0" cap="none" spc="-1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HW &amp; OS</a:t>
              </a:r>
            </a:p>
          </p:txBody>
        </p:sp>
        <p:sp>
          <p:nvSpPr>
            <p:cNvPr id="62" name="object 43">
              <a:extLst>
                <a:ext uri="{FF2B5EF4-FFF2-40B4-BE49-F238E27FC236}">
                  <a16:creationId xmlns:a16="http://schemas.microsoft.com/office/drawing/2014/main" id="{051BD536-18C4-4E43-9820-892BC316EE37}"/>
                </a:ext>
              </a:extLst>
            </p:cNvPr>
            <p:cNvSpPr/>
            <p:nvPr/>
          </p:nvSpPr>
          <p:spPr>
            <a:xfrm>
              <a:off x="821432" y="4240603"/>
              <a:ext cx="321185" cy="1959341"/>
            </a:xfrm>
            <a:custGeom>
              <a:avLst/>
              <a:gdLst/>
              <a:ahLst/>
              <a:cxnLst/>
              <a:rect l="l" t="t" r="r" b="b"/>
              <a:pathLst>
                <a:path w="428625" h="2174875">
                  <a:moveTo>
                    <a:pt x="354253" y="2098459"/>
                  </a:moveTo>
                  <a:lnTo>
                    <a:pt x="352712" y="2129989"/>
                  </a:lnTo>
                  <a:lnTo>
                    <a:pt x="365480" y="2130793"/>
                  </a:lnTo>
                  <a:lnTo>
                    <a:pt x="364680" y="2143467"/>
                  </a:lnTo>
                  <a:lnTo>
                    <a:pt x="352053" y="2143467"/>
                  </a:lnTo>
                  <a:lnTo>
                    <a:pt x="350532" y="2174570"/>
                  </a:lnTo>
                  <a:lnTo>
                    <a:pt x="421145" y="2143467"/>
                  </a:lnTo>
                  <a:lnTo>
                    <a:pt x="364680" y="2143467"/>
                  </a:lnTo>
                  <a:lnTo>
                    <a:pt x="352092" y="2142676"/>
                  </a:lnTo>
                  <a:lnTo>
                    <a:pt x="422942" y="2142676"/>
                  </a:lnTo>
                  <a:lnTo>
                    <a:pt x="428497" y="2140229"/>
                  </a:lnTo>
                  <a:lnTo>
                    <a:pt x="354253" y="2098459"/>
                  </a:lnTo>
                  <a:close/>
                </a:path>
                <a:path w="428625" h="2174875">
                  <a:moveTo>
                    <a:pt x="352712" y="2129989"/>
                  </a:moveTo>
                  <a:lnTo>
                    <a:pt x="352092" y="2142676"/>
                  </a:lnTo>
                  <a:lnTo>
                    <a:pt x="364680" y="2143467"/>
                  </a:lnTo>
                  <a:lnTo>
                    <a:pt x="365480" y="2130793"/>
                  </a:lnTo>
                  <a:lnTo>
                    <a:pt x="352712" y="2129989"/>
                  </a:lnTo>
                  <a:close/>
                </a:path>
                <a:path w="428625" h="2174875">
                  <a:moveTo>
                    <a:pt x="223672" y="1123188"/>
                  </a:moveTo>
                  <a:lnTo>
                    <a:pt x="211073" y="1123188"/>
                  </a:lnTo>
                  <a:lnTo>
                    <a:pt x="211188" y="1124331"/>
                  </a:lnTo>
                  <a:lnTo>
                    <a:pt x="211188" y="2086254"/>
                  </a:lnTo>
                  <a:lnTo>
                    <a:pt x="240347" y="2117204"/>
                  </a:lnTo>
                  <a:lnTo>
                    <a:pt x="277748" y="2130209"/>
                  </a:lnTo>
                  <a:lnTo>
                    <a:pt x="327101" y="2139861"/>
                  </a:lnTo>
                  <a:lnTo>
                    <a:pt x="352092" y="2142676"/>
                  </a:lnTo>
                  <a:lnTo>
                    <a:pt x="352712" y="2129989"/>
                  </a:lnTo>
                  <a:lnTo>
                    <a:pt x="346709" y="2129612"/>
                  </a:lnTo>
                  <a:lnTo>
                    <a:pt x="328739" y="2127275"/>
                  </a:lnTo>
                  <a:lnTo>
                    <a:pt x="280746" y="2117864"/>
                  </a:lnTo>
                  <a:lnTo>
                    <a:pt x="237058" y="2100948"/>
                  </a:lnTo>
                  <a:lnTo>
                    <a:pt x="231584" y="2096973"/>
                  </a:lnTo>
                  <a:lnTo>
                    <a:pt x="231444" y="2096973"/>
                  </a:lnTo>
                  <a:lnTo>
                    <a:pt x="230657" y="2096300"/>
                  </a:lnTo>
                  <a:lnTo>
                    <a:pt x="227495" y="2093023"/>
                  </a:lnTo>
                  <a:lnTo>
                    <a:pt x="227190" y="2093023"/>
                  </a:lnTo>
                  <a:lnTo>
                    <a:pt x="226212" y="2091740"/>
                  </a:lnTo>
                  <a:lnTo>
                    <a:pt x="226438" y="2091740"/>
                  </a:lnTo>
                  <a:lnTo>
                    <a:pt x="225150" y="2089543"/>
                  </a:lnTo>
                  <a:lnTo>
                    <a:pt x="224726" y="2089543"/>
                  </a:lnTo>
                  <a:lnTo>
                    <a:pt x="223951" y="2087499"/>
                  </a:lnTo>
                  <a:lnTo>
                    <a:pt x="224343" y="2087499"/>
                  </a:lnTo>
                  <a:lnTo>
                    <a:pt x="223891" y="2085086"/>
                  </a:lnTo>
                  <a:lnTo>
                    <a:pt x="223672" y="1123188"/>
                  </a:lnTo>
                  <a:close/>
                </a:path>
                <a:path w="428625" h="2174875">
                  <a:moveTo>
                    <a:pt x="230657" y="2096300"/>
                  </a:moveTo>
                  <a:lnTo>
                    <a:pt x="231444" y="2096973"/>
                  </a:lnTo>
                  <a:lnTo>
                    <a:pt x="231074" y="2096603"/>
                  </a:lnTo>
                  <a:lnTo>
                    <a:pt x="230657" y="2096300"/>
                  </a:lnTo>
                  <a:close/>
                </a:path>
                <a:path w="428625" h="2174875">
                  <a:moveTo>
                    <a:pt x="231074" y="2096603"/>
                  </a:moveTo>
                  <a:lnTo>
                    <a:pt x="231444" y="2096973"/>
                  </a:lnTo>
                  <a:lnTo>
                    <a:pt x="231584" y="2096973"/>
                  </a:lnTo>
                  <a:lnTo>
                    <a:pt x="231074" y="2096603"/>
                  </a:lnTo>
                  <a:close/>
                </a:path>
                <a:path w="428625" h="2174875">
                  <a:moveTo>
                    <a:pt x="230771" y="2096300"/>
                  </a:moveTo>
                  <a:lnTo>
                    <a:pt x="231074" y="2096603"/>
                  </a:lnTo>
                  <a:lnTo>
                    <a:pt x="230771" y="2096300"/>
                  </a:lnTo>
                  <a:close/>
                </a:path>
                <a:path w="428625" h="2174875">
                  <a:moveTo>
                    <a:pt x="226212" y="2091740"/>
                  </a:moveTo>
                  <a:lnTo>
                    <a:pt x="227190" y="2093023"/>
                  </a:lnTo>
                  <a:lnTo>
                    <a:pt x="226758" y="2092286"/>
                  </a:lnTo>
                  <a:lnTo>
                    <a:pt x="226212" y="2091740"/>
                  </a:lnTo>
                  <a:close/>
                </a:path>
                <a:path w="428625" h="2174875">
                  <a:moveTo>
                    <a:pt x="226758" y="2092286"/>
                  </a:moveTo>
                  <a:lnTo>
                    <a:pt x="227190" y="2093023"/>
                  </a:lnTo>
                  <a:lnTo>
                    <a:pt x="227495" y="2093023"/>
                  </a:lnTo>
                  <a:lnTo>
                    <a:pt x="226758" y="2092286"/>
                  </a:lnTo>
                  <a:close/>
                </a:path>
                <a:path w="428625" h="2174875">
                  <a:moveTo>
                    <a:pt x="226438" y="2091740"/>
                  </a:moveTo>
                  <a:lnTo>
                    <a:pt x="226212" y="2091740"/>
                  </a:lnTo>
                  <a:lnTo>
                    <a:pt x="226758" y="2092286"/>
                  </a:lnTo>
                  <a:lnTo>
                    <a:pt x="226438" y="2091740"/>
                  </a:lnTo>
                  <a:close/>
                </a:path>
                <a:path w="428625" h="2174875">
                  <a:moveTo>
                    <a:pt x="223951" y="2087499"/>
                  </a:moveTo>
                  <a:lnTo>
                    <a:pt x="224726" y="2089543"/>
                  </a:lnTo>
                  <a:lnTo>
                    <a:pt x="224527" y="2088480"/>
                  </a:lnTo>
                  <a:lnTo>
                    <a:pt x="223951" y="2087499"/>
                  </a:lnTo>
                  <a:close/>
                </a:path>
                <a:path w="428625" h="2174875">
                  <a:moveTo>
                    <a:pt x="224527" y="2088480"/>
                  </a:moveTo>
                  <a:lnTo>
                    <a:pt x="224726" y="2089543"/>
                  </a:lnTo>
                  <a:lnTo>
                    <a:pt x="225150" y="2089543"/>
                  </a:lnTo>
                  <a:lnTo>
                    <a:pt x="224527" y="2088480"/>
                  </a:lnTo>
                  <a:close/>
                </a:path>
                <a:path w="428625" h="2174875">
                  <a:moveTo>
                    <a:pt x="224343" y="2087499"/>
                  </a:moveTo>
                  <a:lnTo>
                    <a:pt x="223951" y="2087499"/>
                  </a:lnTo>
                  <a:lnTo>
                    <a:pt x="224527" y="2088480"/>
                  </a:lnTo>
                  <a:lnTo>
                    <a:pt x="224343" y="2087499"/>
                  </a:lnTo>
                  <a:close/>
                </a:path>
                <a:path w="428625" h="2174875">
                  <a:moveTo>
                    <a:pt x="223773" y="2084459"/>
                  </a:moveTo>
                  <a:lnTo>
                    <a:pt x="223773" y="2085086"/>
                  </a:lnTo>
                  <a:lnTo>
                    <a:pt x="223773" y="2084459"/>
                  </a:lnTo>
                  <a:close/>
                </a:path>
                <a:path w="428625" h="2174875">
                  <a:moveTo>
                    <a:pt x="223773" y="2083917"/>
                  </a:moveTo>
                  <a:lnTo>
                    <a:pt x="223773" y="2084459"/>
                  </a:lnTo>
                  <a:lnTo>
                    <a:pt x="223773" y="2083917"/>
                  </a:lnTo>
                  <a:close/>
                </a:path>
                <a:path w="428625" h="2174875">
                  <a:moveTo>
                    <a:pt x="211074" y="1123725"/>
                  </a:moveTo>
                  <a:lnTo>
                    <a:pt x="211074" y="1124331"/>
                  </a:lnTo>
                  <a:lnTo>
                    <a:pt x="211074" y="1123725"/>
                  </a:lnTo>
                  <a:close/>
                </a:path>
                <a:path w="428625" h="2174875">
                  <a:moveTo>
                    <a:pt x="210328" y="1119773"/>
                  </a:moveTo>
                  <a:lnTo>
                    <a:pt x="211074" y="1123725"/>
                  </a:lnTo>
                  <a:lnTo>
                    <a:pt x="211073" y="1123188"/>
                  </a:lnTo>
                  <a:lnTo>
                    <a:pt x="223672" y="1123188"/>
                  </a:lnTo>
                  <a:lnTo>
                    <a:pt x="223672" y="1122045"/>
                  </a:lnTo>
                  <a:lnTo>
                    <a:pt x="223440" y="1120775"/>
                  </a:lnTo>
                  <a:lnTo>
                    <a:pt x="210908" y="1120775"/>
                  </a:lnTo>
                  <a:lnTo>
                    <a:pt x="210328" y="1119773"/>
                  </a:lnTo>
                  <a:close/>
                </a:path>
                <a:path w="428625" h="2174875">
                  <a:moveTo>
                    <a:pt x="210134" y="1118743"/>
                  </a:moveTo>
                  <a:lnTo>
                    <a:pt x="210328" y="1119773"/>
                  </a:lnTo>
                  <a:lnTo>
                    <a:pt x="210908" y="1120775"/>
                  </a:lnTo>
                  <a:lnTo>
                    <a:pt x="210134" y="1118743"/>
                  </a:lnTo>
                  <a:close/>
                </a:path>
                <a:path w="428625" h="2174875">
                  <a:moveTo>
                    <a:pt x="223070" y="1118743"/>
                  </a:moveTo>
                  <a:lnTo>
                    <a:pt x="210134" y="1118743"/>
                  </a:lnTo>
                  <a:lnTo>
                    <a:pt x="210908" y="1120775"/>
                  </a:lnTo>
                  <a:lnTo>
                    <a:pt x="223440" y="1120775"/>
                  </a:lnTo>
                  <a:lnTo>
                    <a:pt x="223070" y="1118743"/>
                  </a:lnTo>
                  <a:close/>
                </a:path>
                <a:path w="428625" h="2174875">
                  <a:moveTo>
                    <a:pt x="208076" y="1115888"/>
                  </a:moveTo>
                  <a:lnTo>
                    <a:pt x="210328" y="1119773"/>
                  </a:lnTo>
                  <a:lnTo>
                    <a:pt x="210134" y="1118743"/>
                  </a:lnTo>
                  <a:lnTo>
                    <a:pt x="223070" y="1118743"/>
                  </a:lnTo>
                  <a:lnTo>
                    <a:pt x="222654" y="1116457"/>
                  </a:lnTo>
                  <a:lnTo>
                    <a:pt x="208648" y="1116457"/>
                  </a:lnTo>
                  <a:lnTo>
                    <a:pt x="208076" y="1115888"/>
                  </a:lnTo>
                  <a:close/>
                </a:path>
                <a:path w="428625" h="2174875">
                  <a:moveTo>
                    <a:pt x="207670" y="1115187"/>
                  </a:moveTo>
                  <a:lnTo>
                    <a:pt x="208076" y="1115888"/>
                  </a:lnTo>
                  <a:lnTo>
                    <a:pt x="208648" y="1116457"/>
                  </a:lnTo>
                  <a:lnTo>
                    <a:pt x="207670" y="1115187"/>
                  </a:lnTo>
                  <a:close/>
                </a:path>
                <a:path w="428625" h="2174875">
                  <a:moveTo>
                    <a:pt x="222321" y="1115187"/>
                  </a:moveTo>
                  <a:lnTo>
                    <a:pt x="207670" y="1115187"/>
                  </a:lnTo>
                  <a:lnTo>
                    <a:pt x="208648" y="1116457"/>
                  </a:lnTo>
                  <a:lnTo>
                    <a:pt x="222654" y="1116457"/>
                  </a:lnTo>
                  <a:lnTo>
                    <a:pt x="222491" y="1115695"/>
                  </a:lnTo>
                  <a:lnTo>
                    <a:pt x="222321" y="1115187"/>
                  </a:lnTo>
                  <a:close/>
                </a:path>
                <a:path w="428625" h="2174875">
                  <a:moveTo>
                    <a:pt x="203695" y="1111527"/>
                  </a:moveTo>
                  <a:lnTo>
                    <a:pt x="208076" y="1115888"/>
                  </a:lnTo>
                  <a:lnTo>
                    <a:pt x="207670" y="1115187"/>
                  </a:lnTo>
                  <a:lnTo>
                    <a:pt x="222321" y="1115187"/>
                  </a:lnTo>
                  <a:lnTo>
                    <a:pt x="222237" y="1114933"/>
                  </a:lnTo>
                  <a:lnTo>
                    <a:pt x="220427" y="1111885"/>
                  </a:lnTo>
                  <a:lnTo>
                    <a:pt x="204203" y="1111885"/>
                  </a:lnTo>
                  <a:lnTo>
                    <a:pt x="203695" y="1111527"/>
                  </a:lnTo>
                  <a:close/>
                </a:path>
                <a:path w="428625" h="2174875">
                  <a:moveTo>
                    <a:pt x="203415" y="1111250"/>
                  </a:moveTo>
                  <a:lnTo>
                    <a:pt x="203695" y="1111527"/>
                  </a:lnTo>
                  <a:lnTo>
                    <a:pt x="204203" y="1111885"/>
                  </a:lnTo>
                  <a:lnTo>
                    <a:pt x="203415" y="1111250"/>
                  </a:lnTo>
                  <a:close/>
                </a:path>
                <a:path w="428625" h="2174875">
                  <a:moveTo>
                    <a:pt x="220050" y="1111250"/>
                  </a:moveTo>
                  <a:lnTo>
                    <a:pt x="203415" y="1111250"/>
                  </a:lnTo>
                  <a:lnTo>
                    <a:pt x="204203" y="1111885"/>
                  </a:lnTo>
                  <a:lnTo>
                    <a:pt x="220427" y="1111885"/>
                  </a:lnTo>
                  <a:lnTo>
                    <a:pt x="220050" y="1111250"/>
                  </a:lnTo>
                  <a:close/>
                </a:path>
                <a:path w="428625" h="2174875">
                  <a:moveTo>
                    <a:pt x="104912" y="1068057"/>
                  </a:moveTo>
                  <a:lnTo>
                    <a:pt x="49187" y="1073150"/>
                  </a:lnTo>
                  <a:lnTo>
                    <a:pt x="6438" y="1074293"/>
                  </a:lnTo>
                  <a:lnTo>
                    <a:pt x="6273" y="1074293"/>
                  </a:lnTo>
                  <a:lnTo>
                    <a:pt x="27724" y="1074674"/>
                  </a:lnTo>
                  <a:lnTo>
                    <a:pt x="68541" y="1076833"/>
                  </a:lnTo>
                  <a:lnTo>
                    <a:pt x="123164" y="1083691"/>
                  </a:lnTo>
                  <a:lnTo>
                    <a:pt x="167170" y="1094105"/>
                  </a:lnTo>
                  <a:lnTo>
                    <a:pt x="203695" y="1111527"/>
                  </a:lnTo>
                  <a:lnTo>
                    <a:pt x="203415" y="1111250"/>
                  </a:lnTo>
                  <a:lnTo>
                    <a:pt x="220050" y="1111250"/>
                  </a:lnTo>
                  <a:lnTo>
                    <a:pt x="218617" y="1108837"/>
                  </a:lnTo>
                  <a:lnTo>
                    <a:pt x="218351" y="1108329"/>
                  </a:lnTo>
                  <a:lnTo>
                    <a:pt x="218020" y="1107948"/>
                  </a:lnTo>
                  <a:lnTo>
                    <a:pt x="212153" y="1101979"/>
                  </a:lnTo>
                  <a:lnTo>
                    <a:pt x="211886" y="1101852"/>
                  </a:lnTo>
                  <a:lnTo>
                    <a:pt x="211607" y="1101598"/>
                  </a:lnTo>
                  <a:lnTo>
                    <a:pt x="171297" y="1082040"/>
                  </a:lnTo>
                  <a:lnTo>
                    <a:pt x="125577" y="1071245"/>
                  </a:lnTo>
                  <a:lnTo>
                    <a:pt x="107937" y="1068451"/>
                  </a:lnTo>
                  <a:lnTo>
                    <a:pt x="104912" y="1068057"/>
                  </a:lnTo>
                  <a:close/>
                </a:path>
                <a:path w="428625" h="2174875">
                  <a:moveTo>
                    <a:pt x="220427" y="1024128"/>
                  </a:moveTo>
                  <a:lnTo>
                    <a:pt x="204203" y="1024128"/>
                  </a:lnTo>
                  <a:lnTo>
                    <a:pt x="203415" y="1024763"/>
                  </a:lnTo>
                  <a:lnTo>
                    <a:pt x="167487" y="1041781"/>
                  </a:lnTo>
                  <a:lnTo>
                    <a:pt x="123380" y="1052322"/>
                  </a:lnTo>
                  <a:lnTo>
                    <a:pt x="68706" y="1059180"/>
                  </a:lnTo>
                  <a:lnTo>
                    <a:pt x="27889" y="1061339"/>
                  </a:lnTo>
                  <a:lnTo>
                    <a:pt x="6273" y="1061593"/>
                  </a:lnTo>
                  <a:lnTo>
                    <a:pt x="2793" y="1061720"/>
                  </a:lnTo>
                  <a:lnTo>
                    <a:pt x="0" y="1064514"/>
                  </a:lnTo>
                  <a:lnTo>
                    <a:pt x="0" y="1071499"/>
                  </a:lnTo>
                  <a:lnTo>
                    <a:pt x="2793" y="1074293"/>
                  </a:lnTo>
                  <a:lnTo>
                    <a:pt x="6438" y="1074293"/>
                  </a:lnTo>
                  <a:lnTo>
                    <a:pt x="6438" y="1061593"/>
                  </a:lnTo>
                  <a:lnTo>
                    <a:pt x="142384" y="1061593"/>
                  </a:lnTo>
                  <a:lnTo>
                    <a:pt x="183489" y="1049782"/>
                  </a:lnTo>
                  <a:lnTo>
                    <a:pt x="211886" y="1034161"/>
                  </a:lnTo>
                  <a:lnTo>
                    <a:pt x="212153" y="1034034"/>
                  </a:lnTo>
                  <a:lnTo>
                    <a:pt x="218020" y="1028065"/>
                  </a:lnTo>
                  <a:lnTo>
                    <a:pt x="218351" y="1027684"/>
                  </a:lnTo>
                  <a:lnTo>
                    <a:pt x="218617" y="1027176"/>
                  </a:lnTo>
                  <a:lnTo>
                    <a:pt x="220427" y="1024128"/>
                  </a:lnTo>
                  <a:close/>
                </a:path>
                <a:path w="428625" h="2174875">
                  <a:moveTo>
                    <a:pt x="6438" y="1061593"/>
                  </a:moveTo>
                  <a:lnTo>
                    <a:pt x="6438" y="1074293"/>
                  </a:lnTo>
                  <a:lnTo>
                    <a:pt x="28066" y="1074039"/>
                  </a:lnTo>
                  <a:lnTo>
                    <a:pt x="49187" y="1073150"/>
                  </a:lnTo>
                  <a:lnTo>
                    <a:pt x="69545" y="1071880"/>
                  </a:lnTo>
                  <a:lnTo>
                    <a:pt x="89141" y="1070102"/>
                  </a:lnTo>
                  <a:lnTo>
                    <a:pt x="104912" y="1068057"/>
                  </a:lnTo>
                  <a:lnTo>
                    <a:pt x="89369" y="1066038"/>
                  </a:lnTo>
                  <a:lnTo>
                    <a:pt x="69710" y="1064133"/>
                  </a:lnTo>
                  <a:lnTo>
                    <a:pt x="49352" y="1062863"/>
                  </a:lnTo>
                  <a:lnTo>
                    <a:pt x="28232" y="1061974"/>
                  </a:lnTo>
                  <a:lnTo>
                    <a:pt x="6438" y="1061593"/>
                  </a:lnTo>
                  <a:close/>
                </a:path>
                <a:path w="428625" h="2174875">
                  <a:moveTo>
                    <a:pt x="142384" y="1061593"/>
                  </a:moveTo>
                  <a:lnTo>
                    <a:pt x="6438" y="1061593"/>
                  </a:lnTo>
                  <a:lnTo>
                    <a:pt x="28232" y="1061974"/>
                  </a:lnTo>
                  <a:lnTo>
                    <a:pt x="49352" y="1062863"/>
                  </a:lnTo>
                  <a:lnTo>
                    <a:pt x="69710" y="1064133"/>
                  </a:lnTo>
                  <a:lnTo>
                    <a:pt x="89369" y="1066038"/>
                  </a:lnTo>
                  <a:lnTo>
                    <a:pt x="104912" y="1068057"/>
                  </a:lnTo>
                  <a:lnTo>
                    <a:pt x="107759" y="1067689"/>
                  </a:lnTo>
                  <a:lnTo>
                    <a:pt x="125361" y="1064895"/>
                  </a:lnTo>
                  <a:lnTo>
                    <a:pt x="141858" y="1061720"/>
                  </a:lnTo>
                  <a:lnTo>
                    <a:pt x="142384" y="1061593"/>
                  </a:lnTo>
                  <a:close/>
                </a:path>
                <a:path w="428625" h="2174875">
                  <a:moveTo>
                    <a:pt x="203674" y="1024505"/>
                  </a:moveTo>
                  <a:lnTo>
                    <a:pt x="203314" y="1024763"/>
                  </a:lnTo>
                  <a:lnTo>
                    <a:pt x="203674" y="1024505"/>
                  </a:lnTo>
                  <a:close/>
                </a:path>
                <a:path w="428625" h="2174875">
                  <a:moveTo>
                    <a:pt x="204203" y="1024128"/>
                  </a:moveTo>
                  <a:lnTo>
                    <a:pt x="203674" y="1024505"/>
                  </a:lnTo>
                  <a:lnTo>
                    <a:pt x="203415" y="1024763"/>
                  </a:lnTo>
                  <a:lnTo>
                    <a:pt x="204203" y="1024128"/>
                  </a:lnTo>
                  <a:close/>
                </a:path>
                <a:path w="428625" h="2174875">
                  <a:moveTo>
                    <a:pt x="208076" y="1020124"/>
                  </a:moveTo>
                  <a:lnTo>
                    <a:pt x="203674" y="1024505"/>
                  </a:lnTo>
                  <a:lnTo>
                    <a:pt x="204203" y="1024128"/>
                  </a:lnTo>
                  <a:lnTo>
                    <a:pt x="220427" y="1024128"/>
                  </a:lnTo>
                  <a:lnTo>
                    <a:pt x="222237" y="1021080"/>
                  </a:lnTo>
                  <a:lnTo>
                    <a:pt x="222321" y="1020826"/>
                  </a:lnTo>
                  <a:lnTo>
                    <a:pt x="207670" y="1020826"/>
                  </a:lnTo>
                  <a:lnTo>
                    <a:pt x="208076" y="1020124"/>
                  </a:lnTo>
                  <a:close/>
                </a:path>
                <a:path w="428625" h="2174875">
                  <a:moveTo>
                    <a:pt x="208648" y="1019556"/>
                  </a:moveTo>
                  <a:lnTo>
                    <a:pt x="208076" y="1020124"/>
                  </a:lnTo>
                  <a:lnTo>
                    <a:pt x="207670" y="1020826"/>
                  </a:lnTo>
                  <a:lnTo>
                    <a:pt x="208648" y="1019556"/>
                  </a:lnTo>
                  <a:close/>
                </a:path>
                <a:path w="428625" h="2174875">
                  <a:moveTo>
                    <a:pt x="222654" y="1019556"/>
                  </a:moveTo>
                  <a:lnTo>
                    <a:pt x="208648" y="1019556"/>
                  </a:lnTo>
                  <a:lnTo>
                    <a:pt x="207670" y="1020826"/>
                  </a:lnTo>
                  <a:lnTo>
                    <a:pt x="222321" y="1020826"/>
                  </a:lnTo>
                  <a:lnTo>
                    <a:pt x="222491" y="1020318"/>
                  </a:lnTo>
                  <a:lnTo>
                    <a:pt x="222654" y="1019556"/>
                  </a:lnTo>
                  <a:close/>
                </a:path>
                <a:path w="428625" h="2174875">
                  <a:moveTo>
                    <a:pt x="210328" y="1016239"/>
                  </a:moveTo>
                  <a:lnTo>
                    <a:pt x="208076" y="1020124"/>
                  </a:lnTo>
                  <a:lnTo>
                    <a:pt x="208648" y="1019556"/>
                  </a:lnTo>
                  <a:lnTo>
                    <a:pt x="222654" y="1019556"/>
                  </a:lnTo>
                  <a:lnTo>
                    <a:pt x="223070" y="1017270"/>
                  </a:lnTo>
                  <a:lnTo>
                    <a:pt x="210134" y="1017270"/>
                  </a:lnTo>
                  <a:lnTo>
                    <a:pt x="210328" y="1016239"/>
                  </a:lnTo>
                  <a:close/>
                </a:path>
                <a:path w="428625" h="2174875">
                  <a:moveTo>
                    <a:pt x="210908" y="1015238"/>
                  </a:moveTo>
                  <a:lnTo>
                    <a:pt x="210328" y="1016239"/>
                  </a:lnTo>
                  <a:lnTo>
                    <a:pt x="210134" y="1017270"/>
                  </a:lnTo>
                  <a:lnTo>
                    <a:pt x="210908" y="1015238"/>
                  </a:lnTo>
                  <a:close/>
                </a:path>
                <a:path w="428625" h="2174875">
                  <a:moveTo>
                    <a:pt x="223440" y="1015238"/>
                  </a:moveTo>
                  <a:lnTo>
                    <a:pt x="210908" y="1015238"/>
                  </a:lnTo>
                  <a:lnTo>
                    <a:pt x="210134" y="1017270"/>
                  </a:lnTo>
                  <a:lnTo>
                    <a:pt x="223070" y="1017270"/>
                  </a:lnTo>
                  <a:lnTo>
                    <a:pt x="223440" y="1015238"/>
                  </a:lnTo>
                  <a:close/>
                </a:path>
                <a:path w="428625" h="2174875">
                  <a:moveTo>
                    <a:pt x="223672" y="1011682"/>
                  </a:moveTo>
                  <a:lnTo>
                    <a:pt x="211188" y="1011682"/>
                  </a:lnTo>
                  <a:lnTo>
                    <a:pt x="211073" y="1012825"/>
                  </a:lnTo>
                  <a:lnTo>
                    <a:pt x="210328" y="1016239"/>
                  </a:lnTo>
                  <a:lnTo>
                    <a:pt x="210908" y="1015238"/>
                  </a:lnTo>
                  <a:lnTo>
                    <a:pt x="223440" y="1015238"/>
                  </a:lnTo>
                  <a:lnTo>
                    <a:pt x="223672" y="1013968"/>
                  </a:lnTo>
                  <a:lnTo>
                    <a:pt x="223672" y="1011682"/>
                  </a:lnTo>
                  <a:close/>
                </a:path>
                <a:path w="428625" h="2174875">
                  <a:moveTo>
                    <a:pt x="211074" y="1012287"/>
                  </a:moveTo>
                  <a:lnTo>
                    <a:pt x="210972" y="1012825"/>
                  </a:lnTo>
                  <a:lnTo>
                    <a:pt x="211074" y="1012287"/>
                  </a:lnTo>
                  <a:close/>
                </a:path>
                <a:path w="428625" h="2174875">
                  <a:moveTo>
                    <a:pt x="352095" y="31947"/>
                  </a:moveTo>
                  <a:lnTo>
                    <a:pt x="309283" y="37592"/>
                  </a:lnTo>
                  <a:lnTo>
                    <a:pt x="263563" y="48387"/>
                  </a:lnTo>
                  <a:lnTo>
                    <a:pt x="223253" y="67945"/>
                  </a:lnTo>
                  <a:lnTo>
                    <a:pt x="222973" y="68199"/>
                  </a:lnTo>
                  <a:lnTo>
                    <a:pt x="222707" y="68326"/>
                  </a:lnTo>
                  <a:lnTo>
                    <a:pt x="216839" y="74295"/>
                  </a:lnTo>
                  <a:lnTo>
                    <a:pt x="216509" y="74676"/>
                  </a:lnTo>
                  <a:lnTo>
                    <a:pt x="216242" y="75184"/>
                  </a:lnTo>
                  <a:lnTo>
                    <a:pt x="212623" y="81280"/>
                  </a:lnTo>
                  <a:lnTo>
                    <a:pt x="212369" y="82042"/>
                  </a:lnTo>
                  <a:lnTo>
                    <a:pt x="212206" y="82804"/>
                  </a:lnTo>
                  <a:lnTo>
                    <a:pt x="211188" y="88392"/>
                  </a:lnTo>
                  <a:lnTo>
                    <a:pt x="211074" y="1012287"/>
                  </a:lnTo>
                  <a:lnTo>
                    <a:pt x="211188" y="1011682"/>
                  </a:lnTo>
                  <a:lnTo>
                    <a:pt x="223672" y="1011682"/>
                  </a:lnTo>
                  <a:lnTo>
                    <a:pt x="223672" y="90678"/>
                  </a:lnTo>
                  <a:lnTo>
                    <a:pt x="223773" y="89535"/>
                  </a:lnTo>
                  <a:lnTo>
                    <a:pt x="224343" y="87122"/>
                  </a:lnTo>
                  <a:lnTo>
                    <a:pt x="223951" y="87122"/>
                  </a:lnTo>
                  <a:lnTo>
                    <a:pt x="224726" y="85090"/>
                  </a:lnTo>
                  <a:lnTo>
                    <a:pt x="225129" y="85090"/>
                  </a:lnTo>
                  <a:lnTo>
                    <a:pt x="226454" y="82804"/>
                  </a:lnTo>
                  <a:lnTo>
                    <a:pt x="226212" y="82804"/>
                  </a:lnTo>
                  <a:lnTo>
                    <a:pt x="227190" y="81534"/>
                  </a:lnTo>
                  <a:lnTo>
                    <a:pt x="227488" y="81534"/>
                  </a:lnTo>
                  <a:lnTo>
                    <a:pt x="230806" y="78232"/>
                  </a:lnTo>
                  <a:lnTo>
                    <a:pt x="230657" y="78232"/>
                  </a:lnTo>
                  <a:lnTo>
                    <a:pt x="231444" y="77597"/>
                  </a:lnTo>
                  <a:lnTo>
                    <a:pt x="237705" y="73279"/>
                  </a:lnTo>
                  <a:lnTo>
                    <a:pt x="281038" y="56515"/>
                  </a:lnTo>
                  <a:lnTo>
                    <a:pt x="328917" y="47244"/>
                  </a:lnTo>
                  <a:lnTo>
                    <a:pt x="352714" y="44609"/>
                  </a:lnTo>
                  <a:lnTo>
                    <a:pt x="352095" y="31947"/>
                  </a:lnTo>
                  <a:close/>
                </a:path>
                <a:path w="428625" h="2174875">
                  <a:moveTo>
                    <a:pt x="223773" y="90139"/>
                  </a:moveTo>
                  <a:lnTo>
                    <a:pt x="223672" y="90678"/>
                  </a:lnTo>
                  <a:lnTo>
                    <a:pt x="223773" y="90139"/>
                  </a:lnTo>
                  <a:close/>
                </a:path>
                <a:path w="428625" h="2174875">
                  <a:moveTo>
                    <a:pt x="223888" y="89535"/>
                  </a:moveTo>
                  <a:lnTo>
                    <a:pt x="223773" y="90139"/>
                  </a:lnTo>
                  <a:lnTo>
                    <a:pt x="223888" y="89535"/>
                  </a:lnTo>
                  <a:close/>
                </a:path>
                <a:path w="428625" h="2174875">
                  <a:moveTo>
                    <a:pt x="224726" y="85090"/>
                  </a:moveTo>
                  <a:lnTo>
                    <a:pt x="223951" y="87122"/>
                  </a:lnTo>
                  <a:lnTo>
                    <a:pt x="224532" y="86120"/>
                  </a:lnTo>
                  <a:lnTo>
                    <a:pt x="224726" y="85090"/>
                  </a:lnTo>
                  <a:close/>
                </a:path>
                <a:path w="428625" h="2174875">
                  <a:moveTo>
                    <a:pt x="224532" y="86120"/>
                  </a:moveTo>
                  <a:lnTo>
                    <a:pt x="223951" y="87122"/>
                  </a:lnTo>
                  <a:lnTo>
                    <a:pt x="224343" y="87122"/>
                  </a:lnTo>
                  <a:lnTo>
                    <a:pt x="224532" y="86120"/>
                  </a:lnTo>
                  <a:close/>
                </a:path>
                <a:path w="428625" h="2174875">
                  <a:moveTo>
                    <a:pt x="225129" y="85090"/>
                  </a:moveTo>
                  <a:lnTo>
                    <a:pt x="224726" y="85090"/>
                  </a:lnTo>
                  <a:lnTo>
                    <a:pt x="224532" y="86120"/>
                  </a:lnTo>
                  <a:lnTo>
                    <a:pt x="225129" y="85090"/>
                  </a:lnTo>
                  <a:close/>
                </a:path>
                <a:path w="428625" h="2174875">
                  <a:moveTo>
                    <a:pt x="227190" y="81534"/>
                  </a:moveTo>
                  <a:lnTo>
                    <a:pt x="226212" y="82804"/>
                  </a:lnTo>
                  <a:lnTo>
                    <a:pt x="226783" y="82235"/>
                  </a:lnTo>
                  <a:lnTo>
                    <a:pt x="227190" y="81534"/>
                  </a:lnTo>
                  <a:close/>
                </a:path>
                <a:path w="428625" h="2174875">
                  <a:moveTo>
                    <a:pt x="226783" y="82235"/>
                  </a:moveTo>
                  <a:lnTo>
                    <a:pt x="226212" y="82804"/>
                  </a:lnTo>
                  <a:lnTo>
                    <a:pt x="226454" y="82804"/>
                  </a:lnTo>
                  <a:lnTo>
                    <a:pt x="226783" y="82235"/>
                  </a:lnTo>
                  <a:close/>
                </a:path>
                <a:path w="428625" h="2174875">
                  <a:moveTo>
                    <a:pt x="227488" y="81534"/>
                  </a:moveTo>
                  <a:lnTo>
                    <a:pt x="227190" y="81534"/>
                  </a:lnTo>
                  <a:lnTo>
                    <a:pt x="226783" y="82235"/>
                  </a:lnTo>
                  <a:lnTo>
                    <a:pt x="227488" y="81534"/>
                  </a:lnTo>
                  <a:close/>
                </a:path>
                <a:path w="428625" h="2174875">
                  <a:moveTo>
                    <a:pt x="231444" y="77597"/>
                  </a:moveTo>
                  <a:lnTo>
                    <a:pt x="230657" y="78232"/>
                  </a:lnTo>
                  <a:lnTo>
                    <a:pt x="231165" y="77874"/>
                  </a:lnTo>
                  <a:lnTo>
                    <a:pt x="231444" y="77597"/>
                  </a:lnTo>
                  <a:close/>
                </a:path>
                <a:path w="428625" h="2174875">
                  <a:moveTo>
                    <a:pt x="231165" y="77874"/>
                  </a:moveTo>
                  <a:lnTo>
                    <a:pt x="230657" y="78232"/>
                  </a:lnTo>
                  <a:lnTo>
                    <a:pt x="230806" y="78232"/>
                  </a:lnTo>
                  <a:lnTo>
                    <a:pt x="231165" y="77874"/>
                  </a:lnTo>
                  <a:close/>
                </a:path>
                <a:path w="428625" h="2174875">
                  <a:moveTo>
                    <a:pt x="231561" y="77597"/>
                  </a:moveTo>
                  <a:lnTo>
                    <a:pt x="231165" y="77874"/>
                  </a:lnTo>
                  <a:lnTo>
                    <a:pt x="231561" y="77597"/>
                  </a:lnTo>
                  <a:close/>
                </a:path>
                <a:path w="428625" h="2174875">
                  <a:moveTo>
                    <a:pt x="421278" y="31115"/>
                  </a:moveTo>
                  <a:lnTo>
                    <a:pt x="364680" y="31115"/>
                  </a:lnTo>
                  <a:lnTo>
                    <a:pt x="365480" y="43815"/>
                  </a:lnTo>
                  <a:lnTo>
                    <a:pt x="352714" y="44609"/>
                  </a:lnTo>
                  <a:lnTo>
                    <a:pt x="354253" y="76073"/>
                  </a:lnTo>
                  <a:lnTo>
                    <a:pt x="428497" y="34290"/>
                  </a:lnTo>
                  <a:lnTo>
                    <a:pt x="421278" y="31115"/>
                  </a:lnTo>
                  <a:close/>
                </a:path>
                <a:path w="428625" h="2174875">
                  <a:moveTo>
                    <a:pt x="364680" y="31115"/>
                  </a:moveTo>
                  <a:lnTo>
                    <a:pt x="352095" y="31947"/>
                  </a:lnTo>
                  <a:lnTo>
                    <a:pt x="352714" y="44609"/>
                  </a:lnTo>
                  <a:lnTo>
                    <a:pt x="365480" y="43815"/>
                  </a:lnTo>
                  <a:lnTo>
                    <a:pt x="364680" y="31115"/>
                  </a:lnTo>
                  <a:close/>
                </a:path>
                <a:path w="428625" h="2174875">
                  <a:moveTo>
                    <a:pt x="350532" y="0"/>
                  </a:moveTo>
                  <a:lnTo>
                    <a:pt x="352095" y="31947"/>
                  </a:lnTo>
                  <a:lnTo>
                    <a:pt x="364680" y="31115"/>
                  </a:lnTo>
                  <a:lnTo>
                    <a:pt x="421278" y="31115"/>
                  </a:lnTo>
                  <a:lnTo>
                    <a:pt x="35053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object 44">
              <a:extLst>
                <a:ext uri="{FF2B5EF4-FFF2-40B4-BE49-F238E27FC236}">
                  <a16:creationId xmlns:a16="http://schemas.microsoft.com/office/drawing/2014/main" id="{79C8F690-C8BA-4057-BF8A-EE389AF7E195}"/>
                </a:ext>
              </a:extLst>
            </p:cNvPr>
            <p:cNvSpPr/>
            <p:nvPr/>
          </p:nvSpPr>
          <p:spPr>
            <a:xfrm>
              <a:off x="760745" y="4613249"/>
              <a:ext cx="177008" cy="12699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4" name="object 45">
              <a:extLst>
                <a:ext uri="{FF2B5EF4-FFF2-40B4-BE49-F238E27FC236}">
                  <a16:creationId xmlns:a16="http://schemas.microsoft.com/office/drawing/2014/main" id="{E24EF139-437A-4D7D-A395-ED16D1125C48}"/>
                </a:ext>
              </a:extLst>
            </p:cNvPr>
            <p:cNvSpPr/>
            <p:nvPr/>
          </p:nvSpPr>
          <p:spPr>
            <a:xfrm>
              <a:off x="688799" y="4670914"/>
              <a:ext cx="282072" cy="120821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5" name="object 46">
              <a:extLst>
                <a:ext uri="{FF2B5EF4-FFF2-40B4-BE49-F238E27FC236}">
                  <a16:creationId xmlns:a16="http://schemas.microsoft.com/office/drawing/2014/main" id="{471B115A-2F53-4558-B2AD-484807A60648}"/>
                </a:ext>
              </a:extLst>
            </p:cNvPr>
            <p:cNvSpPr/>
            <p:nvPr/>
          </p:nvSpPr>
          <p:spPr>
            <a:xfrm>
              <a:off x="753493" y="4604783"/>
              <a:ext cx="166541" cy="1255695"/>
            </a:xfrm>
            <a:custGeom>
              <a:avLst/>
              <a:gdLst/>
              <a:ahLst/>
              <a:cxnLst/>
              <a:rect l="l" t="t" r="r" b="b"/>
              <a:pathLst>
                <a:path w="222250" h="1393825">
                  <a:moveTo>
                    <a:pt x="0" y="1393697"/>
                  </a:moveTo>
                  <a:lnTo>
                    <a:pt x="221678" y="1393697"/>
                  </a:lnTo>
                  <a:lnTo>
                    <a:pt x="221678" y="0"/>
                  </a:lnTo>
                  <a:lnTo>
                    <a:pt x="0" y="0"/>
                  </a:lnTo>
                  <a:lnTo>
                    <a:pt x="0" y="13936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6" name="object 47">
              <a:extLst>
                <a:ext uri="{FF2B5EF4-FFF2-40B4-BE49-F238E27FC236}">
                  <a16:creationId xmlns:a16="http://schemas.microsoft.com/office/drawing/2014/main" id="{6EB846E9-B031-498D-8317-496B4F4B1072}"/>
                </a:ext>
              </a:extLst>
            </p:cNvPr>
            <p:cNvSpPr txBox="1"/>
            <p:nvPr/>
          </p:nvSpPr>
          <p:spPr>
            <a:xfrm>
              <a:off x="714851" y="4604783"/>
              <a:ext cx="205184" cy="1255695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>
              <a:spAutoFit/>
            </a:bodyPr>
            <a:lstStyle/>
            <a:p>
              <a:pPr marL="159385" marR="0" lvl="0" indent="0" algn="l" defTabSz="914400" eaLnBrk="1" fontAlgn="auto" latinLnBrk="1" hangingPunct="1">
                <a:lnSpc>
                  <a:spcPts val="164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1050" b="0" i="0" u="none" strike="noStrike" kern="0" cap="none" spc="-1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 &amp; WAS</a:t>
              </a:r>
            </a:p>
          </p:txBody>
        </p:sp>
        <p:sp>
          <p:nvSpPr>
            <p:cNvPr id="67" name="object 48">
              <a:extLst>
                <a:ext uri="{FF2B5EF4-FFF2-40B4-BE49-F238E27FC236}">
                  <a16:creationId xmlns:a16="http://schemas.microsoft.com/office/drawing/2014/main" id="{D495ACC6-540E-401F-B1DB-1B6270779F78}"/>
                </a:ext>
              </a:extLst>
            </p:cNvPr>
            <p:cNvSpPr/>
            <p:nvPr/>
          </p:nvSpPr>
          <p:spPr>
            <a:xfrm>
              <a:off x="767597" y="3068659"/>
              <a:ext cx="170157" cy="79906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8" name="object 49">
              <a:extLst>
                <a:ext uri="{FF2B5EF4-FFF2-40B4-BE49-F238E27FC236}">
                  <a16:creationId xmlns:a16="http://schemas.microsoft.com/office/drawing/2014/main" id="{B75FD8A3-F83F-4286-94F7-542B81C74B66}"/>
                </a:ext>
              </a:extLst>
            </p:cNvPr>
            <p:cNvSpPr/>
            <p:nvPr/>
          </p:nvSpPr>
          <p:spPr>
            <a:xfrm>
              <a:off x="691084" y="3135934"/>
              <a:ext cx="282072" cy="7194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9" name="object 50">
              <a:extLst>
                <a:ext uri="{FF2B5EF4-FFF2-40B4-BE49-F238E27FC236}">
                  <a16:creationId xmlns:a16="http://schemas.microsoft.com/office/drawing/2014/main" id="{8A8AFD97-AF22-4722-AB6C-2B8AC5396A0B}"/>
                </a:ext>
              </a:extLst>
            </p:cNvPr>
            <p:cNvSpPr/>
            <p:nvPr/>
          </p:nvSpPr>
          <p:spPr>
            <a:xfrm>
              <a:off x="721945" y="3060261"/>
              <a:ext cx="197136" cy="784880"/>
            </a:xfrm>
            <a:custGeom>
              <a:avLst/>
              <a:gdLst/>
              <a:ahLst/>
              <a:cxnLst/>
              <a:rect l="l" t="t" r="r" b="b"/>
              <a:pathLst>
                <a:path w="211455" h="871220">
                  <a:moveTo>
                    <a:pt x="0" y="870889"/>
                  </a:moveTo>
                  <a:lnTo>
                    <a:pt x="210845" y="870889"/>
                  </a:lnTo>
                  <a:lnTo>
                    <a:pt x="210845" y="0"/>
                  </a:lnTo>
                  <a:lnTo>
                    <a:pt x="0" y="0"/>
                  </a:lnTo>
                  <a:lnTo>
                    <a:pt x="0" y="870889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innerShdw blurRad="114300">
                <a:sysClr val="window" lastClr="FFFFFF">
                  <a:lumMod val="75000"/>
                </a:sys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0" name="object 51">
              <a:extLst>
                <a:ext uri="{FF2B5EF4-FFF2-40B4-BE49-F238E27FC236}">
                  <a16:creationId xmlns:a16="http://schemas.microsoft.com/office/drawing/2014/main" id="{379BB62B-A319-4EA2-9387-398759EA63E5}"/>
                </a:ext>
              </a:extLst>
            </p:cNvPr>
            <p:cNvSpPr txBox="1"/>
            <p:nvPr/>
          </p:nvSpPr>
          <p:spPr>
            <a:xfrm>
              <a:off x="708054" y="3060261"/>
              <a:ext cx="205184" cy="784880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 anchor="ctr">
              <a:spAutoFit/>
            </a:bodyPr>
            <a:lstStyle/>
            <a:p>
              <a:pPr marL="168910" marR="0" lvl="0" indent="0" algn="l" defTabSz="914400" eaLnBrk="1" fontAlgn="auto" latinLnBrk="1" hangingPunct="1">
                <a:lnSpc>
                  <a:spcPts val="15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sz="1000" b="0" i="0" u="none" strike="noStrike" kern="0" cap="none" spc="-1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DBMS</a:t>
              </a:r>
            </a:p>
          </p:txBody>
        </p:sp>
        <p:sp>
          <p:nvSpPr>
            <p:cNvPr id="71" name="object 52">
              <a:extLst>
                <a:ext uri="{FF2B5EF4-FFF2-40B4-BE49-F238E27FC236}">
                  <a16:creationId xmlns:a16="http://schemas.microsoft.com/office/drawing/2014/main" id="{4AF41FF6-662D-4EFB-AEEE-A5997FC1637B}"/>
                </a:ext>
              </a:extLst>
            </p:cNvPr>
            <p:cNvSpPr/>
            <p:nvPr/>
          </p:nvSpPr>
          <p:spPr>
            <a:xfrm>
              <a:off x="5143332" y="3043831"/>
              <a:ext cx="89931" cy="800327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2" name="object 54">
              <a:extLst>
                <a:ext uri="{FF2B5EF4-FFF2-40B4-BE49-F238E27FC236}">
                  <a16:creationId xmlns:a16="http://schemas.microsoft.com/office/drawing/2014/main" id="{99E8296C-95C7-4AA3-8B8F-53847896E15D}"/>
                </a:ext>
              </a:extLst>
            </p:cNvPr>
            <p:cNvSpPr/>
            <p:nvPr/>
          </p:nvSpPr>
          <p:spPr>
            <a:xfrm>
              <a:off x="5143332" y="4185112"/>
              <a:ext cx="89931" cy="800327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3" name="object 56">
              <a:extLst>
                <a:ext uri="{FF2B5EF4-FFF2-40B4-BE49-F238E27FC236}">
                  <a16:creationId xmlns:a16="http://schemas.microsoft.com/office/drawing/2014/main" id="{1EA24314-453A-425E-A62A-3E8F4ACCB1A8}"/>
                </a:ext>
              </a:extLst>
            </p:cNvPr>
            <p:cNvSpPr/>
            <p:nvPr/>
          </p:nvSpPr>
          <p:spPr>
            <a:xfrm>
              <a:off x="5143332" y="5343555"/>
              <a:ext cx="89931" cy="800327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137D715-8357-4022-AD2C-1D0D02C4BA94}"/>
                </a:ext>
              </a:extLst>
            </p:cNvPr>
            <p:cNvSpPr txBox="1"/>
            <p:nvPr/>
          </p:nvSpPr>
          <p:spPr>
            <a:xfrm>
              <a:off x="2964947" y="2001185"/>
              <a:ext cx="180760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X86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서버 기반 환경으로 전환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Unix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Linux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로 전환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(Red Hat, CentOS)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후 클라우드 이전</a:t>
              </a:r>
              <a:endParaRPr lang="en-US" altLang="ko-KR" sz="10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DBMS,WAS,WEB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은 유지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BDFAD15-8D9B-4819-AFF0-72C4664547BB}"/>
                </a:ext>
              </a:extLst>
            </p:cNvPr>
            <p:cNvSpPr txBox="1"/>
            <p:nvPr/>
          </p:nvSpPr>
          <p:spPr>
            <a:xfrm>
              <a:off x="2964947" y="3040043"/>
              <a:ext cx="206418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X86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서버 모델로 전환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Unix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Linux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로 전환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RedHat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CentOS)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DBMS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(Oracle, DB2, MYSQL, 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Postgre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SQL, NoSQL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2ECF9DF-8D20-4DD6-A485-2FDC359EDE0E}"/>
                </a:ext>
              </a:extLst>
            </p:cNvPr>
            <p:cNvSpPr txBox="1"/>
            <p:nvPr/>
          </p:nvSpPr>
          <p:spPr>
            <a:xfrm>
              <a:off x="2993307" y="4309530"/>
              <a:ext cx="206418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X86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서버 모델로 전환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Unix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Linux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로 전환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(Red 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Hat,CentOS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WAS SW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WebSphere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  <a:sym typeface="Wingdings" panose="05000000000000000000" pitchFamily="2" charset="2"/>
                </a:rPr>
                <a:t>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JBoss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Tomcat)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50723AD-6F52-4D64-BF16-560D17F741BC}"/>
                </a:ext>
              </a:extLst>
            </p:cNvPr>
            <p:cNvSpPr txBox="1"/>
            <p:nvPr/>
          </p:nvSpPr>
          <p:spPr>
            <a:xfrm>
              <a:off x="2964947" y="5398670"/>
              <a:ext cx="206418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X86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서버 모델로 전환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Unix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Linux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로 전환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RedHat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CentOS)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 SW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WebtoB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 IIS, </a:t>
              </a:r>
              <a:r>
                <a:rPr lang="en-US" altLang="ko-KR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iPlanet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SUN One, OAS Apache)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8318C58-82D0-4CBE-92B3-BE4C60B53687}"/>
                </a:ext>
              </a:extLst>
            </p:cNvPr>
            <p:cNvSpPr txBox="1"/>
            <p:nvPr/>
          </p:nvSpPr>
          <p:spPr>
            <a:xfrm>
              <a:off x="5312138" y="2147502"/>
              <a:ext cx="180760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마이그레이션에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따른 </a:t>
              </a:r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리스크를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최소화 할 수 있음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769FFCB-6ADD-4C3A-A3AD-A26289C9B8D0}"/>
                </a:ext>
              </a:extLst>
            </p:cNvPr>
            <p:cNvSpPr txBox="1"/>
            <p:nvPr/>
          </p:nvSpPr>
          <p:spPr>
            <a:xfrm>
              <a:off x="5312138" y="3043830"/>
              <a:ext cx="206418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DBMS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변경을 통한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SW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비용 절감효과가 높음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DBMS </a:t>
              </a:r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마이그레이션이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요구됨</a:t>
              </a:r>
            </a:p>
            <a:p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마이그레이션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난이도  높음</a:t>
              </a:r>
              <a:endParaRPr lang="en-US" altLang="ko-KR" sz="10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2CFD104-CD62-457D-8411-AFB6B05CAE9F}"/>
                </a:ext>
              </a:extLst>
            </p:cNvPr>
            <p:cNvSpPr txBox="1"/>
            <p:nvPr/>
          </p:nvSpPr>
          <p:spPr>
            <a:xfrm>
              <a:off x="5296214" y="4335524"/>
              <a:ext cx="217426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WAS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변경을 통한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SW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운영비용 효과가 높음</a:t>
              </a:r>
            </a:p>
            <a:p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애플리케이션  </a:t>
              </a:r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마이그레이션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및 테스트</a:t>
              </a:r>
              <a:endParaRPr lang="en-US" altLang="ko-KR" sz="10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03E1928-C28C-40CD-AFB0-5F61887F5A09}"/>
                </a:ext>
              </a:extLst>
            </p:cNvPr>
            <p:cNvSpPr txBox="1"/>
            <p:nvPr/>
          </p:nvSpPr>
          <p:spPr>
            <a:xfrm>
              <a:off x="5285159" y="5412124"/>
              <a:ext cx="206418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marR="0" lvl="0" indent="-171450" algn="l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1100" b="0" spc="-90">
                  <a:gradFill flip="none" rotWithShape="1">
                    <a:gsLst>
                      <a:gs pos="0">
                        <a:schemeClr val="tx1">
                          <a:lumMod val="95000"/>
                          <a:lumOff val="5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lin ang="16200000" scaled="1"/>
                    <a:tileRect/>
                  </a:gradFill>
                  <a:latin typeface="Rix고딕 B" panose="02020603020101020101" pitchFamily="18" charset="-127"/>
                  <a:ea typeface="Rix고딕 B" panose="02020603020101020101" pitchFamily="18" charset="-127"/>
                </a:defRPr>
              </a:lvl1pPr>
            </a:lstStyle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변경을 통한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SW 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비용 절감효과가 높음</a:t>
              </a:r>
            </a:p>
            <a:p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Web </a:t>
              </a:r>
              <a:r>
                <a:rPr lang="ko-KR" altLang="en-US" sz="1000" dirty="0" err="1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마이그레이션이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요구됨 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상대적으로 용이함</a:t>
              </a:r>
              <a:r>
                <a:rPr lang="en-US" altLang="ko-KR" sz="1000" dirty="0"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</a:p>
          </p:txBody>
        </p:sp>
        <p:sp>
          <p:nvSpPr>
            <p:cNvPr id="82" name="사각형: 둥근 모서리 81">
              <a:extLst>
                <a:ext uri="{FF2B5EF4-FFF2-40B4-BE49-F238E27FC236}">
                  <a16:creationId xmlns:a16="http://schemas.microsoft.com/office/drawing/2014/main" id="{7BEC663B-3487-445F-99A2-C693BA190E03}"/>
                </a:ext>
              </a:extLst>
            </p:cNvPr>
            <p:cNvSpPr/>
            <p:nvPr/>
          </p:nvSpPr>
          <p:spPr>
            <a:xfrm>
              <a:off x="3077774" y="1527313"/>
              <a:ext cx="1895735" cy="405791"/>
            </a:xfrm>
            <a:prstGeom prst="roundRect">
              <a:avLst/>
            </a:prstGeom>
            <a:solidFill>
              <a:srgbClr val="5A7DFD"/>
            </a:solidFill>
            <a:ln w="15875">
              <a:noFill/>
            </a:ln>
            <a:effectLst>
              <a:innerShdw blurRad="38100" dist="25400" dir="16200000">
                <a:prstClr val="black">
                  <a:alpha val="1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1042988" eaLnBrk="0" hangingPunct="0">
                <a:buClr>
                  <a:srgbClr val="3271AA"/>
                </a:buClr>
                <a:buSzPct val="140000"/>
                <a:tabLst>
                  <a:tab pos="5648325" algn="l"/>
                </a:tabLst>
              </a:pPr>
              <a:r>
                <a:rPr lang="ko-KR" altLang="en-US" sz="10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전환</a:t>
              </a:r>
              <a:r>
                <a:rPr lang="en-US" altLang="ko-KR" sz="10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0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방식</a:t>
              </a:r>
            </a:p>
          </p:txBody>
        </p:sp>
        <p:sp>
          <p:nvSpPr>
            <p:cNvPr id="83" name="사각형: 둥근 모서리 82">
              <a:extLst>
                <a:ext uri="{FF2B5EF4-FFF2-40B4-BE49-F238E27FC236}">
                  <a16:creationId xmlns:a16="http://schemas.microsoft.com/office/drawing/2014/main" id="{24492409-500E-45EC-AF5D-9A0807F86AC0}"/>
                </a:ext>
              </a:extLst>
            </p:cNvPr>
            <p:cNvSpPr/>
            <p:nvPr/>
          </p:nvSpPr>
          <p:spPr>
            <a:xfrm>
              <a:off x="5306374" y="1527313"/>
              <a:ext cx="1895735" cy="405791"/>
            </a:xfrm>
            <a:prstGeom prst="roundRect">
              <a:avLst/>
            </a:prstGeom>
            <a:solidFill>
              <a:srgbClr val="5A7DFD"/>
            </a:solidFill>
            <a:ln w="15875">
              <a:noFill/>
            </a:ln>
            <a:effectLst>
              <a:innerShdw blurRad="38100" dist="25400" dir="16200000">
                <a:prstClr val="black">
                  <a:alpha val="1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1042988" eaLnBrk="0" hangingPunct="0">
                <a:buClr>
                  <a:srgbClr val="3271AA"/>
                </a:buClr>
                <a:buSzPct val="140000"/>
                <a:tabLst>
                  <a:tab pos="5648325" algn="l"/>
                </a:tabLst>
              </a:pPr>
              <a:r>
                <a:rPr lang="ko-KR" altLang="en-US" sz="10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특징</a:t>
              </a:r>
            </a:p>
          </p:txBody>
        </p:sp>
      </p:grpSp>
      <p:sp>
        <p:nvSpPr>
          <p:cNvPr id="85" name="Rectangle 3">
            <a:extLst>
              <a:ext uri="{FF2B5EF4-FFF2-40B4-BE49-F238E27FC236}">
                <a16:creationId xmlns:a16="http://schemas.microsoft.com/office/drawing/2014/main" id="{0320B744-C8E3-4313-8E68-69AC5C895CE5}"/>
              </a:ext>
            </a:extLst>
          </p:cNvPr>
          <p:cNvSpPr txBox="1">
            <a:spLocks noChangeArrowheads="1"/>
          </p:cNvSpPr>
          <p:nvPr/>
        </p:nvSpPr>
        <p:spPr>
          <a:xfrm>
            <a:off x="276493" y="916291"/>
            <a:ext cx="11602081" cy="4231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latinLnBrk="0">
              <a:lnSpc>
                <a:spcPct val="110000"/>
              </a:lnSpc>
              <a:spcBef>
                <a:spcPts val="600"/>
              </a:spcBef>
              <a:buSzPct val="100000"/>
              <a:buFontTx/>
              <a:buBlip>
                <a:blip r:embed="rId12"/>
              </a:buBlip>
              <a:defRPr sz="2000"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 marL="800100" lvl="1" indent="-342900" latinLnBrk="0">
              <a:lnSpc>
                <a:spcPct val="11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 kern="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오픈소스컨설팅은</a:t>
            </a:r>
            <a:r>
              <a:rPr lang="ko-KR" altLang="en-US" dirty="0"/>
              <a:t> </a:t>
            </a:r>
            <a:r>
              <a:rPr lang="en-US" altLang="ko-KR" dirty="0"/>
              <a:t>AS-IS </a:t>
            </a:r>
            <a:r>
              <a:rPr lang="ko-KR" altLang="en-US" dirty="0"/>
              <a:t>서비스 현황 분석 후 전환에 대한 서비스 모델을 제시해 드립니다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9113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9050" algn="ctr">
          <a:noFill/>
          <a:round/>
          <a:headEnd/>
          <a:tailEnd/>
        </a:ln>
      </a:spPr>
      <a:bodyPr wrap="square" rtlCol="0">
        <a:spAutoFit/>
      </a:bodyPr>
      <a:lstStyle>
        <a:defPPr marL="268288" indent="-268288" algn="l" latinLnBrk="0">
          <a:lnSpc>
            <a:spcPct val="110000"/>
          </a:lnSpc>
          <a:spcBef>
            <a:spcPts val="1200"/>
          </a:spcBef>
          <a:buSzPct val="100000"/>
          <a:buFontTx/>
          <a:buBlip>
            <a:blip xmlns:r="http://schemas.openxmlformats.org/officeDocument/2006/relationships" r:embed="rId1"/>
          </a:buBlip>
          <a:defRPr sz="2400" kern="0" dirty="0" smtClean="0">
            <a:latin typeface="나눔바른고딕" panose="020B0603020101020101" pitchFamily="50" charset="-127"/>
            <a:ea typeface="나눔바른고딕" panose="020B060302010102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</TotalTime>
  <Words>1602</Words>
  <Application>Microsoft Office PowerPoint</Application>
  <PresentationFormat>와이드스크린</PresentationFormat>
  <Paragraphs>413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36" baseType="lpstr">
      <vt:lpstr>Gill Sans</vt:lpstr>
      <vt:lpstr>Rix고딕 B</vt:lpstr>
      <vt:lpstr>Rix고딕 EB</vt:lpstr>
      <vt:lpstr>Rix모던고딕 B</vt:lpstr>
      <vt:lpstr>Rix모던고딕 EB</vt:lpstr>
      <vt:lpstr>ヒラギノ角ゴ ProN W3</vt:lpstr>
      <vt:lpstr>나눔고딕 Bold</vt:lpstr>
      <vt:lpstr>나눔고딕 ExtraBold</vt:lpstr>
      <vt:lpstr>나눔바른고딕</vt:lpstr>
      <vt:lpstr>맑은 고딕</vt:lpstr>
      <vt:lpstr>맑은 고딕</vt:lpstr>
      <vt:lpstr>산돌고딕 M</vt:lpstr>
      <vt:lpstr>Arial</vt:lpstr>
      <vt:lpstr>Calibri</vt:lpstr>
      <vt:lpstr>Circular Pro Bold</vt:lpstr>
      <vt:lpstr>Circular Pro Book</vt:lpstr>
      <vt:lpstr>Symbol</vt:lpstr>
      <vt:lpstr>Wingdings</vt:lpstr>
      <vt:lpstr>Wingdings 2</vt:lpstr>
      <vt:lpstr>Office 테마</vt:lpstr>
      <vt:lpstr>PowerPoint 프레젠테이션</vt:lpstr>
      <vt:lpstr>PowerPoint 프레젠테이션</vt:lpstr>
      <vt:lpstr>2017년 1~9월 서비스 통계</vt:lpstr>
      <vt:lpstr>삼성증권을 위한 서비스 요약</vt:lpstr>
      <vt:lpstr>현장 중심 지원 서비스 제공</vt:lpstr>
      <vt:lpstr>최적화된 오픈소스 도입 전략 제시</vt:lpstr>
      <vt:lpstr>PowerPoint 프레젠테이션</vt:lpstr>
      <vt:lpstr>다양한 고객 중심의 핵심 서비스 제공</vt:lpstr>
      <vt:lpstr>U2L, U2C, L2C 서비스 전환 진단 서비스 </vt:lpstr>
      <vt:lpstr>클라우드 전환을 위한 기술력 및 서비스</vt:lpstr>
      <vt:lpstr>퍼블릭 클라우드 전환 서비스 - 아마존 AWS </vt:lpstr>
      <vt:lpstr>프라이빗 클라우드 구축서비스 – 오픈스택</vt:lpstr>
      <vt:lpstr>CI/CD 시스템 구축 서비스</vt:lpstr>
      <vt:lpstr>컨테이너 기반 구축 서비스(Docker, Kubernetes)</vt:lpstr>
      <vt:lpstr>요약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이희재</dc:creator>
  <cp:lastModifiedBy>Ji-Woong Choi</cp:lastModifiedBy>
  <cp:revision>232</cp:revision>
  <dcterms:created xsi:type="dcterms:W3CDTF">2017-06-29T04:43:50Z</dcterms:created>
  <dcterms:modified xsi:type="dcterms:W3CDTF">2017-10-30T10:04:13Z</dcterms:modified>
</cp:coreProperties>
</file>