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83" r:id="rId3"/>
    <p:sldId id="1564" r:id="rId4"/>
    <p:sldId id="1559" r:id="rId5"/>
    <p:sldId id="1422" r:id="rId6"/>
    <p:sldId id="1423" r:id="rId7"/>
    <p:sldId id="1553" r:id="rId8"/>
    <p:sldId id="1554" r:id="rId9"/>
    <p:sldId id="1555" r:id="rId10"/>
    <p:sldId id="1425" r:id="rId11"/>
    <p:sldId id="1429" r:id="rId12"/>
    <p:sldId id="1430" r:id="rId13"/>
    <p:sldId id="1556" r:id="rId14"/>
    <p:sldId id="1557" r:id="rId15"/>
    <p:sldId id="1558" r:id="rId16"/>
    <p:sldId id="1560" r:id="rId17"/>
    <p:sldId id="1566" r:id="rId18"/>
    <p:sldId id="1552" r:id="rId19"/>
    <p:sldId id="1561" r:id="rId20"/>
    <p:sldId id="1551" r:id="rId21"/>
    <p:sldId id="1562" r:id="rId22"/>
    <p:sldId id="1563" r:id="rId23"/>
    <p:sldId id="1567" r:id="rId24"/>
    <p:sldId id="1454" r:id="rId25"/>
    <p:sldId id="1459" r:id="rId26"/>
    <p:sldId id="1568" r:id="rId27"/>
    <p:sldId id="1482" r:id="rId28"/>
    <p:sldId id="1565" r:id="rId29"/>
    <p:sldId id="1513" r:id="rId30"/>
    <p:sldId id="1514" r:id="rId31"/>
    <p:sldId id="1515" r:id="rId32"/>
    <p:sldId id="1516" r:id="rId33"/>
    <p:sldId id="1517" r:id="rId34"/>
    <p:sldId id="1520" r:id="rId35"/>
    <p:sldId id="1521" r:id="rId3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79B"/>
    <a:srgbClr val="2FAEA9"/>
    <a:srgbClr val="E6493D"/>
    <a:srgbClr val="FEF8E9"/>
    <a:srgbClr val="7F87CF"/>
    <a:srgbClr val="2C9EDB"/>
    <a:srgbClr val="0D2F70"/>
    <a:srgbClr val="0F3575"/>
    <a:srgbClr val="309CE8"/>
    <a:srgbClr val="0B1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1" autoAdjust="0"/>
    <p:restoredTop sz="91410"/>
  </p:normalViewPr>
  <p:slideViewPr>
    <p:cSldViewPr snapToGrid="0">
      <p:cViewPr>
        <p:scale>
          <a:sx n="80" d="100"/>
          <a:sy n="80" d="100"/>
        </p:scale>
        <p:origin x="1720" y="16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404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/D:\Google%20&#46300;&#46972;&#51060;&#48652;\project\20160104_&#54620;&#54868;S&amp;C_utoL\20160201_&#54620;&#54868;&#44552;&#50997;_UtoL\U2L%20&#44592;&#52488;%20&#51312;&#49324;&#45236;&#50669;_&#54620;&#54868;&#44552;&#50997;_v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/D:\Google%20&#46300;&#46972;&#51060;&#48652;\project\20160104_&#54620;&#54868;S&amp;C_utoL\20160201_&#54620;&#54868;&#44552;&#50997;_UtoL\U2L%20&#44592;&#52488;%20&#51312;&#49324;&#45236;&#50669;_&#54620;&#54868;&#44552;&#50997;_v1.xlsx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D:\Google%20&#46300;&#46972;&#51060;&#48652;\project\20160104_&#54620;&#54868;S&amp;C_utoL\20160201_&#54620;&#54868;&#44552;&#50997;_UtoL\U2L%20&#44592;&#52488;%20&#51312;&#49324;&#45236;&#50669;_&#54620;&#54868;&#44552;&#50997;_0204_v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1"/>
          <c:dLbls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A56F-244B-BF47-577EBB564FF4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0.16666666666666666</c:v>
                </c:pt>
                <c:pt idx="2">
                  <c:v>0.29761904761904762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6F-244B-BF47-577EBB564FF4}"/>
            </c:ext>
          </c:extLst>
        </c:ser>
        <c:ser>
          <c:idx val="0"/>
          <c:order val="0"/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난이도'!$Q$5:$Q$7</c:f>
              <c:numCache>
                <c:formatCode>General</c:formatCode>
                <c:ptCount val="3"/>
                <c:pt idx="0">
                  <c:v>45</c:v>
                </c:pt>
                <c:pt idx="1">
                  <c:v>14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6F-244B-BF47-577EBB564F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ABA-7F47-8940-741C68A729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ABA-7F47-8940-741C68A72913}"/>
              </c:ext>
            </c:extLst>
          </c:dPt>
          <c:dLbls>
            <c:dLbl>
              <c:idx val="0"/>
              <c:layout>
                <c:manualLayout>
                  <c:x val="7.0600217861971973E-3"/>
                  <c:y val="-0.25909521886054482"/>
                </c:manualLayout>
              </c:layout>
              <c:tx>
                <c:rich>
                  <a:bodyPr/>
                  <a:lstStyle/>
                  <a:p>
                    <a:r>
                      <a:rPr lang="ko-KR" altLang="en-US" b="1">
                        <a:latin typeface="나눔고딕" panose="020B0600000101010101" charset="-127"/>
                        <a:ea typeface="나눔고딕" panose="020B0600000101010101" charset="-127"/>
                      </a:rPr>
                      <a:t>가능</a:t>
                    </a:r>
                  </a:p>
                  <a:p>
                    <a:r>
                      <a:rPr lang="en-US" altLang="ko-KR" b="0">
                        <a:latin typeface="나눔고딕" panose="020B0600000101010101" charset="-127"/>
                        <a:ea typeface="나눔고딕" panose="020B0600000101010101" charset="-127"/>
                      </a:rPr>
                      <a:t>100%</a:t>
                    </a:r>
                    <a:endParaRPr lang="ko-KR" altLang="en-US" b="0" dirty="0">
                      <a:latin typeface="나눔고딕" panose="020B0600000101010101" charset="-127"/>
                      <a:ea typeface="나눔고딕" panose="020B0600000101010101" charset="-127"/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BA-7F47-8940-741C68A7291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ABA-7F47-8940-741C68A729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U2L분석!$B$3:$B$4</c:f>
              <c:strCache>
                <c:ptCount val="2"/>
                <c:pt idx="0">
                  <c:v>가능</c:v>
                </c:pt>
                <c:pt idx="1">
                  <c:v>불가능</c:v>
                </c:pt>
              </c:strCache>
            </c:strRef>
          </c:cat>
          <c:val>
            <c:numRef>
              <c:f>U2L분석!$C$3:$C$4</c:f>
              <c:numCache>
                <c:formatCode>General</c:formatCode>
                <c:ptCount val="2"/>
                <c:pt idx="0">
                  <c:v>15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BA-7F47-8940-741C68A7291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1"/>
          <c:order val="1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U2L난이도!$P$5:$P$7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U2L난이도!$R$5:$R$7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0.4642857142857143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35-C84A-BDDD-3D7D65E35DDA}"/>
            </c:ext>
          </c:extLst>
        </c:ser>
        <c:ser>
          <c:idx val="0"/>
          <c:order val="0"/>
          <c:cat>
            <c:strRef>
              <c:f>U2L난이도!$P$5:$P$7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U2L난이도!$Q$5:$Q$7</c:f>
              <c:numCache>
                <c:formatCode>General</c:formatCode>
                <c:ptCount val="3"/>
                <c:pt idx="0">
                  <c:v>45</c:v>
                </c:pt>
                <c:pt idx="1">
                  <c:v>39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35-C84A-BDDD-3D7D65E35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1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0.36904761904761907</c:v>
                </c:pt>
                <c:pt idx="2">
                  <c:v>9.5238095238095233E-2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9-EF45-B427-9C25C28AD906}"/>
            </c:ext>
          </c:extLst>
        </c:ser>
        <c:ser>
          <c:idx val="0"/>
          <c:order val="0"/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난이도'!$Q$5:$Q$7</c:f>
              <c:numCache>
                <c:formatCode>General</c:formatCode>
                <c:ptCount val="3"/>
                <c:pt idx="0">
                  <c:v>45</c:v>
                </c:pt>
                <c:pt idx="1">
                  <c:v>31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9-EF45-B427-9C25C28AD9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8B0BCF8-49AD-4FFC-8486-5A98B4D16D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61F8E4E-182E-41D8-9094-A2FFECC6FC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12B84-15D4-4F02-8912-0C4F46F38BDC}" type="datetimeFigureOut">
              <a:rPr lang="ko-KR" altLang="en-US" smtClean="0"/>
              <a:t>2019. 1. 24.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33F78B3-3CC1-4179-96CE-8A0B8FC105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13FC319-8F31-40A1-AB70-8153D3E6F7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4746B-C3BA-4773-B334-154206DF98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7834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B76B8-40FE-40D1-A419-DFE807EEE83F}" type="datetimeFigureOut">
              <a:rPr lang="ko-KR" altLang="en-US" smtClean="0"/>
              <a:t>2019. 1. 24.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CA49E-65C4-4558-98B3-8CAC82A8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721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71D4F-AC01-F247-A346-F0699EB4D9AD}" type="slidenum">
              <a:rPr lang="en-US" altLang="ko-KR" smtClean="0"/>
              <a:t>2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73503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0783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2848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2705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8518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0911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7182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77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3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0026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8788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5909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8788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4821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17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4763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23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7784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26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339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000" y="744538"/>
            <a:ext cx="6616700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3174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6120" indent="-286968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787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702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6617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25329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84481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43632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902782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30B53580-E276-4DD8-A832-029B4341C2F4}" type="slidenum">
              <a:rPr lang="ko-KR" altLang="en-US" smtClean="0">
                <a:solidFill>
                  <a:prstClr val="black"/>
                </a:solidFill>
              </a:rPr>
              <a:pPr eaLnBrk="1" hangingPunct="1"/>
              <a:t>27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08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502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그림 41" descr="하늘이(가) 표시된 사진&#10;&#10;매우 높은 신뢰도로 생성된 설명">
            <a:extLst>
              <a:ext uri="{FF2B5EF4-FFF2-40B4-BE49-F238E27FC236}">
                <a16:creationId xmlns:a16="http://schemas.microsoft.com/office/drawing/2014/main" id="{815472A4-FC19-4AAB-9E88-E42EB0CA88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8350" cy="6854573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B2ED21E5-3CCC-4CA0-83F6-58218EB4A222}"/>
              </a:ext>
            </a:extLst>
          </p:cNvPr>
          <p:cNvSpPr/>
          <p:nvPr userDrawn="1"/>
        </p:nvSpPr>
        <p:spPr>
          <a:xfrm>
            <a:off x="168676" y="6312023"/>
            <a:ext cx="4376691" cy="310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40FEAEF9-1F3B-4FFE-8A6D-08827E7EFB5F}"/>
              </a:ext>
            </a:extLst>
          </p:cNvPr>
          <p:cNvSpPr/>
          <p:nvPr userDrawn="1"/>
        </p:nvSpPr>
        <p:spPr>
          <a:xfrm>
            <a:off x="156775" y="6383790"/>
            <a:ext cx="415851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50" dirty="0">
                <a:solidFill>
                  <a:srgbClr val="88888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Copyright 2018. Open Source Consulting, Inc. All rights reserved.</a:t>
            </a:r>
            <a:endParaRPr lang="ko-KR" altLang="en-US" sz="105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9BDE933-4C64-427A-81F0-BEE7B1FAB092}"/>
              </a:ext>
            </a:extLst>
          </p:cNvPr>
          <p:cNvSpPr/>
          <p:nvPr userDrawn="1"/>
        </p:nvSpPr>
        <p:spPr>
          <a:xfrm>
            <a:off x="7528264" y="4492099"/>
            <a:ext cx="3480047" cy="834501"/>
          </a:xfrm>
          <a:prstGeom prst="rect">
            <a:avLst/>
          </a:prstGeom>
          <a:solidFill>
            <a:srgbClr val="0D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51A610-2A28-4E2C-B3FF-EC24A895DD32}"/>
              </a:ext>
            </a:extLst>
          </p:cNvPr>
          <p:cNvSpPr txBox="1"/>
          <p:nvPr userDrawn="1"/>
        </p:nvSpPr>
        <p:spPr>
          <a:xfrm>
            <a:off x="7459052" y="5093096"/>
            <a:ext cx="3549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서울특별시 강남구 테헤란로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83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길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32 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나라키움삼성동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빌딩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층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ko-KR" altLang="en-US" sz="1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770707-9970-4692-800E-F6FB4D794098}"/>
              </a:ext>
            </a:extLst>
          </p:cNvPr>
          <p:cNvSpPr txBox="1"/>
          <p:nvPr userDrawn="1"/>
        </p:nvSpPr>
        <p:spPr>
          <a:xfrm>
            <a:off x="7459052" y="4620808"/>
            <a:ext cx="3670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Private/Public Cloud  l  Data Center to Cloud  l  Atlassian</a:t>
            </a:r>
            <a:endParaRPr lang="ko-KR" altLang="en-US" sz="10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32B3EC-1450-4306-974F-A05CFFDB953D}"/>
              </a:ext>
            </a:extLst>
          </p:cNvPr>
          <p:cNvSpPr txBox="1"/>
          <p:nvPr userDrawn="1"/>
        </p:nvSpPr>
        <p:spPr>
          <a:xfrm>
            <a:off x="7469969" y="4856952"/>
            <a:ext cx="32539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H.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www.osci.kr   </a:t>
            </a:r>
            <a:r>
              <a:rPr lang="en-US" altLang="ko-KR" sz="1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T.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02-516-0711   F. 02-516-0722 </a:t>
            </a:r>
            <a:endParaRPr lang="ko-KR" altLang="en-US" sz="1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005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098034-71E8-4BAC-B143-37F7DF288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57980D-3E07-4B55-877C-89FA21AB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FC2E0290-6342-4541-AF36-13886CD59155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EDC62E9E-180B-4BB0-8F58-3062F2CC66C6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E4BA49D7-6638-46E7-A794-FA069EE967C3}"/>
                </a:ext>
              </a:extLst>
            </p:cNvPr>
            <p:cNvGrpSpPr/>
            <p:nvPr userDrawn="1"/>
          </p:nvGrpSpPr>
          <p:grpSpPr>
            <a:xfrm>
              <a:off x="-1" y="0"/>
              <a:ext cx="3385457" cy="6858000"/>
              <a:chOff x="-1" y="0"/>
              <a:chExt cx="3385457" cy="6858000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25C5A7EB-C0EE-45E0-A255-EA9A2364152D}"/>
                  </a:ext>
                </a:extLst>
              </p:cNvPr>
              <p:cNvSpPr/>
              <p:nvPr userDrawn="1"/>
            </p:nvSpPr>
            <p:spPr>
              <a:xfrm>
                <a:off x="-1" y="0"/>
                <a:ext cx="3385457" cy="6858000"/>
              </a:xfrm>
              <a:prstGeom prst="rect">
                <a:avLst/>
              </a:prstGeom>
              <a:solidFill>
                <a:srgbClr val="0F35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C8A493-7352-4064-BB8B-51413A7E824D}"/>
                  </a:ext>
                </a:extLst>
              </p:cNvPr>
              <p:cNvSpPr txBox="1"/>
              <p:nvPr userDrawn="1"/>
            </p:nvSpPr>
            <p:spPr>
              <a:xfrm>
                <a:off x="391883" y="1251858"/>
                <a:ext cx="2514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Contents</a:t>
                </a:r>
                <a:endParaRPr lang="ko-KR" altLang="en-US" sz="3600" b="1" dirty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" name="이등변 삼각형 8">
                <a:extLst>
                  <a:ext uri="{FF2B5EF4-FFF2-40B4-BE49-F238E27FC236}">
                    <a16:creationId xmlns:a16="http://schemas.microsoft.com/office/drawing/2014/main" id="{96204FC3-7BBC-4D53-9131-30CAD39E39D0}"/>
                  </a:ext>
                </a:extLst>
              </p:cNvPr>
              <p:cNvSpPr/>
              <p:nvPr userDrawn="1"/>
            </p:nvSpPr>
            <p:spPr>
              <a:xfrm rot="16200000">
                <a:off x="2980057" y="1427475"/>
                <a:ext cx="435428" cy="37536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6EA28B-BB7B-4A68-978A-B3CE3A14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2019. 1. 24.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04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그룹 37">
            <a:extLst>
              <a:ext uri="{FF2B5EF4-FFF2-40B4-BE49-F238E27FC236}">
                <a16:creationId xmlns:a16="http://schemas.microsoft.com/office/drawing/2014/main" id="{86FF4E9D-3752-4C61-8085-CDCDCCEB0282}"/>
              </a:ext>
            </a:extLst>
          </p:cNvPr>
          <p:cNvGrpSpPr/>
          <p:nvPr userDrawn="1"/>
        </p:nvGrpSpPr>
        <p:grpSpPr>
          <a:xfrm>
            <a:off x="0" y="-1"/>
            <a:ext cx="13320142" cy="6858002"/>
            <a:chOff x="0" y="-1"/>
            <a:chExt cx="13320142" cy="6858002"/>
          </a:xfrm>
        </p:grpSpPr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947BCCE3-E10E-454E-9D8E-54710EBEB972}"/>
                </a:ext>
              </a:extLst>
            </p:cNvPr>
            <p:cNvSpPr/>
            <p:nvPr/>
          </p:nvSpPr>
          <p:spPr>
            <a:xfrm>
              <a:off x="0" y="0"/>
              <a:ext cx="12192000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EA02EA16-49F0-4037-A43D-FD1E34506487}"/>
                </a:ext>
              </a:extLst>
            </p:cNvPr>
            <p:cNvSpPr/>
            <p:nvPr/>
          </p:nvSpPr>
          <p:spPr>
            <a:xfrm>
              <a:off x="0" y="0"/>
              <a:ext cx="12192005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1CEEC829-6FF8-4A95-88A4-925294B887A9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id="{465305D2-D8AA-41DA-8E34-3D825B688AEE}"/>
                </a:ext>
              </a:extLst>
            </p:cNvPr>
            <p:cNvSpPr/>
            <p:nvPr/>
          </p:nvSpPr>
          <p:spPr>
            <a:xfrm>
              <a:off x="4855026" y="-1"/>
              <a:ext cx="5172481" cy="4376352"/>
            </a:xfrm>
            <a:prstGeom prst="triangle">
              <a:avLst>
                <a:gd name="adj" fmla="val 47479"/>
              </a:avLst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순서도: 수동 입력 42">
              <a:extLst>
                <a:ext uri="{FF2B5EF4-FFF2-40B4-BE49-F238E27FC236}">
                  <a16:creationId xmlns:a16="http://schemas.microsoft.com/office/drawing/2014/main" id="{1A1A3A58-9B80-48C4-A6F8-3D6D9BBE92B4}"/>
                </a:ext>
              </a:extLst>
            </p:cNvPr>
            <p:cNvSpPr/>
            <p:nvPr/>
          </p:nvSpPr>
          <p:spPr>
            <a:xfrm rot="16200000">
              <a:off x="10091060" y="4757053"/>
              <a:ext cx="3657599" cy="544291"/>
            </a:xfrm>
            <a:prstGeom prst="flowChartManualInpu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각 삼각형 43">
              <a:extLst>
                <a:ext uri="{FF2B5EF4-FFF2-40B4-BE49-F238E27FC236}">
                  <a16:creationId xmlns:a16="http://schemas.microsoft.com/office/drawing/2014/main" id="{902AB457-F335-4859-8FD1-1F6C60855D53}"/>
                </a:ext>
              </a:extLst>
            </p:cNvPr>
            <p:cNvSpPr/>
            <p:nvPr/>
          </p:nvSpPr>
          <p:spPr>
            <a:xfrm rot="3139194">
              <a:off x="10534962" y="3341130"/>
              <a:ext cx="2873828" cy="2696532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각 삼각형 44">
              <a:extLst>
                <a:ext uri="{FF2B5EF4-FFF2-40B4-BE49-F238E27FC236}">
                  <a16:creationId xmlns:a16="http://schemas.microsoft.com/office/drawing/2014/main" id="{D5EF6B8A-6B87-44A2-9C01-2BFCCCE85339}"/>
                </a:ext>
              </a:extLst>
            </p:cNvPr>
            <p:cNvSpPr/>
            <p:nvPr/>
          </p:nvSpPr>
          <p:spPr>
            <a:xfrm rot="3304550">
              <a:off x="10072919" y="4317488"/>
              <a:ext cx="3015941" cy="1658299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각 삼각형 45">
              <a:extLst>
                <a:ext uri="{FF2B5EF4-FFF2-40B4-BE49-F238E27FC236}">
                  <a16:creationId xmlns:a16="http://schemas.microsoft.com/office/drawing/2014/main" id="{878C7DAC-30F0-4902-8A4D-84FAA07061AE}"/>
                </a:ext>
              </a:extLst>
            </p:cNvPr>
            <p:cNvSpPr/>
            <p:nvPr/>
          </p:nvSpPr>
          <p:spPr>
            <a:xfrm rot="2904895">
              <a:off x="11817255" y="2868867"/>
              <a:ext cx="753974" cy="663065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id="{53AE570E-4C4E-4B89-B20C-FAA0A15402E8}"/>
                </a:ext>
              </a:extLst>
            </p:cNvPr>
            <p:cNvSpPr/>
            <p:nvPr/>
          </p:nvSpPr>
          <p:spPr>
            <a:xfrm rot="19651829">
              <a:off x="11691430" y="6522654"/>
              <a:ext cx="120600" cy="328659"/>
            </a:xfrm>
            <a:prstGeom prst="rec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각 삼각형 48">
              <a:extLst>
                <a:ext uri="{FF2B5EF4-FFF2-40B4-BE49-F238E27FC236}">
                  <a16:creationId xmlns:a16="http://schemas.microsoft.com/office/drawing/2014/main" id="{5D329897-5EAD-4906-ADC4-28AE80873183}"/>
                </a:ext>
              </a:extLst>
            </p:cNvPr>
            <p:cNvSpPr/>
            <p:nvPr/>
          </p:nvSpPr>
          <p:spPr>
            <a:xfrm rot="13969782">
              <a:off x="4290858" y="1527740"/>
              <a:ext cx="5135716" cy="4087079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                                   </a:t>
              </a:r>
              <a:endParaRPr lang="ko-KR" altLang="en-US" dirty="0"/>
            </a:p>
          </p:txBody>
        </p:sp>
        <p:sp>
          <p:nvSpPr>
            <p:cNvPr id="50" name="직각 삼각형 49">
              <a:extLst>
                <a:ext uri="{FF2B5EF4-FFF2-40B4-BE49-F238E27FC236}">
                  <a16:creationId xmlns:a16="http://schemas.microsoft.com/office/drawing/2014/main" id="{6F0E754B-8385-4807-B9F9-1D9796643B02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A5E0EAEC-9FB1-4093-BF56-98D9487322D5}"/>
                </a:ext>
              </a:extLst>
            </p:cNvPr>
            <p:cNvSpPr/>
            <p:nvPr/>
          </p:nvSpPr>
          <p:spPr>
            <a:xfrm>
              <a:off x="6772274" y="4376059"/>
              <a:ext cx="5007429" cy="2481942"/>
            </a:xfrm>
            <a:prstGeom prst="triangle">
              <a:avLst>
                <a:gd name="adj" fmla="val 65116"/>
              </a:avLst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E54A9440-E2C7-4ADC-9825-4DBFBE5811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721" y="286824"/>
            <a:ext cx="1320744" cy="311888"/>
          </a:xfrm>
          <a:prstGeom prst="rect">
            <a:avLst/>
          </a:prstGeom>
        </p:spPr>
      </p:pic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99F2C46-0F0A-47DE-A7E5-77F8F4FEF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2019. 1. 24.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8ABEA7-2260-4494-BEF8-F7FCDBC7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DAE2CF-8893-4016-BEFA-C438C06A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655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IE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6F076-2B4C-4FF9-9CE5-1A8E0139B9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148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 userDrawn="1"/>
        </p:nvSpPr>
        <p:spPr bwMode="gray">
          <a:xfrm>
            <a:off x="9020908" y="639763"/>
            <a:ext cx="3171092" cy="4926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/>
          <a:p>
            <a:pPr eaLnBrk="0" hangingPunct="0"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de-DE" altLang="ko-KR" sz="3300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3" name="슬라이드 번호 개체 틀 7"/>
          <p:cNvSpPr txBox="1">
            <a:spLocks/>
          </p:cNvSpPr>
          <p:nvPr userDrawn="1"/>
        </p:nvSpPr>
        <p:spPr bwMode="auto">
          <a:xfrm>
            <a:off x="4671647" y="6520260"/>
            <a:ext cx="2844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7734EB-9A86-4D93-9B64-82206A930E05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018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기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텍스트 개체 틀 8"/>
          <p:cNvSpPr>
            <a:spLocks noGrp="1"/>
          </p:cNvSpPr>
          <p:nvPr>
            <p:ph type="body" sz="quarter" idx="13"/>
          </p:nvPr>
        </p:nvSpPr>
        <p:spPr>
          <a:xfrm>
            <a:off x="499799" y="1557339"/>
            <a:ext cx="11098233" cy="46095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ko-KR" altLang="en-US" dirty="0"/>
          </a:p>
        </p:txBody>
      </p:sp>
      <p:sp>
        <p:nvSpPr>
          <p:cNvPr id="10" name="텍스트 개체 틀 9"/>
          <p:cNvSpPr>
            <a:spLocks noGrp="1"/>
          </p:cNvSpPr>
          <p:nvPr>
            <p:ph type="body" sz="quarter" idx="14"/>
          </p:nvPr>
        </p:nvSpPr>
        <p:spPr>
          <a:xfrm>
            <a:off x="511908" y="836614"/>
            <a:ext cx="11088078" cy="5762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lnSpc>
                <a:spcPct val="100000"/>
              </a:lnSpc>
              <a:spcBef>
                <a:spcPts val="100"/>
              </a:spcBef>
              <a:buNone/>
              <a:defRPr sz="1400" baseline="0"/>
            </a:lvl1pPr>
            <a:lvl3pPr marL="461962" indent="0">
              <a:buFontTx/>
              <a:buNone/>
              <a:defRPr lang="ko-KR" altLang="en-US" sz="1400" b="1" dirty="0"/>
            </a:lvl3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13" name="제목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5" name="슬라이드 번호 개체 틀 12"/>
          <p:cNvSpPr>
            <a:spLocks noGrp="1"/>
          </p:cNvSpPr>
          <p:nvPr>
            <p:ph type="sldNum" sz="quarter" idx="15"/>
          </p:nvPr>
        </p:nvSpPr>
        <p:spPr>
          <a:xfrm>
            <a:off x="4671647" y="652026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BC22-0D46-4050-BAD4-44C1BB11FD74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49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3C2210CC-5C0C-4A5A-90D0-A3F6A427FE94}"/>
              </a:ext>
            </a:extLst>
          </p:cNvPr>
          <p:cNvSpPr/>
          <p:nvPr/>
        </p:nvSpPr>
        <p:spPr>
          <a:xfrm>
            <a:off x="0" y="0"/>
            <a:ext cx="12192000" cy="75951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941B79C-B773-4BF0-9087-3405BE7AAF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863" y="112502"/>
            <a:ext cx="1518950" cy="474282"/>
          </a:xfrm>
          <a:prstGeom prst="rect">
            <a:avLst/>
          </a:prstGeom>
        </p:spPr>
      </p:pic>
      <p:sp>
        <p:nvSpPr>
          <p:cNvPr id="11" name="제목 1">
            <a:extLst>
              <a:ext uri="{FF2B5EF4-FFF2-40B4-BE49-F238E27FC236}">
                <a16:creationId xmlns:a16="http://schemas.microsoft.com/office/drawing/2014/main" id="{4EFC3272-1231-4F89-90FB-9DFC65E9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04" y="-1"/>
            <a:ext cx="9294744" cy="759511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나눔바른고딕" panose="020B060302010102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A538A7AD-BD3A-4725-9514-DC4BDD8CEF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809625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sp>
        <p:nvSpPr>
          <p:cNvPr id="16" name="모서리가 둥근 직사각형 69">
            <a:extLst>
              <a:ext uri="{FF2B5EF4-FFF2-40B4-BE49-F238E27FC236}">
                <a16:creationId xmlns:a16="http://schemas.microsoft.com/office/drawing/2014/main" id="{528C229C-9C1C-419D-951A-429F123046B4}"/>
              </a:ext>
            </a:extLst>
          </p:cNvPr>
          <p:cNvSpPr/>
          <p:nvPr/>
        </p:nvSpPr>
        <p:spPr>
          <a:xfrm rot="16200000">
            <a:off x="212424" y="1091153"/>
            <a:ext cx="136848" cy="36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rgbClr val="00B0F0"/>
              </a:solidFill>
              <a:latin typeface="Rix고딕 L" panose="02020603020101020101" pitchFamily="18" charset="-127"/>
              <a:ea typeface="Rix고딕 L" panose="02020603020101020101" pitchFamily="18" charset="-127"/>
            </a:endParaRPr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id="{27A54A4C-A514-9345-A2C2-CA20BF2650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76167" y="6494463"/>
            <a:ext cx="707292" cy="3635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fld id="{16190FCE-2A33-4D39-9E95-7AFD816533BF}" type="slidenum">
              <a:rPr kumimoji="0" lang="ko-KR" altLang="en-US" sz="900" smtClean="0">
                <a:latin typeface="Calibri" pitchFamily="34" charset="0"/>
                <a:ea typeface="맑은 고딕" pitchFamily="50" charset="-127"/>
                <a:cs typeface="Calibri" pitchFamily="34" charset="0"/>
              </a:rPr>
              <a:pPr algn="ctr" eaLnBrk="1" latinLnBrk="0" hangingPunct="1">
                <a:defRPr/>
              </a:pPr>
              <a:t>‹#›</a:t>
            </a:fld>
            <a:endParaRPr kumimoji="0" lang="en-US" altLang="ko-KR" sz="900" dirty="0"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06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4756940-CD0E-4D77-986C-C59C56671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0E00740-D230-49B3-A3AE-D54C4967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6C2C04-69F4-4A90-A4C3-6B66EBBAE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BEFFC-AF27-4EBB-8603-661974BF80C6}" type="datetimeFigureOut">
              <a:rPr lang="ko-KR" altLang="en-US" smtClean="0"/>
              <a:t>2019. 1. 24.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908933-4609-49E2-AEF3-03B9FB531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4D3B50-7C2C-485D-A0B8-1E2419B2E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700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3" r:id="rId5"/>
    <p:sldLayoutId id="2147483664" r:id="rId6"/>
    <p:sldLayoutId id="2147483665" r:id="rId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132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차트 51"/>
          <p:cNvGraphicFramePr>
            <a:graphicFrameLocks/>
          </p:cNvGraphicFramePr>
          <p:nvPr>
            <p:extLst/>
          </p:nvPr>
        </p:nvGraphicFramePr>
        <p:xfrm>
          <a:off x="3314671" y="1982343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/>
          </p:nvPr>
        </p:nvGraphicFramePr>
        <p:xfrm>
          <a:off x="1146422" y="2004564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138"/>
          <p:cNvSpPr>
            <a:spLocks noChangeArrowheads="1"/>
          </p:cNvSpPr>
          <p:nvPr/>
        </p:nvSpPr>
        <p:spPr bwMode="auto">
          <a:xfrm>
            <a:off x="2495599" y="5373688"/>
            <a:ext cx="8208914" cy="792162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18000" tIns="36000" rIns="18000" bIns="36000" anchor="ctr"/>
          <a:lstStyle/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Unix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전체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개중 데이터가 부정확한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11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대를 포함하여 분석 </a:t>
            </a: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전체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DB/WAS/WEB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은 모두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리눅스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버전이 존재하고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마이그레이션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프로시져가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있는 제품임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상세 기타 어플리케이션의 경우 데이터가 없어 분석하지 못하였음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난이도별로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점과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점을 을 기준으로 쉬움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어려움을 분석 </a:t>
            </a: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Rectangle 141"/>
          <p:cNvSpPr>
            <a:spLocks noChangeArrowheads="1"/>
          </p:cNvSpPr>
          <p:nvPr/>
        </p:nvSpPr>
        <p:spPr bwMode="auto">
          <a:xfrm>
            <a:off x="1559496" y="5373688"/>
            <a:ext cx="864096" cy="792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시사점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2423592" y="1557338"/>
            <a:ext cx="2146190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</a:t>
            </a:r>
            <a:r>
              <a:rPr lang="en-US" altLang="ko-KR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가능여부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1847530" y="3789038"/>
          <a:ext cx="3301829" cy="14401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6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0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2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1500%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불가능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1" name="차트 30"/>
          <p:cNvGraphicFramePr>
            <a:graphicFrameLocks/>
          </p:cNvGraphicFramePr>
          <p:nvPr>
            <p:extLst/>
          </p:nvPr>
        </p:nvGraphicFramePr>
        <p:xfrm>
          <a:off x="897274" y="1908773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9" name="표 58"/>
          <p:cNvGraphicFramePr>
            <a:graphicFrameLocks noGrp="1"/>
          </p:cNvGraphicFramePr>
          <p:nvPr>
            <p:extLst/>
          </p:nvPr>
        </p:nvGraphicFramePr>
        <p:xfrm>
          <a:off x="7157098" y="3777534"/>
          <a:ext cx="3259380" cy="1451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8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65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14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0" name="TextBox 1"/>
          <p:cNvSpPr txBox="1"/>
          <p:nvPr/>
        </p:nvSpPr>
        <p:spPr>
          <a:xfrm>
            <a:off x="7850756" y="1557338"/>
            <a:ext cx="1874144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난이도</a:t>
            </a:r>
          </a:p>
        </p:txBody>
      </p:sp>
      <p:graphicFrame>
        <p:nvGraphicFramePr>
          <p:cNvPr id="26" name="차트 25"/>
          <p:cNvGraphicFramePr>
            <a:graphicFrameLocks/>
          </p:cNvGraphicFramePr>
          <p:nvPr>
            <p:extLst/>
          </p:nvPr>
        </p:nvGraphicFramePr>
        <p:xfrm>
          <a:off x="1847528" y="1664902"/>
          <a:ext cx="3312368" cy="212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차트 19"/>
          <p:cNvGraphicFramePr>
            <a:graphicFrameLocks/>
          </p:cNvGraphicFramePr>
          <p:nvPr>
            <p:extLst/>
          </p:nvPr>
        </p:nvGraphicFramePr>
        <p:xfrm>
          <a:off x="7248128" y="1772817"/>
          <a:ext cx="3168352" cy="1879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76320" y="2852936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84232" y="278092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중간</a:t>
            </a: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F5106B21-A111-CD4E-8AE4-B184CCA9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45E3EBA-F895-624D-BFA6-1DD5886709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56734"/>
          </a:xfrm>
        </p:spPr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파악한 결과는 아래와 같음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9846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8"/>
          <p:cNvSpPr>
            <a:spLocks noChangeArrowheads="1"/>
          </p:cNvSpPr>
          <p:nvPr/>
        </p:nvSpPr>
        <p:spPr bwMode="auto">
          <a:xfrm>
            <a:off x="1558925" y="1874260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1558925" y="1558138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분석대상 및 수행범위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gray">
          <a:xfrm>
            <a:off x="1697702" y="2396712"/>
            <a:ext cx="1277879" cy="3552569"/>
          </a:xfrm>
          <a:prstGeom prst="rect">
            <a:avLst/>
          </a:prstGeom>
          <a:solidFill>
            <a:schemeClr val="bg1"/>
          </a:solidFill>
          <a:ln w="25400" cap="rnd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endParaRPr lang="ko-KR" altLang="ko-KR" sz="105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1697703" y="2508064"/>
            <a:ext cx="1254363" cy="3441216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한화생명 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개 서버</a:t>
            </a: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631504" y="2327941"/>
            <a:ext cx="1439250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631504" y="2017307"/>
            <a:ext cx="1439250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 대상</a:t>
            </a:r>
          </a:p>
        </p:txBody>
      </p:sp>
      <p:sp>
        <p:nvSpPr>
          <p:cNvPr id="37" name="Rectangle 138"/>
          <p:cNvSpPr>
            <a:spLocks noChangeArrowheads="1"/>
          </p:cNvSpPr>
          <p:nvPr/>
        </p:nvSpPr>
        <p:spPr bwMode="auto">
          <a:xfrm>
            <a:off x="3104232" y="2295901"/>
            <a:ext cx="2809246" cy="3766087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0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3104232" y="2018487"/>
            <a:ext cx="2809246" cy="29506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분석절차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gray">
          <a:xfrm>
            <a:off x="3183731" y="2420889"/>
            <a:ext cx="622312" cy="168934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개별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서버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분석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822630" y="2438075"/>
            <a:ext cx="1881571" cy="1691570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HW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종류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현재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OS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버전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DBMS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종류 및 버전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 err="1">
                <a:latin typeface="나눔고딕" panose="020B0600000101010101" charset="-127"/>
                <a:ea typeface="나눔고딕" panose="020B0600000101010101" charset="-127"/>
              </a:rPr>
              <a:t>미들웨어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그룹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내용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CPU CLK, CPU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개수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사용량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Memory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개수 및 사용량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주 사용 소프트웨어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도입연도 및 내용연수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구동 소프트웨어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백업 여부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이중화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DR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구성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Appliance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및 종속 여부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Rectangle 138"/>
          <p:cNvSpPr>
            <a:spLocks noChangeArrowheads="1"/>
          </p:cNvSpPr>
          <p:nvPr/>
        </p:nvSpPr>
        <p:spPr bwMode="auto">
          <a:xfrm>
            <a:off x="5968626" y="2327941"/>
            <a:ext cx="4663878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60" name="Rectangle 141"/>
          <p:cNvSpPr>
            <a:spLocks noChangeArrowheads="1"/>
          </p:cNvSpPr>
          <p:nvPr/>
        </p:nvSpPr>
        <p:spPr bwMode="auto">
          <a:xfrm>
            <a:off x="5968626" y="2017307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적용 범위</a:t>
            </a:r>
          </a:p>
        </p:txBody>
      </p:sp>
      <p:graphicFrame>
        <p:nvGraphicFramePr>
          <p:cNvPr id="66" name="표 65"/>
          <p:cNvGraphicFramePr>
            <a:graphicFrameLocks noGrp="1"/>
          </p:cNvGraphicFramePr>
          <p:nvPr>
            <p:extLst/>
          </p:nvPr>
        </p:nvGraphicFramePr>
        <p:xfrm>
          <a:off x="6096000" y="2438078"/>
          <a:ext cx="4392488" cy="1045431"/>
        </p:xfrm>
        <a:graphic>
          <a:graphicData uri="http://schemas.openxmlformats.org/drawingml/2006/table">
            <a:tbl>
              <a:tblPr/>
              <a:tblGrid>
                <a:gridCol w="1374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0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84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퍼블릭</a:t>
                      </a:r>
                      <a:r>
                        <a:rPr lang="en-US" altLang="ko-KR" sz="1000" b="1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개별 서버가능여부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서비스 별 가능여부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588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운영되고 있는 시스템이 외부 민간 사업자의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퍼블릭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클라우드를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사용 가능하지 여부 파악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각 개별 서버 별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가능 여부를 파악하고 이전 난이도 도출</a:t>
                      </a: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각 개별 서버 별 연동되고 있는 서비스 별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 가능 여부를 파악하고 난이도 도출</a:t>
                      </a: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0" name="Rectangle 7"/>
          <p:cNvSpPr>
            <a:spLocks noChangeArrowheads="1"/>
          </p:cNvSpPr>
          <p:nvPr/>
        </p:nvSpPr>
        <p:spPr bwMode="gray">
          <a:xfrm>
            <a:off x="3183731" y="4280779"/>
            <a:ext cx="622312" cy="168934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 err="1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서비스별</a:t>
            </a: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 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분석</a:t>
            </a: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3822630" y="4297965"/>
            <a:ext cx="1881571" cy="1691570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구성도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연동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DBMS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네트워크 구성도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가능여부 및 난이도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애플리케이션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가능 여부 및 서비스 별 난이도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별 내용연수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endParaRPr lang="ko-KR" altLang="en-US" sz="9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2" name="AutoShape 20"/>
          <p:cNvSpPr>
            <a:spLocks noChangeArrowheads="1"/>
          </p:cNvSpPr>
          <p:nvPr/>
        </p:nvSpPr>
        <p:spPr bwMode="gray">
          <a:xfrm>
            <a:off x="1753120" y="2852936"/>
            <a:ext cx="1113795" cy="648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 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서비스 </a:t>
            </a:r>
            <a:endParaRPr lang="en-US" altLang="ko-KR" sz="105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 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서버</a:t>
            </a:r>
          </a:p>
        </p:txBody>
      </p:sp>
      <p:sp>
        <p:nvSpPr>
          <p:cNvPr id="46" name="Rectangle 141"/>
          <p:cNvSpPr>
            <a:spLocks noChangeArrowheads="1"/>
          </p:cNvSpPr>
          <p:nvPr/>
        </p:nvSpPr>
        <p:spPr bwMode="auto">
          <a:xfrm>
            <a:off x="5968626" y="3645025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난이도 정의</a:t>
            </a:r>
          </a:p>
        </p:txBody>
      </p:sp>
      <p:graphicFrame>
        <p:nvGraphicFramePr>
          <p:cNvPr id="47" name="표 46"/>
          <p:cNvGraphicFramePr>
            <a:graphicFrameLocks noGrp="1"/>
          </p:cNvGraphicFramePr>
          <p:nvPr>
            <p:extLst/>
          </p:nvPr>
        </p:nvGraphicFramePr>
        <p:xfrm>
          <a:off x="6096001" y="4020056"/>
          <a:ext cx="4464497" cy="1929225"/>
        </p:xfrm>
        <a:graphic>
          <a:graphicData uri="http://schemas.openxmlformats.org/drawingml/2006/table">
            <a:tbl>
              <a:tblPr/>
              <a:tblGrid>
                <a:gridCol w="6910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1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5824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340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서버별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난이도</a:t>
                      </a: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사용하고 있는 시스템 환경에서 아무런 변경 없이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Virtual Machine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에서 구동되고 있는 시스템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U2L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을 진행해야 하는 경우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DB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마이그레이션을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진행해야 하는 경우</a:t>
                      </a:r>
                      <a:endParaRPr lang="en-US" altLang="ko-KR" sz="800" b="0" i="0" u="none" strike="noStrike" baseline="0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서비스 구성도 및 네트워크 구조가 바뀌는 경우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비교적 어려운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U2L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및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DB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마이그레이션을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동시에 수행하여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클라우드로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제목 1">
            <a:extLst>
              <a:ext uri="{FF2B5EF4-FFF2-40B4-BE49-F238E27FC236}">
                <a16:creationId xmlns:a16="http://schemas.microsoft.com/office/drawing/2014/main" id="{B41FCAB0-A02C-7646-9F34-C5C668E7F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4.3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CC447BA-730C-9943-9DDC-9B9EA3F7D0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32937"/>
          </a:xfrm>
        </p:spPr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</a:t>
            </a:r>
            <a:r>
              <a:rPr kumimoji="1" lang="en-US" altLang="ko-KR" dirty="0"/>
              <a:t>/ </a:t>
            </a:r>
            <a:r>
              <a:rPr kumimoji="1" lang="ko-KR" altLang="en-US" dirty="0"/>
              <a:t>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8577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840414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2172001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622"/>
          <p:cNvSpPr txBox="1">
            <a:spLocks noChangeArrowheads="1"/>
          </p:cNvSpPr>
          <p:nvPr/>
        </p:nvSpPr>
        <p:spPr bwMode="auto">
          <a:xfrm>
            <a:off x="1349920" y="-1214951"/>
            <a:ext cx="9361040" cy="9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1B299196-D6F5-D540-BA93-0634237A2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510086-F2B1-7A4C-A4F2-CE49482980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773317" cy="26005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88822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908984" y="-1792287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558925" y="-2123874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587151" y="-1166824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16113"/>
            <a:ext cx="929005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C094BF07-D419-CD4F-B83C-70D9DD85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6E01A89-0991-B041-A572-628347E90B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2639591" cy="4252858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3624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583740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1915327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349920" y="-95827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EE5017B-C556-6E49-B7D8-B6A12FA9C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CC4A9A8-84FB-294E-BBC5-33A5C43E6E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3634201" cy="19909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6125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599782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1931369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349920" y="-97431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13" y="1916114"/>
            <a:ext cx="9307562" cy="446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50C4D23D-7B16-E240-BB37-3E525423D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44A0B10-0751-DD40-B34F-4EB0D8CAA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2992517" cy="1637995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2986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차트 31"/>
          <p:cNvGraphicFramePr>
            <a:graphicFrameLocks/>
          </p:cNvGraphicFramePr>
          <p:nvPr>
            <p:extLst/>
          </p:nvPr>
        </p:nvGraphicFramePr>
        <p:xfrm>
          <a:off x="1991544" y="1916113"/>
          <a:ext cx="3204964" cy="1803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2" name="차트 51"/>
          <p:cNvGraphicFramePr>
            <a:graphicFrameLocks/>
          </p:cNvGraphicFramePr>
          <p:nvPr>
            <p:extLst/>
          </p:nvPr>
        </p:nvGraphicFramePr>
        <p:xfrm>
          <a:off x="3314671" y="2054327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/>
          </p:nvPr>
        </p:nvGraphicFramePr>
        <p:xfrm>
          <a:off x="1146422" y="2076548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976601" y="-1431903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626542" y="-1763490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654768" y="-80644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전환 수치가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 / 15 / 20 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순으로 쉬움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중간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어려움 으로 구분 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이는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클러스터 상태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 DR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구축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업무 종류에 따른 기준으로 측정하였음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</p:txBody>
      </p:sp>
      <p:sp>
        <p:nvSpPr>
          <p:cNvPr id="7" name="Rectangle 138"/>
          <p:cNvSpPr>
            <a:spLocks noChangeArrowheads="1"/>
          </p:cNvSpPr>
          <p:nvPr/>
        </p:nvSpPr>
        <p:spPr bwMode="auto">
          <a:xfrm>
            <a:off x="2495599" y="5733182"/>
            <a:ext cx="8208914" cy="792162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18000" tIns="36000" rIns="18000" bIns="36000" anchor="ctr"/>
          <a:lstStyle/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고객사의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 응용서비스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개의 서버 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45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응용서비스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(54%), 14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대의 서버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(17%)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전환이 가능함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oracle RAC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는 </a:t>
            </a:r>
            <a:r>
              <a:rPr lang="en-US" altLang="ko-KR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openstack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에서 지원하지 않음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was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와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 /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단일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를 중심으로 먼저 </a:t>
            </a:r>
            <a:r>
              <a:rPr lang="en-US" altLang="ko-KR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openstack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이관 가능 </a:t>
            </a:r>
            <a:endParaRPr lang="en-US" altLang="ko-KR" sz="1000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8" name="Rectangle 141"/>
          <p:cNvSpPr>
            <a:spLocks noChangeArrowheads="1"/>
          </p:cNvSpPr>
          <p:nvPr/>
        </p:nvSpPr>
        <p:spPr bwMode="auto">
          <a:xfrm>
            <a:off x="1559496" y="5733182"/>
            <a:ext cx="864096" cy="792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시사점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1847530" y="3717032"/>
          <a:ext cx="3301829" cy="18301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6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0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2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전체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1" name="차트 30"/>
          <p:cNvGraphicFramePr>
            <a:graphicFrameLocks/>
          </p:cNvGraphicFramePr>
          <p:nvPr>
            <p:extLst/>
          </p:nvPr>
        </p:nvGraphicFramePr>
        <p:xfrm>
          <a:off x="897274" y="1980757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9" name="표 58"/>
          <p:cNvGraphicFramePr>
            <a:graphicFrameLocks noGrp="1"/>
          </p:cNvGraphicFramePr>
          <p:nvPr>
            <p:extLst/>
          </p:nvPr>
        </p:nvGraphicFramePr>
        <p:xfrm>
          <a:off x="7157098" y="3849518"/>
          <a:ext cx="3187374" cy="15957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5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2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0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전체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3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682851" y="299692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99656" y="3082295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>
                <a:solidFill>
                  <a:schemeClr val="bg1"/>
                </a:solidFill>
              </a:rPr>
              <a:t>중간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43673" y="213285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어려움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2495601" y="1628800"/>
            <a:ext cx="2187687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 err="1"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 전환 난이도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6744074" y="1628800"/>
            <a:ext cx="3600399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업무난이도를 고려한 서비스 </a:t>
            </a:r>
            <a:r>
              <a:rPr lang="ko-KR" altLang="en-US" sz="1200" b="1" u="sng" dirty="0" err="1"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 전환 대상 </a:t>
            </a:r>
          </a:p>
        </p:txBody>
      </p:sp>
      <p:graphicFrame>
        <p:nvGraphicFramePr>
          <p:cNvPr id="27" name="차트 26"/>
          <p:cNvGraphicFramePr>
            <a:graphicFrameLocks/>
          </p:cNvGraphicFramePr>
          <p:nvPr>
            <p:extLst/>
          </p:nvPr>
        </p:nvGraphicFramePr>
        <p:xfrm>
          <a:off x="7571556" y="2060130"/>
          <a:ext cx="2268860" cy="1656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8795692" y="2996952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84882" y="3167390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>
                <a:solidFill>
                  <a:schemeClr val="bg1"/>
                </a:solidFill>
              </a:rPr>
              <a:t>중간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03605" y="2348880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어려움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F499E71-E7E3-DD45-BD63-DE78C1CD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CA70AE4-E867-1548-8E77-D1D7F1AA51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34347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  <a:r>
              <a:rPr kumimoji="1" lang="en-US" altLang="ko-KR" dirty="0"/>
              <a:t>.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수치가 </a:t>
            </a:r>
            <a:r>
              <a:rPr kumimoji="1" lang="en-US" altLang="ko-KR" dirty="0"/>
              <a:t>10 / 15 / 20  </a:t>
            </a:r>
            <a:r>
              <a:rPr kumimoji="1" lang="ko-KR" altLang="en-US" dirty="0"/>
              <a:t>순으로 쉬움</a:t>
            </a:r>
            <a:r>
              <a:rPr kumimoji="1" lang="en-US" altLang="ko-KR" dirty="0"/>
              <a:t>/</a:t>
            </a:r>
            <a:r>
              <a:rPr kumimoji="1" lang="ko-KR" altLang="en-US" dirty="0"/>
              <a:t>중간</a:t>
            </a:r>
            <a:r>
              <a:rPr kumimoji="1" lang="en-US" altLang="ko-KR" dirty="0"/>
              <a:t>/</a:t>
            </a:r>
            <a:r>
              <a:rPr kumimoji="1" lang="ko-KR" altLang="en-US" dirty="0"/>
              <a:t>어려움 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구분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이는 클러스터 상태 </a:t>
            </a:r>
            <a:r>
              <a:rPr kumimoji="1" lang="en-US" altLang="ko-KR" dirty="0"/>
              <a:t>/ </a:t>
            </a:r>
            <a:r>
              <a:rPr kumimoji="1" lang="en" altLang="ko-KR" dirty="0"/>
              <a:t>DR </a:t>
            </a:r>
            <a:r>
              <a:rPr kumimoji="1" lang="ko-KR" altLang="en-US" dirty="0"/>
              <a:t>구축 </a:t>
            </a:r>
            <a:r>
              <a:rPr kumimoji="1" lang="en-US" altLang="ko-KR" dirty="0"/>
              <a:t>/ </a:t>
            </a:r>
            <a:r>
              <a:rPr kumimoji="1" lang="ko-KR" altLang="en-US" dirty="0"/>
              <a:t>업무 종류에 따른 기준으로 측정하였음</a:t>
            </a:r>
            <a:r>
              <a:rPr kumimoji="1" lang="en-US" altLang="ko-KR" dirty="0"/>
              <a:t>.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4837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1.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개요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15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추진 배경 및 추진 방향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추진 방안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90578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365152" y="-60853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23592" y="2181345"/>
            <a:ext cx="3456384" cy="250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아키텍처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코어 영역에서 매년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배 이상의 성능 발전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기술 표준을 바탕으로 하여 대부분의 서버 업체에서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리눅스를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기반으로 출시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기반으로 개발자들이 원하는 신기술을 빠르게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커널에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적용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82563" indent="-182563" latinLnBrk="0">
              <a:lnSpc>
                <a:spcPct val="120000"/>
              </a:lnSpc>
              <a:buClr>
                <a:srgbClr val="000000"/>
              </a:buClr>
              <a:buFont typeface="Wingdings" pitchFamily="2" charset="2"/>
              <a:buChar char="§"/>
              <a:tabLst>
                <a:tab pos="182563" algn="l"/>
              </a:tabLst>
              <a:defRPr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전세계 서버 출하량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920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만대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(2013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년 기준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 중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97%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기반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82563" indent="-182563" latinLnBrk="0">
              <a:lnSpc>
                <a:spcPct val="120000"/>
              </a:lnSpc>
              <a:buClr>
                <a:srgbClr val="000000"/>
              </a:buClr>
              <a:buFont typeface="Wingdings" pitchFamily="2" charset="2"/>
              <a:buChar char="§"/>
              <a:tabLst>
                <a:tab pos="182563" algn="l"/>
              </a:tabLst>
              <a:defRPr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메모리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네트워크 카드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기타 주요 부품 업체의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타겟은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시장으로 집중하는 상황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423592" y="4845641"/>
            <a:ext cx="3456384" cy="132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밴더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종속성 탈피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최적 솔루션 제공을 통한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IT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선진화 구축 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Linux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와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도입을 통한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IT TCO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절감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기술 내재화를 통한 향후 자체 핵심 역량 강화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9223845" y="-1234002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모델수립</a:t>
            </a:r>
          </a:p>
        </p:txBody>
      </p:sp>
      <p:sp>
        <p:nvSpPr>
          <p:cNvPr id="23" name="Rectangle 138"/>
          <p:cNvSpPr>
            <a:spLocks noChangeArrowheads="1"/>
          </p:cNvSpPr>
          <p:nvPr/>
        </p:nvSpPr>
        <p:spPr bwMode="auto">
          <a:xfrm>
            <a:off x="1558926" y="2066764"/>
            <a:ext cx="432105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5" name="Rectangle 141"/>
          <p:cNvSpPr>
            <a:spLocks noChangeArrowheads="1"/>
          </p:cNvSpPr>
          <p:nvPr/>
        </p:nvSpPr>
        <p:spPr bwMode="auto">
          <a:xfrm>
            <a:off x="1558926" y="1750642"/>
            <a:ext cx="432105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추진 배경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6" name="Rectangle 138"/>
          <p:cNvSpPr>
            <a:spLocks noChangeArrowheads="1"/>
          </p:cNvSpPr>
          <p:nvPr/>
        </p:nvSpPr>
        <p:spPr bwMode="auto">
          <a:xfrm>
            <a:off x="6384033" y="2068104"/>
            <a:ext cx="432105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7" name="Rectangle 141"/>
          <p:cNvSpPr>
            <a:spLocks noChangeArrowheads="1"/>
          </p:cNvSpPr>
          <p:nvPr/>
        </p:nvSpPr>
        <p:spPr bwMode="auto">
          <a:xfrm>
            <a:off x="6384033" y="1751304"/>
            <a:ext cx="432105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추진 방향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8" name="AutoShape 142"/>
          <p:cNvSpPr>
            <a:spLocks noChangeArrowheads="1"/>
          </p:cNvSpPr>
          <p:nvPr/>
        </p:nvSpPr>
        <p:spPr bwMode="auto">
          <a:xfrm rot="5400000">
            <a:off x="4746378" y="4023762"/>
            <a:ext cx="2880000" cy="320400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rot="10800000" vert="eaVert" wrap="none" lIns="0" tIns="0" rIns="0" bIns="0" anchor="ctr"/>
          <a:lstStyle/>
          <a:p>
            <a:pPr algn="ctr" eaLnBrk="0" latinLnBrk="0" hangingPunct="0">
              <a:buFont typeface="Wingdings" pitchFamily="2" charset="2"/>
              <a:buChar char="§"/>
            </a:pP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9" name="오각형 28"/>
          <p:cNvSpPr>
            <a:spLocks noChangeArrowheads="1"/>
          </p:cNvSpPr>
          <p:nvPr/>
        </p:nvSpPr>
        <p:spPr bwMode="gray">
          <a:xfrm>
            <a:off x="1667508" y="2181362"/>
            <a:ext cx="756084" cy="2520262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외부적</a:t>
            </a:r>
            <a:b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환경변화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오각형 29"/>
          <p:cNvSpPr>
            <a:spLocks noChangeArrowheads="1"/>
          </p:cNvSpPr>
          <p:nvPr/>
        </p:nvSpPr>
        <p:spPr bwMode="gray">
          <a:xfrm>
            <a:off x="1667508" y="4845640"/>
            <a:ext cx="756084" cy="1404172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내부적 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요인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7616568" y="3621504"/>
            <a:ext cx="2988000" cy="142368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 소스 운영 환경을 위한 운영 요원의 </a:t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기술 내재화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기반 통합 모니터링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백업 및 </a:t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복구 체제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기반 인프라 조성 및 서비스 기획</a:t>
            </a: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6500863" y="3621504"/>
            <a:ext cx="1040796" cy="142368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중기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</a:p>
          <a:p>
            <a:pPr algn="ctr">
              <a:defRPr/>
            </a:pPr>
            <a:r>
              <a:rPr lang="ko-KR" altLang="en-US" sz="12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활용 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7619477" y="5133672"/>
            <a:ext cx="2988000" cy="114403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업무 시스템에 대한 서비스 중심의 </a:t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클라우드화</a:t>
            </a:r>
            <a:endParaRPr lang="ko-KR" altLang="en-US" sz="12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인프라 관점의 모니터링 일원화 및 </a:t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사용자 중심의 인터페이스 전환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빅데이터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서비스 등의 다양한 환경 제공</a:t>
            </a:r>
          </a:p>
        </p:txBody>
      </p:sp>
      <p:sp>
        <p:nvSpPr>
          <p:cNvPr id="34" name="Rectangle 27"/>
          <p:cNvSpPr>
            <a:spLocks noChangeArrowheads="1"/>
          </p:cNvSpPr>
          <p:nvPr/>
        </p:nvSpPr>
        <p:spPr bwMode="auto">
          <a:xfrm>
            <a:off x="6503772" y="5133672"/>
            <a:ext cx="1040796" cy="1144036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중심의 </a:t>
            </a:r>
            <a:b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화 </a:t>
            </a: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7619477" y="2173252"/>
            <a:ext cx="2988000" cy="137624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기반의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전환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업무를 위한 공통 플랫폼 제공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단순화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표준화 기반의 </a:t>
            </a: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계층형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아키텍처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개발 인프라에 대한 가상화 적용</a:t>
            </a:r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6503772" y="2173252"/>
            <a:ext cx="1040796" cy="137624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초기 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endParaRPr lang="ko-KR" altLang="en-US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1E6699B-6591-4F4A-A8EF-A4B62A97D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1.1 </a:t>
            </a:r>
            <a:r>
              <a:rPr kumimoji="1" lang="ko-KR" altLang="en-US" dirty="0"/>
              <a:t>추진 배경 및 추진 방향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239B3D4-C88E-9D43-BA6D-9C1A94F1F5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067465" cy="1878626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오픈소스 소프트웨어 기반의 프로세스를 정립하고 공통플랫폼을 구축함으로써 종속성 탈피</a:t>
            </a:r>
            <a:r>
              <a:rPr kumimoji="1" lang="en-US" altLang="ko-KR" dirty="0"/>
              <a:t>, </a:t>
            </a:r>
            <a:r>
              <a:rPr kumimoji="1" lang="ko-KR" altLang="en-US" dirty="0"/>
              <a:t>개방성 증가</a:t>
            </a:r>
            <a:r>
              <a:rPr kumimoji="1" lang="en-US" altLang="ko-KR" dirty="0"/>
              <a:t>, </a:t>
            </a:r>
            <a:r>
              <a:rPr kumimoji="1" lang="ko-KR" altLang="en-US" dirty="0"/>
              <a:t>비용 </a:t>
            </a:r>
            <a:r>
              <a:rPr kumimoji="1" lang="ko-KR" altLang="en-US" dirty="0" err="1"/>
              <a:t>절감등을</a:t>
            </a:r>
            <a:r>
              <a:rPr kumimoji="1" lang="ko-KR" altLang="en-US" dirty="0"/>
              <a:t> 통해서 </a:t>
            </a:r>
            <a:r>
              <a:rPr kumimoji="1" lang="en" altLang="ko-KR" dirty="0"/>
              <a:t>IT </a:t>
            </a:r>
            <a:r>
              <a:rPr kumimoji="1" lang="ko-KR" altLang="en-US" dirty="0"/>
              <a:t>경쟁력을 확보하고 위해 </a:t>
            </a:r>
            <a:r>
              <a:rPr kumimoji="1" lang="en" altLang="ko-KR" dirty="0"/>
              <a:t>U2L</a:t>
            </a:r>
            <a:r>
              <a:rPr kumimoji="1" lang="ko-KR" altLang="en-US" dirty="0"/>
              <a:t>을 추진함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이는 향후 </a:t>
            </a:r>
            <a:r>
              <a:rPr kumimoji="1" lang="ko-KR" altLang="en-US" dirty="0" err="1"/>
              <a:t>클라우드로의</a:t>
            </a:r>
            <a:r>
              <a:rPr kumimoji="1" lang="ko-KR" altLang="en-US" dirty="0"/>
              <a:t> 전환</a:t>
            </a:r>
            <a:r>
              <a:rPr kumimoji="1" lang="en-US" altLang="ko-KR" dirty="0"/>
              <a:t>, </a:t>
            </a:r>
            <a:r>
              <a:rPr kumimoji="1" lang="ko-KR" altLang="en-US" dirty="0"/>
              <a:t>구축을 위한 초기단계임</a:t>
            </a:r>
            <a:r>
              <a:rPr kumimoji="1" lang="en-US" altLang="ko-KR" dirty="0"/>
              <a:t>.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9629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611410" y="2349426"/>
            <a:ext cx="9137537" cy="2458842"/>
            <a:chOff x="216341" y="1440481"/>
            <a:chExt cx="9438298" cy="3359784"/>
          </a:xfrm>
        </p:grpSpPr>
        <p:sp>
          <p:nvSpPr>
            <p:cNvPr id="2" name="자유형 1"/>
            <p:cNvSpPr/>
            <p:nvPr/>
          </p:nvSpPr>
          <p:spPr bwMode="auto">
            <a:xfrm>
              <a:off x="4479913" y="1694445"/>
              <a:ext cx="1567542" cy="2623457"/>
            </a:xfrm>
            <a:custGeom>
              <a:avLst/>
              <a:gdLst>
                <a:gd name="connsiteX0" fmla="*/ 0 w 1208314"/>
                <a:gd name="connsiteY0" fmla="*/ 0 h 2623457"/>
                <a:gd name="connsiteX1" fmla="*/ 1208314 w 1208314"/>
                <a:gd name="connsiteY1" fmla="*/ 130629 h 2623457"/>
                <a:gd name="connsiteX2" fmla="*/ 1208314 w 1208314"/>
                <a:gd name="connsiteY2" fmla="*/ 2569029 h 2623457"/>
                <a:gd name="connsiteX3" fmla="*/ 0 w 1208314"/>
                <a:gd name="connsiteY3" fmla="*/ 2623457 h 2623457"/>
                <a:gd name="connsiteX4" fmla="*/ 0 w 1208314"/>
                <a:gd name="connsiteY4" fmla="*/ 0 h 2623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8314" h="2623457">
                  <a:moveTo>
                    <a:pt x="0" y="0"/>
                  </a:moveTo>
                  <a:lnTo>
                    <a:pt x="1208314" y="130629"/>
                  </a:lnTo>
                  <a:lnTo>
                    <a:pt x="1208314" y="2569029"/>
                  </a:lnTo>
                  <a:lnTo>
                    <a:pt x="0" y="262345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rtlCol="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3" name="모서리가 둥근 직사각형 2"/>
            <p:cNvSpPr/>
            <p:nvPr/>
          </p:nvSpPr>
          <p:spPr>
            <a:xfrm>
              <a:off x="5927708" y="1814188"/>
              <a:ext cx="3546933" cy="2438854"/>
            </a:xfrm>
            <a:prstGeom prst="roundRect">
              <a:avLst>
                <a:gd name="adj" fmla="val 6154"/>
              </a:avLst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anchor="b"/>
            <a:lstStyle/>
            <a:p>
              <a:pPr algn="ctr">
                <a:defRPr/>
              </a:pPr>
              <a:endPara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4" name="모서리가 둥근 직사각형 11"/>
            <p:cNvSpPr>
              <a:spLocks noChangeArrowheads="1"/>
            </p:cNvSpPr>
            <p:nvPr/>
          </p:nvSpPr>
          <p:spPr bwMode="auto">
            <a:xfrm>
              <a:off x="736812" y="1552108"/>
              <a:ext cx="1862137" cy="2795276"/>
            </a:xfrm>
            <a:prstGeom prst="roundRect">
              <a:avLst>
                <a:gd name="adj" fmla="val 6884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70C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ko-KR" altLang="en-US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기존 유닉스</a:t>
              </a:r>
              <a:r>
                <a:rPr lang="en-US" altLang="ko-KR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lang="ko-KR" altLang="en-US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계열</a:t>
              </a:r>
              <a:endParaRPr lang="en-US" altLang="ko-KR" sz="1050" b="1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" name="모서리가 둥근 직사각형 4"/>
            <p:cNvSpPr>
              <a:spLocks noChangeArrowheads="1"/>
            </p:cNvSpPr>
            <p:nvPr/>
          </p:nvSpPr>
          <p:spPr bwMode="auto">
            <a:xfrm>
              <a:off x="2740237" y="1539045"/>
              <a:ext cx="1860550" cy="2808339"/>
            </a:xfrm>
            <a:prstGeom prst="roundRect">
              <a:avLst>
                <a:gd name="adj" fmla="val 6884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70C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105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Unix to Linux  Migration</a:t>
              </a:r>
            </a:p>
          </p:txBody>
        </p:sp>
        <p:sp>
          <p:nvSpPr>
            <p:cNvPr id="6" name="직사각형 6"/>
            <p:cNvSpPr>
              <a:spLocks noChangeArrowheads="1"/>
            </p:cNvSpPr>
            <p:nvPr/>
          </p:nvSpPr>
          <p:spPr bwMode="auto">
            <a:xfrm>
              <a:off x="541549" y="2026459"/>
              <a:ext cx="4243388" cy="719137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High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7" name="직사각형 7"/>
            <p:cNvSpPr>
              <a:spLocks noChangeArrowheads="1"/>
            </p:cNvSpPr>
            <p:nvPr/>
          </p:nvSpPr>
          <p:spPr bwMode="auto">
            <a:xfrm>
              <a:off x="541549" y="2799571"/>
              <a:ext cx="4243388" cy="719138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Medium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8" name="직사각형 8"/>
            <p:cNvSpPr>
              <a:spLocks noChangeArrowheads="1"/>
            </p:cNvSpPr>
            <p:nvPr/>
          </p:nvSpPr>
          <p:spPr bwMode="auto">
            <a:xfrm>
              <a:off x="541549" y="3574271"/>
              <a:ext cx="4243388" cy="719138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Low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9" name="직선 화살표 연결선 14"/>
            <p:cNvCxnSpPr>
              <a:cxnSpLocks noChangeShapeType="1"/>
            </p:cNvCxnSpPr>
            <p:nvPr/>
          </p:nvCxnSpPr>
          <p:spPr bwMode="auto">
            <a:xfrm rot="16200000" flipH="1">
              <a:off x="-985626" y="2980547"/>
              <a:ext cx="2879725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none"/>
            </a:ln>
          </p:spPr>
        </p:cxnSp>
        <p:cxnSp>
          <p:nvCxnSpPr>
            <p:cNvPr id="10" name="직선 화살표 연결선 16"/>
            <p:cNvCxnSpPr>
              <a:cxnSpLocks noChangeShapeType="1"/>
            </p:cNvCxnSpPr>
            <p:nvPr/>
          </p:nvCxnSpPr>
          <p:spPr bwMode="auto">
            <a:xfrm rot="10800000">
              <a:off x="447665" y="4418367"/>
              <a:ext cx="4487863" cy="635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/>
            </a:ln>
          </p:spPr>
        </p:cxnSp>
        <p:sp>
          <p:nvSpPr>
            <p:cNvPr id="11" name="TextBox 10"/>
            <p:cNvSpPr txBox="1"/>
            <p:nvPr/>
          </p:nvSpPr>
          <p:spPr>
            <a:xfrm>
              <a:off x="241040" y="1537957"/>
              <a:ext cx="190744" cy="2492375"/>
            </a:xfrm>
            <a:prstGeom prst="rect">
              <a:avLst/>
            </a:prstGeom>
            <a:noFill/>
          </p:spPr>
          <p:txBody>
            <a:bodyPr vert="eaVert" lIns="0" tIns="0" rIns="0" bIns="0">
              <a:spAutoFit/>
            </a:bodyPr>
            <a:lstStyle/>
            <a:p>
              <a:pPr>
                <a:defRPr/>
              </a:pPr>
              <a:r>
                <a:rPr lang="ko-KR" altLang="en-US" sz="12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규모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55915" y="4421771"/>
              <a:ext cx="1598613" cy="378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en-US" altLang="ko-KR" sz="12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Platform</a:t>
              </a:r>
              <a:endParaRPr lang="ko-KR" altLang="en-US" sz="12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3" name="오른쪽 화살표 12"/>
            <p:cNvSpPr/>
            <p:nvPr/>
          </p:nvSpPr>
          <p:spPr>
            <a:xfrm>
              <a:off x="736812" y="2521366"/>
              <a:ext cx="4048125" cy="603076"/>
            </a:xfrm>
            <a:prstGeom prst="rightArrow">
              <a:avLst>
                <a:gd name="adj1" fmla="val 64262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96D6"/>
              </a:solidFill>
              <a:prstDash val="sysDash"/>
            </a:ln>
          </p:spPr>
          <p:txBody>
            <a:bodyPr anchor="ctr"/>
            <a:lstStyle/>
            <a:p>
              <a:pPr algn="ctr">
                <a:defRPr/>
              </a:pPr>
              <a:r>
                <a:rPr lang="ko-KR" altLang="en-US" sz="1200" b="1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오픈소스</a:t>
              </a:r>
              <a:r>
                <a:rPr lang="ko-KR" altLang="en-US" sz="120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인프라 추진방향</a:t>
              </a:r>
            </a:p>
          </p:txBody>
        </p:sp>
        <p:sp>
          <p:nvSpPr>
            <p:cNvPr id="14" name="타원 26"/>
            <p:cNvSpPr>
              <a:spLocks noChangeArrowheads="1"/>
            </p:cNvSpPr>
            <p:nvPr/>
          </p:nvSpPr>
          <p:spPr bwMode="auto">
            <a:xfrm>
              <a:off x="6514407" y="1972931"/>
              <a:ext cx="2416175" cy="542925"/>
            </a:xfrm>
            <a:prstGeom prst="ellipse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90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U2L Migration</a:t>
              </a:r>
            </a:p>
            <a:p>
              <a:pPr algn="ctr"/>
              <a:r>
                <a:rPr lang="en-US" altLang="ko-KR" sz="90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(Unix To Linux Migration)</a:t>
              </a:r>
              <a:endParaRPr lang="ko-KR" altLang="en-US" sz="900" b="1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6514407" y="2667233"/>
              <a:ext cx="2416175" cy="542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ko-KR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P2V</a:t>
              </a:r>
            </a:p>
            <a:p>
              <a:pPr algn="ctr">
                <a:defRPr/>
              </a:pPr>
              <a:r>
                <a:rPr lang="en-US" altLang="ko-KR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(Physical To Virtual Migration)</a:t>
              </a:r>
              <a:endParaRPr lang="ko-KR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6514407" y="3361534"/>
              <a:ext cx="2416175" cy="542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V2V</a:t>
              </a:r>
            </a:p>
            <a:p>
              <a:pPr algn="ctr">
                <a:defRPr/>
              </a:pP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(Virtual To Virtual Migration)</a:t>
              </a:r>
              <a:endPara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17" name="직선 화살표 연결선 16"/>
            <p:cNvCxnSpPr>
              <a:stCxn id="14" idx="4"/>
              <a:endCxn id="15" idx="0"/>
            </p:cNvCxnSpPr>
            <p:nvPr/>
          </p:nvCxnSpPr>
          <p:spPr bwMode="auto">
            <a:xfrm rot="5400000">
              <a:off x="7646807" y="2591544"/>
              <a:ext cx="151377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/>
            </a:ln>
          </p:spPr>
        </p:cxnSp>
        <p:cxnSp>
          <p:nvCxnSpPr>
            <p:cNvPr id="18" name="직선 화살표 연결선 17"/>
            <p:cNvCxnSpPr>
              <a:stCxn id="15" idx="4"/>
              <a:endCxn id="16" idx="0"/>
            </p:cNvCxnSpPr>
            <p:nvPr/>
          </p:nvCxnSpPr>
          <p:spPr bwMode="auto">
            <a:xfrm rot="5400000">
              <a:off x="7646807" y="3285846"/>
              <a:ext cx="151376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/>
            </a:ln>
          </p:spPr>
        </p:cxnSp>
        <p:sp>
          <p:nvSpPr>
            <p:cNvPr id="19" name="Rectangle 1"/>
            <p:cNvSpPr/>
            <p:nvPr/>
          </p:nvSpPr>
          <p:spPr>
            <a:xfrm>
              <a:off x="216341" y="1440481"/>
              <a:ext cx="9438298" cy="3258288"/>
            </a:xfrm>
            <a:prstGeom prst="rect">
              <a:avLst/>
            </a:prstGeom>
            <a:noFill/>
            <a:ln>
              <a:solidFill>
                <a:srgbClr val="80808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21" name="AutoShape 28"/>
          <p:cNvSpPr>
            <a:spLocks noChangeArrowheads="1"/>
          </p:cNvSpPr>
          <p:nvPr/>
        </p:nvSpPr>
        <p:spPr bwMode="auto">
          <a:xfrm>
            <a:off x="1845550" y="4975140"/>
            <a:ext cx="1849832" cy="314257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1.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애플리케이션 요소</a:t>
            </a:r>
          </a:p>
        </p:txBody>
      </p:sp>
      <p:sp>
        <p:nvSpPr>
          <p:cNvPr id="22" name="AutoShape 30"/>
          <p:cNvSpPr>
            <a:spLocks noChangeArrowheads="1"/>
          </p:cNvSpPr>
          <p:nvPr/>
        </p:nvSpPr>
        <p:spPr bwMode="auto">
          <a:xfrm>
            <a:off x="4105555" y="4993965"/>
            <a:ext cx="1849832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2.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기능적 요소</a:t>
            </a:r>
          </a:p>
        </p:txBody>
      </p:sp>
      <p:sp>
        <p:nvSpPr>
          <p:cNvPr id="23" name="AutoShape 32"/>
          <p:cNvSpPr>
            <a:spLocks noChangeArrowheads="1"/>
          </p:cNvSpPr>
          <p:nvPr/>
        </p:nvSpPr>
        <p:spPr bwMode="auto">
          <a:xfrm>
            <a:off x="6462834" y="4993965"/>
            <a:ext cx="1849832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3. </a:t>
            </a:r>
            <a:r>
              <a:rPr lang="ko-KR" altLang="en-US" sz="1050" b="1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 요소</a:t>
            </a:r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auto">
          <a:xfrm>
            <a:off x="8834706" y="4973690"/>
            <a:ext cx="1849833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4.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프로젝트 크기</a:t>
            </a:r>
          </a:p>
        </p:txBody>
      </p:sp>
      <p:grpSp>
        <p:nvGrpSpPr>
          <p:cNvPr id="25" name="그룹 24"/>
          <p:cNvGrpSpPr/>
          <p:nvPr/>
        </p:nvGrpSpPr>
        <p:grpSpPr>
          <a:xfrm>
            <a:off x="1845551" y="5382206"/>
            <a:ext cx="8838987" cy="1044118"/>
            <a:chOff x="623888" y="2194573"/>
            <a:chExt cx="8655050" cy="853563"/>
          </a:xfrm>
          <a:noFill/>
        </p:grpSpPr>
        <p:sp>
          <p:nvSpPr>
            <p:cNvPr id="26" name="AutoShape 29"/>
            <p:cNvSpPr>
              <a:spLocks noChangeArrowheads="1"/>
            </p:cNvSpPr>
            <p:nvPr/>
          </p:nvSpPr>
          <p:spPr bwMode="auto">
            <a:xfrm>
              <a:off x="623888" y="2194574"/>
              <a:ext cx="1811337" cy="821222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의존성 검토 여부 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확인</a:t>
              </a:r>
              <a:endParaRPr lang="en-US" altLang="ko-KR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In-house 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코드로 개발된 </a:t>
              </a:r>
              <a:r>
                <a:rPr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APP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에 대한 </a:t>
              </a:r>
              <a:r>
                <a:rPr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아키텍쳐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확인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7" name="AutoShape 31"/>
            <p:cNvSpPr>
              <a:spLocks noChangeArrowheads="1"/>
            </p:cNvSpPr>
            <p:nvPr/>
          </p:nvSpPr>
          <p:spPr bwMode="auto">
            <a:xfrm>
              <a:off x="2836863" y="2225665"/>
              <a:ext cx="1811337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신뢰성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가용성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보안성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관리성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8" name="AutoShape 33"/>
            <p:cNvSpPr>
              <a:spLocks noChangeArrowheads="1"/>
            </p:cNvSpPr>
            <p:nvPr/>
          </p:nvSpPr>
          <p:spPr bwMode="auto">
            <a:xfrm>
              <a:off x="5145088" y="2225667"/>
              <a:ext cx="1811337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시스템 비용당 절감</a:t>
              </a:r>
              <a:endParaRPr kumimoji="1" lang="en-US" altLang="ko-KR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시스템 전체에 대한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절감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관리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,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네트웍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,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기타 요소에 대한 비용 절감</a:t>
              </a:r>
            </a:p>
          </p:txBody>
        </p:sp>
        <p:sp>
          <p:nvSpPr>
            <p:cNvPr id="29" name="AutoShape 35"/>
            <p:cNvSpPr>
              <a:spLocks noChangeArrowheads="1"/>
            </p:cNvSpPr>
            <p:nvPr/>
          </p:nvSpPr>
          <p:spPr bwMode="auto">
            <a:xfrm>
              <a:off x="7467600" y="2194573"/>
              <a:ext cx="1811338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서버 볼륨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수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)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에 따라 비용절감 효과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프로젝트 규모에 따른 장애요인에 최대 비용 절감</a:t>
              </a:r>
            </a:p>
          </p:txBody>
        </p:sp>
      </p:grpSp>
      <p:sp>
        <p:nvSpPr>
          <p:cNvPr id="34" name="Rectangle 34" descr="object-06"/>
          <p:cNvSpPr>
            <a:spLocks noChangeArrowheads="1"/>
          </p:cNvSpPr>
          <p:nvPr/>
        </p:nvSpPr>
        <p:spPr bwMode="auto">
          <a:xfrm>
            <a:off x="1633451" y="1779832"/>
            <a:ext cx="9200105" cy="350719"/>
          </a:xfrm>
          <a:prstGeom prst="rect">
            <a:avLst/>
          </a:prstGeom>
          <a:solidFill>
            <a:srgbClr val="FFFFFF">
              <a:lumMod val="85000"/>
            </a:srgbClr>
          </a:solidFill>
          <a:ln w="3175">
            <a:solidFill>
              <a:srgbClr val="FFFFFF">
                <a:lumMod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추진 방향 및 고려 요소</a:t>
            </a:r>
            <a:endParaRPr lang="en-US" altLang="ko-KR" sz="1200" b="1" kern="0" dirty="0">
              <a:solidFill>
                <a:sysClr val="windowText" lastClr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0" name="제목 29">
            <a:extLst>
              <a:ext uri="{FF2B5EF4-FFF2-40B4-BE49-F238E27FC236}">
                <a16:creationId xmlns:a16="http://schemas.microsoft.com/office/drawing/2014/main" id="{3EE45F44-B6DB-8E4F-9039-C99111794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1.1 </a:t>
            </a:r>
            <a:r>
              <a:rPr kumimoji="1" lang="ko-KR" altLang="en-US" dirty="0"/>
              <a:t>추진 배경 및 추진 방향</a:t>
            </a:r>
          </a:p>
        </p:txBody>
      </p:sp>
      <p:sp>
        <p:nvSpPr>
          <p:cNvPr id="31" name="텍스트 개체 틀 30">
            <a:extLst>
              <a:ext uri="{FF2B5EF4-FFF2-40B4-BE49-F238E27FC236}">
                <a16:creationId xmlns:a16="http://schemas.microsoft.com/office/drawing/2014/main" id="{BDF3514D-8D16-3A44-9AB6-FFB2DB5BE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700815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이전의 유닉스 기반 시스템에서 작동하는 업무시스템을 </a:t>
            </a:r>
            <a:r>
              <a:rPr kumimoji="1" lang="en" altLang="ko-KR" dirty="0"/>
              <a:t>x86 </a:t>
            </a:r>
            <a:r>
              <a:rPr kumimoji="1" lang="ko-KR" altLang="en-US" dirty="0"/>
              <a:t>기반의 시스템으로 전환함으로써 고려해야 할 사항은 애플리케이션</a:t>
            </a:r>
            <a:r>
              <a:rPr kumimoji="1" lang="en-US" altLang="ko-KR" dirty="0"/>
              <a:t>, </a:t>
            </a:r>
            <a:r>
              <a:rPr kumimoji="1" lang="ko-KR" altLang="en-US" dirty="0"/>
              <a:t>기능</a:t>
            </a:r>
            <a:r>
              <a:rPr kumimoji="1" lang="en-US" altLang="ko-KR" dirty="0"/>
              <a:t>, </a:t>
            </a:r>
            <a:r>
              <a:rPr kumimoji="1" lang="ko-KR" altLang="en-US" dirty="0"/>
              <a:t>비용</a:t>
            </a:r>
            <a:r>
              <a:rPr kumimoji="1" lang="en-US" altLang="ko-KR" dirty="0"/>
              <a:t>, </a:t>
            </a:r>
            <a:r>
              <a:rPr kumimoji="1" lang="ko-KR" altLang="en-US" dirty="0"/>
              <a:t>프로젝트 요소 등을 고려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62866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2">
            <a:extLst>
              <a:ext uri="{FF2B5EF4-FFF2-40B4-BE49-F238E27FC236}">
                <a16:creationId xmlns:a16="http://schemas.microsoft.com/office/drawing/2014/main" id="{BEA3559B-9AB1-4441-87CB-FE409F6ACB40}"/>
              </a:ext>
            </a:extLst>
          </p:cNvPr>
          <p:cNvSpPr txBox="1">
            <a:spLocks/>
          </p:cNvSpPr>
          <p:nvPr/>
        </p:nvSpPr>
        <p:spPr>
          <a:xfrm>
            <a:off x="789709" y="3039923"/>
            <a:ext cx="7938655" cy="60478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한화 금융 </a:t>
            </a:r>
            <a:r>
              <a:rPr lang="en-US" altLang="ko-KR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U2L </a:t>
            </a:r>
            <a:r>
              <a:rPr lang="ko-KR" altLang="en-US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보고서</a:t>
            </a:r>
          </a:p>
        </p:txBody>
      </p:sp>
      <p:sp>
        <p:nvSpPr>
          <p:cNvPr id="9" name="텍스트 개체 틀 1">
            <a:extLst>
              <a:ext uri="{FF2B5EF4-FFF2-40B4-BE49-F238E27FC236}">
                <a16:creationId xmlns:a16="http://schemas.microsoft.com/office/drawing/2014/main" id="{98804D90-1C1A-4F28-ACD9-6C7592CFED13}"/>
              </a:ext>
            </a:extLst>
          </p:cNvPr>
          <p:cNvSpPr txBox="1">
            <a:spLocks/>
          </p:cNvSpPr>
          <p:nvPr/>
        </p:nvSpPr>
        <p:spPr>
          <a:xfrm>
            <a:off x="1685886" y="4197241"/>
            <a:ext cx="6841222" cy="7822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2016. 02 </a:t>
            </a:r>
            <a:r>
              <a:rPr lang="ko-KR" altLang="en-US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에 작성하였음</a:t>
            </a:r>
            <a:r>
              <a:rPr lang="en-US" altLang="ko-KR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.</a:t>
            </a:r>
            <a:r>
              <a:rPr lang="ko-KR" altLang="en-US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 </a:t>
            </a:r>
            <a:endParaRPr lang="en-US" altLang="ko-KR" sz="2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ok" panose="020B0604020101020102" pitchFamily="34" charset="0"/>
            </a:endParaRPr>
          </a:p>
          <a:p>
            <a:pPr marL="0" indent="0">
              <a:buNone/>
            </a:pPr>
            <a:endParaRPr lang="ko-KR" altLang="en-US" sz="2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ok" panose="020B0604020101020102" pitchFamily="34" charset="0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F78C16C-3104-9E42-A071-D382FAFF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9589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835229" y="-825042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prstClr val="black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7" name="Rectangle 138"/>
          <p:cNvSpPr>
            <a:spLocks noChangeArrowheads="1"/>
          </p:cNvSpPr>
          <p:nvPr/>
        </p:nvSpPr>
        <p:spPr bwMode="auto">
          <a:xfrm>
            <a:off x="1558926" y="2199881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8" name="Rectangle 141"/>
          <p:cNvSpPr>
            <a:spLocks noChangeArrowheads="1"/>
          </p:cNvSpPr>
          <p:nvPr/>
        </p:nvSpPr>
        <p:spPr bwMode="auto">
          <a:xfrm>
            <a:off x="1558926" y="1883759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U2L</a:t>
            </a:r>
            <a:r>
              <a:rPr lang="ko-KR" altLang="en-US" sz="1400" b="1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 환경으로 전환을 위한 추진 방안</a:t>
            </a:r>
            <a:endParaRPr lang="en-US" altLang="ko-KR" sz="1400" b="1" dirty="0">
              <a:solidFill>
                <a:prstClr val="white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9" name="Text Box 355"/>
          <p:cNvSpPr txBox="1">
            <a:spLocks noChangeArrowheads="1"/>
          </p:cNvSpPr>
          <p:nvPr/>
        </p:nvSpPr>
        <p:spPr bwMode="auto">
          <a:xfrm>
            <a:off x="1703513" y="2904371"/>
            <a:ext cx="744553" cy="4182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</a:t>
            </a:r>
          </a:p>
        </p:txBody>
      </p:sp>
      <p:sp>
        <p:nvSpPr>
          <p:cNvPr id="50" name="Text Box 355"/>
          <p:cNvSpPr txBox="1">
            <a:spLocks noChangeArrowheads="1"/>
          </p:cNvSpPr>
          <p:nvPr/>
        </p:nvSpPr>
        <p:spPr bwMode="auto">
          <a:xfrm>
            <a:off x="1703513" y="2342453"/>
            <a:ext cx="744553" cy="503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목적</a:t>
            </a:r>
          </a:p>
        </p:txBody>
      </p:sp>
      <p:sp>
        <p:nvSpPr>
          <p:cNvPr id="51" name="Text Box 355"/>
          <p:cNvSpPr txBox="1">
            <a:spLocks noChangeArrowheads="1"/>
          </p:cNvSpPr>
          <p:nvPr/>
        </p:nvSpPr>
        <p:spPr bwMode="auto">
          <a:xfrm>
            <a:off x="2495601" y="2904371"/>
            <a:ext cx="8064896" cy="418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 운영서비스</a:t>
            </a:r>
            <a:endParaRPr kumimoji="0" lang="en-US" altLang="ko-KR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연차별</a:t>
            </a: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도입 예정 서비스</a:t>
            </a:r>
            <a:endParaRPr kumimoji="0" lang="en-US" altLang="ko-KR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2" name="Text Box 355"/>
          <p:cNvSpPr txBox="1">
            <a:spLocks noChangeArrowheads="1"/>
          </p:cNvSpPr>
          <p:nvPr/>
        </p:nvSpPr>
        <p:spPr bwMode="auto">
          <a:xfrm>
            <a:off x="2495601" y="2342453"/>
            <a:ext cx="8064896" cy="50386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 생명 </a:t>
            </a:r>
            <a:r>
              <a:rPr kumimoji="0" lang="en-US" altLang="ko-KR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환경 전환</a:t>
            </a:r>
          </a:p>
        </p:txBody>
      </p:sp>
      <p:sp>
        <p:nvSpPr>
          <p:cNvPr id="17" name="Text Box 355"/>
          <p:cNvSpPr txBox="1">
            <a:spLocks noChangeArrowheads="1"/>
          </p:cNvSpPr>
          <p:nvPr/>
        </p:nvSpPr>
        <p:spPr bwMode="auto">
          <a:xfrm>
            <a:off x="1703513" y="3394581"/>
            <a:ext cx="744553" cy="30243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endParaRPr kumimoji="0" lang="en-US" altLang="ko-KR" sz="11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추진</a:t>
            </a:r>
            <a:endParaRPr kumimoji="0" lang="en-US" altLang="ko-KR" sz="11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방안</a:t>
            </a:r>
          </a:p>
        </p:txBody>
      </p:sp>
      <p:sp>
        <p:nvSpPr>
          <p:cNvPr id="18" name="Text Box 355"/>
          <p:cNvSpPr txBox="1">
            <a:spLocks noChangeArrowheads="1"/>
          </p:cNvSpPr>
          <p:nvPr/>
        </p:nvSpPr>
        <p:spPr bwMode="auto">
          <a:xfrm>
            <a:off x="2495601" y="3385529"/>
            <a:ext cx="8064896" cy="303338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endParaRPr kumimoji="0" lang="ko-KR" altLang="en-US" sz="8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9" name="AutoShape 71"/>
          <p:cNvSpPr>
            <a:spLocks noChangeArrowheads="1"/>
          </p:cNvSpPr>
          <p:nvPr/>
        </p:nvSpPr>
        <p:spPr bwMode="auto">
          <a:xfrm>
            <a:off x="7464153" y="3909025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8" name="AutoShape 71"/>
          <p:cNvSpPr>
            <a:spLocks noChangeArrowheads="1"/>
          </p:cNvSpPr>
          <p:nvPr/>
        </p:nvSpPr>
        <p:spPr bwMode="auto">
          <a:xfrm>
            <a:off x="5879977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4" name="AutoShape 71"/>
          <p:cNvSpPr>
            <a:spLocks noChangeArrowheads="1"/>
          </p:cNvSpPr>
          <p:nvPr/>
        </p:nvSpPr>
        <p:spPr bwMode="auto">
          <a:xfrm>
            <a:off x="4295801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 rot="16200000" flipH="1">
            <a:off x="8044709" y="2877168"/>
            <a:ext cx="350892" cy="1511999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8001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컴퓨팅 조직체계</a:t>
            </a:r>
          </a:p>
        </p:txBody>
      </p:sp>
      <p:sp>
        <p:nvSpPr>
          <p:cNvPr id="33" name="AutoShape 71"/>
          <p:cNvSpPr>
            <a:spLocks noChangeArrowheads="1"/>
          </p:cNvSpPr>
          <p:nvPr/>
        </p:nvSpPr>
        <p:spPr bwMode="auto">
          <a:xfrm>
            <a:off x="7520168" y="5035979"/>
            <a:ext cx="1404000" cy="1238923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조직별</a:t>
            </a: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상시업무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분석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자원신청 및 운영 프로세스 정의</a:t>
            </a:r>
          </a:p>
        </p:txBody>
      </p:sp>
      <p:sp>
        <p:nvSpPr>
          <p:cNvPr id="39" name="AutoShape 11"/>
          <p:cNvSpPr>
            <a:spLocks noChangeArrowheads="1"/>
          </p:cNvSpPr>
          <p:nvPr/>
        </p:nvSpPr>
        <p:spPr bwMode="auto">
          <a:xfrm rot="10800000" flipH="1" flipV="1">
            <a:off x="5879977" y="3439167"/>
            <a:ext cx="1512000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</a:t>
            </a:r>
            <a:r>
              <a:rPr lang="en-US" altLang="ko-KR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설계</a:t>
            </a:r>
          </a:p>
        </p:txBody>
      </p:sp>
      <p:sp>
        <p:nvSpPr>
          <p:cNvPr id="42" name="AutoShape 71"/>
          <p:cNvSpPr>
            <a:spLocks noChangeArrowheads="1"/>
          </p:cNvSpPr>
          <p:nvPr/>
        </p:nvSpPr>
        <p:spPr bwMode="auto">
          <a:xfrm>
            <a:off x="5937908" y="5035977"/>
            <a:ext cx="1404000" cy="123892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CPU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Memory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Disk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도입품목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AutoShape 71"/>
          <p:cNvSpPr>
            <a:spLocks noChangeArrowheads="1"/>
          </p:cNvSpPr>
          <p:nvPr/>
        </p:nvSpPr>
        <p:spPr bwMode="auto">
          <a:xfrm>
            <a:off x="4355906" y="5035977"/>
            <a:ext cx="1404000" cy="1244367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목표개념도 정의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210" y="3961621"/>
            <a:ext cx="1404000" cy="90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AutoShape 71"/>
          <p:cNvSpPr>
            <a:spLocks noChangeArrowheads="1"/>
          </p:cNvSpPr>
          <p:nvPr/>
        </p:nvSpPr>
        <p:spPr bwMode="auto">
          <a:xfrm>
            <a:off x="2711625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AutoShape 71"/>
          <p:cNvSpPr>
            <a:spLocks noChangeArrowheads="1"/>
          </p:cNvSpPr>
          <p:nvPr/>
        </p:nvSpPr>
        <p:spPr bwMode="auto">
          <a:xfrm>
            <a:off x="2771013" y="5035977"/>
            <a:ext cx="1404000" cy="1244367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각 서비스 단계별 이동 정의</a:t>
            </a:r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10800000" flipH="1" flipV="1">
            <a:off x="4295801" y="3448739"/>
            <a:ext cx="1511998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7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목표개념도 정의</a:t>
            </a:r>
          </a:p>
        </p:txBody>
      </p:sp>
      <p:pic>
        <p:nvPicPr>
          <p:cNvPr id="6" name="그림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93687" y="3961621"/>
            <a:ext cx="1404000" cy="986400"/>
          </a:xfrm>
          <a:prstGeom prst="rect">
            <a:avLst/>
          </a:prstGeom>
        </p:spPr>
      </p:pic>
      <p:pic>
        <p:nvPicPr>
          <p:cNvPr id="7" name="그림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938841" y="3961621"/>
            <a:ext cx="1404000" cy="986400"/>
          </a:xfrm>
          <a:prstGeom prst="rect">
            <a:avLst/>
          </a:prstGeom>
        </p:spPr>
      </p:pic>
      <p:pic>
        <p:nvPicPr>
          <p:cNvPr id="8" name="그림 7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523421" y="3961621"/>
            <a:ext cx="1404000" cy="986400"/>
          </a:xfrm>
          <a:prstGeom prst="rect">
            <a:avLst/>
          </a:prstGeom>
        </p:spPr>
      </p:pic>
      <p:sp>
        <p:nvSpPr>
          <p:cNvPr id="43" name="AutoShape 11"/>
          <p:cNvSpPr>
            <a:spLocks noChangeArrowheads="1"/>
          </p:cNvSpPr>
          <p:nvPr/>
        </p:nvSpPr>
        <p:spPr bwMode="auto">
          <a:xfrm rot="10800000" flipH="1" flipV="1">
            <a:off x="2711626" y="3450421"/>
            <a:ext cx="1508877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9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단계별 전환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EAFA63A-5753-DB46-B3C9-9AC40D7A4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54F115F-0697-2141-B512-EF3B3994A9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741233" cy="1531530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한화 </a:t>
            </a:r>
            <a:r>
              <a:rPr kumimoji="1" lang="en" altLang="ko-KR" dirty="0"/>
              <a:t>S&amp;C </a:t>
            </a:r>
            <a:r>
              <a:rPr kumimoji="1" lang="ko-KR" altLang="en-US" dirty="0"/>
              <a:t>의 서비스에 대하여 </a:t>
            </a:r>
            <a:r>
              <a:rPr kumimoji="1" lang="en" altLang="ko-KR" dirty="0"/>
              <a:t>U2L </a:t>
            </a:r>
            <a:r>
              <a:rPr kumimoji="1" lang="ko-KR" altLang="en-US" dirty="0"/>
              <a:t>전환 및 구축을 위한 기본설계를 아래와 같이 진행함</a:t>
            </a:r>
          </a:p>
          <a:p>
            <a:r>
              <a:rPr kumimoji="1" lang="ko-KR" altLang="en-US" dirty="0"/>
              <a:t>현재는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전환까지 안을 제시함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3865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1" y="5322911"/>
            <a:ext cx="5810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1631505" y="1938534"/>
            <a:ext cx="865695" cy="4298778"/>
            <a:chOff x="344488" y="1146446"/>
            <a:chExt cx="865695" cy="4298778"/>
          </a:xfrm>
        </p:grpSpPr>
        <p:sp>
          <p:nvSpPr>
            <p:cNvPr id="32" name="object 38"/>
            <p:cNvSpPr/>
            <p:nvPr/>
          </p:nvSpPr>
          <p:spPr>
            <a:xfrm>
              <a:off x="344488" y="1146446"/>
              <a:ext cx="865695" cy="429877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45" name="직사각형 44"/>
            <p:cNvSpPr/>
            <p:nvPr/>
          </p:nvSpPr>
          <p:spPr bwMode="auto">
            <a:xfrm>
              <a:off x="704528" y="1988840"/>
              <a:ext cx="504056" cy="100811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 latinLnBrk="0">
                <a:lnSpc>
                  <a:spcPct val="110000"/>
                </a:lnSpc>
                <a:spcBef>
                  <a:spcPct val="30000"/>
                </a:spcBef>
                <a:spcAft>
                  <a:spcPct val="0"/>
                </a:spcAft>
              </a:pPr>
              <a:endParaRPr lang="ko-KR" altLang="en-US" sz="1200" b="1">
                <a:latin typeface="Futura Bk" pitchFamily="34" charset="0"/>
                <a:ea typeface="가는각진제목체" pitchFamily="18" charset="-127"/>
                <a:cs typeface="Arial" pitchFamily="34" charset="0"/>
              </a:endParaRPr>
            </a:p>
          </p:txBody>
        </p:sp>
      </p:grpSp>
      <p:sp>
        <p:nvSpPr>
          <p:cNvPr id="2" name="object 4"/>
          <p:cNvSpPr/>
          <p:nvPr/>
        </p:nvSpPr>
        <p:spPr>
          <a:xfrm>
            <a:off x="2672712" y="1955677"/>
            <a:ext cx="2176272" cy="7860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object 5"/>
          <p:cNvSpPr/>
          <p:nvPr/>
        </p:nvSpPr>
        <p:spPr>
          <a:xfrm>
            <a:off x="2654932" y="1939319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object 6"/>
          <p:cNvSpPr/>
          <p:nvPr/>
        </p:nvSpPr>
        <p:spPr>
          <a:xfrm>
            <a:off x="2654932" y="1939319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bject 7"/>
          <p:cNvSpPr/>
          <p:nvPr/>
        </p:nvSpPr>
        <p:spPr>
          <a:xfrm>
            <a:off x="2669919" y="1958741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5"/>
                </a:lnTo>
                <a:lnTo>
                  <a:pt x="12604" y="12541"/>
                </a:lnTo>
                <a:lnTo>
                  <a:pt x="3385" y="26146"/>
                </a:lnTo>
                <a:lnTo>
                  <a:pt x="0" y="42799"/>
                </a:lnTo>
                <a:lnTo>
                  <a:pt x="0" y="214249"/>
                </a:lnTo>
                <a:lnTo>
                  <a:pt x="3385" y="230975"/>
                </a:lnTo>
                <a:lnTo>
                  <a:pt x="12604" y="244617"/>
                </a:lnTo>
                <a:lnTo>
                  <a:pt x="26253" y="253807"/>
                </a:lnTo>
                <a:lnTo>
                  <a:pt x="42925" y="257175"/>
                </a:lnTo>
                <a:lnTo>
                  <a:pt x="249809" y="257175"/>
                </a:lnTo>
                <a:lnTo>
                  <a:pt x="266535" y="253807"/>
                </a:lnTo>
                <a:lnTo>
                  <a:pt x="280177" y="244617"/>
                </a:lnTo>
                <a:lnTo>
                  <a:pt x="289367" y="230975"/>
                </a:lnTo>
                <a:lnTo>
                  <a:pt x="292734" y="214249"/>
                </a:lnTo>
                <a:lnTo>
                  <a:pt x="292734" y="42799"/>
                </a:lnTo>
                <a:lnTo>
                  <a:pt x="289367" y="26146"/>
                </a:lnTo>
                <a:lnTo>
                  <a:pt x="280177" y="12541"/>
                </a:lnTo>
                <a:lnTo>
                  <a:pt x="266535" y="3365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object 8"/>
          <p:cNvSpPr txBox="1"/>
          <p:nvPr/>
        </p:nvSpPr>
        <p:spPr>
          <a:xfrm>
            <a:off x="2773550" y="1989506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1</a:t>
            </a:r>
            <a:endParaRPr sz="105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7" name="object 9"/>
          <p:cNvSpPr txBox="1"/>
          <p:nvPr/>
        </p:nvSpPr>
        <p:spPr>
          <a:xfrm>
            <a:off x="3075454" y="2081380"/>
            <a:ext cx="143637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 및 OS </a:t>
            </a:r>
            <a:endParaRPr lang="en-US"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10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리눅스</a:t>
            </a:r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8" name="object 11"/>
          <p:cNvSpPr/>
          <p:nvPr/>
        </p:nvSpPr>
        <p:spPr>
          <a:xfrm>
            <a:off x="2660902" y="4076735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9" name="object 12"/>
          <p:cNvSpPr/>
          <p:nvPr/>
        </p:nvSpPr>
        <p:spPr>
          <a:xfrm>
            <a:off x="2672712" y="5282020"/>
            <a:ext cx="2176272" cy="7860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0" name="object 13"/>
          <p:cNvSpPr/>
          <p:nvPr/>
        </p:nvSpPr>
        <p:spPr>
          <a:xfrm>
            <a:off x="2654932" y="526543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1" name="object 14"/>
          <p:cNvSpPr/>
          <p:nvPr/>
        </p:nvSpPr>
        <p:spPr>
          <a:xfrm>
            <a:off x="2654932" y="526543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2" name="object 15"/>
          <p:cNvSpPr/>
          <p:nvPr/>
        </p:nvSpPr>
        <p:spPr>
          <a:xfrm>
            <a:off x="2669919" y="5284745"/>
            <a:ext cx="292735" cy="230452"/>
          </a:xfrm>
          <a:custGeom>
            <a:avLst/>
            <a:gdLst/>
            <a:ahLst/>
            <a:cxnLst/>
            <a:rect l="l" t="t" r="r" b="b"/>
            <a:pathLst>
              <a:path w="292734" h="257810">
                <a:moveTo>
                  <a:pt x="249809" y="0"/>
                </a:moveTo>
                <a:lnTo>
                  <a:pt x="42925" y="0"/>
                </a:lnTo>
                <a:lnTo>
                  <a:pt x="26253" y="3367"/>
                </a:lnTo>
                <a:lnTo>
                  <a:pt x="12604" y="12557"/>
                </a:lnTo>
                <a:lnTo>
                  <a:pt x="3385" y="26199"/>
                </a:lnTo>
                <a:lnTo>
                  <a:pt x="0" y="42925"/>
                </a:lnTo>
                <a:lnTo>
                  <a:pt x="0" y="214375"/>
                </a:lnTo>
                <a:lnTo>
                  <a:pt x="3385" y="231048"/>
                </a:lnTo>
                <a:lnTo>
                  <a:pt x="12604" y="244697"/>
                </a:lnTo>
                <a:lnTo>
                  <a:pt x="26253" y="253916"/>
                </a:lnTo>
                <a:lnTo>
                  <a:pt x="42925" y="257301"/>
                </a:lnTo>
                <a:lnTo>
                  <a:pt x="249809" y="257301"/>
                </a:lnTo>
                <a:lnTo>
                  <a:pt x="266535" y="253916"/>
                </a:lnTo>
                <a:lnTo>
                  <a:pt x="280177" y="244697"/>
                </a:lnTo>
                <a:lnTo>
                  <a:pt x="289367" y="231048"/>
                </a:lnTo>
                <a:lnTo>
                  <a:pt x="292734" y="214375"/>
                </a:lnTo>
                <a:lnTo>
                  <a:pt x="292734" y="42925"/>
                </a:lnTo>
                <a:lnTo>
                  <a:pt x="289367" y="26199"/>
                </a:lnTo>
                <a:lnTo>
                  <a:pt x="280177" y="12557"/>
                </a:lnTo>
                <a:lnTo>
                  <a:pt x="266535" y="3367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3" name="object 16"/>
          <p:cNvSpPr txBox="1"/>
          <p:nvPr/>
        </p:nvSpPr>
        <p:spPr>
          <a:xfrm>
            <a:off x="2773550" y="5315850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lang="en-US"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4</a:t>
            </a:r>
            <a:endParaRPr sz="105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4" name="object 17"/>
          <p:cNvSpPr txBox="1"/>
          <p:nvPr/>
        </p:nvSpPr>
        <p:spPr>
          <a:xfrm>
            <a:off x="3038242" y="5481437"/>
            <a:ext cx="154559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DBMS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5" name="object 18"/>
          <p:cNvSpPr/>
          <p:nvPr/>
        </p:nvSpPr>
        <p:spPr>
          <a:xfrm>
            <a:off x="2712721" y="5178894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6" name="object 20"/>
          <p:cNvSpPr/>
          <p:nvPr/>
        </p:nvSpPr>
        <p:spPr>
          <a:xfrm>
            <a:off x="2672712" y="4184362"/>
            <a:ext cx="2176272" cy="7873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7" name="object 21"/>
          <p:cNvSpPr/>
          <p:nvPr/>
        </p:nvSpPr>
        <p:spPr>
          <a:xfrm>
            <a:off x="2654932" y="4168458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8" name="object 22"/>
          <p:cNvSpPr/>
          <p:nvPr/>
        </p:nvSpPr>
        <p:spPr>
          <a:xfrm>
            <a:off x="2654932" y="4168458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9" name="object 23"/>
          <p:cNvSpPr/>
          <p:nvPr/>
        </p:nvSpPr>
        <p:spPr>
          <a:xfrm>
            <a:off x="2669919" y="4187881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7"/>
                </a:lnTo>
                <a:lnTo>
                  <a:pt x="12604" y="12557"/>
                </a:lnTo>
                <a:lnTo>
                  <a:pt x="3385" y="26199"/>
                </a:lnTo>
                <a:lnTo>
                  <a:pt x="0" y="42925"/>
                </a:lnTo>
                <a:lnTo>
                  <a:pt x="0" y="214375"/>
                </a:lnTo>
                <a:lnTo>
                  <a:pt x="3385" y="231028"/>
                </a:lnTo>
                <a:lnTo>
                  <a:pt x="12604" y="244633"/>
                </a:lnTo>
                <a:lnTo>
                  <a:pt x="26253" y="253809"/>
                </a:lnTo>
                <a:lnTo>
                  <a:pt x="42925" y="257175"/>
                </a:lnTo>
                <a:lnTo>
                  <a:pt x="249809" y="257175"/>
                </a:lnTo>
                <a:lnTo>
                  <a:pt x="266535" y="253809"/>
                </a:lnTo>
                <a:lnTo>
                  <a:pt x="280177" y="244633"/>
                </a:lnTo>
                <a:lnTo>
                  <a:pt x="289367" y="231028"/>
                </a:lnTo>
                <a:lnTo>
                  <a:pt x="292734" y="214375"/>
                </a:lnTo>
                <a:lnTo>
                  <a:pt x="292734" y="42925"/>
                </a:lnTo>
                <a:lnTo>
                  <a:pt x="289367" y="26199"/>
                </a:lnTo>
                <a:lnTo>
                  <a:pt x="280177" y="12557"/>
                </a:lnTo>
                <a:lnTo>
                  <a:pt x="266535" y="3367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0" name="object 24"/>
          <p:cNvSpPr txBox="1"/>
          <p:nvPr/>
        </p:nvSpPr>
        <p:spPr>
          <a:xfrm>
            <a:off x="2773550" y="4219214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3</a:t>
            </a:r>
            <a:endParaRPr sz="105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1" name="object 25"/>
          <p:cNvSpPr txBox="1"/>
          <p:nvPr/>
        </p:nvSpPr>
        <p:spPr>
          <a:xfrm>
            <a:off x="2993641" y="4299353"/>
            <a:ext cx="150876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 WAS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2" name="object 26"/>
          <p:cNvSpPr/>
          <p:nvPr/>
        </p:nvSpPr>
        <p:spPr>
          <a:xfrm>
            <a:off x="2660902" y="2874638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3" name="object 28"/>
          <p:cNvSpPr/>
          <p:nvPr/>
        </p:nvSpPr>
        <p:spPr>
          <a:xfrm>
            <a:off x="2672712" y="3013476"/>
            <a:ext cx="2176272" cy="78603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4" name="object 29"/>
          <p:cNvSpPr/>
          <p:nvPr/>
        </p:nvSpPr>
        <p:spPr>
          <a:xfrm>
            <a:off x="2654932" y="299701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5" name="object 30"/>
          <p:cNvSpPr/>
          <p:nvPr/>
        </p:nvSpPr>
        <p:spPr>
          <a:xfrm>
            <a:off x="2654932" y="299701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6" name="object 31"/>
          <p:cNvSpPr/>
          <p:nvPr/>
        </p:nvSpPr>
        <p:spPr>
          <a:xfrm>
            <a:off x="2669919" y="3016429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5"/>
                </a:lnTo>
                <a:lnTo>
                  <a:pt x="12604" y="12541"/>
                </a:lnTo>
                <a:lnTo>
                  <a:pt x="3385" y="26146"/>
                </a:lnTo>
                <a:lnTo>
                  <a:pt x="0" y="42798"/>
                </a:lnTo>
                <a:lnTo>
                  <a:pt x="0" y="214248"/>
                </a:lnTo>
                <a:lnTo>
                  <a:pt x="3385" y="230975"/>
                </a:lnTo>
                <a:lnTo>
                  <a:pt x="12604" y="244617"/>
                </a:lnTo>
                <a:lnTo>
                  <a:pt x="26253" y="253807"/>
                </a:lnTo>
                <a:lnTo>
                  <a:pt x="42925" y="257174"/>
                </a:lnTo>
                <a:lnTo>
                  <a:pt x="249809" y="257174"/>
                </a:lnTo>
                <a:lnTo>
                  <a:pt x="266535" y="253807"/>
                </a:lnTo>
                <a:lnTo>
                  <a:pt x="280177" y="244617"/>
                </a:lnTo>
                <a:lnTo>
                  <a:pt x="289367" y="230975"/>
                </a:lnTo>
                <a:lnTo>
                  <a:pt x="292734" y="214248"/>
                </a:lnTo>
                <a:lnTo>
                  <a:pt x="292734" y="42798"/>
                </a:lnTo>
                <a:lnTo>
                  <a:pt x="289367" y="26146"/>
                </a:lnTo>
                <a:lnTo>
                  <a:pt x="280177" y="12541"/>
                </a:lnTo>
                <a:lnTo>
                  <a:pt x="266535" y="3365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7" name="object 32"/>
          <p:cNvSpPr txBox="1"/>
          <p:nvPr/>
        </p:nvSpPr>
        <p:spPr>
          <a:xfrm>
            <a:off x="2773550" y="3048102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lang="en-US"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2</a:t>
            </a:r>
            <a:endParaRPr sz="105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8" name="object 33"/>
          <p:cNvSpPr txBox="1"/>
          <p:nvPr/>
        </p:nvSpPr>
        <p:spPr>
          <a:xfrm>
            <a:off x="3007357" y="3130124"/>
            <a:ext cx="1509395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 WEB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9" name="object 34"/>
          <p:cNvSpPr/>
          <p:nvPr/>
        </p:nvSpPr>
        <p:spPr>
          <a:xfrm>
            <a:off x="2639617" y="6187006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0" name="object 36"/>
          <p:cNvSpPr/>
          <p:nvPr/>
        </p:nvSpPr>
        <p:spPr>
          <a:xfrm>
            <a:off x="7824192" y="2005968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3" name="object 40"/>
          <p:cNvSpPr/>
          <p:nvPr/>
        </p:nvSpPr>
        <p:spPr>
          <a:xfrm>
            <a:off x="1598292" y="3584960"/>
            <a:ext cx="376428" cy="993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4" name="object 42"/>
          <p:cNvSpPr txBox="1"/>
          <p:nvPr/>
        </p:nvSpPr>
        <p:spPr>
          <a:xfrm>
            <a:off x="1511986" y="3450297"/>
            <a:ext cx="188898" cy="124591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" wrap="square" lIns="0" tIns="0" rIns="0" bIns="0" rtlCol="0">
            <a:spAutoFit/>
          </a:bodyPr>
          <a:lstStyle/>
          <a:p>
            <a:pPr marL="274955">
              <a:lnSpc>
                <a:spcPts val="1645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&amp; OS</a:t>
            </a:r>
          </a:p>
        </p:txBody>
      </p:sp>
      <p:sp>
        <p:nvSpPr>
          <p:cNvPr id="35" name="object 43"/>
          <p:cNvSpPr/>
          <p:nvPr/>
        </p:nvSpPr>
        <p:spPr>
          <a:xfrm>
            <a:off x="2191344" y="2946647"/>
            <a:ext cx="428625" cy="1944083"/>
          </a:xfrm>
          <a:custGeom>
            <a:avLst/>
            <a:gdLst/>
            <a:ahLst/>
            <a:cxnLst/>
            <a:rect l="l" t="t" r="r" b="b"/>
            <a:pathLst>
              <a:path w="428625" h="2174875">
                <a:moveTo>
                  <a:pt x="354253" y="2098459"/>
                </a:moveTo>
                <a:lnTo>
                  <a:pt x="352712" y="2129989"/>
                </a:lnTo>
                <a:lnTo>
                  <a:pt x="365480" y="2130793"/>
                </a:lnTo>
                <a:lnTo>
                  <a:pt x="364680" y="2143467"/>
                </a:lnTo>
                <a:lnTo>
                  <a:pt x="352053" y="2143467"/>
                </a:lnTo>
                <a:lnTo>
                  <a:pt x="350532" y="2174570"/>
                </a:lnTo>
                <a:lnTo>
                  <a:pt x="421145" y="2143467"/>
                </a:lnTo>
                <a:lnTo>
                  <a:pt x="364680" y="2143467"/>
                </a:lnTo>
                <a:lnTo>
                  <a:pt x="352092" y="2142676"/>
                </a:lnTo>
                <a:lnTo>
                  <a:pt x="422942" y="2142676"/>
                </a:lnTo>
                <a:lnTo>
                  <a:pt x="428497" y="2140229"/>
                </a:lnTo>
                <a:lnTo>
                  <a:pt x="354253" y="2098459"/>
                </a:lnTo>
                <a:close/>
              </a:path>
              <a:path w="428625" h="2174875">
                <a:moveTo>
                  <a:pt x="352712" y="2129989"/>
                </a:moveTo>
                <a:lnTo>
                  <a:pt x="352092" y="2142676"/>
                </a:lnTo>
                <a:lnTo>
                  <a:pt x="364680" y="2143467"/>
                </a:lnTo>
                <a:lnTo>
                  <a:pt x="365480" y="2130793"/>
                </a:lnTo>
                <a:lnTo>
                  <a:pt x="352712" y="2129989"/>
                </a:lnTo>
                <a:close/>
              </a:path>
              <a:path w="428625" h="2174875">
                <a:moveTo>
                  <a:pt x="223672" y="1123188"/>
                </a:moveTo>
                <a:lnTo>
                  <a:pt x="211073" y="1123188"/>
                </a:lnTo>
                <a:lnTo>
                  <a:pt x="211188" y="1124331"/>
                </a:lnTo>
                <a:lnTo>
                  <a:pt x="211188" y="2086254"/>
                </a:lnTo>
                <a:lnTo>
                  <a:pt x="240347" y="2117204"/>
                </a:lnTo>
                <a:lnTo>
                  <a:pt x="277748" y="2130209"/>
                </a:lnTo>
                <a:lnTo>
                  <a:pt x="327101" y="2139861"/>
                </a:lnTo>
                <a:lnTo>
                  <a:pt x="352092" y="2142676"/>
                </a:lnTo>
                <a:lnTo>
                  <a:pt x="352712" y="2129989"/>
                </a:lnTo>
                <a:lnTo>
                  <a:pt x="346709" y="2129612"/>
                </a:lnTo>
                <a:lnTo>
                  <a:pt x="328739" y="2127275"/>
                </a:lnTo>
                <a:lnTo>
                  <a:pt x="280746" y="2117864"/>
                </a:lnTo>
                <a:lnTo>
                  <a:pt x="237058" y="2100948"/>
                </a:lnTo>
                <a:lnTo>
                  <a:pt x="231584" y="2096973"/>
                </a:lnTo>
                <a:lnTo>
                  <a:pt x="231444" y="2096973"/>
                </a:lnTo>
                <a:lnTo>
                  <a:pt x="230657" y="2096300"/>
                </a:lnTo>
                <a:lnTo>
                  <a:pt x="227495" y="2093023"/>
                </a:lnTo>
                <a:lnTo>
                  <a:pt x="227190" y="2093023"/>
                </a:lnTo>
                <a:lnTo>
                  <a:pt x="226212" y="2091740"/>
                </a:lnTo>
                <a:lnTo>
                  <a:pt x="226438" y="2091740"/>
                </a:lnTo>
                <a:lnTo>
                  <a:pt x="225150" y="2089543"/>
                </a:lnTo>
                <a:lnTo>
                  <a:pt x="224726" y="2089543"/>
                </a:lnTo>
                <a:lnTo>
                  <a:pt x="223951" y="2087499"/>
                </a:lnTo>
                <a:lnTo>
                  <a:pt x="224343" y="2087499"/>
                </a:lnTo>
                <a:lnTo>
                  <a:pt x="223891" y="2085086"/>
                </a:lnTo>
                <a:lnTo>
                  <a:pt x="223672" y="1123188"/>
                </a:lnTo>
                <a:close/>
              </a:path>
              <a:path w="428625" h="2174875">
                <a:moveTo>
                  <a:pt x="230657" y="2096300"/>
                </a:moveTo>
                <a:lnTo>
                  <a:pt x="231444" y="2096973"/>
                </a:lnTo>
                <a:lnTo>
                  <a:pt x="231074" y="2096603"/>
                </a:lnTo>
                <a:lnTo>
                  <a:pt x="230657" y="2096300"/>
                </a:lnTo>
                <a:close/>
              </a:path>
              <a:path w="428625" h="2174875">
                <a:moveTo>
                  <a:pt x="231074" y="2096603"/>
                </a:moveTo>
                <a:lnTo>
                  <a:pt x="231444" y="2096973"/>
                </a:lnTo>
                <a:lnTo>
                  <a:pt x="231584" y="2096973"/>
                </a:lnTo>
                <a:lnTo>
                  <a:pt x="231074" y="2096603"/>
                </a:lnTo>
                <a:close/>
              </a:path>
              <a:path w="428625" h="2174875">
                <a:moveTo>
                  <a:pt x="230771" y="2096300"/>
                </a:moveTo>
                <a:lnTo>
                  <a:pt x="231074" y="2096603"/>
                </a:lnTo>
                <a:lnTo>
                  <a:pt x="230771" y="2096300"/>
                </a:lnTo>
                <a:close/>
              </a:path>
              <a:path w="428625" h="2174875">
                <a:moveTo>
                  <a:pt x="226212" y="2091740"/>
                </a:moveTo>
                <a:lnTo>
                  <a:pt x="227190" y="2093023"/>
                </a:lnTo>
                <a:lnTo>
                  <a:pt x="226758" y="2092286"/>
                </a:lnTo>
                <a:lnTo>
                  <a:pt x="226212" y="2091740"/>
                </a:lnTo>
                <a:close/>
              </a:path>
              <a:path w="428625" h="2174875">
                <a:moveTo>
                  <a:pt x="226758" y="2092286"/>
                </a:moveTo>
                <a:lnTo>
                  <a:pt x="227190" y="2093023"/>
                </a:lnTo>
                <a:lnTo>
                  <a:pt x="227495" y="2093023"/>
                </a:lnTo>
                <a:lnTo>
                  <a:pt x="226758" y="2092286"/>
                </a:lnTo>
                <a:close/>
              </a:path>
              <a:path w="428625" h="2174875">
                <a:moveTo>
                  <a:pt x="226438" y="2091740"/>
                </a:moveTo>
                <a:lnTo>
                  <a:pt x="226212" y="2091740"/>
                </a:lnTo>
                <a:lnTo>
                  <a:pt x="226758" y="2092286"/>
                </a:lnTo>
                <a:lnTo>
                  <a:pt x="226438" y="2091740"/>
                </a:lnTo>
                <a:close/>
              </a:path>
              <a:path w="428625" h="2174875">
                <a:moveTo>
                  <a:pt x="223951" y="2087499"/>
                </a:moveTo>
                <a:lnTo>
                  <a:pt x="224726" y="2089543"/>
                </a:lnTo>
                <a:lnTo>
                  <a:pt x="224527" y="2088480"/>
                </a:lnTo>
                <a:lnTo>
                  <a:pt x="223951" y="2087499"/>
                </a:lnTo>
                <a:close/>
              </a:path>
              <a:path w="428625" h="2174875">
                <a:moveTo>
                  <a:pt x="224527" y="2088480"/>
                </a:moveTo>
                <a:lnTo>
                  <a:pt x="224726" y="2089543"/>
                </a:lnTo>
                <a:lnTo>
                  <a:pt x="225150" y="2089543"/>
                </a:lnTo>
                <a:lnTo>
                  <a:pt x="224527" y="2088480"/>
                </a:lnTo>
                <a:close/>
              </a:path>
              <a:path w="428625" h="2174875">
                <a:moveTo>
                  <a:pt x="224343" y="2087499"/>
                </a:moveTo>
                <a:lnTo>
                  <a:pt x="223951" y="2087499"/>
                </a:lnTo>
                <a:lnTo>
                  <a:pt x="224527" y="2088480"/>
                </a:lnTo>
                <a:lnTo>
                  <a:pt x="224343" y="2087499"/>
                </a:lnTo>
                <a:close/>
              </a:path>
              <a:path w="428625" h="2174875">
                <a:moveTo>
                  <a:pt x="223773" y="2084459"/>
                </a:moveTo>
                <a:lnTo>
                  <a:pt x="223773" y="2085086"/>
                </a:lnTo>
                <a:lnTo>
                  <a:pt x="223773" y="2084459"/>
                </a:lnTo>
                <a:close/>
              </a:path>
              <a:path w="428625" h="2174875">
                <a:moveTo>
                  <a:pt x="223773" y="2083917"/>
                </a:moveTo>
                <a:lnTo>
                  <a:pt x="223773" y="2084459"/>
                </a:lnTo>
                <a:lnTo>
                  <a:pt x="223773" y="2083917"/>
                </a:lnTo>
                <a:close/>
              </a:path>
              <a:path w="428625" h="2174875">
                <a:moveTo>
                  <a:pt x="211074" y="1123725"/>
                </a:moveTo>
                <a:lnTo>
                  <a:pt x="211074" y="1124331"/>
                </a:lnTo>
                <a:lnTo>
                  <a:pt x="211074" y="1123725"/>
                </a:lnTo>
                <a:close/>
              </a:path>
              <a:path w="428625" h="2174875">
                <a:moveTo>
                  <a:pt x="210328" y="1119773"/>
                </a:moveTo>
                <a:lnTo>
                  <a:pt x="211074" y="1123725"/>
                </a:lnTo>
                <a:lnTo>
                  <a:pt x="211073" y="1123188"/>
                </a:lnTo>
                <a:lnTo>
                  <a:pt x="223672" y="1123188"/>
                </a:lnTo>
                <a:lnTo>
                  <a:pt x="223672" y="1122045"/>
                </a:lnTo>
                <a:lnTo>
                  <a:pt x="223440" y="1120775"/>
                </a:lnTo>
                <a:lnTo>
                  <a:pt x="210908" y="1120775"/>
                </a:lnTo>
                <a:lnTo>
                  <a:pt x="210328" y="1119773"/>
                </a:lnTo>
                <a:close/>
              </a:path>
              <a:path w="428625" h="2174875">
                <a:moveTo>
                  <a:pt x="210134" y="1118743"/>
                </a:moveTo>
                <a:lnTo>
                  <a:pt x="210328" y="1119773"/>
                </a:lnTo>
                <a:lnTo>
                  <a:pt x="210908" y="1120775"/>
                </a:lnTo>
                <a:lnTo>
                  <a:pt x="210134" y="1118743"/>
                </a:lnTo>
                <a:close/>
              </a:path>
              <a:path w="428625" h="2174875">
                <a:moveTo>
                  <a:pt x="223070" y="1118743"/>
                </a:moveTo>
                <a:lnTo>
                  <a:pt x="210134" y="1118743"/>
                </a:lnTo>
                <a:lnTo>
                  <a:pt x="210908" y="1120775"/>
                </a:lnTo>
                <a:lnTo>
                  <a:pt x="223440" y="1120775"/>
                </a:lnTo>
                <a:lnTo>
                  <a:pt x="223070" y="1118743"/>
                </a:lnTo>
                <a:close/>
              </a:path>
              <a:path w="428625" h="2174875">
                <a:moveTo>
                  <a:pt x="208076" y="1115888"/>
                </a:moveTo>
                <a:lnTo>
                  <a:pt x="210328" y="1119773"/>
                </a:lnTo>
                <a:lnTo>
                  <a:pt x="210134" y="1118743"/>
                </a:lnTo>
                <a:lnTo>
                  <a:pt x="223070" y="1118743"/>
                </a:lnTo>
                <a:lnTo>
                  <a:pt x="222654" y="1116457"/>
                </a:lnTo>
                <a:lnTo>
                  <a:pt x="208648" y="1116457"/>
                </a:lnTo>
                <a:lnTo>
                  <a:pt x="208076" y="1115888"/>
                </a:lnTo>
                <a:close/>
              </a:path>
              <a:path w="428625" h="2174875">
                <a:moveTo>
                  <a:pt x="207670" y="1115187"/>
                </a:moveTo>
                <a:lnTo>
                  <a:pt x="208076" y="1115888"/>
                </a:lnTo>
                <a:lnTo>
                  <a:pt x="208648" y="1116457"/>
                </a:lnTo>
                <a:lnTo>
                  <a:pt x="207670" y="1115187"/>
                </a:lnTo>
                <a:close/>
              </a:path>
              <a:path w="428625" h="2174875">
                <a:moveTo>
                  <a:pt x="222321" y="1115187"/>
                </a:moveTo>
                <a:lnTo>
                  <a:pt x="207670" y="1115187"/>
                </a:lnTo>
                <a:lnTo>
                  <a:pt x="208648" y="1116457"/>
                </a:lnTo>
                <a:lnTo>
                  <a:pt x="222654" y="1116457"/>
                </a:lnTo>
                <a:lnTo>
                  <a:pt x="222491" y="1115695"/>
                </a:lnTo>
                <a:lnTo>
                  <a:pt x="222321" y="1115187"/>
                </a:lnTo>
                <a:close/>
              </a:path>
              <a:path w="428625" h="2174875">
                <a:moveTo>
                  <a:pt x="203695" y="1111527"/>
                </a:moveTo>
                <a:lnTo>
                  <a:pt x="208076" y="1115888"/>
                </a:lnTo>
                <a:lnTo>
                  <a:pt x="207670" y="1115187"/>
                </a:lnTo>
                <a:lnTo>
                  <a:pt x="222321" y="1115187"/>
                </a:lnTo>
                <a:lnTo>
                  <a:pt x="222237" y="1114933"/>
                </a:lnTo>
                <a:lnTo>
                  <a:pt x="220427" y="1111885"/>
                </a:lnTo>
                <a:lnTo>
                  <a:pt x="204203" y="1111885"/>
                </a:lnTo>
                <a:lnTo>
                  <a:pt x="203695" y="1111527"/>
                </a:lnTo>
                <a:close/>
              </a:path>
              <a:path w="428625" h="2174875">
                <a:moveTo>
                  <a:pt x="203415" y="1111250"/>
                </a:moveTo>
                <a:lnTo>
                  <a:pt x="203695" y="1111527"/>
                </a:lnTo>
                <a:lnTo>
                  <a:pt x="204203" y="1111885"/>
                </a:lnTo>
                <a:lnTo>
                  <a:pt x="203415" y="1111250"/>
                </a:lnTo>
                <a:close/>
              </a:path>
              <a:path w="428625" h="2174875">
                <a:moveTo>
                  <a:pt x="220050" y="1111250"/>
                </a:moveTo>
                <a:lnTo>
                  <a:pt x="203415" y="1111250"/>
                </a:lnTo>
                <a:lnTo>
                  <a:pt x="204203" y="1111885"/>
                </a:lnTo>
                <a:lnTo>
                  <a:pt x="220427" y="1111885"/>
                </a:lnTo>
                <a:lnTo>
                  <a:pt x="220050" y="1111250"/>
                </a:lnTo>
                <a:close/>
              </a:path>
              <a:path w="428625" h="2174875">
                <a:moveTo>
                  <a:pt x="104912" y="1068057"/>
                </a:moveTo>
                <a:lnTo>
                  <a:pt x="49187" y="1073150"/>
                </a:lnTo>
                <a:lnTo>
                  <a:pt x="6438" y="1074293"/>
                </a:lnTo>
                <a:lnTo>
                  <a:pt x="6273" y="1074293"/>
                </a:lnTo>
                <a:lnTo>
                  <a:pt x="27724" y="1074674"/>
                </a:lnTo>
                <a:lnTo>
                  <a:pt x="68541" y="1076833"/>
                </a:lnTo>
                <a:lnTo>
                  <a:pt x="123164" y="1083691"/>
                </a:lnTo>
                <a:lnTo>
                  <a:pt x="167170" y="1094105"/>
                </a:lnTo>
                <a:lnTo>
                  <a:pt x="203695" y="1111527"/>
                </a:lnTo>
                <a:lnTo>
                  <a:pt x="203415" y="1111250"/>
                </a:lnTo>
                <a:lnTo>
                  <a:pt x="220050" y="1111250"/>
                </a:lnTo>
                <a:lnTo>
                  <a:pt x="218617" y="1108837"/>
                </a:lnTo>
                <a:lnTo>
                  <a:pt x="218351" y="1108329"/>
                </a:lnTo>
                <a:lnTo>
                  <a:pt x="218020" y="1107948"/>
                </a:lnTo>
                <a:lnTo>
                  <a:pt x="212153" y="1101979"/>
                </a:lnTo>
                <a:lnTo>
                  <a:pt x="211886" y="1101852"/>
                </a:lnTo>
                <a:lnTo>
                  <a:pt x="211607" y="1101598"/>
                </a:lnTo>
                <a:lnTo>
                  <a:pt x="171297" y="1082040"/>
                </a:lnTo>
                <a:lnTo>
                  <a:pt x="125577" y="1071245"/>
                </a:lnTo>
                <a:lnTo>
                  <a:pt x="107937" y="1068451"/>
                </a:lnTo>
                <a:lnTo>
                  <a:pt x="104912" y="1068057"/>
                </a:lnTo>
                <a:close/>
              </a:path>
              <a:path w="428625" h="2174875">
                <a:moveTo>
                  <a:pt x="220427" y="1024128"/>
                </a:moveTo>
                <a:lnTo>
                  <a:pt x="204203" y="1024128"/>
                </a:lnTo>
                <a:lnTo>
                  <a:pt x="203415" y="1024763"/>
                </a:lnTo>
                <a:lnTo>
                  <a:pt x="167487" y="1041781"/>
                </a:lnTo>
                <a:lnTo>
                  <a:pt x="123380" y="1052322"/>
                </a:lnTo>
                <a:lnTo>
                  <a:pt x="68706" y="1059180"/>
                </a:lnTo>
                <a:lnTo>
                  <a:pt x="27889" y="1061339"/>
                </a:lnTo>
                <a:lnTo>
                  <a:pt x="6273" y="1061593"/>
                </a:lnTo>
                <a:lnTo>
                  <a:pt x="2793" y="1061720"/>
                </a:lnTo>
                <a:lnTo>
                  <a:pt x="0" y="1064514"/>
                </a:lnTo>
                <a:lnTo>
                  <a:pt x="0" y="1071499"/>
                </a:lnTo>
                <a:lnTo>
                  <a:pt x="2793" y="1074293"/>
                </a:lnTo>
                <a:lnTo>
                  <a:pt x="6438" y="1074293"/>
                </a:lnTo>
                <a:lnTo>
                  <a:pt x="6438" y="1061593"/>
                </a:lnTo>
                <a:lnTo>
                  <a:pt x="142384" y="1061593"/>
                </a:lnTo>
                <a:lnTo>
                  <a:pt x="183489" y="1049782"/>
                </a:lnTo>
                <a:lnTo>
                  <a:pt x="211886" y="1034161"/>
                </a:lnTo>
                <a:lnTo>
                  <a:pt x="212153" y="1034034"/>
                </a:lnTo>
                <a:lnTo>
                  <a:pt x="218020" y="1028065"/>
                </a:lnTo>
                <a:lnTo>
                  <a:pt x="218351" y="1027684"/>
                </a:lnTo>
                <a:lnTo>
                  <a:pt x="218617" y="1027176"/>
                </a:lnTo>
                <a:lnTo>
                  <a:pt x="220427" y="1024128"/>
                </a:lnTo>
                <a:close/>
              </a:path>
              <a:path w="428625" h="2174875">
                <a:moveTo>
                  <a:pt x="6438" y="1061593"/>
                </a:moveTo>
                <a:lnTo>
                  <a:pt x="6438" y="1074293"/>
                </a:lnTo>
                <a:lnTo>
                  <a:pt x="28066" y="1074039"/>
                </a:lnTo>
                <a:lnTo>
                  <a:pt x="49187" y="1073150"/>
                </a:lnTo>
                <a:lnTo>
                  <a:pt x="69545" y="1071880"/>
                </a:lnTo>
                <a:lnTo>
                  <a:pt x="89141" y="1070102"/>
                </a:lnTo>
                <a:lnTo>
                  <a:pt x="104912" y="1068057"/>
                </a:lnTo>
                <a:lnTo>
                  <a:pt x="89369" y="1066038"/>
                </a:lnTo>
                <a:lnTo>
                  <a:pt x="69710" y="1064133"/>
                </a:lnTo>
                <a:lnTo>
                  <a:pt x="49352" y="1062863"/>
                </a:lnTo>
                <a:lnTo>
                  <a:pt x="28232" y="1061974"/>
                </a:lnTo>
                <a:lnTo>
                  <a:pt x="6438" y="1061593"/>
                </a:lnTo>
                <a:close/>
              </a:path>
              <a:path w="428625" h="2174875">
                <a:moveTo>
                  <a:pt x="142384" y="1061593"/>
                </a:moveTo>
                <a:lnTo>
                  <a:pt x="6438" y="1061593"/>
                </a:lnTo>
                <a:lnTo>
                  <a:pt x="28232" y="1061974"/>
                </a:lnTo>
                <a:lnTo>
                  <a:pt x="49352" y="1062863"/>
                </a:lnTo>
                <a:lnTo>
                  <a:pt x="69710" y="1064133"/>
                </a:lnTo>
                <a:lnTo>
                  <a:pt x="89369" y="1066038"/>
                </a:lnTo>
                <a:lnTo>
                  <a:pt x="104912" y="1068057"/>
                </a:lnTo>
                <a:lnTo>
                  <a:pt x="107759" y="1067689"/>
                </a:lnTo>
                <a:lnTo>
                  <a:pt x="125361" y="1064895"/>
                </a:lnTo>
                <a:lnTo>
                  <a:pt x="141858" y="1061720"/>
                </a:lnTo>
                <a:lnTo>
                  <a:pt x="142384" y="1061593"/>
                </a:lnTo>
                <a:close/>
              </a:path>
              <a:path w="428625" h="2174875">
                <a:moveTo>
                  <a:pt x="203674" y="1024505"/>
                </a:moveTo>
                <a:lnTo>
                  <a:pt x="203314" y="1024763"/>
                </a:lnTo>
                <a:lnTo>
                  <a:pt x="203674" y="1024505"/>
                </a:lnTo>
                <a:close/>
              </a:path>
              <a:path w="428625" h="2174875">
                <a:moveTo>
                  <a:pt x="204203" y="1024128"/>
                </a:moveTo>
                <a:lnTo>
                  <a:pt x="203674" y="1024505"/>
                </a:lnTo>
                <a:lnTo>
                  <a:pt x="203415" y="1024763"/>
                </a:lnTo>
                <a:lnTo>
                  <a:pt x="204203" y="1024128"/>
                </a:lnTo>
                <a:close/>
              </a:path>
              <a:path w="428625" h="2174875">
                <a:moveTo>
                  <a:pt x="208076" y="1020124"/>
                </a:moveTo>
                <a:lnTo>
                  <a:pt x="203674" y="1024505"/>
                </a:lnTo>
                <a:lnTo>
                  <a:pt x="204203" y="1024128"/>
                </a:lnTo>
                <a:lnTo>
                  <a:pt x="220427" y="1024128"/>
                </a:lnTo>
                <a:lnTo>
                  <a:pt x="222237" y="1021080"/>
                </a:lnTo>
                <a:lnTo>
                  <a:pt x="222321" y="1020826"/>
                </a:lnTo>
                <a:lnTo>
                  <a:pt x="207670" y="1020826"/>
                </a:lnTo>
                <a:lnTo>
                  <a:pt x="208076" y="1020124"/>
                </a:lnTo>
                <a:close/>
              </a:path>
              <a:path w="428625" h="2174875">
                <a:moveTo>
                  <a:pt x="208648" y="1019556"/>
                </a:moveTo>
                <a:lnTo>
                  <a:pt x="208076" y="1020124"/>
                </a:lnTo>
                <a:lnTo>
                  <a:pt x="207670" y="1020826"/>
                </a:lnTo>
                <a:lnTo>
                  <a:pt x="208648" y="1019556"/>
                </a:lnTo>
                <a:close/>
              </a:path>
              <a:path w="428625" h="2174875">
                <a:moveTo>
                  <a:pt x="222654" y="1019556"/>
                </a:moveTo>
                <a:lnTo>
                  <a:pt x="208648" y="1019556"/>
                </a:lnTo>
                <a:lnTo>
                  <a:pt x="207670" y="1020826"/>
                </a:lnTo>
                <a:lnTo>
                  <a:pt x="222321" y="1020826"/>
                </a:lnTo>
                <a:lnTo>
                  <a:pt x="222491" y="1020318"/>
                </a:lnTo>
                <a:lnTo>
                  <a:pt x="222654" y="1019556"/>
                </a:lnTo>
                <a:close/>
              </a:path>
              <a:path w="428625" h="2174875">
                <a:moveTo>
                  <a:pt x="210328" y="1016239"/>
                </a:moveTo>
                <a:lnTo>
                  <a:pt x="208076" y="1020124"/>
                </a:lnTo>
                <a:lnTo>
                  <a:pt x="208648" y="1019556"/>
                </a:lnTo>
                <a:lnTo>
                  <a:pt x="222654" y="1019556"/>
                </a:lnTo>
                <a:lnTo>
                  <a:pt x="223070" y="1017270"/>
                </a:lnTo>
                <a:lnTo>
                  <a:pt x="210134" y="1017270"/>
                </a:lnTo>
                <a:lnTo>
                  <a:pt x="210328" y="1016239"/>
                </a:lnTo>
                <a:close/>
              </a:path>
              <a:path w="428625" h="2174875">
                <a:moveTo>
                  <a:pt x="210908" y="1015238"/>
                </a:moveTo>
                <a:lnTo>
                  <a:pt x="210328" y="1016239"/>
                </a:lnTo>
                <a:lnTo>
                  <a:pt x="210134" y="1017270"/>
                </a:lnTo>
                <a:lnTo>
                  <a:pt x="210908" y="1015238"/>
                </a:lnTo>
                <a:close/>
              </a:path>
              <a:path w="428625" h="2174875">
                <a:moveTo>
                  <a:pt x="223440" y="1015238"/>
                </a:moveTo>
                <a:lnTo>
                  <a:pt x="210908" y="1015238"/>
                </a:lnTo>
                <a:lnTo>
                  <a:pt x="210134" y="1017270"/>
                </a:lnTo>
                <a:lnTo>
                  <a:pt x="223070" y="1017270"/>
                </a:lnTo>
                <a:lnTo>
                  <a:pt x="223440" y="1015238"/>
                </a:lnTo>
                <a:close/>
              </a:path>
              <a:path w="428625" h="2174875">
                <a:moveTo>
                  <a:pt x="223672" y="1011682"/>
                </a:moveTo>
                <a:lnTo>
                  <a:pt x="211188" y="1011682"/>
                </a:lnTo>
                <a:lnTo>
                  <a:pt x="211073" y="1012825"/>
                </a:lnTo>
                <a:lnTo>
                  <a:pt x="210328" y="1016239"/>
                </a:lnTo>
                <a:lnTo>
                  <a:pt x="210908" y="1015238"/>
                </a:lnTo>
                <a:lnTo>
                  <a:pt x="223440" y="1015238"/>
                </a:lnTo>
                <a:lnTo>
                  <a:pt x="223672" y="1013968"/>
                </a:lnTo>
                <a:lnTo>
                  <a:pt x="223672" y="1011682"/>
                </a:lnTo>
                <a:close/>
              </a:path>
              <a:path w="428625" h="2174875">
                <a:moveTo>
                  <a:pt x="211074" y="1012287"/>
                </a:moveTo>
                <a:lnTo>
                  <a:pt x="210972" y="1012825"/>
                </a:lnTo>
                <a:lnTo>
                  <a:pt x="211074" y="1012287"/>
                </a:lnTo>
                <a:close/>
              </a:path>
              <a:path w="428625" h="2174875">
                <a:moveTo>
                  <a:pt x="352095" y="31947"/>
                </a:moveTo>
                <a:lnTo>
                  <a:pt x="309283" y="37592"/>
                </a:lnTo>
                <a:lnTo>
                  <a:pt x="263563" y="48387"/>
                </a:lnTo>
                <a:lnTo>
                  <a:pt x="223253" y="67945"/>
                </a:lnTo>
                <a:lnTo>
                  <a:pt x="222973" y="68199"/>
                </a:lnTo>
                <a:lnTo>
                  <a:pt x="222707" y="68326"/>
                </a:lnTo>
                <a:lnTo>
                  <a:pt x="216839" y="74295"/>
                </a:lnTo>
                <a:lnTo>
                  <a:pt x="216509" y="74676"/>
                </a:lnTo>
                <a:lnTo>
                  <a:pt x="216242" y="75184"/>
                </a:lnTo>
                <a:lnTo>
                  <a:pt x="212623" y="81280"/>
                </a:lnTo>
                <a:lnTo>
                  <a:pt x="212369" y="82042"/>
                </a:lnTo>
                <a:lnTo>
                  <a:pt x="212206" y="82804"/>
                </a:lnTo>
                <a:lnTo>
                  <a:pt x="211188" y="88392"/>
                </a:lnTo>
                <a:lnTo>
                  <a:pt x="211074" y="1012287"/>
                </a:lnTo>
                <a:lnTo>
                  <a:pt x="211188" y="1011682"/>
                </a:lnTo>
                <a:lnTo>
                  <a:pt x="223672" y="1011682"/>
                </a:lnTo>
                <a:lnTo>
                  <a:pt x="223672" y="90678"/>
                </a:lnTo>
                <a:lnTo>
                  <a:pt x="223773" y="89535"/>
                </a:lnTo>
                <a:lnTo>
                  <a:pt x="224343" y="87122"/>
                </a:lnTo>
                <a:lnTo>
                  <a:pt x="223951" y="87122"/>
                </a:lnTo>
                <a:lnTo>
                  <a:pt x="224726" y="85090"/>
                </a:lnTo>
                <a:lnTo>
                  <a:pt x="225129" y="85090"/>
                </a:lnTo>
                <a:lnTo>
                  <a:pt x="226454" y="82804"/>
                </a:lnTo>
                <a:lnTo>
                  <a:pt x="226212" y="82804"/>
                </a:lnTo>
                <a:lnTo>
                  <a:pt x="227190" y="81534"/>
                </a:lnTo>
                <a:lnTo>
                  <a:pt x="227488" y="81534"/>
                </a:lnTo>
                <a:lnTo>
                  <a:pt x="230806" y="78232"/>
                </a:lnTo>
                <a:lnTo>
                  <a:pt x="230657" y="78232"/>
                </a:lnTo>
                <a:lnTo>
                  <a:pt x="231444" y="77597"/>
                </a:lnTo>
                <a:lnTo>
                  <a:pt x="237705" y="73279"/>
                </a:lnTo>
                <a:lnTo>
                  <a:pt x="281038" y="56515"/>
                </a:lnTo>
                <a:lnTo>
                  <a:pt x="328917" y="47244"/>
                </a:lnTo>
                <a:lnTo>
                  <a:pt x="352714" y="44609"/>
                </a:lnTo>
                <a:lnTo>
                  <a:pt x="352095" y="31947"/>
                </a:lnTo>
                <a:close/>
              </a:path>
              <a:path w="428625" h="2174875">
                <a:moveTo>
                  <a:pt x="223773" y="90139"/>
                </a:moveTo>
                <a:lnTo>
                  <a:pt x="223672" y="90678"/>
                </a:lnTo>
                <a:lnTo>
                  <a:pt x="223773" y="90139"/>
                </a:lnTo>
                <a:close/>
              </a:path>
              <a:path w="428625" h="2174875">
                <a:moveTo>
                  <a:pt x="223888" y="89535"/>
                </a:moveTo>
                <a:lnTo>
                  <a:pt x="223773" y="90139"/>
                </a:lnTo>
                <a:lnTo>
                  <a:pt x="223888" y="89535"/>
                </a:lnTo>
                <a:close/>
              </a:path>
              <a:path w="428625" h="2174875">
                <a:moveTo>
                  <a:pt x="224726" y="85090"/>
                </a:moveTo>
                <a:lnTo>
                  <a:pt x="223951" y="87122"/>
                </a:lnTo>
                <a:lnTo>
                  <a:pt x="224532" y="86120"/>
                </a:lnTo>
                <a:lnTo>
                  <a:pt x="224726" y="85090"/>
                </a:lnTo>
                <a:close/>
              </a:path>
              <a:path w="428625" h="2174875">
                <a:moveTo>
                  <a:pt x="224532" y="86120"/>
                </a:moveTo>
                <a:lnTo>
                  <a:pt x="223951" y="87122"/>
                </a:lnTo>
                <a:lnTo>
                  <a:pt x="224343" y="87122"/>
                </a:lnTo>
                <a:lnTo>
                  <a:pt x="224532" y="86120"/>
                </a:lnTo>
                <a:close/>
              </a:path>
              <a:path w="428625" h="2174875">
                <a:moveTo>
                  <a:pt x="225129" y="85090"/>
                </a:moveTo>
                <a:lnTo>
                  <a:pt x="224726" y="85090"/>
                </a:lnTo>
                <a:lnTo>
                  <a:pt x="224532" y="86120"/>
                </a:lnTo>
                <a:lnTo>
                  <a:pt x="225129" y="85090"/>
                </a:lnTo>
                <a:close/>
              </a:path>
              <a:path w="428625" h="2174875">
                <a:moveTo>
                  <a:pt x="227190" y="81534"/>
                </a:moveTo>
                <a:lnTo>
                  <a:pt x="226212" y="82804"/>
                </a:lnTo>
                <a:lnTo>
                  <a:pt x="226783" y="82235"/>
                </a:lnTo>
                <a:lnTo>
                  <a:pt x="227190" y="81534"/>
                </a:lnTo>
                <a:close/>
              </a:path>
              <a:path w="428625" h="2174875">
                <a:moveTo>
                  <a:pt x="226783" y="82235"/>
                </a:moveTo>
                <a:lnTo>
                  <a:pt x="226212" y="82804"/>
                </a:lnTo>
                <a:lnTo>
                  <a:pt x="226454" y="82804"/>
                </a:lnTo>
                <a:lnTo>
                  <a:pt x="226783" y="82235"/>
                </a:lnTo>
                <a:close/>
              </a:path>
              <a:path w="428625" h="2174875">
                <a:moveTo>
                  <a:pt x="227488" y="81534"/>
                </a:moveTo>
                <a:lnTo>
                  <a:pt x="227190" y="81534"/>
                </a:lnTo>
                <a:lnTo>
                  <a:pt x="226783" y="82235"/>
                </a:lnTo>
                <a:lnTo>
                  <a:pt x="227488" y="81534"/>
                </a:lnTo>
                <a:close/>
              </a:path>
              <a:path w="428625" h="2174875">
                <a:moveTo>
                  <a:pt x="231444" y="77597"/>
                </a:moveTo>
                <a:lnTo>
                  <a:pt x="230657" y="78232"/>
                </a:lnTo>
                <a:lnTo>
                  <a:pt x="231165" y="77874"/>
                </a:lnTo>
                <a:lnTo>
                  <a:pt x="231444" y="77597"/>
                </a:lnTo>
                <a:close/>
              </a:path>
              <a:path w="428625" h="2174875">
                <a:moveTo>
                  <a:pt x="231165" y="77874"/>
                </a:moveTo>
                <a:lnTo>
                  <a:pt x="230657" y="78232"/>
                </a:lnTo>
                <a:lnTo>
                  <a:pt x="230806" y="78232"/>
                </a:lnTo>
                <a:lnTo>
                  <a:pt x="231165" y="77874"/>
                </a:lnTo>
                <a:close/>
              </a:path>
              <a:path w="428625" h="2174875">
                <a:moveTo>
                  <a:pt x="231561" y="77597"/>
                </a:moveTo>
                <a:lnTo>
                  <a:pt x="231165" y="77874"/>
                </a:lnTo>
                <a:lnTo>
                  <a:pt x="231561" y="77597"/>
                </a:lnTo>
                <a:close/>
              </a:path>
              <a:path w="428625" h="2174875">
                <a:moveTo>
                  <a:pt x="421278" y="31115"/>
                </a:moveTo>
                <a:lnTo>
                  <a:pt x="364680" y="31115"/>
                </a:lnTo>
                <a:lnTo>
                  <a:pt x="365480" y="43815"/>
                </a:lnTo>
                <a:lnTo>
                  <a:pt x="352714" y="44609"/>
                </a:lnTo>
                <a:lnTo>
                  <a:pt x="354253" y="76073"/>
                </a:lnTo>
                <a:lnTo>
                  <a:pt x="428497" y="34290"/>
                </a:lnTo>
                <a:lnTo>
                  <a:pt x="421278" y="31115"/>
                </a:lnTo>
                <a:close/>
              </a:path>
              <a:path w="428625" h="2174875">
                <a:moveTo>
                  <a:pt x="364680" y="31115"/>
                </a:moveTo>
                <a:lnTo>
                  <a:pt x="352095" y="31947"/>
                </a:lnTo>
                <a:lnTo>
                  <a:pt x="352714" y="44609"/>
                </a:lnTo>
                <a:lnTo>
                  <a:pt x="365480" y="43815"/>
                </a:lnTo>
                <a:lnTo>
                  <a:pt x="364680" y="31115"/>
                </a:lnTo>
                <a:close/>
              </a:path>
              <a:path w="428625" h="2174875">
                <a:moveTo>
                  <a:pt x="350532" y="0"/>
                </a:moveTo>
                <a:lnTo>
                  <a:pt x="352095" y="31947"/>
                </a:lnTo>
                <a:lnTo>
                  <a:pt x="364680" y="31115"/>
                </a:lnTo>
                <a:lnTo>
                  <a:pt x="421278" y="31115"/>
                </a:lnTo>
                <a:lnTo>
                  <a:pt x="3505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0" name="object 48"/>
          <p:cNvSpPr/>
          <p:nvPr/>
        </p:nvSpPr>
        <p:spPr>
          <a:xfrm>
            <a:off x="2119500" y="5279296"/>
            <a:ext cx="227076" cy="7928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1" name="object 49"/>
          <p:cNvSpPr/>
          <p:nvPr/>
        </p:nvSpPr>
        <p:spPr>
          <a:xfrm>
            <a:off x="2017392" y="5346048"/>
            <a:ext cx="376428" cy="71383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2" name="object 50"/>
          <p:cNvSpPr/>
          <p:nvPr/>
        </p:nvSpPr>
        <p:spPr>
          <a:xfrm>
            <a:off x="2110203" y="5270963"/>
            <a:ext cx="211454" cy="778768"/>
          </a:xfrm>
          <a:custGeom>
            <a:avLst/>
            <a:gdLst/>
            <a:ahLst/>
            <a:cxnLst/>
            <a:rect l="l" t="t" r="r" b="b"/>
            <a:pathLst>
              <a:path w="211455" h="871220">
                <a:moveTo>
                  <a:pt x="0" y="870889"/>
                </a:moveTo>
                <a:lnTo>
                  <a:pt x="210845" y="870889"/>
                </a:lnTo>
                <a:lnTo>
                  <a:pt x="210845" y="0"/>
                </a:lnTo>
                <a:lnTo>
                  <a:pt x="0" y="0"/>
                </a:lnTo>
                <a:lnTo>
                  <a:pt x="0" y="870889"/>
                </a:lnTo>
                <a:close/>
              </a:path>
            </a:pathLst>
          </a:custGeom>
          <a:solidFill>
            <a:schemeClr val="bg1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innerShdw blurRad="114300">
              <a:schemeClr val="bg1">
                <a:lumMod val="75000"/>
              </a:scheme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 algn="ctr"/>
            <a:endParaRPr sz="9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3" name="object 51"/>
          <p:cNvSpPr txBox="1"/>
          <p:nvPr/>
        </p:nvSpPr>
        <p:spPr>
          <a:xfrm>
            <a:off x="2132759" y="5270963"/>
            <a:ext cx="188898" cy="778768"/>
          </a:xfrm>
          <a:prstGeom prst="rect">
            <a:avLst/>
          </a:prstGeom>
          <a:ln w="12700">
            <a:solidFill>
              <a:srgbClr val="7E7E7E"/>
            </a:solidFill>
          </a:ln>
        </p:spPr>
        <p:txBody>
          <a:bodyPr vert="vert" wrap="square" lIns="0" tIns="0" rIns="0" bIns="0" rtlCol="0">
            <a:spAutoFit/>
          </a:bodyPr>
          <a:lstStyle/>
          <a:p>
            <a:pPr marL="168910">
              <a:lnSpc>
                <a:spcPts val="1560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</a:t>
            </a:r>
          </a:p>
        </p:txBody>
      </p:sp>
      <p:sp>
        <p:nvSpPr>
          <p:cNvPr id="44" name="object 52"/>
          <p:cNvSpPr/>
          <p:nvPr/>
        </p:nvSpPr>
        <p:spPr>
          <a:xfrm>
            <a:off x="7824192" y="525466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6" name="object 54"/>
          <p:cNvSpPr/>
          <p:nvPr/>
        </p:nvSpPr>
        <p:spPr>
          <a:xfrm>
            <a:off x="7824192" y="412601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9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8" name="object 56"/>
          <p:cNvSpPr/>
          <p:nvPr/>
        </p:nvSpPr>
        <p:spPr>
          <a:xfrm>
            <a:off x="7824192" y="293980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51884" y="1959093"/>
            <a:ext cx="2412268" cy="774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1100" b="1">
                <a:latin typeface="+mn-ea"/>
                <a:ea typeface="+mn-ea"/>
              </a:defRPr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서버 모델로 전환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(Red Hat, CentOS)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DBMS,WAS,WEB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은 유지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051885" y="5250903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RedHat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CentOS)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Oacle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DB2, MYSQL,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Postgre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SQL, NoSQL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등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089732" y="4219215"/>
            <a:ext cx="2754675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(Red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Hat,CentOS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WAS 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WebSphere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JBoss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Tomcat)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051885" y="2994488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RedHat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CentOS)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WebtoB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 IIS,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iPlanet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SUN One, OAS Apache)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049465" y="2104270"/>
            <a:ext cx="2412268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1100" b="1">
                <a:latin typeface="+mn-ea"/>
                <a:ea typeface="+mn-ea"/>
              </a:defRPr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b="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마이그레이션에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따른 </a:t>
            </a:r>
            <a:r>
              <a:rPr lang="ko-KR" altLang="en-US" b="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리스크를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최소화 할 수 있음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049466" y="5254662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절감효과가 높음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마이그레이션이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요구됨</a:t>
            </a:r>
          </a:p>
          <a:p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난이도  높음</a:t>
            </a:r>
            <a:endParaRPr lang="en-US" altLang="ko-KR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028215" y="4275252"/>
            <a:ext cx="2901570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WAS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운영비용 효과가 높음</a:t>
            </a:r>
          </a:p>
          <a:p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애플리케이션 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및 테스트</a:t>
            </a:r>
            <a:endParaRPr lang="en-US" altLang="ko-KR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013462" y="3007837"/>
            <a:ext cx="2754675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절감효과가 높음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마이그레이션이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요구됨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상대적으로 용이함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" name="object 47"/>
          <p:cNvSpPr txBox="1"/>
          <p:nvPr/>
        </p:nvSpPr>
        <p:spPr>
          <a:xfrm>
            <a:off x="2134030" y="3235982"/>
            <a:ext cx="188898" cy="1245916"/>
          </a:xfrm>
          <a:prstGeom prst="rect">
            <a:avLst/>
          </a:prstGeom>
          <a:solidFill>
            <a:schemeClr val="bg1"/>
          </a:solidFill>
          <a:ln w="12700">
            <a:solidFill>
              <a:srgbClr val="7E7E7E"/>
            </a:solidFill>
          </a:ln>
        </p:spPr>
        <p:txBody>
          <a:bodyPr vert="vert" wrap="square" lIns="0" tIns="0" rIns="0" bIns="0" rtlCol="0">
            <a:spAutoFit/>
          </a:bodyPr>
          <a:lstStyle/>
          <a:p>
            <a:pPr marL="159385">
              <a:lnSpc>
                <a:spcPts val="1645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&amp; WAS</a:t>
            </a:r>
          </a:p>
        </p:txBody>
      </p:sp>
      <p:sp>
        <p:nvSpPr>
          <p:cNvPr id="68" name="직사각형 67"/>
          <p:cNvSpPr/>
          <p:nvPr/>
        </p:nvSpPr>
        <p:spPr>
          <a:xfrm>
            <a:off x="2567609" y="1907140"/>
            <a:ext cx="8148575" cy="873788"/>
          </a:xfrm>
          <a:prstGeom prst="rect">
            <a:avLst/>
          </a:prstGeom>
          <a:noFill/>
          <a:ln w="22225" cap="flat" cmpd="sng" algn="ctr">
            <a:gradFill flip="none" rotWithShape="1">
              <a:gsLst>
                <a:gs pos="0">
                  <a:srgbClr val="990033"/>
                </a:gs>
                <a:gs pos="50000">
                  <a:srgbClr val="FF0000"/>
                </a:gs>
                <a:gs pos="100000">
                  <a:srgbClr val="990033"/>
                </a:gs>
              </a:gsLst>
              <a:lin ang="0" scaled="1"/>
              <a:tileRect/>
            </a:gradFill>
            <a:prstDash val="sysDash"/>
          </a:ln>
          <a:effectLst>
            <a:outerShdw blurRad="38100" dist="12700" dir="2700000" algn="tl" rotWithShape="0">
              <a:prstClr val="black">
                <a:alpha val="61000"/>
              </a:prstClr>
            </a:outerShdw>
          </a:effectLst>
        </p:spPr>
        <p:txBody>
          <a:bodyPr anchor="ctr"/>
          <a:lstStyle/>
          <a:p>
            <a:pPr algn="ctr"/>
            <a:endParaRPr lang="ko-KR" altLang="en-US" dirty="0">
              <a:solidFill>
                <a:srgbClr val="00B0F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1" name="제목 30">
            <a:extLst>
              <a:ext uri="{FF2B5EF4-FFF2-40B4-BE49-F238E27FC236}">
                <a16:creationId xmlns:a16="http://schemas.microsoft.com/office/drawing/2014/main" id="{3A00532A-D1F3-0643-829F-ACD77C05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6" name="텍스트 개체 틀 35">
            <a:extLst>
              <a:ext uri="{FF2B5EF4-FFF2-40B4-BE49-F238E27FC236}">
                <a16:creationId xmlns:a16="http://schemas.microsoft.com/office/drawing/2014/main" id="{9F115B74-9CD0-9549-926A-2F3292C4E6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158492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TO-BE </a:t>
            </a:r>
            <a:r>
              <a:rPr kumimoji="1" lang="ko-KR" altLang="en-US" dirty="0"/>
              <a:t>아키텍처 </a:t>
            </a:r>
            <a:r>
              <a:rPr kumimoji="1" lang="ko-KR" altLang="en-US" dirty="0" err="1"/>
              <a:t>검토시</a:t>
            </a:r>
            <a:r>
              <a:rPr kumimoji="1" lang="ko-KR" altLang="en-US" dirty="0"/>
              <a:t> </a:t>
            </a:r>
            <a:r>
              <a:rPr kumimoji="1" lang="en" altLang="ko-KR" dirty="0"/>
              <a:t>x86 </a:t>
            </a:r>
            <a:r>
              <a:rPr kumimoji="1" lang="ko-KR" altLang="en-US" dirty="0"/>
              <a:t>기반 시스템에 대한 애플리케이션의 오픈소스로의 전환이 같이 고려되는 것이 일반적이나</a:t>
            </a:r>
            <a:r>
              <a:rPr kumimoji="1" lang="en-US" altLang="ko-KR" dirty="0"/>
              <a:t>, </a:t>
            </a:r>
            <a:r>
              <a:rPr kumimoji="1" lang="ko-KR" altLang="en-US" dirty="0"/>
              <a:t>현재는 </a:t>
            </a:r>
            <a:r>
              <a:rPr kumimoji="1" lang="en" altLang="ko-KR" dirty="0"/>
              <a:t>OS</a:t>
            </a:r>
            <a:r>
              <a:rPr kumimoji="1" lang="ko-KR" altLang="en-US" dirty="0"/>
              <a:t>의 리눅스 </a:t>
            </a:r>
            <a:r>
              <a:rPr kumimoji="1" lang="ko-KR" altLang="en-US" dirty="0" err="1"/>
              <a:t>전환만을</a:t>
            </a:r>
            <a:r>
              <a:rPr kumimoji="1" lang="ko-KR" altLang="en-US" dirty="0"/>
              <a:t> 고려의 대상으로 함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이후 이에 대한 고려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1458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제목 35"/>
          <p:cNvSpPr txBox="1">
            <a:spLocks/>
          </p:cNvSpPr>
          <p:nvPr/>
        </p:nvSpPr>
        <p:spPr bwMode="auto">
          <a:xfrm>
            <a:off x="1513325" y="-1409199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개요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1.2 U2L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추진 방안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1559496" y="1484784"/>
            <a:ext cx="6725770" cy="489654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나눔고딕" charset="-127"/>
              <a:ea typeface="나눔고딕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1559496" y="1484784"/>
            <a:ext cx="6725770" cy="288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rgbClr val="FFFFFF">
                <a:lumMod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400" b="1" kern="0" dirty="0" err="1">
                <a:solidFill>
                  <a:schemeClr val="bg1"/>
                </a:solidFill>
                <a:latin typeface="나눔고딕" charset="-127"/>
                <a:ea typeface="나눔고딕" charset="-127"/>
              </a:rPr>
              <a:t>리눅스를</a:t>
            </a:r>
            <a:r>
              <a:rPr lang="ko-KR" altLang="en-US" sz="1400" b="1" kern="0" dirty="0">
                <a:solidFill>
                  <a:schemeClr val="bg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kern="0" dirty="0" err="1">
                <a:solidFill>
                  <a:schemeClr val="bg1"/>
                </a:solidFill>
                <a:latin typeface="나눔고딕" charset="-127"/>
                <a:ea typeface="나눔고딕" charset="-127"/>
              </a:rPr>
              <a:t>기간계로</a:t>
            </a:r>
            <a:r>
              <a:rPr lang="ko-KR" altLang="en-US" sz="1400" b="1" kern="0" dirty="0">
                <a:solidFill>
                  <a:schemeClr val="bg1"/>
                </a:solidFill>
                <a:latin typeface="나눔고딕" charset="-127"/>
                <a:ea typeface="나눔고딕" charset="-127"/>
              </a:rPr>
              <a:t> 사용하는 업무 시스템 구성 </a:t>
            </a:r>
          </a:p>
        </p:txBody>
      </p:sp>
      <p:grpSp>
        <p:nvGrpSpPr>
          <p:cNvPr id="62" name="그룹 61"/>
          <p:cNvGrpSpPr/>
          <p:nvPr/>
        </p:nvGrpSpPr>
        <p:grpSpPr>
          <a:xfrm>
            <a:off x="1703513" y="1852922"/>
            <a:ext cx="6437737" cy="4384390"/>
            <a:chOff x="531487" y="1996938"/>
            <a:chExt cx="6437737" cy="4024350"/>
          </a:xfrm>
        </p:grpSpPr>
        <p:sp>
          <p:nvSpPr>
            <p:cNvPr id="63" name="Rectangle 30"/>
            <p:cNvSpPr>
              <a:spLocks noChangeArrowheads="1"/>
            </p:cNvSpPr>
            <p:nvPr/>
          </p:nvSpPr>
          <p:spPr bwMode="auto">
            <a:xfrm>
              <a:off x="531487" y="1996938"/>
              <a:ext cx="1261856" cy="114403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defRPr/>
              </a:pPr>
              <a:r>
                <a:rPr lang="en-US" altLang="ko-KR" sz="14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rPr>
                <a:t>WEB/WAS</a:t>
              </a:r>
            </a:p>
          </p:txBody>
        </p:sp>
        <p:sp>
          <p:nvSpPr>
            <p:cNvPr id="64" name="Rectangle 40"/>
            <p:cNvSpPr>
              <a:spLocks noChangeArrowheads="1"/>
            </p:cNvSpPr>
            <p:nvPr/>
          </p:nvSpPr>
          <p:spPr bwMode="gray">
            <a:xfrm>
              <a:off x="1855386" y="1996938"/>
              <a:ext cx="5113838" cy="11440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508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Web :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</a:t>
              </a:r>
              <a:r>
                <a:rPr lang="en-US" altLang="ko-KR" sz="1200" dirty="0">
                  <a:latin typeface="나눔고딕" charset="-127"/>
                  <a:ea typeface="나눔고딕" charset="-127"/>
                </a:rPr>
                <a:t>A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pache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사용 </a:t>
              </a:r>
              <a:endParaRPr lang="en-US" altLang="ko-KR" sz="1200" dirty="0">
                <a:solidFill>
                  <a:srgbClr val="000000">
                    <a:lumMod val="50000"/>
                  </a:srgbClr>
                </a:solidFill>
                <a:latin typeface="나눔고딕" charset="-127"/>
                <a:ea typeface="나눔고딕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WAS :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java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기반이므로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,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기존 </a:t>
              </a:r>
              <a:r>
                <a:rPr lang="en-US" altLang="ko-KR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weblogic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/</a:t>
              </a:r>
              <a:r>
                <a:rPr lang="en-US" altLang="ko-KR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jeus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에서 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JBOSS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로 </a:t>
              </a:r>
              <a:r>
                <a:rPr lang="ko-KR" altLang="en-US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마이그레이션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 하는 것은 일반적임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. 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가장 우선적으로 </a:t>
              </a:r>
              <a:r>
                <a:rPr lang="en-US" altLang="ko-KR" sz="1200" dirty="0" err="1">
                  <a:latin typeface="나눔고딕" charset="-127"/>
                  <a:ea typeface="나눔고딕" charset="-127"/>
                </a:rPr>
                <a:t>UtoL</a:t>
              </a:r>
              <a:r>
                <a:rPr lang="en-US" altLang="ko-KR" sz="1200" dirty="0">
                  <a:latin typeface="나눔고딕" charset="-127"/>
                  <a:ea typeface="나눔고딕" charset="-127"/>
                </a:rPr>
                <a:t>(Unix to Linux) </a:t>
              </a:r>
              <a:r>
                <a:rPr lang="ko-KR" altLang="en-US" sz="1200" dirty="0">
                  <a:latin typeface="나눔고딕" charset="-127"/>
                  <a:ea typeface="나눔고딕" charset="-127"/>
                </a:rPr>
                <a:t>하는 부분임</a:t>
              </a:r>
              <a:endParaRPr lang="en-US" altLang="ko-KR" sz="1200" dirty="0">
                <a:latin typeface="나눔고딕" charset="-127"/>
                <a:ea typeface="나눔고딕" charset="-127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531487" y="3248980"/>
              <a:ext cx="6437737" cy="2772308"/>
              <a:chOff x="531487" y="3474438"/>
              <a:chExt cx="6437737" cy="2078798"/>
            </a:xfrm>
          </p:grpSpPr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531487" y="3474438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en-US" altLang="ko-KR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DB</a:t>
                </a: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구성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69" name="Rectangle 40"/>
              <p:cNvSpPr>
                <a:spLocks noChangeArrowheads="1"/>
              </p:cNvSpPr>
              <p:nvPr/>
            </p:nvSpPr>
            <p:spPr bwMode="gray">
              <a:xfrm>
                <a:off x="1855386" y="3474438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Unix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동일하게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oracle </a:t>
                </a:r>
                <a:r>
                  <a:rPr lang="en-US" altLang="ko-KR" sz="1200" dirty="0" err="1">
                    <a:latin typeface="나눔고딕" charset="-127"/>
                    <a:ea typeface="나눔고딕" charset="-127"/>
                  </a:rPr>
                  <a:t>RAC+asm</a:t>
                </a:r>
                <a:r>
                  <a:rPr lang="ko-KR" altLang="en-US" sz="1200" dirty="0">
                    <a:latin typeface="나눔고딕" charset="-127"/>
                    <a:ea typeface="나눔고딕" charset="-127"/>
                  </a:rPr>
                  <a:t>구성이거나 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Oracle </a:t>
                </a:r>
                <a:r>
                  <a:rPr lang="en-US" altLang="ko-KR" sz="1200" dirty="0" err="1">
                    <a:latin typeface="나눔고딕" charset="-127"/>
                    <a:ea typeface="나눔고딕" charset="-127"/>
                  </a:rPr>
                  <a:t>active_standby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 + RHHA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 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구성을 함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새로 구축하는 경우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MariaDB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(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mysql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)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나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MongoDB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이용하여 구성을 함 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0" name="Rectangle 40"/>
              <p:cNvSpPr>
                <a:spLocks noChangeArrowheads="1"/>
              </p:cNvSpPr>
              <p:nvPr/>
            </p:nvSpPr>
            <p:spPr bwMode="gray">
              <a:xfrm>
                <a:off x="1855386" y="4960813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/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NAS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대부분 사용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간단한 구성의 경우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nfs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사용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gfs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경우 파일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size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폴더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depth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에 따라 성능테스트가 필요함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1" name="Rectangle 30"/>
              <p:cNvSpPr>
                <a:spLocks noChangeArrowheads="1"/>
              </p:cNvSpPr>
              <p:nvPr/>
            </p:nvSpPr>
            <p:spPr bwMode="auto">
              <a:xfrm>
                <a:off x="531487" y="4960813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공유파일시스템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2" name="Rectangle 30"/>
              <p:cNvSpPr>
                <a:spLocks noChangeArrowheads="1"/>
              </p:cNvSpPr>
              <p:nvPr/>
            </p:nvSpPr>
            <p:spPr bwMode="auto">
              <a:xfrm>
                <a:off x="531487" y="4221088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클러스터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3" name="Rectangle 40"/>
              <p:cNvSpPr>
                <a:spLocks noChangeArrowheads="1"/>
              </p:cNvSpPr>
              <p:nvPr/>
            </p:nvSpPr>
            <p:spPr bwMode="gray">
              <a:xfrm>
                <a:off x="1855386" y="4221088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/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Red Hat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RHHA(Red Hat High Availability)</a:t>
                </a: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RHHA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경우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, Unix(IBM)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 HACMP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동일하게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vg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ip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takeover 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시켜줌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.</a:t>
                </a:r>
              </a:p>
            </p:txBody>
          </p:sp>
        </p:grpSp>
      </p:grpSp>
      <p:grpSp>
        <p:nvGrpSpPr>
          <p:cNvPr id="74" name="그룹 73"/>
          <p:cNvGrpSpPr/>
          <p:nvPr/>
        </p:nvGrpSpPr>
        <p:grpSpPr>
          <a:xfrm>
            <a:off x="8573298" y="1484785"/>
            <a:ext cx="2160227" cy="4454609"/>
            <a:chOff x="6105128" y="1896932"/>
            <a:chExt cx="3584972" cy="4255212"/>
          </a:xfrm>
        </p:grpSpPr>
        <p:sp>
          <p:nvSpPr>
            <p:cNvPr id="75" name="직사각형 74"/>
            <p:cNvSpPr/>
            <p:nvPr/>
          </p:nvSpPr>
          <p:spPr>
            <a:xfrm>
              <a:off x="6105128" y="1896932"/>
              <a:ext cx="3584972" cy="425521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" charset="-127"/>
                <a:ea typeface="나눔고딕" charset="-127"/>
              </a:endParaRPr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6105128" y="1896932"/>
              <a:ext cx="3584972" cy="2941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rgbClr val="FFFFFF">
                  <a:lumMod val="50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ko-KR" altLang="en-US" sz="1400" b="1" kern="0" dirty="0">
                  <a:solidFill>
                    <a:schemeClr val="bg1"/>
                  </a:solidFill>
                  <a:latin typeface="나눔고딕" charset="-127"/>
                  <a:ea typeface="나눔고딕" charset="-127"/>
                </a:rPr>
                <a:t>요약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105128" y="2191059"/>
              <a:ext cx="3584972" cy="3961085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 anchor="ctr">
              <a:noAutofit/>
            </a:bodyPr>
            <a:lstStyle/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ko-KR" altLang="en-US" sz="1400" dirty="0">
                  <a:latin typeface="나눔고딕" charset="-127"/>
                  <a:ea typeface="나눔고딕" charset="-127"/>
                </a:rPr>
                <a:t>기존의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Unix solution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을 그대로 사용할 </a:t>
              </a:r>
              <a:r>
                <a:rPr lang="ko-KR" altLang="en-US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경우는 </a:t>
              </a:r>
              <a:r>
                <a:rPr lang="ko-KR" altLang="en-US" sz="14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마이그레이션</a:t>
              </a:r>
              <a:r>
                <a:rPr lang="ko-KR" altLang="en-US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 시 특이한 어려움이 없음</a:t>
              </a:r>
              <a:r>
                <a:rPr lang="en-US" altLang="ko-KR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.</a:t>
              </a: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endParaRPr lang="en-US" altLang="ko-KR" sz="1400" dirty="0">
                <a:solidFill>
                  <a:srgbClr val="000000">
                    <a:lumMod val="50000"/>
                  </a:srgbClr>
                </a:solidFill>
                <a:latin typeface="나눔고딕" charset="-127"/>
                <a:ea typeface="나눔고딕" charset="-127"/>
              </a:endParaRP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en-US" altLang="ko-KR" sz="1400" dirty="0">
                  <a:latin typeface="나눔고딕" charset="-127"/>
                  <a:ea typeface="나눔고딕" charset="-127"/>
                </a:rPr>
                <a:t> Application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단까지 </a:t>
              </a:r>
              <a:r>
                <a:rPr lang="ko-KR" altLang="en-US" sz="1400" dirty="0" err="1">
                  <a:latin typeface="나눔고딕" charset="-127"/>
                  <a:ea typeface="나눔고딕" charset="-127"/>
                </a:rPr>
                <a:t>오픈소스를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 사용할 경우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WEB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과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WAS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를 우선적으로 </a:t>
              </a:r>
              <a:r>
                <a:rPr lang="ko-KR" altLang="en-US" sz="1400" dirty="0" err="1">
                  <a:latin typeface="나눔고딕" charset="-127"/>
                  <a:ea typeface="나눔고딕" charset="-127"/>
                </a:rPr>
                <a:t>오픈소스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(Apache/JBOSS)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로 변환하여 사용 </a:t>
              </a:r>
              <a:endParaRPr lang="en-US" altLang="ko-KR" sz="1400" dirty="0">
                <a:latin typeface="나눔고딕" charset="-127"/>
                <a:ea typeface="나눔고딕" charset="-127"/>
              </a:endParaRPr>
            </a:p>
          </p:txBody>
        </p:sp>
      </p:grpSp>
      <p:sp>
        <p:nvSpPr>
          <p:cNvPr id="78" name="이등변 삼각형 77"/>
          <p:cNvSpPr/>
          <p:nvPr/>
        </p:nvSpPr>
        <p:spPr>
          <a:xfrm rot="5400000">
            <a:off x="7394046" y="3453105"/>
            <a:ext cx="2088232" cy="167817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000">
              <a:latin typeface="나눔고딕" charset="-127"/>
              <a:ea typeface="나눔고딕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BE00595-5A75-CB48-B4BA-723C1907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85CB5D9-565D-2743-BF69-D6D43DB106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" altLang="ko-KR" dirty="0"/>
              <a:t>Unix </a:t>
            </a:r>
            <a:r>
              <a:rPr kumimoji="1" lang="ko-KR" altLang="en-US" dirty="0"/>
              <a:t>시스템에서 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기반 시스템으로 전환한 고객은 아래와 같은 솔루션으로 시스템을 구성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4181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2.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기본설계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7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한화생명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고객사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642393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396281" y="-1333160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62" name="제목 35"/>
          <p:cNvSpPr txBox="1">
            <a:spLocks/>
          </p:cNvSpPr>
          <p:nvPr/>
        </p:nvSpPr>
        <p:spPr bwMode="auto">
          <a:xfrm>
            <a:off x="2046222" y="-1664747"/>
            <a:ext cx="7655073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기본설계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Rectangle 622"/>
          <p:cNvSpPr txBox="1">
            <a:spLocks noChangeArrowheads="1"/>
          </p:cNvSpPr>
          <p:nvPr/>
        </p:nvSpPr>
        <p:spPr bwMode="auto">
          <a:xfrm>
            <a:off x="2074448" y="-70769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한화생명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고객사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중 내용연수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정보유출민감도와 업무중요도 기준을 통해 도출한 단계별 클라우드 가능영역을 분석하여 향후 단계적 클라우드 대상을 확정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대부분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단계로 진행되나 규모가 작아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단계로 진행하는 것이 효과적</a:t>
            </a: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549060" y="2066494"/>
            <a:ext cx="913941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49060" y="1750372"/>
            <a:ext cx="913941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클라우드 서비스 적용영역</a:t>
            </a: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2030180" y="2189481"/>
            <a:ext cx="4006850" cy="3703638"/>
          </a:xfrm>
          <a:prstGeom prst="rect">
            <a:avLst/>
          </a:prstGeom>
          <a:solidFill>
            <a:srgbClr val="FFF9FA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0" latinLnBrk="0" hangingPunct="0">
              <a:lnSpc>
                <a:spcPct val="80000"/>
              </a:lnSpc>
              <a:spcBef>
                <a:spcPct val="20000"/>
              </a:spcBef>
            </a:pPr>
            <a:endParaRPr kumimoji="1" lang="ko-KR" altLang="en-US" sz="1300">
              <a:solidFill>
                <a:srgbClr val="00008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7392499" y="3219336"/>
            <a:ext cx="3128963" cy="76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(2,3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높아 보안수준이 높은 단계에 있어야 할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(3~4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교체시기가 도래한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비교적 용이한 서비스 영역</a:t>
            </a: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881324" y="2603284"/>
            <a:ext cx="430213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6446349" y="2603284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6881324" y="2258797"/>
            <a:ext cx="430213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6446349" y="2258797"/>
            <a:ext cx="434975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>
            <a:off x="6446348" y="2258796"/>
            <a:ext cx="8651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7" name="Line 10"/>
          <p:cNvSpPr>
            <a:spLocks noChangeShapeType="1"/>
          </p:cNvSpPr>
          <p:nvPr/>
        </p:nvSpPr>
        <p:spPr bwMode="auto">
          <a:xfrm>
            <a:off x="6446348" y="2603283"/>
            <a:ext cx="865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8" name="Line 11"/>
          <p:cNvSpPr>
            <a:spLocks noChangeShapeType="1"/>
          </p:cNvSpPr>
          <p:nvPr/>
        </p:nvSpPr>
        <p:spPr bwMode="auto">
          <a:xfrm>
            <a:off x="6446348" y="2949358"/>
            <a:ext cx="8651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>
            <a:off x="6439998" y="2258933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0" name="Line 13"/>
          <p:cNvSpPr>
            <a:spLocks noChangeShapeType="1"/>
          </p:cNvSpPr>
          <p:nvPr/>
        </p:nvSpPr>
        <p:spPr bwMode="auto">
          <a:xfrm>
            <a:off x="6881323" y="2258796"/>
            <a:ext cx="0" cy="690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1" name="Line 14"/>
          <p:cNvSpPr>
            <a:spLocks noChangeShapeType="1"/>
          </p:cNvSpPr>
          <p:nvPr/>
        </p:nvSpPr>
        <p:spPr bwMode="auto">
          <a:xfrm>
            <a:off x="7311536" y="2258796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2" name="Rectangle 15"/>
          <p:cNvSpPr>
            <a:spLocks noChangeArrowheads="1"/>
          </p:cNvSpPr>
          <p:nvPr/>
        </p:nvSpPr>
        <p:spPr bwMode="auto">
          <a:xfrm>
            <a:off x="6894023" y="2274141"/>
            <a:ext cx="400050" cy="3205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3" name="Line 17"/>
          <p:cNvSpPr>
            <a:spLocks noChangeShapeType="1"/>
          </p:cNvSpPr>
          <p:nvPr/>
        </p:nvSpPr>
        <p:spPr bwMode="auto">
          <a:xfrm>
            <a:off x="6439998" y="3095408"/>
            <a:ext cx="376078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7392498" y="5206377"/>
            <a:ext cx="3445989" cy="90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미션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크리티컬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한 핵심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아주 높은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(5~6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높은 수준의 보안을 요구하는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Dedicate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된 인프라 환경이 필요한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제외 대상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어렵거나</a:t>
            </a:r>
            <a:r>
              <a:rPr lang="en-US" altLang="ko-KR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도입 우선 순위가 낮은 서비스 영역</a:t>
            </a:r>
          </a:p>
        </p:txBody>
      </p:sp>
      <p:sp>
        <p:nvSpPr>
          <p:cNvPr id="45" name="Rectangle 20"/>
          <p:cNvSpPr>
            <a:spLocks noChangeArrowheads="1"/>
          </p:cNvSpPr>
          <p:nvPr/>
        </p:nvSpPr>
        <p:spPr bwMode="auto">
          <a:xfrm>
            <a:off x="6887673" y="4581148"/>
            <a:ext cx="431800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6" name="Rectangle 21"/>
          <p:cNvSpPr>
            <a:spLocks noChangeArrowheads="1"/>
          </p:cNvSpPr>
          <p:nvPr/>
        </p:nvSpPr>
        <p:spPr bwMode="auto">
          <a:xfrm>
            <a:off x="6452699" y="4581148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7" name="Rectangle 22"/>
          <p:cNvSpPr>
            <a:spLocks noChangeArrowheads="1"/>
          </p:cNvSpPr>
          <p:nvPr/>
        </p:nvSpPr>
        <p:spPr bwMode="auto">
          <a:xfrm>
            <a:off x="6887673" y="4236659"/>
            <a:ext cx="431800" cy="344488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8" name="Rectangle 23"/>
          <p:cNvSpPr>
            <a:spLocks noChangeArrowheads="1"/>
          </p:cNvSpPr>
          <p:nvPr/>
        </p:nvSpPr>
        <p:spPr bwMode="auto">
          <a:xfrm>
            <a:off x="6452699" y="4236659"/>
            <a:ext cx="434975" cy="344488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Line 25"/>
          <p:cNvSpPr>
            <a:spLocks noChangeShapeType="1"/>
          </p:cNvSpPr>
          <p:nvPr/>
        </p:nvSpPr>
        <p:spPr bwMode="auto">
          <a:xfrm>
            <a:off x="6452699" y="4581147"/>
            <a:ext cx="866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1" name="Line 26"/>
          <p:cNvSpPr>
            <a:spLocks noChangeShapeType="1"/>
          </p:cNvSpPr>
          <p:nvPr/>
        </p:nvSpPr>
        <p:spPr bwMode="auto">
          <a:xfrm>
            <a:off x="6452699" y="4927222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2" name="Line 28"/>
          <p:cNvSpPr>
            <a:spLocks noChangeShapeType="1"/>
          </p:cNvSpPr>
          <p:nvPr/>
        </p:nvSpPr>
        <p:spPr bwMode="auto">
          <a:xfrm>
            <a:off x="6887673" y="4236660"/>
            <a:ext cx="0" cy="690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3" name="Line 29"/>
          <p:cNvSpPr>
            <a:spLocks noChangeShapeType="1"/>
          </p:cNvSpPr>
          <p:nvPr/>
        </p:nvSpPr>
        <p:spPr bwMode="auto">
          <a:xfrm>
            <a:off x="7319473" y="4236660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6456667" y="4241422"/>
            <a:ext cx="423862" cy="3331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III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5" name="Line 31"/>
          <p:cNvSpPr>
            <a:spLocks noChangeShapeType="1"/>
          </p:cNvSpPr>
          <p:nvPr/>
        </p:nvSpPr>
        <p:spPr bwMode="auto">
          <a:xfrm>
            <a:off x="6439998" y="5103434"/>
            <a:ext cx="368935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7" name="Rectangle 33"/>
          <p:cNvSpPr>
            <a:spLocks noChangeArrowheads="1"/>
          </p:cNvSpPr>
          <p:nvPr/>
        </p:nvSpPr>
        <p:spPr bwMode="auto">
          <a:xfrm>
            <a:off x="6882779" y="3579078"/>
            <a:ext cx="431932" cy="34678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Rectangle 34"/>
          <p:cNvSpPr>
            <a:spLocks noChangeArrowheads="1"/>
          </p:cNvSpPr>
          <p:nvPr/>
        </p:nvSpPr>
        <p:spPr bwMode="auto">
          <a:xfrm>
            <a:off x="6446349" y="3579078"/>
            <a:ext cx="436431" cy="34678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Rectangle 35"/>
          <p:cNvSpPr>
            <a:spLocks noChangeArrowheads="1"/>
          </p:cNvSpPr>
          <p:nvPr/>
        </p:nvSpPr>
        <p:spPr bwMode="auto">
          <a:xfrm>
            <a:off x="6882779" y="3235297"/>
            <a:ext cx="431932" cy="34378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4" name="Rectangle 36"/>
          <p:cNvSpPr>
            <a:spLocks noChangeArrowheads="1"/>
          </p:cNvSpPr>
          <p:nvPr/>
        </p:nvSpPr>
        <p:spPr bwMode="auto">
          <a:xfrm>
            <a:off x="6446349" y="3235297"/>
            <a:ext cx="436431" cy="34378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5" name="Line 37"/>
          <p:cNvSpPr>
            <a:spLocks noChangeShapeType="1"/>
          </p:cNvSpPr>
          <p:nvPr/>
        </p:nvSpPr>
        <p:spPr bwMode="auto">
          <a:xfrm>
            <a:off x="6446349" y="3235297"/>
            <a:ext cx="86836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9" name="Line 40"/>
          <p:cNvSpPr>
            <a:spLocks noChangeShapeType="1"/>
          </p:cNvSpPr>
          <p:nvPr/>
        </p:nvSpPr>
        <p:spPr bwMode="auto">
          <a:xfrm>
            <a:off x="6446348" y="3235298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0" name="Line 41"/>
          <p:cNvSpPr>
            <a:spLocks noChangeShapeType="1"/>
          </p:cNvSpPr>
          <p:nvPr/>
        </p:nvSpPr>
        <p:spPr bwMode="auto">
          <a:xfrm>
            <a:off x="6882779" y="3235298"/>
            <a:ext cx="0" cy="690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2" name="Rectangle 43"/>
          <p:cNvSpPr>
            <a:spLocks noChangeArrowheads="1"/>
          </p:cNvSpPr>
          <p:nvPr/>
        </p:nvSpPr>
        <p:spPr bwMode="auto">
          <a:xfrm>
            <a:off x="6890366" y="3588602"/>
            <a:ext cx="421170" cy="3215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3" name="Text Box 45"/>
          <p:cNvSpPr txBox="1">
            <a:spLocks noChangeArrowheads="1"/>
          </p:cNvSpPr>
          <p:nvPr/>
        </p:nvSpPr>
        <p:spPr bwMode="auto">
          <a:xfrm>
            <a:off x="7392498" y="2181075"/>
            <a:ext cx="3051175" cy="90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낮은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낮은 보안 수준과 성능 의존도가 낮은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높은 수준에 표준화가 된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(WEB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서비스 등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교체시기가 도래한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용이한 서비스 영역</a:t>
            </a:r>
            <a:endParaRPr lang="en-US" altLang="ko-KR" sz="9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4" name="Line 47"/>
          <p:cNvSpPr>
            <a:spLocks noChangeShapeType="1"/>
          </p:cNvSpPr>
          <p:nvPr/>
        </p:nvSpPr>
        <p:spPr bwMode="auto">
          <a:xfrm>
            <a:off x="6439998" y="4000472"/>
            <a:ext cx="368935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5" name="Line 49"/>
          <p:cNvSpPr>
            <a:spLocks noChangeShapeType="1"/>
          </p:cNvSpPr>
          <p:nvPr/>
        </p:nvSpPr>
        <p:spPr bwMode="auto">
          <a:xfrm flipV="1">
            <a:off x="1817455" y="2772095"/>
            <a:ext cx="0" cy="24257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sz="10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6" name="Line 50"/>
          <p:cNvSpPr>
            <a:spLocks noChangeShapeType="1"/>
          </p:cNvSpPr>
          <p:nvPr/>
        </p:nvSpPr>
        <p:spPr bwMode="auto">
          <a:xfrm>
            <a:off x="2508018" y="6172521"/>
            <a:ext cx="316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sz="10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7" name="Line 51"/>
          <p:cNvSpPr>
            <a:spLocks noChangeShapeType="1"/>
          </p:cNvSpPr>
          <p:nvPr/>
        </p:nvSpPr>
        <p:spPr bwMode="auto">
          <a:xfrm>
            <a:off x="4082818" y="2181544"/>
            <a:ext cx="0" cy="372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8" name="Line 52"/>
          <p:cNvSpPr>
            <a:spLocks noChangeShapeType="1"/>
          </p:cNvSpPr>
          <p:nvPr/>
        </p:nvSpPr>
        <p:spPr bwMode="auto">
          <a:xfrm>
            <a:off x="2030180" y="4023044"/>
            <a:ext cx="4014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9" name="Rectangle 53"/>
          <p:cNvSpPr>
            <a:spLocks noChangeArrowheads="1"/>
          </p:cNvSpPr>
          <p:nvPr/>
        </p:nvSpPr>
        <p:spPr bwMode="auto">
          <a:xfrm>
            <a:off x="1961670" y="5950269"/>
            <a:ext cx="567464" cy="38792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7788" tIns="39688" rIns="77788" bIns="39688">
            <a:spAutoFit/>
          </a:bodyPr>
          <a:lstStyle/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High</a:t>
            </a:r>
          </a:p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0" name="Rectangle 54"/>
          <p:cNvSpPr>
            <a:spLocks noChangeArrowheads="1"/>
          </p:cNvSpPr>
          <p:nvPr/>
        </p:nvSpPr>
        <p:spPr bwMode="auto">
          <a:xfrm>
            <a:off x="5666413" y="5907934"/>
            <a:ext cx="567464" cy="38792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7788" tIns="39688" rIns="77788" bIns="39688">
            <a:spAutoFit/>
          </a:bodyPr>
          <a:lstStyle/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Low</a:t>
            </a:r>
            <a:b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1" name="Rectangle 55"/>
          <p:cNvSpPr>
            <a:spLocks noChangeArrowheads="1"/>
          </p:cNvSpPr>
          <p:nvPr/>
        </p:nvSpPr>
        <p:spPr bwMode="auto">
          <a:xfrm rot="16200000">
            <a:off x="1523986" y="5435849"/>
            <a:ext cx="604334" cy="2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High(6)</a:t>
            </a:r>
          </a:p>
        </p:txBody>
      </p:sp>
      <p:sp>
        <p:nvSpPr>
          <p:cNvPr id="82" name="Rectangle 56"/>
          <p:cNvSpPr>
            <a:spLocks noChangeArrowheads="1"/>
          </p:cNvSpPr>
          <p:nvPr/>
        </p:nvSpPr>
        <p:spPr bwMode="auto">
          <a:xfrm rot="16200000">
            <a:off x="1550520" y="2332559"/>
            <a:ext cx="575480" cy="2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Low(0)</a:t>
            </a:r>
          </a:p>
        </p:txBody>
      </p:sp>
      <p:sp>
        <p:nvSpPr>
          <p:cNvPr id="83" name="Rectangle 57"/>
          <p:cNvSpPr>
            <a:spLocks noChangeArrowheads="1"/>
          </p:cNvSpPr>
          <p:nvPr/>
        </p:nvSpPr>
        <p:spPr bwMode="auto">
          <a:xfrm>
            <a:off x="3753241" y="5970465"/>
            <a:ext cx="636392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ctr" defTabSz="661988" eaLnBrk="0" latinLnBrk="0" hangingPunct="0"/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</a:t>
            </a:r>
            <a:endParaRPr lang="en-US" altLang="ko-KR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4" name="Rectangle 58"/>
          <p:cNvSpPr>
            <a:spLocks noChangeArrowheads="1"/>
          </p:cNvSpPr>
          <p:nvPr/>
        </p:nvSpPr>
        <p:spPr bwMode="auto">
          <a:xfrm rot="16200000">
            <a:off x="1130428" y="3898882"/>
            <a:ext cx="1348127" cy="2340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(BIL)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5" name="Text Box 61"/>
          <p:cNvSpPr txBox="1">
            <a:spLocks noChangeArrowheads="1"/>
          </p:cNvSpPr>
          <p:nvPr/>
        </p:nvSpPr>
        <p:spPr bwMode="auto">
          <a:xfrm>
            <a:off x="4763855" y="4192907"/>
            <a:ext cx="689292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II</a:t>
            </a:r>
          </a:p>
        </p:txBody>
      </p:sp>
      <p:sp>
        <p:nvSpPr>
          <p:cNvPr id="86" name="Text Box 62"/>
          <p:cNvSpPr txBox="1">
            <a:spLocks noChangeArrowheads="1"/>
          </p:cNvSpPr>
          <p:nvPr/>
        </p:nvSpPr>
        <p:spPr bwMode="auto">
          <a:xfrm>
            <a:off x="2495319" y="4192907"/>
            <a:ext cx="1165385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IV</a:t>
            </a:r>
          </a:p>
        </p:txBody>
      </p:sp>
      <p:sp>
        <p:nvSpPr>
          <p:cNvPr id="87" name="Text Box 65"/>
          <p:cNvSpPr txBox="1">
            <a:spLocks noChangeArrowheads="1"/>
          </p:cNvSpPr>
          <p:nvPr/>
        </p:nvSpPr>
        <p:spPr bwMode="auto">
          <a:xfrm>
            <a:off x="4919430" y="2346645"/>
            <a:ext cx="416782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</a:t>
            </a:r>
          </a:p>
        </p:txBody>
      </p:sp>
      <p:sp>
        <p:nvSpPr>
          <p:cNvPr id="88" name="Text Box 66"/>
          <p:cNvSpPr txBox="1">
            <a:spLocks noChangeArrowheads="1"/>
          </p:cNvSpPr>
          <p:nvPr/>
        </p:nvSpPr>
        <p:spPr bwMode="auto">
          <a:xfrm>
            <a:off x="2495319" y="2346645"/>
            <a:ext cx="961803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III</a:t>
            </a:r>
          </a:p>
        </p:txBody>
      </p:sp>
      <p:sp>
        <p:nvSpPr>
          <p:cNvPr id="89" name="Rectangle 70"/>
          <p:cNvSpPr>
            <a:spLocks noChangeArrowheads="1"/>
          </p:cNvSpPr>
          <p:nvPr/>
        </p:nvSpPr>
        <p:spPr bwMode="auto">
          <a:xfrm>
            <a:off x="6887673" y="5654202"/>
            <a:ext cx="431800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0" name="Rectangle 71"/>
          <p:cNvSpPr>
            <a:spLocks noChangeArrowheads="1"/>
          </p:cNvSpPr>
          <p:nvPr/>
        </p:nvSpPr>
        <p:spPr bwMode="auto">
          <a:xfrm>
            <a:off x="6452699" y="5654202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1" name="Rectangle 72"/>
          <p:cNvSpPr>
            <a:spLocks noChangeArrowheads="1"/>
          </p:cNvSpPr>
          <p:nvPr/>
        </p:nvSpPr>
        <p:spPr bwMode="auto">
          <a:xfrm>
            <a:off x="6887673" y="5309715"/>
            <a:ext cx="431800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2" name="Rectangle 73"/>
          <p:cNvSpPr>
            <a:spLocks noChangeArrowheads="1"/>
          </p:cNvSpPr>
          <p:nvPr/>
        </p:nvSpPr>
        <p:spPr bwMode="auto">
          <a:xfrm>
            <a:off x="6452699" y="5309715"/>
            <a:ext cx="434975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3" name="Line 74"/>
          <p:cNvSpPr>
            <a:spLocks noChangeShapeType="1"/>
          </p:cNvSpPr>
          <p:nvPr/>
        </p:nvSpPr>
        <p:spPr bwMode="auto">
          <a:xfrm>
            <a:off x="6452699" y="5309714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4" name="Line 75"/>
          <p:cNvSpPr>
            <a:spLocks noChangeShapeType="1"/>
          </p:cNvSpPr>
          <p:nvPr/>
        </p:nvSpPr>
        <p:spPr bwMode="auto">
          <a:xfrm>
            <a:off x="6452699" y="5654201"/>
            <a:ext cx="866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6" name="Line 78"/>
          <p:cNvSpPr>
            <a:spLocks noChangeShapeType="1"/>
          </p:cNvSpPr>
          <p:nvPr/>
        </p:nvSpPr>
        <p:spPr bwMode="auto">
          <a:xfrm>
            <a:off x="6887673" y="5309714"/>
            <a:ext cx="0" cy="690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7" name="Line 79"/>
          <p:cNvSpPr>
            <a:spLocks noChangeShapeType="1"/>
          </p:cNvSpPr>
          <p:nvPr/>
        </p:nvSpPr>
        <p:spPr bwMode="auto">
          <a:xfrm>
            <a:off x="7319473" y="5309714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6456667" y="5662139"/>
            <a:ext cx="423862" cy="3341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IV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9" name="Text Box 81"/>
          <p:cNvSpPr txBox="1">
            <a:spLocks noChangeArrowheads="1"/>
          </p:cNvSpPr>
          <p:nvPr/>
        </p:nvSpPr>
        <p:spPr bwMode="auto">
          <a:xfrm>
            <a:off x="7392499" y="4204447"/>
            <a:ext cx="2779713" cy="76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(0~2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높거나 업무 시스템간 상호 연계가 커서 클라우드 서비스 사용시 성능 등의 이슈발생 가능성이 높은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보통인 서비스 영역</a:t>
            </a:r>
          </a:p>
        </p:txBody>
      </p:sp>
      <p:sp>
        <p:nvSpPr>
          <p:cNvPr id="102" name="직사각형 101"/>
          <p:cNvSpPr/>
          <p:nvPr/>
        </p:nvSpPr>
        <p:spPr bwMode="auto">
          <a:xfrm>
            <a:off x="4082818" y="2189481"/>
            <a:ext cx="1962150" cy="1822650"/>
          </a:xfrm>
          <a:prstGeom prst="rect">
            <a:avLst/>
          </a:prstGeom>
          <a:solidFill>
            <a:srgbClr val="FFFF00">
              <a:alpha val="33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fontAlgn="base" latinLnBrk="0">
              <a:spcBef>
                <a:spcPct val="50000"/>
              </a:spcBef>
              <a:spcAft>
                <a:spcPct val="0"/>
              </a:spcAft>
            </a:pPr>
            <a:endParaRPr lang="ko-KR" altLang="en-US" sz="120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95" name="Line 76"/>
          <p:cNvSpPr>
            <a:spLocks noChangeShapeType="1"/>
          </p:cNvSpPr>
          <p:nvPr/>
        </p:nvSpPr>
        <p:spPr bwMode="auto">
          <a:xfrm>
            <a:off x="6452699" y="6000276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1" name="Line 77"/>
          <p:cNvSpPr>
            <a:spLocks noChangeShapeType="1"/>
          </p:cNvSpPr>
          <p:nvPr/>
        </p:nvSpPr>
        <p:spPr bwMode="auto">
          <a:xfrm>
            <a:off x="6454284" y="5308582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9" name="Line 24"/>
          <p:cNvSpPr>
            <a:spLocks noChangeShapeType="1"/>
          </p:cNvSpPr>
          <p:nvPr/>
        </p:nvSpPr>
        <p:spPr bwMode="auto">
          <a:xfrm>
            <a:off x="6452699" y="4236659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0" name="Line 27"/>
          <p:cNvSpPr>
            <a:spLocks noChangeShapeType="1"/>
          </p:cNvSpPr>
          <p:nvPr/>
        </p:nvSpPr>
        <p:spPr bwMode="auto">
          <a:xfrm>
            <a:off x="6448729" y="4235395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8" name="Line 39"/>
          <p:cNvSpPr>
            <a:spLocks noChangeShapeType="1"/>
          </p:cNvSpPr>
          <p:nvPr/>
        </p:nvSpPr>
        <p:spPr bwMode="auto">
          <a:xfrm>
            <a:off x="6446349" y="3925860"/>
            <a:ext cx="86836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1" name="Line 42"/>
          <p:cNvSpPr>
            <a:spLocks noChangeShapeType="1"/>
          </p:cNvSpPr>
          <p:nvPr/>
        </p:nvSpPr>
        <p:spPr bwMode="auto">
          <a:xfrm>
            <a:off x="7314711" y="3235298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7" name="Line 38"/>
          <p:cNvSpPr>
            <a:spLocks noChangeShapeType="1"/>
          </p:cNvSpPr>
          <p:nvPr/>
        </p:nvSpPr>
        <p:spPr bwMode="auto">
          <a:xfrm>
            <a:off x="6446349" y="3579077"/>
            <a:ext cx="868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52B4739B-924A-894F-8931-B5A379EFF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2.1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DCA978C-A5AD-7649-AEED-833342907D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693107" cy="17818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업무</a:t>
            </a:r>
            <a:r>
              <a:rPr kumimoji="1" lang="en-US" altLang="ko-KR" dirty="0"/>
              <a:t>(</a:t>
            </a:r>
            <a:r>
              <a:rPr kumimoji="1" lang="ko-KR" altLang="en-US" dirty="0"/>
              <a:t>서비스</a:t>
            </a:r>
            <a:r>
              <a:rPr kumimoji="1" lang="en-US" altLang="ko-KR" dirty="0"/>
              <a:t>) </a:t>
            </a:r>
            <a:r>
              <a:rPr kumimoji="1" lang="ko-KR" altLang="en-US" dirty="0"/>
              <a:t>중 내용연수</a:t>
            </a:r>
            <a:r>
              <a:rPr kumimoji="1" lang="en-US" altLang="ko-KR" dirty="0"/>
              <a:t>, </a:t>
            </a:r>
            <a:r>
              <a:rPr kumimoji="1" lang="ko-KR" altLang="en-US" dirty="0"/>
              <a:t>정보유출민감도와 </a:t>
            </a:r>
            <a:r>
              <a:rPr kumimoji="1" lang="ko-KR" altLang="en-US" dirty="0" err="1"/>
              <a:t>업무중요도</a:t>
            </a:r>
            <a:r>
              <a:rPr kumimoji="1" lang="ko-KR" altLang="en-US" dirty="0"/>
              <a:t> 기준을 통해 도출한 단계별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가능영역을 분석하여 향후 단계적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대상을 확정</a:t>
            </a:r>
            <a:r>
              <a:rPr kumimoji="1" lang="en-US" altLang="ko-KR" dirty="0"/>
              <a:t>, </a:t>
            </a:r>
            <a:r>
              <a:rPr kumimoji="1" lang="ko-KR" altLang="en-US" dirty="0"/>
              <a:t>대부분 </a:t>
            </a:r>
            <a:r>
              <a:rPr kumimoji="1" lang="en-US" altLang="ko-KR" dirty="0"/>
              <a:t>4</a:t>
            </a:r>
            <a:r>
              <a:rPr kumimoji="1" lang="ko-KR" altLang="en-US" dirty="0"/>
              <a:t>단계로 진행되나 규모가 작아 </a:t>
            </a:r>
            <a:r>
              <a:rPr kumimoji="1" lang="en-US" altLang="ko-KR" dirty="0"/>
              <a:t>2</a:t>
            </a:r>
            <a:r>
              <a:rPr kumimoji="1" lang="ko-KR" altLang="en-US" dirty="0"/>
              <a:t>단계로 진행하는 것이 효과적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77719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420998" y="2980295"/>
            <a:ext cx="1870968" cy="350727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 anchor="ctr"/>
          <a:lstStyle/>
          <a:p>
            <a:pPr latinLnBrk="0"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420998" y="2374740"/>
            <a:ext cx="1872000" cy="504000"/>
            <a:chOff x="1280592" y="1987558"/>
            <a:chExt cx="1936757" cy="505338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405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2016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년</a:t>
              </a: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280592" y="1987558"/>
              <a:ext cx="1935689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1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6600057" y="2374740"/>
            <a:ext cx="1916641" cy="504000"/>
            <a:chOff x="4572570" y="1987558"/>
            <a:chExt cx="1574213" cy="510578"/>
          </a:xfrm>
        </p:grpSpPr>
        <p:sp>
          <p:nvSpPr>
            <p:cNvPr id="16" name="AutoShape 3"/>
            <p:cNvSpPr>
              <a:spLocks noChangeArrowheads="1"/>
            </p:cNvSpPr>
            <p:nvPr/>
          </p:nvSpPr>
          <p:spPr bwMode="auto">
            <a:xfrm>
              <a:off x="4572571" y="1988840"/>
              <a:ext cx="1574212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4572570" y="1987558"/>
              <a:ext cx="1574211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3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8760512" y="2374740"/>
            <a:ext cx="1872000" cy="504000"/>
            <a:chOff x="1280592" y="1987558"/>
            <a:chExt cx="1936757" cy="510578"/>
          </a:xfrm>
        </p:grpSpPr>
        <p:sp>
          <p:nvSpPr>
            <p:cNvPr id="19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280592" y="1987558"/>
              <a:ext cx="1936756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4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6600057" y="2987341"/>
            <a:ext cx="1916639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8760513" y="2987340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4528882" y="2374740"/>
            <a:ext cx="1872000" cy="504000"/>
            <a:chOff x="2957628" y="1987558"/>
            <a:chExt cx="1574213" cy="548035"/>
          </a:xfrm>
        </p:grpSpPr>
        <p:sp>
          <p:nvSpPr>
            <p:cNvPr id="24" name="AutoShape 3"/>
            <p:cNvSpPr>
              <a:spLocks noChangeArrowheads="1"/>
            </p:cNvSpPr>
            <p:nvPr/>
          </p:nvSpPr>
          <p:spPr bwMode="auto">
            <a:xfrm>
              <a:off x="2957629" y="1988841"/>
              <a:ext cx="1574212" cy="546752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2957628" y="1987558"/>
              <a:ext cx="1573347" cy="25587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26" name="Rectangle 138"/>
          <p:cNvSpPr>
            <a:spLocks noChangeArrowheads="1"/>
          </p:cNvSpPr>
          <p:nvPr/>
        </p:nvSpPr>
        <p:spPr bwMode="auto">
          <a:xfrm>
            <a:off x="1559737" y="226900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7" name="Rectangle 141"/>
          <p:cNvSpPr>
            <a:spLocks noChangeArrowheads="1"/>
          </p:cNvSpPr>
          <p:nvPr/>
        </p:nvSpPr>
        <p:spPr bwMode="auto">
          <a:xfrm>
            <a:off x="1559737" y="195287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연차별 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1703513" y="2383580"/>
            <a:ext cx="627417" cy="6507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단계별 </a:t>
            </a:r>
          </a:p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목표</a:t>
            </a: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1703512" y="3100374"/>
            <a:ext cx="633402" cy="339640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spcBef>
                <a:spcPct val="50000"/>
              </a:spcBef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주요</a:t>
            </a:r>
            <a:b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내용</a:t>
            </a:r>
          </a:p>
        </p:txBody>
      </p:sp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3031652"/>
            <a:ext cx="1782137" cy="34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4511824" y="2987812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3031652"/>
            <a:ext cx="18002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3031652"/>
            <a:ext cx="1800200" cy="34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3031653"/>
            <a:ext cx="1831404" cy="34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51D58543-6979-8846-A651-DA85CEAE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2.1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8FC3B3-354C-CC4B-B194-4E1809BB01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77573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고객사의 업무</a:t>
            </a:r>
            <a:r>
              <a:rPr kumimoji="1" lang="en-US" altLang="ko-KR" dirty="0"/>
              <a:t>(</a:t>
            </a:r>
            <a:r>
              <a:rPr kumimoji="1" lang="ko-KR" altLang="en-US" dirty="0"/>
              <a:t>서비스</a:t>
            </a:r>
            <a:r>
              <a:rPr kumimoji="1" lang="en-US" altLang="ko-KR" dirty="0"/>
              <a:t>)</a:t>
            </a:r>
            <a:r>
              <a:rPr kumimoji="1" lang="ko-KR" altLang="en-US" dirty="0"/>
              <a:t>에 대하여 업무 중요도 및 </a:t>
            </a:r>
            <a:r>
              <a:rPr kumimoji="1" lang="en" altLang="ko-KR" dirty="0"/>
              <a:t>BIL</a:t>
            </a:r>
            <a:r>
              <a:rPr kumimoji="1" lang="ko-KR" altLang="en-US" dirty="0"/>
              <a:t>분석 결과 아래와 같이 응용시스템의 단계를 도출</a:t>
            </a:r>
          </a:p>
          <a:p>
            <a:r>
              <a:rPr kumimoji="1" lang="ko-KR" altLang="en-US" dirty="0" err="1"/>
              <a:t>한화생명의</a:t>
            </a:r>
            <a:r>
              <a:rPr kumimoji="1" lang="ko-KR" altLang="en-US" dirty="0"/>
              <a:t> </a:t>
            </a:r>
            <a:r>
              <a:rPr kumimoji="1" lang="en" altLang="ko-KR" dirty="0"/>
              <a:t>U2L</a:t>
            </a:r>
            <a:r>
              <a:rPr kumimoji="1" lang="ko-KR" altLang="en-US" dirty="0"/>
              <a:t>을 단계별로 나누어 분류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41588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아키텍처 설계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31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하드웨어 설계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&gt;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용량 산정 방법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Overview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Assessment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3.7 U2L -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로드맵</a:t>
            </a: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시 주요 고려사항</a:t>
            </a:r>
          </a:p>
        </p:txBody>
      </p:sp>
    </p:spTree>
    <p:extLst>
      <p:ext uri="{BB962C8B-B14F-4D97-AF65-F5344CB8AC3E}">
        <p14:creationId xmlns:p14="http://schemas.microsoft.com/office/powerpoint/2010/main" val="608822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22"/>
          <p:cNvSpPr txBox="1">
            <a:spLocks noChangeArrowheads="1"/>
          </p:cNvSpPr>
          <p:nvPr/>
        </p:nvSpPr>
        <p:spPr bwMode="auto">
          <a:xfrm>
            <a:off x="2051044" y="-611748"/>
            <a:ext cx="9145589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prstClr val="black"/>
              </a:buClr>
              <a:defRPr/>
            </a:pPr>
            <a:endParaRPr lang="ko-KR" altLang="en-US" sz="1400" b="1" dirty="0">
              <a:solidFill>
                <a:prstClr val="black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9844300" y="-1251510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23492" y="1845624"/>
            <a:ext cx="9145588" cy="3362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92075" indent="-92075" algn="ctr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인프라 용량 설계 절차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7" name="Text Box 355"/>
          <p:cNvSpPr txBox="1">
            <a:spLocks noChangeArrowheads="1"/>
          </p:cNvSpPr>
          <p:nvPr/>
        </p:nvSpPr>
        <p:spPr bwMode="auto">
          <a:xfrm>
            <a:off x="1884103" y="2418557"/>
            <a:ext cx="8457159" cy="382774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endParaRPr kumimoji="0" lang="ko-KR" altLang="en-US" sz="1100" dirty="0">
              <a:solidFill>
                <a:prstClr val="black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10800000" flipH="1" flipV="1">
            <a:off x="4053751" y="2487516"/>
            <a:ext cx="2245538" cy="487059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하드웨어 용량 산정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가이드라인 도출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9" name="Freeform 16"/>
          <p:cNvSpPr>
            <a:spLocks/>
          </p:cNvSpPr>
          <p:nvPr/>
        </p:nvSpPr>
        <p:spPr bwMode="auto">
          <a:xfrm rot="16200000" flipH="1">
            <a:off x="9061046" y="1804696"/>
            <a:ext cx="487058" cy="1852701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용량 및 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디스크 용량 산정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0" name="Freeform 17"/>
          <p:cNvSpPr>
            <a:spLocks/>
          </p:cNvSpPr>
          <p:nvPr/>
        </p:nvSpPr>
        <p:spPr bwMode="auto">
          <a:xfrm rot="16200000" flipH="1">
            <a:off x="2766124" y="1686546"/>
            <a:ext cx="489207" cy="2086058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시스템 현황 및 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규격 분석</a:t>
            </a: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1957381" y="3067820"/>
            <a:ext cx="2096371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2083278" y="4428788"/>
            <a:ext cx="1858594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현 서버의 코어 성능</a:t>
            </a: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메모리</a:t>
            </a: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등 용량 분석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CPU </a:t>
            </a:r>
            <a:r>
              <a:rPr lang="ko-KR" alt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부하율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및 메모리 사용률 분석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grpSp>
        <p:nvGrpSpPr>
          <p:cNvPr id="53" name="그룹 52"/>
          <p:cNvGrpSpPr/>
          <p:nvPr/>
        </p:nvGrpSpPr>
        <p:grpSpPr>
          <a:xfrm>
            <a:off x="4162549" y="3067820"/>
            <a:ext cx="1950132" cy="2985430"/>
            <a:chOff x="4168661" y="4293120"/>
            <a:chExt cx="776522" cy="1944168"/>
          </a:xfrm>
        </p:grpSpPr>
        <p:sp>
          <p:nvSpPr>
            <p:cNvPr id="54" name="AutoShape 71"/>
            <p:cNvSpPr>
              <a:spLocks noChangeArrowheads="1"/>
            </p:cNvSpPr>
            <p:nvPr/>
          </p:nvSpPr>
          <p:spPr bwMode="auto">
            <a:xfrm>
              <a:off x="4168661" y="4293120"/>
              <a:ext cx="776522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5" name="AutoShape 71"/>
            <p:cNvSpPr>
              <a:spLocks noChangeArrowheads="1"/>
            </p:cNvSpPr>
            <p:nvPr/>
          </p:nvSpPr>
          <p:spPr bwMode="auto">
            <a:xfrm>
              <a:off x="4213312" y="5166801"/>
              <a:ext cx="702584" cy="1018402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하드웨어 용량 산정 가이드 라인 도출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하드웨어 용량 산정 방식 </a:t>
              </a:r>
              <a:br>
                <a:rPr lang="en-US" altLang="ko-KR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</a:b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도출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8378229" y="3067820"/>
            <a:ext cx="1852703" cy="2985430"/>
            <a:chOff x="4675456" y="4293120"/>
            <a:chExt cx="659337" cy="1944168"/>
          </a:xfrm>
        </p:grpSpPr>
        <p:sp>
          <p:nvSpPr>
            <p:cNvPr id="57" name="AutoShape 71"/>
            <p:cNvSpPr>
              <a:spLocks noChangeArrowheads="1"/>
            </p:cNvSpPr>
            <p:nvPr/>
          </p:nvSpPr>
          <p:spPr bwMode="auto">
            <a:xfrm>
              <a:off x="4675456" y="4293120"/>
              <a:ext cx="659337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8" name="AutoShape 71"/>
            <p:cNvSpPr>
              <a:spLocks noChangeArrowheads="1"/>
            </p:cNvSpPr>
            <p:nvPr/>
          </p:nvSpPr>
          <p:spPr bwMode="auto">
            <a:xfrm>
              <a:off x="4706948" y="5179407"/>
              <a:ext cx="627843" cy="1005796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업무지원 서비스 별 서버 용량 산출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가상 머신 적용 여부 확인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59" name="AutoShape 11"/>
          <p:cNvSpPr>
            <a:spLocks noChangeArrowheads="1"/>
          </p:cNvSpPr>
          <p:nvPr/>
        </p:nvSpPr>
        <p:spPr bwMode="auto">
          <a:xfrm rot="10800000" flipH="1" flipV="1">
            <a:off x="6309043" y="2487515"/>
            <a:ext cx="2069180" cy="487059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시스템 상관 관계 분석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0" name="AutoShape 71"/>
          <p:cNvSpPr>
            <a:spLocks noChangeArrowheads="1"/>
          </p:cNvSpPr>
          <p:nvPr/>
        </p:nvSpPr>
        <p:spPr bwMode="auto">
          <a:xfrm>
            <a:off x="6299288" y="3067820"/>
            <a:ext cx="1935180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1" name="AutoShape 71"/>
          <p:cNvSpPr>
            <a:spLocks noChangeArrowheads="1"/>
          </p:cNvSpPr>
          <p:nvPr/>
        </p:nvSpPr>
        <p:spPr bwMode="auto">
          <a:xfrm>
            <a:off x="6390852" y="4428788"/>
            <a:ext cx="1742620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년간 업무 서비스 증가율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임계치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자원 활용 최대치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5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년간 목표 계획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704" y="3177639"/>
            <a:ext cx="1876582" cy="110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024" y="3217244"/>
            <a:ext cx="1711103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그림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1124" y="3162880"/>
            <a:ext cx="1801387" cy="1058873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1076" y="3193110"/>
            <a:ext cx="1734357" cy="1028643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050A984C-32ED-4745-9637-1C59D203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3.1 </a:t>
            </a:r>
            <a:r>
              <a:rPr kumimoji="1" lang="ko-KR" altLang="en-US" dirty="0"/>
              <a:t>하드웨어 설계 </a:t>
            </a:r>
            <a:r>
              <a:rPr kumimoji="1" lang="en-US" altLang="ko-KR" dirty="0"/>
              <a:t>&gt; </a:t>
            </a:r>
            <a:r>
              <a:rPr kumimoji="1" lang="ko-KR" altLang="en-US" dirty="0"/>
              <a:t>용량 산정 방법   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66708C8-4337-4845-9851-EA9E754B7E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/>
              <a:t>아래의 </a:t>
            </a:r>
            <a:r>
              <a:rPr kumimoji="1" lang="ko-KR" altLang="en-US" dirty="0" err="1"/>
              <a:t>용량산정</a:t>
            </a:r>
            <a:r>
              <a:rPr kumimoji="1" lang="ko-KR" altLang="en-US" dirty="0"/>
              <a:t> 절차는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용량 산정에 가장 많이 사용되는 방식임</a:t>
            </a:r>
            <a:r>
              <a:rPr kumimoji="1" lang="en-US" altLang="ko-K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10081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413409" y="-738988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272102" y="-1364451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18" name="Rectangle 138"/>
          <p:cNvSpPr>
            <a:spLocks noChangeArrowheads="1"/>
          </p:cNvSpPr>
          <p:nvPr/>
        </p:nvSpPr>
        <p:spPr bwMode="auto">
          <a:xfrm>
            <a:off x="1629673" y="2095070"/>
            <a:ext cx="2304015" cy="1373915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현재 운영중인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Unix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계열 응용서비스에 대한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방안 마련 필요</a:t>
            </a:r>
          </a:p>
        </p:txBody>
      </p:sp>
      <p:sp>
        <p:nvSpPr>
          <p:cNvPr id="19" name="Rectangle 141"/>
          <p:cNvSpPr>
            <a:spLocks noChangeArrowheads="1"/>
          </p:cNvSpPr>
          <p:nvPr/>
        </p:nvSpPr>
        <p:spPr bwMode="auto">
          <a:xfrm>
            <a:off x="1629673" y="1778947"/>
            <a:ext cx="2304015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배경 및 필요성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0" name="Rectangle 138"/>
          <p:cNvSpPr>
            <a:spLocks noChangeArrowheads="1"/>
          </p:cNvSpPr>
          <p:nvPr/>
        </p:nvSpPr>
        <p:spPr bwMode="auto">
          <a:xfrm>
            <a:off x="3967766" y="2095069"/>
            <a:ext cx="6806683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1" name="Rectangle 141"/>
          <p:cNvSpPr>
            <a:spLocks noChangeArrowheads="1"/>
          </p:cNvSpPr>
          <p:nvPr/>
        </p:nvSpPr>
        <p:spPr bwMode="auto">
          <a:xfrm>
            <a:off x="3967766" y="1778947"/>
            <a:ext cx="6806683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전환방안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2" name="Rectangle 138"/>
          <p:cNvSpPr>
            <a:spLocks noChangeArrowheads="1"/>
          </p:cNvSpPr>
          <p:nvPr/>
        </p:nvSpPr>
        <p:spPr bwMode="auto">
          <a:xfrm>
            <a:off x="1629673" y="3893924"/>
            <a:ext cx="2304015" cy="2492735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Unix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로 현재 운영중인 서비스에 대한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x86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계열의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Linux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서버로 전환 필요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3" name="Rectangle 141"/>
          <p:cNvSpPr>
            <a:spLocks noChangeArrowheads="1"/>
          </p:cNvSpPr>
          <p:nvPr/>
        </p:nvSpPr>
        <p:spPr bwMode="auto">
          <a:xfrm>
            <a:off x="1629673" y="3577801"/>
            <a:ext cx="2304015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주요 현황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4" name="Rectangle 141"/>
          <p:cNvSpPr>
            <a:spLocks noChangeArrowheads="1"/>
          </p:cNvSpPr>
          <p:nvPr/>
        </p:nvSpPr>
        <p:spPr bwMode="auto">
          <a:xfrm>
            <a:off x="4077944" y="2209650"/>
            <a:ext cx="3293162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전체</a:t>
            </a:r>
            <a:r>
              <a:rPr lang="en-US" altLang="ko-KR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3" name="자유형 32"/>
          <p:cNvSpPr/>
          <p:nvPr/>
        </p:nvSpPr>
        <p:spPr>
          <a:xfrm>
            <a:off x="4032335" y="4327907"/>
            <a:ext cx="6731000" cy="602344"/>
          </a:xfrm>
          <a:custGeom>
            <a:avLst/>
            <a:gdLst>
              <a:gd name="connsiteX0" fmla="*/ 4114800 w 6731000"/>
              <a:gd name="connsiteY0" fmla="*/ 0 h 1727200"/>
              <a:gd name="connsiteX1" fmla="*/ 6705600 w 6731000"/>
              <a:gd name="connsiteY1" fmla="*/ 0 h 1727200"/>
              <a:gd name="connsiteX2" fmla="*/ 6731000 w 6731000"/>
              <a:gd name="connsiteY2" fmla="*/ 1689100 h 1727200"/>
              <a:gd name="connsiteX3" fmla="*/ 0 w 6731000"/>
              <a:gd name="connsiteY3" fmla="*/ 1727200 h 1727200"/>
              <a:gd name="connsiteX4" fmla="*/ 4114800 w 67310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31000" h="1727200">
                <a:moveTo>
                  <a:pt x="4114800" y="0"/>
                </a:moveTo>
                <a:lnTo>
                  <a:pt x="6705600" y="0"/>
                </a:lnTo>
                <a:lnTo>
                  <a:pt x="6731000" y="1689100"/>
                </a:lnTo>
                <a:lnTo>
                  <a:pt x="0" y="1727200"/>
                </a:lnTo>
                <a:lnTo>
                  <a:pt x="411480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4" name="Rectangle 138"/>
          <p:cNvSpPr>
            <a:spLocks noChangeArrowheads="1"/>
          </p:cNvSpPr>
          <p:nvPr/>
        </p:nvSpPr>
        <p:spPr bwMode="auto">
          <a:xfrm>
            <a:off x="4102980" y="4909694"/>
            <a:ext cx="6629069" cy="1403941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4195027" y="5001392"/>
            <a:ext cx="1592350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절차 수립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7" name="Rectangle 141"/>
          <p:cNvSpPr>
            <a:spLocks noChangeArrowheads="1"/>
          </p:cNvSpPr>
          <p:nvPr/>
        </p:nvSpPr>
        <p:spPr bwMode="auto">
          <a:xfrm>
            <a:off x="5847092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조직 및 역할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7454896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로드맵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9" name="Rectangle 141"/>
          <p:cNvSpPr>
            <a:spLocks noChangeArrowheads="1"/>
          </p:cNvSpPr>
          <p:nvPr/>
        </p:nvSpPr>
        <p:spPr bwMode="auto">
          <a:xfrm>
            <a:off x="9073351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단계별 고려사항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876" y="5293614"/>
            <a:ext cx="1557081" cy="9845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772" y="5293614"/>
            <a:ext cx="1559205" cy="97117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03" y="5284064"/>
            <a:ext cx="1582875" cy="98072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091" y="5293614"/>
            <a:ext cx="1557081" cy="97117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직사각형 57"/>
          <p:cNvSpPr/>
          <p:nvPr/>
        </p:nvSpPr>
        <p:spPr>
          <a:xfrm>
            <a:off x="9575082" y="1905025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※ U2L : Unix </a:t>
            </a:r>
            <a:r>
              <a:rPr lang="en-US" altLang="ko-KR" sz="800" kern="0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Wingdings" pitchFamily="2" charset="2"/>
              </a:rPr>
              <a:t> Linux</a:t>
            </a:r>
            <a:endParaRPr lang="ko-KR" altLang="en-US" sz="1000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2" name="제목 35"/>
          <p:cNvSpPr txBox="1">
            <a:spLocks/>
          </p:cNvSpPr>
          <p:nvPr/>
        </p:nvSpPr>
        <p:spPr bwMode="auto">
          <a:xfrm>
            <a:off x="1385182" y="-1696038"/>
            <a:ext cx="8119965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</a:rPr>
              <a:t>3. U2L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아키텍처 설계</a:t>
            </a:r>
            <a:endParaRPr lang="ko-KR" altLang="en-US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3" name="Rectangle 141"/>
          <p:cNvSpPr>
            <a:spLocks noChangeArrowheads="1"/>
          </p:cNvSpPr>
          <p:nvPr/>
        </p:nvSpPr>
        <p:spPr bwMode="auto">
          <a:xfrm>
            <a:off x="8084752" y="2209650"/>
            <a:ext cx="2634597" cy="25365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대상 서비스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5" name="아래쪽 화살표 44"/>
          <p:cNvSpPr/>
          <p:nvPr/>
        </p:nvSpPr>
        <p:spPr>
          <a:xfrm rot="16200000" flipH="1">
            <a:off x="7459735" y="2851541"/>
            <a:ext cx="590471" cy="470792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2" name="AutoShape 3"/>
          <p:cNvSpPr>
            <a:spLocks noChangeArrowheads="1"/>
          </p:cNvSpPr>
          <p:nvPr/>
        </p:nvSpPr>
        <p:spPr bwMode="gray">
          <a:xfrm>
            <a:off x="8083536" y="2552731"/>
            <a:ext cx="2635812" cy="1755068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한화생명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050" b="1" dirty="0" err="1">
                <a:latin typeface="나눔고딕" panose="020B0600000101010101" charset="-127"/>
                <a:ea typeface="나눔고딕" panose="020B0600000101010101" charset="-127"/>
              </a:rPr>
              <a:t>고객사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endParaRPr lang="en-US" altLang="ko-KR" sz="1050" b="1" dirty="0">
              <a:latin typeface="나눔고딕" panose="020B0600000101010101" charset="-127"/>
              <a:ea typeface="나눔고딕" panose="020B0600000101010101" charset="-127"/>
            </a:endParaRPr>
          </a:p>
          <a:p>
            <a:pPr algn="ctr" eaLnBrk="0" latinLnBrk="0" hangingPunct="0">
              <a:spcBef>
                <a:spcPct val="50000"/>
              </a:spcBef>
            </a:pP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대 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Unix</a:t>
            </a:r>
            <a:endParaRPr lang="ko-KR" altLang="en-US" sz="1050" b="1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5" name="AutoShape 20"/>
          <p:cNvSpPr>
            <a:spLocks noChangeArrowheads="1"/>
          </p:cNvSpPr>
          <p:nvPr/>
        </p:nvSpPr>
        <p:spPr bwMode="gray">
          <a:xfrm>
            <a:off x="8902240" y="3217857"/>
            <a:ext cx="1113795" cy="86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 </a:t>
            </a:r>
            <a:b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서비스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704" y="2497682"/>
            <a:ext cx="3312368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D8409F5F-9536-D74F-B7AB-66E1A9E27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3.2 U2L - Migration </a:t>
            </a:r>
            <a:r>
              <a:rPr kumimoji="1" lang="ko-KR" altLang="en-US" dirty="0"/>
              <a:t>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21317FE-5B47-3F47-AEA1-7479A62281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28744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고객사에서</a:t>
            </a:r>
            <a:r>
              <a:rPr kumimoji="1" lang="ko-KR" altLang="en-US" dirty="0"/>
              <a:t> 보유하고 있는 </a:t>
            </a:r>
            <a:r>
              <a:rPr kumimoji="1" lang="en" altLang="ko-KR" dirty="0"/>
              <a:t>Unix </a:t>
            </a:r>
            <a:r>
              <a:rPr kumimoji="1" lang="ko-KR" altLang="en-US" dirty="0"/>
              <a:t>기반의 </a:t>
            </a:r>
            <a:r>
              <a:rPr kumimoji="1" lang="en" altLang="ko-KR" dirty="0"/>
              <a:t>OS</a:t>
            </a:r>
            <a:r>
              <a:rPr kumimoji="1" lang="ko-KR" altLang="en-US" dirty="0"/>
              <a:t>에 대한 </a:t>
            </a:r>
            <a:r>
              <a:rPr kumimoji="1" lang="en" altLang="ko-KR" dirty="0"/>
              <a:t>Linux</a:t>
            </a:r>
            <a:r>
              <a:rPr kumimoji="1" lang="ko-KR" altLang="en-US" dirty="0"/>
              <a:t>기반으로 전환</a:t>
            </a:r>
            <a:r>
              <a:rPr kumimoji="1" lang="en-US" altLang="ko-KR" dirty="0"/>
              <a:t>(</a:t>
            </a:r>
            <a:r>
              <a:rPr kumimoji="1" lang="en" altLang="ko-KR" dirty="0"/>
              <a:t>U2L) </a:t>
            </a:r>
            <a:r>
              <a:rPr kumimoji="1" lang="ko-KR" altLang="en-US" dirty="0"/>
              <a:t>대상을 아래와 같이 식별하고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전환을 위한 절차</a:t>
            </a:r>
            <a:r>
              <a:rPr kumimoji="1" lang="en-US" altLang="ko-KR" dirty="0"/>
              <a:t>, </a:t>
            </a:r>
            <a:r>
              <a:rPr kumimoji="1" lang="ko-KR" altLang="en-US" dirty="0"/>
              <a:t>조직 및 역할</a:t>
            </a:r>
            <a:r>
              <a:rPr kumimoji="1" lang="en-US" altLang="ko-KR" dirty="0"/>
              <a:t>, </a:t>
            </a:r>
            <a:r>
              <a:rPr kumimoji="1" lang="ko-KR" altLang="en-US" dirty="0"/>
              <a:t>단계별 전환 </a:t>
            </a:r>
            <a:r>
              <a:rPr kumimoji="1" lang="ko-KR" altLang="en-US" dirty="0" err="1"/>
              <a:t>로드맵을</a:t>
            </a:r>
            <a:r>
              <a:rPr kumimoji="1" lang="ko-KR" altLang="en-US" dirty="0"/>
              <a:t> 수립함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87439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70756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54634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U2L Overview</a:t>
            </a: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522384" y="1298287"/>
            <a:ext cx="387684" cy="2361787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3" y="2747230"/>
            <a:ext cx="2240342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 rot="10800000" flipH="1" flipV="1">
            <a:off x="6204566" y="2286345"/>
            <a:ext cx="2281443" cy="385982"/>
          </a:xfrm>
          <a:prstGeom prst="chevron">
            <a:avLst>
              <a:gd name="adj" fmla="val 34561"/>
            </a:avLst>
          </a:pr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Migration</a:t>
            </a:r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AutoShape 71"/>
          <p:cNvSpPr>
            <a:spLocks noChangeArrowheads="1"/>
          </p:cNvSpPr>
          <p:nvPr/>
        </p:nvSpPr>
        <p:spPr bwMode="auto">
          <a:xfrm>
            <a:off x="6229509" y="2747230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3897118" y="2286345"/>
            <a:ext cx="2281443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3922057" y="2747230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552772" y="2349542"/>
            <a:ext cx="9701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Preparation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159646" y="2349896"/>
            <a:ext cx="97174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Assessment</a:t>
            </a:r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19176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해야 할 대상 서비스 시스템들을 선정하고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선정된 서비스 시스템들에 대한 현황조사를 실시하여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신규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To-Be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시스템의 규모를 산출함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3986563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 서비스를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Linux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로 이전하기 위한 구체적인 실행계획서를 작성하고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To-Be  HW/SW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구성하여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기존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App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와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Data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이관하고 충분한 사전 테스트를 실시함</a:t>
            </a:r>
          </a:p>
        </p:txBody>
      </p:sp>
      <p:sp>
        <p:nvSpPr>
          <p:cNvPr id="99" name="AutoShape 71"/>
          <p:cNvSpPr>
            <a:spLocks noChangeArrowheads="1"/>
          </p:cNvSpPr>
          <p:nvPr/>
        </p:nvSpPr>
        <p:spPr bwMode="auto">
          <a:xfrm>
            <a:off x="6283258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전환을 위한 상세한 전환 </a:t>
            </a:r>
            <a:b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시나리오를 작성하고 이행일정을 수립한 하며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전 성능측정 작업을 실시한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일정에 따라 서비스 전환 작업을 실행함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320928" y="1452439"/>
            <a:ext cx="385981" cy="2055820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8457179" y="2747231"/>
            <a:ext cx="2084649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008811" y="2349544"/>
            <a:ext cx="10567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Optimization</a:t>
            </a:r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8550755" y="2786436"/>
            <a:ext cx="1897486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서비스를 전환한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시스템을 안정화 시키기 위해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문제 발생시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Trouble Shooting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작업과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b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후 성능을 극대화 시키기 위한 성능 최적화 작업을 실시함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19176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대상선정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66" name="직선 화살표 연결선 165"/>
          <p:cNvCxnSpPr>
            <a:stCxn id="165" idx="2"/>
            <a:endCxn id="167" idx="0"/>
          </p:cNvCxnSpPr>
          <p:nvPr/>
        </p:nvCxnSpPr>
        <p:spPr>
          <a:xfrm>
            <a:off x="2645514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utoShape 71"/>
          <p:cNvSpPr>
            <a:spLocks noChangeArrowheads="1"/>
          </p:cNvSpPr>
          <p:nvPr/>
        </p:nvSpPr>
        <p:spPr bwMode="auto">
          <a:xfrm>
            <a:off x="1619176" y="501896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일정계획수립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19176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To-Be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결정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69" name="직선 화살표 연결선 168"/>
          <p:cNvCxnSpPr>
            <a:stCxn id="167" idx="2"/>
            <a:endCxn id="168" idx="0"/>
          </p:cNvCxnSpPr>
          <p:nvPr/>
        </p:nvCxnSpPr>
        <p:spPr>
          <a:xfrm>
            <a:off x="2645514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3998801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이행계획서 작성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3998801" y="4753820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HW, SW, NW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구성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3998800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테스트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3998800" y="5284103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APP, Data Porting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5025139" y="45682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5025139" y="5098558"/>
            <a:ext cx="1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5025138" y="5628841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utoShape 71"/>
          <p:cNvSpPr>
            <a:spLocks noChangeArrowheads="1"/>
          </p:cNvSpPr>
          <p:nvPr/>
        </p:nvSpPr>
        <p:spPr bwMode="auto">
          <a:xfrm>
            <a:off x="6294015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전환시나리오 작성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78" name="직선 화살표 연결선 177"/>
          <p:cNvCxnSpPr>
            <a:stCxn id="177" idx="2"/>
            <a:endCxn id="179" idx="0"/>
          </p:cNvCxnSpPr>
          <p:nvPr/>
        </p:nvCxnSpPr>
        <p:spPr>
          <a:xfrm>
            <a:off x="7320353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AutoShape 71"/>
          <p:cNvSpPr>
            <a:spLocks noChangeArrowheads="1"/>
          </p:cNvSpPr>
          <p:nvPr/>
        </p:nvSpPr>
        <p:spPr bwMode="auto">
          <a:xfrm>
            <a:off x="6294015" y="501896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전 성능측정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0" name="AutoShape 71"/>
          <p:cNvSpPr>
            <a:spLocks noChangeArrowheads="1"/>
          </p:cNvSpPr>
          <p:nvPr/>
        </p:nvSpPr>
        <p:spPr bwMode="auto">
          <a:xfrm>
            <a:off x="6294015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전환작업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1" name="직선 화살표 연결선 180"/>
          <p:cNvCxnSpPr>
            <a:stCxn id="179" idx="2"/>
            <a:endCxn id="180" idx="0"/>
          </p:cNvCxnSpPr>
          <p:nvPr/>
        </p:nvCxnSpPr>
        <p:spPr>
          <a:xfrm>
            <a:off x="7320353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8548688" y="4223537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모니터링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안정화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498465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8548688" y="5018962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후 성능측정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8548688" y="5814386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성능 최적화 작업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6" name="직선 화살표 연결선 185"/>
          <p:cNvCxnSpPr>
            <a:stCxn id="184" idx="2"/>
            <a:endCxn id="185" idx="0"/>
          </p:cNvCxnSpPr>
          <p:nvPr/>
        </p:nvCxnSpPr>
        <p:spPr>
          <a:xfrm>
            <a:off x="9498465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3671852" y="4395907"/>
            <a:ext cx="32694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꺾인 연결선 190"/>
          <p:cNvCxnSpPr>
            <a:stCxn id="172" idx="3"/>
            <a:endCxn id="177" idx="1"/>
          </p:cNvCxnSpPr>
          <p:nvPr/>
        </p:nvCxnSpPr>
        <p:spPr bwMode="auto">
          <a:xfrm flipV="1">
            <a:off x="6051476" y="4395907"/>
            <a:ext cx="24253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꺾인 연결선 193"/>
          <p:cNvCxnSpPr>
            <a:stCxn id="180" idx="3"/>
            <a:endCxn id="182" idx="1"/>
          </p:cNvCxnSpPr>
          <p:nvPr/>
        </p:nvCxnSpPr>
        <p:spPr bwMode="auto">
          <a:xfrm flipV="1">
            <a:off x="8346692" y="4395907"/>
            <a:ext cx="201997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직사각형 196"/>
          <p:cNvSpPr/>
          <p:nvPr/>
        </p:nvSpPr>
        <p:spPr>
          <a:xfrm>
            <a:off x="1494017" y="2237275"/>
            <a:ext cx="2370749" cy="4106292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8" name="직사각형 197"/>
          <p:cNvSpPr/>
          <p:nvPr/>
        </p:nvSpPr>
        <p:spPr>
          <a:xfrm>
            <a:off x="8708598" y="1971953"/>
            <a:ext cx="377668" cy="152400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9" name="직사각형 198"/>
          <p:cNvSpPr/>
          <p:nvPr/>
        </p:nvSpPr>
        <p:spPr>
          <a:xfrm>
            <a:off x="9041682" y="1941669"/>
            <a:ext cx="145424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본</a:t>
            </a:r>
            <a:r>
              <a:rPr lang="en-US" altLang="ko-KR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컨설팅 지원 사업에서 수행</a:t>
            </a:r>
            <a:endParaRPr lang="ko-KR" altLang="en-US" sz="10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DA6D766-CA63-334C-AE3F-787118B84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3.2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Overview</a:t>
            </a:r>
            <a:endParaRPr kumimoji="1"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4FFAE4F-5787-8646-AD2C-D7720FB510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111254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고객사가</a:t>
            </a:r>
            <a:r>
              <a:rPr kumimoji="1" lang="ko-KR" altLang="en-US" dirty="0"/>
              <a:t> 보유한 </a:t>
            </a:r>
            <a:r>
              <a:rPr kumimoji="1" lang="en" altLang="ko-KR" dirty="0"/>
              <a:t>Unix Platform </a:t>
            </a:r>
            <a:r>
              <a:rPr kumimoji="1" lang="ko-KR" altLang="en-US" dirty="0"/>
              <a:t>시스템을 </a:t>
            </a:r>
            <a:r>
              <a:rPr kumimoji="1" lang="en" altLang="ko-KR" dirty="0"/>
              <a:t>Linux Platform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효과적으로 전환하기 위한 표준 </a:t>
            </a:r>
            <a:r>
              <a:rPr kumimoji="1" lang="en" altLang="ko-KR" dirty="0"/>
              <a:t>U2L </a:t>
            </a:r>
            <a:r>
              <a:rPr kumimoji="1" lang="ko-KR" altLang="en-US" dirty="0" err="1"/>
              <a:t>수행절차는</a:t>
            </a:r>
            <a:r>
              <a:rPr kumimoji="1" lang="ko-KR" altLang="en-US" dirty="0"/>
              <a:t> </a:t>
            </a:r>
            <a:r>
              <a:rPr kumimoji="1" lang="en-US" altLang="ko-KR" dirty="0"/>
              <a:t>4</a:t>
            </a:r>
            <a:r>
              <a:rPr kumimoji="1" lang="ko-KR" altLang="en-US" dirty="0"/>
              <a:t>단계를 순차적으로 진행하여 수행함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115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4.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/ </a:t>
            </a:r>
            <a:r>
              <a:rPr lang="ko-KR" altLang="en-US" sz="2400" b="1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선정 평가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/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대상 선정 방안 수립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가능여부 파악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가능여부 파악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en-US" altLang="ko-KR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UtoL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선정 평가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개선방향 수립</a:t>
            </a:r>
          </a:p>
        </p:txBody>
      </p:sp>
    </p:spTree>
    <p:extLst>
      <p:ext uri="{BB962C8B-B14F-4D97-AF65-F5344CB8AC3E}">
        <p14:creationId xmlns:p14="http://schemas.microsoft.com/office/powerpoint/2010/main" val="21868528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964" y="-59749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587964" y="212169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587964" y="180556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Assessment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3038575" y="850355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639296" y="2698164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812173" y="2237279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845535" y="2698164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959726" y="2300476"/>
            <a:ext cx="7569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현황조사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endParaRPr lang="ko-KR" altLang="en-US" sz="11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739317" y="2300830"/>
            <a:ext cx="7970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</a:t>
            </a:r>
            <a:r>
              <a:rPr lang="ko-KR" altLang="en-US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선정</a:t>
            </a:r>
            <a:r>
              <a:rPr lang="ko-KR" altLang="en-US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764820" y="2737370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서비스를 선정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가능</a:t>
            </a:r>
            <a:b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여부에 대한 분석을 통해 최종 결정함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931828" y="2737370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대상 서비스 시스템 변경이 있을 수 있음으로 현황조사를 위해 템플릿을 작성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배포하고 인터뷰를 실시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020631" y="1056181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799952" y="2698165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537907" y="2300478"/>
            <a:ext cx="130516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결정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925136" y="2737370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위해 신규 시스템에 대한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Spec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결정하며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사전에 이에 대한 원칙을 수립함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764820" y="4174471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대상선정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137820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utoShape 71"/>
          <p:cNvSpPr>
            <a:spLocks noChangeArrowheads="1"/>
          </p:cNvSpPr>
          <p:nvPr/>
        </p:nvSpPr>
        <p:spPr bwMode="auto">
          <a:xfrm>
            <a:off x="1764820" y="523503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타당성 결과에 대한 재 검토 및 대책마련</a:t>
            </a: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764820" y="576532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 최종결정 </a:t>
            </a:r>
          </a:p>
        </p:txBody>
      </p:sp>
      <p:cxnSp>
        <p:nvCxnSpPr>
          <p:cNvPr id="169" name="직선 화살표 연결선 168"/>
          <p:cNvCxnSpPr>
            <a:stCxn id="167" idx="2"/>
            <a:endCxn id="168" idx="0"/>
          </p:cNvCxnSpPr>
          <p:nvPr/>
        </p:nvCxnSpPr>
        <p:spPr>
          <a:xfrm>
            <a:off x="3137820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948200" y="4174471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현황조사 템플릿 작성</a:t>
            </a: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4948200" y="470475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템플릿 배포 및 수집</a:t>
            </a: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4948198" y="576532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담당자인터뷰 및 실사</a:t>
            </a: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4948198" y="523503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현황파악을 위한 수집된 자료 분석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6321200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6321198" y="5049492"/>
            <a:ext cx="2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6321198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922371" y="4174471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분야별 </a:t>
            </a: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원칙 수립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192949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7922371" y="4704754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Migration Guideline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작성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7922370" y="5235037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</a:t>
            </a: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Spec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결정</a:t>
            </a:r>
          </a:p>
        </p:txBody>
      </p: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4510820" y="4346841"/>
            <a:ext cx="437380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764820" y="470475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서비스에 대한 타당성 심사</a:t>
            </a:r>
          </a:p>
        </p:txBody>
      </p:sp>
      <p:cxnSp>
        <p:nvCxnSpPr>
          <p:cNvPr id="53" name="직선 화살표 연결선 52"/>
          <p:cNvCxnSpPr>
            <a:stCxn id="52" idx="2"/>
            <a:endCxn id="167" idx="0"/>
          </p:cNvCxnSpPr>
          <p:nvPr/>
        </p:nvCxnSpPr>
        <p:spPr>
          <a:xfrm>
            <a:off x="3137820" y="5049492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922370" y="5765320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이행계획서 작성</a:t>
            </a:r>
          </a:p>
        </p:txBody>
      </p:sp>
      <p:cxnSp>
        <p:nvCxnSpPr>
          <p:cNvPr id="65" name="꺾인 연결선 64"/>
          <p:cNvCxnSpPr>
            <a:stCxn id="172" idx="3"/>
            <a:endCxn id="182" idx="1"/>
          </p:cNvCxnSpPr>
          <p:nvPr/>
        </p:nvCxnSpPr>
        <p:spPr bwMode="auto">
          <a:xfrm flipV="1">
            <a:off x="7694198" y="4346841"/>
            <a:ext cx="228172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184" idx="2"/>
            <a:endCxn id="185" idx="0"/>
          </p:cNvCxnSpPr>
          <p:nvPr/>
        </p:nvCxnSpPr>
        <p:spPr bwMode="auto">
          <a:xfrm rot="5400000">
            <a:off x="9100177" y="5142265"/>
            <a:ext cx="18554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>
            <a:stCxn id="185" idx="2"/>
            <a:endCxn id="64" idx="0"/>
          </p:cNvCxnSpPr>
          <p:nvPr/>
        </p:nvCxnSpPr>
        <p:spPr>
          <a:xfrm>
            <a:off x="9192948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504B0E8B-7CA8-DE41-98E0-97C471D3D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3.3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Assessment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F396AC8-91AB-3648-B0D9-B9F674B89B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293468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Assessment </a:t>
            </a:r>
            <a:r>
              <a:rPr kumimoji="1" lang="ko-KR" altLang="en-US" dirty="0"/>
              <a:t>단계에서는 </a:t>
            </a:r>
            <a:r>
              <a:rPr kumimoji="1" lang="en" altLang="ko-KR" dirty="0"/>
              <a:t>U2L</a:t>
            </a:r>
            <a:r>
              <a:rPr kumimoji="1" lang="ko-KR" altLang="en-US" dirty="0"/>
              <a:t>해야 할 대상을 선정하고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선정된 서비스 시스템들의 현황을 파악하여 </a:t>
            </a:r>
            <a:r>
              <a:rPr kumimoji="1" lang="en" altLang="ko-KR" dirty="0"/>
              <a:t>To-Be </a:t>
            </a:r>
            <a:r>
              <a:rPr kumimoji="1" lang="ko-KR" altLang="en-US" dirty="0"/>
              <a:t>시스템으로 전환할 </a:t>
            </a:r>
            <a:r>
              <a:rPr kumimoji="1" lang="en" altLang="ko-KR" dirty="0"/>
              <a:t>HW, SW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준비하는 작업을 수행함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8513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565374" y="2199195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565374" y="1883073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613746" y="1326726"/>
            <a:ext cx="387684" cy="2361787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616705" y="2775669"/>
            <a:ext cx="2240342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 rot="10800000" flipH="1" flipV="1">
            <a:off x="6295928" y="2314784"/>
            <a:ext cx="2281443" cy="385982"/>
          </a:xfrm>
          <a:prstGeom prst="chevron">
            <a:avLst>
              <a:gd name="adj" fmla="val 34561"/>
            </a:avLst>
          </a:pr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WEB/WAS/AP/Data Migration</a:t>
            </a:r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0" name="AutoShape 71"/>
          <p:cNvSpPr>
            <a:spLocks noChangeArrowheads="1"/>
          </p:cNvSpPr>
          <p:nvPr/>
        </p:nvSpPr>
        <p:spPr bwMode="auto">
          <a:xfrm>
            <a:off x="6320871" y="2775669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3988480" y="2314784"/>
            <a:ext cx="2281443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013419" y="2775669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456584" y="2377981"/>
            <a:ext cx="134524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1100" b="1" dirty="0">
                <a:latin typeface="나눔고딕" panose="020B0600000101010101" charset="-127"/>
                <a:ea typeface="나눔고딕" panose="020B0600000101010101" charset="-127"/>
              </a:rPr>
              <a:t>HW/SW,NW </a:t>
            </a: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구성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78874" y="2378335"/>
            <a:ext cx="111601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이행계획서작성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710538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각 서비스 별로 이행계획서를 작성하여 서비스담당자와 협의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077925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Spec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맞는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HW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도입하여 설치하고 상용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SW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설치</a:t>
            </a:r>
          </a:p>
        </p:txBody>
      </p:sp>
      <p:sp>
        <p:nvSpPr>
          <p:cNvPr id="99" name="AutoShape 71"/>
          <p:cNvSpPr>
            <a:spLocks noChangeArrowheads="1"/>
          </p:cNvSpPr>
          <p:nvPr/>
        </p:nvSpPr>
        <p:spPr bwMode="auto">
          <a:xfrm>
            <a:off x="6374620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데이터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를 수행하고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en-US" altLang="ko-KR" sz="100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Ap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대한 변경 및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Porting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수행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412290" y="1480878"/>
            <a:ext cx="385981" cy="2055820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8548541" y="2775670"/>
            <a:ext cx="2084649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064908" y="2377983"/>
            <a:ext cx="10230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</a:t>
            </a:r>
            <a:r>
              <a:rPr lang="en-US" altLang="ko-KR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테스트</a:t>
            </a:r>
            <a:endParaRPr lang="ko-KR" altLang="en-US" b="1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8642117" y="2814875"/>
            <a:ext cx="1897486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단위테스트 및 기능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성능테스트 후 이슈 발생 시 상세 이행방안 수립 후 실행준비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710538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이행계획서 작성</a:t>
            </a: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710538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이행계획서 및</a:t>
            </a:r>
          </a:p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성능비교방안 협의 </a:t>
            </a:r>
          </a:p>
        </p:txBody>
      </p:sp>
      <p:cxnSp>
        <p:nvCxnSpPr>
          <p:cNvPr id="169" name="직선 화살표 연결선 168"/>
          <p:cNvCxnSpPr>
            <a:stCxn id="165" idx="2"/>
            <a:endCxn id="168" idx="0"/>
          </p:cNvCxnSpPr>
          <p:nvPr/>
        </p:nvCxnSpPr>
        <p:spPr>
          <a:xfrm>
            <a:off x="2736876" y="4596714"/>
            <a:ext cx="0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090163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HW,NW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장비 도입 및 설치</a:t>
            </a: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4090163" y="4782259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OS,MW,DB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설치 및 환경 설정</a:t>
            </a: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4090162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이행을 위한 네트워크 개통</a:t>
            </a: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4090162" y="531254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기타 상용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SW(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클러스터 등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) 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구성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5116501" y="4596714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5116501" y="5126997"/>
            <a:ext cx="1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5116500" y="5657280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utoShape 71"/>
          <p:cNvSpPr>
            <a:spLocks noChangeArrowheads="1"/>
          </p:cNvSpPr>
          <p:nvPr/>
        </p:nvSpPr>
        <p:spPr bwMode="auto">
          <a:xfrm>
            <a:off x="6385377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Migration</a:t>
            </a:r>
          </a:p>
        </p:txBody>
      </p:sp>
      <p:cxnSp>
        <p:nvCxnSpPr>
          <p:cNvPr id="178" name="직선 화살표 연결선 177"/>
          <p:cNvCxnSpPr>
            <a:stCxn id="177" idx="2"/>
            <a:endCxn id="180" idx="0"/>
          </p:cNvCxnSpPr>
          <p:nvPr/>
        </p:nvCxnSpPr>
        <p:spPr>
          <a:xfrm>
            <a:off x="7411715" y="4596714"/>
            <a:ext cx="0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AutoShape 71"/>
          <p:cNvSpPr>
            <a:spLocks noChangeArrowheads="1"/>
          </p:cNvSpPr>
          <p:nvPr/>
        </p:nvSpPr>
        <p:spPr bwMode="auto">
          <a:xfrm>
            <a:off x="6385377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 Migration</a:t>
            </a: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8640050" y="4251976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단위테스트 및 </a:t>
            </a:r>
          </a:p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데이터 검증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589827" y="4596714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8640050" y="4782259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연동 기능 테스트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8640050" y="5312542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부하 테스트</a:t>
            </a:r>
          </a:p>
        </p:txBody>
      </p:sp>
      <p:cxnSp>
        <p:nvCxnSpPr>
          <p:cNvPr id="186" name="직선 화살표 연결선 185"/>
          <p:cNvCxnSpPr>
            <a:stCxn id="184" idx="2"/>
            <a:endCxn id="185" idx="0"/>
          </p:cNvCxnSpPr>
          <p:nvPr/>
        </p:nvCxnSpPr>
        <p:spPr>
          <a:xfrm>
            <a:off x="9589827" y="5126997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3763214" y="4424346"/>
            <a:ext cx="32694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꺾인 연결선 190"/>
          <p:cNvCxnSpPr>
            <a:stCxn id="172" idx="3"/>
            <a:endCxn id="177" idx="1"/>
          </p:cNvCxnSpPr>
          <p:nvPr/>
        </p:nvCxnSpPr>
        <p:spPr bwMode="auto">
          <a:xfrm flipV="1">
            <a:off x="6142838" y="4424346"/>
            <a:ext cx="24253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꺾인 연결선 193"/>
          <p:cNvCxnSpPr>
            <a:stCxn id="180" idx="3"/>
            <a:endCxn id="182" idx="1"/>
          </p:cNvCxnSpPr>
          <p:nvPr/>
        </p:nvCxnSpPr>
        <p:spPr bwMode="auto">
          <a:xfrm flipV="1">
            <a:off x="8438054" y="4424346"/>
            <a:ext cx="201997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직사각형 52"/>
          <p:cNvSpPr/>
          <p:nvPr/>
        </p:nvSpPr>
        <p:spPr>
          <a:xfrm>
            <a:off x="6374619" y="4606613"/>
            <a:ext cx="15728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※ 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애플리케이션 </a:t>
            </a:r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참조</a:t>
            </a:r>
            <a:endParaRPr lang="ko-KR" altLang="en-US" sz="10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6374619" y="6196505"/>
            <a:ext cx="15279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※ WEB/WAS Migration 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참조</a:t>
            </a:r>
            <a:endParaRPr lang="ko-KR" altLang="en-US" sz="10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7" name="AutoShape 71"/>
          <p:cNvSpPr>
            <a:spLocks noChangeArrowheads="1"/>
          </p:cNvSpPr>
          <p:nvPr/>
        </p:nvSpPr>
        <p:spPr bwMode="auto">
          <a:xfrm>
            <a:off x="8640050" y="5842824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이슈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발생 시 해결방안 수립 후 상세 전환계획 작성 및 실행</a:t>
            </a:r>
          </a:p>
        </p:txBody>
      </p:sp>
      <p:cxnSp>
        <p:nvCxnSpPr>
          <p:cNvPr id="64" name="직선 화살표 연결선 63"/>
          <p:cNvCxnSpPr>
            <a:stCxn id="185" idx="2"/>
            <a:endCxn id="57" idx="0"/>
          </p:cNvCxnSpPr>
          <p:nvPr/>
        </p:nvCxnSpPr>
        <p:spPr>
          <a:xfrm>
            <a:off x="9589827" y="5657281"/>
            <a:ext cx="0" cy="1855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1127B83E-4E0F-CA45-B08D-63E62340C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3.4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Preparation </a:t>
            </a:r>
            <a:r>
              <a:rPr kumimoji="1" lang="ko-KR" altLang="en-US" dirty="0"/>
              <a:t>단계 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ACD964A-4129-D345-948A-9BB4F9CF35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030596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Preparation </a:t>
            </a:r>
            <a:r>
              <a:rPr kumimoji="1" lang="ko-KR" altLang="en-US" dirty="0"/>
              <a:t>단계에서는 </a:t>
            </a:r>
            <a:r>
              <a:rPr kumimoji="1" lang="en" altLang="ko-KR" dirty="0"/>
              <a:t>Unix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</a:t>
            </a:r>
            <a:r>
              <a:rPr kumimoji="1" lang="en" altLang="ko-KR" dirty="0"/>
              <a:t>Linux Platform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전환하기 위한 구체적인 이행계획서를 작성하며</a:t>
            </a:r>
            <a:r>
              <a:rPr kumimoji="1" lang="en-US" altLang="ko-KR" dirty="0"/>
              <a:t>, </a:t>
            </a:r>
            <a:r>
              <a:rPr kumimoji="1" lang="en" altLang="ko-KR" dirty="0"/>
              <a:t>To-Be </a:t>
            </a:r>
            <a:r>
              <a:rPr kumimoji="1" lang="ko-KR" altLang="en-US" dirty="0"/>
              <a:t>시스템에 </a:t>
            </a:r>
            <a:r>
              <a:rPr kumimoji="1" lang="en" altLang="ko-KR" dirty="0"/>
              <a:t>App</a:t>
            </a:r>
            <a:r>
              <a:rPr kumimoji="1" lang="ko-KR" altLang="en-US" dirty="0"/>
              <a:t>와 </a:t>
            </a:r>
            <a:r>
              <a:rPr kumimoji="1" lang="en" altLang="ko-KR" dirty="0"/>
              <a:t>Data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</a:t>
            </a:r>
            <a:r>
              <a:rPr kumimoji="1" lang="en" altLang="ko-KR" dirty="0"/>
              <a:t>Porting</a:t>
            </a:r>
            <a:r>
              <a:rPr kumimoji="1" lang="ko-KR" altLang="en-US" dirty="0"/>
              <a:t>하여 일정기간 동안 서비스 테스트를 수행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9039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680130" y="-565406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538823" y="-1190869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33686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17564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924623" y="862351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4" y="2710160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698221" y="2249275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731583" y="2710160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626161" y="2312472"/>
            <a:ext cx="11961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이행 전 성능측정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39655" y="2312826"/>
            <a:ext cx="17684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시나리오 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50868" y="2749366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전환에 필요한 상세한 작업 절차를 작성하고 서비스 담당자와 전환일정을 확정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817876" y="2749366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전에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U2L, W2L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후의 성능비교를 위해 사전에 협의한 항목들의 성능을 측정함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8906679" y="1068177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686000" y="2710161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423955" y="2312474"/>
            <a:ext cx="11961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작업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811184" y="2749366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작업 절차에 따라 서비스 전환을 실시하고 서비스 점검결과에 따라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결정 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50868" y="418646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상세 절차서 초안 작성</a:t>
            </a: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023868" y="453120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50868" y="5777316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전환일정 확정</a:t>
            </a:r>
          </a:p>
        </p:txBody>
      </p:sp>
      <p:cxnSp>
        <p:nvCxnSpPr>
          <p:cNvPr id="169" name="직선 화살표 연결선 168"/>
          <p:cNvCxnSpPr>
            <a:stCxn id="52" idx="2"/>
            <a:endCxn id="168" idx="0"/>
          </p:cNvCxnSpPr>
          <p:nvPr/>
        </p:nvCxnSpPr>
        <p:spPr>
          <a:xfrm>
            <a:off x="3023868" y="532663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834248" y="418646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전 시스템 성능측정 및 검토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808419" y="4186467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작업 전 작업절차 최종 점검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078997" y="453120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7808419" y="4716750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및 점검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7808418" y="5247033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여부 결정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88" name="꺾인 연결선 187"/>
          <p:cNvCxnSpPr>
            <a:stCxn id="52" idx="3"/>
            <a:endCxn id="170" idx="1"/>
          </p:cNvCxnSpPr>
          <p:nvPr/>
        </p:nvCxnSpPr>
        <p:spPr bwMode="auto">
          <a:xfrm flipV="1">
            <a:off x="4396868" y="4358837"/>
            <a:ext cx="437380" cy="7954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650868" y="4981892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상세 절차 협의 및 절차서 완성</a:t>
            </a:r>
          </a:p>
        </p:txBody>
      </p: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808418" y="5777316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안정화</a:t>
            </a:r>
          </a:p>
        </p:txBody>
      </p:sp>
      <p:cxnSp>
        <p:nvCxnSpPr>
          <p:cNvPr id="65" name="꺾인 연결선 64"/>
          <p:cNvCxnSpPr>
            <a:stCxn id="168" idx="3"/>
            <a:endCxn id="182" idx="1"/>
          </p:cNvCxnSpPr>
          <p:nvPr/>
        </p:nvCxnSpPr>
        <p:spPr bwMode="auto">
          <a:xfrm flipV="1">
            <a:off x="4396868" y="4358837"/>
            <a:ext cx="3411550" cy="1590849"/>
          </a:xfrm>
          <a:prstGeom prst="bentConnector3">
            <a:avLst>
              <a:gd name="adj1" fmla="val 9578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184" idx="2"/>
            <a:endCxn id="185" idx="0"/>
          </p:cNvCxnSpPr>
          <p:nvPr/>
        </p:nvCxnSpPr>
        <p:spPr bwMode="auto">
          <a:xfrm rot="5400000">
            <a:off x="8986225" y="5154261"/>
            <a:ext cx="18554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>
            <a:stCxn id="185" idx="2"/>
            <a:endCxn id="64" idx="0"/>
          </p:cNvCxnSpPr>
          <p:nvPr/>
        </p:nvCxnSpPr>
        <p:spPr>
          <a:xfrm>
            <a:off x="9078996" y="5591771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170" idx="3"/>
            <a:endCxn id="182" idx="1"/>
          </p:cNvCxnSpPr>
          <p:nvPr/>
        </p:nvCxnSpPr>
        <p:spPr>
          <a:xfrm>
            <a:off x="7580248" y="4358836"/>
            <a:ext cx="2281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ABFA66EE-68F4-F64D-9B61-2D22731E2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3.5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Migration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8058C50-1A17-B646-AF37-3F9B16F330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570117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Migration </a:t>
            </a:r>
            <a:r>
              <a:rPr kumimoji="1" lang="ko-KR" altLang="en-US" dirty="0"/>
              <a:t>단계에서는 서비스를 전환</a:t>
            </a:r>
            <a:r>
              <a:rPr kumimoji="1" lang="en-US" altLang="ko-KR" dirty="0"/>
              <a:t>(</a:t>
            </a:r>
            <a:r>
              <a:rPr kumimoji="1" lang="en" altLang="ko-KR" dirty="0"/>
              <a:t>Cut-Over)</a:t>
            </a:r>
            <a:r>
              <a:rPr kumimoji="1" lang="ko-KR" altLang="en-US" dirty="0"/>
              <a:t>하기 위한 상세한 </a:t>
            </a:r>
            <a:r>
              <a:rPr kumimoji="1" lang="ko-KR" altLang="en-US" dirty="0" err="1"/>
              <a:t>작업절차</a:t>
            </a:r>
            <a:r>
              <a:rPr kumimoji="1" lang="en-US" altLang="ko-KR" dirty="0"/>
              <a:t>(</a:t>
            </a:r>
            <a:r>
              <a:rPr kumimoji="1" lang="ko-KR" altLang="en-US" dirty="0"/>
              <a:t>시나리오</a:t>
            </a:r>
            <a:r>
              <a:rPr kumimoji="1" lang="en-US" altLang="ko-KR" dirty="0"/>
              <a:t>)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작성하고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이행 전</a:t>
            </a:r>
            <a:r>
              <a:rPr kumimoji="1" lang="en-US" altLang="ko-KR" dirty="0"/>
              <a:t>,</a:t>
            </a:r>
            <a:r>
              <a:rPr kumimoji="1" lang="ko-KR" altLang="en-US" dirty="0"/>
              <a:t>후 </a:t>
            </a:r>
            <a:r>
              <a:rPr kumimoji="1" lang="ko-KR" altLang="en-US" dirty="0" err="1"/>
              <a:t>성능비교를</a:t>
            </a:r>
            <a:r>
              <a:rPr kumimoji="1" lang="ko-KR" altLang="en-US" dirty="0"/>
              <a:t> 위한 성능측정 작업 후에 협의된 전환 일정에 맞춰 </a:t>
            </a:r>
            <a:r>
              <a:rPr kumimoji="1" lang="ko-KR" altLang="en-US" dirty="0" err="1"/>
              <a:t>전환작업을</a:t>
            </a:r>
            <a:r>
              <a:rPr kumimoji="1" lang="ko-KR" altLang="en-US" dirty="0"/>
              <a:t> 실시함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77350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77954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61832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924623" y="906619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4" y="2754428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698221" y="2293543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731583" y="2754428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626161" y="2356740"/>
            <a:ext cx="11961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이행 후 성능측정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39655" y="2357094"/>
            <a:ext cx="17684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시나리오 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50868" y="2793634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서비스를 전환한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작업을 </a:t>
            </a:r>
            <a:b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지원함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(Trouble Shooting)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817876" y="2793634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 eaLnBrk="0" hangingPunct="0"/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후 사전에 협의한 항목들의 성능을 측정하여 분석하고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전과 비교함</a:t>
            </a:r>
            <a:endParaRPr lang="en-US" altLang="ko-KR" sz="10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8906679" y="1112445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686000" y="2754429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423955" y="2356742"/>
            <a:ext cx="11961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 최적화 작업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811184" y="2793634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 eaLnBrk="0" hangingPunct="0"/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성능이 이행 전에 비해 저하되었을 경우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가능한 모든 최적화 작업을 수행함</a:t>
            </a:r>
            <a:endParaRPr lang="en-US" altLang="ko-KR" sz="10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50868" y="4230735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지원</a:t>
            </a: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023868" y="4575473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50868" y="582158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</a:t>
            </a:r>
          </a:p>
        </p:txBody>
      </p:sp>
      <p:cxnSp>
        <p:nvCxnSpPr>
          <p:cNvPr id="169" name="직선 화살표 연결선 168"/>
          <p:cNvCxnSpPr>
            <a:stCxn id="52" idx="2"/>
            <a:endCxn id="168" idx="0"/>
          </p:cNvCxnSpPr>
          <p:nvPr/>
        </p:nvCxnSpPr>
        <p:spPr>
          <a:xfrm>
            <a:off x="3023868" y="5370899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834248" y="4230735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후 시스템 성능 측정</a:t>
            </a: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808419" y="4230735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Web/Was/App/DB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분야별 성능 최적화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83" name="직선 화살표 연결선 182"/>
          <p:cNvCxnSpPr>
            <a:stCxn id="182" idx="2"/>
            <a:endCxn id="64" idx="0"/>
          </p:cNvCxnSpPr>
          <p:nvPr/>
        </p:nvCxnSpPr>
        <p:spPr>
          <a:xfrm flipH="1">
            <a:off x="9078997" y="4575473"/>
            <a:ext cx="1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4396868" y="4403105"/>
            <a:ext cx="437380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650868" y="502616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미흡 시 안정화 방안 수립</a:t>
            </a:r>
          </a:p>
        </p:txBody>
      </p: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808418" y="5821584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완료</a:t>
            </a:r>
          </a:p>
        </p:txBody>
      </p:sp>
      <p:cxnSp>
        <p:nvCxnSpPr>
          <p:cNvPr id="46" name="직선 화살표 연결선 45"/>
          <p:cNvCxnSpPr>
            <a:stCxn id="170" idx="3"/>
            <a:endCxn id="182" idx="1"/>
          </p:cNvCxnSpPr>
          <p:nvPr/>
        </p:nvCxnSpPr>
        <p:spPr>
          <a:xfrm>
            <a:off x="7580248" y="4403104"/>
            <a:ext cx="2281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165" idx="3"/>
            <a:endCxn id="170" idx="1"/>
          </p:cNvCxnSpPr>
          <p:nvPr/>
        </p:nvCxnSpPr>
        <p:spPr>
          <a:xfrm>
            <a:off x="4396868" y="4403104"/>
            <a:ext cx="4373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utoShape 71"/>
          <p:cNvSpPr>
            <a:spLocks noChangeArrowheads="1"/>
          </p:cNvSpPr>
          <p:nvPr/>
        </p:nvSpPr>
        <p:spPr bwMode="auto">
          <a:xfrm>
            <a:off x="4834248" y="5026159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후 성능지표 분석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4" name="AutoShape 71"/>
          <p:cNvSpPr>
            <a:spLocks noChangeArrowheads="1"/>
          </p:cNvSpPr>
          <p:nvPr/>
        </p:nvSpPr>
        <p:spPr bwMode="auto">
          <a:xfrm>
            <a:off x="4834248" y="5821583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 미흡 시 분야별 성능 개선방안 수립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47" name="직선 화살표 연결선 46"/>
          <p:cNvCxnSpPr>
            <a:stCxn id="170" idx="2"/>
            <a:endCxn id="42" idx="0"/>
          </p:cNvCxnSpPr>
          <p:nvPr/>
        </p:nvCxnSpPr>
        <p:spPr>
          <a:xfrm>
            <a:off x="6207248" y="4575474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>
            <a:stCxn id="42" idx="2"/>
            <a:endCxn id="44" idx="0"/>
          </p:cNvCxnSpPr>
          <p:nvPr/>
        </p:nvCxnSpPr>
        <p:spPr>
          <a:xfrm>
            <a:off x="6207248" y="5370898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E208A498-CCD4-2A47-9281-09580861C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3.6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Optimization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8EF304D-EB73-6E42-9C25-D92186FCA6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714660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Optimization </a:t>
            </a:r>
            <a:r>
              <a:rPr kumimoji="1" lang="ko-KR" altLang="en-US" dirty="0"/>
              <a:t>단계에서는 서비스 전환 후 시스템 안정화 작업 지원과 이행 전</a:t>
            </a:r>
            <a:r>
              <a:rPr kumimoji="1" lang="en-US" altLang="ko-KR" dirty="0"/>
              <a:t>,</a:t>
            </a:r>
            <a:r>
              <a:rPr kumimoji="1" lang="ko-KR" altLang="en-US" dirty="0"/>
              <a:t>후 </a:t>
            </a:r>
            <a:r>
              <a:rPr kumimoji="1" lang="ko-KR" altLang="en-US" dirty="0" err="1"/>
              <a:t>성능비교</a:t>
            </a:r>
            <a:r>
              <a:rPr kumimoji="1" lang="ko-KR" altLang="en-US" dirty="0"/>
              <a:t> 결과에 따라 취할 수 있는 </a:t>
            </a:r>
            <a:r>
              <a:rPr kumimoji="1" lang="ko-KR" altLang="en-US" dirty="0" err="1"/>
              <a:t>성능최적화</a:t>
            </a:r>
            <a:r>
              <a:rPr kumimoji="1" lang="ko-KR" altLang="en-US" dirty="0"/>
              <a:t> 작업 등을 포함함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3522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11"/>
          <p:cNvSpPr>
            <a:spLocks noChangeArrowheads="1"/>
          </p:cNvSpPr>
          <p:nvPr/>
        </p:nvSpPr>
        <p:spPr bwMode="auto">
          <a:xfrm>
            <a:off x="2420998" y="2585555"/>
            <a:ext cx="1870968" cy="350727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 anchor="ctr"/>
          <a:lstStyle/>
          <a:p>
            <a:pPr latinLnBrk="0"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2420998" y="1980000"/>
            <a:ext cx="1872000" cy="504000"/>
            <a:chOff x="1280592" y="1987558"/>
            <a:chExt cx="1936757" cy="505338"/>
          </a:xfrm>
        </p:grpSpPr>
        <p:sp>
          <p:nvSpPr>
            <p:cNvPr id="48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405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2016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년</a:t>
              </a:r>
            </a:p>
          </p:txBody>
        </p:sp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1280592" y="1987558"/>
              <a:ext cx="1935689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1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6600057" y="1980000"/>
            <a:ext cx="1916641" cy="504000"/>
            <a:chOff x="4572570" y="1987558"/>
            <a:chExt cx="1574213" cy="510578"/>
          </a:xfrm>
        </p:grpSpPr>
        <p:sp>
          <p:nvSpPr>
            <p:cNvPr id="59" name="AutoShape 3"/>
            <p:cNvSpPr>
              <a:spLocks noChangeArrowheads="1"/>
            </p:cNvSpPr>
            <p:nvPr/>
          </p:nvSpPr>
          <p:spPr bwMode="auto">
            <a:xfrm>
              <a:off x="4572571" y="1988840"/>
              <a:ext cx="1574212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4572570" y="1987558"/>
              <a:ext cx="1574211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3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8760512" y="1980000"/>
            <a:ext cx="1872000" cy="504000"/>
            <a:chOff x="1280592" y="1987558"/>
            <a:chExt cx="1936757" cy="510578"/>
          </a:xfrm>
        </p:grpSpPr>
        <p:sp>
          <p:nvSpPr>
            <p:cNvPr id="63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64" name="Freeform 5"/>
            <p:cNvSpPr>
              <a:spLocks/>
            </p:cNvSpPr>
            <p:nvPr/>
          </p:nvSpPr>
          <p:spPr bwMode="auto">
            <a:xfrm>
              <a:off x="1280592" y="1987558"/>
              <a:ext cx="1936756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4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65" name="Rectangle 11"/>
          <p:cNvSpPr>
            <a:spLocks noChangeArrowheads="1"/>
          </p:cNvSpPr>
          <p:nvPr/>
        </p:nvSpPr>
        <p:spPr bwMode="auto">
          <a:xfrm>
            <a:off x="6600057" y="2592601"/>
            <a:ext cx="1916639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66" name="Rectangle 11"/>
          <p:cNvSpPr>
            <a:spLocks noChangeArrowheads="1"/>
          </p:cNvSpPr>
          <p:nvPr/>
        </p:nvSpPr>
        <p:spPr bwMode="auto">
          <a:xfrm>
            <a:off x="8760513" y="2592600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4528882" y="1980000"/>
            <a:ext cx="1872000" cy="504000"/>
            <a:chOff x="2957628" y="1987558"/>
            <a:chExt cx="1574213" cy="548035"/>
          </a:xfrm>
        </p:grpSpPr>
        <p:sp>
          <p:nvSpPr>
            <p:cNvPr id="85" name="AutoShape 3"/>
            <p:cNvSpPr>
              <a:spLocks noChangeArrowheads="1"/>
            </p:cNvSpPr>
            <p:nvPr/>
          </p:nvSpPr>
          <p:spPr bwMode="auto">
            <a:xfrm>
              <a:off x="2957629" y="1988841"/>
              <a:ext cx="1574212" cy="546752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88" name="Freeform 5"/>
            <p:cNvSpPr>
              <a:spLocks/>
            </p:cNvSpPr>
            <p:nvPr/>
          </p:nvSpPr>
          <p:spPr bwMode="auto">
            <a:xfrm>
              <a:off x="2957628" y="1987558"/>
              <a:ext cx="1573347" cy="25587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964" y="-74480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446657" y="-1370263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45" name="Rectangle 138"/>
          <p:cNvSpPr>
            <a:spLocks noChangeArrowheads="1"/>
          </p:cNvSpPr>
          <p:nvPr/>
        </p:nvSpPr>
        <p:spPr bwMode="auto">
          <a:xfrm>
            <a:off x="1559737" y="187426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6" name="Rectangle 141"/>
          <p:cNvSpPr>
            <a:spLocks noChangeArrowheads="1"/>
          </p:cNvSpPr>
          <p:nvPr/>
        </p:nvSpPr>
        <p:spPr bwMode="auto">
          <a:xfrm>
            <a:off x="1559737" y="155813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연차별 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</a:t>
            </a:r>
          </a:p>
        </p:txBody>
      </p: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1703513" y="1988840"/>
            <a:ext cx="627417" cy="6507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단계별 </a:t>
            </a:r>
          </a:p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목표</a:t>
            </a:r>
          </a:p>
        </p:txBody>
      </p:sp>
      <p:sp>
        <p:nvSpPr>
          <p:cNvPr id="58" name="Text Box 20"/>
          <p:cNvSpPr txBox="1">
            <a:spLocks noChangeArrowheads="1"/>
          </p:cNvSpPr>
          <p:nvPr/>
        </p:nvSpPr>
        <p:spPr bwMode="auto">
          <a:xfrm>
            <a:off x="1703512" y="2705634"/>
            <a:ext cx="633402" cy="339640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spcBef>
                <a:spcPct val="50000"/>
              </a:spcBef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주요</a:t>
            </a:r>
            <a:b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내용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2636912"/>
            <a:ext cx="1782137" cy="34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Rectangle 11"/>
          <p:cNvSpPr>
            <a:spLocks noChangeArrowheads="1"/>
          </p:cNvSpPr>
          <p:nvPr/>
        </p:nvSpPr>
        <p:spPr bwMode="auto">
          <a:xfrm>
            <a:off x="4511824" y="2593072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2636912"/>
            <a:ext cx="18002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2636912"/>
            <a:ext cx="1800200" cy="34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2636913"/>
            <a:ext cx="1831404" cy="34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7B0F85C7-C8DE-EC4E-B3AA-034540E7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3.7 U2L - </a:t>
            </a:r>
            <a:r>
              <a:rPr kumimoji="1" lang="ko-KR" altLang="en-US" dirty="0"/>
              <a:t>단계별 전환 </a:t>
            </a:r>
            <a:r>
              <a:rPr kumimoji="1" lang="ko-KR" altLang="en-US" dirty="0" err="1"/>
              <a:t>로드맵</a:t>
            </a:r>
            <a:endParaRPr kumimoji="1"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76243B5-A752-3846-BD8A-32AA62455A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Unix</a:t>
            </a:r>
            <a:r>
              <a:rPr kumimoji="1" lang="ko-KR" altLang="en-US" dirty="0"/>
              <a:t>기반 응용서비스를 리눅스 기반으로 전환하기 위한 </a:t>
            </a:r>
            <a:r>
              <a:rPr kumimoji="1" lang="ko-KR" altLang="en-US" dirty="0" err="1"/>
              <a:t>로드맵을</a:t>
            </a:r>
            <a:r>
              <a:rPr kumimoji="1" lang="ko-KR" altLang="en-US" dirty="0"/>
              <a:t> 아래와 같이 정의함</a:t>
            </a:r>
          </a:p>
        </p:txBody>
      </p:sp>
    </p:spTree>
    <p:extLst>
      <p:ext uri="{BB962C8B-B14F-4D97-AF65-F5344CB8AC3E}">
        <p14:creationId xmlns:p14="http://schemas.microsoft.com/office/powerpoint/2010/main" val="3089706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153" y="-73368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445846" y="-1359150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48" name="Rectangle 138"/>
          <p:cNvSpPr>
            <a:spLocks noChangeArrowheads="1"/>
          </p:cNvSpPr>
          <p:nvPr/>
        </p:nvSpPr>
        <p:spPr bwMode="auto">
          <a:xfrm>
            <a:off x="1558926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자원현황 및 목표 아키텍처에 대한 설치장비목록 확인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모델 및 사양 확인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서버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스토리지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네트워크 확인</a:t>
            </a: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9" name="Rectangle 141"/>
          <p:cNvSpPr>
            <a:spLocks noChangeArrowheads="1"/>
          </p:cNvSpPr>
          <p:nvPr/>
        </p:nvSpPr>
        <p:spPr bwMode="auto">
          <a:xfrm>
            <a:off x="1558926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0" name="Rectangle 138"/>
          <p:cNvSpPr>
            <a:spLocks noChangeArrowheads="1"/>
          </p:cNvSpPr>
          <p:nvPr/>
        </p:nvSpPr>
        <p:spPr bwMode="auto">
          <a:xfrm>
            <a:off x="4656709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유관부서와 사전협의 필요</a:t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 중단시간 확정</a:t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Time Schedule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작성</a:t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공지 및 작업등록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데이터양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복잡도 및 서비스 중요도 기준으로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시 평균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1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개월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서비스당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이상 소요됨으로 실제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프로젝트 수행 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시간을 충분히 확보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1" name="Rectangle 141"/>
          <p:cNvSpPr>
            <a:spLocks noChangeArrowheads="1"/>
          </p:cNvSpPr>
          <p:nvPr/>
        </p:nvSpPr>
        <p:spPr bwMode="auto">
          <a:xfrm>
            <a:off x="4656709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2" name="Rectangle 138"/>
          <p:cNvSpPr>
            <a:spLocks noChangeArrowheads="1"/>
          </p:cNvSpPr>
          <p:nvPr/>
        </p:nvSpPr>
        <p:spPr bwMode="auto">
          <a:xfrm>
            <a:off x="7754492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실 운영 후 성능문제에 대한 이슈가 있을 수 있음으로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SLA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계약 내용에 성능에 대한 무상유지보수 기간을 포함해야 함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</a:t>
            </a:r>
            <a:r>
              <a:rPr lang="en-US" altLang="ko-KR" sz="1100" baseline="300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rd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party SW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의 라이선스가 </a:t>
            </a:r>
            <a:r>
              <a:rPr lang="ko-KR" altLang="en-US" sz="11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클라우드환경에서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업체별로 아직 불명확함으로 향후 관련 예산확보를 위한 노력 필요</a:t>
            </a:r>
          </a:p>
        </p:txBody>
      </p:sp>
      <p:sp>
        <p:nvSpPr>
          <p:cNvPr id="53" name="Rectangle 141"/>
          <p:cNvSpPr>
            <a:spLocks noChangeArrowheads="1"/>
          </p:cNvSpPr>
          <p:nvPr/>
        </p:nvSpPr>
        <p:spPr bwMode="auto">
          <a:xfrm>
            <a:off x="7754492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185B320-C3F2-D445-8463-9219EFDA3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3.8 U2L - </a:t>
            </a:r>
            <a:r>
              <a:rPr kumimoji="1" lang="ko-KR" altLang="en-US" dirty="0"/>
              <a:t>전환 시 주요 고려사항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082F79D-E0C4-954F-9378-369E658BCF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" altLang="ko-KR" dirty="0"/>
              <a:t>x86 Linux </a:t>
            </a:r>
            <a:r>
              <a:rPr kumimoji="1" lang="ko-KR" altLang="en-US" dirty="0"/>
              <a:t>환경으로 전환을 위한 각 단계별 주요 고려사항을 아래와 같이 정의함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9236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565102" y="2051684"/>
            <a:ext cx="604306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65102" y="1735562"/>
            <a:ext cx="604306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클라우드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 컴퓨팅 서비스 적합 업무 분류기준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5" name="그룹 88"/>
          <p:cNvGrpSpPr>
            <a:grpSpLocks/>
          </p:cNvGrpSpPr>
          <p:nvPr/>
        </p:nvGrpSpPr>
        <p:grpSpPr bwMode="auto">
          <a:xfrm>
            <a:off x="3927530" y="2481312"/>
            <a:ext cx="1077520" cy="3371314"/>
            <a:chOff x="4086605" y="2241724"/>
            <a:chExt cx="1726503" cy="3630318"/>
          </a:xfrm>
        </p:grpSpPr>
        <p:grpSp>
          <p:nvGrpSpPr>
            <p:cNvPr id="6" name="그룹 28"/>
            <p:cNvGrpSpPr>
              <a:grpSpLocks/>
            </p:cNvGrpSpPr>
            <p:nvPr/>
          </p:nvGrpSpPr>
          <p:grpSpPr bwMode="auto">
            <a:xfrm>
              <a:off x="4152834" y="2241724"/>
              <a:ext cx="1620181" cy="3630318"/>
              <a:chOff x="4152834" y="2448667"/>
              <a:chExt cx="1620181" cy="3030828"/>
            </a:xfrm>
          </p:grpSpPr>
          <p:sp>
            <p:nvSpPr>
              <p:cNvPr id="11" name="양쪽 모서리가 둥근 사각형 10"/>
              <p:cNvSpPr/>
              <p:nvPr/>
            </p:nvSpPr>
            <p:spPr>
              <a:xfrm rot="10800000">
                <a:off x="4152834" y="4031427"/>
                <a:ext cx="1620180" cy="14480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>
                  <a:defRPr/>
                </a:pPr>
                <a:endParaRPr lang="ko-KR" altLang="en-US" sz="1200" kern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12" name="양쪽 모서리가 둥근 사각형 11"/>
              <p:cNvSpPr/>
              <p:nvPr/>
            </p:nvSpPr>
            <p:spPr>
              <a:xfrm>
                <a:off x="4152835" y="2448667"/>
                <a:ext cx="1620180" cy="14480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>
                  <a:defRPr/>
                </a:pPr>
                <a:endParaRPr lang="ko-KR" altLang="en-US" sz="1200" kern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  <p:sp>
          <p:nvSpPr>
            <p:cNvPr id="7" name="Oval 28"/>
            <p:cNvSpPr>
              <a:spLocks noChangeArrowheads="1"/>
            </p:cNvSpPr>
            <p:nvPr/>
          </p:nvSpPr>
          <p:spPr bwMode="auto">
            <a:xfrm flipH="1">
              <a:off x="5119651" y="5119628"/>
              <a:ext cx="433212" cy="387319"/>
            </a:xfrm>
            <a:prstGeom prst="ellipse">
              <a:avLst/>
            </a:prstGeom>
            <a:gradFill rotWithShape="1">
              <a:gsLst>
                <a:gs pos="0">
                  <a:sysClr val="window" lastClr="FFFFFF">
                    <a:alpha val="64999"/>
                  </a:sys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200" ker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8" name="TextBox 115"/>
            <p:cNvSpPr txBox="1">
              <a:spLocks noChangeArrowheads="1"/>
            </p:cNvSpPr>
            <p:nvPr/>
          </p:nvSpPr>
          <p:spPr bwMode="auto">
            <a:xfrm>
              <a:off x="4105647" y="2711586"/>
              <a:ext cx="1707461" cy="1053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 err="1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클라우드</a:t>
              </a: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endParaRPr lang="en-US" altLang="ko-KR" sz="1200" b="1" kern="0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컴퓨팅 </a:t>
              </a:r>
              <a:br>
                <a:rPr lang="en-US" altLang="ko-KR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서비스 적합 업무</a:t>
              </a:r>
            </a:p>
          </p:txBody>
        </p:sp>
        <p:sp>
          <p:nvSpPr>
            <p:cNvPr id="10" name="TextBox 115"/>
            <p:cNvSpPr txBox="1">
              <a:spLocks noChangeArrowheads="1"/>
            </p:cNvSpPr>
            <p:nvPr/>
          </p:nvSpPr>
          <p:spPr bwMode="auto">
            <a:xfrm>
              <a:off x="4086605" y="4314831"/>
              <a:ext cx="1707461" cy="1053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 err="1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클라우드</a:t>
              </a: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컴퓨팅 </a:t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서비스 </a:t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 err="1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후순위</a:t>
              </a: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업무</a:t>
              </a:r>
            </a:p>
          </p:txBody>
        </p:sp>
      </p:grpSp>
      <p:sp>
        <p:nvSpPr>
          <p:cNvPr id="13" name="AutoShape 11"/>
          <p:cNvSpPr>
            <a:spLocks noChangeArrowheads="1"/>
          </p:cNvSpPr>
          <p:nvPr/>
        </p:nvSpPr>
        <p:spPr bwMode="gray">
          <a:xfrm>
            <a:off x="1631504" y="2209807"/>
            <a:ext cx="1884670" cy="428969"/>
          </a:xfrm>
          <a:prstGeom prst="roundRect">
            <a:avLst>
              <a:gd name="adj" fmla="val 6199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적용이 높은 업무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gray">
          <a:xfrm>
            <a:off x="1631504" y="2702163"/>
            <a:ext cx="1884670" cy="2930161"/>
          </a:xfrm>
          <a:prstGeom prst="roundRect">
            <a:avLst>
              <a:gd name="adj" fmla="val 379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tIns="46800" rIns="46800" bIns="46800" anchor="ctr"/>
          <a:lstStyle/>
          <a:p>
            <a:endParaRPr lang="ko-KR" altLang="en-US" sz="1050" b="1">
              <a:solidFill>
                <a:srgbClr val="FFFFFF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gray">
          <a:xfrm>
            <a:off x="1774118" y="2799265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저사용</a:t>
            </a: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워크로드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gray">
          <a:xfrm>
            <a:off x="1774118" y="3149556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사용량 예측불가 워크로드</a:t>
            </a: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gray">
          <a:xfrm>
            <a:off x="1774118" y="3850138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개발 및 테스트 환경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gray">
          <a:xfrm>
            <a:off x="1774118" y="4200429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공통업무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0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이메일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,CRM</a:t>
            </a:r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gray">
          <a:xfrm>
            <a:off x="1774118" y="3499847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규칙적 사용량 급증</a:t>
            </a: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gray">
          <a:xfrm>
            <a:off x="1774118" y="4550720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어플리케이션 서버</a:t>
            </a:r>
            <a:endParaRPr lang="en-US" altLang="ko-KR" sz="1000" b="1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gray">
          <a:xfrm>
            <a:off x="1774118" y="4901011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en-US" altLang="ko-KR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Scale-Out </a:t>
            </a: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워크로드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AutoShape 17"/>
          <p:cNvSpPr>
            <a:spLocks noChangeArrowheads="1"/>
          </p:cNvSpPr>
          <p:nvPr/>
        </p:nvSpPr>
        <p:spPr bwMode="gray">
          <a:xfrm>
            <a:off x="1774118" y="5251305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교육 등 내부지원 시스템</a:t>
            </a:r>
            <a:endParaRPr lang="en-US" altLang="ko-KR" sz="1000" b="1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33" name="꺾인 연결선 80"/>
          <p:cNvCxnSpPr>
            <a:cxnSpLocks noChangeShapeType="1"/>
            <a:stCxn id="24" idx="1"/>
            <a:endCxn id="10" idx="3"/>
          </p:cNvCxnSpPr>
          <p:nvPr/>
        </p:nvCxnSpPr>
        <p:spPr bwMode="auto">
          <a:xfrm rot="10800000" flipV="1">
            <a:off x="4993168" y="2424291"/>
            <a:ext cx="432435" cy="2471588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cxnSp>
        <p:nvCxnSpPr>
          <p:cNvPr id="34" name="꺾인 연결선 83"/>
          <p:cNvCxnSpPr>
            <a:cxnSpLocks noChangeShapeType="1"/>
            <a:stCxn id="13" idx="3"/>
            <a:endCxn id="8" idx="1"/>
          </p:cNvCxnSpPr>
          <p:nvPr/>
        </p:nvCxnSpPr>
        <p:spPr bwMode="auto">
          <a:xfrm>
            <a:off x="3516174" y="2424291"/>
            <a:ext cx="423240" cy="982726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sp>
        <p:nvSpPr>
          <p:cNvPr id="38" name="Rectangle 138"/>
          <p:cNvSpPr>
            <a:spLocks noChangeArrowheads="1"/>
          </p:cNvSpPr>
          <p:nvPr/>
        </p:nvSpPr>
        <p:spPr bwMode="auto">
          <a:xfrm>
            <a:off x="7989417" y="2051684"/>
            <a:ext cx="2715097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9" name="Rectangle 141"/>
          <p:cNvSpPr>
            <a:spLocks noChangeArrowheads="1"/>
          </p:cNvSpPr>
          <p:nvPr/>
        </p:nvSpPr>
        <p:spPr bwMode="auto">
          <a:xfrm>
            <a:off x="7989417" y="1735562"/>
            <a:ext cx="2715097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선정절차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0" name="이등변 삼각형 39"/>
          <p:cNvSpPr/>
          <p:nvPr/>
        </p:nvSpPr>
        <p:spPr>
          <a:xfrm rot="5400000">
            <a:off x="6662901" y="3971044"/>
            <a:ext cx="2281844" cy="24729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1" name="Rectangle 74"/>
          <p:cNvSpPr>
            <a:spLocks noChangeArrowheads="1"/>
          </p:cNvSpPr>
          <p:nvPr/>
        </p:nvSpPr>
        <p:spPr bwMode="auto">
          <a:xfrm>
            <a:off x="8044532" y="3947358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단계별 전환 계획 수립 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7" name="Rectangle 74"/>
          <p:cNvSpPr>
            <a:spLocks noChangeArrowheads="1"/>
          </p:cNvSpPr>
          <p:nvPr/>
        </p:nvSpPr>
        <p:spPr bwMode="auto">
          <a:xfrm>
            <a:off x="8044533" y="3947359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</a:p>
        </p:txBody>
      </p:sp>
      <p:sp>
        <p:nvSpPr>
          <p:cNvPr id="70" name="AutoShape 17"/>
          <p:cNvSpPr>
            <a:spLocks noChangeArrowheads="1"/>
          </p:cNvSpPr>
          <p:nvPr/>
        </p:nvSpPr>
        <p:spPr bwMode="gray">
          <a:xfrm>
            <a:off x="1631505" y="5901380"/>
            <a:ext cx="5679757" cy="321970"/>
          </a:xfrm>
          <a:prstGeom prst="roundRect">
            <a:avLst>
              <a:gd name="adj" fmla="val 6199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IT</a:t>
            </a:r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정책 고려</a:t>
            </a:r>
            <a:endParaRPr lang="en-US" altLang="ko-KR" sz="10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1" name="Picture 3" descr="up big arrow 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11608" y="5611614"/>
            <a:ext cx="307407" cy="32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" descr="up big arrow 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42353" y="5611615"/>
            <a:ext cx="307407" cy="3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11"/>
          <p:cNvSpPr>
            <a:spLocks noChangeArrowheads="1"/>
          </p:cNvSpPr>
          <p:nvPr/>
        </p:nvSpPr>
        <p:spPr bwMode="gray">
          <a:xfrm>
            <a:off x="5425602" y="2209807"/>
            <a:ext cx="2030427" cy="428969"/>
          </a:xfrm>
          <a:prstGeom prst="roundRect">
            <a:avLst>
              <a:gd name="adj" fmla="val 6199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적용성이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낮은 업무</a:t>
            </a:r>
          </a:p>
        </p:txBody>
      </p:sp>
      <p:sp>
        <p:nvSpPr>
          <p:cNvPr id="28" name="AutoShape 18"/>
          <p:cNvSpPr>
            <a:spLocks noChangeArrowheads="1"/>
          </p:cNvSpPr>
          <p:nvPr/>
        </p:nvSpPr>
        <p:spPr bwMode="gray">
          <a:xfrm>
            <a:off x="5425602" y="2702163"/>
            <a:ext cx="2030427" cy="2930161"/>
          </a:xfrm>
          <a:prstGeom prst="roundRect">
            <a:avLst>
              <a:gd name="adj" fmla="val 379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tIns="46800" rIns="46800" bIns="46800" anchor="ctr"/>
          <a:lstStyle/>
          <a:p>
            <a:endParaRPr lang="ko-KR" altLang="en-US" sz="1050" b="1">
              <a:solidFill>
                <a:srgbClr val="FFFFFF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5546080" y="277500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지속적으로 높은 사용 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6" name="AutoShape 16"/>
          <p:cNvSpPr>
            <a:spLocks noChangeArrowheads="1"/>
          </p:cNvSpPr>
          <p:nvPr/>
        </p:nvSpPr>
        <p:spPr bwMode="gray">
          <a:xfrm>
            <a:off x="5546080" y="309325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내부 </a:t>
            </a:r>
            <a:r>
              <a:rPr lang="ko-KR" altLang="en-US" sz="9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민감정보</a:t>
            </a:r>
            <a:endParaRPr lang="ko-KR" altLang="en-US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7" name="AutoShape 17"/>
          <p:cNvSpPr>
            <a:spLocks noChangeArrowheads="1"/>
          </p:cNvSpPr>
          <p:nvPr/>
        </p:nvSpPr>
        <p:spPr bwMode="gray">
          <a:xfrm>
            <a:off x="5546080" y="372976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가상화 불가 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S/W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패키지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9" name="AutoShape 17"/>
          <p:cNvSpPr>
            <a:spLocks noChangeArrowheads="1"/>
          </p:cNvSpPr>
          <p:nvPr/>
        </p:nvSpPr>
        <p:spPr bwMode="gray">
          <a:xfrm>
            <a:off x="5546080" y="404802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외부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인터페이스가 복잡한 업무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gray">
          <a:xfrm>
            <a:off x="5546080" y="341151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미션 </a:t>
            </a:r>
            <a:r>
              <a:rPr lang="ko-KR" altLang="en-US" sz="9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크리티컬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</a:t>
            </a:r>
          </a:p>
        </p:txBody>
      </p:sp>
      <p:sp>
        <p:nvSpPr>
          <p:cNvPr id="31" name="AutoShape 17"/>
          <p:cNvSpPr>
            <a:spLocks noChangeArrowheads="1"/>
          </p:cNvSpPr>
          <p:nvPr/>
        </p:nvSpPr>
        <p:spPr bwMode="gray">
          <a:xfrm>
            <a:off x="5546080" y="500278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대용량 트랜잭션 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gray">
          <a:xfrm>
            <a:off x="5546080" y="5321042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Scale-Up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3" name="AutoShape 17"/>
          <p:cNvSpPr>
            <a:spLocks noChangeArrowheads="1"/>
          </p:cNvSpPr>
          <p:nvPr/>
        </p:nvSpPr>
        <p:spPr bwMode="gray">
          <a:xfrm>
            <a:off x="5546080" y="436627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타 기관 주관 응용시스템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7" name="Rectangle 74"/>
          <p:cNvSpPr>
            <a:spLocks noChangeArrowheads="1"/>
          </p:cNvSpPr>
          <p:nvPr/>
        </p:nvSpPr>
        <p:spPr bwMode="auto">
          <a:xfrm>
            <a:off x="8044532" y="2163522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Rectangle 74"/>
          <p:cNvSpPr>
            <a:spLocks noChangeArrowheads="1"/>
          </p:cNvSpPr>
          <p:nvPr/>
        </p:nvSpPr>
        <p:spPr bwMode="auto">
          <a:xfrm>
            <a:off x="8044533" y="2163523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</a:p>
        </p:txBody>
      </p:sp>
      <p:sp>
        <p:nvSpPr>
          <p:cNvPr id="60" name="Rectangle 74"/>
          <p:cNvSpPr>
            <a:spLocks noChangeArrowheads="1"/>
          </p:cNvSpPr>
          <p:nvPr/>
        </p:nvSpPr>
        <p:spPr bwMode="auto">
          <a:xfrm>
            <a:off x="8044532" y="2754770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애플리케이션</a:t>
            </a:r>
            <a:r>
              <a:rPr lang="en-US" altLang="ko-KR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Migration 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Rectangle 74"/>
          <p:cNvSpPr>
            <a:spLocks noChangeArrowheads="1"/>
          </p:cNvSpPr>
          <p:nvPr/>
        </p:nvSpPr>
        <p:spPr bwMode="auto">
          <a:xfrm>
            <a:off x="8044533" y="2754771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</a:p>
        </p:txBody>
      </p:sp>
      <p:sp>
        <p:nvSpPr>
          <p:cNvPr id="66" name="Rectangle 74"/>
          <p:cNvSpPr>
            <a:spLocks noChangeArrowheads="1"/>
          </p:cNvSpPr>
          <p:nvPr/>
        </p:nvSpPr>
        <p:spPr bwMode="auto">
          <a:xfrm>
            <a:off x="8044532" y="3352400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 err="1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서비스별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kern="0" dirty="0" err="1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적용 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7" name="Rectangle 74"/>
          <p:cNvSpPr>
            <a:spLocks noChangeArrowheads="1"/>
          </p:cNvSpPr>
          <p:nvPr/>
        </p:nvSpPr>
        <p:spPr bwMode="auto">
          <a:xfrm>
            <a:off x="8044533" y="3352401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</a:p>
        </p:txBody>
      </p:sp>
      <p:sp>
        <p:nvSpPr>
          <p:cNvPr id="42" name="제목 41">
            <a:extLst>
              <a:ext uri="{FF2B5EF4-FFF2-40B4-BE49-F238E27FC236}">
                <a16:creationId xmlns:a16="http://schemas.microsoft.com/office/drawing/2014/main" id="{D07B844E-8E26-5643-92EA-C68C500F7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4.1 U2L /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대상 선정 방안 수립</a:t>
            </a:r>
          </a:p>
        </p:txBody>
      </p:sp>
      <p:sp>
        <p:nvSpPr>
          <p:cNvPr id="43" name="텍스트 개체 틀 42">
            <a:extLst>
              <a:ext uri="{FF2B5EF4-FFF2-40B4-BE49-F238E27FC236}">
                <a16:creationId xmlns:a16="http://schemas.microsoft.com/office/drawing/2014/main" id="{97996D83-96CF-BF42-9B72-ED96CD51E9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kumimoji="1" lang="ko-KR" altLang="en-US" dirty="0"/>
              <a:t>다수의 </a:t>
            </a:r>
            <a:r>
              <a:rPr kumimoji="1" lang="en" altLang="ko-KR" dirty="0"/>
              <a:t>U2L/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컴퓨팅 프로젝트 경험을 바탕으로 </a:t>
            </a:r>
            <a:r>
              <a:rPr kumimoji="1" lang="en" altLang="ko-KR" dirty="0"/>
              <a:t>U2L/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로 전환을 위한 </a:t>
            </a:r>
            <a:r>
              <a:rPr kumimoji="1" lang="ko-KR" altLang="en-US" dirty="0" err="1"/>
              <a:t>적합업무를</a:t>
            </a:r>
            <a:r>
              <a:rPr kumimoji="1" lang="ko-KR" altLang="en-US" dirty="0"/>
              <a:t> 도출하여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시스템의 </a:t>
            </a:r>
            <a:r>
              <a:rPr kumimoji="1" lang="ko-KR" altLang="en-US" dirty="0" err="1"/>
              <a:t>전환계획</a:t>
            </a:r>
            <a:r>
              <a:rPr kumimoji="1" lang="ko-KR" altLang="en-US" dirty="0"/>
              <a:t> 시 반영함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4871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8"/>
          <p:cNvSpPr>
            <a:spLocks noChangeArrowheads="1"/>
          </p:cNvSpPr>
          <p:nvPr/>
        </p:nvSpPr>
        <p:spPr bwMode="auto">
          <a:xfrm>
            <a:off x="1558925" y="1874260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1558925" y="1558138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분석대상 및 수행범위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gray">
          <a:xfrm>
            <a:off x="1710801" y="2396712"/>
            <a:ext cx="1277879" cy="3552569"/>
          </a:xfrm>
          <a:prstGeom prst="rect">
            <a:avLst/>
          </a:prstGeom>
          <a:solidFill>
            <a:schemeClr val="bg1"/>
          </a:solidFill>
          <a:ln w="25400" cap="rnd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endParaRPr lang="ko-KR" altLang="ko-KR" sz="105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1736929" y="2508064"/>
            <a:ext cx="1254363" cy="3441216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 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Unix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gray">
          <a:xfrm>
            <a:off x="1809764" y="3180580"/>
            <a:ext cx="1113795" cy="86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fontAlgn="ctr"/>
            <a:r>
              <a:rPr lang="en-US" altLang="ko-KR" sz="12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2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서비스</a:t>
            </a:r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gray">
          <a:xfrm>
            <a:off x="3026393" y="2715130"/>
            <a:ext cx="102190" cy="435859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endParaRPr lang="ko-KR" altLang="en-US" sz="1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631504" y="2327941"/>
            <a:ext cx="1439250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631504" y="2017307"/>
            <a:ext cx="1439250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 대상</a:t>
            </a:r>
          </a:p>
        </p:txBody>
      </p:sp>
      <p:sp>
        <p:nvSpPr>
          <p:cNvPr id="37" name="Rectangle 138"/>
          <p:cNvSpPr>
            <a:spLocks noChangeArrowheads="1"/>
          </p:cNvSpPr>
          <p:nvPr/>
        </p:nvSpPr>
        <p:spPr bwMode="auto">
          <a:xfrm>
            <a:off x="3104232" y="2295901"/>
            <a:ext cx="2809246" cy="3766087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3104232" y="2018487"/>
            <a:ext cx="2809246" cy="29506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분석절차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gray">
          <a:xfrm>
            <a:off x="3183731" y="2420889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대상 사전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822630" y="2438076"/>
            <a:ext cx="1881571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OS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DBMS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WAS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JDK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및 애플리케이션 </a:t>
            </a:r>
            <a:b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3rd_Party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IN-House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내용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기타 설정 내용 확인</a:t>
            </a: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gray">
          <a:xfrm>
            <a:off x="3183731" y="3645025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대상 사전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세부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작업</a:t>
            </a: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auto">
          <a:xfrm>
            <a:off x="3829936" y="3626377"/>
            <a:ext cx="1881571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서비스 그룹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서비스 내용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호스트명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파악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OS,  HW Vendor, ,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기종 파악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CPU CLK, CPU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개수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Memory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개수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TpmC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이중화 구성여부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(Act-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Sby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기능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마이그레이션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구분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S/W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상세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gray">
          <a:xfrm>
            <a:off x="3183731" y="4860452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상세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3853164" y="4886771"/>
            <a:ext cx="2103964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인프라 어플리케이션 분석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</a:t>
            </a:r>
            <a:r>
              <a:rPr lang="ko-KR" altLang="en-US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아키텍처에 관련된 기초 환경  </a:t>
            </a:r>
            <a:endParaRPr lang="en-US" altLang="ko-KR" sz="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애플리케이션을 정의</a:t>
            </a:r>
            <a:endParaRPr lang="en-US" altLang="ko-KR" sz="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Linux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적합한 애플리케이션 선정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개별 애플리케이션 분석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- 3th-party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 애플리케이션을 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Linux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적합한 애플리케이션으로 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분석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선정하는 단계</a:t>
            </a:r>
          </a:p>
          <a:p>
            <a:pPr marL="0" indent="0">
              <a:lnSpc>
                <a:spcPct val="100000"/>
              </a:lnSpc>
              <a:buNone/>
            </a:pP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205458" y="-204723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Rectangle 138"/>
          <p:cNvSpPr>
            <a:spLocks noChangeArrowheads="1"/>
          </p:cNvSpPr>
          <p:nvPr/>
        </p:nvSpPr>
        <p:spPr bwMode="auto">
          <a:xfrm>
            <a:off x="5968626" y="2327941"/>
            <a:ext cx="4663878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60" name="Rectangle 141"/>
          <p:cNvSpPr>
            <a:spLocks noChangeArrowheads="1"/>
          </p:cNvSpPr>
          <p:nvPr/>
        </p:nvSpPr>
        <p:spPr bwMode="auto">
          <a:xfrm>
            <a:off x="5968626" y="2017307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난이도 정의</a:t>
            </a:r>
          </a:p>
        </p:txBody>
      </p:sp>
      <p:graphicFrame>
        <p:nvGraphicFramePr>
          <p:cNvPr id="66" name="표 65"/>
          <p:cNvGraphicFramePr>
            <a:graphicFrameLocks noGrp="1"/>
          </p:cNvGraphicFramePr>
          <p:nvPr>
            <p:extLst/>
          </p:nvPr>
        </p:nvGraphicFramePr>
        <p:xfrm>
          <a:off x="6096001" y="2438075"/>
          <a:ext cx="4464497" cy="3582783"/>
        </p:xfrm>
        <a:graphic>
          <a:graphicData uri="http://schemas.openxmlformats.org/drawingml/2006/table">
            <a:tbl>
              <a:tblPr/>
              <a:tblGrid>
                <a:gridCol w="6910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1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36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5209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ISV </a:t>
                      </a: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소프트웨어 </a:t>
                      </a:r>
                      <a:b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마이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그레이션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애플리케이션과 같은 버전 수준으로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Linux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인증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적은 외부 연동부분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애플리케이션과 같은 버전 수준으로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인증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외부 연동 부분이 적음</a:t>
                      </a: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애플리케이션이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에서 인증 안됨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복잡한 외부 연동부분 많음</a:t>
                      </a: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421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케이션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포팅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높은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이식성을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제공하고 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포팅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방법론이 제공됨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간결한 코드와 매우 적은 종속성을 가짐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Java Application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은 최소한의 코드 변경으로 쉽게 아키텍처 변경 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개발자와의 정보 공유가 용이하고 외부 통합연동부분이 적은 경우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OS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종속적인 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함수 등의 대체가 가능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간결하고 독립적인 코드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일부 원 개발자들과의 정보공유가 가능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외부 통합 연동부분이 일부 존재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많은 부분의 코드가 새롭게 개발되어야 하거나 신규 개발이 효율적인 경우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자체 라이브러리에서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에서 제공될 수 없는 외부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라이브러리를 요구하는 경우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자원 부족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인력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라이브러리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하드웨어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으로 인한 많은 이슈가 발생되거나 기술적 또는 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비지니스적으로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비용적인 부담이 큰 경우</a:t>
                      </a: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제목 1">
            <a:extLst>
              <a:ext uri="{FF2B5EF4-FFF2-40B4-BE49-F238E27FC236}">
                <a16:creationId xmlns:a16="http://schemas.microsoft.com/office/drawing/2014/main" id="{A080DB33-197C-EF43-BB34-33B0C2C19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86030C8-E1A4-0842-91DF-50BD80DF6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5342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2503424" y="-71189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1916833"/>
            <a:ext cx="9289032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BD82B95B-8B64-2C4F-9F1A-CB84D2588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EC747CE-54A7-8349-9AAD-8B11832E8B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1885612" cy="2440100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r>
              <a:rPr kumimoji="1" lang="en-US" altLang="ko-KR" dirty="0"/>
              <a:t>                     (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3381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6" y="1916114"/>
            <a:ext cx="92900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3F60DE68-B13C-7C4C-8EC1-978BDCCDD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881210E-C7F4-2C46-A2F2-7CD815F49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637995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561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/>
          <p:cNvSpPr/>
          <p:nvPr/>
        </p:nvSpPr>
        <p:spPr bwMode="auto">
          <a:xfrm>
            <a:off x="7896200" y="1628800"/>
            <a:ext cx="216024" cy="216024"/>
          </a:xfrm>
          <a:prstGeom prst="rect">
            <a:avLst/>
          </a:prstGeom>
          <a:solidFill>
            <a:srgbClr val="FFFF00"/>
          </a:solidFill>
          <a:ln w="6350" cap="flat" cmpd="sng" algn="ctr">
            <a:solidFill>
              <a:srgbClr val="4669A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 latinLnBrk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</a:pPr>
            <a:endParaRPr lang="ko-KR" altLang="en-US" sz="1200" b="1">
              <a:latin typeface="Futura Bk" pitchFamily="34" charset="0"/>
              <a:ea typeface="가는각진제목체" pitchFamily="18" charset="-127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12224" y="1567826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easy</a:t>
            </a:r>
            <a:endParaRPr lang="ko-KR" altLang="en-US" sz="12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7545A34-056F-D947-A5D6-A99F65123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D7D0245-01C4-A748-8746-D08FECD156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830500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465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10296585" y="-1712076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946526" y="-2043663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4.2 U2L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974752" y="-1086613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 시스템의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 여부를 파악하기 위해 현재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Unix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시스템의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Linux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난이도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16114"/>
            <a:ext cx="92900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1434C3E6-166A-D748-B823-0DAA59A8A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63365CB-7E52-054A-BFDF-725914603A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2449573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2772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4955</TotalTime>
  <Words>3775</Words>
  <Application>Microsoft Macintosh PowerPoint</Application>
  <PresentationFormat>와이드스크린</PresentationFormat>
  <Paragraphs>723</Paragraphs>
  <Slides>35</Slides>
  <Notes>16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49" baseType="lpstr">
      <vt:lpstr>가는각진제목체</vt:lpstr>
      <vt:lpstr>굴림</vt:lpstr>
      <vt:lpstr>나눔고딕</vt:lpstr>
      <vt:lpstr>나눔바른고딕</vt:lpstr>
      <vt:lpstr>맑은 고딕</vt:lpstr>
      <vt:lpstr>Circular Pro Bold</vt:lpstr>
      <vt:lpstr>Circular Pro Book</vt:lpstr>
      <vt:lpstr>Rix고딕 L</vt:lpstr>
      <vt:lpstr>Arial</vt:lpstr>
      <vt:lpstr>Calibri</vt:lpstr>
      <vt:lpstr>Futura Bk</vt:lpstr>
      <vt:lpstr>Symbol</vt:lpstr>
      <vt:lpstr>Wingdings</vt:lpstr>
      <vt:lpstr>Office 테마</vt:lpstr>
      <vt:lpstr>PowerPoint 프레젠테이션</vt:lpstr>
      <vt:lpstr>PowerPoint 프레젠테이션</vt:lpstr>
      <vt:lpstr>PowerPoint 프레젠테이션</vt:lpstr>
      <vt:lpstr>4.1 U2L / 클라우드 전환 대상 선정 방안 수립</vt:lpstr>
      <vt:lpstr>4.2 U2L 가능여부 파악</vt:lpstr>
      <vt:lpstr>4.2 U2L 가능여부 파악</vt:lpstr>
      <vt:lpstr>4.2 U2L 가능여부 파악</vt:lpstr>
      <vt:lpstr>4.2 U2L 가능여부 파악</vt:lpstr>
      <vt:lpstr>4.2 U2L 가능여부 파악</vt:lpstr>
      <vt:lpstr>4.2 U2L 가능여부 파악</vt:lpstr>
      <vt:lpstr>4.3 클라우드 가능여부 파악</vt:lpstr>
      <vt:lpstr>4.4 클라우드 가능여부 파악</vt:lpstr>
      <vt:lpstr>4.4 클라우드 가능여부 파악</vt:lpstr>
      <vt:lpstr>4.4 클라우드 가능여부 파악</vt:lpstr>
      <vt:lpstr>4.4 클라우드 가능여부 파악</vt:lpstr>
      <vt:lpstr>4.4 클라우드 가능여부 파악</vt:lpstr>
      <vt:lpstr>PowerPoint 프레젠테이션</vt:lpstr>
      <vt:lpstr>1.1 추진 배경 및 추진 방향</vt:lpstr>
      <vt:lpstr>1.1 추진 배경 및 추진 방향</vt:lpstr>
      <vt:lpstr>1.2 U2L 전환 추진 방안</vt:lpstr>
      <vt:lpstr>1.2 U2L 전환 추진 방안</vt:lpstr>
      <vt:lpstr>1.2 U2L 전환 추진 방안</vt:lpstr>
      <vt:lpstr>PowerPoint 프레젠테이션</vt:lpstr>
      <vt:lpstr>2.1 한화생명 고객사 U2L 단계별 전환</vt:lpstr>
      <vt:lpstr>2.1 한화생명 고객사 U2L 단계별 전환</vt:lpstr>
      <vt:lpstr>PowerPoint 프레젠테이션</vt:lpstr>
      <vt:lpstr>3.1 하드웨어 설계 &gt; 용량 산정 방법   </vt:lpstr>
      <vt:lpstr>3.2 U2L - Migration 방안</vt:lpstr>
      <vt:lpstr>3.2 U2L - Migration 방안 : Overview</vt:lpstr>
      <vt:lpstr>3.3 U2L - Migration 방안 : Assessment 단계</vt:lpstr>
      <vt:lpstr>3.4 U2L - Migration 방안 : Preparation 단계 </vt:lpstr>
      <vt:lpstr>3.5 U2L - Migration 방안 : Migration 단계</vt:lpstr>
      <vt:lpstr>3.6 U2L - Migration 방안 : Optimization 단계</vt:lpstr>
      <vt:lpstr>3.7 U2L - 단계별 전환 로드맵</vt:lpstr>
      <vt:lpstr>3.8 U2L - 전환 시 주요 고려사항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이희재</dc:creator>
  <cp:lastModifiedBy>Kim Ho-Jin</cp:lastModifiedBy>
  <cp:revision>229</cp:revision>
  <cp:lastPrinted>2019-01-16T06:08:28Z</cp:lastPrinted>
  <dcterms:created xsi:type="dcterms:W3CDTF">2017-06-29T04:43:50Z</dcterms:created>
  <dcterms:modified xsi:type="dcterms:W3CDTF">2019-01-24T06:07:18Z</dcterms:modified>
</cp:coreProperties>
</file>