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2"/>
  </p:notesMasterIdLst>
  <p:handoutMasterIdLst>
    <p:handoutMasterId r:id="rId63"/>
  </p:handoutMasterIdLst>
  <p:sldIdLst>
    <p:sldId id="389" r:id="rId2"/>
    <p:sldId id="1323" r:id="rId3"/>
    <p:sldId id="1285" r:id="rId4"/>
    <p:sldId id="1369" r:id="rId5"/>
    <p:sldId id="1332" r:id="rId6"/>
    <p:sldId id="1333" r:id="rId7"/>
    <p:sldId id="1344" r:id="rId8"/>
    <p:sldId id="1334" r:id="rId9"/>
    <p:sldId id="1335" r:id="rId10"/>
    <p:sldId id="1336" r:id="rId11"/>
    <p:sldId id="1337" r:id="rId12"/>
    <p:sldId id="1338" r:id="rId13"/>
    <p:sldId id="1351" r:id="rId14"/>
    <p:sldId id="1352" r:id="rId15"/>
    <p:sldId id="1353" r:id="rId16"/>
    <p:sldId id="1354" r:id="rId17"/>
    <p:sldId id="1339" r:id="rId18"/>
    <p:sldId id="1340" r:id="rId19"/>
    <p:sldId id="1341" r:id="rId20"/>
    <p:sldId id="1372" r:id="rId21"/>
    <p:sldId id="1371" r:id="rId22"/>
    <p:sldId id="1298" r:id="rId23"/>
    <p:sldId id="1317" r:id="rId24"/>
    <p:sldId id="1318" r:id="rId25"/>
    <p:sldId id="1366" r:id="rId26"/>
    <p:sldId id="1345" r:id="rId27"/>
    <p:sldId id="1401" r:id="rId28"/>
    <p:sldId id="1402" r:id="rId29"/>
    <p:sldId id="1403" r:id="rId30"/>
    <p:sldId id="1346" r:id="rId31"/>
    <p:sldId id="1347" r:id="rId32"/>
    <p:sldId id="1370" r:id="rId33"/>
    <p:sldId id="1400" r:id="rId34"/>
    <p:sldId id="1408" r:id="rId35"/>
    <p:sldId id="1409" r:id="rId36"/>
    <p:sldId id="1399" r:id="rId37"/>
    <p:sldId id="1404" r:id="rId38"/>
    <p:sldId id="1394" r:id="rId39"/>
    <p:sldId id="1395" r:id="rId40"/>
    <p:sldId id="1396" r:id="rId41"/>
    <p:sldId id="1397" r:id="rId42"/>
    <p:sldId id="1398" r:id="rId43"/>
    <p:sldId id="1405" r:id="rId44"/>
    <p:sldId id="1406" r:id="rId45"/>
    <p:sldId id="1407" r:id="rId46"/>
    <p:sldId id="1359" r:id="rId47"/>
    <p:sldId id="1360" r:id="rId48"/>
    <p:sldId id="1361" r:id="rId49"/>
    <p:sldId id="1362" r:id="rId50"/>
    <p:sldId id="1363" r:id="rId51"/>
    <p:sldId id="1364" r:id="rId52"/>
    <p:sldId id="1365" r:id="rId53"/>
    <p:sldId id="1384" r:id="rId54"/>
    <p:sldId id="1379" r:id="rId55"/>
    <p:sldId id="1380" r:id="rId56"/>
    <p:sldId id="1381" r:id="rId57"/>
    <p:sldId id="1382" r:id="rId58"/>
    <p:sldId id="1383" r:id="rId59"/>
    <p:sldId id="1389" r:id="rId60"/>
    <p:sldId id="1157" r:id="rId61"/>
  </p:sldIdLst>
  <p:sldSz cx="9906000" cy="6858000" type="A4"/>
  <p:notesSz cx="6797675" cy="992822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527">
          <p15:clr>
            <a:srgbClr val="A4A3A4"/>
          </p15:clr>
        </p15:guide>
        <p15:guide id="2" orient="horz" pos="3929" userDrawn="1">
          <p15:clr>
            <a:srgbClr val="A4A3A4"/>
          </p15:clr>
        </p15:guide>
        <p15:guide id="3" pos="3120">
          <p15:clr>
            <a:srgbClr val="A4A3A4"/>
          </p15:clr>
        </p15:guide>
        <p15:guide id="4" pos="5978">
          <p15:clr>
            <a:srgbClr val="A4A3A4"/>
          </p15:clr>
        </p15:guide>
        <p15:guide id="5" pos="1260">
          <p15:clr>
            <a:srgbClr val="A4A3A4"/>
          </p15:clr>
        </p15:guide>
        <p15:guide id="6" pos="17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DS" initials="S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8BC2"/>
    <a:srgbClr val="FFC000"/>
    <a:srgbClr val="A2D4E2"/>
    <a:srgbClr val="FF5050"/>
    <a:srgbClr val="0000FF"/>
    <a:srgbClr val="5E9EFF"/>
    <a:srgbClr val="000000"/>
    <a:srgbClr val="2F2FBF"/>
    <a:srgbClr val="009E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0" autoAdjust="0"/>
    <p:restoredTop sz="93146" autoAdjust="0"/>
  </p:normalViewPr>
  <p:slideViewPr>
    <p:cSldViewPr showGuides="1">
      <p:cViewPr>
        <p:scale>
          <a:sx n="66" d="100"/>
          <a:sy n="66" d="100"/>
        </p:scale>
        <p:origin x="-1542" y="-1038"/>
      </p:cViewPr>
      <p:guideLst>
        <p:guide orient="horz" pos="527"/>
        <p:guide orient="horz" pos="3929"/>
        <p:guide pos="2167"/>
        <p:guide pos="5978"/>
        <p:guide pos="1260"/>
        <p:guide pos="1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4530"/>
    </p:cViewPr>
  </p:sorterViewPr>
  <p:notesViewPr>
    <p:cSldViewPr showGuides="1">
      <p:cViewPr varScale="1">
        <p:scale>
          <a:sx n="76" d="100"/>
          <a:sy n="76" d="100"/>
        </p:scale>
        <p:origin x="-2142" y="-11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_Working\2016.05.03-&#49340;&#49457;&#52852;&#46300;U2L\&#44536;&#47000;&#54532;&#50857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_Working\2016.05.03-&#49340;&#49457;&#52852;&#46300;U2L\&#44536;&#47000;&#54532;&#5085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Sheet1!$C$1:$C$3</c:f>
              <c:strCache>
                <c:ptCount val="1"/>
                <c:pt idx="0">
                  <c:v>대수 7 10(8)</c:v>
                </c:pt>
              </c:strCache>
            </c:strRef>
          </c:tx>
          <c:dLbls>
            <c:dLbl>
              <c:idx val="2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ko-KR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ko-KR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ko-KR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Sheet1!$B$4:$B$10</c:f>
              <c:strCache>
                <c:ptCount val="7"/>
                <c:pt idx="0">
                  <c:v>이미지시스템
(i-Hub)</c:v>
                </c:pt>
                <c:pt idx="1">
                  <c:v>스마트워크모바일 디바이스관리</c:v>
                </c:pt>
                <c:pt idx="2">
                  <c:v>인터넷 공통</c:v>
                </c:pt>
                <c:pt idx="3">
                  <c:v>선택적 복지</c:v>
                </c:pt>
                <c:pt idx="4">
                  <c:v>통합인트라넷</c:v>
                </c:pt>
                <c:pt idx="5">
                  <c:v>HR-HUB/HR-Partner</c:v>
                </c:pt>
                <c:pt idx="6">
                  <c:v>모니터링</c:v>
                </c:pt>
              </c:strCache>
            </c:strRef>
          </c:cat>
          <c:val>
            <c:numRef>
              <c:f>Sheet1!$C$4:$C$10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5</c:v>
                </c:pt>
                <c:pt idx="3">
                  <c:v>12</c:v>
                </c:pt>
                <c:pt idx="4">
                  <c:v>7</c:v>
                </c:pt>
                <c:pt idx="5">
                  <c:v>1</c:v>
                </c:pt>
                <c:pt idx="6">
                  <c:v>2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800">
          <a:latin typeface="산돌고딕 M" panose="02030504000101010101" pitchFamily="18" charset="-127"/>
          <a:ea typeface="산돌고딕 M" panose="02030504000101010101" pitchFamily="18" charset="-127"/>
        </a:defRPr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Sheet1!$B$13</c:f>
              <c:strCache>
                <c:ptCount val="1"/>
                <c:pt idx="0">
                  <c:v>대수</c:v>
                </c:pt>
              </c:strCache>
            </c:strRef>
          </c:tx>
          <c:dLbls>
            <c:dLbl>
              <c:idx val="0"/>
              <c:layout>
                <c:manualLayout>
                  <c:x val="-0.20328459745658914"/>
                  <c:y val="2.709092583995756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ko-KR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ko-KR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ko-KR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1853455818022752E-2"/>
                  <c:y val="-2.9622338874307377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Sheet1!$A$14:$A$17</c:f>
              <c:strCache>
                <c:ptCount val="4"/>
                <c:pt idx="0">
                  <c:v>지원계</c:v>
                </c:pt>
                <c:pt idx="1">
                  <c:v>인터넷</c:v>
                </c:pt>
                <c:pt idx="2">
                  <c:v>인트라넷</c:v>
                </c:pt>
                <c:pt idx="3">
                  <c:v>IT운영관리</c:v>
                </c:pt>
              </c:strCache>
            </c:strRef>
          </c:cat>
          <c:val>
            <c:numRef>
              <c:f>Sheet1!$B$14:$B$17</c:f>
              <c:numCache>
                <c:formatCode>General</c:formatCode>
                <c:ptCount val="4"/>
                <c:pt idx="0">
                  <c:v>21</c:v>
                </c:pt>
                <c:pt idx="1">
                  <c:v>17</c:v>
                </c:pt>
                <c:pt idx="2">
                  <c:v>7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800">
          <a:latin typeface="산돌고딕 M" panose="02030504000101010101" pitchFamily="18" charset="-127"/>
          <a:ea typeface="산돌고딕 M" panose="02030504000101010101" pitchFamily="18" charset="-127"/>
        </a:defRPr>
      </a:pPr>
      <a:endParaRPr lang="ko-K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980" cy="496332"/>
          </a:xfrm>
          <a:prstGeom prst="rect">
            <a:avLst/>
          </a:prstGeom>
        </p:spPr>
        <p:txBody>
          <a:bodyPr vert="horz" lIns="91981" tIns="45991" rIns="91981" bIns="4599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095" y="1"/>
            <a:ext cx="2945980" cy="496332"/>
          </a:xfrm>
          <a:prstGeom prst="rect">
            <a:avLst/>
          </a:prstGeom>
        </p:spPr>
        <p:txBody>
          <a:bodyPr vert="horz" lIns="91981" tIns="45991" rIns="91981" bIns="4599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92B1A77-2514-48A0-BD20-7E252C7AE8D4}" type="datetimeFigureOut">
              <a:rPr lang="ko-KR" altLang="en-US"/>
              <a:pPr>
                <a:defRPr/>
              </a:pPr>
              <a:t>2019-02-19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30297"/>
            <a:ext cx="2945980" cy="496331"/>
          </a:xfrm>
          <a:prstGeom prst="rect">
            <a:avLst/>
          </a:prstGeom>
        </p:spPr>
        <p:txBody>
          <a:bodyPr vert="horz" lIns="91981" tIns="45991" rIns="91981" bIns="4599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095" y="9430297"/>
            <a:ext cx="2945980" cy="496331"/>
          </a:xfrm>
          <a:prstGeom prst="rect">
            <a:avLst/>
          </a:prstGeom>
        </p:spPr>
        <p:txBody>
          <a:bodyPr vert="horz" lIns="91981" tIns="45991" rIns="91981" bIns="4599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3E896C0-ABFC-4640-90F6-BEA7CFAD55B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71127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980" cy="496332"/>
          </a:xfrm>
          <a:prstGeom prst="rect">
            <a:avLst/>
          </a:prstGeom>
        </p:spPr>
        <p:txBody>
          <a:bodyPr vert="horz" lIns="93064" tIns="46532" rIns="93064" bIns="4653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095" y="1"/>
            <a:ext cx="2945980" cy="496332"/>
          </a:xfrm>
          <a:prstGeom prst="rect">
            <a:avLst/>
          </a:prstGeom>
        </p:spPr>
        <p:txBody>
          <a:bodyPr vert="horz" lIns="93064" tIns="46532" rIns="93064" bIns="4653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A335150-B964-4361-9F88-0596EA09F1A7}" type="datetimeFigureOut">
              <a:rPr lang="ko-KR" altLang="en-US"/>
              <a:pPr>
                <a:defRPr/>
              </a:pPr>
              <a:t>2019-02-19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6125"/>
            <a:ext cx="537210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64" tIns="46532" rIns="93064" bIns="46532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089" y="4715947"/>
            <a:ext cx="5437500" cy="4466982"/>
          </a:xfrm>
          <a:prstGeom prst="rect">
            <a:avLst/>
          </a:prstGeom>
        </p:spPr>
        <p:txBody>
          <a:bodyPr vert="horz" lIns="93064" tIns="46532" rIns="93064" bIns="46532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297"/>
            <a:ext cx="2945980" cy="496331"/>
          </a:xfrm>
          <a:prstGeom prst="rect">
            <a:avLst/>
          </a:prstGeom>
        </p:spPr>
        <p:txBody>
          <a:bodyPr vert="horz" lIns="93064" tIns="46532" rIns="93064" bIns="4653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095" y="9430297"/>
            <a:ext cx="2945980" cy="496331"/>
          </a:xfrm>
          <a:prstGeom prst="rect">
            <a:avLst/>
          </a:prstGeom>
        </p:spPr>
        <p:txBody>
          <a:bodyPr vert="horz" lIns="93064" tIns="46532" rIns="93064" bIns="4653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EE1521E-0E94-4F91-B416-9BC668BD40F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9051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7885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6C42AE-1E83-414A-80A3-EC1ACE6AF6E1}" type="slidenum">
              <a:rPr lang="ko-KR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20204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7713"/>
            <a:ext cx="5327650" cy="3687762"/>
          </a:xfrm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687888"/>
            <a:ext cx="4970463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endParaRPr lang="en-US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284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7885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6C42AE-1E83-414A-80A3-EC1ACE6AF6E1}" type="slidenum">
              <a:rPr lang="ko-KR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5505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7885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6C42AE-1E83-414A-80A3-EC1ACE6AF6E1}" type="slidenum">
              <a:rPr lang="ko-KR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5505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7885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6C42AE-1E83-414A-80A3-EC1ACE6AF6E1}" type="slidenum">
              <a:rPr lang="ko-KR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3785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7713"/>
            <a:ext cx="5327650" cy="3687762"/>
          </a:xfrm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687888"/>
            <a:ext cx="4970463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5765047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7713"/>
            <a:ext cx="5327650" cy="3687762"/>
          </a:xfrm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687888"/>
            <a:ext cx="4970463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1819443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7713"/>
            <a:ext cx="5327650" cy="3687762"/>
          </a:xfrm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687888"/>
            <a:ext cx="4970463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87555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7713"/>
            <a:ext cx="5327650" cy="3687762"/>
          </a:xfrm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687888"/>
            <a:ext cx="4970463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829446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7713"/>
            <a:ext cx="5327650" cy="3687762"/>
          </a:xfrm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687888"/>
            <a:ext cx="4970463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endParaRPr lang="en-US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993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6"/>
          <p:cNvSpPr/>
          <p:nvPr userDrawn="1"/>
        </p:nvSpPr>
        <p:spPr>
          <a:xfrm>
            <a:off x="0" y="1357313"/>
            <a:ext cx="9906000" cy="1643062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4800" b="1" dirty="0">
              <a:solidFill>
                <a:prstClr val="white"/>
              </a:solidFill>
            </a:endParaRP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A4C3C-21DF-4197-9F5D-84509D4370F2}" type="datetimeFigureOut">
              <a:rPr lang="ko-KR" altLang="en-US"/>
              <a:pPr>
                <a:defRPr/>
              </a:pPr>
              <a:t>2019-02-19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D8563-ACBB-4E40-87EE-AC553AB98C1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2"/>
          <p:cNvSpPr txBox="1">
            <a:spLocks noChangeArrowheads="1"/>
          </p:cNvSpPr>
          <p:nvPr userDrawn="1"/>
        </p:nvSpPr>
        <p:spPr bwMode="auto">
          <a:xfrm>
            <a:off x="3627438" y="6597650"/>
            <a:ext cx="2809875" cy="21544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kumimoji="0" lang="en-US" altLang="ko-KR" sz="800" b="1" dirty="0" smtClean="0">
                <a:solidFill>
                  <a:srgbClr val="FF0000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- Internal Use Only -</a:t>
            </a:r>
          </a:p>
        </p:txBody>
      </p:sp>
      <p:sp>
        <p:nvSpPr>
          <p:cNvPr id="8" name="직사각형 6"/>
          <p:cNvSpPr/>
          <p:nvPr userDrawn="1"/>
        </p:nvSpPr>
        <p:spPr>
          <a:xfrm>
            <a:off x="0" y="1"/>
            <a:ext cx="9906000" cy="6926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3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제목 1"/>
          <p:cNvSpPr>
            <a:spLocks noGrp="1"/>
          </p:cNvSpPr>
          <p:nvPr>
            <p:ph type="title"/>
          </p:nvPr>
        </p:nvSpPr>
        <p:spPr>
          <a:xfrm>
            <a:off x="270704" y="0"/>
            <a:ext cx="9294744" cy="692696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64" y="6582537"/>
            <a:ext cx="1040334" cy="2456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6"/>
          <p:cNvSpPr/>
          <p:nvPr userDrawn="1"/>
        </p:nvSpPr>
        <p:spPr>
          <a:xfrm>
            <a:off x="0" y="1"/>
            <a:ext cx="9906000" cy="6926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3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 userDrawn="1"/>
        </p:nvSpPr>
        <p:spPr bwMode="auto">
          <a:xfrm>
            <a:off x="4666357" y="6481258"/>
            <a:ext cx="574675" cy="36353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latinLnBrk="0" hangingPunct="1">
              <a:defRPr/>
            </a:pPr>
            <a:fld id="{16190FCE-2A33-4D39-9E95-7AFD816533BF}" type="slidenum">
              <a:rPr kumimoji="0" lang="ko-KR" altLang="en-US" sz="900" smtClean="0">
                <a:latin typeface="Calibri" pitchFamily="34" charset="0"/>
                <a:ea typeface="맑은 고딕" pitchFamily="50" charset="-127"/>
                <a:cs typeface="Calibri" pitchFamily="34" charset="0"/>
              </a:rPr>
              <a:pPr algn="ctr" eaLnBrk="1" latinLnBrk="0" hangingPunct="1">
                <a:defRPr/>
              </a:pPr>
              <a:t>‹#›</a:t>
            </a:fld>
            <a:endParaRPr kumimoji="0" lang="en-US" altLang="ko-KR" sz="900" dirty="0" smtClean="0">
              <a:latin typeface="Calibri" pitchFamily="34" charset="0"/>
              <a:ea typeface="맑은 고딕" pitchFamily="50" charset="-127"/>
              <a:cs typeface="Calibri" pitchFamily="34" charset="0"/>
            </a:endParaRPr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270704" y="0"/>
            <a:ext cx="9294744" cy="692696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Text Box 12"/>
          <p:cNvSpPr txBox="1">
            <a:spLocks noChangeArrowheads="1"/>
          </p:cNvSpPr>
          <p:nvPr userDrawn="1"/>
        </p:nvSpPr>
        <p:spPr bwMode="auto">
          <a:xfrm>
            <a:off x="3627438" y="6669940"/>
            <a:ext cx="2809875" cy="21544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kumimoji="0" lang="en-US" altLang="ko-KR" sz="800" b="1" dirty="0" smtClean="0">
                <a:solidFill>
                  <a:srgbClr val="FF0000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- Internal Use Only -</a:t>
            </a:r>
          </a:p>
        </p:txBody>
      </p: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424" y="6599126"/>
            <a:ext cx="1040334" cy="2456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6"/>
          <p:cNvSpPr/>
          <p:nvPr userDrawn="1"/>
        </p:nvSpPr>
        <p:spPr>
          <a:xfrm>
            <a:off x="0" y="1"/>
            <a:ext cx="9906000" cy="6926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3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 userDrawn="1"/>
        </p:nvSpPr>
        <p:spPr bwMode="auto">
          <a:xfrm>
            <a:off x="4666357" y="6481258"/>
            <a:ext cx="574675" cy="36353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latinLnBrk="0" hangingPunct="1">
              <a:defRPr/>
            </a:pPr>
            <a:fld id="{16190FCE-2A33-4D39-9E95-7AFD816533BF}" type="slidenum">
              <a:rPr kumimoji="0" lang="ko-KR" altLang="en-US" sz="900" smtClean="0">
                <a:latin typeface="Calibri" pitchFamily="34" charset="0"/>
                <a:ea typeface="맑은 고딕" pitchFamily="50" charset="-127"/>
                <a:cs typeface="Calibri" pitchFamily="34" charset="0"/>
              </a:rPr>
              <a:pPr algn="ctr" eaLnBrk="1" latinLnBrk="0" hangingPunct="1">
                <a:defRPr/>
              </a:pPr>
              <a:t>‹#›</a:t>
            </a:fld>
            <a:endParaRPr kumimoji="0" lang="en-US" altLang="ko-KR" sz="900" dirty="0" smtClean="0">
              <a:latin typeface="Calibri" pitchFamily="34" charset="0"/>
              <a:ea typeface="맑은 고딕" pitchFamily="50" charset="-127"/>
              <a:cs typeface="Calibri" pitchFamily="34" charset="0"/>
            </a:endParaRPr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270704" y="0"/>
            <a:ext cx="9294744" cy="692696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5" name="Text Box 12"/>
          <p:cNvSpPr txBox="1">
            <a:spLocks noChangeArrowheads="1"/>
          </p:cNvSpPr>
          <p:nvPr userDrawn="1"/>
        </p:nvSpPr>
        <p:spPr bwMode="auto">
          <a:xfrm>
            <a:off x="3627438" y="6669940"/>
            <a:ext cx="2809875" cy="21544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kumimoji="0" lang="en-US" altLang="ko-KR" sz="800" b="1" dirty="0" smtClean="0">
                <a:solidFill>
                  <a:srgbClr val="FF0000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- Internal Use Only -</a:t>
            </a:r>
          </a:p>
        </p:txBody>
      </p:sp>
      <p:pic>
        <p:nvPicPr>
          <p:cNvPr id="6" name="Picture 3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464" y="6546291"/>
            <a:ext cx="720080" cy="284480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3053884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374650" y="995363"/>
            <a:ext cx="9115425" cy="1238250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chemeClr val="accent2"/>
              </a:buClr>
              <a:buFont typeface="Wingdings" panose="05000000000000000000" pitchFamily="2" charset="2"/>
              <a:buChar char="l"/>
              <a:defRPr kumimoji="0" lang="ko-KR" altLang="en-US" sz="1400" b="0" kern="0" dirty="0" smtClean="0">
                <a:solidFill>
                  <a:srgbClr val="000000"/>
                </a:solidFill>
                <a:latin typeface="Rix모던고딕 B" pitchFamily="18" charset="-127"/>
                <a:ea typeface="Rix모던고딕 B" pitchFamily="18" charset="-127"/>
                <a:cs typeface="+mn-cs"/>
              </a:defRPr>
            </a:lvl1pPr>
            <a:lvl2pPr marL="666750" indent="-285750">
              <a:buClr>
                <a:schemeClr val="accent2"/>
              </a:buClr>
              <a:buFont typeface="Wingdings" panose="05000000000000000000" pitchFamily="2" charset="2"/>
              <a:buChar char="l"/>
              <a:defRPr kumimoji="0" lang="ko-KR" altLang="en-US" sz="1400" b="0" kern="0" dirty="0" smtClean="0">
                <a:solidFill>
                  <a:srgbClr val="000000"/>
                </a:solidFill>
                <a:latin typeface="Rix모던고딕 B" pitchFamily="18" charset="-127"/>
                <a:ea typeface="Rix모던고딕 B" pitchFamily="18" charset="-127"/>
                <a:cs typeface="+mn-cs"/>
              </a:defRPr>
            </a:lvl2pPr>
            <a:lvl3pPr marL="1082675" indent="-285750">
              <a:buClr>
                <a:schemeClr val="accent2"/>
              </a:buClr>
              <a:buFont typeface="Wingdings" panose="05000000000000000000" pitchFamily="2" charset="2"/>
              <a:buChar char="l"/>
              <a:defRPr kumimoji="0" lang="ko-KR" altLang="en-US" sz="1400" b="0" kern="0" dirty="0" smtClean="0">
                <a:solidFill>
                  <a:srgbClr val="000000"/>
                </a:solidFill>
                <a:latin typeface="Rix모던고딕 B" pitchFamily="18" charset="-127"/>
                <a:ea typeface="Rix모던고딕 B" pitchFamily="18" charset="-127"/>
                <a:cs typeface="+mn-cs"/>
              </a:defRPr>
            </a:lvl3pPr>
            <a:lvl4pPr marL="1657350" indent="-285750">
              <a:buClr>
                <a:schemeClr val="accent2"/>
              </a:buClr>
              <a:buFont typeface="Wingdings" panose="05000000000000000000" pitchFamily="2" charset="2"/>
              <a:buChar char="l"/>
              <a:defRPr kumimoji="0" lang="ko-KR" altLang="en-US" sz="1400" b="0" kern="0" dirty="0" smtClean="0">
                <a:solidFill>
                  <a:srgbClr val="000000"/>
                </a:solidFill>
                <a:latin typeface="Rix모던고딕 B" pitchFamily="18" charset="-127"/>
                <a:ea typeface="Rix모던고딕 B" pitchFamily="18" charset="-127"/>
                <a:cs typeface="+mn-cs"/>
              </a:defRPr>
            </a:lvl4pPr>
            <a:lvl5pPr marL="2114550" indent="-285750">
              <a:buClr>
                <a:schemeClr val="accent2"/>
              </a:buClr>
              <a:buFont typeface="Wingdings" panose="05000000000000000000" pitchFamily="2" charset="2"/>
              <a:buChar char="l"/>
              <a:defRPr kumimoji="0" lang="ko-KR" altLang="en-US" sz="1400" b="0" kern="0" dirty="0">
                <a:solidFill>
                  <a:srgbClr val="000000"/>
                </a:solidFill>
                <a:latin typeface="Rix모던고딕 B" pitchFamily="18" charset="-127"/>
                <a:ea typeface="Rix모던고딕 B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6" name="내용 개체 틀 1"/>
          <p:cNvSpPr>
            <a:spLocks noGrp="1"/>
          </p:cNvSpPr>
          <p:nvPr>
            <p:ph hasCustomPrompt="1"/>
          </p:nvPr>
        </p:nvSpPr>
        <p:spPr>
          <a:xfrm>
            <a:off x="334631" y="188641"/>
            <a:ext cx="5194434" cy="36004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kumimoji="0" lang="ko-KR" altLang="en-US" sz="2000" b="1" kern="0" dirty="0" smtClean="0">
                <a:solidFill>
                  <a:srgbClr val="FFFFFF"/>
                </a:solidFill>
                <a:latin typeface="Rix고딕 EB" panose="02020603020101020101" pitchFamily="18" charset="-127"/>
                <a:ea typeface="Rix고딕 EB" panose="02020603020101020101" pitchFamily="18" charset="-127"/>
              </a:defRPr>
            </a:lvl1pPr>
            <a:lvl2pPr>
              <a:defRPr kumimoji="1" lang="ko-KR" altLang="en-US" kern="1200" dirty="0" smtClean="0">
                <a:cs typeface="+mn-cs"/>
              </a:defRPr>
            </a:lvl2pPr>
            <a:lvl3pPr>
              <a:defRPr kumimoji="1" lang="ko-KR" altLang="en-US" kern="1200" dirty="0" smtClean="0">
                <a:cs typeface="+mn-cs"/>
              </a:defRPr>
            </a:lvl3pPr>
            <a:lvl4pPr>
              <a:defRPr kumimoji="1" lang="ko-KR" altLang="en-US" kern="1200" dirty="0" smtClean="0">
                <a:cs typeface="+mn-cs"/>
              </a:defRPr>
            </a:lvl4pPr>
            <a:lvl5pPr>
              <a:defRPr kumimoji="1" lang="ko-KR" altLang="en-US" kern="1200" dirty="0">
                <a:cs typeface="+mn-cs"/>
              </a:defRPr>
            </a:lvl5pPr>
          </a:lstStyle>
          <a:p>
            <a:pPr marL="342900" marR="0" lvl="0" indent="-342900" defTabSz="914400" latinLnBrk="0">
              <a:lnSpc>
                <a:spcPct val="100000"/>
              </a:lnSpc>
              <a:tabLst/>
            </a:pPr>
            <a:r>
              <a:rPr lang="ko-KR" altLang="en-US" dirty="0" smtClean="0"/>
              <a:t>마스터 텍스트 스타일을 </a:t>
            </a:r>
            <a:r>
              <a:rPr lang="ko-KR" altLang="en-US" dirty="0" err="1" smtClean="0"/>
              <a:t>편집합니</a:t>
            </a:r>
            <a:endParaRPr lang="ko-KR" altLang="en-US" dirty="0" smtClean="0"/>
          </a:p>
        </p:txBody>
      </p:sp>
      <p:sp>
        <p:nvSpPr>
          <p:cNvPr id="8" name="내용 개체 틀 1"/>
          <p:cNvSpPr>
            <a:spLocks noGrp="1"/>
          </p:cNvSpPr>
          <p:nvPr>
            <p:ph idx="10"/>
          </p:nvPr>
        </p:nvSpPr>
        <p:spPr>
          <a:xfrm>
            <a:off x="6969224" y="188640"/>
            <a:ext cx="2808312" cy="36004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kumimoji="0" lang="ko-KR" altLang="en-US" sz="2400" b="1" i="0" u="none" strike="noStrike" kern="120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ix모던고딕 EB" panose="02020603020101020101" pitchFamily="18" charset="-127"/>
                <a:ea typeface="Rix모던고딕 EB" panose="02020603020101020101" pitchFamily="18" charset="-127"/>
                <a:cs typeface="+mn-cs"/>
              </a:defRPr>
            </a:lvl1pPr>
            <a:lvl2pPr>
              <a:defRPr kumimoji="1" lang="ko-KR" altLang="en-US" kern="1200" dirty="0" smtClean="0">
                <a:cs typeface="+mn-cs"/>
              </a:defRPr>
            </a:lvl2pPr>
            <a:lvl3pPr>
              <a:defRPr kumimoji="1" lang="ko-KR" altLang="en-US" kern="1200" dirty="0" smtClean="0">
                <a:cs typeface="+mn-cs"/>
              </a:defRPr>
            </a:lvl3pPr>
            <a:lvl4pPr>
              <a:defRPr kumimoji="1" lang="ko-KR" altLang="en-US" kern="1200" dirty="0" smtClean="0">
                <a:cs typeface="+mn-cs"/>
              </a:defRPr>
            </a:lvl4pPr>
            <a:lvl5pPr>
              <a:defRPr kumimoji="1" lang="ko-KR" altLang="en-US" kern="1200" dirty="0">
                <a:cs typeface="+mn-cs"/>
              </a:defRPr>
            </a:lvl5pPr>
          </a:lstStyle>
          <a:p>
            <a:pPr marL="342900" marR="0" lvl="0" indent="-342900" defTabSz="914400" latinLnBrk="0">
              <a:lnSpc>
                <a:spcPct val="100000"/>
              </a:lnSpc>
              <a:tabLst/>
            </a:pPr>
            <a:r>
              <a:rPr lang="ko-KR" altLang="en-US" dirty="0" smtClean="0"/>
              <a:t>마스터 텍스트</a:t>
            </a:r>
          </a:p>
        </p:txBody>
      </p:sp>
      <p:sp>
        <p:nvSpPr>
          <p:cNvPr id="7" name="직사각형 6"/>
          <p:cNvSpPr/>
          <p:nvPr userDrawn="1"/>
        </p:nvSpPr>
        <p:spPr>
          <a:xfrm>
            <a:off x="0" y="1"/>
            <a:ext cx="9906000" cy="6926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30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528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33B17EA-1083-4CF8-9F07-8184CB63137C}" type="datetimeFigureOut">
              <a:rPr lang="ko-KR" altLang="en-US"/>
              <a:pPr>
                <a:defRPr/>
              </a:pPr>
              <a:t>2019-02-19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8E731C5-69C2-4E8D-B466-3278D3FA575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88" r:id="rId1"/>
    <p:sldLayoutId id="2147486889" r:id="rId2"/>
    <p:sldLayoutId id="2147486890" r:id="rId3"/>
    <p:sldLayoutId id="2147486893" r:id="rId4"/>
    <p:sldLayoutId id="2147486894" r:id="rId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png"/><Relationship Id="rId5" Type="http://schemas.openxmlformats.org/officeDocument/2006/relationships/image" Target="../media/image35.gif"/><Relationship Id="rId4" Type="http://schemas.openxmlformats.org/officeDocument/2006/relationships/image" Target="../media/image34.jpeg"/><Relationship Id="rId9" Type="http://schemas.openxmlformats.org/officeDocument/2006/relationships/image" Target="../media/image39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gi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jp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894312" y="3429000"/>
            <a:ext cx="2138808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 eaLnBrk="0" fontAlgn="auto" latinLnBrk="0" hangingPunct="0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en-US" altLang="ko-KR" sz="2700" b="1" kern="0" dirty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  <a:cs typeface="Calibri" pitchFamily="34" charset="0"/>
            </a:endParaRPr>
          </a:p>
          <a:p>
            <a:pPr marL="342900" indent="-342900" algn="ctr" eaLnBrk="0" fontAlgn="auto" latinLnBrk="0" hangingPunct="0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n-US" altLang="ko-KR" sz="2400" b="1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2016. 05</a:t>
            </a:r>
            <a:endParaRPr lang="ko-KR" altLang="en-US" sz="2400" b="1" kern="0" dirty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  <a:cs typeface="Calibri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514475"/>
            <a:ext cx="9906000" cy="1236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3600" b="1" kern="0" dirty="0" smtClean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삼성카드를 위한 </a:t>
            </a:r>
            <a:r>
              <a:rPr kumimoji="0" lang="en-US" altLang="ko-KR" sz="3600" b="1" kern="0" dirty="0" smtClean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U2L </a:t>
            </a:r>
            <a:r>
              <a:rPr kumimoji="0" lang="ko-KR" altLang="en-US" sz="3600" b="1" kern="0" dirty="0" smtClean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방향성</a:t>
            </a:r>
            <a:endParaRPr kumimoji="0" lang="en-US" altLang="ko-KR" sz="3600" b="1" kern="0" dirty="0" smtClean="0">
              <a:solidFill>
                <a:srgbClr val="FFFFFF"/>
              </a:solidFill>
              <a:latin typeface="산돌고딕 M" pitchFamily="18" charset="-127"/>
              <a:ea typeface="산돌고딕 M" pitchFamily="18" charset="-127"/>
              <a:cs typeface="Calibri" pitchFamily="34" charset="0"/>
            </a:endParaRPr>
          </a:p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b="1" kern="0" dirty="0" smtClean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- </a:t>
            </a:r>
            <a:r>
              <a:rPr kumimoji="0" lang="ko-KR" altLang="en-US" sz="2400" b="1" kern="0" dirty="0" smtClean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운영 체제 및 </a:t>
            </a:r>
            <a:r>
              <a:rPr kumimoji="0" lang="ko-KR" altLang="en-US" sz="2400" b="1" kern="0" dirty="0" err="1" smtClean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미들웨어</a:t>
            </a:r>
            <a:r>
              <a:rPr kumimoji="0" lang="ko-KR" altLang="en-US" sz="2400" b="1" kern="0" dirty="0" smtClean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 </a:t>
            </a:r>
            <a:r>
              <a:rPr kumimoji="0" lang="en-US" altLang="ko-KR" sz="2400" b="1" kern="0" dirty="0" smtClean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- 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602" y="4653136"/>
            <a:ext cx="3232795" cy="7634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오픈 소스 전환 절차 </a:t>
            </a:r>
            <a:r>
              <a:rPr lang="en-US" altLang="ko-KR" dirty="0"/>
              <a:t>– </a:t>
            </a:r>
            <a:r>
              <a:rPr lang="ko-KR" altLang="en-US" dirty="0"/>
              <a:t>조사 및 대상 선정</a:t>
            </a:r>
          </a:p>
        </p:txBody>
      </p:sp>
      <p:cxnSp>
        <p:nvCxnSpPr>
          <p:cNvPr id="3" name="Straight Connector 62"/>
          <p:cNvCxnSpPr/>
          <p:nvPr/>
        </p:nvCxnSpPr>
        <p:spPr>
          <a:xfrm>
            <a:off x="501552" y="2093597"/>
            <a:ext cx="8915984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37157"/>
              </p:ext>
            </p:extLst>
          </p:nvPr>
        </p:nvGraphicFramePr>
        <p:xfrm>
          <a:off x="506506" y="2320422"/>
          <a:ext cx="8911028" cy="38102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10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871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87224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5743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No.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Process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Task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Input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Output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담당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4988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정보시스템 환경 조사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현황조사 템플릿 작성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현황조사 양식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49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템플릿 배포 및 수집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현황조사 양식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현황조사 수집 자료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49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현황파악을 위한 수집된 자료 분석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현황조사 수집 자료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현황조사 분석 결과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560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담당자 인터뷰 실시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인터뷰 질의서 템플릿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인터뷰 결과 자료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4988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상세 영향도 평가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업무 중요도 및 전환 난이도 분석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현황조사 분석 결과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49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애플리케이션 요소 분석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Software, License</a:t>
                      </a:r>
                      <a:r>
                        <a:rPr lang="en-US" altLang="ko-KR" sz="10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Matrix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49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비용 절감 요소 분석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49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상세 영향도 평가 종합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현황분석서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4988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대상 선정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대상 서비스 사전 협의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현황조사 분석 결과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249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전환 원칙 및 가이드라인 작성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전환방법론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249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대상 서비스에 대한 타당성 심사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사전 심의결과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타당성 심의결과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249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대상 서비스 최종 결정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전환대상선정결과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24988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TO-BE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인프라 용량 설계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TO-BE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시스템 용량 산정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현황조사 수집 자료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용량 산정 결과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249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TO-BE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용량 검토 및 설치 협의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용량 산정 결과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249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이행 전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/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후</a:t>
                      </a:r>
                      <a:r>
                        <a:rPr lang="ko-KR" altLang="en-US" sz="10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성능비교 방안 수립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 전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/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후 성능비교 방안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grpSp>
        <p:nvGrpSpPr>
          <p:cNvPr id="5" name="그룹 4"/>
          <p:cNvGrpSpPr/>
          <p:nvPr/>
        </p:nvGrpSpPr>
        <p:grpSpPr>
          <a:xfrm>
            <a:off x="501551" y="1804864"/>
            <a:ext cx="5738592" cy="288733"/>
            <a:chOff x="617294" y="1130954"/>
            <a:chExt cx="5187056" cy="355364"/>
          </a:xfrm>
        </p:grpSpPr>
        <p:sp>
          <p:nvSpPr>
            <p:cNvPr id="6" name="Snip Single Corner Rectangle 58"/>
            <p:cNvSpPr/>
            <p:nvPr/>
          </p:nvSpPr>
          <p:spPr>
            <a:xfrm>
              <a:off x="617294" y="1130954"/>
              <a:ext cx="1302242" cy="355364"/>
            </a:xfrm>
            <a:prstGeom prst="snip1Rect">
              <a:avLst/>
            </a:prstGeom>
            <a:solidFill>
              <a:srgbClr val="425563"/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환경조사 및 대상선정</a:t>
              </a:r>
            </a:p>
          </p:txBody>
        </p:sp>
        <p:sp>
          <p:nvSpPr>
            <p:cNvPr id="7" name="Snip Single Corner Rectangle 59"/>
            <p:cNvSpPr/>
            <p:nvPr/>
          </p:nvSpPr>
          <p:spPr>
            <a:xfrm>
              <a:off x="191953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준비 및 테스트</a:t>
              </a:r>
            </a:p>
          </p:txBody>
        </p:sp>
        <p:sp>
          <p:nvSpPr>
            <p:cNvPr id="8" name="Snip Single Corner Rectangle 60"/>
            <p:cNvSpPr/>
            <p:nvPr/>
          </p:nvSpPr>
          <p:spPr>
            <a:xfrm>
              <a:off x="321572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수행</a:t>
              </a:r>
            </a:p>
          </p:txBody>
        </p:sp>
        <p:sp>
          <p:nvSpPr>
            <p:cNvPr id="9" name="Snip Single Corner Rectangle 61"/>
            <p:cNvSpPr/>
            <p:nvPr/>
          </p:nvSpPr>
          <p:spPr>
            <a:xfrm>
              <a:off x="4502108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최적화 및 안정화</a:t>
              </a:r>
            </a:p>
          </p:txBody>
        </p:sp>
      </p:grpSp>
      <p:sp>
        <p:nvSpPr>
          <p:cNvPr id="10" name="직사각형 9"/>
          <p:cNvSpPr/>
          <p:nvPr/>
        </p:nvSpPr>
        <p:spPr>
          <a:xfrm>
            <a:off x="5961112" y="2310395"/>
            <a:ext cx="1584176" cy="3827477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endParaRPr kumimoji="0" lang="ko-KR" altLang="en-US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72480" y="827568"/>
            <a:ext cx="9366632" cy="58477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Phase-1 “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환경조사 및 대상선정” 단계에서는 서비스 운영 시스템들의 현황을 파악하고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U2L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로 전환해야 할 대상을 선정하여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 TO-BE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시스템으로 전환할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H/W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인프라의 용량을 설계합니다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0627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오픈 소스 전환 절차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준비 및 테스트</a:t>
            </a:r>
            <a:endParaRPr lang="ko-KR" altLang="en-US" dirty="0"/>
          </a:p>
        </p:txBody>
      </p:sp>
      <p:cxnSp>
        <p:nvCxnSpPr>
          <p:cNvPr id="3" name="Straight Connector 74"/>
          <p:cNvCxnSpPr/>
          <p:nvPr/>
        </p:nvCxnSpPr>
        <p:spPr>
          <a:xfrm>
            <a:off x="501552" y="2120815"/>
            <a:ext cx="8915984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그룹 3"/>
          <p:cNvGrpSpPr/>
          <p:nvPr/>
        </p:nvGrpSpPr>
        <p:grpSpPr>
          <a:xfrm>
            <a:off x="501551" y="1832082"/>
            <a:ext cx="5738592" cy="288733"/>
            <a:chOff x="617294" y="1130954"/>
            <a:chExt cx="5187056" cy="355364"/>
          </a:xfrm>
        </p:grpSpPr>
        <p:sp>
          <p:nvSpPr>
            <p:cNvPr id="5" name="Snip Single Corner Rectangle 58"/>
            <p:cNvSpPr/>
            <p:nvPr/>
          </p:nvSpPr>
          <p:spPr>
            <a:xfrm>
              <a:off x="617294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환경조사 및 대상선정</a:t>
              </a:r>
            </a:p>
          </p:txBody>
        </p:sp>
        <p:sp>
          <p:nvSpPr>
            <p:cNvPr id="6" name="Snip Single Corner Rectangle 59"/>
            <p:cNvSpPr/>
            <p:nvPr/>
          </p:nvSpPr>
          <p:spPr>
            <a:xfrm>
              <a:off x="1919536" y="1130954"/>
              <a:ext cx="1302242" cy="355364"/>
            </a:xfrm>
            <a:prstGeom prst="snip1Rect">
              <a:avLst/>
            </a:prstGeom>
            <a:solidFill>
              <a:srgbClr val="425563"/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준비 및 테스트</a:t>
              </a:r>
            </a:p>
          </p:txBody>
        </p:sp>
        <p:sp>
          <p:nvSpPr>
            <p:cNvPr id="7" name="Snip Single Corner Rectangle 60"/>
            <p:cNvSpPr/>
            <p:nvPr/>
          </p:nvSpPr>
          <p:spPr>
            <a:xfrm>
              <a:off x="321572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수행</a:t>
              </a:r>
            </a:p>
          </p:txBody>
        </p:sp>
        <p:sp>
          <p:nvSpPr>
            <p:cNvPr id="8" name="Snip Single Corner Rectangle 61"/>
            <p:cNvSpPr/>
            <p:nvPr/>
          </p:nvSpPr>
          <p:spPr>
            <a:xfrm>
              <a:off x="4502108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최적화 및 안정화</a:t>
              </a:r>
            </a:p>
          </p:txBody>
        </p:sp>
      </p:grpSp>
      <p:grpSp>
        <p:nvGrpSpPr>
          <p:cNvPr id="9" name="Group 6"/>
          <p:cNvGrpSpPr/>
          <p:nvPr/>
        </p:nvGrpSpPr>
        <p:grpSpPr>
          <a:xfrm>
            <a:off x="525460" y="2279610"/>
            <a:ext cx="2164740" cy="797826"/>
            <a:chOff x="965665" y="1191363"/>
            <a:chExt cx="2664295" cy="981940"/>
          </a:xfrm>
        </p:grpSpPr>
        <p:sp>
          <p:nvSpPr>
            <p:cNvPr id="10" name="Pentagon 7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이행계획서 작성 </a:t>
              </a:r>
            </a:p>
          </p:txBody>
        </p:sp>
        <p:sp>
          <p:nvSpPr>
            <p:cNvPr id="11" name="Rectangle 8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1000" b="1" i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1</a:t>
              </a:r>
              <a:endParaRPr kumimoji="0" lang="ko-KR" altLang="en-US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12" name="Rectangle 9"/>
          <p:cNvSpPr/>
          <p:nvPr/>
        </p:nvSpPr>
        <p:spPr>
          <a:xfrm>
            <a:off x="581918" y="3194820"/>
            <a:ext cx="2108282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각 서비스 별로 이행계획서를 작성하여 서비스담당자와 협의</a:t>
            </a:r>
          </a:p>
        </p:txBody>
      </p:sp>
      <p:grpSp>
        <p:nvGrpSpPr>
          <p:cNvPr id="13" name="Group 10"/>
          <p:cNvGrpSpPr/>
          <p:nvPr/>
        </p:nvGrpSpPr>
        <p:grpSpPr>
          <a:xfrm>
            <a:off x="2768630" y="2279610"/>
            <a:ext cx="2164740" cy="797826"/>
            <a:chOff x="965665" y="1191363"/>
            <a:chExt cx="2664295" cy="981940"/>
          </a:xfrm>
        </p:grpSpPr>
        <p:sp>
          <p:nvSpPr>
            <p:cNvPr id="14" name="Pentagon 11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인프라 시스템 구성</a:t>
              </a:r>
              <a:r>
                <a:rPr kumimoji="0" lang="en-US" altLang="ko-KR" sz="1000" b="1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</a:t>
              </a:r>
              <a:endParaRPr kumimoji="0" lang="ko-KR" altLang="en-US" sz="1000" b="1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5" name="Rectangle 12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1000" b="1" i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2</a:t>
              </a:r>
              <a:endParaRPr kumimoji="0" lang="ko-KR" altLang="en-US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16" name="Rectangle 13"/>
          <p:cNvSpPr/>
          <p:nvPr/>
        </p:nvSpPr>
        <p:spPr>
          <a:xfrm>
            <a:off x="2825087" y="3194820"/>
            <a:ext cx="2108282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To-Be Spec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에 맞는 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HW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도입하여 설치하고 상용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SW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설치</a:t>
            </a:r>
          </a:p>
        </p:txBody>
      </p:sp>
      <p:grpSp>
        <p:nvGrpSpPr>
          <p:cNvPr id="17" name="Group 14"/>
          <p:cNvGrpSpPr/>
          <p:nvPr/>
        </p:nvGrpSpPr>
        <p:grpSpPr>
          <a:xfrm>
            <a:off x="5011799" y="2279610"/>
            <a:ext cx="2164740" cy="797826"/>
            <a:chOff x="965665" y="1191363"/>
            <a:chExt cx="2664295" cy="981940"/>
          </a:xfrm>
        </p:grpSpPr>
        <p:sp>
          <p:nvSpPr>
            <p:cNvPr id="18" name="Pentagon 15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애플리케이션 및 데이터 </a:t>
              </a:r>
              <a:r>
                <a:rPr kumimoji="0" lang="ko-KR" altLang="en-US" sz="1000" b="1" dirty="0" err="1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포팅</a:t>
              </a:r>
              <a:endParaRPr kumimoji="0" lang="ko-KR" altLang="en-US" sz="1000" b="1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9" name="Rectangle 16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1000" b="1" i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3</a:t>
              </a:r>
              <a:endParaRPr kumimoji="0" lang="ko-KR" altLang="en-US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20" name="Rectangle 17"/>
          <p:cNvSpPr/>
          <p:nvPr/>
        </p:nvSpPr>
        <p:spPr>
          <a:xfrm>
            <a:off x="5068257" y="3194820"/>
            <a:ext cx="2108282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DB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데이터 이관 테스트를 수행하고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, App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를 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Porting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함</a:t>
            </a:r>
          </a:p>
        </p:txBody>
      </p:sp>
      <p:sp>
        <p:nvSpPr>
          <p:cNvPr id="21" name="Rectangle 23"/>
          <p:cNvSpPr/>
          <p:nvPr/>
        </p:nvSpPr>
        <p:spPr>
          <a:xfrm>
            <a:off x="640827" y="3931154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별 이행계획서 작성</a:t>
            </a:r>
          </a:p>
        </p:txBody>
      </p:sp>
      <p:grpSp>
        <p:nvGrpSpPr>
          <p:cNvPr id="22" name="Group 24"/>
          <p:cNvGrpSpPr/>
          <p:nvPr/>
        </p:nvGrpSpPr>
        <p:grpSpPr>
          <a:xfrm>
            <a:off x="7254970" y="2279610"/>
            <a:ext cx="2164740" cy="797826"/>
            <a:chOff x="965665" y="1191363"/>
            <a:chExt cx="2664295" cy="981940"/>
          </a:xfrm>
        </p:grpSpPr>
        <p:sp>
          <p:nvSpPr>
            <p:cNvPr id="23" name="Pentagon 25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서비스 테스트</a:t>
              </a:r>
            </a:p>
          </p:txBody>
        </p:sp>
        <p:sp>
          <p:nvSpPr>
            <p:cNvPr id="24" name="Rectangle 26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1000" b="1" i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4</a:t>
              </a:r>
              <a:endParaRPr kumimoji="0" lang="ko-KR" altLang="en-US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25" name="Rectangle 27"/>
          <p:cNvSpPr/>
          <p:nvPr/>
        </p:nvSpPr>
        <p:spPr>
          <a:xfrm>
            <a:off x="7311426" y="3194820"/>
            <a:ext cx="2108282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단위테스트 및 기능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성능테스트 후 전환여부 결정</a:t>
            </a:r>
          </a:p>
        </p:txBody>
      </p:sp>
      <p:sp>
        <p:nvSpPr>
          <p:cNvPr id="26" name="Rectangle 28"/>
          <p:cNvSpPr/>
          <p:nvPr/>
        </p:nvSpPr>
        <p:spPr>
          <a:xfrm>
            <a:off x="640827" y="4490611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별 이행계획서 및</a:t>
            </a:r>
          </a:p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별 성능비교방안 협의</a:t>
            </a:r>
          </a:p>
        </p:txBody>
      </p:sp>
      <p:sp>
        <p:nvSpPr>
          <p:cNvPr id="27" name="Rectangle 29"/>
          <p:cNvSpPr/>
          <p:nvPr/>
        </p:nvSpPr>
        <p:spPr>
          <a:xfrm>
            <a:off x="2883996" y="3931154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HW,NW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장비 도입 및 설치</a:t>
            </a:r>
          </a:p>
        </p:txBody>
      </p:sp>
      <p:sp>
        <p:nvSpPr>
          <p:cNvPr id="28" name="Rectangle 30"/>
          <p:cNvSpPr/>
          <p:nvPr/>
        </p:nvSpPr>
        <p:spPr>
          <a:xfrm>
            <a:off x="2883996" y="4490610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OS,MW,DB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설치 및 환경 설정</a:t>
            </a:r>
          </a:p>
        </p:txBody>
      </p:sp>
      <p:sp>
        <p:nvSpPr>
          <p:cNvPr id="29" name="Rectangle 31"/>
          <p:cNvSpPr/>
          <p:nvPr/>
        </p:nvSpPr>
        <p:spPr>
          <a:xfrm>
            <a:off x="2883996" y="5050069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기타 상용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SW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구성</a:t>
            </a:r>
          </a:p>
        </p:txBody>
      </p:sp>
      <p:sp>
        <p:nvSpPr>
          <p:cNvPr id="30" name="Rectangle 32"/>
          <p:cNvSpPr/>
          <p:nvPr/>
        </p:nvSpPr>
        <p:spPr>
          <a:xfrm>
            <a:off x="2883996" y="5609525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이행 위한 네트워크 환경 구성</a:t>
            </a:r>
          </a:p>
        </p:txBody>
      </p:sp>
      <p:sp>
        <p:nvSpPr>
          <p:cNvPr id="31" name="Rectangle 33"/>
          <p:cNvSpPr/>
          <p:nvPr/>
        </p:nvSpPr>
        <p:spPr>
          <a:xfrm>
            <a:off x="5126806" y="3931154"/>
            <a:ext cx="1990463" cy="35709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애플리케이션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컴파일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링크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변환</a:t>
            </a:r>
          </a:p>
        </p:txBody>
      </p:sp>
      <p:sp>
        <p:nvSpPr>
          <p:cNvPr id="32" name="Rectangle 34"/>
          <p:cNvSpPr/>
          <p:nvPr/>
        </p:nvSpPr>
        <p:spPr>
          <a:xfrm>
            <a:off x="5126806" y="4490609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DB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데이터 이행 테스트</a:t>
            </a:r>
          </a:p>
        </p:txBody>
      </p:sp>
      <p:cxnSp>
        <p:nvCxnSpPr>
          <p:cNvPr id="33" name="Straight Arrow Connector 42"/>
          <p:cNvCxnSpPr>
            <a:stCxn id="21" idx="2"/>
            <a:endCxn id="26" idx="0"/>
          </p:cNvCxnSpPr>
          <p:nvPr/>
        </p:nvCxnSpPr>
        <p:spPr>
          <a:xfrm>
            <a:off x="1636058" y="4288243"/>
            <a:ext cx="0" cy="20236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43"/>
          <p:cNvCxnSpPr>
            <a:stCxn id="27" idx="2"/>
            <a:endCxn id="28" idx="0"/>
          </p:cNvCxnSpPr>
          <p:nvPr/>
        </p:nvCxnSpPr>
        <p:spPr>
          <a:xfrm>
            <a:off x="3879228" y="4288243"/>
            <a:ext cx="0" cy="20236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45"/>
          <p:cNvCxnSpPr>
            <a:stCxn id="28" idx="2"/>
            <a:endCxn id="29" idx="0"/>
          </p:cNvCxnSpPr>
          <p:nvPr/>
        </p:nvCxnSpPr>
        <p:spPr>
          <a:xfrm>
            <a:off x="3879228" y="4847699"/>
            <a:ext cx="0" cy="20236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46"/>
          <p:cNvCxnSpPr>
            <a:stCxn id="29" idx="2"/>
            <a:endCxn id="30" idx="0"/>
          </p:cNvCxnSpPr>
          <p:nvPr/>
        </p:nvCxnSpPr>
        <p:spPr>
          <a:xfrm>
            <a:off x="3879228" y="5407158"/>
            <a:ext cx="0" cy="20236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47"/>
          <p:cNvCxnSpPr>
            <a:stCxn id="30" idx="3"/>
            <a:endCxn id="31" idx="1"/>
          </p:cNvCxnSpPr>
          <p:nvPr/>
        </p:nvCxnSpPr>
        <p:spPr>
          <a:xfrm flipV="1">
            <a:off x="4874459" y="4109698"/>
            <a:ext cx="252346" cy="1678372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48"/>
          <p:cNvCxnSpPr>
            <a:stCxn id="30" idx="3"/>
            <a:endCxn id="32" idx="1"/>
          </p:cNvCxnSpPr>
          <p:nvPr/>
        </p:nvCxnSpPr>
        <p:spPr>
          <a:xfrm flipV="1">
            <a:off x="4874459" y="4669153"/>
            <a:ext cx="252346" cy="1118917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49"/>
          <p:cNvCxnSpPr>
            <a:stCxn id="31" idx="2"/>
            <a:endCxn id="32" idx="0"/>
          </p:cNvCxnSpPr>
          <p:nvPr/>
        </p:nvCxnSpPr>
        <p:spPr>
          <a:xfrm>
            <a:off x="6122037" y="4288244"/>
            <a:ext cx="0" cy="20236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62"/>
          <p:cNvCxnSpPr/>
          <p:nvPr/>
        </p:nvCxnSpPr>
        <p:spPr>
          <a:xfrm>
            <a:off x="501552" y="2120815"/>
            <a:ext cx="8915984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91"/>
          <p:cNvCxnSpPr>
            <a:stCxn id="26" idx="3"/>
            <a:endCxn id="27" idx="1"/>
          </p:cNvCxnSpPr>
          <p:nvPr/>
        </p:nvCxnSpPr>
        <p:spPr>
          <a:xfrm flipV="1">
            <a:off x="2631290" y="4109699"/>
            <a:ext cx="252706" cy="559457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29"/>
          <p:cNvSpPr/>
          <p:nvPr/>
        </p:nvSpPr>
        <p:spPr>
          <a:xfrm>
            <a:off x="7398851" y="3931154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단위테스트 및 </a:t>
            </a:r>
          </a:p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데이터 검증</a:t>
            </a:r>
          </a:p>
        </p:txBody>
      </p:sp>
      <p:sp>
        <p:nvSpPr>
          <p:cNvPr id="43" name="Rectangle 30"/>
          <p:cNvSpPr/>
          <p:nvPr/>
        </p:nvSpPr>
        <p:spPr>
          <a:xfrm>
            <a:off x="7398851" y="4490610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연동 기능 테스트</a:t>
            </a:r>
          </a:p>
        </p:txBody>
      </p:sp>
      <p:cxnSp>
        <p:nvCxnSpPr>
          <p:cNvPr id="44" name="Straight Arrow Connector 43"/>
          <p:cNvCxnSpPr>
            <a:stCxn id="42" idx="2"/>
            <a:endCxn id="43" idx="0"/>
          </p:cNvCxnSpPr>
          <p:nvPr/>
        </p:nvCxnSpPr>
        <p:spPr>
          <a:xfrm>
            <a:off x="8394083" y="4288243"/>
            <a:ext cx="0" cy="20236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5"/>
          <p:cNvCxnSpPr>
            <a:stCxn id="43" idx="2"/>
          </p:cNvCxnSpPr>
          <p:nvPr/>
        </p:nvCxnSpPr>
        <p:spPr>
          <a:xfrm>
            <a:off x="8394083" y="4847699"/>
            <a:ext cx="0" cy="20236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화살표 연결선 45"/>
          <p:cNvCxnSpPr>
            <a:stCxn id="31" idx="3"/>
            <a:endCxn id="42" idx="1"/>
          </p:cNvCxnSpPr>
          <p:nvPr/>
        </p:nvCxnSpPr>
        <p:spPr>
          <a:xfrm>
            <a:off x="7117269" y="4109699"/>
            <a:ext cx="28158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꺾인 연결선 46"/>
          <p:cNvCxnSpPr>
            <a:stCxn id="32" idx="3"/>
            <a:endCxn id="42" idx="1"/>
          </p:cNvCxnSpPr>
          <p:nvPr/>
        </p:nvCxnSpPr>
        <p:spPr>
          <a:xfrm flipV="1">
            <a:off x="7117269" y="4109699"/>
            <a:ext cx="281582" cy="559455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125"/>
          <p:cNvSpPr/>
          <p:nvPr/>
        </p:nvSpPr>
        <p:spPr>
          <a:xfrm>
            <a:off x="8676516" y="5736206"/>
            <a:ext cx="781898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전환 수행 단계</a:t>
            </a:r>
          </a:p>
        </p:txBody>
      </p:sp>
      <p:sp>
        <p:nvSpPr>
          <p:cNvPr id="49" name="Rectangle 126"/>
          <p:cNvSpPr/>
          <p:nvPr/>
        </p:nvSpPr>
        <p:spPr>
          <a:xfrm>
            <a:off x="7234754" y="5736206"/>
            <a:ext cx="779941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전환대상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제외</a:t>
            </a:r>
          </a:p>
        </p:txBody>
      </p:sp>
      <p:cxnSp>
        <p:nvCxnSpPr>
          <p:cNvPr id="50" name="Elbow Connector 144"/>
          <p:cNvCxnSpPr>
            <a:stCxn id="51" idx="2"/>
            <a:endCxn id="49" idx="3"/>
          </p:cNvCxnSpPr>
          <p:nvPr/>
        </p:nvCxnSpPr>
        <p:spPr>
          <a:xfrm rot="5400000">
            <a:off x="8061880" y="5591281"/>
            <a:ext cx="276284" cy="370656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owchart: Decision 148"/>
          <p:cNvSpPr/>
          <p:nvPr/>
        </p:nvSpPr>
        <p:spPr>
          <a:xfrm>
            <a:off x="7858792" y="5080271"/>
            <a:ext cx="1053117" cy="558196"/>
          </a:xfrm>
          <a:prstGeom prst="flowChartDecision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전환여부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결정</a:t>
            </a:r>
          </a:p>
        </p:txBody>
      </p:sp>
      <p:cxnSp>
        <p:nvCxnSpPr>
          <p:cNvPr id="52" name="Elbow Connector 164"/>
          <p:cNvCxnSpPr>
            <a:stCxn id="51" idx="3"/>
            <a:endCxn id="48" idx="0"/>
          </p:cNvCxnSpPr>
          <p:nvPr/>
        </p:nvCxnSpPr>
        <p:spPr>
          <a:xfrm>
            <a:off x="8911909" y="5359369"/>
            <a:ext cx="155556" cy="376837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186"/>
          <p:cNvSpPr/>
          <p:nvPr/>
        </p:nvSpPr>
        <p:spPr>
          <a:xfrm>
            <a:off x="8078541" y="5752857"/>
            <a:ext cx="286272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No</a:t>
            </a:r>
          </a:p>
        </p:txBody>
      </p:sp>
      <p:sp>
        <p:nvSpPr>
          <p:cNvPr id="54" name="Rectangle 187"/>
          <p:cNvSpPr/>
          <p:nvPr/>
        </p:nvSpPr>
        <p:spPr>
          <a:xfrm>
            <a:off x="8911909" y="5199023"/>
            <a:ext cx="286272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Yes</a:t>
            </a:r>
          </a:p>
        </p:txBody>
      </p:sp>
      <p:sp>
        <p:nvSpPr>
          <p:cNvPr id="55" name="직사각형 54"/>
          <p:cNvSpPr/>
          <p:nvPr/>
        </p:nvSpPr>
        <p:spPr>
          <a:xfrm>
            <a:off x="272480" y="827568"/>
            <a:ext cx="9366632" cy="830997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Phase-2 “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준비 및 테스트” 단계에서는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Unix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를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Linux Platform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으로 전환하기 위한 구체적인 이행계획서를 작성하며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TO-BE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시스템의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H/W, S/W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를 구성하고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App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과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Data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를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Porting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하여 일정기간 동안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Linux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환경에서 테스트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수행합니다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  <a:endParaRPr lang="en-US" altLang="ko-KR" sz="16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9925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오픈 소스 전환 절차 </a:t>
            </a:r>
            <a:r>
              <a:rPr lang="en-US" altLang="ko-KR" dirty="0"/>
              <a:t>– </a:t>
            </a:r>
            <a:r>
              <a:rPr lang="ko-KR" altLang="en-US" dirty="0"/>
              <a:t>준비 및 테스트</a:t>
            </a:r>
          </a:p>
        </p:txBody>
      </p:sp>
      <p:cxnSp>
        <p:nvCxnSpPr>
          <p:cNvPr id="3" name="Straight Connector 74"/>
          <p:cNvCxnSpPr/>
          <p:nvPr/>
        </p:nvCxnSpPr>
        <p:spPr>
          <a:xfrm>
            <a:off x="501552" y="2112494"/>
            <a:ext cx="8915984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그룹 3"/>
          <p:cNvGrpSpPr/>
          <p:nvPr/>
        </p:nvGrpSpPr>
        <p:grpSpPr>
          <a:xfrm>
            <a:off x="501551" y="1823761"/>
            <a:ext cx="5738592" cy="288733"/>
            <a:chOff x="617294" y="1130954"/>
            <a:chExt cx="5187056" cy="355364"/>
          </a:xfrm>
        </p:grpSpPr>
        <p:sp>
          <p:nvSpPr>
            <p:cNvPr id="5" name="Snip Single Corner Rectangle 58"/>
            <p:cNvSpPr/>
            <p:nvPr/>
          </p:nvSpPr>
          <p:spPr>
            <a:xfrm>
              <a:off x="617294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환경조사 및 대상선정</a:t>
              </a:r>
            </a:p>
          </p:txBody>
        </p:sp>
        <p:sp>
          <p:nvSpPr>
            <p:cNvPr id="6" name="Snip Single Corner Rectangle 59"/>
            <p:cNvSpPr/>
            <p:nvPr/>
          </p:nvSpPr>
          <p:spPr>
            <a:xfrm>
              <a:off x="1919536" y="1130954"/>
              <a:ext cx="1302242" cy="355364"/>
            </a:xfrm>
            <a:prstGeom prst="snip1Rect">
              <a:avLst/>
            </a:prstGeom>
            <a:solidFill>
              <a:srgbClr val="425563"/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준비 및 테스트</a:t>
              </a:r>
            </a:p>
          </p:txBody>
        </p:sp>
        <p:sp>
          <p:nvSpPr>
            <p:cNvPr id="7" name="Snip Single Corner Rectangle 60"/>
            <p:cNvSpPr/>
            <p:nvPr/>
          </p:nvSpPr>
          <p:spPr>
            <a:xfrm>
              <a:off x="321572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수행</a:t>
              </a:r>
            </a:p>
          </p:txBody>
        </p:sp>
        <p:sp>
          <p:nvSpPr>
            <p:cNvPr id="8" name="Snip Single Corner Rectangle 61"/>
            <p:cNvSpPr/>
            <p:nvPr/>
          </p:nvSpPr>
          <p:spPr>
            <a:xfrm>
              <a:off x="4502108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최적화 및 안정화</a:t>
              </a:r>
            </a:p>
          </p:txBody>
        </p:sp>
      </p:grpSp>
      <p:cxnSp>
        <p:nvCxnSpPr>
          <p:cNvPr id="9" name="Straight Connector 62"/>
          <p:cNvCxnSpPr/>
          <p:nvPr/>
        </p:nvCxnSpPr>
        <p:spPr>
          <a:xfrm>
            <a:off x="501552" y="2112494"/>
            <a:ext cx="8915984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761687"/>
              </p:ext>
            </p:extLst>
          </p:nvPr>
        </p:nvGraphicFramePr>
        <p:xfrm>
          <a:off x="506506" y="2339318"/>
          <a:ext cx="8911028" cy="4042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10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191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65622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189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No.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Process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Task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Input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Output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담당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8965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이행계획서 작성 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이행계획서 작성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이행계획서 초안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339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ko-KR" altLang="en-US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이행계획서 및</a:t>
                      </a:r>
                    </a:p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성능비교방안 협의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이행계획서 초안</a:t>
                      </a:r>
                    </a:p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 전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/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후 성능비교 방안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이행계획서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8965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인프라 시스템 구성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HW,NW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장비 도입 및 설치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HW, NW </a:t>
                      </a:r>
                      <a:r>
                        <a:rPr lang="en-US" altLang="ko-KR" sz="10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설치 정보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896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ko-KR" altLang="en-US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OS,MW,DB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설치 및 환경 설정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설치계획서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설치결과서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896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ko-KR" altLang="en-US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기타 상용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구성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설치결과서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896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ko-KR" altLang="en-US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 위한 네트워크 환경 구성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L4, </a:t>
                      </a:r>
                      <a:r>
                        <a:rPr lang="ko-KR" altLang="en-US" sz="1000" b="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방화벽 등록 신청서</a:t>
                      </a:r>
                      <a:endParaRPr lang="ko-KR" altLang="en-US" sz="1000" b="0" baseline="300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설치결과서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8965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애플리케이션 및 데이터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포팅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애플리케이션 컴파일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/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링크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/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변환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C9CA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App.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변환 작업 결과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896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ko-KR" altLang="en-US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DB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데이터 이행 테스트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이행테스트 결과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18965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테스트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단위테스트 및 데이터 검증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이행계획서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단위 테스트 결과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1896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ko-KR" altLang="en-US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연동 기능 테스트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이행계획서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연동 테스트 결과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1896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전환여부</a:t>
                      </a:r>
                      <a:r>
                        <a:rPr lang="ko-KR" altLang="en-US" sz="10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결정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타당성 심의결과 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Update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12" name="직사각형 11"/>
          <p:cNvSpPr/>
          <p:nvPr/>
        </p:nvSpPr>
        <p:spPr>
          <a:xfrm>
            <a:off x="272480" y="827568"/>
            <a:ext cx="9366632" cy="830997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Phase-2 “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준비 및 테스트” 단계에서는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Unix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를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Linux Platform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으로 전환하기 위한 구체적인 이행계획서를 작성하며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TO-BE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시스템의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H/W, S/W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를 구성하고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App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과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Data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를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Porting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하여 일정기간 동안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Linux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환경에서 테스트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수행합니다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  <a:endParaRPr lang="en-US" altLang="ko-KR" sz="16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4585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오픈 소스 전환 </a:t>
            </a:r>
            <a:r>
              <a:rPr lang="ko-KR" altLang="en-US" dirty="0" smtClean="0"/>
              <a:t>절차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전환 수행 </a:t>
            </a:r>
            <a:endParaRPr lang="ko-KR" altLang="en-US" dirty="0"/>
          </a:p>
        </p:txBody>
      </p:sp>
      <p:cxnSp>
        <p:nvCxnSpPr>
          <p:cNvPr id="3" name="Straight Connector 87"/>
          <p:cNvCxnSpPr/>
          <p:nvPr/>
        </p:nvCxnSpPr>
        <p:spPr>
          <a:xfrm>
            <a:off x="416497" y="2197253"/>
            <a:ext cx="8915984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그룹 3"/>
          <p:cNvGrpSpPr/>
          <p:nvPr/>
        </p:nvGrpSpPr>
        <p:grpSpPr>
          <a:xfrm>
            <a:off x="416496" y="1908520"/>
            <a:ext cx="5738592" cy="288733"/>
            <a:chOff x="617294" y="1130954"/>
            <a:chExt cx="5187056" cy="355364"/>
          </a:xfrm>
        </p:grpSpPr>
        <p:sp>
          <p:nvSpPr>
            <p:cNvPr id="5" name="Snip Single Corner Rectangle 58"/>
            <p:cNvSpPr/>
            <p:nvPr/>
          </p:nvSpPr>
          <p:spPr>
            <a:xfrm>
              <a:off x="617294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환경조사 및 대상선정</a:t>
              </a:r>
            </a:p>
          </p:txBody>
        </p:sp>
        <p:sp>
          <p:nvSpPr>
            <p:cNvPr id="6" name="Snip Single Corner Rectangle 59"/>
            <p:cNvSpPr/>
            <p:nvPr/>
          </p:nvSpPr>
          <p:spPr>
            <a:xfrm>
              <a:off x="191953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준비 및 테스트</a:t>
              </a:r>
            </a:p>
          </p:txBody>
        </p:sp>
        <p:sp>
          <p:nvSpPr>
            <p:cNvPr id="7" name="Snip Single Corner Rectangle 60"/>
            <p:cNvSpPr/>
            <p:nvPr/>
          </p:nvSpPr>
          <p:spPr>
            <a:xfrm>
              <a:off x="3215726" y="1130954"/>
              <a:ext cx="1302242" cy="355364"/>
            </a:xfrm>
            <a:prstGeom prst="snip1Rect">
              <a:avLst/>
            </a:prstGeom>
            <a:solidFill>
              <a:srgbClr val="425563"/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수행</a:t>
              </a:r>
            </a:p>
          </p:txBody>
        </p:sp>
        <p:sp>
          <p:nvSpPr>
            <p:cNvPr id="8" name="Snip Single Corner Rectangle 61"/>
            <p:cNvSpPr/>
            <p:nvPr/>
          </p:nvSpPr>
          <p:spPr>
            <a:xfrm>
              <a:off x="4502108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최적화 및 안정화</a:t>
              </a:r>
            </a:p>
          </p:txBody>
        </p:sp>
      </p:grpSp>
      <p:sp>
        <p:nvSpPr>
          <p:cNvPr id="9" name="Rectangle 2"/>
          <p:cNvSpPr/>
          <p:nvPr/>
        </p:nvSpPr>
        <p:spPr>
          <a:xfrm>
            <a:off x="6531134" y="4637465"/>
            <a:ext cx="1617097" cy="11677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전환 및 점검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10" name="Group 7"/>
          <p:cNvGrpSpPr/>
          <p:nvPr/>
        </p:nvGrpSpPr>
        <p:grpSpPr>
          <a:xfrm>
            <a:off x="832181" y="2356048"/>
            <a:ext cx="2164740" cy="797826"/>
            <a:chOff x="965665" y="1191363"/>
            <a:chExt cx="2664295" cy="981940"/>
          </a:xfrm>
        </p:grpSpPr>
        <p:sp>
          <p:nvSpPr>
            <p:cNvPr id="11" name="Pentagon 8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서비스 전환</a:t>
              </a:r>
              <a:endParaRPr lang="en-US" altLang="ko-KR" sz="1000" b="1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algn="ctr"/>
              <a:r>
                <a:rPr lang="ko-KR" altLang="en-US" sz="1000" b="1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상세 절차서 작성</a:t>
              </a:r>
            </a:p>
          </p:txBody>
        </p:sp>
        <p:sp>
          <p:nvSpPr>
            <p:cNvPr id="12" name="Rectangle 9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000" b="1" i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1</a:t>
              </a:r>
              <a:endParaRPr lang="ko-KR" altLang="en-US" sz="1000" b="1" i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13" name="Rectangle 10"/>
          <p:cNvSpPr/>
          <p:nvPr/>
        </p:nvSpPr>
        <p:spPr>
          <a:xfrm>
            <a:off x="479957" y="3271258"/>
            <a:ext cx="2869185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전환에 필요한 상세한 작업 절차 작성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담당자와 전환일정 확정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4" name="Rectangle 11"/>
          <p:cNvSpPr/>
          <p:nvPr/>
        </p:nvSpPr>
        <p:spPr>
          <a:xfrm>
            <a:off x="614682" y="4567049"/>
            <a:ext cx="2599738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전환 상세 절차 협의 및 절차서 완성</a:t>
            </a:r>
          </a:p>
        </p:txBody>
      </p:sp>
      <p:grpSp>
        <p:nvGrpSpPr>
          <p:cNvPr id="15" name="Group 12"/>
          <p:cNvGrpSpPr/>
          <p:nvPr/>
        </p:nvGrpSpPr>
        <p:grpSpPr>
          <a:xfrm>
            <a:off x="3790407" y="2356048"/>
            <a:ext cx="2164740" cy="797826"/>
            <a:chOff x="965665" y="1191363"/>
            <a:chExt cx="2664295" cy="981940"/>
          </a:xfrm>
        </p:grpSpPr>
        <p:sp>
          <p:nvSpPr>
            <p:cNvPr id="16" name="Pentagon 13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이행 전 성능 측정</a:t>
              </a:r>
            </a:p>
          </p:txBody>
        </p:sp>
        <p:sp>
          <p:nvSpPr>
            <p:cNvPr id="17" name="Rectangle 14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000" b="1" i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2</a:t>
              </a:r>
              <a:endParaRPr lang="ko-KR" altLang="en-US" sz="1000" b="1" i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18" name="Rectangle 15"/>
          <p:cNvSpPr/>
          <p:nvPr/>
        </p:nvSpPr>
        <p:spPr>
          <a:xfrm>
            <a:off x="3438184" y="3271258"/>
            <a:ext cx="2869185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전환 전에 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전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후의 성능비교를 위해 사전에 협의한 항목들의 성능 측정</a:t>
            </a:r>
          </a:p>
        </p:txBody>
      </p:sp>
      <p:sp>
        <p:nvSpPr>
          <p:cNvPr id="19" name="Rectangle 16"/>
          <p:cNvSpPr/>
          <p:nvPr/>
        </p:nvSpPr>
        <p:spPr>
          <a:xfrm>
            <a:off x="3572908" y="4007592"/>
            <a:ext cx="2599738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이행 전 시스템 성능측정 및 검토</a:t>
            </a:r>
          </a:p>
        </p:txBody>
      </p:sp>
      <p:grpSp>
        <p:nvGrpSpPr>
          <p:cNvPr id="20" name="Group 17"/>
          <p:cNvGrpSpPr/>
          <p:nvPr/>
        </p:nvGrpSpPr>
        <p:grpSpPr>
          <a:xfrm>
            <a:off x="6748633" y="2356048"/>
            <a:ext cx="2164740" cy="797826"/>
            <a:chOff x="965665" y="1191363"/>
            <a:chExt cx="2664295" cy="981940"/>
          </a:xfrm>
        </p:grpSpPr>
        <p:sp>
          <p:nvSpPr>
            <p:cNvPr id="21" name="Pentagon 18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서비스 전환작업</a:t>
              </a:r>
            </a:p>
          </p:txBody>
        </p:sp>
        <p:sp>
          <p:nvSpPr>
            <p:cNvPr id="22" name="Rectangle 19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000" b="1" i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3</a:t>
              </a:r>
              <a:endParaRPr lang="ko-KR" altLang="en-US" sz="1000" b="1" i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23" name="Rectangle 20"/>
          <p:cNvSpPr/>
          <p:nvPr/>
        </p:nvSpPr>
        <p:spPr>
          <a:xfrm>
            <a:off x="6396409" y="3271258"/>
            <a:ext cx="2869185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전환 작업 절차에 따라 서비스 전환을 실시하고 서비스 점검결과에 따라 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Open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결정</a:t>
            </a:r>
          </a:p>
        </p:txBody>
      </p:sp>
      <p:sp>
        <p:nvSpPr>
          <p:cNvPr id="24" name="Rectangle 21"/>
          <p:cNvSpPr/>
          <p:nvPr/>
        </p:nvSpPr>
        <p:spPr>
          <a:xfrm>
            <a:off x="6531134" y="4007592"/>
            <a:ext cx="2599738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전환 작업 전 작업절차 최종 점검</a:t>
            </a:r>
          </a:p>
        </p:txBody>
      </p:sp>
      <p:cxnSp>
        <p:nvCxnSpPr>
          <p:cNvPr id="25" name="Straight Connector 26"/>
          <p:cNvCxnSpPr/>
          <p:nvPr/>
        </p:nvCxnSpPr>
        <p:spPr>
          <a:xfrm>
            <a:off x="416497" y="2197253"/>
            <a:ext cx="8915984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7"/>
          <p:cNvSpPr/>
          <p:nvPr/>
        </p:nvSpPr>
        <p:spPr>
          <a:xfrm>
            <a:off x="614682" y="4007592"/>
            <a:ext cx="2599738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전환 상세 절차서 초안 작성</a:t>
            </a:r>
          </a:p>
        </p:txBody>
      </p:sp>
      <p:sp>
        <p:nvSpPr>
          <p:cNvPr id="27" name="Rectangle 28"/>
          <p:cNvSpPr/>
          <p:nvPr/>
        </p:nvSpPr>
        <p:spPr>
          <a:xfrm>
            <a:off x="614682" y="5126507"/>
            <a:ext cx="2599738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전환 일정 확정</a:t>
            </a:r>
          </a:p>
        </p:txBody>
      </p:sp>
      <p:sp>
        <p:nvSpPr>
          <p:cNvPr id="28" name="Rectangle 29"/>
          <p:cNvSpPr/>
          <p:nvPr/>
        </p:nvSpPr>
        <p:spPr>
          <a:xfrm>
            <a:off x="8319829" y="5012400"/>
            <a:ext cx="811042" cy="48637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최적화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및 안정화 작업</a:t>
            </a:r>
          </a:p>
        </p:txBody>
      </p:sp>
      <p:cxnSp>
        <p:nvCxnSpPr>
          <p:cNvPr id="29" name="Straight Arrow Connector 30"/>
          <p:cNvCxnSpPr>
            <a:stCxn id="26" idx="2"/>
            <a:endCxn id="14" idx="0"/>
          </p:cNvCxnSpPr>
          <p:nvPr/>
        </p:nvCxnSpPr>
        <p:spPr>
          <a:xfrm>
            <a:off x="1914551" y="4364681"/>
            <a:ext cx="0" cy="20236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31"/>
          <p:cNvCxnSpPr>
            <a:stCxn id="14" idx="2"/>
            <a:endCxn id="27" idx="0"/>
          </p:cNvCxnSpPr>
          <p:nvPr/>
        </p:nvCxnSpPr>
        <p:spPr>
          <a:xfrm>
            <a:off x="1914551" y="4924138"/>
            <a:ext cx="0" cy="20236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2"/>
          <p:cNvCxnSpPr>
            <a:stCxn id="27" idx="3"/>
            <a:endCxn id="19" idx="1"/>
          </p:cNvCxnSpPr>
          <p:nvPr/>
        </p:nvCxnSpPr>
        <p:spPr>
          <a:xfrm flipV="1">
            <a:off x="3214419" y="4186137"/>
            <a:ext cx="358489" cy="111891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3"/>
          <p:cNvSpPr/>
          <p:nvPr/>
        </p:nvSpPr>
        <p:spPr>
          <a:xfrm>
            <a:off x="7861958" y="5092395"/>
            <a:ext cx="286272" cy="153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Yes</a:t>
            </a:r>
          </a:p>
        </p:txBody>
      </p:sp>
      <p:sp>
        <p:nvSpPr>
          <p:cNvPr id="33" name="Flowchart: Decision 34"/>
          <p:cNvSpPr/>
          <p:nvPr/>
        </p:nvSpPr>
        <p:spPr>
          <a:xfrm>
            <a:off x="6748632" y="5012400"/>
            <a:ext cx="1110887" cy="486371"/>
          </a:xfrm>
          <a:prstGeom prst="flowChartDecision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성공여부</a:t>
            </a:r>
          </a:p>
        </p:txBody>
      </p:sp>
      <p:cxnSp>
        <p:nvCxnSpPr>
          <p:cNvPr id="34" name="Straight Arrow Connector 35"/>
          <p:cNvCxnSpPr>
            <a:stCxn id="19" idx="3"/>
            <a:endCxn id="24" idx="1"/>
          </p:cNvCxnSpPr>
          <p:nvPr/>
        </p:nvCxnSpPr>
        <p:spPr>
          <a:xfrm>
            <a:off x="6172645" y="4186137"/>
            <a:ext cx="35848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6"/>
          <p:cNvCxnSpPr>
            <a:stCxn id="33" idx="2"/>
            <a:endCxn id="19" idx="2"/>
          </p:cNvCxnSpPr>
          <p:nvPr/>
        </p:nvCxnSpPr>
        <p:spPr>
          <a:xfrm rot="5400000" flipH="1">
            <a:off x="5521381" y="3716077"/>
            <a:ext cx="1134090" cy="2431299"/>
          </a:xfrm>
          <a:prstGeom prst="bentConnector3">
            <a:avLst>
              <a:gd name="adj1" fmla="val -16378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7"/>
          <p:cNvCxnSpPr>
            <a:stCxn id="33" idx="3"/>
            <a:endCxn id="28" idx="1"/>
          </p:cNvCxnSpPr>
          <p:nvPr/>
        </p:nvCxnSpPr>
        <p:spPr>
          <a:xfrm>
            <a:off x="7859519" y="5255586"/>
            <a:ext cx="46031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8"/>
          <p:cNvCxnSpPr>
            <a:stCxn id="24" idx="2"/>
            <a:endCxn id="9" idx="0"/>
          </p:cNvCxnSpPr>
          <p:nvPr/>
        </p:nvCxnSpPr>
        <p:spPr>
          <a:xfrm rot="5400000">
            <a:off x="7448952" y="4255412"/>
            <a:ext cx="272783" cy="491320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9"/>
          <p:cNvSpPr/>
          <p:nvPr/>
        </p:nvSpPr>
        <p:spPr>
          <a:xfrm>
            <a:off x="7319554" y="5520900"/>
            <a:ext cx="286272" cy="153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No</a:t>
            </a:r>
          </a:p>
        </p:txBody>
      </p:sp>
      <p:sp>
        <p:nvSpPr>
          <p:cNvPr id="39" name="직사각형 38"/>
          <p:cNvSpPr/>
          <p:nvPr/>
        </p:nvSpPr>
        <p:spPr>
          <a:xfrm>
            <a:off x="272480" y="827568"/>
            <a:ext cx="9366632" cy="830997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Phase-3 “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전환 수행＂단계에서는 서비스를 전환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(Cut-Over)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하기 위한 상세한 작업절차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(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시나리오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)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를 작성하고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이행 전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후 성능비교를 위한 성능측정 작업 후에 서비스 담당자와 협의된 전환 일정에 맞춰 전환 작업을 실시합니다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8520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오픈 소스 전환 절차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전환 수행</a:t>
            </a:r>
            <a:endParaRPr lang="ko-KR" altLang="en-US" dirty="0"/>
          </a:p>
        </p:txBody>
      </p:sp>
      <p:cxnSp>
        <p:nvCxnSpPr>
          <p:cNvPr id="3" name="Straight Connector 62"/>
          <p:cNvCxnSpPr/>
          <p:nvPr/>
        </p:nvCxnSpPr>
        <p:spPr>
          <a:xfrm>
            <a:off x="429504" y="2148302"/>
            <a:ext cx="8915984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455684"/>
              </p:ext>
            </p:extLst>
          </p:nvPr>
        </p:nvGraphicFramePr>
        <p:xfrm>
          <a:off x="434458" y="2375127"/>
          <a:ext cx="8911029" cy="34118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10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912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3364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4667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2288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No.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Process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Task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Input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Output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담당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1945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전환</a:t>
                      </a:r>
                      <a:r>
                        <a:rPr lang="ko-KR" altLang="en-US" sz="10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상세 절차서 작성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전환 상세 절차서 초안 작성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현황분석결과서</a:t>
                      </a:r>
                      <a:endParaRPr lang="en-US" altLang="ko-KR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이행계획서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이행시나리오 초안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</a:t>
                      </a:r>
                      <a:r>
                        <a:rPr lang="en-US" altLang="ko-KR" sz="10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baseline="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57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전환 상세 절차 협의 및 절차서 완성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이행시나리오 초안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이행시나리오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en-US" altLang="ko-KR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</a:t>
                      </a:r>
                      <a:r>
                        <a:rPr lang="en-US" altLang="ko-KR" sz="10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baseline="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57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전환 일정 확정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이행시나리오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세부 이행 일정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</a:p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812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 전 성능 측정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 전 시스템 성능측정 및 검토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성능비교방안 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812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latinLnBrk="1"/>
                      <a:endParaRPr lang="ko-KR" altLang="en-US" sz="12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이행 전 시스템 성능지표 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577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전환작업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전환 작업 전 작업절차 최종 점검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이행시나리오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이행시나리오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</a:p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57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전환 및 점검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이행시나리오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</a:p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812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전환 결과서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grpSp>
        <p:nvGrpSpPr>
          <p:cNvPr id="5" name="그룹 4"/>
          <p:cNvGrpSpPr/>
          <p:nvPr/>
        </p:nvGrpSpPr>
        <p:grpSpPr>
          <a:xfrm>
            <a:off x="429503" y="1859569"/>
            <a:ext cx="5738592" cy="288733"/>
            <a:chOff x="617294" y="1130954"/>
            <a:chExt cx="5187056" cy="355364"/>
          </a:xfrm>
        </p:grpSpPr>
        <p:sp>
          <p:nvSpPr>
            <p:cNvPr id="6" name="Snip Single Corner Rectangle 58"/>
            <p:cNvSpPr/>
            <p:nvPr/>
          </p:nvSpPr>
          <p:spPr>
            <a:xfrm>
              <a:off x="617294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975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환경조사 및 대상선정</a:t>
              </a:r>
            </a:p>
          </p:txBody>
        </p:sp>
        <p:sp>
          <p:nvSpPr>
            <p:cNvPr id="7" name="Snip Single Corner Rectangle 59"/>
            <p:cNvSpPr/>
            <p:nvPr/>
          </p:nvSpPr>
          <p:spPr>
            <a:xfrm>
              <a:off x="191953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975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준비 및 테스트</a:t>
              </a:r>
            </a:p>
          </p:txBody>
        </p:sp>
        <p:sp>
          <p:nvSpPr>
            <p:cNvPr id="8" name="Snip Single Corner Rectangle 60"/>
            <p:cNvSpPr/>
            <p:nvPr/>
          </p:nvSpPr>
          <p:spPr>
            <a:xfrm>
              <a:off x="3215726" y="1130954"/>
              <a:ext cx="1302242" cy="355364"/>
            </a:xfrm>
            <a:prstGeom prst="snip1Rect">
              <a:avLst/>
            </a:prstGeom>
            <a:solidFill>
              <a:srgbClr val="425563"/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975" b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수행</a:t>
              </a:r>
            </a:p>
          </p:txBody>
        </p:sp>
        <p:sp>
          <p:nvSpPr>
            <p:cNvPr id="9" name="Snip Single Corner Rectangle 61"/>
            <p:cNvSpPr/>
            <p:nvPr/>
          </p:nvSpPr>
          <p:spPr>
            <a:xfrm>
              <a:off x="4502108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975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최적화 및 안정화</a:t>
              </a:r>
            </a:p>
          </p:txBody>
        </p:sp>
      </p:grpSp>
      <p:sp>
        <p:nvSpPr>
          <p:cNvPr id="10" name="직사각형 9"/>
          <p:cNvSpPr/>
          <p:nvPr/>
        </p:nvSpPr>
        <p:spPr>
          <a:xfrm>
            <a:off x="272480" y="827568"/>
            <a:ext cx="9366632" cy="830997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Phase-3 “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전환 수행＂단계에서는 서비스를 전환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(Cut-Over)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하기 위한 상세한 작업절차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(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시나리오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)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를 작성하고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이행 전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후 성능비교를 위한 성능측정 작업 후에 서비스 담당자와 협의된 전환 일정에 맞춰 전환 작업을 실시합니다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2388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오픈 소스 전환 절차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최적화 및 안정화</a:t>
            </a:r>
            <a:endParaRPr lang="ko-KR" altLang="en-US" dirty="0"/>
          </a:p>
        </p:txBody>
      </p:sp>
      <p:cxnSp>
        <p:nvCxnSpPr>
          <p:cNvPr id="3" name="Straight Connector 78"/>
          <p:cNvCxnSpPr/>
          <p:nvPr/>
        </p:nvCxnSpPr>
        <p:spPr>
          <a:xfrm>
            <a:off x="416497" y="2163774"/>
            <a:ext cx="8915984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24"/>
          <p:cNvCxnSpPr/>
          <p:nvPr/>
        </p:nvCxnSpPr>
        <p:spPr>
          <a:xfrm>
            <a:off x="416497" y="2163774"/>
            <a:ext cx="8915984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그룹 4"/>
          <p:cNvGrpSpPr/>
          <p:nvPr/>
        </p:nvGrpSpPr>
        <p:grpSpPr>
          <a:xfrm>
            <a:off x="416496" y="1875041"/>
            <a:ext cx="5738592" cy="288733"/>
            <a:chOff x="617294" y="1130954"/>
            <a:chExt cx="5187056" cy="355364"/>
          </a:xfrm>
        </p:grpSpPr>
        <p:sp>
          <p:nvSpPr>
            <p:cNvPr id="6" name="Snip Single Corner Rectangle 58"/>
            <p:cNvSpPr/>
            <p:nvPr/>
          </p:nvSpPr>
          <p:spPr>
            <a:xfrm>
              <a:off x="617294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환경조사 및 대상선정</a:t>
              </a:r>
            </a:p>
          </p:txBody>
        </p:sp>
        <p:sp>
          <p:nvSpPr>
            <p:cNvPr id="7" name="Snip Single Corner Rectangle 59"/>
            <p:cNvSpPr/>
            <p:nvPr/>
          </p:nvSpPr>
          <p:spPr>
            <a:xfrm>
              <a:off x="191953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준비 및 테스트</a:t>
              </a:r>
            </a:p>
          </p:txBody>
        </p:sp>
        <p:sp>
          <p:nvSpPr>
            <p:cNvPr id="8" name="Snip Single Corner Rectangle 60"/>
            <p:cNvSpPr/>
            <p:nvPr/>
          </p:nvSpPr>
          <p:spPr>
            <a:xfrm>
              <a:off x="321572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수행</a:t>
              </a:r>
            </a:p>
          </p:txBody>
        </p:sp>
        <p:sp>
          <p:nvSpPr>
            <p:cNvPr id="9" name="Snip Single Corner Rectangle 61"/>
            <p:cNvSpPr/>
            <p:nvPr/>
          </p:nvSpPr>
          <p:spPr>
            <a:xfrm>
              <a:off x="4502108" y="1130954"/>
              <a:ext cx="1302242" cy="355364"/>
            </a:xfrm>
            <a:prstGeom prst="snip1Rect">
              <a:avLst/>
            </a:prstGeom>
            <a:solidFill>
              <a:srgbClr val="425563"/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최적화 및 안정화</a:t>
              </a:r>
            </a:p>
          </p:txBody>
        </p:sp>
      </p:grpSp>
      <p:grpSp>
        <p:nvGrpSpPr>
          <p:cNvPr id="10" name="Group 6"/>
          <p:cNvGrpSpPr/>
          <p:nvPr/>
        </p:nvGrpSpPr>
        <p:grpSpPr>
          <a:xfrm>
            <a:off x="440405" y="2322569"/>
            <a:ext cx="2164740" cy="797826"/>
            <a:chOff x="965665" y="1191363"/>
            <a:chExt cx="2664295" cy="981940"/>
          </a:xfrm>
        </p:grpSpPr>
        <p:sp>
          <p:nvSpPr>
            <p:cNvPr id="11" name="Pentagon 7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시스템 모니터링</a:t>
              </a:r>
            </a:p>
          </p:txBody>
        </p:sp>
        <p:sp>
          <p:nvSpPr>
            <p:cNvPr id="12" name="Rectangle 8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000" b="1" i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1</a:t>
              </a:r>
              <a:endParaRPr lang="ko-KR" altLang="en-US" sz="1000" b="1" i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13" name="Rectangle 9"/>
          <p:cNvSpPr/>
          <p:nvPr/>
        </p:nvSpPr>
        <p:spPr>
          <a:xfrm>
            <a:off x="496863" y="3237779"/>
            <a:ext cx="2108282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운영 현황 모니터링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성능 측정 지표로 사용을 위한 모니터링 수행 결과 수집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14" name="Group 10"/>
          <p:cNvGrpSpPr/>
          <p:nvPr/>
        </p:nvGrpSpPr>
        <p:grpSpPr>
          <a:xfrm>
            <a:off x="2683575" y="2322569"/>
            <a:ext cx="2164740" cy="797826"/>
            <a:chOff x="965665" y="1191363"/>
            <a:chExt cx="2664295" cy="981940"/>
          </a:xfrm>
        </p:grpSpPr>
        <p:sp>
          <p:nvSpPr>
            <p:cNvPr id="15" name="Pentagon 11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이행 후 성능 측정</a:t>
              </a:r>
            </a:p>
          </p:txBody>
        </p:sp>
        <p:sp>
          <p:nvSpPr>
            <p:cNvPr id="16" name="Rectangle 12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000" b="1" i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2</a:t>
              </a:r>
              <a:endParaRPr lang="ko-KR" altLang="en-US" sz="1000" b="1" i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17" name="Rectangle 13"/>
          <p:cNvSpPr/>
          <p:nvPr/>
        </p:nvSpPr>
        <p:spPr>
          <a:xfrm>
            <a:off x="2740032" y="3237779"/>
            <a:ext cx="2108282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사전 협의한 항목들의 성능 측정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이행 전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후 성능 결과 비교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18" name="Group 14"/>
          <p:cNvGrpSpPr/>
          <p:nvPr/>
        </p:nvGrpSpPr>
        <p:grpSpPr>
          <a:xfrm>
            <a:off x="4926744" y="2322569"/>
            <a:ext cx="2164740" cy="797826"/>
            <a:chOff x="965665" y="1191363"/>
            <a:chExt cx="2664295" cy="981940"/>
          </a:xfrm>
        </p:grpSpPr>
        <p:sp>
          <p:nvSpPr>
            <p:cNvPr id="19" name="Pentagon 15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성능 최적화</a:t>
              </a:r>
            </a:p>
          </p:txBody>
        </p:sp>
        <p:sp>
          <p:nvSpPr>
            <p:cNvPr id="20" name="Rectangle 16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000" b="1" i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3</a:t>
              </a:r>
              <a:endParaRPr lang="ko-KR" altLang="en-US" sz="1000" b="1" i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21" name="Rectangle 17"/>
          <p:cNvSpPr/>
          <p:nvPr/>
        </p:nvSpPr>
        <p:spPr>
          <a:xfrm>
            <a:off x="4983202" y="3237779"/>
            <a:ext cx="2108282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성능이 이행 전에 비해 저하된 경우 각 분야 별 최적화 작업을 수행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2" name="Rectangle 23"/>
          <p:cNvSpPr/>
          <p:nvPr/>
        </p:nvSpPr>
        <p:spPr>
          <a:xfrm>
            <a:off x="555772" y="3974113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모니터링 수행</a:t>
            </a:r>
          </a:p>
        </p:txBody>
      </p:sp>
      <p:grpSp>
        <p:nvGrpSpPr>
          <p:cNvPr id="23" name="Group 24"/>
          <p:cNvGrpSpPr/>
          <p:nvPr/>
        </p:nvGrpSpPr>
        <p:grpSpPr>
          <a:xfrm>
            <a:off x="7169915" y="2322569"/>
            <a:ext cx="2164740" cy="797826"/>
            <a:chOff x="965665" y="1191363"/>
            <a:chExt cx="2664295" cy="981940"/>
          </a:xfrm>
        </p:grpSpPr>
        <p:sp>
          <p:nvSpPr>
            <p:cNvPr id="24" name="Pentagon 25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시스템 안정화</a:t>
              </a:r>
            </a:p>
          </p:txBody>
        </p:sp>
        <p:sp>
          <p:nvSpPr>
            <p:cNvPr id="25" name="Rectangle 26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000" b="1" i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3</a:t>
              </a:r>
              <a:endParaRPr lang="ko-KR" altLang="en-US" sz="1000" b="1" i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26" name="Rectangle 27"/>
          <p:cNvSpPr/>
          <p:nvPr/>
        </p:nvSpPr>
        <p:spPr>
          <a:xfrm>
            <a:off x="7226371" y="3237779"/>
            <a:ext cx="2108282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안정화 작업 지원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Troubleshooting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수행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7" name="Rectangle 29"/>
          <p:cNvSpPr/>
          <p:nvPr/>
        </p:nvSpPr>
        <p:spPr>
          <a:xfrm>
            <a:off x="2798941" y="3974113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이행 후 성능 측정</a:t>
            </a:r>
          </a:p>
        </p:txBody>
      </p:sp>
      <p:sp>
        <p:nvSpPr>
          <p:cNvPr id="28" name="Rectangle 30"/>
          <p:cNvSpPr/>
          <p:nvPr/>
        </p:nvSpPr>
        <p:spPr>
          <a:xfrm>
            <a:off x="2798941" y="4533568"/>
            <a:ext cx="1990463" cy="1487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성능 지표 분석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ko-KR" altLang="en-US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9" name="Rectangle 34"/>
          <p:cNvSpPr/>
          <p:nvPr/>
        </p:nvSpPr>
        <p:spPr>
          <a:xfrm>
            <a:off x="5041751" y="4533568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분야 별 성능 최적화</a:t>
            </a:r>
          </a:p>
        </p:txBody>
      </p:sp>
      <p:sp>
        <p:nvSpPr>
          <p:cNvPr id="30" name="Rectangle 35"/>
          <p:cNvSpPr/>
          <p:nvPr/>
        </p:nvSpPr>
        <p:spPr>
          <a:xfrm>
            <a:off x="7269751" y="3974113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안정화 수행</a:t>
            </a:r>
          </a:p>
        </p:txBody>
      </p:sp>
      <p:cxnSp>
        <p:nvCxnSpPr>
          <p:cNvPr id="31" name="Straight Arrow Connector 43"/>
          <p:cNvCxnSpPr>
            <a:stCxn id="27" idx="2"/>
            <a:endCxn id="28" idx="0"/>
          </p:cNvCxnSpPr>
          <p:nvPr/>
        </p:nvCxnSpPr>
        <p:spPr>
          <a:xfrm>
            <a:off x="3794173" y="4331202"/>
            <a:ext cx="0" cy="20236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47"/>
          <p:cNvCxnSpPr>
            <a:stCxn id="29" idx="0"/>
            <a:endCxn id="27" idx="3"/>
          </p:cNvCxnSpPr>
          <p:nvPr/>
        </p:nvCxnSpPr>
        <p:spPr>
          <a:xfrm rot="16200000" flipV="1">
            <a:off x="5222738" y="3719324"/>
            <a:ext cx="380910" cy="1247578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48"/>
          <p:cNvCxnSpPr>
            <a:stCxn id="35" idx="3"/>
            <a:endCxn id="29" idx="1"/>
          </p:cNvCxnSpPr>
          <p:nvPr/>
        </p:nvCxnSpPr>
        <p:spPr>
          <a:xfrm flipV="1">
            <a:off x="4341851" y="4712112"/>
            <a:ext cx="699900" cy="650787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50"/>
          <p:cNvCxnSpPr>
            <a:stCxn id="35" idx="2"/>
            <a:endCxn id="30" idx="1"/>
          </p:cNvCxnSpPr>
          <p:nvPr/>
        </p:nvCxnSpPr>
        <p:spPr>
          <a:xfrm rot="5400000" flipH="1" flipV="1">
            <a:off x="4736885" y="3202181"/>
            <a:ext cx="1582388" cy="3483343"/>
          </a:xfrm>
          <a:prstGeom prst="bentConnector4">
            <a:avLst>
              <a:gd name="adj1" fmla="val -11738"/>
              <a:gd name="adj2" fmla="val 9672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lowchart: Decision 79"/>
          <p:cNvSpPr/>
          <p:nvPr/>
        </p:nvSpPr>
        <p:spPr>
          <a:xfrm>
            <a:off x="3230964" y="4990752"/>
            <a:ext cx="1110887" cy="744294"/>
          </a:xfrm>
          <a:prstGeom prst="flowChartDecision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성능오차범위인정</a:t>
            </a:r>
          </a:p>
        </p:txBody>
      </p:sp>
      <p:sp>
        <p:nvSpPr>
          <p:cNvPr id="36" name="Rectangle 80"/>
          <p:cNvSpPr/>
          <p:nvPr/>
        </p:nvSpPr>
        <p:spPr>
          <a:xfrm>
            <a:off x="4338881" y="5210936"/>
            <a:ext cx="286272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No</a:t>
            </a:r>
          </a:p>
        </p:txBody>
      </p:sp>
      <p:sp>
        <p:nvSpPr>
          <p:cNvPr id="37" name="Rectangle 86"/>
          <p:cNvSpPr/>
          <p:nvPr/>
        </p:nvSpPr>
        <p:spPr>
          <a:xfrm>
            <a:off x="3815672" y="5754085"/>
            <a:ext cx="286272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Yes</a:t>
            </a:r>
          </a:p>
        </p:txBody>
      </p:sp>
      <p:cxnSp>
        <p:nvCxnSpPr>
          <p:cNvPr id="38" name="직선 화살표 연결선 37"/>
          <p:cNvCxnSpPr>
            <a:stCxn id="22" idx="3"/>
            <a:endCxn id="27" idx="1"/>
          </p:cNvCxnSpPr>
          <p:nvPr/>
        </p:nvCxnSpPr>
        <p:spPr>
          <a:xfrm>
            <a:off x="2546235" y="4152658"/>
            <a:ext cx="25270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직사각형 38"/>
          <p:cNvSpPr/>
          <p:nvPr/>
        </p:nvSpPr>
        <p:spPr>
          <a:xfrm>
            <a:off x="272480" y="827568"/>
            <a:ext cx="9366632" cy="58477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Phase-4 Optimization “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최적화 및 안정화” 단계에서는 서비스 전환 후 시스템 안정화 작업 지원과 이행 전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후 성능비교 결과에 따라 취할 수 있는 성능최적화 작업등을 포함합니다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842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오픈 소스 전환 </a:t>
            </a:r>
            <a:r>
              <a:rPr lang="ko-KR" altLang="en-US" dirty="0" smtClean="0"/>
              <a:t>절차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최적화 및 안정화 </a:t>
            </a:r>
            <a:endParaRPr lang="ko-KR" altLang="en-US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851073"/>
              </p:ext>
            </p:extLst>
          </p:nvPr>
        </p:nvGraphicFramePr>
        <p:xfrm>
          <a:off x="421450" y="2445240"/>
          <a:ext cx="8911029" cy="25222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10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892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8723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2715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2288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No.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Process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Task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Input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Output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담당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577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시스템 모니터링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시스템 모니터링 수행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이슈보고서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</a:p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1945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 후 성능 측정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 후 성능 측정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이행 후 시스템 성능지표 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194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성능 지표 분석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이행 전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후 성능비교분석 결과 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577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성능 최적화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분야 별 성능 최적화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성능 튜닝 작업 결과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</a:p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577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시스템 안정화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시스템 안정화 수행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모니터링 결과 보고서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</a:p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pSp>
        <p:nvGrpSpPr>
          <p:cNvPr id="4" name="그룹 3"/>
          <p:cNvGrpSpPr/>
          <p:nvPr/>
        </p:nvGrpSpPr>
        <p:grpSpPr>
          <a:xfrm>
            <a:off x="416496" y="1929682"/>
            <a:ext cx="5738592" cy="288733"/>
            <a:chOff x="617294" y="1130954"/>
            <a:chExt cx="5187056" cy="355364"/>
          </a:xfrm>
        </p:grpSpPr>
        <p:sp>
          <p:nvSpPr>
            <p:cNvPr id="5" name="Snip Single Corner Rectangle 58"/>
            <p:cNvSpPr/>
            <p:nvPr/>
          </p:nvSpPr>
          <p:spPr>
            <a:xfrm>
              <a:off x="617294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환경조사 및 대상선정</a:t>
              </a:r>
            </a:p>
          </p:txBody>
        </p:sp>
        <p:sp>
          <p:nvSpPr>
            <p:cNvPr id="6" name="Snip Single Corner Rectangle 59"/>
            <p:cNvSpPr/>
            <p:nvPr/>
          </p:nvSpPr>
          <p:spPr>
            <a:xfrm>
              <a:off x="191953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준비 및 테스트</a:t>
              </a:r>
            </a:p>
          </p:txBody>
        </p:sp>
        <p:sp>
          <p:nvSpPr>
            <p:cNvPr id="7" name="Snip Single Corner Rectangle 60"/>
            <p:cNvSpPr/>
            <p:nvPr/>
          </p:nvSpPr>
          <p:spPr>
            <a:xfrm>
              <a:off x="321572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수행</a:t>
              </a:r>
            </a:p>
          </p:txBody>
        </p:sp>
        <p:sp>
          <p:nvSpPr>
            <p:cNvPr id="8" name="Snip Single Corner Rectangle 61"/>
            <p:cNvSpPr/>
            <p:nvPr/>
          </p:nvSpPr>
          <p:spPr>
            <a:xfrm>
              <a:off x="4502108" y="1130954"/>
              <a:ext cx="1302242" cy="355364"/>
            </a:xfrm>
            <a:prstGeom prst="snip1Rect">
              <a:avLst/>
            </a:prstGeom>
            <a:solidFill>
              <a:srgbClr val="425563"/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최적화 및 안정화</a:t>
              </a:r>
            </a:p>
          </p:txBody>
        </p:sp>
      </p:grpSp>
      <p:cxnSp>
        <p:nvCxnSpPr>
          <p:cNvPr id="9" name="Straight Connector 24"/>
          <p:cNvCxnSpPr/>
          <p:nvPr/>
        </p:nvCxnSpPr>
        <p:spPr>
          <a:xfrm>
            <a:off x="416497" y="2218415"/>
            <a:ext cx="8915984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직사각형 9"/>
          <p:cNvSpPr/>
          <p:nvPr/>
        </p:nvSpPr>
        <p:spPr>
          <a:xfrm>
            <a:off x="272480" y="827568"/>
            <a:ext cx="9366632" cy="58477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Phase-4 Optimization “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최적화 및 안정화” 단계에서는 서비스 전환 후 시스템 안정화 작업 지원과 이행 전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후 성능비교 결과에 따라 취할 수 있는 성능최적화 작업등을 포함합니다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7519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리눅스</a:t>
            </a:r>
            <a:r>
              <a:rPr lang="ko-KR" altLang="en-US" dirty="0" smtClean="0"/>
              <a:t> 전환 시 고려 사항 </a:t>
            </a:r>
            <a:r>
              <a:rPr lang="en-US" altLang="ko-KR" dirty="0" smtClean="0">
                <a:sym typeface="Wingdings" panose="05000000000000000000" pitchFamily="2" charset="2"/>
              </a:rPr>
              <a:t> C </a:t>
            </a:r>
            <a:r>
              <a:rPr lang="ko-KR" altLang="en-US" dirty="0" smtClean="0">
                <a:sym typeface="Wingdings" panose="05000000000000000000" pitchFamily="2" charset="2"/>
              </a:rPr>
              <a:t>언어 애플리케이션</a:t>
            </a:r>
            <a:endParaRPr lang="ko-KR" altLang="en-US" dirty="0"/>
          </a:p>
        </p:txBody>
      </p:sp>
      <p:grpSp>
        <p:nvGrpSpPr>
          <p:cNvPr id="79" name="그룹 78"/>
          <p:cNvGrpSpPr/>
          <p:nvPr/>
        </p:nvGrpSpPr>
        <p:grpSpPr>
          <a:xfrm>
            <a:off x="511897" y="2307152"/>
            <a:ext cx="8761583" cy="977832"/>
            <a:chOff x="693304" y="2708921"/>
            <a:chExt cx="10659280" cy="977832"/>
          </a:xfrm>
        </p:grpSpPr>
        <p:sp>
          <p:nvSpPr>
            <p:cNvPr id="80" name="object 9"/>
            <p:cNvSpPr/>
            <p:nvPr/>
          </p:nvSpPr>
          <p:spPr>
            <a:xfrm>
              <a:off x="8988873" y="2708921"/>
              <a:ext cx="2363711" cy="97783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lIns="0" tIns="0" rIns="0" bIns="0" rtlCol="0" anchor="ctr"/>
            <a:lstStyle/>
            <a:p>
              <a:pPr algn="ctr"/>
              <a:r>
                <a:rPr lang="ko-KR" altLang="en-US" sz="1400" dirty="0" err="1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리</a:t>
              </a:r>
              <a:r>
                <a:rPr lang="ko-KR" altLang="en-US" sz="1400" spc="-5" dirty="0" err="1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눅스에서</a:t>
              </a:r>
              <a:r>
                <a:rPr lang="ko-KR" altLang="en-US" sz="1400" spc="-5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</a:t>
              </a:r>
              <a:r>
                <a:rPr lang="ko-KR" altLang="en-US" sz="1400" spc="-5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실행 될 </a:t>
              </a:r>
              <a:r>
                <a:rPr lang="ko-KR" altLang="en-US" sz="14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수</a:t>
              </a:r>
              <a:endParaRPr lang="en-US" altLang="ko-KR" sz="140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  <a:p>
              <a:pPr algn="ctr"/>
              <a:r>
                <a:rPr lang="ko-KR" altLang="en-US" sz="1400" spc="-335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</a:t>
              </a:r>
              <a:r>
                <a:rPr lang="ko-KR" altLang="en-US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있</a:t>
              </a:r>
              <a:r>
                <a:rPr lang="ko-KR" altLang="en-US" sz="1400" spc="-5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도록</a:t>
              </a:r>
              <a:r>
                <a:rPr lang="ko-KR" altLang="en-US" sz="1400" spc="-15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</a:t>
              </a:r>
              <a:r>
                <a:rPr lang="ko-KR" altLang="en-US" sz="1400" spc="-5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애플리케이션 </a:t>
              </a:r>
              <a:endParaRPr lang="en-US" altLang="ko-KR" sz="1400" spc="-5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  <a:p>
              <a:pPr algn="ctr"/>
              <a:r>
                <a:rPr lang="ko-KR" altLang="en-US" sz="14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구축 </a:t>
              </a:r>
              <a:r>
                <a:rPr lang="ko-KR" altLang="en-US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및</a:t>
              </a:r>
              <a:r>
                <a:rPr lang="ko-KR" altLang="en-US" sz="1400" spc="-265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</a:t>
              </a:r>
              <a:r>
                <a:rPr lang="ko-KR" altLang="en-US" sz="14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테스트</a:t>
              </a:r>
              <a:endPara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</p:txBody>
        </p:sp>
        <p:grpSp>
          <p:nvGrpSpPr>
            <p:cNvPr id="82" name="그룹 81"/>
            <p:cNvGrpSpPr/>
            <p:nvPr/>
          </p:nvGrpSpPr>
          <p:grpSpPr>
            <a:xfrm>
              <a:off x="693304" y="2717125"/>
              <a:ext cx="2594383" cy="927355"/>
              <a:chOff x="693305" y="2717125"/>
              <a:chExt cx="2183638" cy="927355"/>
            </a:xfrm>
          </p:grpSpPr>
          <p:sp>
            <p:nvSpPr>
              <p:cNvPr id="90" name="object 14"/>
              <p:cNvSpPr txBox="1"/>
              <p:nvPr/>
            </p:nvSpPr>
            <p:spPr>
              <a:xfrm>
                <a:off x="719213" y="2742272"/>
                <a:ext cx="2157730" cy="454070"/>
              </a:xfrm>
              <a:prstGeom prst="rect">
                <a:avLst/>
              </a:prstGeom>
            </p:spPr>
            <p:txBody>
              <a:bodyPr vert="horz" wrap="square" lIns="0" tIns="5814" rIns="0" bIns="0" rtlCol="0">
                <a:spAutoFit/>
              </a:bodyPr>
              <a:lstStyle/>
              <a:p>
                <a:pPr>
                  <a:lnSpc>
                    <a:spcPct val="100000"/>
                  </a:lnSpc>
                  <a:spcBef>
                    <a:spcPts val="45"/>
                  </a:spcBef>
                </a:pPr>
                <a:endParaRPr sz="140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endParaRPr>
              </a:p>
              <a:p>
                <a:pPr marL="96520" marR="108585">
                  <a:lnSpc>
                    <a:spcPct val="135900"/>
                  </a:lnSpc>
                </a:pPr>
                <a:r>
                  <a:rPr sz="1200" dirty="0">
                    <a:solidFill>
                      <a:srgbClr val="CCCCFF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  <a:cs typeface="Malgun Gothic" charset="-127"/>
                  </a:rPr>
                  <a:t>포팅과 관련된</a:t>
                </a:r>
                <a:r>
                  <a:rPr sz="1200" spc="-260" dirty="0">
                    <a:solidFill>
                      <a:srgbClr val="CCCCFF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  <a:cs typeface="Malgun Gothic" charset="-127"/>
                  </a:rPr>
                  <a:t> </a:t>
                </a:r>
                <a:r>
                  <a:rPr sz="1200" dirty="0">
                    <a:solidFill>
                      <a:srgbClr val="CCCCFF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  <a:cs typeface="Malgun Gothic" charset="-127"/>
                  </a:rPr>
                  <a:t>사항확  인</a:t>
                </a:r>
                <a:endParaRPr sz="120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endParaRPr>
              </a:p>
            </p:txBody>
          </p:sp>
          <p:sp>
            <p:nvSpPr>
              <p:cNvPr id="91" name="object 15"/>
              <p:cNvSpPr/>
              <p:nvPr/>
            </p:nvSpPr>
            <p:spPr>
              <a:xfrm>
                <a:off x="693305" y="2717125"/>
                <a:ext cx="2183130" cy="927355"/>
              </a:xfrm>
              <a:prstGeom prst="rect">
                <a:avLst/>
              </a:prstGeom>
              <a:blipFill>
                <a:blip r:embed="rId2" cstate="print"/>
                <a:stretch>
                  <a:fillRect/>
                </a:stretch>
              </a:blipFill>
              <a:ln>
                <a:solidFill>
                  <a:schemeClr val="bg1">
                    <a:lumMod val="65000"/>
                  </a:schemeClr>
                </a:solidFill>
              </a:ln>
            </p:spPr>
            <p:txBody>
              <a:bodyPr wrap="square" lIns="0" tIns="0" rIns="0" bIns="0" rtlCol="0" anchor="ctr"/>
              <a:lstStyle/>
              <a:p>
                <a:pPr algn="ctr"/>
                <a:r>
                  <a:rPr lang="ko-KR" altLang="en-US" sz="1400" dirty="0" err="1">
                    <a:latin typeface="산돌고딕 M" panose="02030504000101010101" pitchFamily="18" charset="-127"/>
                    <a:ea typeface="산돌고딕 M" panose="02030504000101010101" pitchFamily="18" charset="-127"/>
                    <a:cs typeface="Malgun Gothic" charset="-127"/>
                  </a:rPr>
                  <a:t>포팅과</a:t>
                </a:r>
                <a:r>
                  <a:rPr lang="ko-KR" altLang="en-US" sz="1400" dirty="0">
                    <a:latin typeface="산돌고딕 M" panose="02030504000101010101" pitchFamily="18" charset="-127"/>
                    <a:ea typeface="산돌고딕 M" panose="02030504000101010101" pitchFamily="18" charset="-127"/>
                    <a:cs typeface="Malgun Gothic" charset="-127"/>
                  </a:rPr>
                  <a:t> 관련된 사항확인</a:t>
                </a:r>
              </a:p>
            </p:txBody>
          </p:sp>
        </p:grpSp>
        <p:sp>
          <p:nvSpPr>
            <p:cNvPr id="83" name="object 56"/>
            <p:cNvSpPr/>
            <p:nvPr/>
          </p:nvSpPr>
          <p:spPr>
            <a:xfrm>
              <a:off x="3385752" y="2813800"/>
              <a:ext cx="120014" cy="794094"/>
            </a:xfrm>
            <a:custGeom>
              <a:avLst/>
              <a:gdLst/>
              <a:ahLst/>
              <a:cxnLst/>
              <a:rect l="l" t="t" r="r" b="b"/>
              <a:pathLst>
                <a:path w="120015" h="888364">
                  <a:moveTo>
                    <a:pt x="0" y="0"/>
                  </a:moveTo>
                  <a:lnTo>
                    <a:pt x="0" y="888199"/>
                  </a:lnTo>
                  <a:lnTo>
                    <a:pt x="119507" y="4440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 sz="1100" dirty="0"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84" name="object 56"/>
            <p:cNvSpPr/>
            <p:nvPr/>
          </p:nvSpPr>
          <p:spPr>
            <a:xfrm>
              <a:off x="6047994" y="2822657"/>
              <a:ext cx="120014" cy="794094"/>
            </a:xfrm>
            <a:custGeom>
              <a:avLst/>
              <a:gdLst/>
              <a:ahLst/>
              <a:cxnLst/>
              <a:rect l="l" t="t" r="r" b="b"/>
              <a:pathLst>
                <a:path w="120015" h="888364">
                  <a:moveTo>
                    <a:pt x="0" y="0"/>
                  </a:moveTo>
                  <a:lnTo>
                    <a:pt x="0" y="888199"/>
                  </a:lnTo>
                  <a:lnTo>
                    <a:pt x="119507" y="4440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 sz="1100" dirty="0"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85" name="object 9"/>
            <p:cNvSpPr/>
            <p:nvPr/>
          </p:nvSpPr>
          <p:spPr>
            <a:xfrm>
              <a:off x="3588273" y="2708921"/>
              <a:ext cx="2363711" cy="97783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lIns="0" tIns="0" rIns="0" bIns="0" rtlCol="0" anchor="ctr"/>
            <a:lstStyle/>
            <a:p>
              <a:pPr algn="ctr"/>
              <a:r>
                <a:rPr lang="en-US" altLang="ko-KR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UNIX</a:t>
              </a:r>
              <a:r>
                <a:rPr lang="ko-KR" altLang="en-US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상에서 </a:t>
              </a:r>
              <a:r>
                <a:rPr lang="en-US" altLang="ko-KR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GNU</a:t>
              </a:r>
              <a:r>
                <a:rPr lang="ko-KR" altLang="en-US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툴을 </a:t>
              </a:r>
              <a:endPara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  <a:p>
              <a:pPr algn="ctr"/>
              <a:r>
                <a:rPr lang="ko-KR" altLang="en-US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이용하여 </a:t>
              </a:r>
              <a:r>
                <a:rPr lang="en-US" altLang="ko-KR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C/C++  </a:t>
              </a:r>
            </a:p>
            <a:p>
              <a:pPr algn="ctr"/>
              <a:r>
                <a:rPr lang="ko-KR" altLang="en-US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애플리케이션 구축</a:t>
              </a:r>
            </a:p>
          </p:txBody>
        </p:sp>
        <p:sp>
          <p:nvSpPr>
            <p:cNvPr id="87" name="object 9"/>
            <p:cNvSpPr/>
            <p:nvPr/>
          </p:nvSpPr>
          <p:spPr>
            <a:xfrm>
              <a:off x="6240028" y="2708921"/>
              <a:ext cx="2363711" cy="97783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lIns="0" tIns="0" rIns="0" bIns="0" rtlCol="0" anchor="ctr"/>
            <a:lstStyle/>
            <a:p>
              <a:pPr algn="ctr"/>
              <a:r>
                <a:rPr lang="en-US" altLang="ko-KR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UNIX</a:t>
              </a:r>
              <a:r>
                <a:rPr lang="ko-KR" altLang="en-US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머신 상에서 </a:t>
              </a:r>
              <a:endPara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  <a:p>
              <a:pPr algn="ctr"/>
              <a:r>
                <a:rPr lang="ko-KR" altLang="en-US" sz="1400" dirty="0" err="1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리눅스용</a:t>
              </a:r>
              <a:r>
                <a:rPr lang="ko-KR" altLang="en-US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애플리케이션을 </a:t>
              </a:r>
              <a:r>
                <a:rPr lang="en-US" altLang="ko-KR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/>
              </a:r>
              <a:br>
                <a:rPr lang="en-US" altLang="ko-KR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</a:br>
              <a:r>
                <a:rPr lang="ko-KR" altLang="en-US" sz="1400" dirty="0" err="1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빌드및</a:t>
              </a:r>
              <a:r>
                <a:rPr lang="ko-KR" altLang="en-US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테스트</a:t>
              </a:r>
            </a:p>
          </p:txBody>
        </p:sp>
        <p:sp>
          <p:nvSpPr>
            <p:cNvPr id="89" name="object 56"/>
            <p:cNvSpPr/>
            <p:nvPr/>
          </p:nvSpPr>
          <p:spPr>
            <a:xfrm>
              <a:off x="8712290" y="2780928"/>
              <a:ext cx="120014" cy="794094"/>
            </a:xfrm>
            <a:custGeom>
              <a:avLst/>
              <a:gdLst/>
              <a:ahLst/>
              <a:cxnLst/>
              <a:rect l="l" t="t" r="r" b="b"/>
              <a:pathLst>
                <a:path w="120015" h="888364">
                  <a:moveTo>
                    <a:pt x="0" y="0"/>
                  </a:moveTo>
                  <a:lnTo>
                    <a:pt x="0" y="888199"/>
                  </a:lnTo>
                  <a:lnTo>
                    <a:pt x="119507" y="4440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 sz="1100" dirty="0"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93" name="표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963561"/>
              </p:ext>
            </p:extLst>
          </p:nvPr>
        </p:nvGraphicFramePr>
        <p:xfrm>
          <a:off x="273051" y="3464528"/>
          <a:ext cx="9217024" cy="29168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8513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3657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99763">
                <a:tc>
                  <a:txBody>
                    <a:bodyPr/>
                    <a:lstStyle/>
                    <a:p>
                      <a:pPr algn="l"/>
                      <a:r>
                        <a:rPr lang="ko-KR" altLang="en-US" sz="14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항목</a:t>
                      </a:r>
                      <a:endParaRPr lang="en-US" sz="14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82832" marR="182832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14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    내역</a:t>
                      </a:r>
                      <a:endParaRPr lang="en-US" sz="14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82832" marR="182832" marT="36000" marB="3600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5463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14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컴파일</a:t>
                      </a:r>
                      <a:endParaRPr lang="en-US" sz="1400" b="1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82832" marR="182832" marT="102870" marB="10287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4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CPU </a:t>
                      </a:r>
                      <a:r>
                        <a:rPr lang="ko-KR" altLang="en-US" sz="1400" baseline="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로직과</a:t>
                      </a:r>
                      <a:r>
                        <a:rPr lang="ko-KR" altLang="en-US" sz="14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en-US" altLang="ko-KR" sz="14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 </a:t>
                      </a:r>
                      <a:r>
                        <a:rPr lang="ko-KR" altLang="en-US" sz="14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 명령어의 차이에 따라 소스 코드 컴파일 시 오류가 발생할 수 있음</a:t>
                      </a:r>
                      <a:endParaRPr lang="en-US" altLang="ko-KR" sz="1400" baseline="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4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컴파일러 플래그</a:t>
                      </a:r>
                      <a:r>
                        <a:rPr lang="en-US" altLang="ko-KR" sz="14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 </a:t>
                      </a:r>
                      <a:r>
                        <a:rPr lang="en-US" altLang="ko-KR" sz="1400" baseline="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Makefiles</a:t>
                      </a:r>
                      <a:r>
                        <a:rPr lang="en-US" altLang="ko-KR" sz="14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 </a:t>
                      </a:r>
                      <a:r>
                        <a:rPr lang="ko-KR" altLang="en-US" sz="1400" baseline="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빌드</a:t>
                      </a:r>
                      <a:r>
                        <a:rPr lang="ko-KR" altLang="en-US" sz="14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절차</a:t>
                      </a:r>
                      <a:r>
                        <a:rPr lang="en-US" altLang="ko-KR" sz="14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 </a:t>
                      </a:r>
                      <a:r>
                        <a:rPr lang="ko-KR" altLang="en-US" sz="14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소스 코드 변경 등이 필요함</a:t>
                      </a:r>
                      <a:endParaRPr lang="en-US" altLang="ko-KR" sz="1400" baseline="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82832" marR="182832" marT="102870" marB="10287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5463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14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라이브러리</a:t>
                      </a:r>
                      <a:endParaRPr lang="en-US" sz="1400" b="1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82832" marR="182832" marT="102870" marB="10287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ANSI,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C/C++ </a:t>
                      </a:r>
                      <a:r>
                        <a:rPr lang="ko-KR" altLang="en-US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등 표준 라이브러리가 벤더와 버전 별로 상이한 경우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라이브러리 변환이 필요할 수 있음 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(</a:t>
                      </a:r>
                      <a:r>
                        <a:rPr lang="ko-KR" altLang="en-US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예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: Unix </a:t>
                      </a:r>
                      <a:r>
                        <a:rPr lang="ko-KR" altLang="en-US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전용 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</a:t>
                      </a:r>
                      <a:r>
                        <a:rPr lang="ko-KR" altLang="en-US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언어 라이브러리를 사용하는 경우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)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182832" marR="182832" marT="102870" marB="10287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5463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Endian</a:t>
                      </a:r>
                      <a:endParaRPr lang="en-US" sz="1400" b="1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82832" marR="182832" marT="102870" marB="10287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Unix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에서 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Big-Endian 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방식인 경우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, Linux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의 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Little-Endian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ko-KR" altLang="en-US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방식으로 변환이 필요할 수 있음</a:t>
                      </a:r>
                      <a:endParaRPr lang="en-US" altLang="ko-KR" sz="1400" kern="1200" dirty="0" smtClean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Endian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이란 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CPU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가 메모리에 데이터를 저장하는 방식을 의미함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182832" marR="182832" marT="102870" marB="10287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5463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altLang="ko-KR" sz="14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POSIX</a:t>
                      </a:r>
                      <a:endParaRPr lang="en-US" sz="1400" b="1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82832" marR="182832" marT="102870" marB="10287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POSIX (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이기종 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Unix 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간 호환을 위해서 공통 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API 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준수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) 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기반이 아닌 경우에는 소스 코드는 변경이 필요함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182832" marR="182832" marT="102870" marB="10287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cxnSp>
        <p:nvCxnSpPr>
          <p:cNvPr id="95" name="직선 화살표 연결선 94"/>
          <p:cNvCxnSpPr/>
          <p:nvPr/>
        </p:nvCxnSpPr>
        <p:spPr>
          <a:xfrm flipH="1">
            <a:off x="4828612" y="2098503"/>
            <a:ext cx="193576" cy="24630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4952048" y="1790726"/>
            <a:ext cx="1000229" cy="307777"/>
          </a:xfrm>
          <a:prstGeom prst="rect">
            <a:avLst/>
          </a:prstGeom>
        </p:spPr>
        <p:txBody>
          <a:bodyPr wrap="square" lIns="0" rtlCol="0">
            <a:spAutoFit/>
          </a:bodyPr>
          <a:lstStyle/>
          <a:p>
            <a:pPr defTabSz="1042988" eaLnBrk="0" hangingPunct="0">
              <a:spcBef>
                <a:spcPct val="50000"/>
              </a:spcBef>
              <a:buSzPct val="140000"/>
            </a:pPr>
            <a:r>
              <a:rPr lang="en-US" altLang="ko-KR" sz="1400" b="1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Key Point!</a:t>
            </a:r>
            <a:endParaRPr lang="ko-KR" altLang="en-US" sz="1400" b="1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00" name="직사각형 99"/>
          <p:cNvSpPr/>
          <p:nvPr/>
        </p:nvSpPr>
        <p:spPr>
          <a:xfrm>
            <a:off x="2891468" y="2322686"/>
            <a:ext cx="1942894" cy="962298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1" name="직사각형 100"/>
          <p:cNvSpPr/>
          <p:nvPr/>
        </p:nvSpPr>
        <p:spPr>
          <a:xfrm>
            <a:off x="272480" y="827568"/>
            <a:ext cx="9366632" cy="1215717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3"/>
              </a:buBlip>
            </a:pP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자체 개발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C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나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턱시도 기반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인프라는 아래와 같은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단계로 적용합니다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  <a:endParaRPr lang="en-US" altLang="ko-KR" sz="16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742950" lvl="1" indent="-285750" fontAlgn="auto" latinLnBrk="0"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Linux C / C library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를 기존 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UNIX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에 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install (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일반적으로 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UNIX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에서 이미 사용중임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)</a:t>
            </a:r>
          </a:p>
          <a:p>
            <a:pPr marL="742950" lvl="1" indent="-285750" fontAlgn="auto" latinLnBrk="0"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UNIX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상에서 컴파일 및 테스트 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(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표본집단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)</a:t>
            </a:r>
          </a:p>
          <a:p>
            <a:pPr marL="742950" lvl="1" indent="-285750" fontAlgn="auto" latinLnBrk="0"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검증 후 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Linux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상에 재 컴파일 및 구성 </a:t>
            </a:r>
          </a:p>
        </p:txBody>
      </p:sp>
    </p:spTree>
    <p:extLst>
      <p:ext uri="{BB962C8B-B14F-4D97-AF65-F5344CB8AC3E}">
        <p14:creationId xmlns:p14="http://schemas.microsoft.com/office/powerpoint/2010/main" val="330345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리눅스</a:t>
            </a:r>
            <a:r>
              <a:rPr lang="ko-KR" altLang="en-US" dirty="0"/>
              <a:t> 전환 시 고려 사항 </a:t>
            </a:r>
            <a:r>
              <a:rPr lang="en-US" altLang="ko-KR" dirty="0">
                <a:sym typeface="Wingdings" panose="05000000000000000000" pitchFamily="2" charset="2"/>
              </a:rPr>
              <a:t> C </a:t>
            </a:r>
            <a:r>
              <a:rPr lang="ko-KR" altLang="en-US" dirty="0">
                <a:sym typeface="Wingdings" panose="05000000000000000000" pitchFamily="2" charset="2"/>
              </a:rPr>
              <a:t>언어 </a:t>
            </a:r>
            <a:r>
              <a:rPr lang="ko-KR" altLang="en-US" dirty="0" smtClean="0">
                <a:sym typeface="Wingdings" panose="05000000000000000000" pitchFamily="2" charset="2"/>
              </a:rPr>
              <a:t>애플리케이션</a:t>
            </a:r>
            <a:r>
              <a:rPr lang="en-US" altLang="ko-KR" dirty="0" smtClean="0">
                <a:sym typeface="Wingdings" panose="05000000000000000000" pitchFamily="2" charset="2"/>
              </a:rPr>
              <a:t>(</a:t>
            </a:r>
            <a:r>
              <a:rPr lang="ko-KR" altLang="en-US" dirty="0" smtClean="0">
                <a:sym typeface="Wingdings" panose="05000000000000000000" pitchFamily="2" charset="2"/>
              </a:rPr>
              <a:t>턱시도</a:t>
            </a:r>
            <a:r>
              <a:rPr lang="en-US" altLang="ko-KR" dirty="0" smtClean="0">
                <a:sym typeface="Wingdings" panose="05000000000000000000" pitchFamily="2" charset="2"/>
              </a:rPr>
              <a:t>)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10145" y="804683"/>
            <a:ext cx="6473569" cy="234026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defTabSz="349548" fontAlgn="auto" latinLnBrk="0">
              <a:spcBef>
                <a:spcPts val="0"/>
              </a:spcBef>
              <a:spcAft>
                <a:spcPts val="0"/>
              </a:spcAft>
              <a:buSzPct val="100000"/>
            </a:pPr>
            <a:endParaRPr kumimoji="0" lang="ko-KR" altLang="en-US" sz="1138" b="1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HP Simplified" pitchFamily="34" charset="0"/>
            </a:endParaRPr>
          </a:p>
        </p:txBody>
      </p:sp>
      <p:sp>
        <p:nvSpPr>
          <p:cNvPr id="4" name="Rectangle 63"/>
          <p:cNvSpPr>
            <a:spLocks noChangeArrowheads="1"/>
          </p:cNvSpPr>
          <p:nvPr/>
        </p:nvSpPr>
        <p:spPr bwMode="gray">
          <a:xfrm>
            <a:off x="272480" y="833950"/>
            <a:ext cx="7609436" cy="1215717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  <a:extLst/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Tuxedo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기반 인프라는 아래와 같은 단계를 거칩니다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endParaRPr lang="en-US" altLang="ko-KR" sz="16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742950" lvl="1" indent="-285750" fontAlgn="auto" latinLnBrk="0"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Tuxedo 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개발 환경 전환 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(</a:t>
            </a:r>
            <a:r>
              <a:rPr lang="en-US" altLang="ko-KR" sz="14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UBBconfig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파일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en-US" altLang="ko-KR" sz="14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setenv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파일 등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)</a:t>
            </a:r>
          </a:p>
          <a:p>
            <a:pPr marL="742950" lvl="1" indent="-285750" fontAlgn="auto" latinLnBrk="0"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UNIX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상에서 </a:t>
            </a:r>
            <a:r>
              <a:rPr lang="en-US" altLang="ko-KR" sz="14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gcc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(GNU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툴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) 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컴파일 및 테스트 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(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표본집단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)</a:t>
            </a:r>
          </a:p>
          <a:p>
            <a:pPr marL="742950" lvl="1" indent="-285750" fontAlgn="auto" latinLnBrk="0"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검증 후 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Linux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상에 재 컴파일 및 구성 </a:t>
            </a:r>
            <a:endParaRPr lang="en-US" altLang="ko-KR" sz="14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5" name="object 9"/>
          <p:cNvSpPr/>
          <p:nvPr/>
        </p:nvSpPr>
        <p:spPr>
          <a:xfrm>
            <a:off x="7361966" y="2283473"/>
            <a:ext cx="1920515" cy="794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txBody>
          <a:bodyPr wrap="square" lIns="0" tIns="0" rIns="0" bIns="0" rtlCol="0" anchor="ctr"/>
          <a:lstStyle/>
          <a:p>
            <a:pPr algn="ctr"/>
            <a:r>
              <a:rPr lang="ko-KR" altLang="en-US" sz="1400" b="1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관리 명령어</a:t>
            </a:r>
          </a:p>
          <a:p>
            <a:pPr algn="ctr"/>
            <a:endParaRPr lang="en-US" altLang="ko-KR" sz="1050" dirty="0" smtClean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  <a:p>
            <a:pPr algn="ctr"/>
            <a:r>
              <a:rPr lang="ko-KR" altLang="en-US" sz="1050" dirty="0" err="1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리눅스에서도</a:t>
            </a:r>
            <a:r>
              <a:rPr lang="ko-KR" altLang="en-US" sz="105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 </a:t>
            </a:r>
            <a:r>
              <a:rPr lang="ko-KR" altLang="en-US" sz="105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동일한 명령어 </a:t>
            </a:r>
            <a:r>
              <a:rPr lang="ko-KR" altLang="en-US" sz="105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사용</a:t>
            </a:r>
            <a:endParaRPr sz="1050" dirty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</p:txBody>
      </p:sp>
      <p:sp>
        <p:nvSpPr>
          <p:cNvPr id="7" name="object 14"/>
          <p:cNvSpPr txBox="1"/>
          <p:nvPr/>
        </p:nvSpPr>
        <p:spPr>
          <a:xfrm>
            <a:off x="646826" y="2310571"/>
            <a:ext cx="2082926" cy="489325"/>
          </a:xfrm>
          <a:prstGeom prst="rect">
            <a:avLst/>
          </a:prstGeom>
        </p:spPr>
        <p:txBody>
          <a:bodyPr vert="horz" wrap="square" lIns="0" tIns="4724" rIns="0" bIns="0" rtlCol="0">
            <a:spAutoFit/>
          </a:bodyPr>
          <a:lstStyle/>
          <a:p>
            <a:pPr algn="ctr" defTabSz="742950" fontAlgn="auto" latinLnBrk="0">
              <a:spcBef>
                <a:spcPts val="37"/>
              </a:spcBef>
              <a:spcAft>
                <a:spcPts val="0"/>
              </a:spcAft>
            </a:pPr>
            <a:endParaRPr kumimoji="0" sz="1381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  <a:p>
            <a:pPr marL="78423" marR="88225" algn="ctr" defTabSz="742950" fontAlgn="auto" latinLnBrk="0">
              <a:lnSpc>
                <a:spcPct val="135900"/>
              </a:lnSpc>
              <a:spcBef>
                <a:spcPts val="0"/>
              </a:spcBef>
              <a:spcAft>
                <a:spcPts val="0"/>
              </a:spcAft>
            </a:pPr>
            <a:r>
              <a:rPr kumimoji="0" sz="1300" dirty="0">
                <a:solidFill>
                  <a:srgbClr val="CCCCFF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포팅과 관련된</a:t>
            </a:r>
            <a:r>
              <a:rPr kumimoji="0" sz="1300" spc="-211" dirty="0">
                <a:solidFill>
                  <a:srgbClr val="CCCCFF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 </a:t>
            </a:r>
            <a:r>
              <a:rPr kumimoji="0" sz="1300" dirty="0">
                <a:solidFill>
                  <a:srgbClr val="CCCCFF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사항확  인</a:t>
            </a:r>
            <a:endParaRPr kumimoji="0" sz="130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</p:txBody>
      </p:sp>
      <p:sp>
        <p:nvSpPr>
          <p:cNvPr id="8" name="object 15"/>
          <p:cNvSpPr/>
          <p:nvPr/>
        </p:nvSpPr>
        <p:spPr>
          <a:xfrm>
            <a:off x="621816" y="2290139"/>
            <a:ext cx="2107446" cy="7534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txBody>
          <a:bodyPr wrap="square" lIns="0" tIns="0" rIns="0" bIns="0" rtlCol="0" anchor="ctr"/>
          <a:lstStyle/>
          <a:p>
            <a:pPr algn="ctr"/>
            <a:r>
              <a:rPr lang="ko-KR" altLang="en-US" sz="1400" b="1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환경 구성 및 </a:t>
            </a:r>
            <a:r>
              <a:rPr lang="ko-KR" altLang="en-US" sz="1400" b="1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설정</a:t>
            </a:r>
            <a:endParaRPr lang="en-US" altLang="ko-KR" sz="1400" b="1" dirty="0" smtClean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  <a:p>
            <a:pPr algn="ctr"/>
            <a:endParaRPr lang="ko-KR" altLang="en-US" sz="1400" dirty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  <a:p>
            <a:pPr algn="ctr"/>
            <a:r>
              <a:rPr lang="en-US" altLang="ko-KR" sz="105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(IP </a:t>
            </a:r>
            <a:r>
              <a:rPr lang="ko-KR" altLang="en-US" sz="105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정보</a:t>
            </a:r>
            <a:r>
              <a:rPr lang="en-US" altLang="ko-KR" sz="105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, </a:t>
            </a:r>
            <a:r>
              <a:rPr lang="ko-KR" altLang="en-US" sz="1050" dirty="0" err="1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파라미터</a:t>
            </a:r>
            <a:r>
              <a:rPr lang="ko-KR" altLang="en-US" sz="105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 등</a:t>
            </a:r>
            <a:r>
              <a:rPr lang="en-US" altLang="ko-KR" sz="105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)</a:t>
            </a:r>
            <a:endParaRPr sz="1050" dirty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</p:txBody>
      </p:sp>
      <p:sp>
        <p:nvSpPr>
          <p:cNvPr id="10" name="object 56"/>
          <p:cNvSpPr/>
          <p:nvPr/>
        </p:nvSpPr>
        <p:spPr>
          <a:xfrm>
            <a:off x="2809430" y="2368687"/>
            <a:ext cx="97511" cy="645201"/>
          </a:xfrm>
          <a:custGeom>
            <a:avLst/>
            <a:gdLst/>
            <a:ahLst/>
            <a:cxnLst/>
            <a:rect l="l" t="t" r="r" b="b"/>
            <a:pathLst>
              <a:path w="120015" h="888364">
                <a:moveTo>
                  <a:pt x="0" y="0"/>
                </a:moveTo>
                <a:lnTo>
                  <a:pt x="0" y="888199"/>
                </a:lnTo>
                <a:lnTo>
                  <a:pt x="119507" y="444093"/>
                </a:lnTo>
                <a:lnTo>
                  <a:pt x="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endParaRPr kumimoji="0" sz="1138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1" name="object 56"/>
          <p:cNvSpPr/>
          <p:nvPr/>
        </p:nvSpPr>
        <p:spPr>
          <a:xfrm>
            <a:off x="4972502" y="2375883"/>
            <a:ext cx="97511" cy="645201"/>
          </a:xfrm>
          <a:custGeom>
            <a:avLst/>
            <a:gdLst/>
            <a:ahLst/>
            <a:cxnLst/>
            <a:rect l="l" t="t" r="r" b="b"/>
            <a:pathLst>
              <a:path w="120015" h="888364">
                <a:moveTo>
                  <a:pt x="0" y="0"/>
                </a:moveTo>
                <a:lnTo>
                  <a:pt x="0" y="888199"/>
                </a:lnTo>
                <a:lnTo>
                  <a:pt x="119507" y="444093"/>
                </a:lnTo>
                <a:lnTo>
                  <a:pt x="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endParaRPr kumimoji="0" sz="1138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2" name="object 9"/>
          <p:cNvSpPr/>
          <p:nvPr/>
        </p:nvSpPr>
        <p:spPr>
          <a:xfrm>
            <a:off x="2973978" y="2274472"/>
            <a:ext cx="1920515" cy="794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txBody>
          <a:bodyPr wrap="square" lIns="0" tIns="0" rIns="0" bIns="0" rtlCol="0" anchor="ctr"/>
          <a:lstStyle/>
          <a:p>
            <a:pPr algn="ctr"/>
            <a:r>
              <a:rPr lang="ko-KR" altLang="en-US" sz="1400" b="1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컴파일 환경</a:t>
            </a:r>
            <a:endParaRPr lang="en-US" altLang="ko-KR" sz="1400" b="1" dirty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  <a:p>
            <a:pPr algn="ctr"/>
            <a:endParaRPr lang="en-US" altLang="ko-KR" sz="1050" dirty="0" smtClean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  <a:p>
            <a:pPr algn="ctr"/>
            <a:r>
              <a:rPr lang="ko-KR" altLang="en-US" sz="1050" dirty="0" err="1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리눅스는</a:t>
            </a:r>
            <a:r>
              <a:rPr lang="ko-KR" altLang="en-US" sz="105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 </a:t>
            </a:r>
            <a:r>
              <a:rPr lang="en-US" altLang="ko-KR" sz="1050" dirty="0" err="1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gcc</a:t>
            </a:r>
            <a:r>
              <a:rPr lang="en-US" altLang="ko-KR" sz="105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/g</a:t>
            </a:r>
            <a:r>
              <a:rPr lang="en-US" altLang="ko-KR" sz="105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++</a:t>
            </a:r>
          </a:p>
          <a:p>
            <a:pPr algn="ctr"/>
            <a:r>
              <a:rPr lang="ko-KR" altLang="en-US" sz="105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컴파일 사용권장</a:t>
            </a:r>
            <a:endParaRPr sz="1400" b="1" dirty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</p:txBody>
      </p:sp>
      <p:sp>
        <p:nvSpPr>
          <p:cNvPr id="14" name="object 9"/>
          <p:cNvSpPr/>
          <p:nvPr/>
        </p:nvSpPr>
        <p:spPr>
          <a:xfrm>
            <a:off x="5128529" y="2283473"/>
            <a:ext cx="1920515" cy="794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txBody>
          <a:bodyPr wrap="square" lIns="0" tIns="0" rIns="0" bIns="0" rtlCol="0" anchor="ctr"/>
          <a:lstStyle/>
          <a:p>
            <a:pPr algn="ctr"/>
            <a:r>
              <a:rPr lang="ko-KR" altLang="en-US" sz="1400" b="1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소스 코드 </a:t>
            </a:r>
            <a:r>
              <a:rPr lang="ko-KR" altLang="en-US" sz="1400" b="1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호환성</a:t>
            </a:r>
            <a:endParaRPr lang="en-US" altLang="ko-KR" sz="1400" b="1" dirty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  <a:p>
            <a:pPr algn="ctr"/>
            <a:endParaRPr lang="en-US" altLang="ko-KR" sz="1050" dirty="0" smtClean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  <a:p>
            <a:pPr algn="ctr"/>
            <a:r>
              <a:rPr lang="ko-KR" altLang="en-US" sz="105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자체개발 </a:t>
            </a:r>
            <a:r>
              <a:rPr lang="en-US" altLang="ko-KR" sz="105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C</a:t>
            </a:r>
            <a:r>
              <a:rPr lang="ko-KR" altLang="en-US" sz="105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이슈와 동일</a:t>
            </a:r>
            <a:endParaRPr lang="en-US" altLang="ko-KR" sz="1050" dirty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  <a:p>
            <a:pPr algn="ctr"/>
            <a:r>
              <a:rPr lang="en-US" altLang="ko-KR" sz="105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Tuxedo API</a:t>
            </a:r>
            <a:r>
              <a:rPr lang="ko-KR" altLang="en-US" sz="105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는 </a:t>
            </a:r>
            <a:r>
              <a:rPr lang="ko-KR" altLang="en-US" sz="1050" dirty="0" err="1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변경필요없음</a:t>
            </a:r>
            <a:endParaRPr sz="1050" dirty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</p:txBody>
      </p:sp>
      <p:sp>
        <p:nvSpPr>
          <p:cNvPr id="16" name="object 56"/>
          <p:cNvSpPr/>
          <p:nvPr/>
        </p:nvSpPr>
        <p:spPr>
          <a:xfrm>
            <a:off x="7137242" y="2341978"/>
            <a:ext cx="97511" cy="645201"/>
          </a:xfrm>
          <a:custGeom>
            <a:avLst/>
            <a:gdLst/>
            <a:ahLst/>
            <a:cxnLst/>
            <a:rect l="l" t="t" r="r" b="b"/>
            <a:pathLst>
              <a:path w="120015" h="888364">
                <a:moveTo>
                  <a:pt x="0" y="0"/>
                </a:moveTo>
                <a:lnTo>
                  <a:pt x="0" y="888199"/>
                </a:lnTo>
                <a:lnTo>
                  <a:pt x="119507" y="444093"/>
                </a:lnTo>
                <a:lnTo>
                  <a:pt x="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endParaRPr kumimoji="0" sz="1138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Arial" panose="020B0604020202020204" pitchFamily="34" charset="0"/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415223"/>
              </p:ext>
            </p:extLst>
          </p:nvPr>
        </p:nvGraphicFramePr>
        <p:xfrm>
          <a:off x="290791" y="3172046"/>
          <a:ext cx="9199283" cy="328129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8477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35153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31855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항목</a:t>
                      </a:r>
                      <a:endParaRPr lang="en-US" sz="12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48551" marR="148551" marT="29250" marB="292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    내역</a:t>
                      </a:r>
                      <a:endParaRPr lang="en-US" sz="12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48551" marR="148551" marT="29250" marB="2925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5149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12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구성 파일</a:t>
                      </a:r>
                      <a:endParaRPr lang="en-US" sz="1200" b="1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48551" marR="148551" marT="83582" marB="8358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UBB </a:t>
                      </a:r>
                      <a:r>
                        <a:rPr lang="en-US" altLang="ko-KR" sz="1200" baseline="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config</a:t>
                      </a:r>
                      <a:r>
                        <a:rPr lang="en-US" altLang="ko-KR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파일 </a:t>
                      </a:r>
                      <a:r>
                        <a:rPr lang="en-US" altLang="ko-KR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– Tuxedo</a:t>
                      </a:r>
                      <a:r>
                        <a:rPr lang="ko-KR" altLang="en-US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의 전반적인 구성 정보</a:t>
                      </a:r>
                      <a:endParaRPr lang="en-US" altLang="ko-KR" sz="1200" baseline="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200" baseline="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setenv</a:t>
                      </a:r>
                      <a:r>
                        <a:rPr lang="en-US" altLang="ko-KR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파일 </a:t>
                      </a:r>
                      <a:r>
                        <a:rPr lang="en-US" altLang="ko-KR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– Tuxedo </a:t>
                      </a:r>
                      <a:r>
                        <a:rPr lang="ko-KR" altLang="en-US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환경 변수 설정 </a:t>
                      </a:r>
                      <a:r>
                        <a:rPr lang="en-US" altLang="ko-KR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ko-KR" altLang="en-US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보통 </a:t>
                      </a:r>
                      <a:r>
                        <a:rPr lang="en-US" altLang="ko-KR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.profile, .</a:t>
                      </a:r>
                      <a:r>
                        <a:rPr lang="en-US" altLang="ko-KR" sz="1200" baseline="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bshrc</a:t>
                      </a:r>
                      <a:r>
                        <a:rPr lang="en-US" altLang="ko-KR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파일 에서 설정함</a:t>
                      </a:r>
                      <a:r>
                        <a:rPr lang="en-US" altLang="ko-KR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148551" marR="148551" marT="83582" marB="83582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3874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12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컴파일 환경</a:t>
                      </a:r>
                      <a:endParaRPr lang="en-US" sz="1200" b="1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48551" marR="148551" marT="83582" marB="8358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buildserver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,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buildclient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명령어를 통해 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Tuxedo server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프로그램과 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client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프로그램을 </a:t>
                      </a:r>
                      <a:r>
                        <a:rPr lang="ko-KR" altLang="en-US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빌드함</a:t>
                      </a:r>
                      <a:endParaRPr lang="en-US" altLang="ko-KR" sz="1200" kern="1200" baseline="0" dirty="0" smtClean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CC=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gcc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, CC=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aCC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등 설정으로 컴파일러 및 컴파일러 옵션 변경 가능함</a:t>
                      </a:r>
                      <a:endParaRPr lang="en-US" altLang="ko-KR" sz="1200" kern="1200" baseline="0" dirty="0" smtClean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보통 </a:t>
                      </a:r>
                      <a:r>
                        <a:rPr lang="ko-KR" altLang="en-US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고객사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프로젝트에서는 </a:t>
                      </a:r>
                      <a:r>
                        <a:rPr lang="en-US" altLang="ko-KR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Makefile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을 활용하여 컴파일 하므로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해당 </a:t>
                      </a:r>
                      <a:r>
                        <a:rPr lang="en-US" altLang="ko-KR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Makefile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수정 필요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148551" marR="148551" marT="83582" marB="83582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5149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12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소스코드 </a:t>
                      </a:r>
                      <a:r>
                        <a:rPr lang="en-US" altLang="ko-KR" sz="12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– Tuxedo </a:t>
                      </a:r>
                      <a:r>
                        <a:rPr lang="ko-KR" altLang="en-US" sz="12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함수</a:t>
                      </a:r>
                      <a:endParaRPr lang="en-US" sz="1200" b="1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48551" marR="148551" marT="83582" marB="8358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Tuxedo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어플리케이션에서는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ATMI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와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FML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함수를 사용해서 개발을 하는데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,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UNIX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와 동일하므로 변경 필요 없음</a:t>
                      </a:r>
                      <a:endParaRPr lang="en-US" altLang="ko-KR" sz="1200" kern="1200" dirty="0" smtClean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ATMI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함수 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– </a:t>
                      </a:r>
                      <a:r>
                        <a:rPr lang="en-US" altLang="ko-KR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tpcall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(), </a:t>
                      </a:r>
                      <a:r>
                        <a:rPr lang="en-US" altLang="ko-KR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tpacall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(), </a:t>
                      </a:r>
                      <a:r>
                        <a:rPr lang="en-US" altLang="ko-KR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tpopen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(), </a:t>
                      </a:r>
                      <a:r>
                        <a:rPr lang="en-US" altLang="ko-KR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tpcommit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()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등 통신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/</a:t>
                      </a:r>
                      <a:r>
                        <a:rPr lang="ko-KR" altLang="en-US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트랜젝션처리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등을 위한 함수임</a:t>
                      </a:r>
                      <a:endParaRPr lang="en-US" altLang="ko-KR" sz="1200" kern="1200" baseline="0" dirty="0" smtClean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FML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함수 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– </a:t>
                      </a:r>
                      <a:r>
                        <a:rPr lang="en-US" altLang="ko-KR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Fchg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(), </a:t>
                      </a:r>
                      <a:r>
                        <a:rPr lang="en-US" altLang="ko-KR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Fadd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(), </a:t>
                      </a:r>
                      <a:r>
                        <a:rPr lang="en-US" altLang="ko-KR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Fget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()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등 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FML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버퍼를 처리하기 위한 함수임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148551" marR="148551" marT="83582" marB="83582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0689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12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소스코드 </a:t>
                      </a:r>
                      <a:r>
                        <a:rPr lang="en-US" altLang="ko-KR" sz="12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– </a:t>
                      </a:r>
                      <a:r>
                        <a:rPr lang="ko-KR" altLang="en-US" sz="12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기타 </a:t>
                      </a:r>
                      <a:r>
                        <a:rPr lang="en-US" altLang="ko-KR" sz="12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 </a:t>
                      </a:r>
                      <a:r>
                        <a:rPr lang="ko-KR" altLang="en-US" sz="12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함수</a:t>
                      </a:r>
                      <a:endParaRPr lang="en-US" sz="1200" b="1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48551" marR="148551" marT="83582" marB="8358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앞장에서 설명한 자체 개발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와 이슈 사항 및 주의 사항은 동일 함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148551" marR="148551" marT="83582" marB="83582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0689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12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관리 명령어</a:t>
                      </a:r>
                      <a:endParaRPr lang="en-US" sz="1200" b="1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48551" marR="148551" marT="83582" marB="8358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tmboot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,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tmshutdown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,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tmadmin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등 주요 관리 명령어는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UNIX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와 동일 함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148551" marR="148551" marT="83582" marB="83582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8" name="직사각형 17"/>
          <p:cNvSpPr/>
          <p:nvPr/>
        </p:nvSpPr>
        <p:spPr bwMode="auto">
          <a:xfrm>
            <a:off x="5381628" y="1071547"/>
            <a:ext cx="1440000" cy="2857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100" b="1" kern="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Tuxedo</a:t>
            </a:r>
            <a:r>
              <a:rPr lang="en-US" altLang="ko-KR" sz="1200" b="1" kern="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Application</a:t>
            </a:r>
            <a:endParaRPr lang="ko-KR" altLang="en-US" sz="1200" b="1" kern="0" dirty="0" smtClean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9" name="직사각형 18"/>
          <p:cNvSpPr/>
          <p:nvPr/>
        </p:nvSpPr>
        <p:spPr bwMode="auto">
          <a:xfrm>
            <a:off x="5381628" y="1414461"/>
            <a:ext cx="1440000" cy="5857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100" b="1" kern="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Tuxedo</a:t>
            </a:r>
            <a:r>
              <a:rPr lang="en-US" altLang="ko-KR" sz="1200" b="1" kern="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Engine </a:t>
            </a:r>
          </a:p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200" b="1" kern="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for UNIX</a:t>
            </a:r>
            <a:endParaRPr lang="ko-KR" altLang="en-US" sz="1200" b="1" kern="0" dirty="0" smtClean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0" name="오른쪽 화살표 19"/>
          <p:cNvSpPr/>
          <p:nvPr/>
        </p:nvSpPr>
        <p:spPr bwMode="auto">
          <a:xfrm>
            <a:off x="6953264" y="1071547"/>
            <a:ext cx="857256" cy="360000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ko-KR" altLang="en-US" sz="1100" kern="0" dirty="0" err="1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재컴파일</a:t>
            </a:r>
            <a:endParaRPr lang="ko-KR" altLang="en-US" sz="1100" kern="0" dirty="0" smtClean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1" name="오른쪽 화살표 20"/>
          <p:cNvSpPr/>
          <p:nvPr/>
        </p:nvSpPr>
        <p:spPr bwMode="auto">
          <a:xfrm>
            <a:off x="6953264" y="1533588"/>
            <a:ext cx="857256" cy="360000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ko-KR" altLang="en-US" sz="1100" kern="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재설치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96074" y="738294"/>
            <a:ext cx="1303562" cy="329321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none" rtlCol="0">
            <a:spAutoFit/>
          </a:bodyPr>
          <a:lstStyle/>
          <a:p>
            <a:pPr marL="268288" indent="-268288"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en-US" altLang="ko-KR" sz="1400" b="1" u="sng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U2L for Tuxedo</a:t>
            </a:r>
            <a:endParaRPr kumimoji="0" lang="ko-KR" altLang="en-US" sz="1400" b="1" u="sng" kern="0" dirty="0" err="1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3" name="직사각형 22"/>
          <p:cNvSpPr/>
          <p:nvPr/>
        </p:nvSpPr>
        <p:spPr bwMode="auto">
          <a:xfrm>
            <a:off x="7953396" y="1071547"/>
            <a:ext cx="1440000" cy="2857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100" b="1" kern="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Tuxedo</a:t>
            </a:r>
            <a:r>
              <a:rPr lang="en-US" altLang="ko-KR" sz="1200" b="1" kern="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Application</a:t>
            </a:r>
            <a:endParaRPr lang="ko-KR" altLang="en-US" sz="1200" b="1" kern="0" dirty="0" smtClean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4" name="직사각형 23"/>
          <p:cNvSpPr/>
          <p:nvPr/>
        </p:nvSpPr>
        <p:spPr bwMode="auto">
          <a:xfrm>
            <a:off x="7953396" y="1414461"/>
            <a:ext cx="1440000" cy="5857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100" b="1" kern="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Tuxedo</a:t>
            </a:r>
            <a:r>
              <a:rPr lang="en-US" altLang="ko-KR" sz="1200" b="1" kern="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Engine </a:t>
            </a:r>
          </a:p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200" b="1" kern="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for LINUX</a:t>
            </a:r>
            <a:endParaRPr lang="ko-KR" altLang="en-US" sz="1200" b="1" kern="0" dirty="0" smtClean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1575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패키지 애플리케이션 사례 </a:t>
            </a:r>
            <a:r>
              <a:rPr lang="en-US" altLang="ko-KR" dirty="0" smtClean="0"/>
              <a:t>- SAP</a:t>
            </a:r>
            <a:endParaRPr lang="ko-KR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2520" y="1743749"/>
            <a:ext cx="3938690" cy="23251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41290" y="1734576"/>
            <a:ext cx="3956126" cy="23343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4624" y="4123042"/>
            <a:ext cx="5384340" cy="12433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169200">
              <a:spcBef>
                <a:spcPts val="0"/>
              </a:spcBef>
              <a:spcAft>
                <a:spcPts val="1151"/>
              </a:spcAft>
              <a:buClr>
                <a:srgbClr val="000000"/>
              </a:buClr>
              <a:buSzPct val="65000"/>
              <a:buFont typeface="Arial" pitchFamily="32"/>
              <a:buNone/>
              <a:defRPr lang="en-US" sz="24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defRPr>
            </a:defPPr>
            <a:lvl1pPr marL="432000" marR="0" lvl="0" indent="-169200">
              <a:spcBef>
                <a:spcPts val="0"/>
              </a:spcBef>
              <a:spcAft>
                <a:spcPts val="1151"/>
              </a:spcAft>
              <a:buClr>
                <a:srgbClr val="000000"/>
              </a:buClr>
              <a:buSzPct val="65000"/>
              <a:buFont typeface="Arial" pitchFamily="32"/>
              <a:buChar char="•"/>
              <a:defRPr lang="en-US" sz="24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defRPr>
            </a:lvl1pPr>
            <a:lvl2pPr marL="859680" marR="0" lvl="1" indent="-173880">
              <a:spcBef>
                <a:spcPts val="0"/>
              </a:spcBef>
              <a:spcAft>
                <a:spcPts val="1151"/>
              </a:spcAft>
              <a:buClr>
                <a:srgbClr val="000000"/>
              </a:buClr>
              <a:buSzPct val="65000"/>
              <a:buFont typeface="Arial" pitchFamily="32"/>
              <a:buChar char="‒"/>
              <a:defRPr lang="en-US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defRPr>
            </a:lvl2pPr>
            <a:lvl3pPr marL="1295999" marR="0" lvl="2" indent="-169200">
              <a:spcBef>
                <a:spcPts val="0"/>
              </a:spcBef>
              <a:spcAft>
                <a:spcPts val="1151"/>
              </a:spcAft>
              <a:buClr>
                <a:srgbClr val="000000"/>
              </a:buClr>
              <a:buSzPct val="65000"/>
              <a:buFont typeface="Arial" pitchFamily="32"/>
              <a:buChar char="‒"/>
              <a:defRPr lang="en-US" sz="16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defRPr>
            </a:lvl3pPr>
            <a:lvl4pPr marL="1728000" marR="0" lvl="3" indent="-169200">
              <a:spcBef>
                <a:spcPts val="0"/>
              </a:spcBef>
              <a:spcAft>
                <a:spcPts val="1151"/>
              </a:spcAft>
              <a:buClr>
                <a:srgbClr val="000000"/>
              </a:buClr>
              <a:buSzPct val="65000"/>
              <a:buFont typeface="Arial" pitchFamily="32"/>
              <a:buChar char="‒"/>
              <a:defRPr lang="en-US" sz="14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defRPr>
            </a:lvl4pPr>
            <a:lvl5pPr marL="2153160" marR="0" lvl="4" indent="-173880">
              <a:spcBef>
                <a:spcPts val="0"/>
              </a:spcBef>
              <a:spcAft>
                <a:spcPts val="1151"/>
              </a:spcAft>
              <a:buClr>
                <a:srgbClr val="000000"/>
              </a:buClr>
              <a:buSzPct val="65000"/>
              <a:buFont typeface="Arial" pitchFamily="32"/>
              <a:buChar char="‒"/>
              <a:defRPr lang="en-US" sz="12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defRPr>
            </a:lvl5pPr>
            <a:lvl6pPr marL="2588040" marR="0" lvl="5" indent="-173880">
              <a:spcBef>
                <a:spcPts val="0"/>
              </a:spcBef>
              <a:spcAft>
                <a:spcPts val="1151"/>
              </a:spcAft>
              <a:buClr>
                <a:srgbClr val="000000"/>
              </a:buClr>
              <a:buSzPct val="65000"/>
              <a:buFont typeface="Arial" pitchFamily="32"/>
              <a:buChar char="‒"/>
              <a:defRPr lang="en-US" sz="12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defRPr>
            </a:lvl6pPr>
            <a:lvl7pPr marL="3017520" marR="0" lvl="6" indent="-173880">
              <a:spcBef>
                <a:spcPts val="0"/>
              </a:spcBef>
              <a:spcAft>
                <a:spcPts val="1151"/>
              </a:spcAft>
              <a:buClr>
                <a:srgbClr val="000000"/>
              </a:buClr>
              <a:buSzPct val="65000"/>
              <a:buFont typeface="Arial" pitchFamily="32"/>
              <a:buChar char="‒"/>
              <a:defRPr lang="en-US" sz="12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defRPr>
            </a:lvl7pPr>
            <a:lvl8pPr marL="3456719" marR="0" lvl="7" indent="-173880">
              <a:spcBef>
                <a:spcPts val="0"/>
              </a:spcBef>
              <a:spcAft>
                <a:spcPts val="1151"/>
              </a:spcAft>
              <a:buClr>
                <a:srgbClr val="000000"/>
              </a:buClr>
              <a:buSzPct val="65000"/>
              <a:buFont typeface="Arial" pitchFamily="32"/>
              <a:buChar char="‒"/>
              <a:defRPr lang="en-US" sz="12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defRPr>
            </a:lvl8pPr>
            <a:lvl9pPr marL="3886200" marR="0" lvl="8" indent="-173880">
              <a:spcBef>
                <a:spcPts val="0"/>
              </a:spcBef>
              <a:spcAft>
                <a:spcPts val="1151"/>
              </a:spcAft>
              <a:buClr>
                <a:srgbClr val="000000"/>
              </a:buClr>
              <a:buSzPct val="65000"/>
              <a:buFont typeface="Arial" pitchFamily="32"/>
              <a:buChar char="‒"/>
              <a:defRPr lang="en-US" sz="12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defRPr>
            </a:lvl9pPr>
          </a:lstStyle>
          <a:p>
            <a:pPr hangingPunct="0">
              <a:lnSpc>
                <a:spcPct val="93000"/>
              </a:lnSpc>
              <a:buFont typeface="Arial" pitchFamily="32"/>
              <a:buNone/>
              <a:defRPr sz="2400"/>
            </a:pPr>
            <a:r>
              <a:rPr sz="9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Source: The Trend from UNIX to Linux in SAP Data-Centers, </a:t>
            </a:r>
            <a:r>
              <a:rPr sz="9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RealTech</a:t>
            </a:r>
            <a:r>
              <a:rPr sz="9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Consulting, Oct 2012</a:t>
            </a:r>
          </a:p>
        </p:txBody>
      </p:sp>
      <p:sp>
        <p:nvSpPr>
          <p:cNvPr id="6" name="Rectangle 63"/>
          <p:cNvSpPr>
            <a:spLocks noChangeArrowheads="1"/>
          </p:cNvSpPr>
          <p:nvPr/>
        </p:nvSpPr>
        <p:spPr bwMode="gray">
          <a:xfrm>
            <a:off x="272481" y="4603787"/>
            <a:ext cx="6879725" cy="1449628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  <a:extLst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spcBef>
                <a:spcPct val="20000"/>
              </a:spcBef>
              <a:buSzPct val="100000"/>
            </a:pPr>
            <a:r>
              <a:rPr lang="ko-KR" altLang="en-US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현재 많은 </a:t>
            </a:r>
            <a:r>
              <a:rPr lang="ko-KR" altLang="en-US" sz="1400" kern="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클라우드위에</a:t>
            </a:r>
            <a:r>
              <a:rPr lang="ko-KR" altLang="en-US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SAP</a:t>
            </a:r>
            <a:r>
              <a:rPr lang="ko-KR" altLang="en-US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가 운영되고 있으며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이미 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certification</a:t>
            </a:r>
            <a:r>
              <a:rPr lang="ko-KR" altLang="en-US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되어 졌음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. </a:t>
            </a:r>
          </a:p>
          <a:p>
            <a:pPr marL="285750" indent="-285750">
              <a:lnSpc>
                <a:spcPct val="110000"/>
              </a:lnSpc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Core </a:t>
            </a:r>
            <a:r>
              <a:rPr lang="en-US" altLang="ko-KR" sz="1400" kern="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SAP business applications have been certified on Amazon's cloud since 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2011</a:t>
            </a:r>
          </a:p>
          <a:p>
            <a:pPr marL="285750" indent="-285750">
              <a:lnSpc>
                <a:spcPct val="110000"/>
              </a:lnSpc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ko-KR" sz="1400" kern="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Core SAP applications to be certified on Microsoft Azure cloud by 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June 2014</a:t>
            </a:r>
          </a:p>
          <a:p>
            <a:pPr marL="285750" indent="-285750">
              <a:lnSpc>
                <a:spcPct val="110000"/>
              </a:lnSpc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SAP</a:t>
            </a:r>
            <a:r>
              <a:rPr lang="ko-KR" altLang="en-US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S/4HANA applications on HP </a:t>
            </a:r>
            <a:r>
              <a:rPr lang="en-US" altLang="ko-KR" sz="1400" kern="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Helion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by May 5. 2015</a:t>
            </a:r>
            <a:endParaRPr lang="en-US" altLang="ko-KR" sz="1400" kern="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>
              <a:lnSpc>
                <a:spcPct val="110000"/>
              </a:lnSpc>
              <a:spcBef>
                <a:spcPct val="20000"/>
              </a:spcBef>
              <a:buSzPct val="100000"/>
            </a:pPr>
            <a:endParaRPr lang="en-US" altLang="ko-KR" sz="1400" kern="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5294" y="4172046"/>
            <a:ext cx="2474210" cy="2137274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272480" y="827568"/>
            <a:ext cx="9366632" cy="58477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5"/>
              </a:buBlip>
            </a:pP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국내 대부분의 고객들이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SAP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를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Linux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로 전환하였거나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계획을 하고 있는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상태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. SAP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에서는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HANA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를 포함하는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SAP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코어 비즈니스 애플리케이션을 클라우드 기반에 </a:t>
            </a:r>
            <a:r>
              <a:rPr lang="ko-KR" altLang="en-US" sz="16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포팅되도록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권고하고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있습니다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  <a:endParaRPr lang="ko-KR" altLang="en-US" sz="14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9189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모서리가 둥근 직사각형 2"/>
          <p:cNvSpPr/>
          <p:nvPr/>
        </p:nvSpPr>
        <p:spPr>
          <a:xfrm>
            <a:off x="1971428" y="2097329"/>
            <a:ext cx="6400801" cy="2831869"/>
          </a:xfrm>
          <a:prstGeom prst="roundRect">
            <a:avLst>
              <a:gd name="adj" fmla="val 4526"/>
            </a:avLst>
          </a:prstGeom>
          <a:solidFill>
            <a:schemeClr val="bg1">
              <a:alpha val="66000"/>
            </a:schemeClr>
          </a:solidFill>
          <a:ln>
            <a:gradFill>
              <a:gsLst>
                <a:gs pos="0">
                  <a:srgbClr val="25B4FB"/>
                </a:gs>
                <a:gs pos="100000">
                  <a:srgbClr val="94EB8D">
                    <a:alpha val="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ko-KR" altLang="en-US">
              <a:solidFill>
                <a:srgbClr val="FFFFFF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4" name="그룹 22"/>
          <p:cNvGrpSpPr>
            <a:grpSpLocks/>
          </p:cNvGrpSpPr>
          <p:nvPr/>
        </p:nvGrpSpPr>
        <p:grpSpPr bwMode="auto">
          <a:xfrm>
            <a:off x="1844551" y="1517650"/>
            <a:ext cx="7500937" cy="1076325"/>
            <a:chOff x="1694095" y="1517215"/>
            <a:chExt cx="6816355" cy="1075361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713390" y="1517215"/>
              <a:ext cx="6622022" cy="1075361"/>
            </a:xfrm>
            <a:prstGeom prst="roundRect">
              <a:avLst>
                <a:gd name="adj" fmla="val 15709"/>
              </a:avLst>
            </a:prstGeom>
            <a:gradFill flip="none" rotWithShape="1">
              <a:gsLst>
                <a:gs pos="0">
                  <a:srgbClr val="0070C0"/>
                </a:gs>
                <a:gs pos="81000">
                  <a:srgbClr val="18368A"/>
                </a:gs>
              </a:gsLst>
              <a:lin ang="2700000" scaled="1"/>
              <a:tileRect/>
            </a:gradFill>
            <a:ln w="158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perspectiveBelow"/>
              <a:lightRig rig="threePt" dir="t"/>
            </a:scene3d>
            <a:sp3d extrusionH="127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6" name="TextBox 117"/>
            <p:cNvSpPr txBox="1">
              <a:spLocks noChangeArrowheads="1"/>
            </p:cNvSpPr>
            <p:nvPr/>
          </p:nvSpPr>
          <p:spPr bwMode="auto">
            <a:xfrm>
              <a:off x="1694095" y="1688511"/>
              <a:ext cx="6816355" cy="645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eaLnBrk="1" hangingPunct="1">
                <a:defRPr/>
              </a:pPr>
              <a:r>
                <a:rPr kumimoji="0" lang="ko-KR" altLang="en-US" sz="36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산돌고딕 M" panose="02030504000101010101" pitchFamily="18" charset="-127"/>
                  <a:ea typeface="산돌고딕 M" panose="02030504000101010101" pitchFamily="18" charset="-127"/>
                  <a:cs typeface="Arial" pitchFamily="34" charset="0"/>
                </a:rPr>
                <a:t>    마이그레이션 개요</a:t>
              </a:r>
              <a:endParaRPr lang="ko-KR" altLang="en-US" sz="3600" spc="-150" dirty="0">
                <a:solidFill>
                  <a:schemeClr val="lt1"/>
                </a:solidFill>
                <a:effectLst>
                  <a:outerShdw blurRad="63500" sx="101000" sy="101000" algn="ctr" rotWithShape="0">
                    <a:prstClr val="black">
                      <a:alpha val="72000"/>
                    </a:prstClr>
                  </a:outerShdw>
                </a:effectLst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951" y="1373188"/>
            <a:ext cx="1304925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1487668" y="1601421"/>
            <a:ext cx="3273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09550" fontAlgn="auto">
              <a:spcBef>
                <a:spcPts val="0"/>
              </a:spcBef>
              <a:spcAft>
                <a:spcPts val="0"/>
              </a:spcAft>
              <a:tabLst>
                <a:tab pos="1166813" algn="l"/>
              </a:tabLst>
              <a:defRPr/>
            </a:pPr>
            <a:r>
              <a:rPr kumimoji="0" lang="en-US" altLang="ko-KR" sz="4800" b="1" smtClean="0">
                <a:solidFill>
                  <a:prstClr val="white"/>
                </a:solidFill>
                <a:effectLst>
                  <a:outerShdw blurRad="38100" dist="38100" dir="2700000" algn="tl" rotWithShape="0">
                    <a:prstClr val="black">
                      <a:alpha val="88000"/>
                    </a:prstClr>
                  </a:outerShdw>
                </a:effectLst>
                <a:latin typeface="산돌고딕 M" panose="02030504000101010101" pitchFamily="18" charset="-127"/>
                <a:ea typeface="산돌고딕 M" panose="02030504000101010101" pitchFamily="18" charset="-127"/>
                <a:cs typeface="Arial" pitchFamily="34" charset="0"/>
              </a:rPr>
              <a:t>I</a:t>
            </a:r>
            <a:endParaRPr kumimoji="0" lang="en-US" altLang="ko-KR" sz="4800" b="1" dirty="0">
              <a:solidFill>
                <a:prstClr val="white"/>
              </a:solidFill>
              <a:effectLst>
                <a:outerShdw blurRad="38100" dist="38100" dir="2700000" algn="tl" rotWithShape="0">
                  <a:prstClr val="black">
                    <a:alpha val="88000"/>
                  </a:prstClr>
                </a:outerShdw>
              </a:effectLst>
              <a:latin typeface="산돌고딕 M" panose="02030504000101010101" pitchFamily="18" charset="-127"/>
              <a:ea typeface="산돌고딕 M" panose="02030504000101010101" pitchFamily="18" charset="-127"/>
              <a:cs typeface="Arial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420813" y="2817813"/>
            <a:ext cx="5381625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SzPct val="50000"/>
              <a:buFont typeface="Wingdings" pitchFamily="2" charset="2"/>
              <a:buChar char="l"/>
            </a:pPr>
            <a:r>
              <a:rPr lang="ko-KR" altLang="en-US" sz="2000" b="1" spc="-90" dirty="0" err="1" smtClean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산돌고딕 M" panose="02030504000101010101" pitchFamily="18" charset="-127"/>
                <a:ea typeface="산돌고딕 M" panose="02030504000101010101" pitchFamily="18" charset="-127"/>
              </a:rPr>
              <a:t>오픈소스</a:t>
            </a:r>
            <a:r>
              <a:rPr lang="ko-KR" altLang="en-US" sz="2000" b="1" spc="-90" dirty="0" smtClean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산돌고딕 M" panose="02030504000101010101" pitchFamily="18" charset="-127"/>
                <a:ea typeface="산돌고딕 M" panose="02030504000101010101" pitchFamily="18" charset="-127"/>
              </a:rPr>
              <a:t> 도입 전략</a:t>
            </a:r>
            <a:endParaRPr lang="en-US" altLang="ko-KR" sz="2000" b="1" spc="-90" dirty="0" smtClean="0">
              <a:gradFill flip="none" rotWithShape="1"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SzPct val="50000"/>
              <a:buFont typeface="Wingdings" pitchFamily="2" charset="2"/>
              <a:buChar char="l"/>
            </a:pPr>
            <a:r>
              <a:rPr lang="ko-KR" altLang="en-US" sz="2000" b="1" spc="-90" dirty="0" smtClean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산돌고딕 M" panose="02030504000101010101" pitchFamily="18" charset="-127"/>
                <a:ea typeface="산돌고딕 M" panose="02030504000101010101" pitchFamily="18" charset="-127"/>
              </a:rPr>
              <a:t>마이그레이션 절차 및 고려 사항</a:t>
            </a:r>
            <a:endParaRPr lang="en-US" altLang="ko-KR" sz="2000" b="1" spc="-90" dirty="0" smtClean="0">
              <a:gradFill flip="none" rotWithShape="1"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SzPct val="50000"/>
              <a:buFont typeface="Wingdings" pitchFamily="2" charset="2"/>
              <a:buChar char="l"/>
            </a:pPr>
            <a:r>
              <a:rPr lang="ko-KR" altLang="en-US" sz="2000" b="1" spc="-90" dirty="0" err="1" smtClean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산돌고딕 M" panose="02030504000101010101" pitchFamily="18" charset="-127"/>
                <a:ea typeface="산돌고딕 M" panose="02030504000101010101" pitchFamily="18" charset="-127"/>
              </a:rPr>
              <a:t>미들웨어</a:t>
            </a:r>
            <a:r>
              <a:rPr lang="ko-KR" altLang="en-US" sz="2000" b="1" spc="-90" dirty="0" smtClean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산돌고딕 M" panose="02030504000101010101" pitchFamily="18" charset="-127"/>
                <a:ea typeface="산돌고딕 M" panose="02030504000101010101" pitchFamily="18" charset="-127"/>
              </a:rPr>
              <a:t> 마이그레이션</a:t>
            </a:r>
            <a:endParaRPr lang="en-US" altLang="ko-KR" sz="2000" b="1" spc="-90" dirty="0">
              <a:gradFill flip="none" rotWithShape="1"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7939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SAP </a:t>
            </a:r>
            <a:r>
              <a:rPr lang="ko-KR" altLang="en-US" dirty="0" smtClean="0"/>
              <a:t>마이그레이션 사례 </a:t>
            </a:r>
            <a:r>
              <a:rPr lang="en-US" altLang="ko-KR" dirty="0" smtClean="0"/>
              <a:t>(Unix to Linux)</a:t>
            </a:r>
            <a:endParaRPr lang="ko-KR" altLang="en-US" dirty="0"/>
          </a:p>
        </p:txBody>
      </p:sp>
      <p:sp>
        <p:nvSpPr>
          <p:cNvPr id="19" name="내용 개체 틀 87"/>
          <p:cNvSpPr txBox="1">
            <a:spLocks/>
          </p:cNvSpPr>
          <p:nvPr/>
        </p:nvSpPr>
        <p:spPr bwMode="auto">
          <a:xfrm>
            <a:off x="272480" y="830855"/>
            <a:ext cx="9217595" cy="4007251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en-US" altLang="ko-KR" sz="1600" dirty="0"/>
              <a:t>U2L </a:t>
            </a:r>
            <a:r>
              <a:rPr lang="ko-KR" altLang="en-US" sz="1600" dirty="0" err="1"/>
              <a:t>구축사례</a:t>
            </a:r>
            <a:r>
              <a:rPr lang="ko-KR" altLang="en-US" sz="1600" dirty="0"/>
              <a:t> </a:t>
            </a:r>
            <a:r>
              <a:rPr lang="en-US" altLang="ko-KR" sz="1600" dirty="0"/>
              <a:t>: K</a:t>
            </a:r>
            <a:r>
              <a:rPr lang="ko-KR" altLang="en-US" sz="1600" dirty="0"/>
              <a:t>사 </a:t>
            </a:r>
            <a:r>
              <a:rPr lang="en-US" altLang="ko-KR" sz="1600" dirty="0" smtClean="0"/>
              <a:t>ERP</a:t>
            </a:r>
          </a:p>
          <a:p>
            <a:pPr lvl="1"/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K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시스템은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Unix/Oracle ERP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이고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, K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사는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Unix/SAP ERP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에서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K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사는 두 회사의 통합 이후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ERP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통합을 시도하여 차세대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ERP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를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x86/ Linux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로 통합 신규 </a:t>
            </a:r>
            <a:r>
              <a:rPr kumimoji="0" lang="ko-KR" altLang="en-US" sz="16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구축</a:t>
            </a:r>
            <a:endParaRPr kumimoji="0" lang="en-US" altLang="ko-KR" sz="1600" kern="0" dirty="0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  <a:p>
            <a:pPr lvl="1"/>
            <a:endParaRPr kumimoji="0" lang="en-US" altLang="ko-KR" sz="1600" kern="0" dirty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  <a:p>
            <a:r>
              <a:rPr lang="en-US" altLang="ko-KR" sz="1600" dirty="0"/>
              <a:t>U2L </a:t>
            </a:r>
            <a:r>
              <a:rPr lang="ko-KR" altLang="en-US" sz="1600" dirty="0" err="1"/>
              <a:t>구축사례</a:t>
            </a:r>
            <a:r>
              <a:rPr lang="ko-KR" altLang="en-US" sz="1600" dirty="0"/>
              <a:t> </a:t>
            </a:r>
            <a:r>
              <a:rPr lang="en-US" altLang="ko-KR" sz="1600" dirty="0"/>
              <a:t>: H</a:t>
            </a:r>
            <a:r>
              <a:rPr lang="ko-KR" altLang="en-US" sz="1600" dirty="0"/>
              <a:t>사 </a:t>
            </a:r>
            <a:r>
              <a:rPr lang="en-US" altLang="ko-KR" sz="1600" dirty="0"/>
              <a:t>ERP</a:t>
            </a:r>
          </a:p>
          <a:p>
            <a:pPr lvl="1"/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기존 유닉스 플랫폼과 비교해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SAP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이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x86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도 동일하게 지원하고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, SAP Migration </a:t>
            </a:r>
            <a:r>
              <a:rPr kumimoji="0" lang="ko-KR" altLang="en-US" sz="16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툴 지원 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및 안정성이나 기능이 떨어지지 않으면서도 성능 대비 비용이 저렴한 플랫폼으로 리눅스가 적합하다고 </a:t>
            </a:r>
            <a:r>
              <a:rPr kumimoji="0" lang="ko-KR" altLang="en-US" sz="16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판단</a:t>
            </a:r>
            <a:endParaRPr kumimoji="0" lang="en-US" altLang="ko-KR" sz="1600" kern="0" dirty="0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  <a:p>
            <a:pPr lvl="1"/>
            <a:endParaRPr kumimoji="0" lang="en-US" altLang="ko-KR" sz="1600" kern="0" dirty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  <a:p>
            <a:r>
              <a:rPr lang="en-US" altLang="ko-KR" sz="1600" dirty="0"/>
              <a:t>U2L </a:t>
            </a:r>
            <a:r>
              <a:rPr lang="ko-KR" altLang="en-US" sz="1600" dirty="0" err="1"/>
              <a:t>구축사례</a:t>
            </a:r>
            <a:r>
              <a:rPr lang="ko-KR" altLang="en-US" sz="1600" dirty="0"/>
              <a:t> </a:t>
            </a:r>
            <a:r>
              <a:rPr lang="en-US" altLang="ko-KR" sz="1600" dirty="0"/>
              <a:t>: S</a:t>
            </a:r>
            <a:r>
              <a:rPr lang="ko-KR" altLang="en-US" sz="1600" dirty="0"/>
              <a:t>사 </a:t>
            </a:r>
            <a:r>
              <a:rPr lang="en-US" altLang="ko-KR" sz="1600" dirty="0"/>
              <a:t>ERP</a:t>
            </a:r>
          </a:p>
          <a:p>
            <a:pPr lvl="1"/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AS-IS 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시스템에 대한 구성 환경에 사용률 보정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( SAP </a:t>
            </a:r>
            <a:r>
              <a:rPr kumimoji="0" lang="ko-KR" altLang="en-US" sz="1600" kern="0" dirty="0" err="1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권고치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65% 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기준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)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을 적용할 경우 필요한 용량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x ( 15% Business Growth, 3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년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)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을 적용하여 필요한 요구 용량을 산정하고 이에 준하는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TO-BE 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시스템의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CPU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용량을 구성 </a:t>
            </a:r>
          </a:p>
          <a:p>
            <a:pPr lvl="1"/>
            <a:endParaRPr kumimoji="0" lang="en-US" altLang="ko-KR" sz="1600" kern="0" dirty="0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  <a:p>
            <a:pPr lvl="1"/>
            <a:endParaRPr kumimoji="0" lang="ko-KR" altLang="en-US" sz="1600" kern="0" dirty="0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  <a:p>
            <a:pPr lvl="1"/>
            <a:endParaRPr kumimoji="0" lang="en-US" altLang="ko-KR" sz="1600" kern="0" dirty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20" name="Rectangle 30"/>
          <p:cNvSpPr>
            <a:spLocks noChangeArrowheads="1"/>
          </p:cNvSpPr>
          <p:nvPr/>
        </p:nvSpPr>
        <p:spPr bwMode="auto">
          <a:xfrm>
            <a:off x="388741" y="4509121"/>
            <a:ext cx="1261856" cy="1574286"/>
          </a:xfrm>
          <a:prstGeom prst="roundRect">
            <a:avLst>
              <a:gd name="adj" fmla="val 0"/>
            </a:avLst>
          </a:prstGeom>
          <a:solidFill>
            <a:sysClr val="window" lastClr="FFFFFF">
              <a:lumMod val="65000"/>
            </a:sysClr>
          </a:solidFill>
          <a:ln w="9525" algn="ctr">
            <a:solidFill>
              <a:sysClr val="windowText" lastClr="000000"/>
            </a:solidFill>
            <a:round/>
            <a:headEnd/>
            <a:tailEnd/>
          </a:ln>
        </p:spPr>
        <p:txBody>
          <a:bodyPr lIns="0" tIns="0" rIns="0" bIns="0" anchor="ctr" anchorCtr="1"/>
          <a:lstStyle/>
          <a:p>
            <a:pPr marL="85725" marR="0" lvl="0" indent="-85725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SAP </a:t>
            </a:r>
            <a:endParaRPr kumimoji="0" lang="en-US" altLang="ko-KR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1" name="Rectangle 40"/>
          <p:cNvSpPr>
            <a:spLocks noChangeArrowheads="1"/>
          </p:cNvSpPr>
          <p:nvPr/>
        </p:nvSpPr>
        <p:spPr bwMode="gray">
          <a:xfrm>
            <a:off x="1712639" y="4509120"/>
            <a:ext cx="7777435" cy="1574287"/>
          </a:xfrm>
          <a:prstGeom prst="rect">
            <a:avLst/>
          </a:prstGeom>
          <a:solidFill>
            <a:sysClr val="window" lastClr="FFFF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  <a:effectLst>
            <a:outerShdw blurRad="50800" dist="50800" dir="2700000" algn="ctr" rotWithShape="0">
              <a:sysClr val="window" lastClr="FFFFFF">
                <a:lumMod val="65000"/>
              </a:sysClr>
            </a:outerShdw>
          </a:effectLst>
        </p:spPr>
        <p:txBody>
          <a:bodyPr tIns="468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82550" marR="0" lvl="0" indent="-825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SAP</a:t>
            </a: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는 전세계에서</a:t>
            </a:r>
            <a:r>
              <a:rPr lang="ko-KR" altLang="en-US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유닉스에서 </a:t>
            </a:r>
            <a:r>
              <a:rPr lang="ko-KR" altLang="en-US" sz="1400" kern="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리눅스</a:t>
            </a:r>
            <a:r>
              <a:rPr kumimoji="1" lang="ko-KR" alt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로</a:t>
            </a:r>
            <a:r>
              <a: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,</a:t>
            </a: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kumimoji="1" lang="ko-KR" alt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리눅스</a:t>
            </a:r>
            <a:r>
              <a:rPr lang="ko-KR" altLang="en-US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에서 클라우드로 전환하는 추세입니다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. </a:t>
            </a:r>
          </a:p>
          <a:p>
            <a:pPr marL="82550" marR="0" lvl="0" indent="-825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대부분의 신규 프로젝트</a:t>
            </a:r>
            <a:r>
              <a: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(</a:t>
            </a:r>
            <a:r>
              <a:rPr lang="en-US" altLang="ko-KR" sz="1400" kern="0" noProof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**</a:t>
            </a:r>
            <a:r>
              <a:rPr lang="ko-KR" altLang="en-US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화재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,**</a:t>
            </a:r>
            <a:r>
              <a:rPr lang="ko-KR" altLang="en-US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생명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)</a:t>
            </a: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는 </a:t>
            </a:r>
            <a:r>
              <a:rPr lang="ko-KR" altLang="en-US" sz="1400" kern="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리눅</a:t>
            </a:r>
            <a:r>
              <a:rPr lang="ko-KR" altLang="en-US" sz="1400" kern="0" dirty="0" err="1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스</a:t>
            </a:r>
            <a:r>
              <a:rPr kumimoji="1" lang="ko-KR" alt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로</a:t>
            </a: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 진행중인 상태입니다</a:t>
            </a:r>
            <a:r>
              <a: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. </a:t>
            </a:r>
          </a:p>
          <a:p>
            <a:pPr marL="82550" marR="0" lvl="0" indent="-825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SAP</a:t>
            </a:r>
            <a:r>
              <a:rPr kumimoji="1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서버의 경우</a:t>
            </a:r>
            <a:r>
              <a:rPr kumimoji="1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kumimoji="1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시스템의 형태가 거의 정규화 되어 있어</a:t>
            </a:r>
            <a:r>
              <a:rPr kumimoji="1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업계에 많은 사례가 존재합니다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  <a:endParaRPr kumimoji="1" lang="en-US" altLang="ko-KR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82550" marR="0" lvl="0" indent="-825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ko-KR" altLang="en-US" sz="1400" dirty="0" smtClean="0">
                <a:solidFill>
                  <a:srgbClr val="000000">
                    <a:lumMod val="50000"/>
                  </a:srgbClr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대부분의 프로시저가 </a:t>
            </a:r>
            <a:r>
              <a:rPr lang="en-US" altLang="ko-KR" sz="1400" dirty="0" smtClean="0">
                <a:solidFill>
                  <a:srgbClr val="000000">
                    <a:lumMod val="50000"/>
                  </a:srgbClr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DB</a:t>
            </a:r>
            <a:r>
              <a:rPr lang="ko-KR" altLang="en-US" sz="1400" dirty="0" smtClean="0">
                <a:solidFill>
                  <a:srgbClr val="000000">
                    <a:lumMod val="50000"/>
                  </a:srgbClr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에 저장되어 있는 패키지 형태라 전환이 용이합니다</a:t>
            </a:r>
            <a:r>
              <a:rPr lang="en-US" altLang="ko-KR" sz="1400" dirty="0" smtClean="0">
                <a:solidFill>
                  <a:srgbClr val="000000">
                    <a:lumMod val="50000"/>
                  </a:srgbClr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. </a:t>
            </a:r>
            <a:endParaRPr kumimoji="1" lang="en-US" altLang="ko-K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2504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전환 시 영역별 고려 사항</a:t>
            </a:r>
            <a:endParaRPr lang="ko-KR" altLang="en-US" dirty="0"/>
          </a:p>
        </p:txBody>
      </p:sp>
      <p:graphicFrame>
        <p:nvGraphicFramePr>
          <p:cNvPr id="3" name="내용 개체 틀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6452392"/>
              </p:ext>
            </p:extLst>
          </p:nvPr>
        </p:nvGraphicFramePr>
        <p:xfrm>
          <a:off x="5682223" y="2848624"/>
          <a:ext cx="3816424" cy="31479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6064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마이그레이션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내용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301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5.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동일한 상용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WAS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버전에서는 업무 소스코드를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수정없이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리눅스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 기반으로 이전하여 사용가능하고 업그레이드 버전의 경우 일부 수정이 요구됨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Liberation Sans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29558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4.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유닉스에서 운영중인 동일 버전을 사용하거나 업그레이드된 버전을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RHEL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에 설치하여 업무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App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을 위한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미들웨어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 환경을 구성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라이선스 이전이 가능한지 확인 필요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오픈소스기반의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JBoss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로의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마이그레이션도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 고려 필요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Liberation Sans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59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3. Unix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와 동일한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JDK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버전을 사용하거나 </a:t>
                      </a:r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WebLogic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을 업그레이드 할 경우 권장되는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JDK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버전을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RHEL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에 설치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Liberation Sans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1512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2.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웹로직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/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제우스에서 요구하는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OS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커널파라미터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 및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쉘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 환경설정을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RHEL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에 맞게 구성하고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RHEL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에서 제공되는 </a:t>
                      </a:r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Huge</a:t>
                      </a:r>
                      <a:r>
                        <a:rPr lang="en-US" altLang="ko-KR" sz="1000" baseline="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Pages</a:t>
                      </a: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를 사용할 경우 더 좋은 성능을 기대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Liberation Sans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301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1.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기존의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파티셔닝된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Unix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환경과 동일한 성능을 제공할 수 있게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x86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기반의 가상화 솔루션에서 합당한 </a:t>
                      </a:r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vCPU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및 </a:t>
                      </a:r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vMemory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자원을 할당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Liberation Sans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pSp>
        <p:nvGrpSpPr>
          <p:cNvPr id="4" name="그룹 3"/>
          <p:cNvGrpSpPr/>
          <p:nvPr/>
        </p:nvGrpSpPr>
        <p:grpSpPr>
          <a:xfrm>
            <a:off x="226722" y="2869217"/>
            <a:ext cx="5213750" cy="3428405"/>
            <a:chOff x="153980" y="2586624"/>
            <a:chExt cx="5735125" cy="3771245"/>
          </a:xfrm>
        </p:grpSpPr>
        <p:sp>
          <p:nvSpPr>
            <p:cNvPr id="5" name="직사각형 4"/>
            <p:cNvSpPr/>
            <p:nvPr/>
          </p:nvSpPr>
          <p:spPr>
            <a:xfrm>
              <a:off x="1249002" y="2586624"/>
              <a:ext cx="1882940" cy="347215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5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1383498" y="4601203"/>
              <a:ext cx="1613949" cy="53722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AIX / HP-UX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741848" y="6078561"/>
              <a:ext cx="903165" cy="279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Unix Server</a:t>
              </a:r>
              <a:endParaRPr lang="ko-KR" altLang="en-US" sz="105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383498" y="4131135"/>
              <a:ext cx="1613949" cy="3357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 smtClean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JDK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1383498" y="3661067"/>
              <a:ext cx="1613949" cy="3357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상용</a:t>
              </a:r>
              <a:r>
                <a:rPr lang="en-US" altLang="ko-KR" sz="105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WAS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1383498" y="2788083"/>
              <a:ext cx="1613949" cy="73867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업무 </a:t>
              </a:r>
              <a:r>
                <a:rPr lang="en-US" altLang="ko-KR" sz="1050" dirty="0" smtClean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App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97445" y="4725002"/>
              <a:ext cx="739177" cy="279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5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운영체제</a:t>
              </a:r>
              <a:endParaRPr lang="ko-KR" altLang="en-US" sz="105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8543" y="4189081"/>
              <a:ext cx="471155" cy="279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5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자바</a:t>
              </a:r>
              <a:endParaRPr lang="ko-KR" altLang="en-US" sz="105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71714" y="3661066"/>
              <a:ext cx="739177" cy="279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5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미들웨어</a:t>
              </a:r>
              <a:endParaRPr lang="ko-KR" altLang="en-US" sz="105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53980" y="3013910"/>
              <a:ext cx="1095021" cy="270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00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애플리케이션</a:t>
              </a:r>
              <a:endPara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4006165" y="2586624"/>
              <a:ext cx="1882940" cy="347215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5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4140660" y="4601203"/>
              <a:ext cx="1613949" cy="53722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 smtClean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RHEL7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550770" y="6078561"/>
              <a:ext cx="850266" cy="279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x86 Server</a:t>
              </a:r>
              <a:endParaRPr lang="ko-KR" altLang="en-US" sz="105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4140660" y="4131135"/>
              <a:ext cx="1613949" cy="3357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 smtClean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JDK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4140660" y="3661067"/>
              <a:ext cx="1613949" cy="3357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 smtClean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JBoss/Tomcat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4140660" y="2788083"/>
              <a:ext cx="1613949" cy="73867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업무 </a:t>
              </a:r>
              <a:r>
                <a:rPr lang="en-US" altLang="ko-KR" sz="105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App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140660" y="5272730"/>
              <a:ext cx="1613949" cy="537221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 smtClean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RHEV / VMware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1383498" y="5272730"/>
              <a:ext cx="1613949" cy="537221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LPAR / NPAR</a:t>
              </a:r>
              <a:endParaRPr lang="ko-KR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98947" y="5419499"/>
              <a:ext cx="1051282" cy="279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5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파티션</a:t>
              </a:r>
              <a:r>
                <a:rPr lang="en-US" altLang="ko-KR" sz="105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/</a:t>
              </a:r>
              <a:r>
                <a:rPr lang="ko-KR" altLang="en-US" sz="105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가상화</a:t>
              </a:r>
              <a:endParaRPr lang="ko-KR" altLang="en-US" sz="105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1316250" y="2720930"/>
              <a:ext cx="1748445" cy="2484647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5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4073413" y="2720930"/>
              <a:ext cx="1748445" cy="2484647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5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6" name="오른쪽 화살표 25"/>
            <p:cNvSpPr/>
            <p:nvPr/>
          </p:nvSpPr>
          <p:spPr>
            <a:xfrm>
              <a:off x="3266438" y="4650964"/>
              <a:ext cx="534435" cy="437699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2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7" name="오른쪽 화살표 26"/>
            <p:cNvSpPr/>
            <p:nvPr/>
          </p:nvSpPr>
          <p:spPr>
            <a:xfrm>
              <a:off x="3266438" y="4080167"/>
              <a:ext cx="534435" cy="437699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3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8" name="오른쪽 화살표 27"/>
            <p:cNvSpPr/>
            <p:nvPr/>
          </p:nvSpPr>
          <p:spPr>
            <a:xfrm>
              <a:off x="3282366" y="3601643"/>
              <a:ext cx="518507" cy="437699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4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9" name="오른쪽 화살표 28"/>
            <p:cNvSpPr/>
            <p:nvPr/>
          </p:nvSpPr>
          <p:spPr>
            <a:xfrm>
              <a:off x="3266439" y="2938573"/>
              <a:ext cx="534434" cy="437699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5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30" name="오른쪽 화살표 29"/>
            <p:cNvSpPr/>
            <p:nvPr/>
          </p:nvSpPr>
          <p:spPr>
            <a:xfrm>
              <a:off x="3266438" y="5322491"/>
              <a:ext cx="534435" cy="437699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1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31" name="직사각형 30"/>
          <p:cNvSpPr/>
          <p:nvPr/>
        </p:nvSpPr>
        <p:spPr>
          <a:xfrm>
            <a:off x="281623" y="1628800"/>
            <a:ext cx="5116015" cy="36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6350" algn="ctr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lIns="18000" tIns="91440" rIns="18000" bIns="91440" anchor="ctr"/>
          <a:lstStyle/>
          <a:p>
            <a:pPr algn="ctr" latinLnBrk="0">
              <a:tabLst>
                <a:tab pos="952500" algn="r"/>
              </a:tabLst>
            </a:pPr>
            <a:r>
              <a:rPr kumimoji="0" lang="ko-KR" altLang="en-US" sz="1200" b="1" dirty="0">
                <a:solidFill>
                  <a:srgbClr val="FFFFFF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웹 애플리케이션 서버 전환 이미지</a:t>
            </a:r>
          </a:p>
        </p:txBody>
      </p:sp>
      <p:sp>
        <p:nvSpPr>
          <p:cNvPr id="32" name="직사각형 31"/>
          <p:cNvSpPr/>
          <p:nvPr/>
        </p:nvSpPr>
        <p:spPr>
          <a:xfrm>
            <a:off x="5682223" y="1628800"/>
            <a:ext cx="3816425" cy="36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6350" algn="ctr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lIns="18000" tIns="91440" rIns="18000" bIns="91440" anchor="ctr"/>
          <a:lstStyle/>
          <a:p>
            <a:pPr algn="ctr" latinLnBrk="0">
              <a:tabLst>
                <a:tab pos="952500" algn="r"/>
              </a:tabLst>
            </a:pPr>
            <a:r>
              <a:rPr kumimoji="0" lang="ko-KR" altLang="en-US" sz="1200" b="1" dirty="0">
                <a:solidFill>
                  <a:srgbClr val="FFFFFF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이관 고려사항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1222196" y="2161687"/>
            <a:ext cx="1720276" cy="5627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IBM HTTP Server</a:t>
            </a:r>
          </a:p>
          <a:p>
            <a:r>
              <a:rPr lang="en-US" altLang="ko-KR" sz="1050" dirty="0" err="1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SunOne</a:t>
            </a:r>
            <a:r>
              <a:rPr lang="en-US" altLang="ko-KR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Web Server</a:t>
            </a:r>
          </a:p>
          <a:p>
            <a:r>
              <a:rPr lang="en-US" altLang="ko-KR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Microsoft IIS</a:t>
            </a:r>
            <a:endParaRPr lang="ko-KR" altLang="en-US" sz="105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54810" y="2366984"/>
            <a:ext cx="7074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err="1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웹서</a:t>
            </a:r>
            <a:r>
              <a:rPr lang="ko-KR" altLang="en-US" sz="10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버</a:t>
            </a:r>
            <a:endParaRPr lang="ko-KR" altLang="en-US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3684787" y="2161687"/>
            <a:ext cx="1745408" cy="5627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50" dirty="0" err="1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conf</a:t>
            </a:r>
            <a:r>
              <a:rPr lang="en-US" altLang="ko-KR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en-US" altLang="ko-KR" sz="1050" dirty="0" err="1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httpd.conf</a:t>
            </a:r>
            <a:endParaRPr lang="en-US" altLang="ko-KR" sz="105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r>
              <a:rPr lang="en-US" altLang="ko-KR" sz="1050" dirty="0" err="1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conf</a:t>
            </a:r>
            <a:r>
              <a:rPr lang="en-US" altLang="ko-KR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en-US" altLang="ko-KR" sz="1050" dirty="0" err="1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ssl.conf</a:t>
            </a:r>
            <a:r>
              <a:rPr lang="en-US" altLang="ko-KR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(v2.0.x)</a:t>
            </a:r>
          </a:p>
          <a:p>
            <a:r>
              <a:rPr lang="en-US" altLang="ko-KR" sz="1050" dirty="0" err="1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conf</a:t>
            </a:r>
            <a:r>
              <a:rPr lang="en-US" altLang="ko-KR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/extra/* (v2.2.x)</a:t>
            </a:r>
            <a:endParaRPr lang="ko-KR" altLang="en-US" sz="105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36" name="오른쪽 화살표 35"/>
          <p:cNvSpPr/>
          <p:nvPr/>
        </p:nvSpPr>
        <p:spPr>
          <a:xfrm>
            <a:off x="3088787" y="2298496"/>
            <a:ext cx="485849" cy="397908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37" name="모서리가 둥근 직사각형 36"/>
          <p:cNvSpPr/>
          <p:nvPr/>
        </p:nvSpPr>
        <p:spPr>
          <a:xfrm>
            <a:off x="5682223" y="2161687"/>
            <a:ext cx="3816425" cy="562745"/>
          </a:xfrm>
          <a:prstGeom prst="roundRect">
            <a:avLst>
              <a:gd name="adj" fmla="val 209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6000" tIns="36000" rIns="36000" bIns="36000" rtlCol="0" anchor="ctr" anchorCtr="0"/>
          <a:lstStyle/>
          <a:p>
            <a:pPr marL="171450" indent="-171450" latinLnBrk="0">
              <a:buFont typeface="Arial" panose="020B0604020202020204" pitchFamily="34" charset="0"/>
              <a:buChar char="•"/>
            </a:pPr>
            <a:r>
              <a:rPr lang="ko-KR" altLang="en-US" sz="1050" dirty="0" err="1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정적파일</a:t>
            </a:r>
            <a:r>
              <a:rPr lang="en-US" altLang="ko-KR" sz="105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(HTML, </a:t>
            </a:r>
            <a:r>
              <a:rPr lang="ko-KR" altLang="en-US" sz="105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이미지</a:t>
            </a:r>
            <a:r>
              <a:rPr lang="en-US" altLang="ko-KR" sz="105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, CSS, </a:t>
            </a:r>
            <a:r>
              <a:rPr lang="ko-KR" altLang="en-US" sz="105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스크립트</a:t>
            </a:r>
            <a:r>
              <a:rPr lang="en-US" altLang="ko-KR" sz="105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) </a:t>
            </a:r>
            <a:r>
              <a:rPr lang="ko-KR" altLang="en-US" sz="105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이관</a:t>
            </a:r>
            <a:endParaRPr lang="en-US" altLang="ko-KR" sz="1050" dirty="0" smtClean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171450" indent="-171450" latinLnBrk="0">
              <a:buFont typeface="Arial" panose="020B0604020202020204" pitchFamily="34" charset="0"/>
              <a:buChar char="•"/>
            </a:pPr>
            <a:r>
              <a:rPr lang="ko-KR" altLang="en-US" sz="105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소프트웨어 전환이 가장 쉬운 영역</a:t>
            </a:r>
            <a:endParaRPr lang="ko-KR" altLang="en-US" sz="105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38" name="제목 1"/>
          <p:cNvSpPr txBox="1">
            <a:spLocks/>
          </p:cNvSpPr>
          <p:nvPr/>
        </p:nvSpPr>
        <p:spPr>
          <a:xfrm>
            <a:off x="273050" y="836613"/>
            <a:ext cx="9217025" cy="58477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defRPr sz="1600">
                <a:latin typeface="산돌고딕 M" panose="02030504000101010101" pitchFamily="18" charset="-127"/>
                <a:ea typeface="산돌고딕 M" panose="02030504000101010101" pitchFamily="18" charset="-127"/>
              </a:defRPr>
            </a:lvl1pPr>
          </a:lstStyle>
          <a:p>
            <a:r>
              <a:rPr lang="ko-KR" altLang="en-US" dirty="0"/>
              <a:t>웹 서버의 경우 전환이 용이하며</a:t>
            </a:r>
            <a:r>
              <a:rPr lang="en-US" altLang="ko-KR" dirty="0"/>
              <a:t>,</a:t>
            </a:r>
            <a:r>
              <a:rPr lang="ko-KR" altLang="en-US" dirty="0"/>
              <a:t> 자바는 </a:t>
            </a:r>
            <a:r>
              <a:rPr lang="en-US" altLang="ko-KR" dirty="0"/>
              <a:t>CPU </a:t>
            </a:r>
            <a:r>
              <a:rPr lang="ko-KR" altLang="en-US" dirty="0"/>
              <a:t>아키텍처 단위로 동일한 버전이 제공되고 </a:t>
            </a:r>
            <a:r>
              <a:rPr lang="en-US" altLang="ko-KR" dirty="0"/>
              <a:t>JVM</a:t>
            </a:r>
            <a:r>
              <a:rPr lang="ko-KR" altLang="en-US" dirty="0"/>
              <a:t>상의 동일한 응용 운영 환경을 </a:t>
            </a:r>
            <a:r>
              <a:rPr lang="ko-KR" altLang="en-US" dirty="0" smtClean="0"/>
              <a:t>제공하므로 </a:t>
            </a:r>
            <a:r>
              <a:rPr lang="en-US" altLang="ko-KR" dirty="0"/>
              <a:t>CPU </a:t>
            </a:r>
            <a:r>
              <a:rPr lang="ko-KR" altLang="en-US" dirty="0"/>
              <a:t>아키텍처에 </a:t>
            </a:r>
            <a:r>
              <a:rPr lang="ko-KR" altLang="en-US" dirty="0" err="1"/>
              <a:t>구애받지</a:t>
            </a:r>
            <a:r>
              <a:rPr lang="ko-KR" altLang="en-US" dirty="0"/>
              <a:t> 않고 애플리케이션의 </a:t>
            </a:r>
            <a:r>
              <a:rPr lang="ko-KR" altLang="en-US" dirty="0" err="1" smtClean="0"/>
              <a:t>리눅스</a:t>
            </a:r>
            <a:r>
              <a:rPr lang="ko-KR" altLang="en-US" dirty="0" smtClean="0"/>
              <a:t> 이전이 가능합니다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118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미들웨어</a:t>
            </a:r>
            <a:r>
              <a:rPr lang="ko-KR" altLang="en-US" dirty="0" smtClean="0"/>
              <a:t> 마이그레이션 대상 파악 내용</a:t>
            </a:r>
            <a:endParaRPr lang="ko-KR" altLang="en-US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218506"/>
              </p:ext>
            </p:extLst>
          </p:nvPr>
        </p:nvGraphicFramePr>
        <p:xfrm>
          <a:off x="273050" y="1243722"/>
          <a:ext cx="9217025" cy="5299910"/>
        </p:xfrm>
        <a:graphic>
          <a:graphicData uri="http://schemas.openxmlformats.org/drawingml/2006/table">
            <a:tbl>
              <a:tblPr firstRow="1" bandRow="1"/>
              <a:tblGrid>
                <a:gridCol w="17923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42469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91255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400" dirty="0" smtClean="0">
                          <a:latin typeface="산돌고딕 M" pitchFamily="18" charset="-127"/>
                          <a:ea typeface="산돌고딕 M" pitchFamily="18" charset="-127"/>
                        </a:rPr>
                        <a:t>구분 </a:t>
                      </a:r>
                      <a:endParaRPr lang="ko-KR" altLang="en-US" sz="140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400" dirty="0" smtClean="0">
                          <a:latin typeface="산돌고딕 M" pitchFamily="18" charset="-127"/>
                          <a:ea typeface="산돌고딕 M" pitchFamily="18" charset="-127"/>
                        </a:rPr>
                        <a:t>내용</a:t>
                      </a:r>
                      <a:endParaRPr lang="ko-KR" altLang="en-US" sz="140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5489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일반 클래스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174625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641AD"/>
                        </a:buClr>
                        <a:buSzPct val="65000"/>
                        <a:buFont typeface="Arial" charset="0"/>
                        <a:buChar char="•"/>
                        <a:tabLst>
                          <a:tab pos="85725" algn="l"/>
                          <a:tab pos="1000125" algn="l"/>
                          <a:tab pos="1914525" algn="l"/>
                          <a:tab pos="2828925" algn="l"/>
                          <a:tab pos="3743325" algn="l"/>
                          <a:tab pos="4657725" algn="l"/>
                          <a:tab pos="5572125" algn="l"/>
                          <a:tab pos="6486525" algn="l"/>
                          <a:tab pos="7400925" algn="l"/>
                          <a:tab pos="8315325" algn="l"/>
                          <a:tab pos="9229725" algn="l"/>
                          <a:tab pos="10144125" algn="l"/>
                        </a:tabLst>
                      </a:pP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공통적으로 사용하는 라이브러리 클래스들에 대한 분석을 통해 </a:t>
                      </a:r>
                      <a:r>
                        <a:rPr lang="ko-KR" altLang="en-GB" sz="1400" dirty="0" smtClean="0">
                          <a:solidFill>
                            <a:srgbClr val="FF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상용</a:t>
                      </a:r>
                      <a:r>
                        <a:rPr lang="en-GB" altLang="ko-KR" sz="1400" dirty="0" smtClean="0">
                          <a:solidFill>
                            <a:srgbClr val="FF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WAS</a:t>
                      </a:r>
                      <a:r>
                        <a:rPr lang="ko-KR" altLang="en-GB" sz="1400" dirty="0" smtClean="0">
                          <a:solidFill>
                            <a:srgbClr val="FF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에 의존적인 코드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를 찾아 수정</a:t>
                      </a:r>
                      <a:endParaRPr lang="en-US" altLang="ko-KR" sz="1400" dirty="0" smtClean="0">
                        <a:solidFill>
                          <a:srgbClr val="000000"/>
                        </a:solidFill>
                        <a:latin typeface="산돌고딕 M" pitchFamily="18" charset="-127"/>
                        <a:ea typeface="산돌고딕 M" pitchFamily="18" charset="-127"/>
                      </a:endParaRPr>
                    </a:p>
                    <a:p>
                      <a:pPr marL="174625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641AD"/>
                        </a:buClr>
                        <a:buSzPct val="65000"/>
                        <a:buFont typeface="Arial" charset="0"/>
                        <a:buChar char="•"/>
                        <a:tabLst>
                          <a:tab pos="85725" algn="l"/>
                          <a:tab pos="1000125" algn="l"/>
                          <a:tab pos="1914525" algn="l"/>
                          <a:tab pos="2828925" algn="l"/>
                          <a:tab pos="3743325" algn="l"/>
                          <a:tab pos="4657725" algn="l"/>
                          <a:tab pos="5572125" algn="l"/>
                          <a:tab pos="6486525" algn="l"/>
                          <a:tab pos="7400925" algn="l"/>
                          <a:tab pos="8315325" algn="l"/>
                          <a:tab pos="9229725" algn="l"/>
                          <a:tab pos="10144125" algn="l"/>
                        </a:tabLst>
                      </a:pP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일반적으로 애플리케이션 수정 없이 재 컴파일만을 통해서 배치</a:t>
                      </a:r>
                      <a:endParaRPr lang="en-GB" altLang="ko-KR" sz="1400" dirty="0" smtClean="0">
                        <a:solidFill>
                          <a:srgbClr val="000000"/>
                        </a:solidFill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5489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JSP/Servlet</a:t>
                      </a:r>
                    </a:p>
                    <a:p>
                      <a:pPr algn="ctr" latinLnBrk="1"/>
                      <a:endParaRPr lang="ko-KR" altLang="en-US" sz="140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174625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641AD"/>
                        </a:buClr>
                        <a:buSzPct val="65000"/>
                        <a:buFont typeface="Arial" charset="0"/>
                        <a:buChar char="•"/>
                        <a:tabLst>
                          <a:tab pos="85725" algn="l"/>
                          <a:tab pos="1000125" algn="l"/>
                          <a:tab pos="1914525" algn="l"/>
                          <a:tab pos="2828925" algn="l"/>
                          <a:tab pos="3743325" algn="l"/>
                          <a:tab pos="4657725" algn="l"/>
                          <a:tab pos="5572125" algn="l"/>
                          <a:tab pos="6486525" algn="l"/>
                          <a:tab pos="7400925" algn="l"/>
                          <a:tab pos="8315325" algn="l"/>
                          <a:tab pos="9229725" algn="l"/>
                          <a:tab pos="10144125" algn="l"/>
                        </a:tabLst>
                      </a:pP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개발된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JSP/Servlet 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애플리케이션의 지원 </a:t>
                      </a:r>
                      <a:r>
                        <a:rPr lang="ko-KR" altLang="en-GB" sz="1400" dirty="0" err="1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스펙을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 확인하여 최신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JSP/Servlet </a:t>
                      </a:r>
                      <a:r>
                        <a:rPr lang="ko-KR" altLang="en-GB" sz="1400" dirty="0" err="1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스펙에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 맞게 전환</a:t>
                      </a:r>
                      <a:endParaRPr lang="en-GB" altLang="ko-KR" sz="1400" dirty="0" smtClean="0">
                        <a:solidFill>
                          <a:srgbClr val="000000"/>
                        </a:solidFill>
                        <a:latin typeface="산돌고딕 M" pitchFamily="18" charset="-127"/>
                        <a:ea typeface="산돌고딕 M" pitchFamily="18" charset="-127"/>
                      </a:endParaRPr>
                    </a:p>
                    <a:p>
                      <a:pPr marL="174625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641AD"/>
                        </a:buClr>
                        <a:buSzPct val="65000"/>
                        <a:buFont typeface="Arial" charset="0"/>
                        <a:buChar char="•"/>
                        <a:tabLst>
                          <a:tab pos="85725" algn="l"/>
                          <a:tab pos="1000125" algn="l"/>
                          <a:tab pos="1914525" algn="l"/>
                          <a:tab pos="2828925" algn="l"/>
                          <a:tab pos="3743325" algn="l"/>
                          <a:tab pos="4657725" algn="l"/>
                          <a:tab pos="5572125" algn="l"/>
                          <a:tab pos="6486525" algn="l"/>
                          <a:tab pos="7400925" algn="l"/>
                          <a:tab pos="8315325" algn="l"/>
                          <a:tab pos="9229725" algn="l"/>
                          <a:tab pos="10144125" algn="l"/>
                        </a:tabLst>
                      </a:pP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일반적으로 애플리케이션 수정 및 재 컴파일 없이 사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용 가능</a:t>
                      </a:r>
                      <a:endParaRPr lang="en-GB" altLang="ko-KR" sz="1400" dirty="0" smtClean="0">
                        <a:solidFill>
                          <a:srgbClr val="000000"/>
                        </a:solidFill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77229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EJB</a:t>
                      </a:r>
                    </a:p>
                    <a:p>
                      <a:pPr algn="ctr" latinLnBrk="1"/>
                      <a:endParaRPr lang="ko-KR" altLang="en-US" sz="140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174625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641AD"/>
                        </a:buClr>
                        <a:buSzPct val="65000"/>
                        <a:buFont typeface="Arial" charset="0"/>
                        <a:buChar char="•"/>
                        <a:tabLst>
                          <a:tab pos="74613" algn="l"/>
                          <a:tab pos="989013" algn="l"/>
                          <a:tab pos="1903413" algn="l"/>
                          <a:tab pos="2817813" algn="l"/>
                          <a:tab pos="3732213" algn="l"/>
                          <a:tab pos="4646613" algn="l"/>
                          <a:tab pos="5561013" algn="l"/>
                          <a:tab pos="6475413" algn="l"/>
                          <a:tab pos="7389813" algn="l"/>
                          <a:tab pos="8304213" algn="l"/>
                          <a:tab pos="9218613" algn="l"/>
                          <a:tab pos="10133013" algn="l"/>
                        </a:tabLst>
                      </a:pP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EJB </a:t>
                      </a:r>
                      <a:r>
                        <a:rPr lang="ko-KR" altLang="en-GB" sz="1400" dirty="0" err="1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스펙을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 확인하고 </a:t>
                      </a:r>
                      <a:r>
                        <a:rPr lang="en-GB" altLang="ko-KR" sz="1400" dirty="0" smtClean="0">
                          <a:solidFill>
                            <a:srgbClr val="FF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WAS</a:t>
                      </a:r>
                      <a:r>
                        <a:rPr lang="ko-KR" altLang="en-GB" sz="1400" dirty="0" smtClean="0">
                          <a:solidFill>
                            <a:srgbClr val="FF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에 의존적인 </a:t>
                      </a:r>
                      <a:r>
                        <a:rPr lang="en-GB" altLang="ko-KR" sz="1400" dirty="0" smtClean="0">
                          <a:solidFill>
                            <a:srgbClr val="FF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DD.xml </a:t>
                      </a:r>
                      <a:r>
                        <a:rPr lang="ko-KR" altLang="en-GB" sz="1400" dirty="0" smtClean="0">
                          <a:solidFill>
                            <a:srgbClr val="FF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파일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을 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JBoss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용으로 전환</a:t>
                      </a:r>
                      <a:endParaRPr lang="en-GB" altLang="ko-KR" sz="1400" dirty="0" smtClean="0">
                        <a:solidFill>
                          <a:srgbClr val="000000"/>
                        </a:solidFill>
                        <a:latin typeface="산돌고딕 M" pitchFamily="18" charset="-127"/>
                        <a:ea typeface="산돌고딕 M" pitchFamily="18" charset="-127"/>
                      </a:endParaRPr>
                    </a:p>
                    <a:p>
                      <a:pPr marL="174625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641AD"/>
                        </a:buClr>
                        <a:buSzPct val="65000"/>
                        <a:buFont typeface="Arial" charset="0"/>
                        <a:buChar char="•"/>
                        <a:tabLst>
                          <a:tab pos="74613" algn="l"/>
                          <a:tab pos="989013" algn="l"/>
                          <a:tab pos="1903413" algn="l"/>
                          <a:tab pos="2817813" algn="l"/>
                          <a:tab pos="3732213" algn="l"/>
                          <a:tab pos="4646613" algn="l"/>
                          <a:tab pos="5561013" algn="l"/>
                          <a:tab pos="6475413" algn="l"/>
                          <a:tab pos="7389813" algn="l"/>
                          <a:tab pos="8304213" algn="l"/>
                          <a:tab pos="9218613" algn="l"/>
                          <a:tab pos="10133013" algn="l"/>
                        </a:tabLst>
                      </a:pP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EJB Bean 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클래스의 비즈니스 </a:t>
                      </a:r>
                      <a:r>
                        <a:rPr lang="ko-KR" altLang="en-GB" sz="1400" dirty="0" err="1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로직을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 가지고 있는 </a:t>
                      </a:r>
                      <a:r>
                        <a:rPr lang="ko-KR" altLang="en-GB" sz="1400" dirty="0" err="1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메소드에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 대한 소스 수정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없음</a:t>
                      </a:r>
                      <a:endParaRPr lang="en-GB" altLang="ko-KR" sz="1400" dirty="0" smtClean="0">
                        <a:solidFill>
                          <a:srgbClr val="000000"/>
                        </a:solidFill>
                        <a:latin typeface="산돌고딕 M" pitchFamily="18" charset="-127"/>
                        <a:ea typeface="산돌고딕 M" pitchFamily="18" charset="-127"/>
                      </a:endParaRPr>
                    </a:p>
                    <a:p>
                      <a:pPr marL="631825" lvl="2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Pct val="80000"/>
                        <a:buFont typeface="Wingdings 3" pitchFamily="18" charset="2"/>
                        <a:buChar char=""/>
                        <a:tabLst>
                          <a:tab pos="74613" algn="l"/>
                          <a:tab pos="989013" algn="l"/>
                          <a:tab pos="1903413" algn="l"/>
                          <a:tab pos="2817813" algn="l"/>
                          <a:tab pos="3732213" algn="l"/>
                          <a:tab pos="4646613" algn="l"/>
                          <a:tab pos="5561013" algn="l"/>
                          <a:tab pos="6475413" algn="l"/>
                          <a:tab pos="7389813" algn="l"/>
                          <a:tab pos="8304213" algn="l"/>
                          <a:tab pos="9218613" algn="l"/>
                          <a:tab pos="10133013" algn="l"/>
                        </a:tabLst>
                      </a:pPr>
                      <a:r>
                        <a:rPr lang="en-GB" altLang="ko-KR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J2EE EJB </a:t>
                      </a:r>
                      <a:r>
                        <a:rPr lang="ko-KR" altLang="en-GB" sz="1400" kern="1200" dirty="0" err="1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스펙</a:t>
                      </a:r>
                      <a:r>
                        <a:rPr lang="ko-KR" altLang="en-GB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 변경에 따른 </a:t>
                      </a:r>
                      <a:r>
                        <a:rPr lang="en-GB" altLang="ko-KR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Home, Remote </a:t>
                      </a:r>
                      <a:r>
                        <a:rPr lang="ko-KR" altLang="en-GB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인터페이스 클래스는 필요 없음</a:t>
                      </a:r>
                      <a:r>
                        <a:rPr lang="en-GB" altLang="ko-KR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 (EJB3.0</a:t>
                      </a:r>
                      <a:r>
                        <a:rPr lang="ko-KR" altLang="en-GB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으로 전환 시</a:t>
                      </a:r>
                      <a:r>
                        <a:rPr lang="en-GB" altLang="ko-KR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)</a:t>
                      </a:r>
                    </a:p>
                    <a:p>
                      <a:pPr marL="631825" lvl="2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Pct val="80000"/>
                        <a:buFont typeface="Wingdings 3" pitchFamily="18" charset="2"/>
                        <a:buChar char=""/>
                        <a:tabLst>
                          <a:tab pos="74613" algn="l"/>
                          <a:tab pos="989013" algn="l"/>
                          <a:tab pos="1903413" algn="l"/>
                          <a:tab pos="2817813" algn="l"/>
                          <a:tab pos="3732213" algn="l"/>
                          <a:tab pos="4646613" algn="l"/>
                          <a:tab pos="5561013" algn="l"/>
                          <a:tab pos="6475413" algn="l"/>
                          <a:tab pos="7389813" algn="l"/>
                          <a:tab pos="8304213" algn="l"/>
                          <a:tab pos="9218613" algn="l"/>
                          <a:tab pos="10133013" algn="l"/>
                        </a:tabLst>
                      </a:pPr>
                      <a:r>
                        <a:rPr lang="en-GB" altLang="ko-KR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J2EE EJB </a:t>
                      </a:r>
                      <a:r>
                        <a:rPr lang="ko-KR" altLang="en-GB" sz="1400" kern="1200" dirty="0" err="1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스펙</a:t>
                      </a:r>
                      <a:r>
                        <a:rPr lang="ko-KR" altLang="en-GB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 변경에 따른 각 </a:t>
                      </a:r>
                      <a:r>
                        <a:rPr lang="ko-KR" altLang="en-GB" sz="1400" kern="1200" dirty="0" err="1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메소드</a:t>
                      </a:r>
                      <a:r>
                        <a:rPr lang="ko-KR" altLang="en-GB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 별 </a:t>
                      </a:r>
                      <a:r>
                        <a:rPr lang="en-GB" altLang="ko-KR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Annotation </a:t>
                      </a:r>
                      <a:r>
                        <a:rPr lang="ko-KR" altLang="en-GB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추가 </a:t>
                      </a:r>
                      <a:r>
                        <a:rPr lang="en-GB" altLang="ko-KR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(EJB 3.0</a:t>
                      </a:r>
                      <a:r>
                        <a:rPr lang="ko-KR" altLang="en-GB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으로 전환 시</a:t>
                      </a:r>
                      <a:r>
                        <a:rPr lang="en-GB" altLang="ko-KR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)</a:t>
                      </a:r>
                      <a:endParaRPr lang="ko-KR" altLang="en-US" sz="1400" kern="1200" dirty="0" smtClean="0">
                        <a:solidFill>
                          <a:srgbClr val="000000"/>
                        </a:solidFill>
                        <a:latin typeface="산돌고딕 M" pitchFamily="18" charset="-127"/>
                        <a:ea typeface="산돌고딕 M" pitchFamily="18" charset="-127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77087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클라이언트 </a:t>
                      </a:r>
                      <a:endParaRPr lang="en-US" altLang="ko-KR" sz="1400" dirty="0" smtClean="0">
                        <a:solidFill>
                          <a:srgbClr val="000000"/>
                        </a:solidFill>
                        <a:latin typeface="산돌고딕 M" pitchFamily="18" charset="-127"/>
                        <a:ea typeface="산돌고딕 M" pitchFamily="18" charset="-127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프로그램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174625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641AD"/>
                        </a:buClr>
                        <a:buSzPct val="65000"/>
                        <a:buFont typeface="Arial" charset="0"/>
                        <a:buChar char="•"/>
                        <a:tabLst>
                          <a:tab pos="74613" algn="l"/>
                          <a:tab pos="989013" algn="l"/>
                          <a:tab pos="1903413" algn="l"/>
                          <a:tab pos="2817813" algn="l"/>
                          <a:tab pos="3732213" algn="l"/>
                          <a:tab pos="4646613" algn="l"/>
                          <a:tab pos="5561013" algn="l"/>
                          <a:tab pos="6475413" algn="l"/>
                          <a:tab pos="7389813" algn="l"/>
                          <a:tab pos="8304213" algn="l"/>
                          <a:tab pos="9218613" algn="l"/>
                          <a:tab pos="10133013" algn="l"/>
                        </a:tabLst>
                      </a:pP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WAS Server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의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Context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를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lookup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하기 위한 클라이언트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Property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를 수정</a:t>
                      </a:r>
                      <a:endParaRPr lang="en-GB" altLang="ko-KR" sz="1400" dirty="0" smtClean="0">
                        <a:solidFill>
                          <a:srgbClr val="000000"/>
                        </a:solidFill>
                        <a:latin typeface="산돌고딕 M" pitchFamily="18" charset="-127"/>
                        <a:ea typeface="산돌고딕 M" pitchFamily="18" charset="-127"/>
                      </a:endParaRPr>
                    </a:p>
                    <a:p>
                      <a:pPr marL="174625" lvl="1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DDDDDD"/>
                        </a:buClr>
                        <a:buSzPct val="80000"/>
                        <a:buFont typeface="Arial" charset="0"/>
                        <a:buChar char="•"/>
                        <a:tabLst>
                          <a:tab pos="74613" algn="l"/>
                          <a:tab pos="989013" algn="l"/>
                          <a:tab pos="1903413" algn="l"/>
                          <a:tab pos="2817813" algn="l"/>
                          <a:tab pos="3732213" algn="l"/>
                          <a:tab pos="4646613" algn="l"/>
                          <a:tab pos="5561013" algn="l"/>
                          <a:tab pos="6475413" algn="l"/>
                          <a:tab pos="7389813" algn="l"/>
                          <a:tab pos="8304213" algn="l"/>
                          <a:tab pos="9218613" algn="l"/>
                          <a:tab pos="10133013" algn="l"/>
                        </a:tabLst>
                      </a:pPr>
                      <a:r>
                        <a:rPr lang="en-GB" altLang="ko-KR" sz="1400" dirty="0" err="1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InitialContext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(), lookup() 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사용 소스 수정</a:t>
                      </a:r>
                    </a:p>
                    <a:p>
                      <a:pPr marL="174625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641AD"/>
                        </a:buClr>
                        <a:buSzPct val="65000"/>
                        <a:buFont typeface="Arial" charset="0"/>
                        <a:buChar char="•"/>
                        <a:tabLst>
                          <a:tab pos="74613" algn="l"/>
                          <a:tab pos="989013" algn="l"/>
                          <a:tab pos="1903413" algn="l"/>
                          <a:tab pos="2817813" algn="l"/>
                          <a:tab pos="3732213" algn="l"/>
                          <a:tab pos="4646613" algn="l"/>
                          <a:tab pos="5561013" algn="l"/>
                          <a:tab pos="6475413" algn="l"/>
                          <a:tab pos="7389813" algn="l"/>
                          <a:tab pos="8304213" algn="l"/>
                          <a:tab pos="9218613" algn="l"/>
                          <a:tab pos="10133013" algn="l"/>
                        </a:tabLst>
                      </a:pP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일반적인 경우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local context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를 사용함으로 수정할 대상 소스가 거의 없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음</a:t>
                      </a:r>
                      <a:endParaRPr lang="ko-KR" altLang="en-US" sz="140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91656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400" dirty="0" smtClean="0">
                          <a:latin typeface="산돌고딕 M" pitchFamily="18" charset="-127"/>
                          <a:ea typeface="산돌고딕 M" pitchFamily="18" charset="-127"/>
                        </a:rPr>
                        <a:t>구성 파일</a:t>
                      </a:r>
                      <a:endParaRPr lang="ko-KR" altLang="en-US" sz="140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174625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641AD"/>
                        </a:buClr>
                        <a:buSzPct val="65000"/>
                        <a:buFont typeface="Arial" charset="0"/>
                        <a:buChar char="•"/>
                        <a:tabLst>
                          <a:tab pos="85725" algn="l"/>
                          <a:tab pos="1000125" algn="l"/>
                          <a:tab pos="1914525" algn="l"/>
                          <a:tab pos="2828925" algn="l"/>
                          <a:tab pos="3743325" algn="l"/>
                          <a:tab pos="4657725" algn="l"/>
                          <a:tab pos="5572125" algn="l"/>
                          <a:tab pos="6486525" algn="l"/>
                          <a:tab pos="7400925" algn="l"/>
                          <a:tab pos="8315325" algn="l"/>
                          <a:tab pos="9229725" algn="l"/>
                          <a:tab pos="10144125" algn="l"/>
                        </a:tabLst>
                      </a:pP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기존의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WAS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에서 파악된 구성 정보를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Migration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대상 환경의 구성 파일을 생성</a:t>
                      </a:r>
                      <a:endParaRPr lang="en-GB" altLang="ko-KR" sz="1400" dirty="0" smtClean="0">
                        <a:solidFill>
                          <a:srgbClr val="000000"/>
                        </a:solidFill>
                        <a:latin typeface="산돌고딕 M" pitchFamily="18" charset="-127"/>
                        <a:ea typeface="산돌고딕 M" pitchFamily="18" charset="-127"/>
                      </a:endParaRPr>
                    </a:p>
                    <a:p>
                      <a:pPr marL="631825" lvl="2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Pct val="80000"/>
                        <a:buFont typeface="Wingdings 3" pitchFamily="18" charset="2"/>
                        <a:buChar char=""/>
                        <a:tabLst>
                          <a:tab pos="85725" algn="l"/>
                          <a:tab pos="1000125" algn="l"/>
                          <a:tab pos="1914525" algn="l"/>
                          <a:tab pos="2828925" algn="l"/>
                          <a:tab pos="3743325" algn="l"/>
                          <a:tab pos="4657725" algn="l"/>
                          <a:tab pos="5572125" algn="l"/>
                          <a:tab pos="6486525" algn="l"/>
                          <a:tab pos="7400925" algn="l"/>
                          <a:tab pos="8315325" algn="l"/>
                          <a:tab pos="9229725" algn="l"/>
                          <a:tab pos="10144125" algn="l"/>
                        </a:tabLst>
                      </a:pP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DB Connection Pool 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구성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: Min, Max connection 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수</a:t>
                      </a:r>
                    </a:p>
                    <a:p>
                      <a:pPr marL="631825" lvl="2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Pct val="80000"/>
                        <a:buFont typeface="Wingdings 3" pitchFamily="18" charset="2"/>
                        <a:buChar char=""/>
                        <a:tabLst>
                          <a:tab pos="85725" algn="l"/>
                          <a:tab pos="1000125" algn="l"/>
                          <a:tab pos="1914525" algn="l"/>
                          <a:tab pos="2828925" algn="l"/>
                          <a:tab pos="3743325" algn="l"/>
                          <a:tab pos="4657725" algn="l"/>
                          <a:tab pos="5572125" algn="l"/>
                          <a:tab pos="6486525" algn="l"/>
                          <a:tab pos="7400925" algn="l"/>
                          <a:tab pos="8315325" algn="l"/>
                          <a:tab pos="9229725" algn="l"/>
                          <a:tab pos="10144125" algn="l"/>
                        </a:tabLst>
                      </a:pP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클러스터 구성</a:t>
                      </a:r>
                    </a:p>
                    <a:p>
                      <a:pPr marL="631825" lvl="2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Pct val="80000"/>
                        <a:buFont typeface="Wingdings 3" pitchFamily="18" charset="2"/>
                        <a:buChar char=""/>
                        <a:tabLst>
                          <a:tab pos="85725" algn="l"/>
                          <a:tab pos="1000125" algn="l"/>
                          <a:tab pos="1914525" algn="l"/>
                          <a:tab pos="2828925" algn="l"/>
                          <a:tab pos="3743325" algn="l"/>
                          <a:tab pos="4657725" algn="l"/>
                          <a:tab pos="5572125" algn="l"/>
                          <a:tab pos="6486525" algn="l"/>
                          <a:tab pos="7400925" algn="l"/>
                          <a:tab pos="8315325" algn="l"/>
                          <a:tab pos="9229725" algn="l"/>
                          <a:tab pos="10144125" algn="l"/>
                        </a:tabLst>
                      </a:pP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JMS 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구성</a:t>
                      </a:r>
                      <a:endParaRPr lang="ko-KR" altLang="en-US" sz="140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2334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400" dirty="0" smtClean="0">
                          <a:latin typeface="산돌고딕 M" pitchFamily="18" charset="-127"/>
                          <a:ea typeface="산돌고딕 M" pitchFamily="18" charset="-127"/>
                        </a:rPr>
                        <a:t>라이브러리</a:t>
                      </a:r>
                      <a:endParaRPr lang="ko-KR" altLang="en-US" sz="140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174625" marR="0" lvl="1" indent="-174625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애플리케이션 구동에 필요한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3</a:t>
                      </a:r>
                      <a:r>
                        <a:rPr lang="en-GB" altLang="ko-KR" sz="1400" baseline="300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rd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-party 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라이브러리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(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예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:PL/SQL, Tuxedo 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연동을 위한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Jolt, 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아파치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log4j 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등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)</a:t>
                      </a:r>
                      <a:endParaRPr lang="ko-KR" altLang="en-US" sz="140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4" name="내용 개체 틀 87"/>
          <p:cNvSpPr txBox="1">
            <a:spLocks/>
          </p:cNvSpPr>
          <p:nvPr/>
        </p:nvSpPr>
        <p:spPr bwMode="auto">
          <a:xfrm>
            <a:off x="272480" y="830855"/>
            <a:ext cx="8296275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 smtClean="0"/>
              <a:t>자바 표준 규격이 존재하므로 </a:t>
            </a:r>
            <a:r>
              <a:rPr lang="ko-KR" altLang="en-US" sz="1600" dirty="0" err="1" smtClean="0"/>
              <a:t>미들웨어</a:t>
            </a:r>
            <a:r>
              <a:rPr lang="ko-KR" altLang="en-US" sz="1600" dirty="0" smtClean="0"/>
              <a:t> 마이그레이션의 경우 종속성 파악이 중요합니다</a:t>
            </a:r>
            <a:r>
              <a:rPr lang="en-US" altLang="ko-KR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9787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미들웨어</a:t>
            </a:r>
            <a:r>
              <a:rPr lang="ko-KR" altLang="en-US" dirty="0" smtClean="0"/>
              <a:t> 마이그레이션 </a:t>
            </a:r>
            <a:r>
              <a:rPr lang="en-US" altLang="ko-KR" dirty="0" smtClean="0"/>
              <a:t>– EAR(Enterprise Archive)</a:t>
            </a:r>
            <a:endParaRPr lang="ko-KR" altLang="en-US" dirty="0"/>
          </a:p>
        </p:txBody>
      </p:sp>
      <p:grpSp>
        <p:nvGrpSpPr>
          <p:cNvPr id="52" name="그룹 51"/>
          <p:cNvGrpSpPr/>
          <p:nvPr/>
        </p:nvGrpSpPr>
        <p:grpSpPr>
          <a:xfrm>
            <a:off x="962555" y="1412776"/>
            <a:ext cx="7665810" cy="5179899"/>
            <a:chOff x="962555" y="993626"/>
            <a:chExt cx="7665810" cy="5599049"/>
          </a:xfrm>
        </p:grpSpPr>
        <p:sp>
          <p:nvSpPr>
            <p:cNvPr id="3" name="TextBox 2"/>
            <p:cNvSpPr txBox="1"/>
            <p:nvPr/>
          </p:nvSpPr>
          <p:spPr>
            <a:xfrm>
              <a:off x="4233333" y="993626"/>
              <a:ext cx="1058333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ko-KR" altLang="en-US" sz="900"/>
                <a:t>파일입력</a:t>
              </a:r>
              <a:endParaRPr lang="ko-KR" altLang="en-US" sz="900" dirty="0"/>
            </a:p>
          </p:txBody>
        </p:sp>
        <p:sp>
          <p:nvSpPr>
            <p:cNvPr id="4" name="순서도: 판단 3"/>
            <p:cNvSpPr/>
            <p:nvPr/>
          </p:nvSpPr>
          <p:spPr bwMode="auto">
            <a:xfrm>
              <a:off x="4233332" y="2556942"/>
              <a:ext cx="1058334" cy="458539"/>
            </a:xfrm>
            <a:prstGeom prst="flowChartDecision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r>
                <a:rPr lang="ko-KR" altLang="en-US" sz="900" b="0" dirty="0" err="1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확장자</a:t>
              </a:r>
              <a:r>
                <a:rPr lang="en-US" altLang="ko-KR" sz="900" b="0" dirty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?</a:t>
              </a: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233334" y="1511413"/>
              <a:ext cx="1058333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ko-KR" altLang="en-US" sz="900" dirty="0"/>
                <a:t>압축해제</a:t>
              </a:r>
            </a:p>
          </p:txBody>
        </p:sp>
        <p:cxnSp>
          <p:nvCxnSpPr>
            <p:cNvPr id="6" name="직선 화살표 연결선 5"/>
            <p:cNvCxnSpPr>
              <a:stCxn id="3" idx="2"/>
              <a:endCxn id="5" idx="0"/>
            </p:cNvCxnSpPr>
            <p:nvPr/>
          </p:nvCxnSpPr>
          <p:spPr bwMode="auto">
            <a:xfrm>
              <a:off x="4762500" y="1239847"/>
              <a:ext cx="1" cy="271566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7" name="직선 화살표 연결선 6"/>
            <p:cNvCxnSpPr>
              <a:stCxn id="5" idx="2"/>
              <a:endCxn id="11" idx="0"/>
            </p:cNvCxnSpPr>
            <p:nvPr/>
          </p:nvCxnSpPr>
          <p:spPr bwMode="auto">
            <a:xfrm flipH="1">
              <a:off x="4762499" y="1757634"/>
              <a:ext cx="2" cy="276543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8" name="TextBox 7"/>
            <p:cNvSpPr txBox="1"/>
            <p:nvPr/>
          </p:nvSpPr>
          <p:spPr>
            <a:xfrm>
              <a:off x="962555" y="3383500"/>
              <a:ext cx="1058333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sz="900" dirty="0"/>
                <a:t>xml </a:t>
              </a:r>
              <a:r>
                <a:rPr lang="ko-KR" altLang="en-US" sz="900" dirty="0"/>
                <a:t>분석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191933" y="3383500"/>
              <a:ext cx="1165755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sz="900"/>
                <a:t>application.xml </a:t>
              </a:r>
              <a:r>
                <a:rPr lang="ko-KR" altLang="en-US" sz="900" dirty="0"/>
                <a:t>분석</a:t>
              </a:r>
            </a:p>
          </p:txBody>
        </p:sp>
        <p:sp>
          <p:nvSpPr>
            <p:cNvPr id="10" name="설명선 2 9"/>
            <p:cNvSpPr/>
            <p:nvPr/>
          </p:nvSpPr>
          <p:spPr bwMode="auto">
            <a:xfrm>
              <a:off x="5780818" y="1027322"/>
              <a:ext cx="1293944" cy="246221"/>
            </a:xfrm>
            <a:prstGeom prst="borderCallout2">
              <a:avLst>
                <a:gd name="adj1" fmla="val 18750"/>
                <a:gd name="adj2" fmla="val 720"/>
                <a:gd name="adj3" fmla="val 18750"/>
                <a:gd name="adj4" fmla="val -16667"/>
                <a:gd name="adj5" fmla="val 210337"/>
                <a:gd name="adj6" fmla="val -45831"/>
              </a:avLst>
            </a:prstGeom>
            <a:solidFill>
              <a:srgbClr val="FFFF00"/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산돌고딕 M" pitchFamily="18" charset="-127"/>
                  <a:ea typeface="산돌고딕 M" pitchFamily="18" charset="-127"/>
                </a:rPr>
                <a:t>임시 </a:t>
              </a:r>
              <a:r>
                <a:rPr kumimoji="0" lang="ko-KR" altLang="en-US" sz="1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산돌고딕 M" pitchFamily="18" charset="-127"/>
                  <a:ea typeface="산돌고딕 M" pitchFamily="18" charset="-127"/>
                </a:rPr>
                <a:t>디렉토리에</a:t>
              </a:r>
              <a:r>
                <a:rPr kumimoji="0" lang="ko-KR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산돌고딕 M" pitchFamily="18" charset="-127"/>
                  <a:ea typeface="산돌고딕 M" pitchFamily="18" charset="-127"/>
                </a:rPr>
                <a:t> 해제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33332" y="2034177"/>
              <a:ext cx="1058333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ko-KR" altLang="en-US" sz="900" dirty="0" err="1"/>
                <a:t>인코딩</a:t>
              </a:r>
              <a:r>
                <a:rPr lang="ko-KR" altLang="en-US" sz="900" dirty="0"/>
                <a:t> 변경</a:t>
              </a:r>
            </a:p>
          </p:txBody>
        </p:sp>
        <p:cxnSp>
          <p:nvCxnSpPr>
            <p:cNvPr id="12" name="직선 화살표 연결선 11"/>
            <p:cNvCxnSpPr>
              <a:stCxn id="11" idx="2"/>
              <a:endCxn id="4" idx="0"/>
            </p:cNvCxnSpPr>
            <p:nvPr/>
          </p:nvCxnSpPr>
          <p:spPr bwMode="auto">
            <a:xfrm>
              <a:off x="4762499" y="2280398"/>
              <a:ext cx="0" cy="276544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13" name="설명선 2 12"/>
            <p:cNvSpPr/>
            <p:nvPr/>
          </p:nvSpPr>
          <p:spPr bwMode="auto">
            <a:xfrm>
              <a:off x="5834518" y="1531895"/>
              <a:ext cx="1008609" cy="246221"/>
            </a:xfrm>
            <a:prstGeom prst="borderCallout2">
              <a:avLst>
                <a:gd name="adj1" fmla="val 18750"/>
                <a:gd name="adj2" fmla="val 720"/>
                <a:gd name="adj3" fmla="val 18750"/>
                <a:gd name="adj4" fmla="val -16667"/>
                <a:gd name="adj5" fmla="val 228677"/>
                <a:gd name="adj6" fmla="val -58598"/>
              </a:avLst>
            </a:prstGeom>
            <a:solidFill>
              <a:srgbClr val="FFFF00"/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산돌고딕 M" pitchFamily="18" charset="-127"/>
                  <a:ea typeface="산돌고딕 M" pitchFamily="18" charset="-127"/>
                </a:rPr>
                <a:t>UTF-8</a:t>
              </a:r>
              <a:r>
                <a:rPr kumimoji="0" lang="ko-KR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산돌고딕 M" pitchFamily="18" charset="-127"/>
                  <a:ea typeface="산돌고딕 M" pitchFamily="18" charset="-127"/>
                </a:rPr>
                <a:t>으로 변경</a:t>
              </a:r>
            </a:p>
          </p:txBody>
        </p:sp>
        <p:cxnSp>
          <p:nvCxnSpPr>
            <p:cNvPr id="14" name="꺾인 연결선 13"/>
            <p:cNvCxnSpPr>
              <a:stCxn id="4" idx="1"/>
              <a:endCxn id="8" idx="0"/>
            </p:cNvCxnSpPr>
            <p:nvPr/>
          </p:nvCxnSpPr>
          <p:spPr bwMode="auto">
            <a:xfrm rot="10800000" flipV="1">
              <a:off x="1491722" y="2786212"/>
              <a:ext cx="2741610" cy="597288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1820423" y="2556942"/>
              <a:ext cx="32252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>
                <a:defRPr sz="800" b="0">
                  <a:latin typeface="산돌고딕 M" pitchFamily="18" charset="-127"/>
                  <a:ea typeface="산돌고딕 M" pitchFamily="18" charset="-127"/>
                </a:defRPr>
              </a:lvl1pPr>
            </a:lstStyle>
            <a:p>
              <a:pPr algn="ctr"/>
              <a:r>
                <a:rPr lang="en-US" altLang="ko-KR" sz="900" dirty="0"/>
                <a:t>zip</a:t>
              </a:r>
              <a:endParaRPr lang="ko-KR" altLang="en-US" sz="900" dirty="0"/>
            </a:p>
          </p:txBody>
        </p:sp>
        <p:cxnSp>
          <p:nvCxnSpPr>
            <p:cNvPr id="16" name="꺾인 연결선 15"/>
            <p:cNvCxnSpPr>
              <a:stCxn id="4" idx="2"/>
              <a:endCxn id="9" idx="0"/>
            </p:cNvCxnSpPr>
            <p:nvPr/>
          </p:nvCxnSpPr>
          <p:spPr bwMode="auto">
            <a:xfrm rot="5400000">
              <a:off x="4084646" y="2705646"/>
              <a:ext cx="368019" cy="987688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3822111" y="2944817"/>
              <a:ext cx="33374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>
                <a:defRPr sz="800" b="0">
                  <a:latin typeface="산돌고딕 M" pitchFamily="18" charset="-127"/>
                  <a:ea typeface="산돌고딕 M" pitchFamily="18" charset="-127"/>
                </a:defRPr>
              </a:lvl1pPr>
            </a:lstStyle>
            <a:p>
              <a:pPr algn="ctr"/>
              <a:r>
                <a:rPr lang="en-US" altLang="ko-KR" sz="900" dirty="0"/>
                <a:t>ear</a:t>
              </a:r>
              <a:endParaRPr lang="ko-KR" altLang="en-US" sz="900" dirty="0"/>
            </a:p>
          </p:txBody>
        </p:sp>
        <p:sp>
          <p:nvSpPr>
            <p:cNvPr id="18" name="순서도: 판단 17"/>
            <p:cNvSpPr/>
            <p:nvPr/>
          </p:nvSpPr>
          <p:spPr bwMode="auto">
            <a:xfrm>
              <a:off x="3191933" y="4766774"/>
              <a:ext cx="1165755" cy="458539"/>
            </a:xfrm>
            <a:prstGeom prst="flowChartDecision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3295247" y="4882944"/>
              <a:ext cx="978152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900" b="0" dirty="0" err="1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ejbModule</a:t>
              </a:r>
              <a:r>
                <a:rPr lang="en-US" altLang="ko-KR" sz="900" b="0" dirty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 </a:t>
              </a:r>
              <a:r>
                <a:rPr lang="ko-KR" altLang="en-US" sz="900" b="0" dirty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존재</a:t>
              </a:r>
              <a:r>
                <a:rPr lang="en-US" altLang="ko-KR" sz="900" b="0" dirty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?</a:t>
              </a: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cxnSp>
          <p:nvCxnSpPr>
            <p:cNvPr id="20" name="직선 화살표 연결선 19"/>
            <p:cNvCxnSpPr>
              <a:stCxn id="9" idx="2"/>
              <a:endCxn id="26" idx="0"/>
            </p:cNvCxnSpPr>
            <p:nvPr/>
          </p:nvCxnSpPr>
          <p:spPr bwMode="auto">
            <a:xfrm flipH="1">
              <a:off x="3774222" y="3629721"/>
              <a:ext cx="589" cy="339256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21" name="꺾인 연결선 20"/>
            <p:cNvCxnSpPr>
              <a:stCxn id="18" idx="1"/>
              <a:endCxn id="22" idx="0"/>
            </p:cNvCxnSpPr>
            <p:nvPr/>
          </p:nvCxnSpPr>
          <p:spPr bwMode="auto">
            <a:xfrm rot="10800000" flipV="1">
              <a:off x="2214035" y="4996043"/>
              <a:ext cx="977899" cy="517303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22" name="타원 21"/>
            <p:cNvSpPr/>
            <p:nvPr/>
          </p:nvSpPr>
          <p:spPr bwMode="auto">
            <a:xfrm>
              <a:off x="1913467" y="5513347"/>
              <a:ext cx="601133" cy="565739"/>
            </a:xfrm>
            <a:prstGeom prst="ellips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1987850" y="5626939"/>
              <a:ext cx="45236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altLang="ko-KR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Go to</a:t>
              </a:r>
            </a:p>
            <a:p>
              <a:pPr algn="ctr">
                <a:spcBef>
                  <a:spcPts val="0"/>
                </a:spcBef>
              </a:pPr>
              <a:r>
                <a:rPr lang="en-US" altLang="ko-KR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EJB</a:t>
              </a: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587231" y="4766774"/>
              <a:ext cx="34657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>
                <a:defRPr sz="800" b="0">
                  <a:latin typeface="산돌고딕 M" pitchFamily="18" charset="-127"/>
                  <a:ea typeface="산돌고딕 M" pitchFamily="18" charset="-127"/>
                </a:defRPr>
              </a:lvl1pPr>
            </a:lstStyle>
            <a:p>
              <a:pPr algn="ctr"/>
              <a:r>
                <a:rPr lang="en-US" altLang="ko-KR" sz="900" dirty="0"/>
                <a:t>yes</a:t>
              </a:r>
              <a:endParaRPr lang="ko-KR" altLang="en-US" sz="900" dirty="0"/>
            </a:p>
          </p:txBody>
        </p:sp>
        <p:sp>
          <p:nvSpPr>
            <p:cNvPr id="25" name="타원 24"/>
            <p:cNvSpPr/>
            <p:nvPr/>
          </p:nvSpPr>
          <p:spPr bwMode="auto">
            <a:xfrm>
              <a:off x="3479209" y="5518286"/>
              <a:ext cx="601133" cy="565739"/>
            </a:xfrm>
            <a:prstGeom prst="ellips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26" name="순서도: 판단 25"/>
            <p:cNvSpPr/>
            <p:nvPr/>
          </p:nvSpPr>
          <p:spPr bwMode="auto">
            <a:xfrm>
              <a:off x="3191344" y="3968977"/>
              <a:ext cx="1165755" cy="458539"/>
            </a:xfrm>
            <a:prstGeom prst="flowChartDecision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cxnSp>
          <p:nvCxnSpPr>
            <p:cNvPr id="27" name="직선 화살표 연결선 26"/>
            <p:cNvCxnSpPr>
              <a:stCxn id="26" idx="2"/>
              <a:endCxn id="18" idx="0"/>
            </p:cNvCxnSpPr>
            <p:nvPr/>
          </p:nvCxnSpPr>
          <p:spPr bwMode="auto">
            <a:xfrm>
              <a:off x="3774222" y="4427516"/>
              <a:ext cx="589" cy="339258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28" name="직사각형 27"/>
            <p:cNvSpPr/>
            <p:nvPr/>
          </p:nvSpPr>
          <p:spPr>
            <a:xfrm>
              <a:off x="3303273" y="4090524"/>
              <a:ext cx="973343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vendor-</a:t>
              </a:r>
              <a:r>
                <a:rPr lang="en-US" altLang="ko-KR" sz="900" b="0" dirty="0" err="1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dd</a:t>
              </a:r>
              <a:r>
                <a:rPr lang="en-US" altLang="ko-KR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 </a:t>
              </a:r>
              <a:r>
                <a:rPr lang="ko-KR" altLang="en-US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존재</a:t>
              </a:r>
              <a:r>
                <a:rPr lang="en-US" altLang="ko-KR" sz="900" b="0" dirty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?</a:t>
              </a: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961467" y="4847854"/>
              <a:ext cx="1165755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ko-KR" altLang="en-US" sz="900" dirty="0" smtClean="0"/>
                <a:t>파일</a:t>
              </a:r>
              <a:r>
                <a:rPr lang="en-US" altLang="ko-KR" sz="900" dirty="0"/>
                <a:t> </a:t>
              </a:r>
              <a:r>
                <a:rPr lang="ko-KR" altLang="en-US" sz="900" dirty="0" smtClean="0"/>
                <a:t>변경</a:t>
              </a:r>
              <a:endParaRPr lang="ko-KR" altLang="en-US" sz="900" dirty="0"/>
            </a:p>
          </p:txBody>
        </p:sp>
        <p:sp>
          <p:nvSpPr>
            <p:cNvPr id="30" name="설명선 2 29"/>
            <p:cNvSpPr/>
            <p:nvPr/>
          </p:nvSpPr>
          <p:spPr bwMode="auto">
            <a:xfrm>
              <a:off x="6154159" y="5454052"/>
              <a:ext cx="1414170" cy="707886"/>
            </a:xfrm>
            <a:prstGeom prst="borderCallout2">
              <a:avLst>
                <a:gd name="adj1" fmla="val 2147"/>
                <a:gd name="adj2" fmla="val 49401"/>
                <a:gd name="adj3" fmla="val -58082"/>
                <a:gd name="adj4" fmla="val 48948"/>
                <a:gd name="adj5" fmla="val -68761"/>
                <a:gd name="adj6" fmla="val -853"/>
              </a:avLst>
            </a:prstGeom>
            <a:solidFill>
              <a:srgbClr val="FFFF00"/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산돌고딕 M" pitchFamily="18" charset="-127"/>
                  <a:ea typeface="산돌고딕 M" pitchFamily="18" charset="-127"/>
                </a:rPr>
                <a:t>weblogic-app.xml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000" b="0" dirty="0" smtClean="0">
                  <a:latin typeface="산돌고딕 M" pitchFamily="18" charset="-127"/>
                  <a:ea typeface="산돌고딕 M" pitchFamily="18" charset="-127"/>
                </a:rPr>
                <a:t>jeus-application-dd.xml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658192" y="3939347"/>
              <a:ext cx="34657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>
                <a:defRPr sz="800" b="0">
                  <a:latin typeface="산돌고딕 M" pitchFamily="18" charset="-127"/>
                  <a:ea typeface="산돌고딕 M" pitchFamily="18" charset="-127"/>
                </a:defRPr>
              </a:lvl1pPr>
            </a:lstStyle>
            <a:p>
              <a:pPr algn="ctr"/>
              <a:r>
                <a:rPr lang="en-US" altLang="ko-KR" sz="900" dirty="0"/>
                <a:t>yes</a:t>
              </a:r>
              <a:endParaRPr lang="ko-KR" altLang="en-US" sz="9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792228" y="4495152"/>
              <a:ext cx="30328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>
                <a:defRPr sz="800" b="0">
                  <a:latin typeface="산돌고딕 M" pitchFamily="18" charset="-127"/>
                  <a:ea typeface="산돌고딕 M" pitchFamily="18" charset="-127"/>
                </a:defRPr>
              </a:lvl1pPr>
            </a:lstStyle>
            <a:p>
              <a:pPr algn="ctr"/>
              <a:r>
                <a:rPr lang="en-US" altLang="ko-KR" sz="900" dirty="0"/>
                <a:t>no</a:t>
              </a:r>
              <a:endParaRPr lang="ko-KR" altLang="en-US" sz="900" dirty="0"/>
            </a:p>
          </p:txBody>
        </p:sp>
        <p:cxnSp>
          <p:nvCxnSpPr>
            <p:cNvPr id="33" name="직선 화살표 연결선 32"/>
            <p:cNvCxnSpPr>
              <a:stCxn id="18" idx="2"/>
              <a:endCxn id="25" idx="0"/>
            </p:cNvCxnSpPr>
            <p:nvPr/>
          </p:nvCxnSpPr>
          <p:spPr bwMode="auto">
            <a:xfrm>
              <a:off x="3774811" y="5225313"/>
              <a:ext cx="4965" cy="292973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34" name="TextBox 33"/>
            <p:cNvSpPr txBox="1"/>
            <p:nvPr/>
          </p:nvSpPr>
          <p:spPr>
            <a:xfrm>
              <a:off x="3822111" y="5271673"/>
              <a:ext cx="30328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>
                <a:defRPr sz="800" b="0">
                  <a:latin typeface="산돌고딕 M" pitchFamily="18" charset="-127"/>
                  <a:ea typeface="산돌고딕 M" pitchFamily="18" charset="-127"/>
                </a:defRPr>
              </a:lvl1pPr>
            </a:lstStyle>
            <a:p>
              <a:pPr algn="ctr"/>
              <a:r>
                <a:rPr lang="en-US" altLang="ko-KR" sz="900" dirty="0"/>
                <a:t>no</a:t>
              </a:r>
              <a:endParaRPr lang="ko-KR" altLang="en-US" sz="900" dirty="0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3480284" y="5631878"/>
              <a:ext cx="62388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altLang="ko-KR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Go to</a:t>
              </a:r>
            </a:p>
            <a:p>
              <a:pPr algn="ctr">
                <a:spcBef>
                  <a:spcPts val="0"/>
                </a:spcBef>
              </a:pPr>
              <a:r>
                <a:rPr lang="en-US" altLang="ko-KR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Web App</a:t>
              </a: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36" name="타원 35"/>
            <p:cNvSpPr/>
            <p:nvPr/>
          </p:nvSpPr>
          <p:spPr bwMode="auto">
            <a:xfrm>
              <a:off x="6127222" y="3377312"/>
              <a:ext cx="601133" cy="565739"/>
            </a:xfrm>
            <a:prstGeom prst="ellips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6112378" y="3550173"/>
              <a:ext cx="62388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altLang="ko-KR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Web App</a:t>
              </a: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38" name="타원 37"/>
            <p:cNvSpPr/>
            <p:nvPr/>
          </p:nvSpPr>
          <p:spPr bwMode="auto">
            <a:xfrm>
              <a:off x="7998356" y="3402698"/>
              <a:ext cx="601133" cy="565739"/>
            </a:xfrm>
            <a:prstGeom prst="ellips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8124680" y="3567092"/>
              <a:ext cx="375423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altLang="ko-KR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EJB</a:t>
              </a: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cxnSp>
          <p:nvCxnSpPr>
            <p:cNvPr id="40" name="꺾인 연결선 39"/>
            <p:cNvCxnSpPr>
              <a:stCxn id="4" idx="2"/>
              <a:endCxn id="36" idx="0"/>
            </p:cNvCxnSpPr>
            <p:nvPr/>
          </p:nvCxnSpPr>
          <p:spPr bwMode="auto">
            <a:xfrm rot="16200000" flipH="1">
              <a:off x="5414229" y="2363751"/>
              <a:ext cx="361831" cy="1665290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41" name="꺾인 연결선 40"/>
            <p:cNvCxnSpPr>
              <a:stCxn id="4" idx="3"/>
              <a:endCxn id="38" idx="0"/>
            </p:cNvCxnSpPr>
            <p:nvPr/>
          </p:nvCxnSpPr>
          <p:spPr bwMode="auto">
            <a:xfrm>
              <a:off x="5291666" y="2786212"/>
              <a:ext cx="3007257" cy="616486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42" name="꺾인 연결선 41"/>
            <p:cNvCxnSpPr>
              <a:stCxn id="26" idx="3"/>
              <a:endCxn id="29" idx="0"/>
            </p:cNvCxnSpPr>
            <p:nvPr/>
          </p:nvCxnSpPr>
          <p:spPr bwMode="auto">
            <a:xfrm>
              <a:off x="4357099" y="4198247"/>
              <a:ext cx="1187246" cy="649607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43" name="TextBox 42"/>
            <p:cNvSpPr txBox="1"/>
            <p:nvPr/>
          </p:nvSpPr>
          <p:spPr>
            <a:xfrm>
              <a:off x="962555" y="3971564"/>
              <a:ext cx="1058333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ko-KR" altLang="en-US" sz="900" dirty="0"/>
                <a:t>의존성 분석</a:t>
              </a:r>
            </a:p>
          </p:txBody>
        </p:sp>
        <p:cxnSp>
          <p:nvCxnSpPr>
            <p:cNvPr id="44" name="직선 화살표 연결선 43"/>
            <p:cNvCxnSpPr>
              <a:stCxn id="8" idx="2"/>
              <a:endCxn id="43" idx="0"/>
            </p:cNvCxnSpPr>
            <p:nvPr/>
          </p:nvCxnSpPr>
          <p:spPr bwMode="auto">
            <a:xfrm>
              <a:off x="1491722" y="3629721"/>
              <a:ext cx="0" cy="341843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45" name="TextBox 44"/>
            <p:cNvSpPr txBox="1"/>
            <p:nvPr/>
          </p:nvSpPr>
          <p:spPr>
            <a:xfrm>
              <a:off x="962555" y="4519729"/>
              <a:ext cx="1058333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ko-KR" altLang="en-US" sz="900" dirty="0" err="1"/>
                <a:t>재압축</a:t>
              </a:r>
              <a:endParaRPr lang="ko-KR" altLang="en-US" sz="900" dirty="0"/>
            </a:p>
          </p:txBody>
        </p:sp>
        <p:cxnSp>
          <p:nvCxnSpPr>
            <p:cNvPr id="46" name="직선 화살표 연결선 45"/>
            <p:cNvCxnSpPr>
              <a:stCxn id="43" idx="2"/>
              <a:endCxn id="45" idx="0"/>
            </p:cNvCxnSpPr>
            <p:nvPr/>
          </p:nvCxnSpPr>
          <p:spPr bwMode="auto">
            <a:xfrm>
              <a:off x="1491722" y="4217785"/>
              <a:ext cx="0" cy="301944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47" name="TextBox 46"/>
            <p:cNvSpPr txBox="1"/>
            <p:nvPr/>
          </p:nvSpPr>
          <p:spPr>
            <a:xfrm>
              <a:off x="2423385" y="6346454"/>
              <a:ext cx="1165755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sz="900" dirty="0" smtClean="0"/>
                <a:t>ear </a:t>
              </a:r>
              <a:r>
                <a:rPr lang="ko-KR" altLang="en-US" sz="900" dirty="0" err="1" smtClean="0"/>
                <a:t>재패키징</a:t>
              </a:r>
              <a:endParaRPr lang="ko-KR" altLang="en-US" sz="900" dirty="0"/>
            </a:p>
          </p:txBody>
        </p:sp>
        <p:cxnSp>
          <p:nvCxnSpPr>
            <p:cNvPr id="48" name="꺾인 연결선 47"/>
            <p:cNvCxnSpPr>
              <a:stCxn id="22" idx="4"/>
              <a:endCxn id="47" idx="1"/>
            </p:cNvCxnSpPr>
            <p:nvPr/>
          </p:nvCxnSpPr>
          <p:spPr bwMode="auto">
            <a:xfrm rot="16200000" flipH="1">
              <a:off x="2123470" y="6169649"/>
              <a:ext cx="390479" cy="209351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49" name="꺾인 연결선 48"/>
            <p:cNvCxnSpPr>
              <a:stCxn id="25" idx="4"/>
              <a:endCxn id="47" idx="3"/>
            </p:cNvCxnSpPr>
            <p:nvPr/>
          </p:nvCxnSpPr>
          <p:spPr bwMode="auto">
            <a:xfrm rot="5400000">
              <a:off x="3491688" y="6181477"/>
              <a:ext cx="385540" cy="190636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50" name="TextBox 49"/>
            <p:cNvSpPr txBox="1"/>
            <p:nvPr/>
          </p:nvSpPr>
          <p:spPr>
            <a:xfrm>
              <a:off x="5834518" y="2960167"/>
              <a:ext cx="35779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>
                <a:defRPr sz="800" b="0">
                  <a:latin typeface="산돌고딕 M" pitchFamily="18" charset="-127"/>
                  <a:ea typeface="산돌고딕 M" pitchFamily="18" charset="-127"/>
                </a:defRPr>
              </a:lvl1pPr>
            </a:lstStyle>
            <a:p>
              <a:pPr algn="ctr"/>
              <a:r>
                <a:rPr lang="en-US" altLang="ko-KR" sz="900" dirty="0" smtClean="0"/>
                <a:t>war</a:t>
              </a:r>
              <a:endParaRPr lang="ko-KR" altLang="en-US" sz="9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326679" y="2960167"/>
              <a:ext cx="3016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>
                <a:defRPr sz="800" b="0">
                  <a:latin typeface="산돌고딕 M" pitchFamily="18" charset="-127"/>
                  <a:ea typeface="산돌고딕 M" pitchFamily="18" charset="-127"/>
                </a:defRPr>
              </a:lvl1pPr>
            </a:lstStyle>
            <a:p>
              <a:pPr algn="ctr"/>
              <a:r>
                <a:rPr lang="en-US" altLang="ko-KR" sz="900" dirty="0" smtClean="0"/>
                <a:t>jar</a:t>
              </a:r>
              <a:endParaRPr lang="ko-KR" altLang="en-US" sz="900" dirty="0"/>
            </a:p>
          </p:txBody>
        </p:sp>
      </p:grpSp>
      <p:sp>
        <p:nvSpPr>
          <p:cNvPr id="53" name="내용 개체 틀 87"/>
          <p:cNvSpPr txBox="1">
            <a:spLocks/>
          </p:cNvSpPr>
          <p:nvPr/>
        </p:nvSpPr>
        <p:spPr bwMode="auto">
          <a:xfrm>
            <a:off x="272480" y="830855"/>
            <a:ext cx="9217595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en-US" altLang="ko-KR" sz="1600" dirty="0" smtClean="0"/>
              <a:t>EAR </a:t>
            </a:r>
            <a:r>
              <a:rPr lang="ko-KR" altLang="en-US" sz="1600" dirty="0" smtClean="0"/>
              <a:t>파일의 경우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내부에 </a:t>
            </a:r>
            <a:r>
              <a:rPr lang="en-US" altLang="ko-KR" sz="1600" dirty="0" smtClean="0"/>
              <a:t>WAR/EJB</a:t>
            </a:r>
            <a:r>
              <a:rPr lang="ko-KR" altLang="en-US" sz="1600" dirty="0" smtClean="0"/>
              <a:t>가 존재하므로 각각을 분석하여 전환 대상 </a:t>
            </a:r>
            <a:r>
              <a:rPr lang="en-US" altLang="ko-KR" sz="1600" dirty="0" smtClean="0"/>
              <a:t>WAS</a:t>
            </a:r>
            <a:r>
              <a:rPr lang="ko-KR" altLang="en-US" sz="1600" dirty="0" smtClean="0"/>
              <a:t>로 변경하여 적용합니다</a:t>
            </a:r>
            <a:r>
              <a:rPr lang="en-US" altLang="ko-KR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2276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미들웨어</a:t>
            </a:r>
            <a:r>
              <a:rPr lang="ko-KR" altLang="en-US" dirty="0" smtClean="0"/>
              <a:t> 마이그레이션 </a:t>
            </a:r>
            <a:r>
              <a:rPr lang="en-US" altLang="ko-KR" dirty="0" smtClean="0"/>
              <a:t>- WEB/EJB</a:t>
            </a:r>
            <a:endParaRPr lang="ko-KR" altLang="en-US" dirty="0"/>
          </a:p>
        </p:txBody>
      </p:sp>
      <p:grpSp>
        <p:nvGrpSpPr>
          <p:cNvPr id="71" name="그룹 70"/>
          <p:cNvGrpSpPr/>
          <p:nvPr/>
        </p:nvGrpSpPr>
        <p:grpSpPr>
          <a:xfrm>
            <a:off x="377218" y="1609932"/>
            <a:ext cx="4431766" cy="4651518"/>
            <a:chOff x="301698" y="1609932"/>
            <a:chExt cx="4431766" cy="4651518"/>
          </a:xfrm>
        </p:grpSpPr>
        <p:sp>
          <p:nvSpPr>
            <p:cNvPr id="3" name="타원 2"/>
            <p:cNvSpPr/>
            <p:nvPr/>
          </p:nvSpPr>
          <p:spPr bwMode="auto">
            <a:xfrm>
              <a:off x="2076801" y="1609932"/>
              <a:ext cx="513801" cy="508612"/>
            </a:xfrm>
            <a:prstGeom prst="ellips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8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4" name="직사각형 3"/>
            <p:cNvSpPr/>
            <p:nvPr/>
          </p:nvSpPr>
          <p:spPr>
            <a:xfrm>
              <a:off x="2058116" y="1757726"/>
              <a:ext cx="574196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altLang="ko-KR" sz="8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Web App</a:t>
              </a:r>
              <a:endParaRPr lang="ko-KR" altLang="en-US" sz="8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883442" y="2346307"/>
              <a:ext cx="904580" cy="221358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dirty="0"/>
                <a:t>web.xml </a:t>
              </a:r>
              <a:r>
                <a:rPr lang="ko-KR" altLang="en-US" dirty="0"/>
                <a:t>분석</a:t>
              </a:r>
            </a:p>
          </p:txBody>
        </p:sp>
        <p:cxnSp>
          <p:nvCxnSpPr>
            <p:cNvPr id="6" name="직선 화살표 연결선 5"/>
            <p:cNvCxnSpPr>
              <a:stCxn id="3" idx="4"/>
              <a:endCxn id="5" idx="0"/>
            </p:cNvCxnSpPr>
            <p:nvPr/>
          </p:nvCxnSpPr>
          <p:spPr bwMode="auto">
            <a:xfrm>
              <a:off x="2333702" y="2118544"/>
              <a:ext cx="2030" cy="227763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7" name="순서도: 판단 6"/>
            <p:cNvSpPr/>
            <p:nvPr/>
          </p:nvSpPr>
          <p:spPr bwMode="auto">
            <a:xfrm>
              <a:off x="1835569" y="2790417"/>
              <a:ext cx="996396" cy="412237"/>
            </a:xfrm>
            <a:prstGeom prst="flowChartDecision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8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cxnSp>
          <p:nvCxnSpPr>
            <p:cNvPr id="8" name="직선 화살표 연결선 7"/>
            <p:cNvCxnSpPr>
              <a:stCxn id="7" idx="2"/>
              <a:endCxn id="16" idx="0"/>
            </p:cNvCxnSpPr>
            <p:nvPr/>
          </p:nvCxnSpPr>
          <p:spPr bwMode="auto">
            <a:xfrm>
              <a:off x="2333767" y="3202654"/>
              <a:ext cx="916" cy="268329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9" name="직사각형 8"/>
            <p:cNvSpPr/>
            <p:nvPr/>
          </p:nvSpPr>
          <p:spPr>
            <a:xfrm>
              <a:off x="1906219" y="2899691"/>
              <a:ext cx="881973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vendor-</a:t>
              </a:r>
              <a:r>
                <a:rPr lang="en-US" altLang="ko-KR" sz="800" b="0" dirty="0" err="1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dd</a:t>
              </a:r>
              <a:r>
                <a:rPr lang="en-US" altLang="ko-KR" sz="8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 </a:t>
              </a:r>
              <a:r>
                <a:rPr lang="ko-KR" altLang="en-US" sz="8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존재</a:t>
              </a:r>
              <a:r>
                <a:rPr lang="en-US" altLang="ko-KR" sz="800" b="0" dirty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?</a:t>
              </a:r>
              <a:endParaRPr lang="ko-KR" altLang="en-US" sz="8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80493" y="2801839"/>
              <a:ext cx="3289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b="0" dirty="0" smtClean="0">
                  <a:latin typeface="산돌고딕 M" pitchFamily="18" charset="-127"/>
                  <a:ea typeface="산돌고딕 M" pitchFamily="18" charset="-127"/>
                </a:rPr>
                <a:t>yes</a:t>
              </a:r>
              <a:endParaRPr lang="ko-KR" altLang="en-US" sz="800" b="0" dirty="0" smtClean="0"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49157" y="3263460"/>
              <a:ext cx="28886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b="0" dirty="0" smtClean="0">
                  <a:latin typeface="산돌고딕 M" pitchFamily="18" charset="-127"/>
                  <a:ea typeface="산돌고딕 M" pitchFamily="18" charset="-127"/>
                </a:rPr>
                <a:t>no</a:t>
              </a:r>
              <a:endParaRPr lang="ko-KR" altLang="en-US" sz="800" b="0" dirty="0" smtClean="0">
                <a:latin typeface="산돌고딕 M" pitchFamily="18" charset="-127"/>
                <a:ea typeface="산돌고딕 M" pitchFamily="18" charset="-127"/>
              </a:endParaRPr>
            </a:p>
          </p:txBody>
        </p:sp>
        <p:cxnSp>
          <p:nvCxnSpPr>
            <p:cNvPr id="12" name="꺾인 연결선 11"/>
            <p:cNvCxnSpPr>
              <a:stCxn id="7" idx="3"/>
              <a:endCxn id="14" idx="0"/>
            </p:cNvCxnSpPr>
            <p:nvPr/>
          </p:nvCxnSpPr>
          <p:spPr bwMode="auto">
            <a:xfrm>
              <a:off x="2831965" y="2996536"/>
              <a:ext cx="1062550" cy="297014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3" name="직선 화살표 연결선 12"/>
            <p:cNvCxnSpPr>
              <a:stCxn id="5" idx="2"/>
              <a:endCxn id="7" idx="0"/>
            </p:cNvCxnSpPr>
            <p:nvPr/>
          </p:nvCxnSpPr>
          <p:spPr bwMode="auto">
            <a:xfrm flipH="1">
              <a:off x="2333767" y="2567665"/>
              <a:ext cx="1965" cy="222752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3396317" y="3293550"/>
              <a:ext cx="996396" cy="221358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dirty="0" smtClean="0"/>
                <a:t>DD </a:t>
              </a:r>
              <a:r>
                <a:rPr lang="ko-KR" altLang="en-US" dirty="0" smtClean="0"/>
                <a:t>변경</a:t>
              </a:r>
              <a:endParaRPr lang="ko-KR" altLang="en-US" dirty="0"/>
            </a:p>
          </p:txBody>
        </p:sp>
        <p:sp>
          <p:nvSpPr>
            <p:cNvPr id="15" name="설명선 2 14"/>
            <p:cNvSpPr/>
            <p:nvPr/>
          </p:nvSpPr>
          <p:spPr bwMode="auto">
            <a:xfrm>
              <a:off x="3756915" y="3884705"/>
              <a:ext cx="976549" cy="438582"/>
            </a:xfrm>
            <a:prstGeom prst="borderCallout2">
              <a:avLst>
                <a:gd name="adj1" fmla="val 2147"/>
                <a:gd name="adj2" fmla="val 49401"/>
                <a:gd name="adj3" fmla="val -58082"/>
                <a:gd name="adj4" fmla="val 48948"/>
                <a:gd name="adj5" fmla="val -83480"/>
                <a:gd name="adj6" fmla="val -2989"/>
              </a:avLst>
            </a:prstGeom>
            <a:solidFill>
              <a:srgbClr val="FFFF00"/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산돌고딕 M" pitchFamily="18" charset="-127"/>
                  <a:ea typeface="산돌고딕 M" pitchFamily="18" charset="-127"/>
                </a:rPr>
                <a:t>weblogic.xml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900" b="0" dirty="0" smtClean="0">
                  <a:latin typeface="산돌고딕 M" pitchFamily="18" charset="-127"/>
                  <a:ea typeface="산돌고딕 M" pitchFamily="18" charset="-127"/>
                </a:rPr>
                <a:t>jeus-web-dd.xml</a:t>
              </a:r>
              <a:endParaRPr kumimoji="0" lang="ko-KR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36485" y="3470983"/>
              <a:ext cx="996396" cy="290456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dirty="0"/>
                <a:t>WEB-INF/classes</a:t>
              </a:r>
              <a:r>
                <a:rPr lang="ko-KR" altLang="en-US" dirty="0"/>
                <a:t>분석</a:t>
              </a:r>
            </a:p>
          </p:txBody>
        </p:sp>
        <p:sp>
          <p:nvSpPr>
            <p:cNvPr id="17" name="순서도: 판단 16"/>
            <p:cNvSpPr/>
            <p:nvPr/>
          </p:nvSpPr>
          <p:spPr bwMode="auto">
            <a:xfrm>
              <a:off x="301698" y="2794668"/>
              <a:ext cx="996396" cy="412237"/>
            </a:xfrm>
            <a:prstGeom prst="flowChartDecision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8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341091" y="2903941"/>
              <a:ext cx="944489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800" b="0" dirty="0" err="1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인코딩</a:t>
              </a:r>
              <a:r>
                <a:rPr lang="ko-KR" altLang="en-US" sz="8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 필터 존재</a:t>
              </a:r>
              <a:r>
                <a:rPr lang="en-US" altLang="ko-KR" sz="800" b="0" dirty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?</a:t>
              </a:r>
              <a:endParaRPr lang="ko-KR" altLang="en-US" sz="8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cxnSp>
          <p:nvCxnSpPr>
            <p:cNvPr id="19" name="꺾인 연결선 18"/>
            <p:cNvCxnSpPr>
              <a:stCxn id="5" idx="1"/>
              <a:endCxn id="17" idx="0"/>
            </p:cNvCxnSpPr>
            <p:nvPr/>
          </p:nvCxnSpPr>
          <p:spPr bwMode="auto">
            <a:xfrm rot="10800000" flipV="1">
              <a:off x="799896" y="2456986"/>
              <a:ext cx="1083546" cy="337682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307900" y="3519951"/>
              <a:ext cx="996396" cy="221358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ko-KR" altLang="en-US" dirty="0" err="1" smtClean="0"/>
                <a:t>인코딩</a:t>
              </a:r>
              <a:r>
                <a:rPr lang="ko-KR" altLang="en-US" dirty="0" smtClean="0"/>
                <a:t> 필터 추가</a:t>
              </a:r>
              <a:endParaRPr lang="ko-KR" altLang="en-US" dirty="0"/>
            </a:p>
          </p:txBody>
        </p:sp>
        <p:cxnSp>
          <p:nvCxnSpPr>
            <p:cNvPr id="21" name="직선 화살표 연결선 20"/>
            <p:cNvCxnSpPr>
              <a:stCxn id="17" idx="2"/>
              <a:endCxn id="20" idx="0"/>
            </p:cNvCxnSpPr>
            <p:nvPr/>
          </p:nvCxnSpPr>
          <p:spPr bwMode="auto">
            <a:xfrm>
              <a:off x="799896" y="3206905"/>
              <a:ext cx="6202" cy="313046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308934" y="4007971"/>
              <a:ext cx="996396" cy="221358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dirty="0" smtClean="0"/>
                <a:t>web.xml </a:t>
              </a:r>
              <a:r>
                <a:rPr lang="ko-KR" altLang="en-US" dirty="0" smtClean="0"/>
                <a:t>재저장</a:t>
              </a:r>
              <a:endParaRPr lang="ko-KR" altLang="en-US" dirty="0"/>
            </a:p>
          </p:txBody>
        </p:sp>
        <p:cxnSp>
          <p:nvCxnSpPr>
            <p:cNvPr id="23" name="직선 화살표 연결선 22"/>
            <p:cNvCxnSpPr>
              <a:stCxn id="20" idx="2"/>
              <a:endCxn id="22" idx="0"/>
            </p:cNvCxnSpPr>
            <p:nvPr/>
          </p:nvCxnSpPr>
          <p:spPr bwMode="auto">
            <a:xfrm>
              <a:off x="806098" y="3741309"/>
              <a:ext cx="1034" cy="266662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24" name="꺾인 연결선 23"/>
            <p:cNvCxnSpPr>
              <a:stCxn id="16" idx="3"/>
              <a:endCxn id="14" idx="1"/>
            </p:cNvCxnSpPr>
            <p:nvPr/>
          </p:nvCxnSpPr>
          <p:spPr bwMode="auto">
            <a:xfrm flipV="1">
              <a:off x="2832881" y="3404229"/>
              <a:ext cx="563436" cy="211982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>
              <a:off x="1836485" y="4007971"/>
              <a:ext cx="996396" cy="221358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dirty="0" smtClean="0"/>
                <a:t>WEB-INF/lib </a:t>
              </a:r>
              <a:r>
                <a:rPr lang="ko-KR" altLang="en-US" dirty="0" smtClean="0"/>
                <a:t>분석</a:t>
              </a:r>
              <a:endParaRPr lang="ko-KR" altLang="en-US" dirty="0"/>
            </a:p>
          </p:txBody>
        </p:sp>
        <p:cxnSp>
          <p:nvCxnSpPr>
            <p:cNvPr id="26" name="직선 화살표 연결선 25"/>
            <p:cNvCxnSpPr>
              <a:stCxn id="16" idx="2"/>
              <a:endCxn id="25" idx="0"/>
            </p:cNvCxnSpPr>
            <p:nvPr/>
          </p:nvCxnSpPr>
          <p:spPr bwMode="auto">
            <a:xfrm>
              <a:off x="2334684" y="3761440"/>
              <a:ext cx="0" cy="246531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27" name="꺾인 연결선 26"/>
            <p:cNvCxnSpPr>
              <a:stCxn id="25" idx="3"/>
              <a:endCxn id="14" idx="1"/>
            </p:cNvCxnSpPr>
            <p:nvPr/>
          </p:nvCxnSpPr>
          <p:spPr bwMode="auto">
            <a:xfrm flipV="1">
              <a:off x="2832881" y="3404229"/>
              <a:ext cx="563436" cy="71442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28" name="순서도: 판단 27"/>
            <p:cNvSpPr/>
            <p:nvPr/>
          </p:nvSpPr>
          <p:spPr bwMode="auto">
            <a:xfrm>
              <a:off x="1836538" y="4586785"/>
              <a:ext cx="996396" cy="412237"/>
            </a:xfrm>
            <a:prstGeom prst="flowChartDecision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8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cxnSp>
          <p:nvCxnSpPr>
            <p:cNvPr id="29" name="직선 화살표 연결선 28"/>
            <p:cNvCxnSpPr>
              <a:stCxn id="28" idx="2"/>
              <a:endCxn id="37" idx="0"/>
            </p:cNvCxnSpPr>
            <p:nvPr/>
          </p:nvCxnSpPr>
          <p:spPr bwMode="auto">
            <a:xfrm>
              <a:off x="2334737" y="4999022"/>
              <a:ext cx="916" cy="471833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30" name="직사각형 29"/>
            <p:cNvSpPr/>
            <p:nvPr/>
          </p:nvSpPr>
          <p:spPr>
            <a:xfrm>
              <a:off x="1976920" y="4696058"/>
              <a:ext cx="74251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Deploy </a:t>
              </a:r>
              <a:r>
                <a:rPr lang="ko-KR" altLang="en-US" sz="8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대상</a:t>
              </a:r>
              <a:r>
                <a:rPr lang="en-US" altLang="ko-KR" sz="8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?</a:t>
              </a:r>
              <a:endParaRPr lang="ko-KR" altLang="en-US" sz="8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24557" y="4590595"/>
              <a:ext cx="4427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b="0" dirty="0" smtClean="0">
                  <a:latin typeface="산돌고딕 M" pitchFamily="18" charset="-127"/>
                  <a:ea typeface="산돌고딕 M" pitchFamily="18" charset="-127"/>
                </a:rPr>
                <a:t>JBoss</a:t>
              </a:r>
              <a:endParaRPr lang="ko-KR" altLang="en-US" sz="800" b="0" dirty="0" smtClean="0"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350127" y="5059828"/>
              <a:ext cx="5004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>
                <a:defRPr sz="800" b="0">
                  <a:latin typeface="산돌고딕 M" pitchFamily="18" charset="-127"/>
                  <a:ea typeface="산돌고딕 M" pitchFamily="18" charset="-127"/>
                </a:defRPr>
              </a:lvl1pPr>
            </a:lstStyle>
            <a:p>
              <a:pPr algn="ctr"/>
              <a:r>
                <a:rPr lang="en-US" altLang="ko-KR" dirty="0" smtClean="0"/>
                <a:t>Tomcat</a:t>
              </a:r>
              <a:endParaRPr lang="ko-KR" altLang="en-US" dirty="0"/>
            </a:p>
          </p:txBody>
        </p:sp>
        <p:cxnSp>
          <p:nvCxnSpPr>
            <p:cNvPr id="33" name="꺾인 연결선 32"/>
            <p:cNvCxnSpPr>
              <a:stCxn id="28" idx="3"/>
              <a:endCxn id="35" idx="0"/>
            </p:cNvCxnSpPr>
            <p:nvPr/>
          </p:nvCxnSpPr>
          <p:spPr bwMode="auto">
            <a:xfrm>
              <a:off x="2832934" y="4792904"/>
              <a:ext cx="1061580" cy="266924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4" name="직선 화살표 연결선 33"/>
            <p:cNvCxnSpPr>
              <a:stCxn id="25" idx="2"/>
              <a:endCxn id="28" idx="0"/>
            </p:cNvCxnSpPr>
            <p:nvPr/>
          </p:nvCxnSpPr>
          <p:spPr bwMode="auto">
            <a:xfrm>
              <a:off x="2334684" y="4229329"/>
              <a:ext cx="53" cy="357456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35" name="TextBox 34"/>
            <p:cNvSpPr txBox="1"/>
            <p:nvPr/>
          </p:nvSpPr>
          <p:spPr>
            <a:xfrm>
              <a:off x="3396316" y="5059828"/>
              <a:ext cx="996396" cy="315529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dirty="0" smtClean="0"/>
                <a:t>XML </a:t>
              </a:r>
              <a:r>
                <a:rPr lang="ko-KR" altLang="en-US" dirty="0" smtClean="0"/>
                <a:t>라이브러리 제거</a:t>
              </a:r>
              <a:endParaRPr lang="ko-KR" altLang="en-US" dirty="0"/>
            </a:p>
          </p:txBody>
        </p:sp>
        <p:sp>
          <p:nvSpPr>
            <p:cNvPr id="36" name="설명선 2 35"/>
            <p:cNvSpPr/>
            <p:nvPr/>
          </p:nvSpPr>
          <p:spPr bwMode="auto">
            <a:xfrm>
              <a:off x="3894516" y="5753619"/>
              <a:ext cx="787395" cy="507831"/>
            </a:xfrm>
            <a:prstGeom prst="borderCallout2">
              <a:avLst>
                <a:gd name="adj1" fmla="val 2147"/>
                <a:gd name="adj2" fmla="val 49401"/>
                <a:gd name="adj3" fmla="val -58082"/>
                <a:gd name="adj4" fmla="val 48948"/>
                <a:gd name="adj5" fmla="val -72948"/>
                <a:gd name="adj6" fmla="val 25142"/>
              </a:avLst>
            </a:prstGeom>
            <a:solidFill>
              <a:srgbClr val="FFFF00"/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900" b="0" dirty="0">
                  <a:latin typeface="산돌고딕 M" pitchFamily="18" charset="-127"/>
                  <a:ea typeface="산돌고딕 M" pitchFamily="18" charset="-127"/>
                </a:rPr>
                <a:t>x</a:t>
              </a:r>
              <a:r>
                <a:rPr kumimoji="0" lang="en-US" altLang="ko-K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산돌고딕 M" pitchFamily="18" charset="-127"/>
                  <a:ea typeface="산돌고딕 M" pitchFamily="18" charset="-127"/>
                </a:rPr>
                <a:t>erces.jar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900" b="0" dirty="0" smtClean="0">
                  <a:latin typeface="산돌고딕 M" pitchFamily="18" charset="-127"/>
                  <a:ea typeface="산돌고딕 M" pitchFamily="18" charset="-127"/>
                </a:rPr>
                <a:t>xalan.jar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900" b="0" dirty="0" smtClean="0">
                  <a:latin typeface="산돌고딕 M" pitchFamily="18" charset="-127"/>
                  <a:ea typeface="산돌고딕 M" pitchFamily="18" charset="-127"/>
                </a:rPr>
                <a:t>jboss-xxx.jar</a:t>
              </a:r>
              <a:endParaRPr kumimoji="0" lang="ko-KR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837455" y="5470855"/>
              <a:ext cx="996396" cy="315535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dirty="0" smtClean="0"/>
                <a:t>XML </a:t>
              </a:r>
              <a:r>
                <a:rPr lang="ko-KR" altLang="en-US" dirty="0" smtClean="0"/>
                <a:t>라이브러리 제거</a:t>
              </a:r>
              <a:endParaRPr lang="ko-KR" altLang="en-US" dirty="0"/>
            </a:p>
          </p:txBody>
        </p:sp>
        <p:cxnSp>
          <p:nvCxnSpPr>
            <p:cNvPr id="38" name="꺾인 연결선 37"/>
            <p:cNvCxnSpPr>
              <a:stCxn id="35" idx="2"/>
              <a:endCxn id="37" idx="3"/>
            </p:cNvCxnSpPr>
            <p:nvPr/>
          </p:nvCxnSpPr>
          <p:spPr bwMode="auto">
            <a:xfrm rot="5400000">
              <a:off x="3237550" y="4971659"/>
              <a:ext cx="253266" cy="1060663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39" name="TextBox 38"/>
            <p:cNvSpPr txBox="1"/>
            <p:nvPr/>
          </p:nvSpPr>
          <p:spPr>
            <a:xfrm>
              <a:off x="1830218" y="6034128"/>
              <a:ext cx="996396" cy="221358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dirty="0" smtClean="0"/>
                <a:t>WAR </a:t>
              </a:r>
              <a:r>
                <a:rPr lang="ko-KR" altLang="en-US" dirty="0" err="1" smtClean="0"/>
                <a:t>재패키징</a:t>
              </a:r>
              <a:endParaRPr lang="ko-KR" altLang="en-US" dirty="0"/>
            </a:p>
          </p:txBody>
        </p:sp>
        <p:cxnSp>
          <p:nvCxnSpPr>
            <p:cNvPr id="40" name="직선 화살표 연결선 39"/>
            <p:cNvCxnSpPr>
              <a:stCxn id="37" idx="2"/>
              <a:endCxn id="39" idx="0"/>
            </p:cNvCxnSpPr>
            <p:nvPr/>
          </p:nvCxnSpPr>
          <p:spPr bwMode="auto">
            <a:xfrm flipH="1">
              <a:off x="2328416" y="5786390"/>
              <a:ext cx="7237" cy="247737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1" name="그룹 40"/>
          <p:cNvGrpSpPr/>
          <p:nvPr/>
        </p:nvGrpSpPr>
        <p:grpSpPr>
          <a:xfrm>
            <a:off x="5466971" y="1556792"/>
            <a:ext cx="4364620" cy="4085034"/>
            <a:chOff x="5191333" y="1744224"/>
            <a:chExt cx="4364620" cy="4085034"/>
          </a:xfrm>
        </p:grpSpPr>
        <p:sp>
          <p:nvSpPr>
            <p:cNvPr id="42" name="타원 41"/>
            <p:cNvSpPr/>
            <p:nvPr/>
          </p:nvSpPr>
          <p:spPr bwMode="auto">
            <a:xfrm>
              <a:off x="6997155" y="1744224"/>
              <a:ext cx="601133" cy="565739"/>
            </a:xfrm>
            <a:prstGeom prst="ellips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7123478" y="1908618"/>
              <a:ext cx="375424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altLang="ko-KR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EJB</a:t>
              </a: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770930" y="2563308"/>
              <a:ext cx="1058333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sz="900" dirty="0" smtClean="0"/>
                <a:t>ejb-jar.xml </a:t>
              </a:r>
              <a:r>
                <a:rPr lang="ko-KR" altLang="en-US" sz="900" dirty="0" smtClean="0"/>
                <a:t>분석</a:t>
              </a:r>
              <a:endParaRPr lang="ko-KR" altLang="en-US" sz="900" dirty="0"/>
            </a:p>
          </p:txBody>
        </p:sp>
        <p:cxnSp>
          <p:nvCxnSpPr>
            <p:cNvPr id="45" name="직선 화살표 연결선 44"/>
            <p:cNvCxnSpPr>
              <a:stCxn id="42" idx="4"/>
              <a:endCxn id="44" idx="0"/>
            </p:cNvCxnSpPr>
            <p:nvPr/>
          </p:nvCxnSpPr>
          <p:spPr bwMode="auto">
            <a:xfrm>
              <a:off x="7297722" y="2309963"/>
              <a:ext cx="2375" cy="253345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46" name="순서도: 판단 45"/>
            <p:cNvSpPr/>
            <p:nvPr/>
          </p:nvSpPr>
          <p:spPr bwMode="auto">
            <a:xfrm>
              <a:off x="6714920" y="3057300"/>
              <a:ext cx="1165755" cy="458539"/>
            </a:xfrm>
            <a:prstGeom prst="flowChartDecision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cxnSp>
          <p:nvCxnSpPr>
            <p:cNvPr id="47" name="직선 화살표 연결선 46"/>
            <p:cNvCxnSpPr>
              <a:stCxn id="46" idx="2"/>
              <a:endCxn id="54" idx="0"/>
            </p:cNvCxnSpPr>
            <p:nvPr/>
          </p:nvCxnSpPr>
          <p:spPr bwMode="auto">
            <a:xfrm>
              <a:off x="7297798" y="3515839"/>
              <a:ext cx="1072" cy="347326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48" name="직사각형 47"/>
            <p:cNvSpPr/>
            <p:nvPr/>
          </p:nvSpPr>
          <p:spPr>
            <a:xfrm>
              <a:off x="6975927" y="3178847"/>
              <a:ext cx="675186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vendor-</a:t>
              </a:r>
              <a:r>
                <a:rPr lang="en-US" altLang="ko-KR" sz="900" b="0" dirty="0" err="1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dd</a:t>
              </a: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166540" y="3027670"/>
              <a:ext cx="37542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>
                <a:defRPr sz="800" b="0">
                  <a:latin typeface="산돌고딕 M" pitchFamily="18" charset="-127"/>
                  <a:ea typeface="산돌고딕 M" pitchFamily="18" charset="-127"/>
                </a:defRPr>
              </a:lvl1pPr>
            </a:lstStyle>
            <a:p>
              <a:pPr algn="ctr"/>
              <a:r>
                <a:rPr lang="en-US" altLang="ko-KR" sz="900" dirty="0" err="1"/>
                <a:t>jeus</a:t>
              </a:r>
              <a:endParaRPr lang="ko-KR" altLang="en-US" sz="9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315804" y="3583475"/>
              <a:ext cx="60946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>
                <a:defRPr sz="800" b="0">
                  <a:latin typeface="산돌고딕 M" pitchFamily="18" charset="-127"/>
                  <a:ea typeface="산돌고딕 M" pitchFamily="18" charset="-127"/>
                </a:defRPr>
              </a:lvl1pPr>
            </a:lstStyle>
            <a:p>
              <a:pPr algn="ctr"/>
              <a:r>
                <a:rPr lang="en-US" altLang="ko-KR" sz="900" dirty="0" err="1"/>
                <a:t>weblogic</a:t>
              </a:r>
              <a:endParaRPr lang="ko-KR" altLang="en-US" sz="900" dirty="0"/>
            </a:p>
          </p:txBody>
        </p:sp>
        <p:cxnSp>
          <p:nvCxnSpPr>
            <p:cNvPr id="51" name="꺾인 연결선 50"/>
            <p:cNvCxnSpPr>
              <a:stCxn id="46" idx="3"/>
              <a:endCxn id="53" idx="0"/>
            </p:cNvCxnSpPr>
            <p:nvPr/>
          </p:nvCxnSpPr>
          <p:spPr bwMode="auto">
            <a:xfrm>
              <a:off x="7880675" y="3286570"/>
              <a:ext cx="1092401" cy="330374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52" name="직선 화살표 연결선 51"/>
            <p:cNvCxnSpPr>
              <a:stCxn id="44" idx="2"/>
              <a:endCxn id="46" idx="0"/>
            </p:cNvCxnSpPr>
            <p:nvPr/>
          </p:nvCxnSpPr>
          <p:spPr bwMode="auto">
            <a:xfrm flipH="1">
              <a:off x="7297798" y="2809529"/>
              <a:ext cx="2299" cy="247771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53" name="TextBox 52"/>
            <p:cNvSpPr txBox="1"/>
            <p:nvPr/>
          </p:nvSpPr>
          <p:spPr>
            <a:xfrm>
              <a:off x="8390198" y="3616944"/>
              <a:ext cx="1165755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sz="900" dirty="0"/>
                <a:t>j</a:t>
              </a:r>
              <a:r>
                <a:rPr lang="en-US" altLang="ko-KR" sz="900" dirty="0" smtClean="0"/>
                <a:t>eus-ejb-dd.xml </a:t>
              </a:r>
              <a:r>
                <a:rPr lang="ko-KR" altLang="en-US" sz="900" dirty="0" smtClean="0"/>
                <a:t>분석</a:t>
              </a:r>
              <a:endParaRPr lang="ko-KR" altLang="en-US" sz="9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715992" y="3863165"/>
              <a:ext cx="1165755" cy="335777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sz="900" dirty="0" smtClean="0"/>
                <a:t>weblogic-ejb.xml </a:t>
              </a:r>
              <a:r>
                <a:rPr lang="ko-KR" altLang="en-US" sz="900" dirty="0" smtClean="0"/>
                <a:t>분석</a:t>
              </a:r>
              <a:endParaRPr lang="ko-KR" altLang="en-US" sz="900" dirty="0"/>
            </a:p>
          </p:txBody>
        </p:sp>
        <p:sp>
          <p:nvSpPr>
            <p:cNvPr id="55" name="순서도: 판단 54"/>
            <p:cNvSpPr/>
            <p:nvPr/>
          </p:nvSpPr>
          <p:spPr bwMode="auto">
            <a:xfrm>
              <a:off x="5191333" y="3062028"/>
              <a:ext cx="1165755" cy="458539"/>
            </a:xfrm>
            <a:prstGeom prst="flowChartDecision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5407459" y="3183575"/>
              <a:ext cx="764954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version </a:t>
              </a:r>
              <a:r>
                <a:rPr lang="ko-KR" altLang="en-US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확인</a:t>
              </a: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cxnSp>
          <p:nvCxnSpPr>
            <p:cNvPr id="57" name="꺾인 연결선 56"/>
            <p:cNvCxnSpPr>
              <a:stCxn id="44" idx="1"/>
              <a:endCxn id="55" idx="0"/>
            </p:cNvCxnSpPr>
            <p:nvPr/>
          </p:nvCxnSpPr>
          <p:spPr bwMode="auto">
            <a:xfrm rot="10800000" flipV="1">
              <a:off x="5774212" y="2686418"/>
              <a:ext cx="996719" cy="375609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58" name="TextBox 57"/>
            <p:cNvSpPr txBox="1"/>
            <p:nvPr/>
          </p:nvSpPr>
          <p:spPr>
            <a:xfrm>
              <a:off x="5198589" y="3868774"/>
              <a:ext cx="1165755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ko-KR" altLang="en-US" sz="900" dirty="0" smtClean="0"/>
                <a:t>버전에 의한 </a:t>
              </a:r>
              <a:r>
                <a:rPr lang="ko-KR" altLang="en-US" sz="900" dirty="0" err="1" smtClean="0"/>
                <a:t>파싱</a:t>
              </a:r>
              <a:endParaRPr lang="ko-KR" altLang="en-US" sz="900" dirty="0"/>
            </a:p>
          </p:txBody>
        </p:sp>
        <p:cxnSp>
          <p:nvCxnSpPr>
            <p:cNvPr id="59" name="직선 화살표 연결선 58"/>
            <p:cNvCxnSpPr>
              <a:stCxn id="55" idx="2"/>
              <a:endCxn id="58" idx="0"/>
            </p:cNvCxnSpPr>
            <p:nvPr/>
          </p:nvCxnSpPr>
          <p:spPr bwMode="auto">
            <a:xfrm>
              <a:off x="5774211" y="3520567"/>
              <a:ext cx="7256" cy="348207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60" name="TextBox 59"/>
            <p:cNvSpPr txBox="1"/>
            <p:nvPr/>
          </p:nvSpPr>
          <p:spPr>
            <a:xfrm>
              <a:off x="5199799" y="4411608"/>
              <a:ext cx="1165755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ko-KR" altLang="en-US" sz="900" dirty="0" smtClean="0"/>
                <a:t>권고</a:t>
              </a:r>
              <a:r>
                <a:rPr lang="ko-KR" altLang="en-US" sz="900" dirty="0"/>
                <a:t>안</a:t>
              </a:r>
              <a:r>
                <a:rPr lang="ko-KR" altLang="en-US" sz="900" dirty="0" smtClean="0"/>
                <a:t> </a:t>
              </a:r>
              <a:r>
                <a:rPr lang="en-US" altLang="ko-KR" sz="900" dirty="0" smtClean="0"/>
                <a:t>PDF</a:t>
              </a:r>
              <a:r>
                <a:rPr lang="ko-KR" altLang="en-US" sz="900" dirty="0" smtClean="0"/>
                <a:t>입력</a:t>
              </a:r>
              <a:endParaRPr lang="ko-KR" altLang="en-US" sz="900" dirty="0"/>
            </a:p>
          </p:txBody>
        </p:sp>
        <p:cxnSp>
          <p:nvCxnSpPr>
            <p:cNvPr id="61" name="직선 화살표 연결선 60"/>
            <p:cNvCxnSpPr>
              <a:stCxn id="58" idx="2"/>
              <a:endCxn id="60" idx="0"/>
            </p:cNvCxnSpPr>
            <p:nvPr/>
          </p:nvCxnSpPr>
          <p:spPr bwMode="auto">
            <a:xfrm>
              <a:off x="5781467" y="4114995"/>
              <a:ext cx="1210" cy="296613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62" name="TextBox 61"/>
            <p:cNvSpPr txBox="1"/>
            <p:nvPr/>
          </p:nvSpPr>
          <p:spPr>
            <a:xfrm>
              <a:off x="6715992" y="4411608"/>
              <a:ext cx="1165755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sz="900" dirty="0" smtClean="0"/>
                <a:t>jboss.xml </a:t>
              </a:r>
              <a:r>
                <a:rPr lang="ko-KR" altLang="en-US" sz="900" dirty="0" smtClean="0"/>
                <a:t>변환</a:t>
              </a:r>
              <a:endParaRPr lang="ko-KR" altLang="en-US" sz="900" dirty="0"/>
            </a:p>
          </p:txBody>
        </p:sp>
        <p:cxnSp>
          <p:nvCxnSpPr>
            <p:cNvPr id="63" name="직선 화살표 연결선 62"/>
            <p:cNvCxnSpPr>
              <a:stCxn id="62" idx="2"/>
              <a:endCxn id="65" idx="0"/>
            </p:cNvCxnSpPr>
            <p:nvPr/>
          </p:nvCxnSpPr>
          <p:spPr bwMode="auto">
            <a:xfrm>
              <a:off x="7298870" y="4657829"/>
              <a:ext cx="0" cy="380312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64" name="꺾인 연결선 63"/>
            <p:cNvCxnSpPr>
              <a:stCxn id="53" idx="2"/>
              <a:endCxn id="62" idx="3"/>
            </p:cNvCxnSpPr>
            <p:nvPr/>
          </p:nvCxnSpPr>
          <p:spPr bwMode="auto">
            <a:xfrm rot="5400000">
              <a:off x="8091635" y="3653278"/>
              <a:ext cx="671554" cy="1091329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65" name="TextBox 64"/>
            <p:cNvSpPr txBox="1"/>
            <p:nvPr/>
          </p:nvSpPr>
          <p:spPr>
            <a:xfrm>
              <a:off x="6715992" y="5038141"/>
              <a:ext cx="1165755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sz="900" dirty="0" smtClean="0"/>
                <a:t>META-INF </a:t>
              </a:r>
              <a:r>
                <a:rPr lang="ko-KR" altLang="en-US" sz="900" dirty="0" smtClean="0"/>
                <a:t>구성</a:t>
              </a:r>
              <a:endParaRPr lang="ko-KR" altLang="en-US" sz="900" dirty="0"/>
            </a:p>
          </p:txBody>
        </p:sp>
        <p:cxnSp>
          <p:nvCxnSpPr>
            <p:cNvPr id="66" name="직선 화살표 연결선 65"/>
            <p:cNvCxnSpPr>
              <a:stCxn id="54" idx="2"/>
              <a:endCxn id="62" idx="0"/>
            </p:cNvCxnSpPr>
            <p:nvPr/>
          </p:nvCxnSpPr>
          <p:spPr bwMode="auto">
            <a:xfrm>
              <a:off x="7298870" y="4198942"/>
              <a:ext cx="0" cy="212666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67" name="꺾인 연결선 66"/>
            <p:cNvCxnSpPr>
              <a:stCxn id="60" idx="2"/>
              <a:endCxn id="65" idx="1"/>
            </p:cNvCxnSpPr>
            <p:nvPr/>
          </p:nvCxnSpPr>
          <p:spPr bwMode="auto">
            <a:xfrm rot="16200000" flipH="1">
              <a:off x="5997623" y="4442882"/>
              <a:ext cx="503423" cy="933315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68" name="직선 화살표 연결선 67"/>
            <p:cNvCxnSpPr>
              <a:stCxn id="65" idx="2"/>
              <a:endCxn id="69" idx="0"/>
            </p:cNvCxnSpPr>
            <p:nvPr/>
          </p:nvCxnSpPr>
          <p:spPr bwMode="auto">
            <a:xfrm flipH="1">
              <a:off x="7297721" y="5284362"/>
              <a:ext cx="1149" cy="298675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69" name="TextBox 68"/>
            <p:cNvSpPr txBox="1"/>
            <p:nvPr/>
          </p:nvSpPr>
          <p:spPr>
            <a:xfrm>
              <a:off x="6714843" y="5583037"/>
              <a:ext cx="1165755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sz="900" dirty="0" smtClean="0"/>
                <a:t>EJB </a:t>
              </a:r>
              <a:r>
                <a:rPr lang="ko-KR" altLang="en-US" sz="900" dirty="0" err="1" smtClean="0"/>
                <a:t>재패키징</a:t>
              </a:r>
              <a:endParaRPr lang="ko-KR" altLang="en-US" sz="900" dirty="0"/>
            </a:p>
          </p:txBody>
        </p:sp>
      </p:grpSp>
      <p:sp>
        <p:nvSpPr>
          <p:cNvPr id="70" name="내용 개체 틀 87"/>
          <p:cNvSpPr txBox="1">
            <a:spLocks/>
          </p:cNvSpPr>
          <p:nvPr/>
        </p:nvSpPr>
        <p:spPr bwMode="auto">
          <a:xfrm>
            <a:off x="272480" y="830855"/>
            <a:ext cx="9217595" cy="634020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en-US" altLang="ko-KR" sz="1600" dirty="0" smtClean="0"/>
              <a:t>WEB </a:t>
            </a:r>
            <a:r>
              <a:rPr lang="ko-KR" altLang="en-US" sz="1600" dirty="0" smtClean="0"/>
              <a:t>시스템의 경우 손쉽게 마이그레이션이 가능하나</a:t>
            </a:r>
            <a:r>
              <a:rPr lang="en-US" altLang="ko-KR" sz="1600" dirty="0" smtClean="0"/>
              <a:t>, EJB </a:t>
            </a:r>
            <a:r>
              <a:rPr lang="ko-KR" altLang="en-US" sz="1600" dirty="0" smtClean="0"/>
              <a:t>애플리케이션의 경우 설정 구성에 대한 확인 및 변경 절차가 필요합니다</a:t>
            </a:r>
            <a:r>
              <a:rPr lang="en-US" altLang="ko-KR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338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미들웨어</a:t>
            </a:r>
            <a:r>
              <a:rPr lang="ko-KR" altLang="en-US" dirty="0" smtClean="0"/>
              <a:t> 전환 절차</a:t>
            </a:r>
            <a:endParaRPr lang="ko-KR" altLang="en-US" dirty="0"/>
          </a:p>
        </p:txBody>
      </p:sp>
      <p:grpSp>
        <p:nvGrpSpPr>
          <p:cNvPr id="3" name="그룹 2"/>
          <p:cNvGrpSpPr/>
          <p:nvPr/>
        </p:nvGrpSpPr>
        <p:grpSpPr>
          <a:xfrm>
            <a:off x="347664" y="1412776"/>
            <a:ext cx="9200080" cy="4742886"/>
            <a:chOff x="739791" y="1411327"/>
            <a:chExt cx="8158162" cy="4742886"/>
          </a:xfrm>
        </p:grpSpPr>
        <p:sp>
          <p:nvSpPr>
            <p:cNvPr id="4" name="AutoShape 106"/>
            <p:cNvSpPr>
              <a:spLocks noChangeArrowheads="1"/>
            </p:cNvSpPr>
            <p:nvPr/>
          </p:nvSpPr>
          <p:spPr bwMode="auto">
            <a:xfrm>
              <a:off x="789003" y="2375467"/>
              <a:ext cx="1471613" cy="407988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87313" indent="-87313" algn="l" fontAlgn="t">
                <a:spcBef>
                  <a:spcPct val="50000"/>
                </a:spcBef>
                <a:buFont typeface="2002L" pitchFamily="18" charset="-127"/>
                <a:buChar char="-"/>
              </a:pPr>
              <a:r>
                <a:rPr lang="ko-KR" altLang="en-US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애플리케이션 소스</a:t>
              </a:r>
              <a:r>
                <a:rPr lang="en-US" altLang="ko-KR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</a:t>
              </a:r>
              <a:r>
                <a:rPr lang="ko-KR" altLang="en-US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운영 스크립트 및 </a:t>
              </a:r>
              <a:r>
                <a:rPr lang="ko-KR" altLang="en-US" sz="900" b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백업</a:t>
              </a:r>
              <a:endParaRPr lang="ko-KR" altLang="en-US" sz="900" b="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5" name="AutoShape 114"/>
            <p:cNvSpPr>
              <a:spLocks noChangeArrowheads="1"/>
            </p:cNvSpPr>
            <p:nvPr/>
          </p:nvSpPr>
          <p:spPr bwMode="auto">
            <a:xfrm>
              <a:off x="801703" y="2819967"/>
              <a:ext cx="1450975" cy="254000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en-US" altLang="ko-KR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JBoss Server 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설치</a:t>
              </a:r>
            </a:p>
          </p:txBody>
        </p:sp>
        <p:sp>
          <p:nvSpPr>
            <p:cNvPr id="6" name="AutoShape 115"/>
            <p:cNvSpPr>
              <a:spLocks noChangeArrowheads="1"/>
            </p:cNvSpPr>
            <p:nvPr/>
          </p:nvSpPr>
          <p:spPr bwMode="auto">
            <a:xfrm>
              <a:off x="773128" y="3112067"/>
              <a:ext cx="1506538" cy="625475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fontAlgn="t">
                <a:spcBef>
                  <a:spcPts val="0"/>
                </a:spcBef>
                <a:buFont typeface="2002L" pitchFamily="18" charset="-127"/>
                <a:buChar char="-"/>
              </a:pPr>
              <a:r>
                <a:rPr lang="en-US" altLang="ko-KR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WebLogic</a:t>
              </a:r>
              <a:r>
                <a:rPr lang="ko-KR" altLang="en-US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구성 환경 분석</a:t>
              </a:r>
            </a:p>
            <a:p>
              <a:pPr marL="195263" lvl="1" indent="-96838" algn="l" fontAlgn="t">
                <a:spcBef>
                  <a:spcPts val="0"/>
                </a:spcBef>
                <a:buFontTx/>
                <a:buChar char="•"/>
              </a:pPr>
              <a:r>
                <a:rPr lang="en-US" altLang="ko-KR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Java </a:t>
              </a:r>
              <a:r>
                <a:rPr lang="ko-KR" altLang="en-US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옵션</a:t>
              </a:r>
            </a:p>
            <a:p>
              <a:pPr marL="195263" lvl="1" indent="-96838" algn="l" fontAlgn="t">
                <a:spcBef>
                  <a:spcPts val="0"/>
                </a:spcBef>
                <a:buFontTx/>
                <a:buChar char="•"/>
              </a:pPr>
              <a:r>
                <a:rPr lang="en-US" altLang="ko-KR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DB Connection</a:t>
              </a:r>
            </a:p>
            <a:p>
              <a:pPr marL="195263" lvl="1" indent="-96838" algn="l" fontAlgn="t">
                <a:spcBef>
                  <a:spcPts val="0"/>
                </a:spcBef>
                <a:buFontTx/>
                <a:buChar char="•"/>
              </a:pPr>
              <a:r>
                <a:rPr lang="en-US" altLang="ko-KR" sz="900" b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WAS </a:t>
              </a:r>
              <a:r>
                <a:rPr lang="ko-KR" altLang="en-US" sz="900" b="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파라미터</a:t>
              </a:r>
              <a:endParaRPr lang="ko-KR" altLang="en-US" sz="900" b="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" name="AutoShape 116"/>
            <p:cNvSpPr>
              <a:spLocks noChangeArrowheads="1"/>
            </p:cNvSpPr>
            <p:nvPr/>
          </p:nvSpPr>
          <p:spPr bwMode="auto">
            <a:xfrm>
              <a:off x="774716" y="3788337"/>
              <a:ext cx="1504950" cy="665961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ts val="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시스템 설정 확인</a:t>
              </a:r>
            </a:p>
            <a:p>
              <a:pPr marL="195263" lvl="1" indent="-96838" algn="l" defTabSz="914400" fontAlgn="t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Char char="•"/>
              </a:pPr>
              <a:r>
                <a:rPr lang="en-US" altLang="ko-KR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OS 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버전</a:t>
              </a:r>
            </a:p>
            <a:p>
              <a:pPr marL="195263" lvl="1" indent="-96838" algn="l" defTabSz="914400" fontAlgn="t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Char char="•"/>
              </a:pPr>
              <a:r>
                <a:rPr lang="en-US" altLang="ko-KR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JDK 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버전</a:t>
              </a:r>
            </a:p>
            <a:p>
              <a:pPr marL="195263" lvl="1" indent="-96838" algn="l" defTabSz="914400" fontAlgn="t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Char char="•"/>
              </a:pPr>
              <a:r>
                <a:rPr lang="ko-KR" altLang="en-US" sz="900" b="0" dirty="0" err="1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커널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파라미터 등</a:t>
              </a:r>
            </a:p>
          </p:txBody>
        </p:sp>
        <p:sp>
          <p:nvSpPr>
            <p:cNvPr id="8" name="AutoShape 117"/>
            <p:cNvSpPr>
              <a:spLocks noChangeArrowheads="1"/>
            </p:cNvSpPr>
            <p:nvPr/>
          </p:nvSpPr>
          <p:spPr bwMode="auto">
            <a:xfrm>
              <a:off x="789003" y="1896042"/>
              <a:ext cx="1471613" cy="376238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대상 </a:t>
              </a:r>
              <a:r>
                <a:rPr lang="en-US" altLang="ko-KR" sz="90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OS/</a:t>
              </a:r>
              <a:r>
                <a:rPr lang="ko-KR" altLang="en-US" sz="900" b="0" dirty="0" smtClean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애플리케이션 </a:t>
              </a:r>
              <a:r>
                <a:rPr lang="en-US" altLang="ko-KR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Scope 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설정</a:t>
              </a:r>
            </a:p>
          </p:txBody>
        </p:sp>
        <p:sp>
          <p:nvSpPr>
            <p:cNvPr id="9" name="AutoShape 135"/>
            <p:cNvSpPr>
              <a:spLocks noChangeArrowheads="1"/>
            </p:cNvSpPr>
            <p:nvPr/>
          </p:nvSpPr>
          <p:spPr bwMode="auto">
            <a:xfrm>
              <a:off x="789003" y="4506943"/>
              <a:ext cx="1471613" cy="256124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en-US" altLang="ko-KR" sz="900" b="0" dirty="0" smtClean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Server 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개발 환경 구성</a:t>
              </a:r>
            </a:p>
          </p:txBody>
        </p:sp>
        <p:sp>
          <p:nvSpPr>
            <p:cNvPr id="10" name="AutoShape 137"/>
            <p:cNvSpPr>
              <a:spLocks noChangeArrowheads="1"/>
            </p:cNvSpPr>
            <p:nvPr/>
          </p:nvSpPr>
          <p:spPr bwMode="auto">
            <a:xfrm>
              <a:off x="739791" y="4808031"/>
              <a:ext cx="1570037" cy="1346182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애플리케이션 분석</a:t>
              </a:r>
            </a:p>
            <a:p>
              <a:pPr marL="195263" lvl="1" indent="-96838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Char char="•"/>
              </a:pPr>
              <a:r>
                <a:rPr lang="en-US" altLang="ko-KR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JSP/Servlet, EJB </a:t>
              </a: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사용시 특이 사항 확인</a:t>
              </a:r>
            </a:p>
            <a:p>
              <a:pPr marL="195263" lvl="1" indent="-96838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Char char="•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프레임워크 사용여부 확인</a:t>
              </a:r>
            </a:p>
            <a:p>
              <a:pPr marL="195263" lvl="1" indent="-96838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Char char="•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연계 시스템 확인</a:t>
              </a:r>
            </a:p>
            <a:p>
              <a:pPr marL="195263" lvl="1" indent="-96838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Char char="•"/>
              </a:pPr>
              <a:r>
                <a:rPr lang="en-US" altLang="ko-KR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Pilot </a:t>
              </a: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대상 애플리케이션 선정</a:t>
              </a:r>
            </a:p>
          </p:txBody>
        </p:sp>
        <p:sp>
          <p:nvSpPr>
            <p:cNvPr id="11" name="AutoShape 142"/>
            <p:cNvSpPr>
              <a:spLocks noChangeArrowheads="1"/>
            </p:cNvSpPr>
            <p:nvPr/>
          </p:nvSpPr>
          <p:spPr bwMode="auto">
            <a:xfrm>
              <a:off x="2443178" y="1903980"/>
              <a:ext cx="1471613" cy="455612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en-US" altLang="ko-KR" sz="900" b="0" dirty="0" smtClean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Server 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개발 환경 구성</a:t>
              </a:r>
            </a:p>
          </p:txBody>
        </p:sp>
        <p:sp>
          <p:nvSpPr>
            <p:cNvPr id="12" name="AutoShape 143"/>
            <p:cNvSpPr>
              <a:spLocks noChangeArrowheads="1"/>
            </p:cNvSpPr>
            <p:nvPr/>
          </p:nvSpPr>
          <p:spPr bwMode="auto">
            <a:xfrm>
              <a:off x="2443178" y="2421505"/>
              <a:ext cx="1471613" cy="455612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선정된 애플리케이션 전환 작업</a:t>
              </a:r>
            </a:p>
          </p:txBody>
        </p:sp>
        <p:sp>
          <p:nvSpPr>
            <p:cNvPr id="13" name="AutoShape 144"/>
            <p:cNvSpPr>
              <a:spLocks noChangeArrowheads="1"/>
            </p:cNvSpPr>
            <p:nvPr/>
          </p:nvSpPr>
          <p:spPr bwMode="auto">
            <a:xfrm>
              <a:off x="2443178" y="2904105"/>
              <a:ext cx="1471613" cy="436562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시 이슈사항 정리 및 해결 방안 모색</a:t>
              </a:r>
            </a:p>
          </p:txBody>
        </p:sp>
        <p:sp>
          <p:nvSpPr>
            <p:cNvPr id="14" name="AutoShape 145"/>
            <p:cNvSpPr>
              <a:spLocks noChangeArrowheads="1"/>
            </p:cNvSpPr>
            <p:nvPr/>
          </p:nvSpPr>
          <p:spPr bwMode="auto">
            <a:xfrm>
              <a:off x="4052903" y="1880167"/>
              <a:ext cx="1520825" cy="911225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ts val="1300"/>
                </a:lnSpc>
                <a:spcBef>
                  <a:spcPts val="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대상 애플리케이션에 대한 단계별 또는 </a:t>
              </a:r>
              <a:r>
                <a:rPr lang="en-US" altLang="ko-KR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Pilot 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단계에서 개발한 일관 전환 프로그램을 통한 일괄 전환 작업</a:t>
              </a:r>
            </a:p>
          </p:txBody>
        </p:sp>
        <p:sp>
          <p:nvSpPr>
            <p:cNvPr id="15" name="AutoShape 146"/>
            <p:cNvSpPr>
              <a:spLocks noChangeArrowheads="1"/>
            </p:cNvSpPr>
            <p:nvPr/>
          </p:nvSpPr>
          <p:spPr bwMode="auto">
            <a:xfrm>
              <a:off x="2427303" y="3393056"/>
              <a:ext cx="1504950" cy="739775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87313" indent="-87313" algn="l" fontAlgn="t">
                <a:spcBef>
                  <a:spcPct val="50000"/>
                </a:spcBef>
                <a:buFont typeface="2002L" pitchFamily="18" charset="-127"/>
                <a:buChar char="-"/>
              </a:pPr>
              <a:r>
                <a:rPr lang="ko-KR" altLang="en-US" sz="900" b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필요 시 애플리케이션 및 배치 파일 등 일괄 전환을 위한 프로그램</a:t>
              </a:r>
              <a:r>
                <a:rPr lang="en-US" altLang="ko-KR" sz="900" b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</a:t>
              </a:r>
              <a:r>
                <a:rPr lang="ko-KR" altLang="en-US" sz="900" b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스크립트</a:t>
              </a:r>
              <a:r>
                <a:rPr lang="en-US" altLang="ko-KR" sz="900" b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) </a:t>
              </a:r>
              <a:r>
                <a:rPr lang="ko-KR" altLang="en-US" sz="900" b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작성</a:t>
              </a:r>
            </a:p>
          </p:txBody>
        </p:sp>
        <p:sp>
          <p:nvSpPr>
            <p:cNvPr id="16" name="AutoShape 147"/>
            <p:cNvSpPr>
              <a:spLocks noChangeArrowheads="1"/>
            </p:cNvSpPr>
            <p:nvPr/>
          </p:nvSpPr>
          <p:spPr bwMode="auto">
            <a:xfrm>
              <a:off x="4076716" y="2858067"/>
              <a:ext cx="1471612" cy="407988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새롭게 발생한 이슈에 대한 해결 방안 모색</a:t>
              </a:r>
            </a:p>
          </p:txBody>
        </p:sp>
        <p:sp>
          <p:nvSpPr>
            <p:cNvPr id="17" name="AutoShape 148"/>
            <p:cNvSpPr>
              <a:spLocks noChangeArrowheads="1"/>
            </p:cNvSpPr>
            <p:nvPr/>
          </p:nvSpPr>
          <p:spPr bwMode="auto">
            <a:xfrm>
              <a:off x="4076716" y="3337492"/>
              <a:ext cx="1471612" cy="642938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단위 애플리케이션 별 기능 테스트 및 문제점 해결</a:t>
              </a:r>
            </a:p>
          </p:txBody>
        </p:sp>
        <p:sp>
          <p:nvSpPr>
            <p:cNvPr id="18" name="AutoShape 149"/>
            <p:cNvSpPr>
              <a:spLocks noChangeArrowheads="1"/>
            </p:cNvSpPr>
            <p:nvPr/>
          </p:nvSpPr>
          <p:spPr bwMode="auto">
            <a:xfrm>
              <a:off x="5765816" y="1896042"/>
              <a:ext cx="1487487" cy="676275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단위 테스트된 애플리케이션을 대상으로 통합 테스트 실시</a:t>
              </a:r>
            </a:p>
          </p:txBody>
        </p:sp>
        <p:sp>
          <p:nvSpPr>
            <p:cNvPr id="19" name="AutoShape 151"/>
            <p:cNvSpPr>
              <a:spLocks noChangeArrowheads="1"/>
            </p:cNvSpPr>
            <p:nvPr/>
          </p:nvSpPr>
          <p:spPr bwMode="auto">
            <a:xfrm>
              <a:off x="5742003" y="2631055"/>
              <a:ext cx="1536700" cy="1073150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성능 및 가용성 테스트 실시</a:t>
              </a:r>
            </a:p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병목구간 확인</a:t>
              </a:r>
              <a:r>
                <a:rPr lang="en-US" altLang="ko-KR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</a:t>
              </a: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필요 시 애플리케이션 수정</a:t>
              </a:r>
            </a:p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클러스터 구성 여부 결정</a:t>
              </a:r>
            </a:p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부하 분산 여부 확인</a:t>
              </a:r>
            </a:p>
          </p:txBody>
        </p:sp>
        <p:sp>
          <p:nvSpPr>
            <p:cNvPr id="20" name="AutoShape 152"/>
            <p:cNvSpPr>
              <a:spLocks noChangeArrowheads="1"/>
            </p:cNvSpPr>
            <p:nvPr/>
          </p:nvSpPr>
          <p:spPr bwMode="auto">
            <a:xfrm>
              <a:off x="5732478" y="3780406"/>
              <a:ext cx="1554163" cy="1027626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시스템 및 애플리케이션 튜닝</a:t>
              </a:r>
            </a:p>
            <a:p>
              <a:pPr marL="185738" lvl="1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Char char="•"/>
              </a:pPr>
              <a:r>
                <a:rPr lang="en-US" altLang="ko-KR" sz="900" b="0" dirty="0" smtClean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Server </a:t>
              </a:r>
              <a:r>
                <a:rPr lang="ko-KR" altLang="en-US" sz="900" b="0" dirty="0" err="1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파라미터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튜닝</a:t>
              </a:r>
            </a:p>
            <a:p>
              <a:pPr marL="185738" lvl="1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Char char="•"/>
              </a:pP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시스템 </a:t>
              </a:r>
              <a:r>
                <a:rPr lang="ko-KR" altLang="en-US" sz="900" b="0" dirty="0" err="1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커널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</a:t>
              </a:r>
              <a:r>
                <a:rPr lang="ko-KR" altLang="en-US" sz="900" b="0" dirty="0" err="1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파라미터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튜닝</a:t>
              </a:r>
            </a:p>
            <a:p>
              <a:pPr marL="185738" lvl="1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Char char="•"/>
              </a:pPr>
              <a:r>
                <a:rPr lang="en-US" altLang="ko-KR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Java 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옵션 튜닝</a:t>
              </a:r>
            </a:p>
          </p:txBody>
        </p:sp>
        <p:sp>
          <p:nvSpPr>
            <p:cNvPr id="21" name="AutoShape 153"/>
            <p:cNvSpPr>
              <a:spLocks noChangeArrowheads="1"/>
            </p:cNvSpPr>
            <p:nvPr/>
          </p:nvSpPr>
          <p:spPr bwMode="auto">
            <a:xfrm>
              <a:off x="7410466" y="1896042"/>
              <a:ext cx="1487487" cy="676275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운영 환경 구성</a:t>
              </a:r>
            </a:p>
            <a:p>
              <a:pPr marL="185738" lvl="1" indent="-96838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테스트 단계에서 튜닝된 각종 파라미터로 설정</a:t>
              </a:r>
            </a:p>
          </p:txBody>
        </p:sp>
        <p:sp>
          <p:nvSpPr>
            <p:cNvPr id="22" name="AutoShape 154"/>
            <p:cNvSpPr>
              <a:spLocks noChangeArrowheads="1"/>
            </p:cNvSpPr>
            <p:nvPr/>
          </p:nvSpPr>
          <p:spPr bwMode="auto">
            <a:xfrm>
              <a:off x="7410466" y="2981892"/>
              <a:ext cx="1487487" cy="576263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운영 기술 이전</a:t>
              </a:r>
            </a:p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필요 시 운영을 위한 스크립트 작성 지원 </a:t>
              </a:r>
            </a:p>
          </p:txBody>
        </p:sp>
        <p:sp>
          <p:nvSpPr>
            <p:cNvPr id="23" name="AutoShape 156"/>
            <p:cNvSpPr>
              <a:spLocks noChangeArrowheads="1"/>
            </p:cNvSpPr>
            <p:nvPr/>
          </p:nvSpPr>
          <p:spPr bwMode="auto">
            <a:xfrm>
              <a:off x="7410466" y="3607367"/>
              <a:ext cx="1487487" cy="608013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fontAlgn="t">
                <a:spcBef>
                  <a:spcPts val="0"/>
                </a:spcBef>
                <a:buFont typeface="2002L" pitchFamily="18" charset="-127"/>
                <a:buChar char="-"/>
              </a:pPr>
              <a:r>
                <a:rPr lang="ko-KR" altLang="en-US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운영 가이드 작성</a:t>
              </a:r>
            </a:p>
            <a:p>
              <a:pPr marL="87313" indent="-87313" algn="l" fontAlgn="t">
                <a:spcBef>
                  <a:spcPts val="0"/>
                </a:spcBef>
                <a:buFont typeface="2002L" pitchFamily="18" charset="-127"/>
                <a:buChar char="-"/>
              </a:pPr>
              <a:r>
                <a:rPr lang="ko-KR" altLang="en-US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최종 산출물 작성</a:t>
              </a:r>
              <a:r>
                <a:rPr lang="en-US" altLang="ko-KR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/</a:t>
              </a:r>
              <a:r>
                <a:rPr lang="ko-KR" altLang="en-US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전달</a:t>
              </a:r>
            </a:p>
            <a:p>
              <a:pPr marL="185738" lvl="1" indent="-96838" algn="l" fontAlgn="t">
                <a:spcBef>
                  <a:spcPts val="0"/>
                </a:spcBef>
                <a:buFontTx/>
                <a:buChar char="•"/>
              </a:pPr>
              <a:r>
                <a:rPr lang="ko-KR" altLang="en-US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시 이슈 사항 등</a:t>
              </a:r>
            </a:p>
          </p:txBody>
        </p:sp>
        <p:sp>
          <p:nvSpPr>
            <p:cNvPr id="24" name="AutoShape 157"/>
            <p:cNvSpPr>
              <a:spLocks noChangeArrowheads="1"/>
            </p:cNvSpPr>
            <p:nvPr/>
          </p:nvSpPr>
          <p:spPr bwMode="auto">
            <a:xfrm>
              <a:off x="7418403" y="4274117"/>
              <a:ext cx="1471613" cy="488950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안정화 기간 기술 지원</a:t>
              </a:r>
            </a:p>
            <a:p>
              <a:pPr marL="174625" lvl="1" indent="-76200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Char char="•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운영 환경 모니터링</a:t>
              </a:r>
            </a:p>
          </p:txBody>
        </p:sp>
        <p:sp>
          <p:nvSpPr>
            <p:cNvPr id="25" name="AutoShape 158"/>
            <p:cNvSpPr>
              <a:spLocks noChangeArrowheads="1"/>
            </p:cNvSpPr>
            <p:nvPr/>
          </p:nvSpPr>
          <p:spPr bwMode="auto">
            <a:xfrm>
              <a:off x="7427928" y="2645342"/>
              <a:ext cx="1454150" cy="268288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시스템 전환 이행</a:t>
              </a:r>
            </a:p>
          </p:txBody>
        </p:sp>
        <p:sp>
          <p:nvSpPr>
            <p:cNvPr id="26" name="Text Box 5"/>
            <p:cNvSpPr txBox="1">
              <a:spLocks noChangeArrowheads="1"/>
            </p:cNvSpPr>
            <p:nvPr/>
          </p:nvSpPr>
          <p:spPr bwMode="auto">
            <a:xfrm>
              <a:off x="1136136" y="1427202"/>
              <a:ext cx="771525" cy="381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6000" tIns="0" rIns="36000" bIns="0" anchor="ctr" anchorCtr="1"/>
            <a:lstStyle/>
            <a:p>
              <a:pPr defTabSz="914400">
                <a:lnSpc>
                  <a:spcPct val="95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ko-KR" altLang="en-US" sz="16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분석</a:t>
              </a:r>
            </a:p>
          </p:txBody>
        </p:sp>
        <p:cxnSp>
          <p:nvCxnSpPr>
            <p:cNvPr id="27" name="직선 연결선 64"/>
            <p:cNvCxnSpPr>
              <a:cxnSpLocks noChangeShapeType="1"/>
            </p:cNvCxnSpPr>
            <p:nvPr/>
          </p:nvCxnSpPr>
          <p:spPr bwMode="auto">
            <a:xfrm>
              <a:off x="1149366" y="1792327"/>
              <a:ext cx="803275" cy="1588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8" name="Text Box 5"/>
            <p:cNvSpPr txBox="1">
              <a:spLocks noChangeArrowheads="1"/>
            </p:cNvSpPr>
            <p:nvPr/>
          </p:nvSpPr>
          <p:spPr bwMode="auto">
            <a:xfrm>
              <a:off x="2735279" y="1427202"/>
              <a:ext cx="771525" cy="381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6000" tIns="0" rIns="36000" bIns="0" anchor="ctr" anchorCtr="1"/>
            <a:lstStyle/>
            <a:p>
              <a:pPr defTabSz="914400">
                <a:lnSpc>
                  <a:spcPct val="95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ko-KR" sz="16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Pilot</a:t>
              </a:r>
              <a:endParaRPr lang="ko-KR" altLang="en-US" sz="1600" b="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cxnSp>
          <p:nvCxnSpPr>
            <p:cNvPr id="29" name="직선 연결선 66"/>
            <p:cNvCxnSpPr>
              <a:cxnSpLocks noChangeShapeType="1"/>
            </p:cNvCxnSpPr>
            <p:nvPr/>
          </p:nvCxnSpPr>
          <p:spPr bwMode="auto">
            <a:xfrm>
              <a:off x="2714641" y="1792327"/>
              <a:ext cx="803275" cy="1588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30" name="Text Box 5"/>
            <p:cNvSpPr txBox="1">
              <a:spLocks noChangeArrowheads="1"/>
            </p:cNvSpPr>
            <p:nvPr/>
          </p:nvSpPr>
          <p:spPr bwMode="auto">
            <a:xfrm>
              <a:off x="4316428" y="1427202"/>
              <a:ext cx="771525" cy="381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6000" tIns="0" rIns="36000" bIns="0" anchor="ctr" anchorCtr="1"/>
            <a:lstStyle/>
            <a:p>
              <a:pPr defTabSz="914400">
                <a:lnSpc>
                  <a:spcPct val="95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ko-KR" altLang="en-US" sz="16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</a:t>
              </a:r>
            </a:p>
          </p:txBody>
        </p:sp>
        <p:cxnSp>
          <p:nvCxnSpPr>
            <p:cNvPr id="31" name="직선 연결선 68"/>
            <p:cNvCxnSpPr>
              <a:cxnSpLocks noChangeShapeType="1"/>
            </p:cNvCxnSpPr>
            <p:nvPr/>
          </p:nvCxnSpPr>
          <p:spPr bwMode="auto">
            <a:xfrm>
              <a:off x="4321191" y="1792327"/>
              <a:ext cx="803275" cy="1588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32" name="Text Box 5"/>
            <p:cNvSpPr txBox="1">
              <a:spLocks noChangeArrowheads="1"/>
            </p:cNvSpPr>
            <p:nvPr/>
          </p:nvSpPr>
          <p:spPr bwMode="auto">
            <a:xfrm>
              <a:off x="6130942" y="1427202"/>
              <a:ext cx="771525" cy="381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6000" tIns="0" rIns="36000" bIns="0" anchor="ctr" anchorCtr="1"/>
            <a:lstStyle/>
            <a:p>
              <a:pPr defTabSz="914400">
                <a:lnSpc>
                  <a:spcPct val="95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ko-KR" altLang="en-US" sz="16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테스트</a:t>
              </a:r>
            </a:p>
          </p:txBody>
        </p:sp>
        <p:cxnSp>
          <p:nvCxnSpPr>
            <p:cNvPr id="33" name="직선 연결선 70"/>
            <p:cNvCxnSpPr>
              <a:cxnSpLocks noChangeShapeType="1"/>
            </p:cNvCxnSpPr>
            <p:nvPr/>
          </p:nvCxnSpPr>
          <p:spPr bwMode="auto">
            <a:xfrm>
              <a:off x="6110303" y="1792327"/>
              <a:ext cx="803275" cy="1588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34" name="Text Box 5"/>
            <p:cNvSpPr txBox="1">
              <a:spLocks noChangeArrowheads="1"/>
            </p:cNvSpPr>
            <p:nvPr/>
          </p:nvSpPr>
          <p:spPr bwMode="auto">
            <a:xfrm>
              <a:off x="7810517" y="1411327"/>
              <a:ext cx="771525" cy="381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6000" tIns="0" rIns="36000" bIns="0" anchor="ctr" anchorCtr="1"/>
            <a:lstStyle/>
            <a:p>
              <a:pPr defTabSz="914400">
                <a:lnSpc>
                  <a:spcPct val="95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ko-KR" altLang="en-US" sz="16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이행</a:t>
              </a:r>
            </a:p>
          </p:txBody>
        </p:sp>
        <p:cxnSp>
          <p:nvCxnSpPr>
            <p:cNvPr id="35" name="직선 연결선 72"/>
            <p:cNvCxnSpPr>
              <a:cxnSpLocks noChangeShapeType="1"/>
            </p:cNvCxnSpPr>
            <p:nvPr/>
          </p:nvCxnSpPr>
          <p:spPr bwMode="auto">
            <a:xfrm>
              <a:off x="7789878" y="1776452"/>
              <a:ext cx="803275" cy="1588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36" name="내용 개체 틀 87"/>
          <p:cNvSpPr txBox="1">
            <a:spLocks/>
          </p:cNvSpPr>
          <p:nvPr/>
        </p:nvSpPr>
        <p:spPr bwMode="auto">
          <a:xfrm>
            <a:off x="272480" y="830855"/>
            <a:ext cx="9217595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 smtClean="0"/>
              <a:t>기존의 </a:t>
            </a:r>
            <a:r>
              <a:rPr lang="ko-KR" altLang="en-US" sz="1600" dirty="0" err="1" smtClean="0"/>
              <a:t>미들웨어를</a:t>
            </a:r>
            <a:r>
              <a:rPr lang="ko-KR" altLang="en-US" sz="1600" dirty="0" smtClean="0"/>
              <a:t> 오픈 소스 기반으로 전환 시 아래와 같은 절차에 따라 작업을 수행합니다</a:t>
            </a:r>
            <a:r>
              <a:rPr lang="en-US" altLang="ko-KR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439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모서리가 둥근 직사각형 2"/>
          <p:cNvSpPr/>
          <p:nvPr/>
        </p:nvSpPr>
        <p:spPr>
          <a:xfrm>
            <a:off x="1971428" y="2097329"/>
            <a:ext cx="6400801" cy="2831869"/>
          </a:xfrm>
          <a:prstGeom prst="roundRect">
            <a:avLst>
              <a:gd name="adj" fmla="val 4526"/>
            </a:avLst>
          </a:prstGeom>
          <a:solidFill>
            <a:schemeClr val="bg1">
              <a:alpha val="66000"/>
            </a:schemeClr>
          </a:solidFill>
          <a:ln>
            <a:gradFill>
              <a:gsLst>
                <a:gs pos="0">
                  <a:srgbClr val="25B4FB"/>
                </a:gs>
                <a:gs pos="100000">
                  <a:srgbClr val="94EB8D">
                    <a:alpha val="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ko-KR" altLang="en-US">
              <a:solidFill>
                <a:srgbClr val="FFFFFF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4" name="그룹 22"/>
          <p:cNvGrpSpPr>
            <a:grpSpLocks/>
          </p:cNvGrpSpPr>
          <p:nvPr/>
        </p:nvGrpSpPr>
        <p:grpSpPr bwMode="auto">
          <a:xfrm>
            <a:off x="1844551" y="1517650"/>
            <a:ext cx="7500937" cy="1076325"/>
            <a:chOff x="1694095" y="1517215"/>
            <a:chExt cx="6816355" cy="1075361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713390" y="1517215"/>
              <a:ext cx="6622022" cy="1075361"/>
            </a:xfrm>
            <a:prstGeom prst="roundRect">
              <a:avLst>
                <a:gd name="adj" fmla="val 15709"/>
              </a:avLst>
            </a:prstGeom>
            <a:gradFill flip="none" rotWithShape="1">
              <a:gsLst>
                <a:gs pos="0">
                  <a:srgbClr val="0070C0"/>
                </a:gs>
                <a:gs pos="81000">
                  <a:srgbClr val="18368A"/>
                </a:gs>
              </a:gsLst>
              <a:lin ang="2700000" scaled="1"/>
              <a:tileRect/>
            </a:gradFill>
            <a:ln w="158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perspectiveBelow"/>
              <a:lightRig rig="threePt" dir="t"/>
            </a:scene3d>
            <a:sp3d extrusionH="127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6" name="TextBox 117"/>
            <p:cNvSpPr txBox="1">
              <a:spLocks noChangeArrowheads="1"/>
            </p:cNvSpPr>
            <p:nvPr/>
          </p:nvSpPr>
          <p:spPr bwMode="auto">
            <a:xfrm>
              <a:off x="1694095" y="1688511"/>
              <a:ext cx="6816355" cy="645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eaLnBrk="1" hangingPunct="1">
                <a:defRPr/>
              </a:pPr>
              <a:r>
                <a:rPr kumimoji="0" lang="ko-KR" altLang="en-US" sz="36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산돌고딕 M" panose="02030504000101010101" pitchFamily="18" charset="-127"/>
                  <a:ea typeface="산돌고딕 M" panose="02030504000101010101" pitchFamily="18" charset="-127"/>
                  <a:cs typeface="Arial" pitchFamily="34" charset="0"/>
                </a:rPr>
                <a:t>    현황 분석 및 일정 산정</a:t>
              </a:r>
              <a:endParaRPr lang="ko-KR" altLang="en-US" sz="3600" spc="-150" dirty="0">
                <a:solidFill>
                  <a:schemeClr val="lt1"/>
                </a:solidFill>
                <a:effectLst>
                  <a:outerShdw blurRad="63500" sx="101000" sy="101000" algn="ctr" rotWithShape="0">
                    <a:prstClr val="black">
                      <a:alpha val="72000"/>
                    </a:prstClr>
                  </a:outerShdw>
                </a:effectLst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951" y="1373188"/>
            <a:ext cx="1304925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1395800" y="1601421"/>
            <a:ext cx="4700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09550" fontAlgn="auto">
              <a:spcBef>
                <a:spcPts val="0"/>
              </a:spcBef>
              <a:spcAft>
                <a:spcPts val="0"/>
              </a:spcAft>
              <a:tabLst>
                <a:tab pos="1166813" algn="l"/>
              </a:tabLst>
              <a:defRPr/>
            </a:pPr>
            <a:r>
              <a:rPr kumimoji="0" lang="en-US" altLang="ko-KR" sz="4800" b="1" dirty="0" smtClean="0">
                <a:solidFill>
                  <a:prstClr val="white"/>
                </a:solidFill>
                <a:effectLst>
                  <a:outerShdw blurRad="38100" dist="38100" dir="2700000" algn="tl" rotWithShape="0">
                    <a:prstClr val="black">
                      <a:alpha val="88000"/>
                    </a:prstClr>
                  </a:outerShdw>
                </a:effectLst>
                <a:latin typeface="산돌고딕 M" panose="02030504000101010101" pitchFamily="18" charset="-127"/>
                <a:ea typeface="산돌고딕 M" panose="02030504000101010101" pitchFamily="18" charset="-127"/>
                <a:cs typeface="Arial" pitchFamily="34" charset="0"/>
              </a:rPr>
              <a:t>II</a:t>
            </a:r>
            <a:endParaRPr kumimoji="0" lang="en-US" altLang="ko-KR" sz="4800" b="1" dirty="0">
              <a:solidFill>
                <a:prstClr val="white"/>
              </a:solidFill>
              <a:effectLst>
                <a:outerShdw blurRad="38100" dist="38100" dir="2700000" algn="tl" rotWithShape="0">
                  <a:prstClr val="black">
                    <a:alpha val="88000"/>
                  </a:prstClr>
                </a:outerShdw>
              </a:effectLst>
              <a:latin typeface="산돌고딕 M" panose="02030504000101010101" pitchFamily="18" charset="-127"/>
              <a:ea typeface="산돌고딕 M" panose="02030504000101010101" pitchFamily="18" charset="-127"/>
              <a:cs typeface="Arial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420813" y="2817813"/>
            <a:ext cx="53816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SzPct val="50000"/>
              <a:buFont typeface="Wingdings" pitchFamily="2" charset="2"/>
              <a:buChar char="l"/>
            </a:pPr>
            <a:r>
              <a:rPr lang="ko-KR" altLang="en-US" sz="2000" b="1" spc="-90" dirty="0" smtClean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산돌고딕 M" panose="02030504000101010101" pitchFamily="18" charset="-127"/>
                <a:ea typeface="산돌고딕 M" panose="02030504000101010101" pitchFamily="18" charset="-127"/>
              </a:rPr>
              <a:t>전환 시 예상 일수 산정</a:t>
            </a:r>
            <a:endParaRPr lang="en-US" altLang="ko-KR" sz="2000" b="1" spc="-90" dirty="0" smtClean="0">
              <a:gradFill flip="none" rotWithShape="1"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SzPct val="50000"/>
              <a:buFont typeface="Wingdings" pitchFamily="2" charset="2"/>
              <a:buChar char="l"/>
            </a:pPr>
            <a:r>
              <a:rPr lang="ko-KR" altLang="en-US" sz="2000" b="1" spc="-90" dirty="0" smtClean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산돌고딕 M" panose="02030504000101010101" pitchFamily="18" charset="-127"/>
                <a:ea typeface="산돌고딕 M" panose="02030504000101010101" pitchFamily="18" charset="-127"/>
              </a:rPr>
              <a:t>현황 분석에 따른 투입 산정</a:t>
            </a:r>
            <a:endParaRPr lang="en-US" altLang="ko-KR" sz="2000" b="1" spc="-90" dirty="0" smtClean="0">
              <a:gradFill flip="none" rotWithShape="1"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0733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각 </a:t>
            </a:r>
            <a:r>
              <a:rPr lang="ko-KR" altLang="en-US" dirty="0" err="1" smtClean="0"/>
              <a:t>솔루션별</a:t>
            </a:r>
            <a:r>
              <a:rPr lang="ko-KR" altLang="en-US" dirty="0" smtClean="0"/>
              <a:t> 전환 예상 소요 시간</a:t>
            </a:r>
            <a:endParaRPr lang="ko-KR" altLang="en-US" dirty="0"/>
          </a:p>
        </p:txBody>
      </p:sp>
      <p:sp>
        <p:nvSpPr>
          <p:cNvPr id="106" name="object 6"/>
          <p:cNvSpPr/>
          <p:nvPr/>
        </p:nvSpPr>
        <p:spPr>
          <a:xfrm>
            <a:off x="5966110" y="5019856"/>
            <a:ext cx="3433449" cy="353359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87750" tIns="29250" rIns="14625" bIns="29250" anchor="ctr"/>
          <a:lstStyle/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리눅스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마이그레이션 시</a:t>
            </a: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재설치 및 데이터 로드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07" name="object 6"/>
          <p:cNvSpPr/>
          <p:nvPr/>
        </p:nvSpPr>
        <p:spPr>
          <a:xfrm>
            <a:off x="5969475" y="5517232"/>
            <a:ext cx="3433449" cy="346600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87750" tIns="29250" rIns="14625" bIns="29250" anchor="ctr"/>
          <a:lstStyle/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오라클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형태의 쿼리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프로시저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수행</a:t>
            </a:r>
            <a:endParaRPr lang="en-US" altLang="ko-KR" sz="10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TAC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형태의 클러스터 기능 지원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08" name="object 6"/>
          <p:cNvSpPr/>
          <p:nvPr/>
        </p:nvSpPr>
        <p:spPr>
          <a:xfrm>
            <a:off x="5961112" y="6034728"/>
            <a:ext cx="3433449" cy="346600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87750" tIns="29250" rIns="14625" bIns="29250" anchor="ctr"/>
          <a:lstStyle/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소스 스키마 및 프로시저 분석</a:t>
            </a: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쿼리 변경 필요</a:t>
            </a:r>
            <a:endParaRPr lang="en-US" altLang="ko-KR" sz="10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애플리케이션 변경 및 기능 테스트 필요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121" name="그룹 120"/>
          <p:cNvGrpSpPr/>
          <p:nvPr/>
        </p:nvGrpSpPr>
        <p:grpSpPr>
          <a:xfrm>
            <a:off x="5274692" y="1916832"/>
            <a:ext cx="4128234" cy="432048"/>
            <a:chOff x="2939318" y="2843301"/>
            <a:chExt cx="1431390" cy="360000"/>
          </a:xfrm>
          <a:noFill/>
        </p:grpSpPr>
        <p:sp>
          <p:nvSpPr>
            <p:cNvPr id="122" name="object 4"/>
            <p:cNvSpPr/>
            <p:nvPr/>
          </p:nvSpPr>
          <p:spPr>
            <a:xfrm>
              <a:off x="2939318" y="2850640"/>
              <a:ext cx="1428490" cy="352661"/>
            </a:xfrm>
            <a:prstGeom prst="rect">
              <a:avLst/>
            </a:prstGeom>
            <a:grpFill/>
          </p:spPr>
          <p:txBody>
            <a:bodyPr wrap="square" lIns="0" tIns="0" rIns="0" bIns="0" rtlCol="0"/>
            <a:lstStyle/>
            <a:p>
              <a:endParaRPr sz="1100" dirty="0"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123" name="object 5"/>
            <p:cNvSpPr/>
            <p:nvPr/>
          </p:nvSpPr>
          <p:spPr>
            <a:xfrm>
              <a:off x="3177322" y="2843301"/>
              <a:ext cx="1193386" cy="346600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/>
            <a:lstStyle/>
            <a:p>
              <a:pPr algn="ctr"/>
              <a:r>
                <a:rPr lang="ko-KR" altLang="en-US" sz="1100" b="1" dirty="0" smtClean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Arial" panose="020B0604020202020204" pitchFamily="34" charset="0"/>
                </a:rPr>
                <a:t>예상 기간 및 내용</a:t>
              </a:r>
              <a:endParaRPr sz="11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endParaRPr>
            </a:p>
          </p:txBody>
        </p:sp>
      </p:grpSp>
      <p:sp>
        <p:nvSpPr>
          <p:cNvPr id="125" name="object 6"/>
          <p:cNvSpPr/>
          <p:nvPr/>
        </p:nvSpPr>
        <p:spPr>
          <a:xfrm>
            <a:off x="5961112" y="2429355"/>
            <a:ext cx="3433449" cy="346600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87750" tIns="29250" rIns="14625" bIns="29250" anchor="ctr"/>
          <a:lstStyle/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플랫폼 독립적인 부분으로 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VM 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설치만으로 기동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76101" indent="-76101" ea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일반적인 경우 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WAR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당 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3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일 소요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26" name="object 6"/>
          <p:cNvSpPr/>
          <p:nvPr/>
        </p:nvSpPr>
        <p:spPr>
          <a:xfrm>
            <a:off x="5961112" y="3939815"/>
            <a:ext cx="3433449" cy="346600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87750" tIns="29250" rIns="14625" bIns="29250" anchor="ctr"/>
          <a:lstStyle/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리눅스용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C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로 변환 필요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- 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재 컴파일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필요</a:t>
            </a:r>
            <a:endParaRPr lang="en-US" altLang="ko-KR" sz="10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UNIX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에서 시뮬레이션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후 </a:t>
            </a:r>
            <a:r>
              <a:rPr lang="ko-KR" altLang="en-US" sz="100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리눅스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00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포팅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31" name="object 6"/>
          <p:cNvSpPr/>
          <p:nvPr/>
        </p:nvSpPr>
        <p:spPr>
          <a:xfrm>
            <a:off x="5961112" y="4498867"/>
            <a:ext cx="3433449" cy="346600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87750" tIns="29250" rIns="14625" bIns="29250" anchor="ctr"/>
          <a:lstStyle/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패키지 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재설치 및 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Add-On 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소스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추가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필요</a:t>
            </a:r>
            <a:endParaRPr lang="en-US" altLang="ko-KR" sz="10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예</a:t>
            </a: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) SAP, MQ, MDM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등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33" name="object 6"/>
          <p:cNvSpPr/>
          <p:nvPr/>
        </p:nvSpPr>
        <p:spPr>
          <a:xfrm>
            <a:off x="5961112" y="3442440"/>
            <a:ext cx="3433449" cy="346600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87750" tIns="29250" rIns="14625" bIns="29250" anchor="ctr"/>
          <a:lstStyle/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Java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는 플랫폼 독립적이라 소스 변경 요건이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적음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모듈당 전환</a:t>
            </a: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기동</a:t>
            </a: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테스트 기본까지 </a:t>
            </a: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2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일 소요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34" name="object 6"/>
          <p:cNvSpPr/>
          <p:nvPr/>
        </p:nvSpPr>
        <p:spPr>
          <a:xfrm>
            <a:off x="5961112" y="2916477"/>
            <a:ext cx="3433449" cy="346600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87750" tIns="29250" rIns="14625" bIns="29250" anchor="ctr"/>
          <a:lstStyle/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벤더 </a:t>
            </a:r>
            <a:r>
              <a:rPr lang="ko-KR" altLang="en-US" sz="1000" dirty="0" err="1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디스크립터에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대한 분석 및 추가 변환 작업 필요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보통의 경우 분석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변환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배포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테스트까지 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5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일 정도 소요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109" name="그룹 108"/>
          <p:cNvGrpSpPr/>
          <p:nvPr/>
        </p:nvGrpSpPr>
        <p:grpSpPr>
          <a:xfrm>
            <a:off x="273050" y="1916832"/>
            <a:ext cx="907249" cy="444119"/>
            <a:chOff x="1781587" y="2021019"/>
            <a:chExt cx="2194052" cy="802392"/>
          </a:xfrm>
          <a:noFill/>
        </p:grpSpPr>
        <p:sp>
          <p:nvSpPr>
            <p:cNvPr id="110" name="object 4"/>
            <p:cNvSpPr/>
            <p:nvPr/>
          </p:nvSpPr>
          <p:spPr>
            <a:xfrm>
              <a:off x="1799367" y="2037377"/>
              <a:ext cx="2176272" cy="786034"/>
            </a:xfrm>
            <a:prstGeom prst="rect">
              <a:avLst/>
            </a:prstGeom>
            <a:grpFill/>
          </p:spPr>
          <p:txBody>
            <a:bodyPr wrap="square" lIns="0" tIns="0" rIns="0" bIns="0" rtlCol="0"/>
            <a:lstStyle/>
            <a:p>
              <a:endParaRPr sz="1100" dirty="0"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112" name="object 6"/>
            <p:cNvSpPr/>
            <p:nvPr/>
          </p:nvSpPr>
          <p:spPr>
            <a:xfrm>
              <a:off x="1781587" y="2021019"/>
              <a:ext cx="2160270" cy="772525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/>
            <a:lstStyle/>
            <a:p>
              <a:pPr algn="ctr"/>
              <a:r>
                <a:rPr lang="ko-KR" altLang="en-US" sz="1100" b="1" dirty="0" smtClean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Arial" panose="020B0604020202020204" pitchFamily="34" charset="0"/>
                </a:rPr>
                <a:t>용도</a:t>
              </a:r>
              <a:endParaRPr sz="11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endParaRPr>
            </a:p>
          </p:txBody>
        </p:sp>
      </p:grpSp>
      <p:sp>
        <p:nvSpPr>
          <p:cNvPr id="116" name="object 6"/>
          <p:cNvSpPr/>
          <p:nvPr/>
        </p:nvSpPr>
        <p:spPr>
          <a:xfrm>
            <a:off x="1482876" y="1916830"/>
            <a:ext cx="1019616" cy="415966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ko-KR" altLang="en-US" sz="1100" b="1" dirty="0" smtClean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유닉스 기반</a:t>
            </a:r>
            <a:endParaRPr sz="1100" dirty="0">
              <a:latin typeface="산돌고딕 M" panose="02030504000101010101" pitchFamily="18" charset="-127"/>
              <a:ea typeface="산돌고딕 M" panose="02030504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70" name="직사각형 169"/>
          <p:cNvSpPr/>
          <p:nvPr/>
        </p:nvSpPr>
        <p:spPr bwMode="auto">
          <a:xfrm>
            <a:off x="1506375" y="5517232"/>
            <a:ext cx="996114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Oracle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173" name="직사각형 172"/>
          <p:cNvSpPr/>
          <p:nvPr/>
        </p:nvSpPr>
        <p:spPr bwMode="auto">
          <a:xfrm>
            <a:off x="2886106" y="5029396"/>
            <a:ext cx="996114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Oracle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174" name="직사각형 173"/>
          <p:cNvSpPr/>
          <p:nvPr/>
        </p:nvSpPr>
        <p:spPr bwMode="auto">
          <a:xfrm>
            <a:off x="2884235" y="5518940"/>
            <a:ext cx="996114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err="1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Tibero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175" name="직사각형 174"/>
          <p:cNvSpPr/>
          <p:nvPr/>
        </p:nvSpPr>
        <p:spPr bwMode="auto">
          <a:xfrm>
            <a:off x="2886107" y="6027969"/>
            <a:ext cx="996114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EDB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176" name="직사각형 175"/>
          <p:cNvSpPr/>
          <p:nvPr/>
        </p:nvSpPr>
        <p:spPr bwMode="auto">
          <a:xfrm>
            <a:off x="2886107" y="3437467"/>
            <a:ext cx="996114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자체 개발 자바</a:t>
            </a:r>
          </a:p>
        </p:txBody>
      </p:sp>
      <p:sp>
        <p:nvSpPr>
          <p:cNvPr id="177" name="직사각형 176"/>
          <p:cNvSpPr/>
          <p:nvPr/>
        </p:nvSpPr>
        <p:spPr bwMode="auto">
          <a:xfrm>
            <a:off x="273050" y="5517232"/>
            <a:ext cx="996114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DB </a:t>
            </a: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서버</a:t>
            </a:r>
          </a:p>
        </p:txBody>
      </p:sp>
      <p:cxnSp>
        <p:nvCxnSpPr>
          <p:cNvPr id="179" name="직선 연결선 178"/>
          <p:cNvCxnSpPr>
            <a:stCxn id="177" idx="3"/>
            <a:endCxn id="170" idx="1"/>
          </p:cNvCxnSpPr>
          <p:nvPr/>
        </p:nvCxnSpPr>
        <p:spPr bwMode="auto">
          <a:xfrm>
            <a:off x="1269164" y="5693912"/>
            <a:ext cx="23721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86" name="직선 연결선 185"/>
          <p:cNvCxnSpPr>
            <a:stCxn id="170" idx="3"/>
            <a:endCxn id="173" idx="1"/>
          </p:cNvCxnSpPr>
          <p:nvPr/>
        </p:nvCxnSpPr>
        <p:spPr bwMode="auto">
          <a:xfrm flipV="1">
            <a:off x="2502490" y="5206076"/>
            <a:ext cx="383617" cy="4878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92" name="직선 연결선 191"/>
          <p:cNvCxnSpPr>
            <a:stCxn id="170" idx="3"/>
            <a:endCxn id="174" idx="1"/>
          </p:cNvCxnSpPr>
          <p:nvPr/>
        </p:nvCxnSpPr>
        <p:spPr bwMode="auto">
          <a:xfrm>
            <a:off x="2502490" y="5693912"/>
            <a:ext cx="381745" cy="17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4" name="직선 연결선 203"/>
          <p:cNvCxnSpPr>
            <a:stCxn id="170" idx="3"/>
            <a:endCxn id="175" idx="1"/>
          </p:cNvCxnSpPr>
          <p:nvPr/>
        </p:nvCxnSpPr>
        <p:spPr bwMode="auto">
          <a:xfrm>
            <a:off x="2502490" y="5693912"/>
            <a:ext cx="383617" cy="510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07" name="직사각형 206"/>
          <p:cNvSpPr/>
          <p:nvPr/>
        </p:nvSpPr>
        <p:spPr bwMode="auto">
          <a:xfrm>
            <a:off x="1494256" y="2636912"/>
            <a:ext cx="996114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WAS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208" name="직사각형 207"/>
          <p:cNvSpPr/>
          <p:nvPr/>
        </p:nvSpPr>
        <p:spPr bwMode="auto">
          <a:xfrm>
            <a:off x="279290" y="3645024"/>
            <a:ext cx="996114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응용 서버</a:t>
            </a:r>
          </a:p>
        </p:txBody>
      </p:sp>
      <p:cxnSp>
        <p:nvCxnSpPr>
          <p:cNvPr id="209" name="직선 연결선 208"/>
          <p:cNvCxnSpPr>
            <a:stCxn id="208" idx="3"/>
            <a:endCxn id="207" idx="1"/>
          </p:cNvCxnSpPr>
          <p:nvPr/>
        </p:nvCxnSpPr>
        <p:spPr bwMode="auto">
          <a:xfrm flipV="1">
            <a:off x="1275404" y="2813592"/>
            <a:ext cx="218852" cy="1008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0" name="직사각형 209"/>
          <p:cNvSpPr/>
          <p:nvPr/>
        </p:nvSpPr>
        <p:spPr bwMode="auto">
          <a:xfrm>
            <a:off x="2875012" y="2420888"/>
            <a:ext cx="996114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WAR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211" name="직사각형 210"/>
          <p:cNvSpPr/>
          <p:nvPr/>
        </p:nvSpPr>
        <p:spPr bwMode="auto">
          <a:xfrm>
            <a:off x="2875011" y="2922241"/>
            <a:ext cx="996114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EJB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cxnSp>
        <p:nvCxnSpPr>
          <p:cNvPr id="212" name="직선 연결선 211"/>
          <p:cNvCxnSpPr>
            <a:stCxn id="207" idx="3"/>
            <a:endCxn id="210" idx="1"/>
          </p:cNvCxnSpPr>
          <p:nvPr/>
        </p:nvCxnSpPr>
        <p:spPr bwMode="auto">
          <a:xfrm flipV="1">
            <a:off x="2490370" y="2597568"/>
            <a:ext cx="384642" cy="2160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5" name="직선 연결선 214"/>
          <p:cNvCxnSpPr>
            <a:stCxn id="207" idx="3"/>
            <a:endCxn id="211" idx="1"/>
          </p:cNvCxnSpPr>
          <p:nvPr/>
        </p:nvCxnSpPr>
        <p:spPr bwMode="auto">
          <a:xfrm>
            <a:off x="2490370" y="2813592"/>
            <a:ext cx="384641" cy="28532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8" name="직사각형 217"/>
          <p:cNvSpPr/>
          <p:nvPr/>
        </p:nvSpPr>
        <p:spPr bwMode="auto">
          <a:xfrm>
            <a:off x="1506378" y="3435681"/>
            <a:ext cx="996114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자체 개발 자바</a:t>
            </a:r>
          </a:p>
        </p:txBody>
      </p:sp>
      <p:cxnSp>
        <p:nvCxnSpPr>
          <p:cNvPr id="219" name="직선 연결선 218"/>
          <p:cNvCxnSpPr>
            <a:stCxn id="218" idx="3"/>
            <a:endCxn id="176" idx="1"/>
          </p:cNvCxnSpPr>
          <p:nvPr/>
        </p:nvCxnSpPr>
        <p:spPr bwMode="auto">
          <a:xfrm>
            <a:off x="2502492" y="3612361"/>
            <a:ext cx="383615" cy="178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22" name="직사각형 221"/>
          <p:cNvSpPr/>
          <p:nvPr/>
        </p:nvSpPr>
        <p:spPr bwMode="auto">
          <a:xfrm>
            <a:off x="1506378" y="3933056"/>
            <a:ext cx="996114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C/Tuxedo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223" name="직사각형 222"/>
          <p:cNvSpPr/>
          <p:nvPr/>
        </p:nvSpPr>
        <p:spPr bwMode="auto">
          <a:xfrm>
            <a:off x="2886107" y="3933056"/>
            <a:ext cx="996114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C/Tuxedo(Linux)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224" name="직사각형 223"/>
          <p:cNvSpPr/>
          <p:nvPr/>
        </p:nvSpPr>
        <p:spPr bwMode="auto">
          <a:xfrm>
            <a:off x="1501372" y="4515801"/>
            <a:ext cx="996114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패키지 </a:t>
            </a: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APP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225" name="직사각형 224"/>
          <p:cNvSpPr/>
          <p:nvPr/>
        </p:nvSpPr>
        <p:spPr bwMode="auto">
          <a:xfrm>
            <a:off x="2870004" y="4515801"/>
            <a:ext cx="996114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패키지 </a:t>
            </a: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App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cxnSp>
        <p:nvCxnSpPr>
          <p:cNvPr id="228" name="직선 연결선 227"/>
          <p:cNvCxnSpPr>
            <a:stCxn id="222" idx="3"/>
            <a:endCxn id="223" idx="1"/>
          </p:cNvCxnSpPr>
          <p:nvPr/>
        </p:nvCxnSpPr>
        <p:spPr bwMode="auto">
          <a:xfrm>
            <a:off x="2502492" y="4109736"/>
            <a:ext cx="38361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32" name="object 6"/>
          <p:cNvSpPr/>
          <p:nvPr/>
        </p:nvSpPr>
        <p:spPr>
          <a:xfrm>
            <a:off x="2886107" y="1916830"/>
            <a:ext cx="985019" cy="415966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ko-KR" altLang="en-US" sz="1100" b="1" dirty="0" err="1" smtClean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리눅스</a:t>
            </a:r>
            <a:r>
              <a:rPr lang="ko-KR" altLang="en-US" sz="1100" b="1" dirty="0" smtClean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 기반</a:t>
            </a:r>
            <a:endParaRPr sz="1100" dirty="0">
              <a:latin typeface="산돌고딕 M" panose="02030504000101010101" pitchFamily="18" charset="-127"/>
              <a:ea typeface="산돌고딕 M" panose="02030504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35" name="object 6"/>
          <p:cNvSpPr/>
          <p:nvPr/>
        </p:nvSpPr>
        <p:spPr>
          <a:xfrm>
            <a:off x="4048338" y="1916830"/>
            <a:ext cx="823393" cy="415966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ko-KR" altLang="en-US" sz="110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난이도</a:t>
            </a:r>
            <a:endParaRPr sz="1100" dirty="0">
              <a:latin typeface="산돌고딕 M" panose="02030504000101010101" pitchFamily="18" charset="-127"/>
              <a:ea typeface="산돌고딕 M" panose="02030504000101010101" pitchFamily="18" charset="-127"/>
              <a:cs typeface="Arial" panose="020B0604020202020204" pitchFamily="34" charset="0"/>
            </a:endParaRPr>
          </a:p>
        </p:txBody>
      </p:sp>
      <p:cxnSp>
        <p:nvCxnSpPr>
          <p:cNvPr id="236" name="직선 연결선 235"/>
          <p:cNvCxnSpPr>
            <a:stCxn id="208" idx="3"/>
            <a:endCxn id="218" idx="1"/>
          </p:cNvCxnSpPr>
          <p:nvPr/>
        </p:nvCxnSpPr>
        <p:spPr bwMode="auto">
          <a:xfrm flipV="1">
            <a:off x="1275404" y="3612361"/>
            <a:ext cx="230974" cy="2093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39" name="직선 연결선 238"/>
          <p:cNvCxnSpPr>
            <a:stCxn id="208" idx="3"/>
            <a:endCxn id="222" idx="1"/>
          </p:cNvCxnSpPr>
          <p:nvPr/>
        </p:nvCxnSpPr>
        <p:spPr bwMode="auto">
          <a:xfrm>
            <a:off x="1275404" y="3821704"/>
            <a:ext cx="230974" cy="2880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42" name="직선 연결선 241"/>
          <p:cNvCxnSpPr>
            <a:stCxn id="208" idx="3"/>
            <a:endCxn id="224" idx="1"/>
          </p:cNvCxnSpPr>
          <p:nvPr/>
        </p:nvCxnSpPr>
        <p:spPr bwMode="auto">
          <a:xfrm>
            <a:off x="1275404" y="3821704"/>
            <a:ext cx="225967" cy="87077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45" name="직선 연결선 244"/>
          <p:cNvCxnSpPr>
            <a:stCxn id="224" idx="3"/>
            <a:endCxn id="225" idx="1"/>
          </p:cNvCxnSpPr>
          <p:nvPr/>
        </p:nvCxnSpPr>
        <p:spPr bwMode="auto">
          <a:xfrm>
            <a:off x="2497486" y="4692481"/>
            <a:ext cx="37251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48" name="직사각형 247"/>
          <p:cNvSpPr/>
          <p:nvPr/>
        </p:nvSpPr>
        <p:spPr bwMode="auto">
          <a:xfrm>
            <a:off x="4048338" y="2420888"/>
            <a:ext cx="823393" cy="353359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72000" tIns="36000" rIns="72000" bIns="36000" rtlCol="0" anchor="ctr" anchorCtr="0"/>
          <a:lstStyle/>
          <a:p>
            <a:pPr algn="ctr"/>
            <a:r>
              <a:rPr lang="ko-KR" altLang="en-US" b="1" dirty="0">
                <a:solidFill>
                  <a:schemeClr val="lt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下</a:t>
            </a:r>
          </a:p>
        </p:txBody>
      </p:sp>
      <p:sp>
        <p:nvSpPr>
          <p:cNvPr id="249" name="직사각형 248"/>
          <p:cNvSpPr/>
          <p:nvPr/>
        </p:nvSpPr>
        <p:spPr bwMode="auto">
          <a:xfrm>
            <a:off x="4057599" y="2922240"/>
            <a:ext cx="823393" cy="353359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72000" tIns="36000" rIns="72000" bIns="36000" rtlCol="0" anchor="ctr" anchorCtr="0"/>
          <a:lstStyle/>
          <a:p>
            <a:pPr algn="ctr"/>
            <a:r>
              <a:rPr lang="ko-KR" altLang="en-US" b="1" dirty="0" smtClean="0">
                <a:solidFill>
                  <a:schemeClr val="lt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中</a:t>
            </a:r>
            <a:endParaRPr lang="ko-KR" altLang="en-US" b="1" dirty="0">
              <a:solidFill>
                <a:schemeClr val="lt1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50" name="직사각형 249"/>
          <p:cNvSpPr/>
          <p:nvPr/>
        </p:nvSpPr>
        <p:spPr bwMode="auto">
          <a:xfrm>
            <a:off x="4061362" y="5029396"/>
            <a:ext cx="810368" cy="353359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72000" tIns="36000" rIns="72000" bIns="36000" rtlCol="0" anchor="ctr" anchorCtr="0"/>
          <a:lstStyle/>
          <a:p>
            <a:pPr algn="ctr"/>
            <a:r>
              <a:rPr lang="ko-KR" altLang="en-US" b="1" dirty="0">
                <a:solidFill>
                  <a:schemeClr val="lt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下</a:t>
            </a:r>
          </a:p>
        </p:txBody>
      </p:sp>
      <p:sp>
        <p:nvSpPr>
          <p:cNvPr id="251" name="직사각형 250"/>
          <p:cNvSpPr/>
          <p:nvPr/>
        </p:nvSpPr>
        <p:spPr bwMode="auto">
          <a:xfrm>
            <a:off x="4059490" y="5518940"/>
            <a:ext cx="810368" cy="353359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72000" tIns="36000" rIns="72000" bIns="36000" rtlCol="0" anchor="ctr" anchorCtr="0"/>
          <a:lstStyle/>
          <a:p>
            <a:pPr algn="ctr"/>
            <a:r>
              <a:rPr lang="ko-KR" altLang="en-US" b="1" dirty="0">
                <a:solidFill>
                  <a:schemeClr val="lt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中</a:t>
            </a:r>
          </a:p>
        </p:txBody>
      </p:sp>
      <p:sp>
        <p:nvSpPr>
          <p:cNvPr id="253" name="직사각형 252"/>
          <p:cNvSpPr/>
          <p:nvPr/>
        </p:nvSpPr>
        <p:spPr bwMode="auto">
          <a:xfrm>
            <a:off x="4061363" y="3437467"/>
            <a:ext cx="810368" cy="353359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72000" tIns="36000" rIns="72000" bIns="36000" rtlCol="0" anchor="ctr" anchorCtr="0"/>
          <a:lstStyle/>
          <a:p>
            <a:pPr algn="ctr"/>
            <a:r>
              <a:rPr lang="ko-KR" altLang="en-US" b="1" dirty="0">
                <a:solidFill>
                  <a:schemeClr val="lt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下</a:t>
            </a:r>
          </a:p>
        </p:txBody>
      </p:sp>
      <p:sp>
        <p:nvSpPr>
          <p:cNvPr id="254" name="직사각형 253"/>
          <p:cNvSpPr/>
          <p:nvPr/>
        </p:nvSpPr>
        <p:spPr bwMode="auto">
          <a:xfrm>
            <a:off x="4061363" y="3933056"/>
            <a:ext cx="810368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ko-KR" altLang="en-US" b="1" dirty="0"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上</a:t>
            </a:r>
          </a:p>
        </p:txBody>
      </p:sp>
      <p:sp>
        <p:nvSpPr>
          <p:cNvPr id="255" name="직사각형 254"/>
          <p:cNvSpPr/>
          <p:nvPr/>
        </p:nvSpPr>
        <p:spPr bwMode="auto">
          <a:xfrm>
            <a:off x="4045260" y="4515801"/>
            <a:ext cx="810368" cy="353359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72000" tIns="36000" rIns="72000" bIns="36000" rtlCol="0" anchor="ctr" anchorCtr="0"/>
          <a:lstStyle/>
          <a:p>
            <a:pPr algn="ctr"/>
            <a:r>
              <a:rPr lang="ko-KR" altLang="en-US" b="1" dirty="0">
                <a:solidFill>
                  <a:schemeClr val="lt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下</a:t>
            </a:r>
          </a:p>
        </p:txBody>
      </p:sp>
      <p:sp>
        <p:nvSpPr>
          <p:cNvPr id="257" name="직사각형 256"/>
          <p:cNvSpPr/>
          <p:nvPr/>
        </p:nvSpPr>
        <p:spPr bwMode="auto">
          <a:xfrm>
            <a:off x="5020902" y="5029396"/>
            <a:ext cx="796193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상세분석필요</a:t>
            </a:r>
          </a:p>
        </p:txBody>
      </p:sp>
      <p:sp>
        <p:nvSpPr>
          <p:cNvPr id="258" name="직사각형 257"/>
          <p:cNvSpPr/>
          <p:nvPr/>
        </p:nvSpPr>
        <p:spPr bwMode="auto">
          <a:xfrm>
            <a:off x="5019031" y="5518940"/>
            <a:ext cx="796193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ko-KR" altLang="en-US" sz="1050" kern="0" dirty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상세분석필요</a:t>
            </a:r>
          </a:p>
        </p:txBody>
      </p:sp>
      <p:sp>
        <p:nvSpPr>
          <p:cNvPr id="259" name="직사각형 258"/>
          <p:cNvSpPr/>
          <p:nvPr/>
        </p:nvSpPr>
        <p:spPr bwMode="auto">
          <a:xfrm>
            <a:off x="5020903" y="6027969"/>
            <a:ext cx="796193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ko-KR" altLang="en-US" sz="1050" kern="0" dirty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상세분석필요</a:t>
            </a:r>
          </a:p>
        </p:txBody>
      </p:sp>
      <p:sp>
        <p:nvSpPr>
          <p:cNvPr id="260" name="직사각형 259"/>
          <p:cNvSpPr/>
          <p:nvPr/>
        </p:nvSpPr>
        <p:spPr bwMode="auto">
          <a:xfrm>
            <a:off x="5020903" y="3437467"/>
            <a:ext cx="796193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2</a:t>
            </a: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일</a:t>
            </a: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/</a:t>
            </a: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모듈</a:t>
            </a:r>
          </a:p>
        </p:txBody>
      </p:sp>
      <p:sp>
        <p:nvSpPr>
          <p:cNvPr id="261" name="직사각형 260"/>
          <p:cNvSpPr/>
          <p:nvPr/>
        </p:nvSpPr>
        <p:spPr bwMode="auto">
          <a:xfrm>
            <a:off x="5009808" y="2420888"/>
            <a:ext cx="796193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3</a:t>
            </a: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일</a:t>
            </a: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/WAR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262" name="직사각형 261"/>
          <p:cNvSpPr/>
          <p:nvPr/>
        </p:nvSpPr>
        <p:spPr bwMode="auto">
          <a:xfrm>
            <a:off x="5009807" y="2922241"/>
            <a:ext cx="796193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5</a:t>
            </a: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일</a:t>
            </a: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/</a:t>
            </a: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업무</a:t>
            </a:r>
          </a:p>
        </p:txBody>
      </p:sp>
      <p:sp>
        <p:nvSpPr>
          <p:cNvPr id="263" name="직사각형 262"/>
          <p:cNvSpPr/>
          <p:nvPr/>
        </p:nvSpPr>
        <p:spPr bwMode="auto">
          <a:xfrm>
            <a:off x="5020903" y="3933056"/>
            <a:ext cx="796193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3</a:t>
            </a: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일</a:t>
            </a: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/</a:t>
            </a: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모듈</a:t>
            </a:r>
          </a:p>
        </p:txBody>
      </p:sp>
      <p:sp>
        <p:nvSpPr>
          <p:cNvPr id="264" name="직사각형 263"/>
          <p:cNvSpPr/>
          <p:nvPr/>
        </p:nvSpPr>
        <p:spPr bwMode="auto">
          <a:xfrm>
            <a:off x="5013267" y="4515801"/>
            <a:ext cx="796193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2</a:t>
            </a: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일</a:t>
            </a: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/</a:t>
            </a: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패키지</a:t>
            </a:r>
          </a:p>
        </p:txBody>
      </p:sp>
      <p:sp>
        <p:nvSpPr>
          <p:cNvPr id="265" name="object 6"/>
          <p:cNvSpPr/>
          <p:nvPr/>
        </p:nvSpPr>
        <p:spPr>
          <a:xfrm>
            <a:off x="5020903" y="1916830"/>
            <a:ext cx="787325" cy="415966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ko-KR" altLang="en-US" sz="110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예상 </a:t>
            </a:r>
            <a:endParaRPr lang="en-US" altLang="ko-KR" sz="1100" dirty="0" smtClean="0">
              <a:latin typeface="산돌고딕 M" panose="02030504000101010101" pitchFamily="18" charset="-127"/>
              <a:ea typeface="산돌고딕 M" panose="02030504000101010101" pitchFamily="18" charset="-127"/>
              <a:cs typeface="Arial" panose="020B0604020202020204" pitchFamily="34" charset="0"/>
            </a:endParaRPr>
          </a:p>
          <a:p>
            <a:pPr algn="ctr"/>
            <a:r>
              <a:rPr lang="ko-KR" altLang="en-US" sz="110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소요일수</a:t>
            </a:r>
            <a:endParaRPr sz="1100" dirty="0">
              <a:latin typeface="산돌고딕 M" panose="02030504000101010101" pitchFamily="18" charset="-127"/>
              <a:ea typeface="산돌고딕 M" panose="02030504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66" name="내용 개체 틀 87"/>
          <p:cNvSpPr txBox="1">
            <a:spLocks/>
          </p:cNvSpPr>
          <p:nvPr/>
        </p:nvSpPr>
        <p:spPr bwMode="auto">
          <a:xfrm>
            <a:off x="272480" y="830855"/>
            <a:ext cx="9217595" cy="634020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 smtClean="0"/>
              <a:t>기존의 많은 </a:t>
            </a:r>
            <a:r>
              <a:rPr lang="en-US" altLang="ko-KR" sz="1600" dirty="0" smtClean="0"/>
              <a:t>U2L </a:t>
            </a:r>
            <a:r>
              <a:rPr lang="ko-KR" altLang="en-US" sz="1600" dirty="0" smtClean="0"/>
              <a:t>프로젝트 진행 사항과 해당 내용을 기반으로 산정한 결과 </a:t>
            </a:r>
            <a:r>
              <a:rPr lang="ko-KR" altLang="en-US" sz="1600" dirty="0" err="1" smtClean="0"/>
              <a:t>리눅스로</a:t>
            </a:r>
            <a:r>
              <a:rPr lang="ko-KR" altLang="en-US" sz="1600" dirty="0" smtClean="0"/>
              <a:t> 전환 시 영역에 대한 난이도와 예상 소요 시간을 아래와 같이 나눌 수 있습니다</a:t>
            </a:r>
            <a:r>
              <a:rPr lang="en-US" altLang="ko-KR" sz="1600" dirty="0" smtClean="0"/>
              <a:t>. </a:t>
            </a:r>
            <a:endParaRPr lang="en-US" altLang="ko-KR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272480" y="1490175"/>
            <a:ext cx="5900974" cy="354649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none" rtlCol="0">
            <a:spAutoFit/>
          </a:bodyPr>
          <a:lstStyle/>
          <a:p>
            <a:pPr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en-US" altLang="ko-KR" sz="1600" kern="0" dirty="0" smtClean="0">
                <a:solidFill>
                  <a:srgbClr val="C00000"/>
                </a:solidFill>
                <a:latin typeface="산돌고딕 M" pitchFamily="18" charset="-127"/>
                <a:ea typeface="산돌고딕 M" pitchFamily="18" charset="-127"/>
              </a:rPr>
              <a:t>※ </a:t>
            </a:r>
            <a:r>
              <a:rPr kumimoji="0" lang="ko-KR" altLang="en-US" sz="1600" kern="0" dirty="0" smtClean="0">
                <a:solidFill>
                  <a:srgbClr val="C00000"/>
                </a:solidFill>
                <a:latin typeface="산돌고딕 M" pitchFamily="18" charset="-127"/>
                <a:ea typeface="산돌고딕 M" pitchFamily="18" charset="-127"/>
              </a:rPr>
              <a:t>단순 운영체제 설치 및 구성 확인의 경우 시스템당 </a:t>
            </a:r>
            <a:r>
              <a:rPr kumimoji="0" lang="en-US" altLang="ko-KR" sz="1600" kern="0" dirty="0" smtClean="0">
                <a:solidFill>
                  <a:srgbClr val="C00000"/>
                </a:solidFill>
                <a:latin typeface="산돌고딕 M" pitchFamily="18" charset="-127"/>
                <a:ea typeface="산돌고딕 M" pitchFamily="18" charset="-127"/>
              </a:rPr>
              <a:t>1</a:t>
            </a:r>
            <a:r>
              <a:rPr kumimoji="0" lang="ko-KR" altLang="en-US" sz="1600" kern="0" dirty="0" smtClean="0">
                <a:solidFill>
                  <a:srgbClr val="C00000"/>
                </a:solidFill>
                <a:latin typeface="산돌고딕 M" pitchFamily="18" charset="-127"/>
                <a:ea typeface="산돌고딕 M" pitchFamily="18" charset="-127"/>
              </a:rPr>
              <a:t>일의 시간 소요</a:t>
            </a:r>
          </a:p>
        </p:txBody>
      </p:sp>
      <p:sp>
        <p:nvSpPr>
          <p:cNvPr id="67" name="직사각형 66"/>
          <p:cNvSpPr/>
          <p:nvPr/>
        </p:nvSpPr>
        <p:spPr bwMode="auto">
          <a:xfrm>
            <a:off x="4062157" y="6038222"/>
            <a:ext cx="810368" cy="353359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72000" tIns="36000" rIns="72000" bIns="36000" rtlCol="0" anchor="ctr" anchorCtr="0"/>
          <a:lstStyle/>
          <a:p>
            <a:pPr algn="ctr"/>
            <a:r>
              <a:rPr lang="ko-KR" altLang="en-US" b="1" dirty="0">
                <a:solidFill>
                  <a:schemeClr val="lt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中</a:t>
            </a:r>
          </a:p>
        </p:txBody>
      </p:sp>
    </p:spTree>
    <p:extLst>
      <p:ext uri="{BB962C8B-B14F-4D97-AF65-F5344CB8AC3E}">
        <p14:creationId xmlns:p14="http://schemas.microsoft.com/office/powerpoint/2010/main" val="68648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리눅스</a:t>
            </a:r>
            <a:r>
              <a:rPr lang="ko-KR" altLang="en-US" dirty="0" smtClean="0"/>
              <a:t> 전환 시 난이도 상세 산정 방법</a:t>
            </a:r>
            <a:endParaRPr lang="ko-KR" altLang="en-US" dirty="0"/>
          </a:p>
        </p:txBody>
      </p:sp>
      <p:sp>
        <p:nvSpPr>
          <p:cNvPr id="19" name="내용 개체 틀 87"/>
          <p:cNvSpPr txBox="1">
            <a:spLocks/>
          </p:cNvSpPr>
          <p:nvPr/>
        </p:nvSpPr>
        <p:spPr bwMode="auto">
          <a:xfrm>
            <a:off x="272480" y="836613"/>
            <a:ext cx="9217595" cy="4499693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 smtClean="0"/>
              <a:t>일반적으로 </a:t>
            </a:r>
            <a:r>
              <a:rPr lang="en-US" altLang="ko-KR" sz="1600" dirty="0" smtClean="0"/>
              <a:t>U2L</a:t>
            </a:r>
            <a:r>
              <a:rPr lang="ko-KR" altLang="en-US" sz="1600" dirty="0" smtClean="0"/>
              <a:t>의 난이도는 아래와 같이 산정합니다</a:t>
            </a:r>
            <a:r>
              <a:rPr lang="en-US" altLang="ko-KR" sz="1600" dirty="0" smtClean="0"/>
              <a:t>. </a:t>
            </a:r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endParaRPr lang="en-US" altLang="ko-KR" sz="1600" dirty="0" smtClean="0"/>
          </a:p>
          <a:p>
            <a:endParaRPr lang="en-US" altLang="ko-KR" sz="1600" dirty="0" smtClean="0"/>
          </a:p>
          <a:p>
            <a:endParaRPr lang="en-US" altLang="ko-KR" sz="1600" dirty="0" smtClean="0"/>
          </a:p>
          <a:p>
            <a:endParaRPr lang="en-US" altLang="ko-KR" sz="1600" dirty="0" smtClean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376798"/>
              </p:ext>
            </p:extLst>
          </p:nvPr>
        </p:nvGraphicFramePr>
        <p:xfrm>
          <a:off x="273048" y="1268760"/>
          <a:ext cx="9217026" cy="1224136"/>
        </p:xfrm>
        <a:graphic>
          <a:graphicData uri="http://schemas.openxmlformats.org/drawingml/2006/table">
            <a:tbl>
              <a:tblPr/>
              <a:tblGrid>
                <a:gridCol w="1106043">
                  <a:extLst>
                    <a:ext uri="{9D8B030D-6E8A-4147-A177-3AD203B41FA5}">
                      <a16:colId xmlns:a16="http://schemas.microsoft.com/office/drawing/2014/main" xmlns="" val="3435373448"/>
                    </a:ext>
                  </a:extLst>
                </a:gridCol>
                <a:gridCol w="1290384">
                  <a:extLst>
                    <a:ext uri="{9D8B030D-6E8A-4147-A177-3AD203B41FA5}">
                      <a16:colId xmlns:a16="http://schemas.microsoft.com/office/drawing/2014/main" xmlns="" val="944176978"/>
                    </a:ext>
                  </a:extLst>
                </a:gridCol>
                <a:gridCol w="1290384">
                  <a:extLst>
                    <a:ext uri="{9D8B030D-6E8A-4147-A177-3AD203B41FA5}">
                      <a16:colId xmlns:a16="http://schemas.microsoft.com/office/drawing/2014/main" xmlns="" val="207695067"/>
                    </a:ext>
                  </a:extLst>
                </a:gridCol>
                <a:gridCol w="1106043">
                  <a:extLst>
                    <a:ext uri="{9D8B030D-6E8A-4147-A177-3AD203B41FA5}">
                      <a16:colId xmlns:a16="http://schemas.microsoft.com/office/drawing/2014/main" xmlns="" val="435480742"/>
                    </a:ext>
                  </a:extLst>
                </a:gridCol>
                <a:gridCol w="1106043">
                  <a:extLst>
                    <a:ext uri="{9D8B030D-6E8A-4147-A177-3AD203B41FA5}">
                      <a16:colId xmlns:a16="http://schemas.microsoft.com/office/drawing/2014/main" xmlns="" val="2046280664"/>
                    </a:ext>
                  </a:extLst>
                </a:gridCol>
                <a:gridCol w="1106043">
                  <a:extLst>
                    <a:ext uri="{9D8B030D-6E8A-4147-A177-3AD203B41FA5}">
                      <a16:colId xmlns:a16="http://schemas.microsoft.com/office/drawing/2014/main" xmlns="" val="3033087340"/>
                    </a:ext>
                  </a:extLst>
                </a:gridCol>
                <a:gridCol w="1106043">
                  <a:extLst>
                    <a:ext uri="{9D8B030D-6E8A-4147-A177-3AD203B41FA5}">
                      <a16:colId xmlns:a16="http://schemas.microsoft.com/office/drawing/2014/main" xmlns="" val="627668888"/>
                    </a:ext>
                  </a:extLst>
                </a:gridCol>
                <a:gridCol w="1106043">
                  <a:extLst>
                    <a:ext uri="{9D8B030D-6E8A-4147-A177-3AD203B41FA5}">
                      <a16:colId xmlns:a16="http://schemas.microsoft.com/office/drawing/2014/main" xmlns="" val="2186114537"/>
                    </a:ext>
                  </a:extLst>
                </a:gridCol>
              </a:tblGrid>
              <a:tr h="18465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ITEM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현재 </a:t>
                      </a:r>
                      <a:r>
                        <a:rPr lang="en-US" sz="900" b="1" i="0" u="none" strike="noStrike" dirty="0" err="1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sloution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향후 </a:t>
                      </a:r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solution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고려대상</a:t>
                      </a:r>
                      <a:endParaRPr lang="ko-KR" altLang="en-US" sz="900" b="1" i="0" u="none" strike="noStrike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비고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38413841"/>
                  </a:ext>
                </a:extLst>
              </a:tr>
              <a:tr h="19304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Easy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err="1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Modeate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difficult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18801074"/>
                  </a:ext>
                </a:extLst>
              </a:tr>
              <a:tr h="28536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이중화 구성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Hacmp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/RAC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RH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Cluster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가능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54920570"/>
                  </a:ext>
                </a:extLst>
              </a:tr>
              <a:tr h="19304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가상화 구성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RHEV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가능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389227"/>
                  </a:ext>
                </a:extLst>
              </a:tr>
              <a:tr h="17498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클라우드구성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OpenStack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가능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신규 구성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05692285"/>
                  </a:ext>
                </a:extLst>
              </a:tr>
              <a:tr h="1930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RHEL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구성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Unix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RHEL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7.X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838161"/>
                  </a:ext>
                </a:extLst>
              </a:tr>
            </a:tbl>
          </a:graphicData>
        </a:graphic>
      </p:graphicFrame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762925"/>
              </p:ext>
            </p:extLst>
          </p:nvPr>
        </p:nvGraphicFramePr>
        <p:xfrm>
          <a:off x="273050" y="2636912"/>
          <a:ext cx="9217024" cy="3668549"/>
        </p:xfrm>
        <a:graphic>
          <a:graphicData uri="http://schemas.openxmlformats.org/drawingml/2006/table">
            <a:tbl>
              <a:tblPr/>
              <a:tblGrid>
                <a:gridCol w="18147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192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147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939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073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0737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5961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77818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&lt;</a:t>
                      </a:r>
                      <a:r>
                        <a:rPr lang="ko-KR" altLang="en-US" sz="105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애플리케이션 변경 난이도 분류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&gt;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781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ITEM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현재 </a:t>
                      </a:r>
                      <a:r>
                        <a:rPr lang="en-US" sz="900" b="0" i="0" u="none" strike="noStrike" dirty="0" err="1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sloution</a:t>
                      </a:r>
                      <a:endParaRPr lang="en-US" sz="900" b="0" i="0" u="none" strike="noStrike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향후 </a:t>
                      </a:r>
                      <a:r>
                        <a:rPr lang="en-US" sz="900" b="0" i="0" u="none" strike="noStrike" dirty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solution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고려대상</a:t>
                      </a:r>
                      <a:endParaRPr lang="ko-KR" altLang="en-US" sz="900" b="0" i="0" u="none" strike="noStrike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  <a:endParaRPr lang="en-US" sz="900" b="0" i="0" u="none" strike="noStrike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435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Easy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Modeate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difficult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227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/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SunOne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Apache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46154930"/>
                  </a:ext>
                </a:extLst>
              </a:tr>
              <a:tr h="182276">
                <a:tc vMerge="1">
                  <a:txBody>
                    <a:bodyPr/>
                    <a:lstStyle/>
                    <a:p>
                      <a:pPr algn="ctr" fontAlgn="ctr"/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webtob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4.1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webtob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2276">
                <a:tc vMerge="1">
                  <a:txBody>
                    <a:bodyPr/>
                    <a:lstStyle/>
                    <a:p>
                      <a:pPr algn="ctr" fontAlgn="ctr"/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Apache 2.0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Apache 2.2.X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80046369"/>
                  </a:ext>
                </a:extLst>
              </a:tr>
              <a:tr h="17781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Jeus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4/5/6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Jeus6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89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JBOSS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유무</a:t>
                      </a:r>
                      <a:endParaRPr lang="en-US" altLang="ko-KR" sz="900" b="0" i="0" u="none" strike="noStrike" dirty="0" smtClean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8959">
                <a:tc vMerge="1">
                  <a:txBody>
                    <a:bodyPr/>
                    <a:lstStyle/>
                    <a:p>
                      <a:pPr algn="ctr" fontAlgn="ctr"/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Tomcat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등 </a:t>
                      </a:r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JavaEE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사용여부</a:t>
                      </a:r>
                      <a:endParaRPr lang="en-US" altLang="ko-KR" sz="900" b="0" i="0" u="none" strike="noStrike" dirty="0" smtClean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8237460"/>
                  </a:ext>
                </a:extLst>
              </a:tr>
              <a:tr h="17781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</a:t>
                      </a:r>
                      <a:r>
                        <a:rPr lang="en-US" altLang="ko-KR" sz="900" b="0" i="0" u="none" strike="noStrike" baseline="0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9/10/11</a:t>
                      </a:r>
                      <a:endParaRPr lang="en-US" altLang="ko-KR" sz="900" b="0" i="0" u="none" strike="noStrike" dirty="0" smtClean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27041058"/>
                  </a:ext>
                </a:extLst>
              </a:tr>
              <a:tr h="177818">
                <a:tc vMerge="1">
                  <a:txBody>
                    <a:bodyPr/>
                    <a:lstStyle/>
                    <a:p>
                      <a:pPr algn="ctr" fontAlgn="ctr"/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JBOSS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유무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05294877"/>
                  </a:ext>
                </a:extLst>
              </a:tr>
              <a:tr h="177818">
                <a:tc vMerge="1">
                  <a:txBody>
                    <a:bodyPr/>
                    <a:lstStyle/>
                    <a:p>
                      <a:pPr algn="ctr" fontAlgn="ctr"/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800" b="1" i="0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Tomcat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등 </a:t>
                      </a:r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JavaEE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사용여부</a:t>
                      </a:r>
                      <a:endParaRPr lang="en-US" altLang="ko-KR" sz="900" b="0" i="0" u="none" strike="noStrike" dirty="0" smtClean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88824689"/>
                  </a:ext>
                </a:extLst>
              </a:tr>
              <a:tr h="1778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Tomcat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tomcat 4/5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Tomcat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320372"/>
                  </a:ext>
                </a:extLst>
              </a:tr>
              <a:tr h="1778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DB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11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이상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11.2.X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91947403"/>
                  </a:ext>
                </a:extLst>
              </a:tr>
              <a:tr h="1778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DB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10.2.X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11.2.X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71535777"/>
                  </a:ext>
                </a:extLst>
              </a:tr>
              <a:tr h="1778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DB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9.2.X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11.2.X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81740767"/>
                  </a:ext>
                </a:extLst>
              </a:tr>
              <a:tr h="1778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 R/3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 R/3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778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Maxdb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maxdb7.6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maxdb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778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 ABAP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ABAP/BSP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ABAP/BSP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778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Gauce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Gauce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Gauce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556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각 </a:t>
            </a:r>
            <a:r>
              <a:rPr lang="ko-KR" altLang="en-US" dirty="0" err="1"/>
              <a:t>솔루션별</a:t>
            </a:r>
            <a:r>
              <a:rPr lang="ko-KR" altLang="en-US" dirty="0"/>
              <a:t> 전환 예상 소요 </a:t>
            </a:r>
            <a:r>
              <a:rPr lang="ko-KR" altLang="en-US" dirty="0" smtClean="0"/>
              <a:t>일수</a:t>
            </a:r>
            <a:endParaRPr lang="ko-KR" altLang="en-US" dirty="0"/>
          </a:p>
        </p:txBody>
      </p:sp>
      <p:sp>
        <p:nvSpPr>
          <p:cNvPr id="19" name="내용 개체 틀 87"/>
          <p:cNvSpPr txBox="1">
            <a:spLocks/>
          </p:cNvSpPr>
          <p:nvPr/>
        </p:nvSpPr>
        <p:spPr bwMode="auto">
          <a:xfrm>
            <a:off x="272480" y="830855"/>
            <a:ext cx="6687335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 smtClean="0"/>
              <a:t>일반적으로 적용한 각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항목당 예상 시간은 아래와 같습니다</a:t>
            </a:r>
            <a:r>
              <a:rPr lang="en-US" altLang="ko-KR" sz="1600" dirty="0" smtClean="0"/>
              <a:t>.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922332"/>
              </p:ext>
            </p:extLst>
          </p:nvPr>
        </p:nvGraphicFramePr>
        <p:xfrm>
          <a:off x="560512" y="1691608"/>
          <a:ext cx="3350816" cy="12047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10656">
                  <a:extLst>
                    <a:ext uri="{9D8B030D-6E8A-4147-A177-3AD203B41FA5}">
                      <a16:colId xmlns:a16="http://schemas.microsoft.com/office/drawing/2014/main" xmlns="" val="2367536434"/>
                    </a:ext>
                  </a:extLst>
                </a:gridCol>
              </a:tblGrid>
              <a:tr h="389713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항목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기간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52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설치</a:t>
                      </a:r>
                      <a:endParaRPr lang="en-US" altLang="ko-KR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최신 패치 및 보안설정</a:t>
                      </a:r>
                      <a:endParaRPr lang="en-US" altLang="ko-KR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971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Cluster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적용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257968"/>
              </p:ext>
            </p:extLst>
          </p:nvPr>
        </p:nvGraphicFramePr>
        <p:xfrm>
          <a:off x="4953001" y="1684294"/>
          <a:ext cx="3782863" cy="12047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06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0117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항목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기간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117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웹 서버</a:t>
                      </a:r>
                      <a:r>
                        <a:rPr lang="ko-KR" alt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설치 구성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전체 </a:t>
                      </a:r>
                      <a:r>
                        <a:rPr lang="en-US" altLang="ko-KR" sz="10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r>
                        <a:rPr lang="ko-KR" altLang="en-US" sz="10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117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  <a:r>
                        <a:rPr lang="en-US" altLang="ko-K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설정 분석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시스템당 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117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설정 변경 적용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</a:t>
                      </a:r>
                      <a:r>
                        <a:rPr lang="ko-KR" altLang="en-US" sz="10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en-US" altLang="ko-KR" sz="10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(2</a:t>
                      </a:r>
                      <a:r>
                        <a:rPr lang="ko-KR" altLang="en-US" sz="10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ko-KR" altLang="en-US" sz="10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변환</a:t>
                      </a:r>
                      <a:r>
                        <a:rPr lang="en-US" altLang="ko-KR" sz="10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u="none" strike="noStrike" baseline="0" dirty="0" err="1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테스팅</a:t>
                      </a:r>
                      <a:r>
                        <a:rPr lang="en-US" altLang="ko-KR" sz="10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r>
                        <a:rPr lang="ko-KR" altLang="en-US" sz="10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en-US" altLang="ko-KR" sz="10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840003"/>
              </p:ext>
            </p:extLst>
          </p:nvPr>
        </p:nvGraphicFramePr>
        <p:xfrm>
          <a:off x="560513" y="3923856"/>
          <a:ext cx="3312368" cy="14493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01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722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8312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항목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시간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31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WAR </a:t>
                      </a:r>
                      <a:r>
                        <a:rPr lang="ko-KR" altLang="en-US" sz="10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개별 변경 공수</a:t>
                      </a:r>
                      <a:r>
                        <a:rPr lang="en-US" altLang="ko-KR" sz="10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ko-KR" altLang="en-US" sz="10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en-US" altLang="ko-KR" sz="10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r>
                        <a:rPr lang="ko-KR" altLang="en-US" sz="10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31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WAR 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배포 및 기본 테스트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8510410"/>
              </p:ext>
            </p:extLst>
          </p:nvPr>
        </p:nvGraphicFramePr>
        <p:xfrm>
          <a:off x="4941785" y="3898258"/>
          <a:ext cx="3782864" cy="1449361"/>
        </p:xfrm>
        <a:graphic>
          <a:graphicData uri="http://schemas.openxmlformats.org/drawingml/2006/table">
            <a:tbl>
              <a:tblPr/>
              <a:tblGrid>
                <a:gridCol w="1478608">
                  <a:extLst>
                    <a:ext uri="{9D8B030D-6E8A-4147-A177-3AD203B41FA5}">
                      <a16:colId xmlns:a16="http://schemas.microsoft.com/office/drawing/2014/main" xmlns="" val="3053067592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xmlns="" val="1263315449"/>
                    </a:ext>
                  </a:extLst>
                </a:gridCol>
              </a:tblGrid>
              <a:tr h="272973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항목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애플리케이션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75954480"/>
                  </a:ext>
                </a:extLst>
              </a:tr>
              <a:tr h="2729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애플리케이션 분석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전체 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81368486"/>
                  </a:ext>
                </a:extLst>
              </a:tr>
              <a:tr h="35746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개발 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Bean 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제거 및 변경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하루 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10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개의 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변경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30008344"/>
                  </a:ext>
                </a:extLst>
              </a:tr>
              <a:tr h="2729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WAR</a:t>
                      </a:r>
                      <a:r>
                        <a:rPr lang="en-US" altLang="ko-K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통합 </a:t>
                      </a:r>
                      <a:r>
                        <a:rPr lang="ko-KR" alt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패키징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전체 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32961835"/>
                  </a:ext>
                </a:extLst>
              </a:tr>
              <a:tr h="2729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WAR</a:t>
                      </a:r>
                      <a:r>
                        <a:rPr lang="en-US" altLang="ko-K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테스트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전체 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4779766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793286" y="1419863"/>
            <a:ext cx="845103" cy="272703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none" rtlCol="0">
            <a:spAutoFit/>
          </a:bodyPr>
          <a:lstStyle/>
          <a:p>
            <a:pPr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&lt;</a:t>
            </a:r>
            <a:r>
              <a:rPr kumimoji="0" lang="ko-KR" altLang="en-US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운영체제</a:t>
            </a: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&gt;</a:t>
            </a:r>
            <a:endParaRPr kumimoji="0" lang="ko-KR" altLang="en-US" sz="1100" kern="0" dirty="0" err="1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65168" y="1392328"/>
            <a:ext cx="758541" cy="272703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none" rtlCol="0">
            <a:spAutoFit/>
          </a:bodyPr>
          <a:lstStyle/>
          <a:p>
            <a:pPr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&lt;</a:t>
            </a:r>
            <a:r>
              <a:rPr kumimoji="0" lang="ko-KR" altLang="en-US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웹 서버</a:t>
            </a: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&gt;</a:t>
            </a:r>
            <a:endParaRPr kumimoji="0" lang="ko-KR" altLang="en-US" sz="1100" kern="0" dirty="0" err="1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80592" y="3635824"/>
            <a:ext cx="1978427" cy="272703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none" rtlCol="0">
            <a:spAutoFit/>
          </a:bodyPr>
          <a:lstStyle/>
          <a:p>
            <a:pPr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&lt;</a:t>
            </a:r>
            <a:r>
              <a:rPr kumimoji="0" lang="ko-KR" altLang="en-US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웹 애플리케이션 서버 </a:t>
            </a: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- WAR&gt;</a:t>
            </a:r>
            <a:endParaRPr kumimoji="0" lang="ko-KR" altLang="en-US" sz="1100" kern="0" dirty="0" err="1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33120" y="3636848"/>
            <a:ext cx="1920719" cy="272703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none" rtlCol="0">
            <a:spAutoFit/>
          </a:bodyPr>
          <a:lstStyle/>
          <a:p>
            <a:pPr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&lt;</a:t>
            </a:r>
            <a:r>
              <a:rPr kumimoji="0" lang="ko-KR" altLang="en-US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웹 애플리케이션 서버 </a:t>
            </a: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- EJB&gt;</a:t>
            </a:r>
            <a:endParaRPr kumimoji="0" lang="ko-KR" altLang="en-US" sz="1100" kern="0" dirty="0" err="1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0888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오픈 소스 도입 전략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272480" y="827568"/>
            <a:ext cx="9366632" cy="58477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향후 </a:t>
            </a:r>
            <a:r>
              <a:rPr lang="ko-KR" altLang="en-US" sz="16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오픈소스를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6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비지니스의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핵심요소로 가지고 가기 위해 플랫폼 전략으로 </a:t>
            </a:r>
            <a:r>
              <a:rPr lang="ko-KR" altLang="en-US" sz="1600" dirty="0" err="1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리눅스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600" dirty="0" err="1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오픈소스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600" dirty="0" err="1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미들웨어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,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클라우드가 </a:t>
            </a:r>
            <a:r>
              <a:rPr lang="ko-KR" altLang="en-US" sz="16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되입되고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있는 실정입니다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. 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416495" y="1628800"/>
            <a:ext cx="9073579" cy="4763413"/>
            <a:chOff x="632520" y="1831808"/>
            <a:chExt cx="8626276" cy="4117472"/>
          </a:xfrm>
        </p:grpSpPr>
        <p:grpSp>
          <p:nvGrpSpPr>
            <p:cNvPr id="9" name="그룹 8"/>
            <p:cNvGrpSpPr/>
            <p:nvPr/>
          </p:nvGrpSpPr>
          <p:grpSpPr>
            <a:xfrm>
              <a:off x="632520" y="2326586"/>
              <a:ext cx="1242239" cy="521850"/>
              <a:chOff x="3440832" y="1052736"/>
              <a:chExt cx="5616624" cy="1230442"/>
            </a:xfrm>
            <a:solidFill>
              <a:srgbClr val="BEBEBE"/>
            </a:solidFill>
          </p:grpSpPr>
          <p:cxnSp>
            <p:nvCxnSpPr>
              <p:cNvPr id="10" name="직선 연결선 9"/>
              <p:cNvCxnSpPr/>
              <p:nvPr/>
            </p:nvCxnSpPr>
            <p:spPr bwMode="auto">
              <a:xfrm>
                <a:off x="3440832" y="1052736"/>
                <a:ext cx="5616624" cy="0"/>
              </a:xfrm>
              <a:prstGeom prst="line">
                <a:avLst/>
              </a:prstGeom>
              <a:grpFill/>
              <a:ln w="38100">
                <a:solidFill>
                  <a:schemeClr val="bg1">
                    <a:lumMod val="50000"/>
                  </a:schemeClr>
                </a:solidFill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" name="직선 연결선 10"/>
              <p:cNvCxnSpPr/>
              <p:nvPr/>
            </p:nvCxnSpPr>
            <p:spPr bwMode="auto">
              <a:xfrm>
                <a:off x="3440832" y="2283178"/>
                <a:ext cx="5616624" cy="0"/>
              </a:xfrm>
              <a:prstGeom prst="lin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2" name="TextBox 11"/>
              <p:cNvSpPr txBox="1"/>
              <p:nvPr/>
            </p:nvSpPr>
            <p:spPr>
              <a:xfrm>
                <a:off x="3440832" y="1065750"/>
                <a:ext cx="5616624" cy="1211124"/>
              </a:xfrm>
              <a:prstGeom prst="rect">
                <a:avLst/>
              </a:prstGeom>
              <a:grpFill/>
              <a:ln w="19050" algn="ctr">
                <a:noFill/>
                <a:round/>
                <a:headEnd/>
                <a:tailEnd/>
              </a:ln>
            </p:spPr>
            <p:txBody>
              <a:bodyPr wrap="square" rtlCol="0" anchor="ctr">
                <a:noAutofit/>
              </a:bodyPr>
              <a:lstStyle>
                <a:defPPr>
                  <a:defRPr lang="ko-KR"/>
                </a:defPPr>
                <a:lvl1pPr marL="268288" indent="-268288" eaLnBrk="1" fontAlgn="auto" latinLnBrk="0" hangingPunct="1">
                  <a:lnSpc>
                    <a:spcPct val="120000"/>
                  </a:lnSpc>
                  <a:spcBef>
                    <a:spcPts val="600"/>
                  </a:spcBef>
                  <a:spcAft>
                    <a:spcPts val="0"/>
                  </a:spcAft>
                  <a:buSzPct val="100000"/>
                  <a:buFontTx/>
                  <a:buBlip>
                    <a:blip r:embed="rId3"/>
                  </a:buBlip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kumimoji="0" sz="1600" b="0" kern="0">
                    <a:solidFill>
                      <a:srgbClr val="000000"/>
                    </a:solidFill>
                    <a:latin typeface="산돌고딕 M" pitchFamily="18" charset="-127"/>
                    <a:ea typeface="산돌고딕 M" pitchFamily="18" charset="-127"/>
                  </a:defRPr>
                </a:lvl1pPr>
              </a:lstStyle>
              <a:p>
                <a:pPr marL="0" indent="0" algn="ctr" defTabSz="742950">
                  <a:lnSpc>
                    <a:spcPct val="110000"/>
                  </a:lnSpc>
                  <a:spcBef>
                    <a:spcPct val="20000"/>
                  </a:spcBef>
                  <a:buNone/>
                  <a:tabLst>
                    <a:tab pos="0" algn="l"/>
                    <a:tab pos="371475" algn="l"/>
                    <a:tab pos="742950" algn="l"/>
                    <a:tab pos="1114425" algn="l"/>
                    <a:tab pos="1485900" algn="l"/>
                    <a:tab pos="1857375" algn="l"/>
                    <a:tab pos="2228850" algn="l"/>
                    <a:tab pos="2600325" algn="l"/>
                    <a:tab pos="2971800" algn="l"/>
                    <a:tab pos="3343275" algn="l"/>
                    <a:tab pos="3714750" algn="l"/>
                    <a:tab pos="4086225" algn="l"/>
                    <a:tab pos="4457700" algn="l"/>
                    <a:tab pos="4829175" algn="l"/>
                    <a:tab pos="5200650" algn="l"/>
                    <a:tab pos="5572125" algn="l"/>
                    <a:tab pos="5943600" algn="l"/>
                    <a:tab pos="6315075" algn="l"/>
                    <a:tab pos="6686550" algn="l"/>
                    <a:tab pos="7058025" algn="l"/>
                    <a:tab pos="7429500" algn="l"/>
                  </a:tabLst>
                </a:pPr>
                <a:r>
                  <a:rPr lang="ko-KR" altLang="en-US" sz="1200" b="1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오픈 소스 </a:t>
                </a:r>
                <a:r>
                  <a:rPr lang="ko-KR" altLang="en-US" sz="12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분석</a:t>
                </a:r>
              </a:p>
            </p:txBody>
          </p:sp>
        </p:grpSp>
        <p:grpSp>
          <p:nvGrpSpPr>
            <p:cNvPr id="13" name="그룹 12"/>
            <p:cNvGrpSpPr/>
            <p:nvPr/>
          </p:nvGrpSpPr>
          <p:grpSpPr>
            <a:xfrm>
              <a:off x="632520" y="3492008"/>
              <a:ext cx="1242239" cy="521850"/>
              <a:chOff x="3440832" y="1052736"/>
              <a:chExt cx="5616624" cy="1230442"/>
            </a:xfrm>
            <a:solidFill>
              <a:srgbClr val="BEBEBE"/>
            </a:solidFill>
          </p:grpSpPr>
          <p:cxnSp>
            <p:nvCxnSpPr>
              <p:cNvPr id="14" name="직선 연결선 13"/>
              <p:cNvCxnSpPr/>
              <p:nvPr/>
            </p:nvCxnSpPr>
            <p:spPr bwMode="auto">
              <a:xfrm>
                <a:off x="3440832" y="1052736"/>
                <a:ext cx="5616624" cy="0"/>
              </a:xfrm>
              <a:prstGeom prst="line">
                <a:avLst/>
              </a:prstGeom>
              <a:grpFill/>
              <a:ln w="38100">
                <a:solidFill>
                  <a:schemeClr val="bg1">
                    <a:lumMod val="50000"/>
                  </a:schemeClr>
                </a:solidFill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" name="직선 연결선 14"/>
              <p:cNvCxnSpPr/>
              <p:nvPr/>
            </p:nvCxnSpPr>
            <p:spPr bwMode="auto">
              <a:xfrm>
                <a:off x="3440832" y="2283178"/>
                <a:ext cx="5616624" cy="0"/>
              </a:xfrm>
              <a:prstGeom prst="lin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6" name="TextBox 15"/>
              <p:cNvSpPr txBox="1"/>
              <p:nvPr/>
            </p:nvSpPr>
            <p:spPr>
              <a:xfrm>
                <a:off x="3440832" y="1065750"/>
                <a:ext cx="5616624" cy="1211124"/>
              </a:xfrm>
              <a:prstGeom prst="rect">
                <a:avLst/>
              </a:prstGeom>
              <a:grpFill/>
              <a:ln w="19050" algn="ctr">
                <a:noFill/>
                <a:round/>
                <a:headEnd/>
                <a:tailEnd/>
              </a:ln>
            </p:spPr>
            <p:txBody>
              <a:bodyPr wrap="square" rtlCol="0" anchor="ctr">
                <a:noAutofit/>
              </a:bodyPr>
              <a:lstStyle>
                <a:defPPr>
                  <a:defRPr lang="ko-KR"/>
                </a:defPPr>
                <a:lvl1pPr marL="268288" indent="-268288" eaLnBrk="1" fontAlgn="auto" latinLnBrk="0" hangingPunct="1">
                  <a:lnSpc>
                    <a:spcPct val="120000"/>
                  </a:lnSpc>
                  <a:spcBef>
                    <a:spcPts val="600"/>
                  </a:spcBef>
                  <a:spcAft>
                    <a:spcPts val="0"/>
                  </a:spcAft>
                  <a:buSzPct val="100000"/>
                  <a:buFontTx/>
                  <a:buBlip>
                    <a:blip r:embed="rId3"/>
                  </a:buBlip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kumimoji="0" sz="1600" b="0" kern="0">
                    <a:solidFill>
                      <a:srgbClr val="000000"/>
                    </a:solidFill>
                    <a:latin typeface="산돌고딕 M" pitchFamily="18" charset="-127"/>
                    <a:ea typeface="산돌고딕 M" pitchFamily="18" charset="-127"/>
                  </a:defRPr>
                </a:lvl1pPr>
              </a:lstStyle>
              <a:p>
                <a:pPr marL="0" indent="0" algn="ctr" defTabSz="742950">
                  <a:lnSpc>
                    <a:spcPct val="110000"/>
                  </a:lnSpc>
                  <a:spcBef>
                    <a:spcPct val="20000"/>
                  </a:spcBef>
                  <a:buNone/>
                  <a:tabLst>
                    <a:tab pos="0" algn="l"/>
                    <a:tab pos="371475" algn="l"/>
                    <a:tab pos="742950" algn="l"/>
                    <a:tab pos="1114425" algn="l"/>
                    <a:tab pos="1485900" algn="l"/>
                    <a:tab pos="1857375" algn="l"/>
                    <a:tab pos="2228850" algn="l"/>
                    <a:tab pos="2600325" algn="l"/>
                    <a:tab pos="2971800" algn="l"/>
                    <a:tab pos="3343275" algn="l"/>
                    <a:tab pos="3714750" algn="l"/>
                    <a:tab pos="4086225" algn="l"/>
                    <a:tab pos="4457700" algn="l"/>
                    <a:tab pos="4829175" algn="l"/>
                    <a:tab pos="5200650" algn="l"/>
                    <a:tab pos="5572125" algn="l"/>
                    <a:tab pos="5943600" algn="l"/>
                    <a:tab pos="6315075" algn="l"/>
                    <a:tab pos="6686550" algn="l"/>
                    <a:tab pos="7058025" algn="l"/>
                    <a:tab pos="7429500" algn="l"/>
                  </a:tabLst>
                </a:pPr>
                <a:r>
                  <a:rPr lang="ko-KR" altLang="en-US" sz="12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시사점</a:t>
                </a:r>
              </a:p>
            </p:txBody>
          </p:sp>
        </p:grpSp>
        <p:grpSp>
          <p:nvGrpSpPr>
            <p:cNvPr id="17" name="그룹 16"/>
            <p:cNvGrpSpPr/>
            <p:nvPr/>
          </p:nvGrpSpPr>
          <p:grpSpPr>
            <a:xfrm>
              <a:off x="632520" y="4603631"/>
              <a:ext cx="1242239" cy="519176"/>
              <a:chOff x="3440832" y="1052736"/>
              <a:chExt cx="5616624" cy="1230442"/>
            </a:xfrm>
            <a:solidFill>
              <a:srgbClr val="BEBEBE"/>
            </a:solidFill>
          </p:grpSpPr>
          <p:cxnSp>
            <p:nvCxnSpPr>
              <p:cNvPr id="18" name="직선 연결선 17"/>
              <p:cNvCxnSpPr/>
              <p:nvPr/>
            </p:nvCxnSpPr>
            <p:spPr bwMode="auto">
              <a:xfrm>
                <a:off x="3440832" y="1052736"/>
                <a:ext cx="5616624" cy="0"/>
              </a:xfrm>
              <a:prstGeom prst="line">
                <a:avLst/>
              </a:prstGeom>
              <a:grpFill/>
              <a:ln w="38100">
                <a:solidFill>
                  <a:schemeClr val="bg1">
                    <a:lumMod val="50000"/>
                  </a:schemeClr>
                </a:solidFill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" name="직선 연결선 18"/>
              <p:cNvCxnSpPr/>
              <p:nvPr/>
            </p:nvCxnSpPr>
            <p:spPr bwMode="auto">
              <a:xfrm>
                <a:off x="3440832" y="2283178"/>
                <a:ext cx="5616624" cy="0"/>
              </a:xfrm>
              <a:prstGeom prst="lin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0" name="TextBox 19"/>
              <p:cNvSpPr txBox="1"/>
              <p:nvPr/>
            </p:nvSpPr>
            <p:spPr>
              <a:xfrm>
                <a:off x="3440832" y="1065750"/>
                <a:ext cx="5616624" cy="1211124"/>
              </a:xfrm>
              <a:prstGeom prst="rect">
                <a:avLst/>
              </a:prstGeom>
              <a:grpFill/>
              <a:ln w="19050" algn="ctr">
                <a:noFill/>
                <a:round/>
                <a:headEnd/>
                <a:tailEnd/>
              </a:ln>
            </p:spPr>
            <p:txBody>
              <a:bodyPr wrap="square" rtlCol="0" anchor="ctr">
                <a:noAutofit/>
              </a:bodyPr>
              <a:lstStyle>
                <a:defPPr>
                  <a:defRPr lang="ko-KR"/>
                </a:defPPr>
                <a:lvl1pPr marL="268288" indent="-268288" eaLnBrk="1" fontAlgn="auto" latinLnBrk="0" hangingPunct="1">
                  <a:lnSpc>
                    <a:spcPct val="120000"/>
                  </a:lnSpc>
                  <a:spcBef>
                    <a:spcPts val="600"/>
                  </a:spcBef>
                  <a:spcAft>
                    <a:spcPts val="0"/>
                  </a:spcAft>
                  <a:buSzPct val="100000"/>
                  <a:buFontTx/>
                  <a:buBlip>
                    <a:blip r:embed="rId3"/>
                  </a:buBlip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kumimoji="0" sz="1600" b="0" kern="0">
                    <a:solidFill>
                      <a:srgbClr val="000000"/>
                    </a:solidFill>
                    <a:latin typeface="산돌고딕 M" pitchFamily="18" charset="-127"/>
                    <a:ea typeface="산돌고딕 M" pitchFamily="18" charset="-127"/>
                  </a:defRPr>
                </a:lvl1pPr>
              </a:lstStyle>
              <a:p>
                <a:pPr marL="0" indent="0" algn="ctr" defTabSz="742950">
                  <a:lnSpc>
                    <a:spcPct val="110000"/>
                  </a:lnSpc>
                  <a:spcBef>
                    <a:spcPct val="20000"/>
                  </a:spcBef>
                  <a:buNone/>
                  <a:tabLst>
                    <a:tab pos="0" algn="l"/>
                    <a:tab pos="371475" algn="l"/>
                    <a:tab pos="742950" algn="l"/>
                    <a:tab pos="1114425" algn="l"/>
                    <a:tab pos="1485900" algn="l"/>
                    <a:tab pos="1857375" algn="l"/>
                    <a:tab pos="2228850" algn="l"/>
                    <a:tab pos="2600325" algn="l"/>
                    <a:tab pos="2971800" algn="l"/>
                    <a:tab pos="3343275" algn="l"/>
                    <a:tab pos="3714750" algn="l"/>
                    <a:tab pos="4086225" algn="l"/>
                    <a:tab pos="4457700" algn="l"/>
                    <a:tab pos="4829175" algn="l"/>
                    <a:tab pos="5200650" algn="l"/>
                    <a:tab pos="5572125" algn="l"/>
                    <a:tab pos="5943600" algn="l"/>
                    <a:tab pos="6315075" algn="l"/>
                    <a:tab pos="6686550" algn="l"/>
                    <a:tab pos="7058025" algn="l"/>
                    <a:tab pos="7429500" algn="l"/>
                  </a:tabLst>
                </a:pPr>
                <a:r>
                  <a:rPr lang="ko-KR" altLang="en-US" sz="12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활용 측면</a:t>
                </a:r>
                <a:endParaRPr lang="en-US" altLang="ko-KR" sz="1200" b="1" dirty="0">
                  <a:solidFill>
                    <a:prstClr val="black">
                      <a:lumMod val="65000"/>
                      <a:lumOff val="35000"/>
                    </a:prstClr>
                  </a:solidFill>
                </a:endParaRPr>
              </a:p>
            </p:txBody>
          </p:sp>
        </p:grpSp>
        <p:grpSp>
          <p:nvGrpSpPr>
            <p:cNvPr id="21" name="그룹 20"/>
            <p:cNvGrpSpPr/>
            <p:nvPr/>
          </p:nvGrpSpPr>
          <p:grpSpPr>
            <a:xfrm>
              <a:off x="632520" y="5422722"/>
              <a:ext cx="1242239" cy="519176"/>
              <a:chOff x="3440832" y="1052736"/>
              <a:chExt cx="5616624" cy="1230442"/>
            </a:xfrm>
            <a:solidFill>
              <a:srgbClr val="BEBEBE"/>
            </a:solidFill>
          </p:grpSpPr>
          <p:cxnSp>
            <p:nvCxnSpPr>
              <p:cNvPr id="22" name="직선 연결선 21"/>
              <p:cNvCxnSpPr/>
              <p:nvPr/>
            </p:nvCxnSpPr>
            <p:spPr bwMode="auto">
              <a:xfrm>
                <a:off x="3440832" y="1052736"/>
                <a:ext cx="5616624" cy="0"/>
              </a:xfrm>
              <a:prstGeom prst="line">
                <a:avLst/>
              </a:prstGeom>
              <a:grpFill/>
              <a:ln w="38100">
                <a:solidFill>
                  <a:schemeClr val="bg1">
                    <a:lumMod val="50000"/>
                  </a:schemeClr>
                </a:solidFill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3" name="직선 연결선 22"/>
              <p:cNvCxnSpPr/>
              <p:nvPr/>
            </p:nvCxnSpPr>
            <p:spPr bwMode="auto">
              <a:xfrm>
                <a:off x="3440832" y="2283178"/>
                <a:ext cx="5616624" cy="0"/>
              </a:xfrm>
              <a:prstGeom prst="lin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4" name="TextBox 23"/>
              <p:cNvSpPr txBox="1"/>
              <p:nvPr/>
            </p:nvSpPr>
            <p:spPr>
              <a:xfrm>
                <a:off x="3440832" y="1065750"/>
                <a:ext cx="5616624" cy="1211124"/>
              </a:xfrm>
              <a:prstGeom prst="rect">
                <a:avLst/>
              </a:prstGeom>
              <a:grpFill/>
              <a:ln w="19050" algn="ctr">
                <a:noFill/>
                <a:round/>
                <a:headEnd/>
                <a:tailEnd/>
              </a:ln>
            </p:spPr>
            <p:txBody>
              <a:bodyPr wrap="square" rtlCol="0" anchor="ctr">
                <a:noAutofit/>
              </a:bodyPr>
              <a:lstStyle>
                <a:defPPr>
                  <a:defRPr lang="ko-KR"/>
                </a:defPPr>
                <a:lvl1pPr marL="268288" indent="-268288" eaLnBrk="1" fontAlgn="auto" latinLnBrk="0" hangingPunct="1">
                  <a:lnSpc>
                    <a:spcPct val="120000"/>
                  </a:lnSpc>
                  <a:spcBef>
                    <a:spcPts val="600"/>
                  </a:spcBef>
                  <a:spcAft>
                    <a:spcPts val="0"/>
                  </a:spcAft>
                  <a:buSzPct val="100000"/>
                  <a:buFontTx/>
                  <a:buBlip>
                    <a:blip r:embed="rId3"/>
                  </a:buBlip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kumimoji="0" sz="1600" b="0" kern="0">
                    <a:solidFill>
                      <a:srgbClr val="000000"/>
                    </a:solidFill>
                    <a:latin typeface="산돌고딕 M" pitchFamily="18" charset="-127"/>
                    <a:ea typeface="산돌고딕 M" pitchFamily="18" charset="-127"/>
                  </a:defRPr>
                </a:lvl1pPr>
              </a:lstStyle>
              <a:p>
                <a:pPr marL="0" indent="0" algn="ctr" defTabSz="742950">
                  <a:lnSpc>
                    <a:spcPct val="110000"/>
                  </a:lnSpc>
                  <a:spcBef>
                    <a:spcPct val="20000"/>
                  </a:spcBef>
                  <a:buNone/>
                  <a:tabLst>
                    <a:tab pos="0" algn="l"/>
                    <a:tab pos="371475" algn="l"/>
                    <a:tab pos="742950" algn="l"/>
                    <a:tab pos="1114425" algn="l"/>
                    <a:tab pos="1485900" algn="l"/>
                    <a:tab pos="1857375" algn="l"/>
                    <a:tab pos="2228850" algn="l"/>
                    <a:tab pos="2600325" algn="l"/>
                    <a:tab pos="2971800" algn="l"/>
                    <a:tab pos="3343275" algn="l"/>
                    <a:tab pos="3714750" algn="l"/>
                    <a:tab pos="4086225" algn="l"/>
                    <a:tab pos="4457700" algn="l"/>
                    <a:tab pos="4829175" algn="l"/>
                    <a:tab pos="5200650" algn="l"/>
                    <a:tab pos="5572125" algn="l"/>
                    <a:tab pos="5943600" algn="l"/>
                    <a:tab pos="6315075" algn="l"/>
                    <a:tab pos="6686550" algn="l"/>
                    <a:tab pos="7058025" algn="l"/>
                    <a:tab pos="7429500" algn="l"/>
                  </a:tabLst>
                </a:pPr>
                <a:r>
                  <a:rPr lang="ko-KR" altLang="en-US" sz="12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관리 측면</a:t>
                </a:r>
                <a:endParaRPr lang="en-US" altLang="ko-KR" sz="1200" b="1" dirty="0">
                  <a:solidFill>
                    <a:prstClr val="black">
                      <a:lumMod val="65000"/>
                      <a:lumOff val="35000"/>
                    </a:prstClr>
                  </a:solidFill>
                </a:endParaRPr>
              </a:p>
            </p:txBody>
          </p:sp>
        </p:grpSp>
        <p:grpSp>
          <p:nvGrpSpPr>
            <p:cNvPr id="25" name="그룹 24"/>
            <p:cNvGrpSpPr/>
            <p:nvPr/>
          </p:nvGrpSpPr>
          <p:grpSpPr>
            <a:xfrm>
              <a:off x="2366673" y="1831808"/>
              <a:ext cx="6892123" cy="4117472"/>
              <a:chOff x="3108201" y="1169654"/>
              <a:chExt cx="7380287" cy="5067658"/>
            </a:xfrm>
          </p:grpSpPr>
          <p:sp>
            <p:nvSpPr>
              <p:cNvPr id="26" name="Rectangle 9"/>
              <p:cNvSpPr>
                <a:spLocks noChangeArrowheads="1"/>
              </p:cNvSpPr>
              <p:nvPr/>
            </p:nvSpPr>
            <p:spPr bwMode="auto">
              <a:xfrm>
                <a:off x="3135188" y="3140968"/>
                <a:ext cx="7353300" cy="752144"/>
              </a:xfrm>
              <a:prstGeom prst="homePlate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000000">
                    <a:alpha val="37999"/>
                  </a:srgbClr>
                </a:outerShdw>
              </a:effectLst>
            </p:spPr>
            <p:txBody>
              <a:bodyPr lIns="117000" rIns="0" anchor="ctr"/>
              <a:lstStyle/>
              <a:p>
                <a:pPr defTabSz="742950" eaLnBrk="0" fontAlgn="auto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§"/>
                  <a:defRPr/>
                </a:pPr>
                <a:r>
                  <a:rPr kumimoji="0" lang="en-US" altLang="ko-KR" sz="140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</a:t>
                </a:r>
                <a:r>
                  <a:rPr kumimoji="0" lang="ko-KR" altLang="en-US" sz="140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운영체제</a:t>
                </a:r>
                <a:r>
                  <a:rPr kumimoji="0" lang="en-US" altLang="ko-KR" sz="140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, </a:t>
                </a:r>
                <a:r>
                  <a:rPr kumimoji="0" lang="ko-KR" altLang="en-US" sz="140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웹</a:t>
                </a:r>
                <a:r>
                  <a:rPr kumimoji="0" lang="en-US" altLang="ko-KR" sz="140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, </a:t>
                </a:r>
                <a:r>
                  <a:rPr kumimoji="0" lang="ko-KR" altLang="en-US" sz="1400" dirty="0" err="1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미들웨어</a:t>
                </a:r>
                <a:r>
                  <a:rPr kumimoji="0" lang="en-US" altLang="ko-KR" sz="140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, </a:t>
                </a:r>
                <a:r>
                  <a:rPr kumimoji="0" lang="ko-KR" altLang="en-US" sz="140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패키지 솔루션의 </a:t>
                </a:r>
                <a:r>
                  <a:rPr kumimoji="0" lang="ko-KR" altLang="en-US" sz="1400" dirty="0" err="1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전방위</a:t>
                </a:r>
                <a:r>
                  <a:rPr kumimoji="0" lang="ko-KR" altLang="en-US" sz="140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오픈 소스 적용 가능 </a:t>
                </a:r>
                <a:endParaRPr kumimoji="0" lang="en-US" altLang="ko-KR" sz="1400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  <a:p>
                <a:pPr defTabSz="742950" eaLnBrk="0" fontAlgn="auto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§"/>
                  <a:defRPr/>
                </a:pPr>
                <a:r>
                  <a:rPr kumimoji="0" lang="en-US" altLang="ko-KR" sz="140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</a:t>
                </a:r>
                <a:r>
                  <a:rPr kumimoji="0" lang="ko-KR" altLang="en-US" sz="1400" b="1" dirty="0">
                    <a:solidFill>
                      <a:srgbClr val="C00000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클라우드 기반 인프라에 금융</a:t>
                </a:r>
                <a:r>
                  <a:rPr kumimoji="0" lang="en-US" altLang="ko-KR" sz="1400" b="1" dirty="0">
                    <a:solidFill>
                      <a:srgbClr val="C00000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/</a:t>
                </a:r>
                <a:r>
                  <a:rPr kumimoji="0" lang="ko-KR" altLang="en-US" sz="1400" b="1" dirty="0">
                    <a:solidFill>
                      <a:srgbClr val="C00000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제조 서비스를 결합한 클라우드 형태로의 전환 진행</a:t>
                </a:r>
                <a:endParaRPr kumimoji="0" lang="en-US" altLang="ko-KR" sz="1400" b="1" dirty="0">
                  <a:solidFill>
                    <a:srgbClr val="C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27" name="AutoShape 7"/>
              <p:cNvSpPr>
                <a:spLocks noChangeArrowheads="1"/>
              </p:cNvSpPr>
              <p:nvPr/>
            </p:nvSpPr>
            <p:spPr bwMode="auto">
              <a:xfrm>
                <a:off x="6835137" y="1313672"/>
                <a:ext cx="3653351" cy="1710764"/>
              </a:xfrm>
              <a:prstGeom prst="roundRect">
                <a:avLst>
                  <a:gd name="adj" fmla="val 3597"/>
                </a:avLst>
              </a:prstGeom>
              <a:noFill/>
              <a:ln w="3175" algn="ctr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76050" tIns="155025" rIns="74811" bIns="37406" anchor="ctr"/>
              <a:lstStyle/>
              <a:p>
                <a:pPr algn="ctr" defTabSz="742950" fontAlgn="auto" latinLnBrk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FF"/>
                  </a:buClr>
                  <a:defRPr/>
                </a:pPr>
                <a:endParaRPr kumimoji="0" lang="ko-KR" altLang="ko-KR" sz="1000" kern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28" name="AutoShape 7"/>
              <p:cNvSpPr>
                <a:spLocks noChangeArrowheads="1"/>
              </p:cNvSpPr>
              <p:nvPr/>
            </p:nvSpPr>
            <p:spPr bwMode="auto">
              <a:xfrm>
                <a:off x="3108201" y="1313672"/>
                <a:ext cx="3517083" cy="1710764"/>
              </a:xfrm>
              <a:prstGeom prst="roundRect">
                <a:avLst>
                  <a:gd name="adj" fmla="val 3597"/>
                </a:avLst>
              </a:prstGeom>
              <a:solidFill>
                <a:srgbClr val="FFFFFF"/>
              </a:solidFill>
              <a:ln w="3175" algn="ctr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76050" tIns="155025" rIns="74811" bIns="37406" anchor="ctr"/>
              <a:lstStyle/>
              <a:p>
                <a:pPr algn="ctr" defTabSz="742950" fontAlgn="auto" latinLnBrk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FF"/>
                  </a:buClr>
                  <a:defRPr/>
                </a:pPr>
                <a:endParaRPr kumimoji="0" lang="ko-KR" altLang="ko-KR" sz="1000" kern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29" name="AutoShape 946"/>
              <p:cNvSpPr>
                <a:spLocks noChangeArrowheads="1"/>
              </p:cNvSpPr>
              <p:nvPr/>
            </p:nvSpPr>
            <p:spPr bwMode="auto">
              <a:xfrm rot="10800000">
                <a:off x="3705055" y="1169656"/>
                <a:ext cx="2369705" cy="324482"/>
              </a:xfrm>
              <a:prstGeom prst="roundRect">
                <a:avLst>
                  <a:gd name="adj" fmla="val 6346"/>
                </a:avLst>
              </a:prstGeom>
              <a:solidFill>
                <a:srgbClr val="BEBEBE"/>
              </a:solidFill>
              <a:ln w="9525" algn="ctr">
                <a:noFill/>
                <a:round/>
                <a:headEnd/>
                <a:tailEnd/>
              </a:ln>
            </p:spPr>
            <p:txBody>
              <a:bodyPr rot="10800000" lIns="58500" tIns="58500" rIns="58500" bIns="58500" anchor="ctr"/>
              <a:lstStyle/>
              <a:p>
                <a:pPr algn="ctr" defTabSz="742950" fontAlgn="auto" latinLnBrk="0"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</a:pPr>
                <a:r>
                  <a:rPr kumimoji="0" lang="ko-KR" altLang="en-US" sz="14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과거</a:t>
                </a:r>
              </a:p>
            </p:txBody>
          </p:sp>
          <p:sp>
            <p:nvSpPr>
              <p:cNvPr id="30" name="Text Box 42"/>
              <p:cNvSpPr txBox="1">
                <a:spLocks noChangeArrowheads="1"/>
              </p:cNvSpPr>
              <p:nvPr/>
            </p:nvSpPr>
            <p:spPr bwMode="auto">
              <a:xfrm>
                <a:off x="3110925" y="1484784"/>
                <a:ext cx="3375364" cy="146570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2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</a:t>
                </a:r>
                <a:r>
                  <a:rPr kumimoji="0" lang="en-US" altLang="ko-KR" sz="12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Linux 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defRPr/>
                </a:pP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 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-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상용 운영체제에 대한 공개 전환</a:t>
                </a:r>
                <a:endParaRPr kumimoji="0" lang="en-US" altLang="ko-KR" sz="1000" kern="0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defRPr/>
                </a:pP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 -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전세계 개발자에 의한 빠른 발전 속도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 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en-US" altLang="ko-KR" sz="12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Apache Web Server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defRPr/>
                </a:pP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  -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1996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년 </a:t>
                </a:r>
                <a:r>
                  <a:rPr kumimoji="0" lang="ko-KR" altLang="en-US" sz="1000" kern="0" dirty="0" err="1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리눅스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탑재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,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전세계 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63.7%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점유율</a:t>
                </a:r>
                <a:endParaRPr kumimoji="0" lang="en-US" altLang="ko-KR" sz="1000" kern="0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defRPr/>
                </a:pP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  -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웹 폭발적 성장에 기여</a:t>
                </a:r>
                <a:endParaRPr kumimoji="0" lang="en-US" altLang="ko-KR" sz="1000" kern="0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31" name="AutoShape 946"/>
              <p:cNvSpPr>
                <a:spLocks noChangeArrowheads="1"/>
              </p:cNvSpPr>
              <p:nvPr/>
            </p:nvSpPr>
            <p:spPr bwMode="auto">
              <a:xfrm rot="10800000">
                <a:off x="7367946" y="1169654"/>
                <a:ext cx="2368342" cy="324483"/>
              </a:xfrm>
              <a:prstGeom prst="roundRect">
                <a:avLst>
                  <a:gd name="adj" fmla="val 4838"/>
                </a:avLst>
              </a:prstGeom>
              <a:solidFill>
                <a:srgbClr val="BEBEBE"/>
              </a:solidFill>
              <a:ln w="9525" algn="ctr">
                <a:noFill/>
                <a:round/>
                <a:headEnd/>
                <a:tailEnd/>
              </a:ln>
            </p:spPr>
            <p:txBody>
              <a:bodyPr rot="10800000" lIns="58500" tIns="58500" rIns="58500" bIns="58500" anchor="ctr"/>
              <a:lstStyle/>
              <a:p>
                <a:pPr algn="ctr" defTabSz="742950" fontAlgn="auto" latinLnBrk="0"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</a:pPr>
                <a:r>
                  <a:rPr kumimoji="0" lang="ko-KR" altLang="en-US" sz="14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현재</a:t>
                </a:r>
              </a:p>
            </p:txBody>
          </p:sp>
          <p:sp>
            <p:nvSpPr>
              <p:cNvPr id="32" name="Text Box 42"/>
              <p:cNvSpPr txBox="1">
                <a:spLocks noChangeArrowheads="1"/>
              </p:cNvSpPr>
              <p:nvPr/>
            </p:nvSpPr>
            <p:spPr bwMode="auto">
              <a:xfrm>
                <a:off x="6872909" y="1484784"/>
                <a:ext cx="3615579" cy="146570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2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모든 영역의 솔루션 서비스</a:t>
                </a:r>
                <a:endParaRPr kumimoji="0" lang="en-US" altLang="ko-KR" sz="1200" kern="0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defRPr/>
                </a:pP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 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-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운영체제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, </a:t>
                </a:r>
                <a:r>
                  <a:rPr kumimoji="0" lang="ko-KR" altLang="en-US" sz="1000" kern="0" dirty="0" err="1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미들웨어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,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데이터베이스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,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프레임워크</a:t>
                </a:r>
                <a:endParaRPr kumimoji="0" lang="en-US" altLang="ko-KR" sz="1000" kern="0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defRPr/>
                </a:pP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 -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캐시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,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대용량 분산처리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, HA, EAI,ERP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2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서비스 융합</a:t>
                </a:r>
                <a:endParaRPr kumimoji="0" lang="en-US" altLang="ko-KR" sz="1200" kern="0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defRPr/>
                </a:pP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  -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오픈 소스 조합으로 새로운 서비스 개발 가능</a:t>
                </a:r>
                <a:endParaRPr kumimoji="0" lang="en-US" altLang="ko-KR" sz="1000" kern="0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defRPr/>
                </a:pP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  -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검색엔진의 도움으로 손쉬운 문제 해결 가능</a:t>
                </a:r>
                <a:endParaRPr kumimoji="0" lang="en-US" altLang="ko-KR" sz="1000" kern="0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33" name="순서도: 병합 32"/>
              <p:cNvSpPr/>
              <p:nvPr/>
            </p:nvSpPr>
            <p:spPr bwMode="auto">
              <a:xfrm>
                <a:off x="4727848" y="4005064"/>
                <a:ext cx="3960440" cy="144016"/>
              </a:xfrm>
              <a:prstGeom prst="flowChartMerg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742950" fontAlgn="auto" latinLnBrk="0">
                  <a:lnSpc>
                    <a:spcPts val="1138"/>
                  </a:lnSpc>
                  <a:spcBef>
                    <a:spcPts val="0"/>
                  </a:spcBef>
                  <a:spcAft>
                    <a:spcPct val="30000"/>
                  </a:spcAft>
                </a:pPr>
                <a:endParaRPr kumimoji="0" lang="ko-KR" altLang="en-US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34" name="AutoShape 7"/>
              <p:cNvSpPr>
                <a:spLocks noChangeArrowheads="1"/>
              </p:cNvSpPr>
              <p:nvPr/>
            </p:nvSpPr>
            <p:spPr bwMode="auto">
              <a:xfrm>
                <a:off x="6835137" y="4293096"/>
                <a:ext cx="3653351" cy="1152128"/>
              </a:xfrm>
              <a:prstGeom prst="roundRect">
                <a:avLst>
                  <a:gd name="adj" fmla="val 3597"/>
                </a:avLst>
              </a:prstGeom>
              <a:noFill/>
              <a:ln w="3175" algn="ctr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76050" tIns="155025" rIns="74811" bIns="37406" anchor="ctr"/>
              <a:lstStyle/>
              <a:p>
                <a:pPr algn="ctr" defTabSz="742950" fontAlgn="auto" latinLnBrk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FF"/>
                  </a:buClr>
                  <a:defRPr/>
                </a:pPr>
                <a:endParaRPr kumimoji="0" lang="ko-KR" altLang="ko-KR" sz="900" kern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35" name="AutoShape 7"/>
              <p:cNvSpPr>
                <a:spLocks noChangeArrowheads="1"/>
              </p:cNvSpPr>
              <p:nvPr/>
            </p:nvSpPr>
            <p:spPr bwMode="auto">
              <a:xfrm>
                <a:off x="3108201" y="4293096"/>
                <a:ext cx="3517083" cy="1152128"/>
              </a:xfrm>
              <a:prstGeom prst="roundRect">
                <a:avLst>
                  <a:gd name="adj" fmla="val 3597"/>
                </a:avLst>
              </a:prstGeom>
              <a:solidFill>
                <a:srgbClr val="FFFFFF"/>
              </a:solidFill>
              <a:ln w="3175" algn="ctr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76050" tIns="155025" rIns="74811" bIns="37406" anchor="ctr"/>
              <a:lstStyle/>
              <a:p>
                <a:pPr algn="ctr" defTabSz="742950" fontAlgn="auto" latinLnBrk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FF"/>
                  </a:buClr>
                  <a:defRPr/>
                </a:pPr>
                <a:endParaRPr kumimoji="0" lang="ko-KR" altLang="ko-KR" sz="900" kern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36" name="AutoShape 946"/>
              <p:cNvSpPr>
                <a:spLocks noChangeArrowheads="1"/>
              </p:cNvSpPr>
              <p:nvPr/>
            </p:nvSpPr>
            <p:spPr bwMode="auto">
              <a:xfrm rot="10800000">
                <a:off x="3705054" y="4149080"/>
                <a:ext cx="2369705" cy="347104"/>
              </a:xfrm>
              <a:prstGeom prst="roundRect">
                <a:avLst>
                  <a:gd name="adj" fmla="val 6346"/>
                </a:avLst>
              </a:prstGeom>
              <a:solidFill>
                <a:srgbClr val="BEBEBE"/>
              </a:solidFill>
              <a:ln w="9525" algn="ctr">
                <a:noFill/>
                <a:round/>
                <a:headEnd/>
                <a:tailEnd/>
              </a:ln>
            </p:spPr>
            <p:txBody>
              <a:bodyPr rot="10800000" lIns="58500" tIns="58500" rIns="58500" bIns="58500" anchor="ctr"/>
              <a:lstStyle/>
              <a:p>
                <a:pPr algn="ctr" defTabSz="742950" fontAlgn="auto" latinLnBrk="0"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</a:pPr>
                <a:r>
                  <a:rPr kumimoji="0" lang="ko-KR" altLang="en-US" sz="14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단기</a:t>
                </a:r>
              </a:p>
            </p:txBody>
          </p:sp>
          <p:sp>
            <p:nvSpPr>
              <p:cNvPr id="37" name="Text Box 42"/>
              <p:cNvSpPr txBox="1">
                <a:spLocks noChangeArrowheads="1"/>
              </p:cNvSpPr>
              <p:nvPr/>
            </p:nvSpPr>
            <p:spPr bwMode="auto">
              <a:xfrm>
                <a:off x="3110925" y="4477522"/>
                <a:ext cx="3375364" cy="94535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상용 오픈 소스 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S/W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도입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사용경험에 의한 필수 기능 추출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초기 투자 비용 회수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000" b="1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오픈 소스 </a:t>
                </a:r>
                <a:r>
                  <a:rPr kumimoji="0" lang="en-US" altLang="ko-KR" sz="1000" b="1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S/W </a:t>
                </a:r>
                <a:r>
                  <a:rPr kumimoji="0" lang="ko-KR" altLang="en-US" sz="1000" b="1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생태계 학습</a:t>
                </a:r>
              </a:p>
            </p:txBody>
          </p:sp>
          <p:sp>
            <p:nvSpPr>
              <p:cNvPr id="38" name="AutoShape 946"/>
              <p:cNvSpPr>
                <a:spLocks noChangeArrowheads="1"/>
              </p:cNvSpPr>
              <p:nvPr/>
            </p:nvSpPr>
            <p:spPr bwMode="auto">
              <a:xfrm rot="10800000">
                <a:off x="7367946" y="4149080"/>
                <a:ext cx="2368342" cy="334912"/>
              </a:xfrm>
              <a:prstGeom prst="roundRect">
                <a:avLst>
                  <a:gd name="adj" fmla="val 4838"/>
                </a:avLst>
              </a:prstGeom>
              <a:solidFill>
                <a:srgbClr val="BEBEBE"/>
              </a:solidFill>
              <a:ln w="9525" algn="ctr">
                <a:noFill/>
                <a:round/>
                <a:headEnd/>
                <a:tailEnd/>
              </a:ln>
            </p:spPr>
            <p:txBody>
              <a:bodyPr rot="10800000" lIns="58500" tIns="58500" rIns="58500" bIns="58500" anchor="ctr"/>
              <a:lstStyle/>
              <a:p>
                <a:pPr algn="ctr" defTabSz="742950" fontAlgn="auto" latinLnBrk="0"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</a:pPr>
                <a:r>
                  <a:rPr kumimoji="0" lang="ko-KR" altLang="en-US" sz="14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중장기</a:t>
                </a:r>
              </a:p>
            </p:txBody>
          </p:sp>
          <p:sp>
            <p:nvSpPr>
              <p:cNvPr id="39" name="Text Box 42"/>
              <p:cNvSpPr txBox="1">
                <a:spLocks noChangeArrowheads="1"/>
              </p:cNvSpPr>
              <p:nvPr/>
            </p:nvSpPr>
            <p:spPr bwMode="auto">
              <a:xfrm>
                <a:off x="6872909" y="4477522"/>
                <a:ext cx="3615579" cy="115777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자체 솔루션 개발 활용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솔루션 핵심 기능의 구현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서비스 추가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,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시스템 확산 시 비용 절감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en-US" altLang="ko-KR" sz="1000" b="1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</a:t>
                </a:r>
                <a:r>
                  <a:rPr kumimoji="0" lang="ko-KR" altLang="en-US" sz="1000" b="1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오픈 소스</a:t>
                </a:r>
                <a:r>
                  <a:rPr kumimoji="0" lang="en-US" altLang="ko-KR" sz="1000" b="1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</a:t>
                </a:r>
                <a:r>
                  <a:rPr kumimoji="0" lang="ko-KR" altLang="en-US" sz="1000" b="1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참여를 통한 방향성 반영</a:t>
                </a:r>
                <a:endParaRPr kumimoji="0" lang="en-US" altLang="ko-KR" sz="1000" b="1" kern="0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endParaRPr kumimoji="0" lang="ko-KR" altLang="en-US" sz="1000" kern="0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40" name="AutoShape 7"/>
              <p:cNvSpPr>
                <a:spLocks noChangeArrowheads="1"/>
              </p:cNvSpPr>
              <p:nvPr/>
            </p:nvSpPr>
            <p:spPr bwMode="auto">
              <a:xfrm>
                <a:off x="6835137" y="5589240"/>
                <a:ext cx="3653351" cy="648072"/>
              </a:xfrm>
              <a:prstGeom prst="roundRect">
                <a:avLst>
                  <a:gd name="adj" fmla="val 3597"/>
                </a:avLst>
              </a:prstGeom>
              <a:noFill/>
              <a:ln w="3175" algn="ctr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76050" tIns="155025" rIns="74811" bIns="37406" anchor="ctr"/>
              <a:lstStyle/>
              <a:p>
                <a:pPr algn="ctr" defTabSz="742950" fontAlgn="auto" latinLnBrk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FF"/>
                  </a:buClr>
                  <a:defRPr/>
                </a:pPr>
                <a:endParaRPr kumimoji="0" lang="ko-KR" altLang="ko-KR" sz="900" kern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41" name="AutoShape 7"/>
              <p:cNvSpPr>
                <a:spLocks noChangeArrowheads="1"/>
              </p:cNvSpPr>
              <p:nvPr/>
            </p:nvSpPr>
            <p:spPr bwMode="auto">
              <a:xfrm>
                <a:off x="3108201" y="5589240"/>
                <a:ext cx="3517083" cy="648072"/>
              </a:xfrm>
              <a:prstGeom prst="roundRect">
                <a:avLst>
                  <a:gd name="adj" fmla="val 3597"/>
                </a:avLst>
              </a:prstGeom>
              <a:solidFill>
                <a:srgbClr val="FFFFFF"/>
              </a:solidFill>
              <a:ln w="3175" algn="ctr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76050" tIns="155025" rIns="74811" bIns="37406" anchor="ctr"/>
              <a:lstStyle/>
              <a:p>
                <a:pPr algn="ctr" defTabSz="742950" fontAlgn="auto" latinLnBrk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FF"/>
                  </a:buClr>
                  <a:defRPr/>
                </a:pPr>
                <a:endParaRPr kumimoji="0" lang="ko-KR" altLang="ko-KR" sz="900" kern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42" name="Text Box 42"/>
              <p:cNvSpPr txBox="1">
                <a:spLocks noChangeArrowheads="1"/>
              </p:cNvSpPr>
              <p:nvPr/>
            </p:nvSpPr>
            <p:spPr bwMode="auto">
              <a:xfrm>
                <a:off x="3152684" y="5629774"/>
                <a:ext cx="3375364" cy="52043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</a:t>
                </a:r>
                <a:r>
                  <a:rPr kumimoji="0" lang="ko-KR" altLang="en-US" sz="1000" b="1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벤더 유지 보수 지원 인력 활용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솔루션 중심의 운영 관리</a:t>
                </a:r>
              </a:p>
            </p:txBody>
          </p:sp>
          <p:sp>
            <p:nvSpPr>
              <p:cNvPr id="43" name="직사각형 42"/>
              <p:cNvSpPr/>
              <p:nvPr/>
            </p:nvSpPr>
            <p:spPr>
              <a:xfrm>
                <a:off x="6865289" y="5629774"/>
                <a:ext cx="3551191" cy="5204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000" b="1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내재화를 통한 자체 핵심역량 강화 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en-US" altLang="ko-KR" sz="1000" b="1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OSS</a:t>
                </a:r>
                <a:r>
                  <a:rPr kumimoji="0" lang="ko-KR" altLang="en-US" sz="1000" b="1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관리 및 운영 조직 구조 변화</a:t>
                </a:r>
              </a:p>
            </p:txBody>
          </p:sp>
        </p:grpSp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2475" y="2445107"/>
              <a:ext cx="190485" cy="2863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5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2475" y="3609021"/>
              <a:ext cx="190485" cy="2863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3640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인프라 </a:t>
            </a:r>
            <a:r>
              <a:rPr lang="ko-KR" altLang="en-US" dirty="0"/>
              <a:t>현황 </a:t>
            </a:r>
            <a:r>
              <a:rPr lang="ko-KR" altLang="en-US" dirty="0" smtClean="0"/>
              <a:t>분석 </a:t>
            </a:r>
            <a:r>
              <a:rPr lang="en-US" altLang="ko-KR" dirty="0" smtClean="0"/>
              <a:t>– U2L </a:t>
            </a:r>
            <a:r>
              <a:rPr lang="ko-KR" altLang="en-US" dirty="0" smtClean="0"/>
              <a:t>대상 시스템</a:t>
            </a:r>
            <a:endParaRPr lang="ko-KR" altLang="en-US" dirty="0"/>
          </a:p>
        </p:txBody>
      </p:sp>
      <p:sp>
        <p:nvSpPr>
          <p:cNvPr id="3" name="Rectangle 138"/>
          <p:cNvSpPr>
            <a:spLocks noChangeArrowheads="1"/>
          </p:cNvSpPr>
          <p:nvPr/>
        </p:nvSpPr>
        <p:spPr bwMode="auto">
          <a:xfrm>
            <a:off x="1712640" y="1655053"/>
            <a:ext cx="3456384" cy="3891327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73125" tIns="73125" rIns="73125" bIns="38025" anchor="ctr"/>
          <a:lstStyle/>
          <a:p>
            <a:pPr marL="70942" lvl="1" indent="-69652" defTabSz="731342" eaLnBrk="0" fontAlgn="auto" latinLnBrk="0" hangingPunct="0">
              <a:lnSpc>
                <a:spcPts val="1138"/>
              </a:lnSpc>
              <a:spcBef>
                <a:spcPts val="488"/>
              </a:spcBef>
              <a:spcAft>
                <a:spcPts val="488"/>
              </a:spcAft>
              <a:buClr>
                <a:prstClr val="black"/>
              </a:buClr>
              <a:buFont typeface="Wingdings" pitchFamily="2" charset="2"/>
              <a:buChar char="§"/>
              <a:defRPr/>
            </a:pPr>
            <a:endParaRPr kumimoji="0" lang="ko-KR" altLang="en-US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  <a:sym typeface="Symbol" pitchFamily="18" charset="2"/>
            </a:endParaRPr>
          </a:p>
        </p:txBody>
      </p:sp>
      <p:sp>
        <p:nvSpPr>
          <p:cNvPr id="4" name="Rectangle 141"/>
          <p:cNvSpPr>
            <a:spLocks noChangeArrowheads="1"/>
          </p:cNvSpPr>
          <p:nvPr/>
        </p:nvSpPr>
        <p:spPr bwMode="auto">
          <a:xfrm>
            <a:off x="1712640" y="1268760"/>
            <a:ext cx="3456384" cy="43380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19125" eaLnBrk="0" fontAlgn="auto" latinLnBrk="0" hangingPunct="0">
              <a:spcBef>
                <a:spcPct val="50000"/>
              </a:spcBef>
              <a:spcAft>
                <a:spcPts val="0"/>
              </a:spcAft>
            </a:pPr>
            <a:r>
              <a:rPr kumimoji="0" lang="ko-KR" altLang="en-US" sz="11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sym typeface="Symbol" pitchFamily="18" charset="2"/>
              </a:rPr>
              <a:t>응용시스템 현황</a:t>
            </a:r>
            <a:endParaRPr kumimoji="0" lang="en-US" altLang="ko-KR" sz="1100" b="1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  <a:sym typeface="Symbol" pitchFamily="18" charset="2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695166"/>
              </p:ext>
            </p:extLst>
          </p:nvPr>
        </p:nvGraphicFramePr>
        <p:xfrm>
          <a:off x="1856656" y="1844714"/>
          <a:ext cx="3168352" cy="3477526"/>
        </p:xfrm>
        <a:graphic>
          <a:graphicData uri="http://schemas.openxmlformats.org/drawingml/2006/table">
            <a:tbl>
              <a:tblPr/>
              <a:tblGrid>
                <a:gridCol w="685050">
                  <a:extLst>
                    <a:ext uri="{9D8B030D-6E8A-4147-A177-3AD203B41FA5}">
                      <a16:colId xmlns:a16="http://schemas.microsoft.com/office/drawing/2014/main" xmlns="" val="31173362"/>
                    </a:ext>
                  </a:extLst>
                </a:gridCol>
                <a:gridCol w="1905292">
                  <a:extLst>
                    <a:ext uri="{9D8B030D-6E8A-4147-A177-3AD203B41FA5}">
                      <a16:colId xmlns:a16="http://schemas.microsoft.com/office/drawing/2014/main" xmlns="" val="2945717469"/>
                    </a:ext>
                  </a:extLst>
                </a:gridCol>
                <a:gridCol w="578010">
                  <a:extLst>
                    <a:ext uri="{9D8B030D-6E8A-4147-A177-3AD203B41FA5}">
                      <a16:colId xmlns:a16="http://schemas.microsoft.com/office/drawing/2014/main" xmlns="" val="820665649"/>
                    </a:ext>
                  </a:extLst>
                </a:gridCol>
              </a:tblGrid>
              <a:tr h="50988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응용도메인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응용 서비스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대수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14932953"/>
                  </a:ext>
                </a:extLst>
              </a:tr>
              <a:tr h="29676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지원계</a:t>
                      </a:r>
                      <a:endParaRPr lang="ko-KR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7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42411954"/>
                  </a:ext>
                </a:extLst>
              </a:tr>
              <a:tr h="2967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스마트카드발급</a:t>
                      </a:r>
                      <a:r>
                        <a:rPr lang="en-US" altLang="ko-K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(SCMS)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10(8)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04826212"/>
                  </a:ext>
                </a:extLst>
              </a:tr>
              <a:tr h="2967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이미지시스템</a:t>
                      </a:r>
                      <a:r>
                        <a:rPr lang="en-US" altLang="ko-K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en-US" altLang="ko-KR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</a:t>
                      </a:r>
                      <a:r>
                        <a:rPr lang="en-US" altLang="ko-K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-Hub)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53694824"/>
                  </a:ext>
                </a:extLst>
              </a:tr>
              <a:tr h="2967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스마트워크모바일디바이스관리</a:t>
                      </a:r>
                      <a:endParaRPr lang="ko-KR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5389184"/>
                  </a:ext>
                </a:extLst>
              </a:tr>
              <a:tr h="29676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 공통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08123604"/>
                  </a:ext>
                </a:extLst>
              </a:tr>
              <a:tr h="2967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 복지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72266362"/>
                  </a:ext>
                </a:extLst>
              </a:tr>
              <a:tr h="2967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인트라넷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통합인트라넷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67853014"/>
                  </a:ext>
                </a:extLst>
              </a:tr>
              <a:tr h="29676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</a:t>
                      </a:r>
                      <a:r>
                        <a:rPr lang="ko-KR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운영관리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HR-HUB/HR-Partner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6977832"/>
                  </a:ext>
                </a:extLst>
              </a:tr>
              <a:tr h="2967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모니터링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60424983"/>
                  </a:ext>
                </a:extLst>
              </a:tr>
              <a:tr h="29676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합계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48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54556897"/>
                  </a:ext>
                </a:extLst>
              </a:tr>
            </a:tbl>
          </a:graphicData>
        </a:graphic>
      </p:graphicFrame>
      <p:grpSp>
        <p:nvGrpSpPr>
          <p:cNvPr id="20" name="그룹 19"/>
          <p:cNvGrpSpPr/>
          <p:nvPr/>
        </p:nvGrpSpPr>
        <p:grpSpPr>
          <a:xfrm>
            <a:off x="273051" y="1268760"/>
            <a:ext cx="1367582" cy="4277620"/>
            <a:chOff x="273050" y="1268760"/>
            <a:chExt cx="2325123" cy="4392378"/>
          </a:xfrm>
        </p:grpSpPr>
        <p:sp>
          <p:nvSpPr>
            <p:cNvPr id="5" name="Rectangle 138"/>
            <p:cNvSpPr>
              <a:spLocks noChangeArrowheads="1"/>
            </p:cNvSpPr>
            <p:nvPr/>
          </p:nvSpPr>
          <p:spPr bwMode="auto">
            <a:xfrm>
              <a:off x="273050" y="1655053"/>
              <a:ext cx="2325123" cy="4006085"/>
            </a:xfrm>
            <a:prstGeom prst="rect">
              <a:avLst/>
            </a:prstGeom>
            <a:noFill/>
            <a:ln w="12700" algn="ctr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</p:spPr>
          <p:txBody>
            <a:bodyPr lIns="73125" tIns="73125" rIns="73125" bIns="38025" anchor="ctr"/>
            <a:lstStyle/>
            <a:p>
              <a:pPr marL="70942" lvl="1" indent="-69652" defTabSz="731342" eaLnBrk="0" fontAlgn="auto" latinLnBrk="0" hangingPunct="0">
                <a:lnSpc>
                  <a:spcPts val="1138"/>
                </a:lnSpc>
                <a:spcBef>
                  <a:spcPts val="488"/>
                </a:spcBef>
                <a:spcAft>
                  <a:spcPts val="488"/>
                </a:spcAft>
                <a:buClr>
                  <a:prstClr val="black"/>
                </a:buClr>
                <a:buFont typeface="Wingdings" pitchFamily="2" charset="2"/>
                <a:buChar char="§"/>
                <a:defRPr/>
              </a:pPr>
              <a:endPara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sym typeface="Symbol" pitchFamily="18" charset="2"/>
              </a:endParaRPr>
            </a:p>
          </p:txBody>
        </p:sp>
        <p:sp>
          <p:nvSpPr>
            <p:cNvPr id="6" name="Rectangle 141"/>
            <p:cNvSpPr>
              <a:spLocks noChangeArrowheads="1"/>
            </p:cNvSpPr>
            <p:nvPr/>
          </p:nvSpPr>
          <p:spPr bwMode="auto">
            <a:xfrm>
              <a:off x="273051" y="1268760"/>
              <a:ext cx="2325122" cy="4338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 algn="ctr">
              <a:solidFill>
                <a:schemeClr val="tx1">
                  <a:lumMod val="50000"/>
                  <a:lumOff val="50000"/>
                </a:schemeClr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619125" eaLnBrk="0" fontAlgn="auto" latinLnBrk="0" hangingPunct="0">
                <a:spcBef>
                  <a:spcPct val="50000"/>
                </a:spcBef>
                <a:spcAft>
                  <a:spcPts val="0"/>
                </a:spcAft>
              </a:pPr>
              <a:r>
                <a:rPr kumimoji="0" lang="ko-KR" altLang="en-US" sz="1100" b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sym typeface="Symbol" pitchFamily="18" charset="2"/>
                </a:rPr>
                <a:t>응용시스템 현황종합</a:t>
              </a:r>
              <a:endParaRPr kumimoji="0" lang="en-US" altLang="ko-KR" sz="11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sym typeface="Symbol" pitchFamily="18" charset="2"/>
              </a:endParaRPr>
            </a:p>
          </p:txBody>
        </p:sp>
        <p:grpSp>
          <p:nvGrpSpPr>
            <p:cNvPr id="18" name="그룹 17"/>
            <p:cNvGrpSpPr/>
            <p:nvPr/>
          </p:nvGrpSpPr>
          <p:grpSpPr>
            <a:xfrm>
              <a:off x="353632" y="1900159"/>
              <a:ext cx="2147232" cy="3422082"/>
              <a:chOff x="353632" y="2332317"/>
              <a:chExt cx="2147232" cy="3422082"/>
            </a:xfrm>
          </p:grpSpPr>
          <p:sp>
            <p:nvSpPr>
              <p:cNvPr id="7" name="Rectangle 74"/>
              <p:cNvSpPr>
                <a:spLocks noChangeArrowheads="1"/>
              </p:cNvSpPr>
              <p:nvPr/>
            </p:nvSpPr>
            <p:spPr bwMode="auto">
              <a:xfrm>
                <a:off x="353632" y="2332317"/>
                <a:ext cx="2145425" cy="37569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square" anchor="ctr"/>
              <a:lstStyle/>
              <a:p>
                <a:pPr algn="ctr" defTabSz="742950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sz="1000" kern="0" dirty="0">
                    <a:solidFill>
                      <a:sysClr val="windowText" lastClr="000000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총 서비스 </a:t>
                </a:r>
                <a:endParaRPr kumimoji="0" lang="en-US" altLang="ko-KR" sz="1000" kern="0" dirty="0">
                  <a:solidFill>
                    <a:sysClr val="windowText" lastClr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8" name="Rectangle 74"/>
              <p:cNvSpPr>
                <a:spLocks noChangeArrowheads="1"/>
              </p:cNvSpPr>
              <p:nvPr/>
            </p:nvSpPr>
            <p:spPr bwMode="auto">
              <a:xfrm>
                <a:off x="353632" y="2680055"/>
                <a:ext cx="2145425" cy="29429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square" anchor="ctr"/>
              <a:lstStyle/>
              <a:p>
                <a:pPr algn="ctr" defTabSz="742950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1000" kern="0" dirty="0" smtClean="0">
                    <a:solidFill>
                      <a:sysClr val="windowText" lastClr="000000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48</a:t>
                </a:r>
                <a:r>
                  <a:rPr kumimoji="0" lang="ko-KR" altLang="en-US" sz="1000" kern="0" dirty="0" smtClean="0">
                    <a:solidFill>
                      <a:sysClr val="windowText" lastClr="000000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개</a:t>
                </a:r>
                <a:endParaRPr kumimoji="0" lang="en-US" altLang="ko-KR" sz="1000" kern="0" dirty="0">
                  <a:solidFill>
                    <a:sysClr val="windowText" lastClr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10" name="Rectangle 74"/>
              <p:cNvSpPr>
                <a:spLocks noChangeArrowheads="1"/>
              </p:cNvSpPr>
              <p:nvPr/>
            </p:nvSpPr>
            <p:spPr bwMode="auto">
              <a:xfrm>
                <a:off x="355439" y="3068959"/>
                <a:ext cx="2145425" cy="37569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square" anchor="ctr"/>
              <a:lstStyle/>
              <a:p>
                <a:pPr algn="ctr" defTabSz="742950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sz="1000" kern="0" dirty="0" err="1" smtClean="0">
                    <a:solidFill>
                      <a:sysClr val="windowText" lastClr="000000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지원계</a:t>
                </a:r>
                <a:endParaRPr kumimoji="0" lang="en-US" altLang="ko-KR" sz="1000" kern="0" dirty="0">
                  <a:solidFill>
                    <a:sysClr val="windowText" lastClr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11" name="Rectangle 74"/>
              <p:cNvSpPr>
                <a:spLocks noChangeArrowheads="1"/>
              </p:cNvSpPr>
              <p:nvPr/>
            </p:nvSpPr>
            <p:spPr bwMode="auto">
              <a:xfrm>
                <a:off x="355439" y="3416697"/>
                <a:ext cx="2145425" cy="29429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square" anchor="ctr"/>
              <a:lstStyle/>
              <a:p>
                <a:pPr algn="ctr" defTabSz="742950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1000" kern="0" dirty="0" smtClean="0">
                    <a:solidFill>
                      <a:sysClr val="windowText" lastClr="000000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21</a:t>
                </a:r>
                <a:r>
                  <a:rPr kumimoji="0" lang="ko-KR" altLang="en-US" sz="1000" kern="0" dirty="0" smtClean="0">
                    <a:solidFill>
                      <a:sysClr val="windowText" lastClr="000000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개</a:t>
                </a:r>
                <a:endParaRPr kumimoji="0" lang="en-US" altLang="ko-KR" sz="1000" kern="0" dirty="0">
                  <a:solidFill>
                    <a:sysClr val="windowText" lastClr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12" name="Rectangle 74"/>
              <p:cNvSpPr>
                <a:spLocks noChangeArrowheads="1"/>
              </p:cNvSpPr>
              <p:nvPr/>
            </p:nvSpPr>
            <p:spPr bwMode="auto">
              <a:xfrm>
                <a:off x="355439" y="3744219"/>
                <a:ext cx="2145425" cy="37569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square" anchor="ctr"/>
              <a:lstStyle/>
              <a:p>
                <a:pPr algn="ctr" defTabSz="742950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sz="1000" kern="0" dirty="0" smtClean="0">
                    <a:solidFill>
                      <a:sysClr val="windowText" lastClr="000000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인터넷</a:t>
                </a:r>
                <a:endParaRPr kumimoji="0" lang="en-US" altLang="ko-KR" sz="1000" kern="0" dirty="0">
                  <a:solidFill>
                    <a:sysClr val="windowText" lastClr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13" name="Rectangle 74"/>
              <p:cNvSpPr>
                <a:spLocks noChangeArrowheads="1"/>
              </p:cNvSpPr>
              <p:nvPr/>
            </p:nvSpPr>
            <p:spPr bwMode="auto">
              <a:xfrm>
                <a:off x="355439" y="4091957"/>
                <a:ext cx="2145425" cy="29429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square" anchor="ctr"/>
              <a:lstStyle/>
              <a:p>
                <a:pPr algn="ctr" defTabSz="742950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1000" kern="0" dirty="0" smtClean="0">
                    <a:solidFill>
                      <a:sysClr val="windowText" lastClr="000000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17</a:t>
                </a:r>
                <a:r>
                  <a:rPr kumimoji="0" lang="ko-KR" altLang="en-US" sz="1000" kern="0" dirty="0" smtClean="0">
                    <a:solidFill>
                      <a:sysClr val="windowText" lastClr="000000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개</a:t>
                </a:r>
                <a:endParaRPr kumimoji="0" lang="en-US" altLang="ko-KR" sz="1000" kern="0" dirty="0">
                  <a:solidFill>
                    <a:sysClr val="windowText" lastClr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14" name="Rectangle 74"/>
              <p:cNvSpPr>
                <a:spLocks noChangeArrowheads="1"/>
              </p:cNvSpPr>
              <p:nvPr/>
            </p:nvSpPr>
            <p:spPr bwMode="auto">
              <a:xfrm>
                <a:off x="355439" y="4437111"/>
                <a:ext cx="2145425" cy="37569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square" anchor="ctr"/>
              <a:lstStyle/>
              <a:p>
                <a:pPr algn="ctr" defTabSz="742950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sz="1000" kern="0" dirty="0" smtClean="0">
                    <a:solidFill>
                      <a:sysClr val="windowText" lastClr="000000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인트라넷</a:t>
                </a:r>
                <a:endParaRPr kumimoji="0" lang="en-US" altLang="ko-KR" sz="1000" kern="0" dirty="0">
                  <a:solidFill>
                    <a:sysClr val="windowText" lastClr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15" name="Rectangle 74"/>
              <p:cNvSpPr>
                <a:spLocks noChangeArrowheads="1"/>
              </p:cNvSpPr>
              <p:nvPr/>
            </p:nvSpPr>
            <p:spPr bwMode="auto">
              <a:xfrm>
                <a:off x="355439" y="4784849"/>
                <a:ext cx="2145425" cy="29429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square" anchor="ctr"/>
              <a:lstStyle/>
              <a:p>
                <a:pPr algn="ctr" defTabSz="742950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1000" kern="0" dirty="0" smtClean="0">
                    <a:solidFill>
                      <a:sysClr val="windowText" lastClr="000000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7</a:t>
                </a:r>
                <a:r>
                  <a:rPr kumimoji="0" lang="ko-KR" altLang="en-US" sz="1000" kern="0" dirty="0" smtClean="0">
                    <a:solidFill>
                      <a:sysClr val="windowText" lastClr="000000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개</a:t>
                </a:r>
                <a:endParaRPr kumimoji="0" lang="en-US" altLang="ko-KR" sz="1000" kern="0" dirty="0">
                  <a:solidFill>
                    <a:sysClr val="windowText" lastClr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16" name="Rectangle 74"/>
              <p:cNvSpPr>
                <a:spLocks noChangeArrowheads="1"/>
              </p:cNvSpPr>
              <p:nvPr/>
            </p:nvSpPr>
            <p:spPr bwMode="auto">
              <a:xfrm>
                <a:off x="355439" y="5112371"/>
                <a:ext cx="2145425" cy="37569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square" anchor="ctr"/>
              <a:lstStyle/>
              <a:p>
                <a:pPr algn="ctr" defTabSz="742950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1000" kern="0" dirty="0" smtClean="0">
                    <a:solidFill>
                      <a:sysClr val="windowText" lastClr="000000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IT </a:t>
                </a:r>
                <a:r>
                  <a:rPr kumimoji="0" lang="ko-KR" altLang="en-US" sz="1000" kern="0" dirty="0" smtClean="0">
                    <a:solidFill>
                      <a:sysClr val="windowText" lastClr="000000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운영관리</a:t>
                </a:r>
                <a:endParaRPr kumimoji="0" lang="en-US" altLang="ko-KR" sz="1000" kern="0" dirty="0">
                  <a:solidFill>
                    <a:sysClr val="windowText" lastClr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17" name="Rectangle 74"/>
              <p:cNvSpPr>
                <a:spLocks noChangeArrowheads="1"/>
              </p:cNvSpPr>
              <p:nvPr/>
            </p:nvSpPr>
            <p:spPr bwMode="auto">
              <a:xfrm>
                <a:off x="355439" y="5460109"/>
                <a:ext cx="2145425" cy="29429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square" anchor="ctr"/>
              <a:lstStyle/>
              <a:p>
                <a:pPr algn="ctr" defTabSz="742950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1000" kern="0" dirty="0">
                    <a:solidFill>
                      <a:sysClr val="windowText" lastClr="000000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3</a:t>
                </a:r>
                <a:r>
                  <a:rPr kumimoji="0" lang="ko-KR" altLang="en-US" sz="1000" kern="0" dirty="0" smtClean="0">
                    <a:solidFill>
                      <a:sysClr val="windowText" lastClr="000000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개</a:t>
                </a:r>
                <a:endParaRPr kumimoji="0" lang="en-US" altLang="ko-KR" sz="1000" kern="0" dirty="0">
                  <a:solidFill>
                    <a:sysClr val="windowText" lastClr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</p:grpSp>
      </p:grpSp>
      <p:sp>
        <p:nvSpPr>
          <p:cNvPr id="19" name="내용 개체 틀 87"/>
          <p:cNvSpPr txBox="1">
            <a:spLocks/>
          </p:cNvSpPr>
          <p:nvPr/>
        </p:nvSpPr>
        <p:spPr bwMode="auto">
          <a:xfrm>
            <a:off x="272480" y="830855"/>
            <a:ext cx="9217595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/>
              <a:t>삼성카드에서 현재 </a:t>
            </a:r>
            <a:r>
              <a:rPr lang="en-US" altLang="ko-KR" sz="1600" dirty="0"/>
              <a:t>U2L </a:t>
            </a:r>
            <a:r>
              <a:rPr lang="ko-KR" altLang="en-US" sz="1600" dirty="0" smtClean="0"/>
              <a:t>대상 시스템은 총 </a:t>
            </a:r>
            <a:r>
              <a:rPr lang="en-US" altLang="ko-KR" sz="1600" dirty="0" smtClean="0"/>
              <a:t>48</a:t>
            </a:r>
            <a:r>
              <a:rPr lang="ko-KR" altLang="en-US" sz="1600" dirty="0" smtClean="0"/>
              <a:t>대의 서버로 분포는 다음과 같습니다</a:t>
            </a:r>
            <a:r>
              <a:rPr lang="en-US" altLang="ko-KR" sz="1600" dirty="0" smtClean="0"/>
              <a:t>. </a:t>
            </a:r>
            <a:endParaRPr lang="en-US" altLang="ko-KR" sz="1600" dirty="0"/>
          </a:p>
        </p:txBody>
      </p:sp>
      <p:graphicFrame>
        <p:nvGraphicFramePr>
          <p:cNvPr id="21" name="차트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8746881"/>
              </p:ext>
            </p:extLst>
          </p:nvPr>
        </p:nvGraphicFramePr>
        <p:xfrm>
          <a:off x="5510163" y="1455301"/>
          <a:ext cx="3960440" cy="2173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6753200" y="3356992"/>
            <a:ext cx="1646605" cy="223459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none" rtlCol="0">
            <a:spAutoFit/>
          </a:bodyPr>
          <a:lstStyle/>
          <a:p>
            <a:pPr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en-US" altLang="ko-KR" sz="8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&lt;</a:t>
            </a:r>
            <a:r>
              <a:rPr kumimoji="0" lang="ko-KR" altLang="en-US" sz="8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그림</a:t>
            </a:r>
            <a:r>
              <a:rPr kumimoji="0" lang="en-US" altLang="ko-KR" sz="8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. </a:t>
            </a:r>
            <a:r>
              <a:rPr kumimoji="0" lang="ko-KR" altLang="en-US" sz="8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응용서비스 기준 시스템 수</a:t>
            </a:r>
            <a:r>
              <a:rPr kumimoji="0" lang="en-US" altLang="ko-KR" sz="8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&gt;</a:t>
            </a:r>
            <a:endParaRPr kumimoji="0" lang="ko-KR" altLang="en-US" sz="800" kern="0" dirty="0" err="1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graphicFrame>
        <p:nvGraphicFramePr>
          <p:cNvPr id="24" name="차트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9922211"/>
              </p:ext>
            </p:extLst>
          </p:nvPr>
        </p:nvGraphicFramePr>
        <p:xfrm>
          <a:off x="5817096" y="3501008"/>
          <a:ext cx="3571975" cy="22036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6753200" y="5432503"/>
            <a:ext cx="1675459" cy="22775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none" rtlCol="0">
            <a:spAutoFit/>
          </a:bodyPr>
          <a:lstStyle/>
          <a:p>
            <a:pPr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en-US" altLang="ko-KR" sz="8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&lt;</a:t>
            </a:r>
            <a:r>
              <a:rPr kumimoji="0" lang="ko-KR" altLang="en-US" sz="8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그림</a:t>
            </a:r>
            <a:r>
              <a:rPr kumimoji="0" lang="en-US" altLang="ko-KR" sz="8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. </a:t>
            </a:r>
            <a:r>
              <a:rPr kumimoji="0" lang="ko-KR" altLang="en-US" sz="8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도메인 기준 기준 시스템 수</a:t>
            </a:r>
            <a:r>
              <a:rPr kumimoji="0" lang="en-US" altLang="ko-KR" sz="8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&gt;</a:t>
            </a:r>
            <a:endParaRPr kumimoji="0" lang="ko-KR" altLang="en-US" sz="800" kern="0" dirty="0" err="1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grpSp>
        <p:nvGrpSpPr>
          <p:cNvPr id="26" name="그룹 25"/>
          <p:cNvGrpSpPr/>
          <p:nvPr/>
        </p:nvGrpSpPr>
        <p:grpSpPr>
          <a:xfrm>
            <a:off x="273050" y="5706532"/>
            <a:ext cx="9217024" cy="746803"/>
            <a:chOff x="487276" y="4558943"/>
            <a:chExt cx="9000662" cy="1750377"/>
          </a:xfrm>
        </p:grpSpPr>
        <p:sp>
          <p:nvSpPr>
            <p:cNvPr id="27" name="Rectangle 138"/>
            <p:cNvSpPr>
              <a:spLocks noChangeArrowheads="1"/>
            </p:cNvSpPr>
            <p:nvPr/>
          </p:nvSpPr>
          <p:spPr bwMode="auto">
            <a:xfrm>
              <a:off x="1400848" y="4558945"/>
              <a:ext cx="8087090" cy="1750375"/>
            </a:xfrm>
            <a:prstGeom prst="rect">
              <a:avLst/>
            </a:prstGeom>
            <a:noFill/>
            <a:ln w="12700" algn="ctr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</p:spPr>
          <p:txBody>
            <a:bodyPr lIns="87750" tIns="29250" rIns="14625" bIns="29250" anchor="ctr"/>
            <a:lstStyle/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ko-KR" altLang="en-US" sz="1050" dirty="0" err="1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지원계</a:t>
              </a: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업무과 인터넷 업무에 집중적으로 시스템이 투입되어 있음</a:t>
              </a:r>
              <a:endParaRPr lang="en-US" altLang="ko-KR" sz="105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내부 시스템에 상대적으로 적은 수의 시스템으로 운영하고 있으며</a:t>
              </a:r>
              <a:r>
                <a:rPr lang="en-US" altLang="ko-KR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</a:t>
              </a: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업무 난이도 및 시스템 사용량에 대한 추가 자료를 통한 용량 산정이 필요</a:t>
              </a:r>
              <a:endParaRPr lang="en-US" altLang="ko-KR" sz="105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8" name="Rectangle 141"/>
            <p:cNvSpPr>
              <a:spLocks noChangeArrowheads="1"/>
            </p:cNvSpPr>
            <p:nvPr/>
          </p:nvSpPr>
          <p:spPr bwMode="auto">
            <a:xfrm>
              <a:off x="487276" y="4558943"/>
              <a:ext cx="843255" cy="17503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latinLnBrk="0">
                <a:spcBef>
                  <a:spcPct val="50000"/>
                </a:spcBef>
              </a:pPr>
              <a:r>
                <a:rPr lang="ko-KR" altLang="en-US" sz="1000" b="1" dirty="0">
                  <a:latin typeface="산돌고딕 M" panose="02030504000101010101" pitchFamily="18" charset="-127"/>
                  <a:ea typeface="산돌고딕 M" panose="02030504000101010101" pitchFamily="18" charset="-127"/>
                  <a:sym typeface="Symbol" pitchFamily="18" charset="2"/>
                </a:rPr>
                <a:t>시사점</a:t>
              </a:r>
              <a:endParaRPr lang="en-US" altLang="ko-KR" sz="1000" b="1" dirty="0">
                <a:latin typeface="산돌고딕 M" panose="02030504000101010101" pitchFamily="18" charset="-127"/>
                <a:ea typeface="산돌고딕 M" panose="02030504000101010101" pitchFamily="18" charset="-127"/>
                <a:sym typeface="Symbol" pitchFamily="18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044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인프라 현황 분석 </a:t>
            </a:r>
            <a:r>
              <a:rPr lang="en-US" altLang="ko-KR" dirty="0" smtClean="0"/>
              <a:t>– U2L </a:t>
            </a:r>
            <a:r>
              <a:rPr lang="ko-KR" altLang="en-US" dirty="0" smtClean="0"/>
              <a:t>대상 시스템 목록</a:t>
            </a:r>
            <a:endParaRPr lang="ko-KR" altLang="en-US" dirty="0"/>
          </a:p>
        </p:txBody>
      </p:sp>
      <p:sp>
        <p:nvSpPr>
          <p:cNvPr id="5" name="내용 개체 틀 87"/>
          <p:cNvSpPr txBox="1">
            <a:spLocks/>
          </p:cNvSpPr>
          <p:nvPr/>
        </p:nvSpPr>
        <p:spPr bwMode="auto">
          <a:xfrm>
            <a:off x="272480" y="830855"/>
            <a:ext cx="9217595" cy="634020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/>
              <a:t>삼성카드에서 </a:t>
            </a:r>
            <a:r>
              <a:rPr lang="ko-KR" altLang="en-US" sz="1600" dirty="0" smtClean="0"/>
              <a:t>고려 중인 현재 </a:t>
            </a:r>
            <a:r>
              <a:rPr lang="en-US" altLang="ko-KR" sz="1600" dirty="0" smtClean="0"/>
              <a:t>U2L </a:t>
            </a:r>
            <a:r>
              <a:rPr lang="ko-KR" altLang="en-US" sz="1600" dirty="0" smtClean="0"/>
              <a:t>마이그레이션 대상 </a:t>
            </a:r>
            <a:r>
              <a:rPr lang="en-US" altLang="ko-KR" sz="1600" dirty="0" smtClean="0"/>
              <a:t>48</a:t>
            </a:r>
            <a:r>
              <a:rPr lang="ko-KR" altLang="en-US" sz="1600" dirty="0" smtClean="0"/>
              <a:t>개 시스템 </a:t>
            </a:r>
            <a:r>
              <a:rPr lang="en-US" altLang="ko-KR" sz="1600" dirty="0" smtClean="0"/>
              <a:t>4</a:t>
            </a:r>
            <a:r>
              <a:rPr lang="ko-KR" altLang="en-US" sz="1600" dirty="0" smtClean="0"/>
              <a:t>개의 도메인 서비스의 상세 내역은  </a:t>
            </a:r>
            <a:r>
              <a:rPr lang="ko-KR" altLang="en-US" sz="1600" dirty="0"/>
              <a:t>아래와 같습니다</a:t>
            </a:r>
            <a:r>
              <a:rPr lang="en-US" altLang="ko-KR" sz="1600" dirty="0" smtClean="0"/>
              <a:t>.</a:t>
            </a:r>
            <a:endParaRPr lang="en-US" altLang="ko-KR" sz="1600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595821"/>
              </p:ext>
            </p:extLst>
          </p:nvPr>
        </p:nvGraphicFramePr>
        <p:xfrm>
          <a:off x="272480" y="1556792"/>
          <a:ext cx="4536504" cy="4032444"/>
        </p:xfrm>
        <a:graphic>
          <a:graphicData uri="http://schemas.openxmlformats.org/drawingml/2006/table">
            <a:tbl>
              <a:tblPr/>
              <a:tblGrid>
                <a:gridCol w="537522">
                  <a:extLst>
                    <a:ext uri="{9D8B030D-6E8A-4147-A177-3AD203B41FA5}">
                      <a16:colId xmlns:a16="http://schemas.microsoft.com/office/drawing/2014/main" xmlns="" val="3760472359"/>
                    </a:ext>
                  </a:extLst>
                </a:gridCol>
                <a:gridCol w="632516">
                  <a:extLst>
                    <a:ext uri="{9D8B030D-6E8A-4147-A177-3AD203B41FA5}">
                      <a16:colId xmlns:a16="http://schemas.microsoft.com/office/drawing/2014/main" xmlns="" val="1793172837"/>
                    </a:ext>
                  </a:extLst>
                </a:gridCol>
                <a:gridCol w="426311">
                  <a:extLst>
                    <a:ext uri="{9D8B030D-6E8A-4147-A177-3AD203B41FA5}">
                      <a16:colId xmlns:a16="http://schemas.microsoft.com/office/drawing/2014/main" xmlns="" val="1552409703"/>
                    </a:ext>
                  </a:extLst>
                </a:gridCol>
                <a:gridCol w="1271982">
                  <a:extLst>
                    <a:ext uri="{9D8B030D-6E8A-4147-A177-3AD203B41FA5}">
                      <a16:colId xmlns:a16="http://schemas.microsoft.com/office/drawing/2014/main" xmlns="" val="1287463674"/>
                    </a:ext>
                  </a:extLst>
                </a:gridCol>
                <a:gridCol w="787748">
                  <a:extLst>
                    <a:ext uri="{9D8B030D-6E8A-4147-A177-3AD203B41FA5}">
                      <a16:colId xmlns:a16="http://schemas.microsoft.com/office/drawing/2014/main" xmlns="" val="3391592111"/>
                    </a:ext>
                  </a:extLst>
                </a:gridCol>
                <a:gridCol w="305832">
                  <a:extLst>
                    <a:ext uri="{9D8B030D-6E8A-4147-A177-3AD203B41FA5}">
                      <a16:colId xmlns:a16="http://schemas.microsoft.com/office/drawing/2014/main" xmlns="" val="1508428546"/>
                    </a:ext>
                  </a:extLst>
                </a:gridCol>
                <a:gridCol w="574593">
                  <a:extLst>
                    <a:ext uri="{9D8B030D-6E8A-4147-A177-3AD203B41FA5}">
                      <a16:colId xmlns:a16="http://schemas.microsoft.com/office/drawing/2014/main" xmlns="" val="2912874207"/>
                    </a:ext>
                  </a:extLst>
                </a:gridCol>
              </a:tblGrid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도메인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ID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도메인명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그룹</a:t>
                      </a:r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ID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그룹명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서버호스트명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비고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52826384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지원계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SAP(ECC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eccap01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8763896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지원계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SAP(ECC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eccap02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95535846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지원계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SAP(BI/SEM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eccbisem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24567165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지원계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SAP(ECC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+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CI)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eccdb01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DB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55685643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지원계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SAP(ECC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개발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eccdev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85901561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지원계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SAP(ECC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품질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eccqas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48251517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지원계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솔루션 매니저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eccsm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98506106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지원계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스마트카드발급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(SCMS)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micca01w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2700816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지원계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스마트카드발급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(SCMS)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micca02w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09951306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지원계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스마트카드발급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(SCMS)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scmsam01w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291259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지원계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스마트카드발급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(SCMS)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scmsam02w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95848253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지원계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스마트카드발급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(SCMS)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scmsap01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76683389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지원계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스마트카드발급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(SCMS)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scmsap02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78119284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지원계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스마트카드발급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(SCMS)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scmsdb01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DB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48871498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지원계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스마트카드발급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(SCMS)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scmsdb02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DB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59026895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지원계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스마트카드발급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(SCMS)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scota01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사용안함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74618528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지원계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스마트카드발급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(SCMS)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scota02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사용안함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39095265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지원계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SHU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SMS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발송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s-Hub)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fdsdb2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유휴전환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34198119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지원계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IHU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이미지시스템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(i-Hub)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scidb01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DB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22224174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SUP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지원계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IHU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이미지시스템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(i-Hub)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scihub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92953996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ITC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 공통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mallap3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3549423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ITC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 공통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mallap4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47974585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ITC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 공통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mallap5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1243363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ITC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 공통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mallweb1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60602023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ITC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 공통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mallweb2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31983022"/>
                  </a:ext>
                </a:extLst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886795"/>
              </p:ext>
            </p:extLst>
          </p:nvPr>
        </p:nvGraphicFramePr>
        <p:xfrm>
          <a:off x="4979783" y="1567340"/>
          <a:ext cx="4510291" cy="4021893"/>
        </p:xfrm>
        <a:graphic>
          <a:graphicData uri="http://schemas.openxmlformats.org/drawingml/2006/table">
            <a:tbl>
              <a:tblPr/>
              <a:tblGrid>
                <a:gridCol w="534416">
                  <a:extLst>
                    <a:ext uri="{9D8B030D-6E8A-4147-A177-3AD203B41FA5}">
                      <a16:colId xmlns:a16="http://schemas.microsoft.com/office/drawing/2014/main" xmlns="" val="1692564624"/>
                    </a:ext>
                  </a:extLst>
                </a:gridCol>
                <a:gridCol w="628861">
                  <a:extLst>
                    <a:ext uri="{9D8B030D-6E8A-4147-A177-3AD203B41FA5}">
                      <a16:colId xmlns:a16="http://schemas.microsoft.com/office/drawing/2014/main" xmlns="" val="580714213"/>
                    </a:ext>
                  </a:extLst>
                </a:gridCol>
                <a:gridCol w="423848">
                  <a:extLst>
                    <a:ext uri="{9D8B030D-6E8A-4147-A177-3AD203B41FA5}">
                      <a16:colId xmlns:a16="http://schemas.microsoft.com/office/drawing/2014/main" xmlns="" val="956756448"/>
                    </a:ext>
                  </a:extLst>
                </a:gridCol>
                <a:gridCol w="1264632">
                  <a:extLst>
                    <a:ext uri="{9D8B030D-6E8A-4147-A177-3AD203B41FA5}">
                      <a16:colId xmlns:a16="http://schemas.microsoft.com/office/drawing/2014/main" xmlns="" val="3630804260"/>
                    </a:ext>
                  </a:extLst>
                </a:gridCol>
                <a:gridCol w="783196">
                  <a:extLst>
                    <a:ext uri="{9D8B030D-6E8A-4147-A177-3AD203B41FA5}">
                      <a16:colId xmlns:a16="http://schemas.microsoft.com/office/drawing/2014/main" xmlns="" val="2475158801"/>
                    </a:ext>
                  </a:extLst>
                </a:gridCol>
                <a:gridCol w="304065">
                  <a:extLst>
                    <a:ext uri="{9D8B030D-6E8A-4147-A177-3AD203B41FA5}">
                      <a16:colId xmlns:a16="http://schemas.microsoft.com/office/drawing/2014/main" xmlns="" val="3305105552"/>
                    </a:ext>
                  </a:extLst>
                </a:gridCol>
                <a:gridCol w="571273">
                  <a:extLst>
                    <a:ext uri="{9D8B030D-6E8A-4147-A177-3AD203B41FA5}">
                      <a16:colId xmlns:a16="http://schemas.microsoft.com/office/drawing/2014/main" xmlns="" val="543961379"/>
                    </a:ext>
                  </a:extLst>
                </a:gridCol>
              </a:tblGrid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도메인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ID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도메인명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그룹</a:t>
                      </a:r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ID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그룹명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서버호스트명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비고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43480276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OLP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온라인결제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v3dap01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UNIX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유지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61603875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OLP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온라인결제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v3dap02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UNIX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유지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58311401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FLB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 복지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fbap01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86584859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FLB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 복지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fbap02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36765884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FLB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 복지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fbdb01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DB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86764719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FLB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 복지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fbdb02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DB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07313932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FLB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 복지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fbweb01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22789505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FLB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 복지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fbweb02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52175918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FLB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 복지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fbweb03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67125614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FLB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 복지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fbweb04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4144414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FLB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 복지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iebzweb1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5258512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FLB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 복지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iebzweb2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17532202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FLB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 복지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iebzweb3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12625049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FLB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 복지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iebzweb4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34681429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SMD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모바일디바이스관리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scmdm01w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64151250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SMD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모바일디바이스관리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scmdm02w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91613845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ITR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인트라넷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통합인트라넷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datalex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56771140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ITR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인트라넷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통합인트라넷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datalex2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88913135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ITR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인트라넷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통합인트라넷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intap01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78382180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ITR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인트라넷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통합인트라넷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intap02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80590252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ITR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인트라넷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통합인트라넷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intweb01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62649470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ITR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인트라넷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통합인트라넷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intweb02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06510755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ITR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인트라넷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통합인트라넷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intweb03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07392155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ITR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인트라넷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HRH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HR-HUB/HR-Partner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ehrap01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07509306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IOM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운영관리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SMS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서버모니터링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(SMS)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smsap02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21826813"/>
                  </a:ext>
                </a:extLst>
              </a:tr>
              <a:tr h="148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IOM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운영관리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SMS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서버모니터링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(SMS)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smsdb01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DB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619" marR="7619" marT="7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9663374"/>
                  </a:ext>
                </a:extLst>
              </a:tr>
            </a:tbl>
          </a:graphicData>
        </a:graphic>
      </p:graphicFrame>
      <p:grpSp>
        <p:nvGrpSpPr>
          <p:cNvPr id="8" name="그룹 7"/>
          <p:cNvGrpSpPr/>
          <p:nvPr/>
        </p:nvGrpSpPr>
        <p:grpSpPr>
          <a:xfrm>
            <a:off x="273050" y="5706532"/>
            <a:ext cx="9217024" cy="746803"/>
            <a:chOff x="487276" y="4558943"/>
            <a:chExt cx="9000662" cy="1750377"/>
          </a:xfrm>
        </p:grpSpPr>
        <p:sp>
          <p:nvSpPr>
            <p:cNvPr id="9" name="Rectangle 138"/>
            <p:cNvSpPr>
              <a:spLocks noChangeArrowheads="1"/>
            </p:cNvSpPr>
            <p:nvPr/>
          </p:nvSpPr>
          <p:spPr bwMode="auto">
            <a:xfrm>
              <a:off x="1400848" y="4558945"/>
              <a:ext cx="8087090" cy="1750375"/>
            </a:xfrm>
            <a:prstGeom prst="rect">
              <a:avLst/>
            </a:prstGeom>
            <a:noFill/>
            <a:ln w="12700" algn="ctr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</p:spPr>
          <p:txBody>
            <a:bodyPr lIns="87750" tIns="29250" rIns="14625" bIns="29250" anchor="ctr"/>
            <a:lstStyle/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대부분의 시스템을 </a:t>
              </a:r>
              <a:r>
                <a:rPr lang="ko-KR" altLang="en-US" sz="1050" dirty="0" err="1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리눅스</a:t>
              </a: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기반으로 전환할 계획에 있으나 온라인 결제 시스템은 유닉스를 유지할 예정</a:t>
              </a:r>
              <a:endParaRPr lang="en-US" altLang="ko-KR" sz="105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미사용 중인 스마트 카드 발급 시스템 </a:t>
              </a:r>
              <a:r>
                <a:rPr lang="en-US" altLang="ko-KR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2</a:t>
              </a: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대와 유휴 전환 예정인 </a:t>
              </a:r>
              <a:r>
                <a:rPr lang="en-US" altLang="ko-KR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SMS </a:t>
              </a: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발송 시스템이 존재</a:t>
              </a:r>
              <a:endParaRPr lang="en-US" altLang="ko-KR" sz="105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0" name="Rectangle 141"/>
            <p:cNvSpPr>
              <a:spLocks noChangeArrowheads="1"/>
            </p:cNvSpPr>
            <p:nvPr/>
          </p:nvSpPr>
          <p:spPr bwMode="auto">
            <a:xfrm>
              <a:off x="487276" y="4558943"/>
              <a:ext cx="843255" cy="17503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latinLnBrk="0">
                <a:spcBef>
                  <a:spcPct val="50000"/>
                </a:spcBef>
              </a:pPr>
              <a:r>
                <a:rPr lang="ko-KR" altLang="en-US" sz="1000" b="1" dirty="0">
                  <a:latin typeface="산돌고딕 M" panose="02030504000101010101" pitchFamily="18" charset="-127"/>
                  <a:ea typeface="산돌고딕 M" panose="02030504000101010101" pitchFamily="18" charset="-127"/>
                  <a:sym typeface="Symbol" pitchFamily="18" charset="2"/>
                </a:rPr>
                <a:t>시사점</a:t>
              </a:r>
              <a:endParaRPr lang="en-US" altLang="ko-KR" sz="1000" b="1" dirty="0">
                <a:latin typeface="산돌고딕 M" panose="02030504000101010101" pitchFamily="18" charset="-127"/>
                <a:ea typeface="산돌고딕 M" panose="02030504000101010101" pitchFamily="18" charset="-127"/>
                <a:sym typeface="Symbol" pitchFamily="18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674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인프라 현황 분석 </a:t>
            </a:r>
            <a:r>
              <a:rPr lang="en-US" altLang="ko-KR" dirty="0" smtClean="0"/>
              <a:t>– </a:t>
            </a:r>
            <a:r>
              <a:rPr lang="ko-KR" altLang="en-US" dirty="0" err="1" smtClean="0"/>
              <a:t>미들웨어</a:t>
            </a:r>
            <a:r>
              <a:rPr lang="en-US" altLang="ko-KR" dirty="0" smtClean="0"/>
              <a:t>(EJB </a:t>
            </a:r>
            <a:r>
              <a:rPr lang="ko-KR" altLang="en-US" dirty="0" smtClean="0"/>
              <a:t>중심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72480" y="3743680"/>
            <a:ext cx="3961011" cy="1548752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endParaRPr lang="ko-KR" altLang="en-US" sz="1000" b="1" dirty="0">
              <a:ln>
                <a:solidFill>
                  <a:prstClr val="white">
                    <a:alpha val="0"/>
                  </a:prstClr>
                </a:solidFill>
              </a:ln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272480" y="3344738"/>
            <a:ext cx="3961011" cy="326934"/>
          </a:xfrm>
          <a:prstGeom prst="roundRect">
            <a:avLst>
              <a:gd name="adj" fmla="val 0"/>
            </a:avLst>
          </a:prstGeom>
          <a:solidFill>
            <a:schemeClr val="bg1">
              <a:lumMod val="50000"/>
            </a:schemeClr>
          </a:solidFill>
          <a:ln w="6350" algn="ctr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lIns="18000" tIns="91440" rIns="18000" bIns="91440" anchor="ctr"/>
          <a:lstStyle/>
          <a:p>
            <a:pPr algn="ctr" latinLnBrk="0">
              <a:tabLst>
                <a:tab pos="952500" algn="r"/>
              </a:tabLst>
            </a:pPr>
            <a:r>
              <a:rPr kumimoji="0" lang="en-US" altLang="ko-KR" sz="1050" b="1" dirty="0" smtClean="0">
                <a:solidFill>
                  <a:srgbClr val="FFFFFF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1</a:t>
            </a:r>
            <a:r>
              <a:rPr kumimoji="0" lang="ko-KR" altLang="en-US" sz="1050" b="1" dirty="0" smtClean="0">
                <a:solidFill>
                  <a:srgbClr val="FFFFFF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안</a:t>
            </a:r>
            <a:r>
              <a:rPr kumimoji="0" lang="en-US" altLang="ko-KR" sz="1050" b="1" dirty="0" smtClean="0">
                <a:solidFill>
                  <a:srgbClr val="FFFFFF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(</a:t>
            </a:r>
            <a:r>
              <a:rPr kumimoji="0" lang="ko-KR" altLang="en-US" sz="1050" b="1" dirty="0" err="1" smtClean="0">
                <a:solidFill>
                  <a:srgbClr val="FFFFFF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오픈소스</a:t>
            </a:r>
            <a:r>
              <a:rPr kumimoji="0" lang="ko-KR" altLang="en-US" sz="1050" b="1" dirty="0" smtClean="0">
                <a:solidFill>
                  <a:srgbClr val="FFFFFF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전환</a:t>
            </a:r>
            <a:r>
              <a:rPr kumimoji="0" lang="en-US" altLang="ko-KR" sz="1050" b="1" dirty="0" smtClean="0">
                <a:solidFill>
                  <a:srgbClr val="FFFFFF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) – EJB</a:t>
            </a:r>
            <a:r>
              <a:rPr kumimoji="0" lang="ko-KR" altLang="en-US" sz="1050" b="1" dirty="0" smtClean="0">
                <a:solidFill>
                  <a:srgbClr val="FFFFFF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를 그대로 유지</a:t>
            </a:r>
            <a:endParaRPr kumimoji="0" lang="ko-KR" altLang="en-US" sz="1050" b="1" dirty="0">
              <a:solidFill>
                <a:srgbClr val="FFFFFF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305498" y="4854435"/>
            <a:ext cx="1152129" cy="31899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b="1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lang="ko-KR" altLang="en-US" sz="1000" b="1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전환</a:t>
            </a:r>
            <a:endParaRPr lang="ko-KR" altLang="en-US" sz="1000" b="1" dirty="0">
              <a:ln>
                <a:solidFill>
                  <a:prstClr val="white">
                    <a:alpha val="0"/>
                  </a:prstClr>
                </a:solidFill>
              </a:ln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305498" y="3835931"/>
            <a:ext cx="1152129" cy="31899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미들웨어</a:t>
            </a:r>
            <a:r>
              <a:rPr lang="ko-KR" altLang="en-US" sz="1000" b="1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전환</a:t>
            </a:r>
            <a:endParaRPr lang="ko-KR" altLang="en-US" sz="1000" b="1" dirty="0">
              <a:ln>
                <a:solidFill>
                  <a:prstClr val="white">
                    <a:alpha val="0"/>
                  </a:prstClr>
                </a:solidFill>
              </a:ln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5547400" y="3344738"/>
            <a:ext cx="3868971" cy="326934"/>
          </a:xfrm>
          <a:prstGeom prst="roundRect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 w="6350" algn="ctr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lIns="18000" tIns="91440" rIns="18000" bIns="91440" anchor="ctr"/>
          <a:lstStyle/>
          <a:p>
            <a:pPr algn="ctr" latinLnBrk="0">
              <a:tabLst>
                <a:tab pos="952500" algn="r"/>
              </a:tabLst>
            </a:pPr>
            <a:r>
              <a:rPr kumimoji="0" lang="en-US" altLang="ko-KR" sz="1000" b="1" dirty="0" smtClean="0">
                <a:solidFill>
                  <a:srgbClr val="FFFFFF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2</a:t>
            </a:r>
            <a:r>
              <a:rPr kumimoji="0" lang="ko-KR" altLang="en-US" sz="1000" b="1" dirty="0" smtClean="0">
                <a:solidFill>
                  <a:srgbClr val="FFFFFF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안</a:t>
            </a:r>
            <a:r>
              <a:rPr kumimoji="0" lang="en-US" altLang="ko-KR" sz="1000" b="1" dirty="0" smtClean="0">
                <a:solidFill>
                  <a:srgbClr val="FFFFFF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(</a:t>
            </a:r>
            <a:r>
              <a:rPr kumimoji="0" lang="ko-KR" altLang="en-US" sz="1000" b="1" dirty="0" smtClean="0">
                <a:solidFill>
                  <a:srgbClr val="FFFFFF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오픈 소스 전환</a:t>
            </a:r>
            <a:r>
              <a:rPr kumimoji="0" lang="en-US" altLang="ko-KR" sz="1000" b="1" dirty="0" smtClean="0">
                <a:solidFill>
                  <a:srgbClr val="FFFFFF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) – EJB </a:t>
            </a:r>
            <a:r>
              <a:rPr kumimoji="0" lang="ko-KR" altLang="en-US" sz="1000" b="1" dirty="0" smtClean="0">
                <a:solidFill>
                  <a:srgbClr val="FFFFFF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제거</a:t>
            </a:r>
            <a:endParaRPr kumimoji="0" lang="ko-KR" altLang="en-US" sz="1000" b="1" dirty="0">
              <a:solidFill>
                <a:srgbClr val="FFFFFF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552752"/>
              </p:ext>
            </p:extLst>
          </p:nvPr>
        </p:nvGraphicFramePr>
        <p:xfrm>
          <a:off x="272480" y="5379369"/>
          <a:ext cx="9145588" cy="12179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3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863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8639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8639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73103">
                <a:tc gridSpan="2">
                  <a:txBody>
                    <a:bodyPr/>
                    <a:lstStyle/>
                    <a:p>
                      <a:pPr algn="ctr" latinLnBrk="0">
                        <a:tabLst>
                          <a:tab pos="952500" algn="r"/>
                        </a:tabLst>
                      </a:pPr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안</a:t>
                      </a:r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(EJB</a:t>
                      </a:r>
                      <a:r>
                        <a:rPr kumimoji="0" lang="en-US" altLang="ko-KR" sz="10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kumimoji="0" lang="ko-KR" altLang="en-US" sz="10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유지형</a:t>
                      </a:r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 – EJB</a:t>
                      </a:r>
                      <a:r>
                        <a:rPr kumimoji="0" lang="en-US" altLang="ko-KR" sz="10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kumimoji="0" lang="ko-KR" altLang="en-US" sz="10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관련 설정 변경 후 </a:t>
                      </a:r>
                      <a:r>
                        <a:rPr kumimoji="0" lang="ko-KR" altLang="en-US" sz="1000" baseline="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재패키징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r>
                        <a:rPr kumimoji="0" lang="ko-KR" altLang="en-US" sz="1000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안</a:t>
                      </a:r>
                      <a:r>
                        <a:rPr kumimoji="0" lang="en-US" altLang="ko-KR" sz="1000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(EJB</a:t>
                      </a:r>
                      <a:r>
                        <a:rPr kumimoji="0" lang="en-US" altLang="ko-KR" sz="1000" baseline="0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kumimoji="0" lang="ko-KR" altLang="en-US" sz="1000" baseline="0" dirty="0" err="1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제거형</a:t>
                      </a:r>
                      <a:r>
                        <a:rPr kumimoji="0" lang="en-US" altLang="ko-KR" sz="1000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 –</a:t>
                      </a:r>
                      <a:r>
                        <a:rPr kumimoji="0" lang="en-US" altLang="ko-KR" sz="1000" baseline="0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EJB </a:t>
                      </a:r>
                      <a:r>
                        <a:rPr kumimoji="0" lang="ko-KR" altLang="en-US" sz="1000" baseline="0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애플리케이션을 제거</a:t>
                      </a:r>
                      <a:endParaRPr kumimoji="0" lang="ko-KR" altLang="en-US" sz="1000" dirty="0" smtClean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장점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단점</a:t>
                      </a:r>
                      <a:endParaRPr lang="ko-KR" altLang="en-US" sz="100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장점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단점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6868">
                <a:tc>
                  <a:txBody>
                    <a:bodyPr/>
                    <a:lstStyle/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안정화된 기존 애플리케이션 코드에 대한 재사용</a:t>
                      </a:r>
                      <a:endParaRPr lang="en-US" altLang="ko-KR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불필요한 애플리케이션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레이어를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그대로 유지</a:t>
                      </a:r>
                      <a:endParaRPr lang="en-US" altLang="ko-KR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marL="17145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에 대한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패키징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빌드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/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배포 관리 어려움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단순한 형태의 애플리케이션으로 개발자 친화적 코드로 변경</a:t>
                      </a:r>
                      <a:endParaRPr lang="en-US" altLang="ko-KR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애플리케이션 복잡도 감소</a:t>
                      </a:r>
                      <a:endParaRPr lang="en-US" altLang="ko-KR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latinLnBrk="1"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애플리케이션에 제거에 대한  추가 시간 소요 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직사각형 8"/>
          <p:cNvSpPr/>
          <p:nvPr/>
        </p:nvSpPr>
        <p:spPr>
          <a:xfrm>
            <a:off x="471063" y="4864850"/>
            <a:ext cx="3582382" cy="31899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b="1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Unix to Linux </a:t>
            </a:r>
            <a:r>
              <a:rPr lang="ko-KR" altLang="en-US" sz="1000" b="1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마이그레이션</a:t>
            </a:r>
            <a:endParaRPr lang="ko-KR" altLang="en-US" sz="1000" b="1" dirty="0">
              <a:ln>
                <a:solidFill>
                  <a:prstClr val="white">
                    <a:alpha val="0"/>
                  </a:prstClr>
                </a:solidFill>
              </a:ln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452526" y="3835930"/>
            <a:ext cx="3600919" cy="31899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b="1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EJB</a:t>
            </a:r>
            <a:r>
              <a:rPr lang="ko-KR" altLang="en-US" sz="1000" b="1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를 </a:t>
            </a:r>
            <a:r>
              <a:rPr lang="en-US" altLang="ko-KR" sz="1000" b="1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JBoss </a:t>
            </a:r>
            <a:r>
              <a:rPr lang="ko-KR" altLang="en-US" sz="1000" b="1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형태로 변경하여 </a:t>
            </a:r>
            <a:r>
              <a:rPr lang="ko-KR" altLang="en-US" sz="1000" b="1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오픈소스</a:t>
            </a:r>
            <a:r>
              <a:rPr lang="ko-KR" altLang="en-US" sz="1000" b="1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전환</a:t>
            </a:r>
            <a:endParaRPr lang="ko-KR" altLang="en-US" sz="1000" b="1" dirty="0">
              <a:ln>
                <a:solidFill>
                  <a:prstClr val="white">
                    <a:alpha val="0"/>
                  </a:prstClr>
                </a:solidFill>
              </a:ln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529635" y="3743680"/>
            <a:ext cx="3888433" cy="1548752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endParaRPr lang="ko-KR" altLang="en-US" sz="1000" b="1" dirty="0">
              <a:ln>
                <a:solidFill>
                  <a:prstClr val="white">
                    <a:alpha val="0"/>
                  </a:prstClr>
                </a:solidFill>
              </a:ln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692188" y="4864850"/>
            <a:ext cx="3588112" cy="3189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Unix to Linux </a:t>
            </a:r>
            <a:r>
              <a:rPr lang="ko-KR" altLang="en-US" sz="1000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마이그레이션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5673651" y="3835930"/>
            <a:ext cx="3600919" cy="3189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b="1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EJB </a:t>
            </a:r>
            <a:r>
              <a:rPr lang="ko-KR" altLang="en-US" sz="1000" b="1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애플리케이션 일반 자바코드 변경</a:t>
            </a:r>
            <a:r>
              <a:rPr lang="en-US" altLang="ko-KR" sz="1000" b="1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(EJB </a:t>
            </a:r>
            <a:r>
              <a:rPr lang="ko-KR" altLang="en-US" sz="1000" b="1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코드 제거</a:t>
            </a:r>
            <a:r>
              <a:rPr lang="en-US" altLang="ko-KR" sz="1000" b="1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)</a:t>
            </a:r>
            <a:endParaRPr lang="ko-KR" altLang="en-US" sz="1000" b="1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cxnSp>
        <p:nvCxnSpPr>
          <p:cNvPr id="14" name="직선 화살표 연결선 13"/>
          <p:cNvCxnSpPr>
            <a:stCxn id="6" idx="1"/>
            <a:endCxn id="10" idx="3"/>
          </p:cNvCxnSpPr>
          <p:nvPr/>
        </p:nvCxnSpPr>
        <p:spPr bwMode="auto">
          <a:xfrm flipH="1" flipV="1">
            <a:off x="4053445" y="3995425"/>
            <a:ext cx="252053" cy="1"/>
          </a:xfrm>
          <a:prstGeom prst="straightConnector1">
            <a:avLst/>
          </a:prstGeom>
          <a:ln w="38100">
            <a:solidFill>
              <a:schemeClr val="tx1"/>
            </a:solidFill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>
            <a:stCxn id="6" idx="3"/>
            <a:endCxn id="13" idx="1"/>
          </p:cNvCxnSpPr>
          <p:nvPr/>
        </p:nvCxnSpPr>
        <p:spPr bwMode="auto">
          <a:xfrm flipV="1">
            <a:off x="5457627" y="3995425"/>
            <a:ext cx="216024" cy="1"/>
          </a:xfrm>
          <a:prstGeom prst="straightConnector1">
            <a:avLst/>
          </a:prstGeom>
          <a:ln w="38100">
            <a:solidFill>
              <a:schemeClr val="tx1"/>
            </a:solidFill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/>
          <p:nvPr/>
        </p:nvCxnSpPr>
        <p:spPr bwMode="auto">
          <a:xfrm flipH="1" flipV="1">
            <a:off x="4053445" y="4998451"/>
            <a:ext cx="252053" cy="1"/>
          </a:xfrm>
          <a:prstGeom prst="straightConnector1">
            <a:avLst/>
          </a:prstGeom>
          <a:ln w="38100">
            <a:solidFill>
              <a:schemeClr val="tx1"/>
            </a:solidFill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직사각형 17"/>
          <p:cNvSpPr/>
          <p:nvPr/>
        </p:nvSpPr>
        <p:spPr>
          <a:xfrm>
            <a:off x="1245159" y="4354937"/>
            <a:ext cx="506472" cy="381416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ko-KR" altLang="en-US" sz="8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변환</a:t>
            </a:r>
            <a:endParaRPr lang="en-US" altLang="ko-KR" sz="8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r>
              <a:rPr lang="ko-KR" altLang="en-US" sz="8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스크립트</a:t>
            </a:r>
          </a:p>
        </p:txBody>
      </p:sp>
      <p:cxnSp>
        <p:nvCxnSpPr>
          <p:cNvPr id="19" name="직선 화살표 연결선 18"/>
          <p:cNvCxnSpPr/>
          <p:nvPr/>
        </p:nvCxnSpPr>
        <p:spPr bwMode="auto">
          <a:xfrm>
            <a:off x="1029135" y="4552591"/>
            <a:ext cx="216024" cy="0"/>
          </a:xfrm>
          <a:prstGeom prst="straightConnector1">
            <a:avLst/>
          </a:prstGeom>
          <a:ln w="38100">
            <a:solidFill>
              <a:schemeClr val="tx1"/>
            </a:solidFill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직사각형 19"/>
          <p:cNvSpPr/>
          <p:nvPr/>
        </p:nvSpPr>
        <p:spPr>
          <a:xfrm>
            <a:off x="1962823" y="4354936"/>
            <a:ext cx="506472" cy="381416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ko-KR" sz="8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EJB</a:t>
            </a:r>
          </a:p>
          <a:p>
            <a:pPr algn="ctr"/>
            <a:r>
              <a:rPr lang="ko-KR" altLang="en-US" sz="800" dirty="0" err="1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재패키징</a:t>
            </a:r>
            <a:endParaRPr lang="ko-KR" altLang="en-US" sz="8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cxnSp>
        <p:nvCxnSpPr>
          <p:cNvPr id="21" name="직선 화살표 연결선 20"/>
          <p:cNvCxnSpPr>
            <a:stCxn id="18" idx="3"/>
            <a:endCxn id="20" idx="1"/>
          </p:cNvCxnSpPr>
          <p:nvPr/>
        </p:nvCxnSpPr>
        <p:spPr bwMode="auto">
          <a:xfrm flipV="1">
            <a:off x="1751631" y="4545644"/>
            <a:ext cx="211192" cy="1"/>
          </a:xfrm>
          <a:prstGeom prst="straightConnector1">
            <a:avLst/>
          </a:prstGeom>
          <a:ln w="38100">
            <a:solidFill>
              <a:schemeClr val="tx1"/>
            </a:solidFill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직사각형 21"/>
          <p:cNvSpPr/>
          <p:nvPr/>
        </p:nvSpPr>
        <p:spPr>
          <a:xfrm>
            <a:off x="2649315" y="4361883"/>
            <a:ext cx="506472" cy="381416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ko-KR" sz="8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WAS</a:t>
            </a:r>
          </a:p>
          <a:p>
            <a:pPr algn="ctr"/>
            <a:r>
              <a:rPr lang="ko-KR" altLang="en-US" sz="8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배</a:t>
            </a:r>
            <a:r>
              <a:rPr lang="ko-KR" altLang="en-US" sz="8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포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3409226" y="4358909"/>
            <a:ext cx="506472" cy="381416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ko-KR" altLang="en-US" sz="8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검증</a:t>
            </a:r>
            <a:endParaRPr lang="ko-KR" altLang="en-US" sz="8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cxnSp>
        <p:nvCxnSpPr>
          <p:cNvPr id="24" name="직선 화살표 연결선 23"/>
          <p:cNvCxnSpPr>
            <a:stCxn id="20" idx="3"/>
            <a:endCxn id="22" idx="1"/>
          </p:cNvCxnSpPr>
          <p:nvPr/>
        </p:nvCxnSpPr>
        <p:spPr bwMode="auto">
          <a:xfrm>
            <a:off x="2469295" y="4545644"/>
            <a:ext cx="180020" cy="6947"/>
          </a:xfrm>
          <a:prstGeom prst="straightConnector1">
            <a:avLst/>
          </a:prstGeom>
          <a:ln w="38100">
            <a:solidFill>
              <a:schemeClr val="tx1"/>
            </a:solidFill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직선 화살표 연결선 24"/>
          <p:cNvCxnSpPr>
            <a:stCxn id="22" idx="3"/>
            <a:endCxn id="23" idx="1"/>
          </p:cNvCxnSpPr>
          <p:nvPr/>
        </p:nvCxnSpPr>
        <p:spPr bwMode="auto">
          <a:xfrm flipV="1">
            <a:off x="3155787" y="4549617"/>
            <a:ext cx="253439" cy="2974"/>
          </a:xfrm>
          <a:prstGeom prst="straightConnector1">
            <a:avLst/>
          </a:prstGeom>
          <a:ln w="38100">
            <a:solidFill>
              <a:schemeClr val="tx1"/>
            </a:solidFill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522663" y="4367987"/>
            <a:ext cx="506472" cy="381416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ko-KR" sz="8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EJB </a:t>
            </a:r>
          </a:p>
          <a:p>
            <a:pPr algn="ctr"/>
            <a:r>
              <a:rPr lang="ko-KR" altLang="en-US" sz="8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분석</a:t>
            </a:r>
          </a:p>
        </p:txBody>
      </p:sp>
      <p:pic>
        <p:nvPicPr>
          <p:cNvPr id="27" name="Picture 4" descr="http://icons.iconarchive.com/icons/hopstarter/sleek-xp-basic/128/User-Group-ic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534" y="4185283"/>
            <a:ext cx="368257" cy="368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직사각형 35"/>
          <p:cNvSpPr/>
          <p:nvPr/>
        </p:nvSpPr>
        <p:spPr>
          <a:xfrm>
            <a:off x="6507697" y="4354738"/>
            <a:ext cx="506472" cy="381416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ko-KR" sz="8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EJB</a:t>
            </a:r>
          </a:p>
          <a:p>
            <a:pPr algn="ctr"/>
            <a:r>
              <a:rPr lang="ko-KR" altLang="en-US" sz="8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빈 제거</a:t>
            </a:r>
            <a:endParaRPr lang="ko-KR" altLang="en-US" sz="8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cxnSp>
        <p:nvCxnSpPr>
          <p:cNvPr id="37" name="직선 화살표 연결선 36"/>
          <p:cNvCxnSpPr/>
          <p:nvPr/>
        </p:nvCxnSpPr>
        <p:spPr bwMode="auto">
          <a:xfrm>
            <a:off x="6291673" y="4552392"/>
            <a:ext cx="216024" cy="0"/>
          </a:xfrm>
          <a:prstGeom prst="straightConnector1">
            <a:avLst/>
          </a:prstGeom>
          <a:ln w="38100">
            <a:solidFill>
              <a:schemeClr val="tx1"/>
            </a:solidFill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8" name="직사각형 37"/>
          <p:cNvSpPr/>
          <p:nvPr/>
        </p:nvSpPr>
        <p:spPr>
          <a:xfrm>
            <a:off x="7225361" y="4354737"/>
            <a:ext cx="506472" cy="381416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ko-KR" sz="8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WAR</a:t>
            </a:r>
          </a:p>
          <a:p>
            <a:pPr algn="ctr"/>
            <a:r>
              <a:rPr lang="ko-KR" altLang="en-US" sz="800" dirty="0" err="1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패키</a:t>
            </a:r>
            <a:r>
              <a:rPr lang="ko-KR" altLang="en-US" sz="8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징</a:t>
            </a:r>
            <a:endParaRPr lang="ko-KR" altLang="en-US" sz="8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cxnSp>
        <p:nvCxnSpPr>
          <p:cNvPr id="39" name="직선 화살표 연결선 38"/>
          <p:cNvCxnSpPr>
            <a:stCxn id="36" idx="3"/>
            <a:endCxn id="38" idx="1"/>
          </p:cNvCxnSpPr>
          <p:nvPr/>
        </p:nvCxnSpPr>
        <p:spPr bwMode="auto">
          <a:xfrm flipV="1">
            <a:off x="7014169" y="4545445"/>
            <a:ext cx="211192" cy="1"/>
          </a:xfrm>
          <a:prstGeom prst="straightConnector1">
            <a:avLst/>
          </a:prstGeom>
          <a:ln w="38100">
            <a:solidFill>
              <a:schemeClr val="tx1"/>
            </a:solidFill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0" name="직사각형 39"/>
          <p:cNvSpPr/>
          <p:nvPr/>
        </p:nvSpPr>
        <p:spPr>
          <a:xfrm>
            <a:off x="7911853" y="4361684"/>
            <a:ext cx="506472" cy="381416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ko-KR" sz="8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WAS</a:t>
            </a:r>
          </a:p>
          <a:p>
            <a:pPr algn="ctr"/>
            <a:r>
              <a:rPr lang="ko-KR" altLang="en-US" sz="8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배</a:t>
            </a:r>
            <a:r>
              <a:rPr lang="ko-KR" altLang="en-US" sz="8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포</a:t>
            </a:r>
          </a:p>
        </p:txBody>
      </p:sp>
      <p:sp>
        <p:nvSpPr>
          <p:cNvPr id="41" name="직사각형 40"/>
          <p:cNvSpPr/>
          <p:nvPr/>
        </p:nvSpPr>
        <p:spPr>
          <a:xfrm>
            <a:off x="8671764" y="4358710"/>
            <a:ext cx="506472" cy="381416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ko-KR" altLang="en-US" sz="8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검증</a:t>
            </a:r>
            <a:endParaRPr lang="ko-KR" altLang="en-US" sz="8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cxnSp>
        <p:nvCxnSpPr>
          <p:cNvPr id="42" name="직선 화살표 연결선 41"/>
          <p:cNvCxnSpPr>
            <a:stCxn id="38" idx="3"/>
            <a:endCxn id="40" idx="1"/>
          </p:cNvCxnSpPr>
          <p:nvPr/>
        </p:nvCxnSpPr>
        <p:spPr bwMode="auto">
          <a:xfrm>
            <a:off x="7731833" y="4545445"/>
            <a:ext cx="180020" cy="6947"/>
          </a:xfrm>
          <a:prstGeom prst="straightConnector1">
            <a:avLst/>
          </a:prstGeom>
          <a:ln w="38100">
            <a:solidFill>
              <a:schemeClr val="tx1"/>
            </a:solidFill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직선 화살표 연결선 42"/>
          <p:cNvCxnSpPr>
            <a:stCxn id="40" idx="3"/>
            <a:endCxn id="41" idx="1"/>
          </p:cNvCxnSpPr>
          <p:nvPr/>
        </p:nvCxnSpPr>
        <p:spPr bwMode="auto">
          <a:xfrm flipV="1">
            <a:off x="8418325" y="4549418"/>
            <a:ext cx="253439" cy="2974"/>
          </a:xfrm>
          <a:prstGeom prst="straightConnector1">
            <a:avLst/>
          </a:prstGeom>
          <a:ln w="38100">
            <a:solidFill>
              <a:schemeClr val="tx1"/>
            </a:solidFill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4" name="직사각형 43"/>
          <p:cNvSpPr/>
          <p:nvPr/>
        </p:nvSpPr>
        <p:spPr>
          <a:xfrm>
            <a:off x="5785201" y="4367788"/>
            <a:ext cx="506472" cy="381416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ko-KR" sz="8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EJB </a:t>
            </a:r>
          </a:p>
          <a:p>
            <a:pPr algn="ctr"/>
            <a:r>
              <a:rPr lang="ko-KR" altLang="en-US" sz="8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분석</a:t>
            </a:r>
          </a:p>
        </p:txBody>
      </p:sp>
      <p:pic>
        <p:nvPicPr>
          <p:cNvPr id="45" name="Picture 4" descr="http://icons.iconarchive.com/icons/hopstarter/sleek-xp-basic/128/User-Group-ic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072" y="4185084"/>
            <a:ext cx="368257" cy="368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7" name="표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95029"/>
              </p:ext>
            </p:extLst>
          </p:nvPr>
        </p:nvGraphicFramePr>
        <p:xfrm>
          <a:off x="272480" y="1232889"/>
          <a:ext cx="9217596" cy="2008037"/>
        </p:xfrm>
        <a:graphic>
          <a:graphicData uri="http://schemas.openxmlformats.org/drawingml/2006/table">
            <a:tbl>
              <a:tblPr/>
              <a:tblGrid>
                <a:gridCol w="19238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238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923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92360"/>
                <a:gridCol w="189254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9254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6911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도메인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서버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</a:t>
                      </a:r>
                      <a:r>
                        <a:rPr lang="ko-KR" alt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개수</a:t>
                      </a:r>
                      <a:endParaRPr lang="ko-KR" altLang="en-US" sz="1000" b="0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  <a:endParaRPr lang="ko-KR" altLang="en-US" sz="1000" b="0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전환 대상</a:t>
                      </a:r>
                      <a:endParaRPr lang="ko-KR" altLang="en-US" sz="1000" b="0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비고</a:t>
                      </a:r>
                      <a:endParaRPr lang="ko-KR" altLang="en-US" sz="1000" b="0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</a:tr>
              <a:tr h="169111">
                <a:tc rowSpan="3"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/</a:t>
                      </a:r>
                      <a:br>
                        <a:rPr lang="en-US" altLang="ko-KR" sz="1000" b="0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</a:br>
                      <a:r>
                        <a:rPr lang="ko-KR" altLang="en-US" sz="1000" b="0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 공통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mallap3, mallap4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169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상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JBoss </a:t>
                      </a:r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변환시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변환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공수 필요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87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193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상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 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변환시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JAVA Version 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문제</a:t>
                      </a:r>
                      <a:b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</a:b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웹로직 업그레이드 필요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4616"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mallap5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JBoss 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변환시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= 1EA 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변환 공수 필요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9448">
                <a:tc rowSpan="2"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u="none" strike="noStrike" kern="1200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인터넷</a:t>
                      </a:r>
                      <a:r>
                        <a:rPr lang="en-US" altLang="ko-KR" sz="1000" b="0" i="0" u="none" strike="noStrike" kern="1200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/</a:t>
                      </a:r>
                      <a:br>
                        <a:rPr lang="en-US" altLang="ko-KR" sz="1000" b="0" i="0" u="none" strike="noStrike" kern="1200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</a:br>
                      <a:r>
                        <a:rPr lang="ko-KR" altLang="en-US" sz="1000" b="0" i="0" u="none" strike="noStrike" kern="1200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선택적 복지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fbap01 , fbap02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JBoss 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변환시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= 1EA 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변환 공수 필요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94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하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 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변환시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별다른 문제 없음</a:t>
                      </a:r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73943">
                <a:tc rowSpan="3"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u="none" strike="noStrike" kern="1200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인트라넷</a:t>
                      </a:r>
                      <a:r>
                        <a:rPr lang="en-US" altLang="ko-KR" sz="1000" b="0" i="0" u="none" strike="noStrike" kern="1200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/</a:t>
                      </a:r>
                    </a:p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u="none" strike="noStrike" kern="1200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통합인트라넷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intap01, intap02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하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JBoss 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변환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별다른 문제 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없음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 </a:t>
                      </a:r>
                      <a:r>
                        <a:rPr lang="en-US" altLang="ko-K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webApp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형식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7394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엄그레이드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별다른 문제 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없음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 </a:t>
                      </a:r>
                      <a:r>
                        <a:rPr lang="en-US" altLang="ko-K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webApp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형식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7394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Jeus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엄그레이드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별다른 문제 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없음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 </a:t>
                      </a:r>
                      <a:r>
                        <a:rPr lang="en-US" altLang="ko-K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webApp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형식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7394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kern="1200" dirty="0" err="1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지원계</a:t>
                      </a:r>
                      <a:r>
                        <a:rPr lang="en-US" altLang="ko-KR" sz="1000" b="0" i="0" u="none" strike="noStrike" kern="1200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/</a:t>
                      </a:r>
                      <a:br>
                        <a:rPr lang="en-US" altLang="ko-KR" sz="1000" b="0" i="0" u="none" strike="noStrike" kern="1200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</a:br>
                      <a:r>
                        <a:rPr lang="ko-KR" altLang="en-US" sz="1000" b="0" i="0" u="none" strike="noStrike" kern="1200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스마트카드발급</a:t>
                      </a:r>
                      <a:endParaRPr lang="en-US" sz="1000" b="0" i="0" u="none" strike="noStrike" kern="1200" dirty="0">
                        <a:solidFill>
                          <a:srgbClr val="8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scmsap01, scmsap02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JBoss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변환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별다른 문제 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없음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 </a:t>
                      </a:r>
                      <a:r>
                        <a:rPr lang="en-US" altLang="ko-K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webApp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형식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7394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Jeus </a:t>
                      </a:r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엄그레이드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별다른 문제 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없음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 </a:t>
                      </a:r>
                      <a:r>
                        <a:rPr lang="en-US" altLang="ko-K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webApp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형식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48" name="내용 개체 틀 87"/>
          <p:cNvSpPr txBox="1">
            <a:spLocks/>
          </p:cNvSpPr>
          <p:nvPr/>
        </p:nvSpPr>
        <p:spPr bwMode="auto">
          <a:xfrm>
            <a:off x="272480" y="830855"/>
            <a:ext cx="9217595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3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en-US" altLang="ko-KR" sz="1600" dirty="0" smtClean="0"/>
              <a:t>EJB</a:t>
            </a:r>
            <a:r>
              <a:rPr lang="ko-KR" altLang="en-US" sz="1600" dirty="0" smtClean="0"/>
              <a:t>의 유지와 제거의 각각의 방안이 존재하며 각 경우에 대한 방안은 다음과 같습니다</a:t>
            </a:r>
            <a:r>
              <a:rPr lang="en-US" altLang="ko-KR" sz="1600" dirty="0" smtClean="0"/>
              <a:t>.</a:t>
            </a:r>
            <a:r>
              <a:rPr lang="ko-KR" altLang="en-US" sz="1600" dirty="0" smtClean="0"/>
              <a:t> 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07168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운영체제</a:t>
            </a:r>
            <a:r>
              <a:rPr lang="en-US" altLang="ko-KR" dirty="0" smtClean="0"/>
              <a:t>/</a:t>
            </a:r>
            <a:r>
              <a:rPr lang="ko-KR" altLang="en-US" dirty="0" err="1" smtClean="0"/>
              <a:t>미들웨어</a:t>
            </a:r>
            <a:r>
              <a:rPr lang="ko-KR" altLang="en-US" dirty="0" smtClean="0"/>
              <a:t> 투입 예상 일수</a:t>
            </a:r>
            <a:endParaRPr lang="ko-KR" altLang="en-US" dirty="0"/>
          </a:p>
        </p:txBody>
      </p:sp>
      <p:sp>
        <p:nvSpPr>
          <p:cNvPr id="7" name="내용 개체 틀 87"/>
          <p:cNvSpPr txBox="1">
            <a:spLocks/>
          </p:cNvSpPr>
          <p:nvPr/>
        </p:nvSpPr>
        <p:spPr bwMode="auto">
          <a:xfrm>
            <a:off x="272480" y="830853"/>
            <a:ext cx="9217595" cy="321819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en-US" altLang="ko-KR" sz="1400" dirty="0" smtClean="0"/>
              <a:t>U2L </a:t>
            </a:r>
            <a:r>
              <a:rPr lang="ko-KR" altLang="en-US" sz="1400" dirty="0" smtClean="0"/>
              <a:t>운영체제 전환 예상</a:t>
            </a:r>
            <a:endParaRPr lang="ko-KR" altLang="en-US" sz="1400" baseline="30000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022680"/>
              </p:ext>
            </p:extLst>
          </p:nvPr>
        </p:nvGraphicFramePr>
        <p:xfrm>
          <a:off x="272480" y="1268760"/>
          <a:ext cx="9217024" cy="8640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56184"/>
                <a:gridCol w="5040560"/>
              </a:tblGrid>
              <a:tr h="216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 </a:t>
                      </a:r>
                      <a:r>
                        <a:rPr lang="ko-KR" alt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전환대상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대수</a:t>
                      </a:r>
                      <a:endParaRPr lang="ko-KR" alt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일수</a:t>
                      </a:r>
                      <a:endParaRPr lang="ko-KR" alt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작업</a:t>
                      </a:r>
                      <a:endParaRPr lang="ko-KR" alt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응용서버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46</a:t>
                      </a:r>
                    </a:p>
                    <a:p>
                      <a:pPr algn="ctr" fontAlgn="b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(DB 4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클러스터 포함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46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(1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 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 46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대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운영체제 설치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보안 설정 확인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시스템 볼륨 구성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기타 확인 작업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DB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클러스터구성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12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(3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 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 4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클러스터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운영체제 설치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파티션 구성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 HA(High Availability)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구성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총 소요일수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58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628475"/>
              </p:ext>
            </p:extLst>
          </p:nvPr>
        </p:nvGraphicFramePr>
        <p:xfrm>
          <a:off x="3440832" y="3138926"/>
          <a:ext cx="2880320" cy="11521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50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852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3042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항목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1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WAR </a:t>
                      </a:r>
                      <a:r>
                        <a:rPr lang="ko-KR" altLang="en-US" sz="900" b="1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애플리케이션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WAR </a:t>
                      </a:r>
                      <a:r>
                        <a:rPr lang="ko-KR" altLang="en-US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개별 변경 공수</a:t>
                      </a:r>
                      <a:r>
                        <a:rPr lang="en-US" altLang="ko-KR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ko-KR" altLang="en-US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en-US" altLang="ko-KR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r>
                        <a:rPr lang="ko-KR" altLang="en-US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WAR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배포 및 기본 테스트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총 </a:t>
                      </a:r>
                      <a:r>
                        <a:rPr lang="en-US" altLang="ko-KR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 </a:t>
                      </a:r>
                      <a:r>
                        <a:rPr lang="ko-KR" altLang="en-US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애플리케이션 수</a:t>
                      </a:r>
                      <a:r>
                        <a:rPr lang="en-US" altLang="ko-KR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ko-KR" altLang="en-US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</a:t>
                      </a:r>
                      <a:r>
                        <a:rPr lang="en-US" altLang="ko-KR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46</a:t>
                      </a:r>
                      <a:r>
                        <a:rPr lang="ko-KR" altLang="en-US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총 소요일수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138</a:t>
                      </a:r>
                      <a:r>
                        <a:rPr lang="ko-KR" altLang="en-US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en-US" altLang="ko-KR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(46</a:t>
                      </a:r>
                      <a:r>
                        <a:rPr lang="ko-KR" altLang="en-US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 </a:t>
                      </a:r>
                      <a:r>
                        <a:rPr lang="en-US" altLang="ko-KR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</a:t>
                      </a:r>
                      <a:r>
                        <a:rPr lang="en-US" altLang="ko-KR" sz="9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3</a:t>
                      </a:r>
                      <a:r>
                        <a:rPr lang="ko-KR" altLang="en-US" sz="9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en-US" altLang="ko-KR" sz="9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634291"/>
              </p:ext>
            </p:extLst>
          </p:nvPr>
        </p:nvGraphicFramePr>
        <p:xfrm>
          <a:off x="6537176" y="3144783"/>
          <a:ext cx="2952898" cy="1146270"/>
        </p:xfrm>
        <a:graphic>
          <a:graphicData uri="http://schemas.openxmlformats.org/drawingml/2006/table">
            <a:tbl>
              <a:tblPr/>
              <a:tblGrid>
                <a:gridCol w="168151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713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9104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항목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애플리케이션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104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디스크립터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분석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104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스크립트 변환 패턴 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XSLT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구성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104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변환 및 재패키징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104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디플로이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및 테스트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104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총 소요일 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20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6" name="내용 개체 틀 87"/>
          <p:cNvSpPr txBox="1">
            <a:spLocks/>
          </p:cNvSpPr>
          <p:nvPr/>
        </p:nvSpPr>
        <p:spPr bwMode="auto">
          <a:xfrm>
            <a:off x="272480" y="2562862"/>
            <a:ext cx="9217595" cy="321819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en-US" altLang="ko-KR" sz="1400" dirty="0" smtClean="0"/>
              <a:t>EJB </a:t>
            </a:r>
            <a:r>
              <a:rPr lang="ko-KR" altLang="en-US" sz="1400" dirty="0" smtClean="0"/>
              <a:t>유지 </a:t>
            </a:r>
            <a:r>
              <a:rPr lang="en-US" altLang="ko-KR" sz="1400" dirty="0" smtClean="0"/>
              <a:t>- </a:t>
            </a:r>
            <a:r>
              <a:rPr lang="ko-KR" altLang="en-US" sz="1400" dirty="0" smtClean="0"/>
              <a:t>전환 예상 공수</a:t>
            </a:r>
            <a:r>
              <a:rPr lang="en-US" altLang="ko-KR" sz="1400" baseline="30000" dirty="0" smtClean="0"/>
              <a:t>1)</a:t>
            </a:r>
            <a:endParaRPr lang="ko-KR" altLang="en-US" sz="1400" baseline="30000" dirty="0"/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536004"/>
              </p:ext>
            </p:extLst>
          </p:nvPr>
        </p:nvGraphicFramePr>
        <p:xfrm>
          <a:off x="272480" y="3138927"/>
          <a:ext cx="2952328" cy="11024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0465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항목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웹 서버 설정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465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웹 서버</a:t>
                      </a:r>
                      <a:r>
                        <a:rPr lang="ko-KR" alt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설치 구성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r>
                        <a:rPr lang="ko-KR" altLang="en-US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465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  <a:r>
                        <a:rPr lang="en-US" altLang="ko-KR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설정 분석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11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시스템당 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149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설정 변경 적용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33</a:t>
                      </a:r>
                      <a:r>
                        <a:rPr lang="ko-KR" altLang="en-US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en-US" altLang="ko-KR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(1</a:t>
                      </a:r>
                      <a:r>
                        <a:rPr lang="ko-KR" altLang="en-US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 시스템당 </a:t>
                      </a:r>
                      <a:r>
                        <a:rPr lang="en-US" altLang="ko-KR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r>
                        <a:rPr lang="ko-KR" altLang="en-US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ko-KR" altLang="en-US" sz="9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변환</a:t>
                      </a:r>
                      <a:r>
                        <a:rPr lang="en-US" altLang="ko-KR" sz="9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</a:p>
                    <a:p>
                      <a:pPr algn="ctr" fontAlgn="ctr"/>
                      <a:r>
                        <a:rPr lang="ko-KR" altLang="en-US" sz="900" u="none" strike="noStrike" baseline="0" dirty="0" err="1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테스팅</a:t>
                      </a:r>
                      <a:r>
                        <a:rPr lang="en-US" altLang="ko-KR" sz="9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r>
                        <a:rPr lang="ko-KR" altLang="en-US" sz="9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en-US" altLang="ko-KR" sz="9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465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총 소요일수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46</a:t>
                      </a:r>
                      <a:r>
                        <a:rPr lang="ko-KR" altLang="en-US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808984" y="836712"/>
            <a:ext cx="4680520" cy="424732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28600" indent="-228600"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  <a:buAutoNum type="arabicParenR"/>
            </a:pPr>
            <a:r>
              <a:rPr kumimoji="0" lang="ko-KR" altLang="en-US" sz="9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상용 </a:t>
            </a:r>
            <a:r>
              <a:rPr kumimoji="0" lang="en-US" altLang="ko-KR" sz="9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WAS </a:t>
            </a:r>
            <a:r>
              <a:rPr kumimoji="0" lang="ko-KR" altLang="en-US" sz="9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상에 배포된 애플리케이션에 대한 오픈 소스</a:t>
            </a:r>
            <a:r>
              <a:rPr kumimoji="0" lang="en-US" altLang="ko-KR" sz="9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 </a:t>
            </a:r>
            <a:r>
              <a:rPr kumimoji="0" lang="ko-KR" altLang="en-US" sz="900" kern="0" dirty="0" err="1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미들웨어</a:t>
            </a:r>
            <a:r>
              <a:rPr kumimoji="0" lang="ko-KR" altLang="en-US" sz="9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 전환 시 예상되는 </a:t>
            </a:r>
            <a:r>
              <a:rPr kumimoji="0" lang="ko-KR" altLang="en-US" sz="9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공수</a:t>
            </a:r>
            <a:endParaRPr kumimoji="0" lang="en-US" altLang="ko-KR" sz="900" kern="0" dirty="0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  <a:p>
            <a:pPr marL="228600" indent="-228600"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  <a:buAutoNum type="arabicParenR"/>
            </a:pPr>
            <a:r>
              <a:rPr kumimoji="0" lang="en-US" altLang="ko-KR" sz="9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EJB </a:t>
            </a:r>
            <a:r>
              <a:rPr kumimoji="0" lang="ko-KR" altLang="en-US" sz="9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애플리케이션의 </a:t>
            </a:r>
            <a:r>
              <a:rPr kumimoji="0" lang="en-US" altLang="ko-KR" sz="9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Remote Interface</a:t>
            </a:r>
            <a:r>
              <a:rPr kumimoji="0" lang="ko-KR" altLang="en-US" sz="9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를 제거하고 일반 </a:t>
            </a:r>
            <a:r>
              <a:rPr kumimoji="0" lang="en-US" altLang="ko-KR" sz="9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Bean</a:t>
            </a:r>
            <a:r>
              <a:rPr kumimoji="0" lang="ko-KR" altLang="en-US" sz="9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으로 만드는데 예상되는 공수</a:t>
            </a:r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374223"/>
              </p:ext>
            </p:extLst>
          </p:nvPr>
        </p:nvGraphicFramePr>
        <p:xfrm>
          <a:off x="3440832" y="5130770"/>
          <a:ext cx="2880320" cy="11775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50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852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3550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항목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1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WAR </a:t>
                      </a:r>
                      <a:r>
                        <a:rPr lang="ko-KR" altLang="en-US" sz="900" b="1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애플리케이션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55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WAR </a:t>
                      </a:r>
                      <a:r>
                        <a:rPr lang="ko-KR" altLang="en-US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개별 변경 공수</a:t>
                      </a:r>
                      <a:r>
                        <a:rPr lang="en-US" altLang="ko-KR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ko-KR" altLang="en-US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en-US" altLang="ko-KR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r>
                        <a:rPr lang="ko-KR" altLang="en-US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55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WAR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배포 및 기본 테스트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550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총 </a:t>
                      </a:r>
                      <a:r>
                        <a:rPr lang="en-US" altLang="ko-KR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 </a:t>
                      </a:r>
                      <a:r>
                        <a:rPr lang="ko-KR" altLang="en-US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애플리케이션 수</a:t>
                      </a:r>
                      <a:r>
                        <a:rPr lang="en-US" altLang="ko-KR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ko-KR" altLang="en-US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</a:t>
                      </a:r>
                      <a:r>
                        <a:rPr lang="en-US" altLang="ko-KR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46</a:t>
                      </a:r>
                      <a:r>
                        <a:rPr lang="ko-KR" altLang="en-US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550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총 소요일수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138</a:t>
                      </a:r>
                      <a:r>
                        <a:rPr lang="ko-KR" altLang="en-US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817793"/>
              </p:ext>
            </p:extLst>
          </p:nvPr>
        </p:nvGraphicFramePr>
        <p:xfrm>
          <a:off x="6537176" y="5130772"/>
          <a:ext cx="2952898" cy="1216960"/>
        </p:xfrm>
        <a:graphic>
          <a:graphicData uri="http://schemas.openxmlformats.org/drawingml/2006/table">
            <a:tbl>
              <a:tblPr/>
              <a:tblGrid>
                <a:gridCol w="168151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713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86623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항목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애플리케이션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662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애플리케이션 분석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39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개발 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Bean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제거 및 변경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20.5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하루 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10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개의 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변경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662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WAR</a:t>
                      </a:r>
                      <a:r>
                        <a:rPr lang="en-US" altLang="ko-KR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통합 </a:t>
                      </a:r>
                      <a:r>
                        <a:rPr lang="ko-KR" altLang="en-US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패키징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662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WAR</a:t>
                      </a:r>
                      <a:r>
                        <a:rPr lang="en-US" altLang="ko-KR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테스트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86623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총 소요일 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30.5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21" name="내용 개체 틀 87"/>
          <p:cNvSpPr txBox="1">
            <a:spLocks/>
          </p:cNvSpPr>
          <p:nvPr/>
        </p:nvSpPr>
        <p:spPr bwMode="auto">
          <a:xfrm>
            <a:off x="272480" y="4576971"/>
            <a:ext cx="9217595" cy="321819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en-US" altLang="ko-KR" sz="1400" dirty="0" smtClean="0"/>
              <a:t>EJB </a:t>
            </a:r>
            <a:r>
              <a:rPr lang="ko-KR" altLang="en-US" sz="1400" dirty="0" smtClean="0"/>
              <a:t>제거 </a:t>
            </a:r>
            <a:r>
              <a:rPr lang="en-US" altLang="ko-KR" sz="1400" dirty="0"/>
              <a:t>- </a:t>
            </a:r>
            <a:r>
              <a:rPr lang="ko-KR" altLang="en-US" sz="1400" dirty="0"/>
              <a:t>전환 예상 </a:t>
            </a:r>
            <a:r>
              <a:rPr lang="ko-KR" altLang="en-US" sz="1400" dirty="0" smtClean="0"/>
              <a:t>공수</a:t>
            </a:r>
            <a:r>
              <a:rPr lang="en-US" altLang="ko-KR" sz="1400" baseline="30000" dirty="0" smtClean="0"/>
              <a:t>2)</a:t>
            </a:r>
            <a:endParaRPr lang="ko-KR" altLang="en-US" sz="1400" baseline="30000" dirty="0"/>
          </a:p>
        </p:txBody>
      </p:sp>
      <p:graphicFrame>
        <p:nvGraphicFramePr>
          <p:cNvPr id="22" name="표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460002"/>
              </p:ext>
            </p:extLst>
          </p:nvPr>
        </p:nvGraphicFramePr>
        <p:xfrm>
          <a:off x="272480" y="5130770"/>
          <a:ext cx="2952328" cy="11775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3550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항목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웹 서버 설정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550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웹 서버</a:t>
                      </a:r>
                      <a:r>
                        <a:rPr lang="ko-KR" alt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설치 구성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r>
                        <a:rPr lang="ko-KR" altLang="en-US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55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  <a:r>
                        <a:rPr lang="en-US" altLang="ko-KR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설정 분석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11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시스템당 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550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설정 변경 적용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33</a:t>
                      </a:r>
                      <a:r>
                        <a:rPr lang="ko-KR" altLang="en-US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en-US" altLang="ko-KR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(2</a:t>
                      </a:r>
                      <a:r>
                        <a:rPr lang="ko-KR" altLang="en-US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ko-KR" altLang="en-US" sz="9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변환</a:t>
                      </a:r>
                      <a:r>
                        <a:rPr lang="en-US" altLang="ko-KR" sz="9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900" u="none" strike="noStrike" baseline="0" dirty="0" err="1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테스팅</a:t>
                      </a:r>
                      <a:r>
                        <a:rPr lang="en-US" altLang="ko-KR" sz="9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r>
                        <a:rPr lang="ko-KR" altLang="en-US" sz="9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en-US" altLang="ko-KR" sz="9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550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총 소요일수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46</a:t>
                      </a:r>
                      <a:r>
                        <a:rPr lang="ko-KR" altLang="en-US" sz="9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16496" y="6308299"/>
            <a:ext cx="8136904" cy="29546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ko-KR" altLang="en-US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총 소요일 수 </a:t>
            </a:r>
            <a:r>
              <a:rPr kumimoji="0" lang="en-US" altLang="ko-KR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: 214</a:t>
            </a:r>
            <a:r>
              <a:rPr kumimoji="0" lang="ko-KR" altLang="en-US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일 </a:t>
            </a:r>
            <a:r>
              <a:rPr kumimoji="0" lang="en-US" altLang="ko-KR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/ 22</a:t>
            </a:r>
            <a:r>
              <a:rPr kumimoji="0" lang="ko-KR" altLang="en-US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일</a:t>
            </a:r>
            <a:r>
              <a:rPr kumimoji="0" lang="en-US" altLang="ko-KR" sz="12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 (</a:t>
            </a:r>
            <a:r>
              <a:rPr kumimoji="0" lang="ko-KR" altLang="en-US" sz="12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월간 근무일수</a:t>
            </a:r>
            <a:r>
              <a:rPr kumimoji="0" lang="en-US" altLang="ko-KR" sz="12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)</a:t>
            </a:r>
            <a:r>
              <a:rPr kumimoji="0" lang="ko-KR" altLang="en-US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 </a:t>
            </a:r>
            <a:r>
              <a:rPr kumimoji="0" lang="en-US" altLang="ko-KR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= 9.7</a:t>
            </a:r>
            <a:r>
              <a:rPr kumimoji="0" lang="ko-KR" altLang="en-US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개월 </a:t>
            </a:r>
            <a:r>
              <a:rPr kumimoji="0" lang="en-US" altLang="ko-KR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= 3</a:t>
            </a:r>
            <a:r>
              <a:rPr kumimoji="0" lang="ko-KR" altLang="en-US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명 투입 시 인당 </a:t>
            </a:r>
            <a:r>
              <a:rPr kumimoji="0" lang="en-US" altLang="ko-KR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3.2 M/M </a:t>
            </a:r>
            <a:r>
              <a:rPr kumimoji="0" lang="ko-KR" altLang="en-US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소요 예상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44488" y="4291054"/>
            <a:ext cx="8136904" cy="29546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ko-KR" altLang="en-US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총 소요일 수 </a:t>
            </a:r>
            <a:r>
              <a:rPr kumimoji="0" lang="en-US" altLang="ko-KR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: 204</a:t>
            </a:r>
            <a:r>
              <a:rPr kumimoji="0" lang="ko-KR" altLang="en-US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일 </a:t>
            </a:r>
            <a:r>
              <a:rPr kumimoji="0" lang="en-US" altLang="ko-KR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/ 22</a:t>
            </a:r>
            <a:r>
              <a:rPr kumimoji="0" lang="ko-KR" altLang="en-US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일</a:t>
            </a:r>
            <a:r>
              <a:rPr kumimoji="0" lang="en-US" altLang="ko-KR" sz="12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 (</a:t>
            </a:r>
            <a:r>
              <a:rPr kumimoji="0" lang="ko-KR" altLang="en-US" sz="12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월간 근무일수</a:t>
            </a:r>
            <a:r>
              <a:rPr kumimoji="0" lang="en-US" altLang="ko-KR" sz="12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)</a:t>
            </a:r>
            <a:r>
              <a:rPr kumimoji="0" lang="ko-KR" altLang="en-US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 </a:t>
            </a:r>
            <a:r>
              <a:rPr kumimoji="0" lang="en-US" altLang="ko-KR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= 9.2</a:t>
            </a:r>
            <a:r>
              <a:rPr kumimoji="0" lang="ko-KR" altLang="en-US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개월 </a:t>
            </a:r>
            <a:r>
              <a:rPr kumimoji="0" lang="en-US" altLang="ko-KR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= 3</a:t>
            </a:r>
            <a:r>
              <a:rPr kumimoji="0" lang="ko-KR" altLang="en-US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명 투입 시 인당 </a:t>
            </a:r>
            <a:r>
              <a:rPr kumimoji="0" lang="en-US" altLang="ko-KR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3.1 M/M </a:t>
            </a:r>
            <a:r>
              <a:rPr kumimoji="0" lang="ko-KR" altLang="en-US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소요 예상</a:t>
            </a:r>
          </a:p>
        </p:txBody>
      </p:sp>
      <p:sp>
        <p:nvSpPr>
          <p:cNvPr id="25" name="직사각형 24"/>
          <p:cNvSpPr/>
          <p:nvPr/>
        </p:nvSpPr>
        <p:spPr bwMode="auto">
          <a:xfrm>
            <a:off x="6537176" y="3144786"/>
            <a:ext cx="2952899" cy="1146266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endParaRPr lang="ko-KR" altLang="en-US" sz="1100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26" name="직사각형 25"/>
          <p:cNvSpPr/>
          <p:nvPr/>
        </p:nvSpPr>
        <p:spPr bwMode="auto">
          <a:xfrm>
            <a:off x="6537175" y="5130770"/>
            <a:ext cx="2952899" cy="1250558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endParaRPr lang="ko-KR" altLang="en-US" sz="1200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257256" y="2872082"/>
            <a:ext cx="1800200" cy="272703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algn="ctr"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&lt;EJB 194</a:t>
            </a:r>
            <a:r>
              <a:rPr kumimoji="0" lang="ko-KR" altLang="en-US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개 전환</a:t>
            </a: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&gt;</a:t>
            </a:r>
            <a:endParaRPr kumimoji="0" lang="ko-KR" altLang="en-US" sz="1100" kern="0" dirty="0" err="1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81177" y="2865462"/>
            <a:ext cx="1800200" cy="272703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algn="ctr"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&lt;WAR 46</a:t>
            </a:r>
            <a:r>
              <a:rPr kumimoji="0" lang="ko-KR" altLang="en-US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개 전환</a:t>
            </a: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&gt;</a:t>
            </a:r>
            <a:endParaRPr kumimoji="0" lang="ko-KR" altLang="en-US" sz="1100" kern="0" dirty="0" err="1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0552" y="2872082"/>
            <a:ext cx="1800200" cy="272703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algn="ctr"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&lt;</a:t>
            </a:r>
            <a:r>
              <a:rPr kumimoji="0" lang="ko-KR" altLang="en-US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웹 서버 </a:t>
            </a: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11</a:t>
            </a:r>
            <a:r>
              <a:rPr kumimoji="0" lang="ko-KR" altLang="en-US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개 설정</a:t>
            </a: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&gt;</a:t>
            </a:r>
            <a:endParaRPr kumimoji="0" lang="ko-KR" altLang="en-US" sz="1100" kern="0" dirty="0" err="1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257256" y="4849358"/>
            <a:ext cx="1800200" cy="272703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algn="ctr"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&lt;EJB 194</a:t>
            </a:r>
            <a:r>
              <a:rPr kumimoji="0" lang="ko-KR" altLang="en-US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개 전환</a:t>
            </a: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&gt;</a:t>
            </a:r>
            <a:endParaRPr kumimoji="0" lang="ko-KR" altLang="en-US" sz="1100" kern="0" dirty="0" err="1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81177" y="4842738"/>
            <a:ext cx="1800200" cy="272703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algn="ctr"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&lt;WAR 46</a:t>
            </a:r>
            <a:r>
              <a:rPr kumimoji="0" lang="ko-KR" altLang="en-US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개 전환</a:t>
            </a: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&gt;</a:t>
            </a:r>
            <a:endParaRPr kumimoji="0" lang="ko-KR" altLang="en-US" sz="1100" kern="0" dirty="0" err="1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20552" y="4849358"/>
            <a:ext cx="1800200" cy="272703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algn="ctr"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&lt;</a:t>
            </a:r>
            <a:r>
              <a:rPr kumimoji="0" lang="ko-KR" altLang="en-US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웹 서버 </a:t>
            </a: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11</a:t>
            </a:r>
            <a:r>
              <a:rPr kumimoji="0" lang="ko-KR" altLang="en-US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개 설정</a:t>
            </a: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&gt;</a:t>
            </a:r>
            <a:endParaRPr kumimoji="0" lang="ko-KR" altLang="en-US" sz="1100" kern="0" dirty="0" err="1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4488" y="2276872"/>
            <a:ext cx="8136904" cy="29546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ko-KR" altLang="en-US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총 소요일 수 </a:t>
            </a:r>
            <a:r>
              <a:rPr kumimoji="0" lang="en-US" altLang="ko-KR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: 58</a:t>
            </a:r>
            <a:r>
              <a:rPr kumimoji="0" lang="ko-KR" altLang="en-US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일 </a:t>
            </a:r>
            <a:r>
              <a:rPr kumimoji="0" lang="en-US" altLang="ko-KR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/ 22</a:t>
            </a:r>
            <a:r>
              <a:rPr kumimoji="0" lang="ko-KR" altLang="en-US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일</a:t>
            </a:r>
            <a:r>
              <a:rPr kumimoji="0" lang="en-US" altLang="ko-KR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(</a:t>
            </a:r>
            <a:r>
              <a:rPr kumimoji="0" lang="ko-KR" altLang="en-US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월간 근무일수</a:t>
            </a:r>
            <a:r>
              <a:rPr kumimoji="0" lang="en-US" altLang="ko-KR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)</a:t>
            </a:r>
            <a:r>
              <a:rPr kumimoji="0" lang="ko-KR" altLang="en-US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 </a:t>
            </a:r>
            <a:r>
              <a:rPr kumimoji="0" lang="en-US" altLang="ko-KR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= 2.63</a:t>
            </a:r>
            <a:r>
              <a:rPr kumimoji="0" lang="ko-KR" altLang="en-US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개월 </a:t>
            </a:r>
            <a:r>
              <a:rPr kumimoji="0" lang="en-US" altLang="ko-KR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= 2</a:t>
            </a:r>
            <a:r>
              <a:rPr kumimoji="0" lang="ko-KR" altLang="en-US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명 투입 시 인당 </a:t>
            </a:r>
            <a:r>
              <a:rPr kumimoji="0" lang="en-US" altLang="ko-KR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1.3 M/M </a:t>
            </a:r>
            <a:r>
              <a:rPr kumimoji="0" lang="ko-KR" altLang="en-US" sz="12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소요 예상</a:t>
            </a:r>
          </a:p>
        </p:txBody>
      </p:sp>
    </p:spTree>
    <p:extLst>
      <p:ext uri="{BB962C8B-B14F-4D97-AF65-F5344CB8AC3E}">
        <p14:creationId xmlns:p14="http://schemas.microsoft.com/office/powerpoint/2010/main" val="116339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마이그레이션 진행 </a:t>
            </a:r>
            <a:r>
              <a:rPr lang="en-US" altLang="ko-KR" dirty="0" smtClean="0"/>
              <a:t>R&amp;R </a:t>
            </a:r>
            <a:r>
              <a:rPr lang="ko-KR" altLang="en-US" dirty="0" smtClean="0"/>
              <a:t>및 투입 예상 공수</a:t>
            </a:r>
            <a:endParaRPr lang="ko-KR" altLang="en-US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51021"/>
              </p:ext>
            </p:extLst>
          </p:nvPr>
        </p:nvGraphicFramePr>
        <p:xfrm>
          <a:off x="272480" y="1412776"/>
          <a:ext cx="9217026" cy="1996421"/>
        </p:xfrm>
        <a:graphic>
          <a:graphicData uri="http://schemas.openxmlformats.org/drawingml/2006/table">
            <a:tbl>
              <a:tblPr/>
              <a:tblGrid>
                <a:gridCol w="2980412"/>
                <a:gridCol w="696378"/>
                <a:gridCol w="696378"/>
                <a:gridCol w="696378"/>
                <a:gridCol w="696378"/>
                <a:gridCol w="696378"/>
                <a:gridCol w="696378"/>
                <a:gridCol w="696378"/>
                <a:gridCol w="1361968"/>
              </a:tblGrid>
              <a:tr h="25748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태스크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</a:t>
                      </a:r>
                      <a:r>
                        <a:rPr lang="ko-KR" altLang="en-US" sz="1000" kern="0" spc="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월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M+1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M+2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M+3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비 고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</a:tr>
              <a:tr h="24986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r>
                        <a:rPr lang="ko-KR" altLang="en-US" sz="1000" kern="0" spc="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주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  <a:r>
                        <a:rPr lang="ko-KR" altLang="en-US" sz="1000" kern="0" spc="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주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6</a:t>
                      </a:r>
                      <a:r>
                        <a:rPr lang="ko-KR" altLang="en-US" sz="1000" kern="0" spc="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주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8</a:t>
                      </a:r>
                      <a:r>
                        <a:rPr lang="ko-KR" altLang="en-US" sz="1000" kern="0" spc="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주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10</a:t>
                      </a:r>
                      <a:r>
                        <a:rPr lang="ko-KR" altLang="en-US" sz="1000" kern="0" spc="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주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12</a:t>
                      </a:r>
                      <a:r>
                        <a:rPr lang="ko-KR" altLang="en-US" sz="1000" kern="0" spc="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주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13</a:t>
                      </a:r>
                      <a:r>
                        <a:rPr lang="ko-KR" altLang="en-US" sz="1000" kern="0" spc="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주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3965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대상 분석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및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작업 계획 수립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5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리눅스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시스템 구성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5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전환 대상 애플리케이션 분석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5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미들웨어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전환 진행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5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기능 테스트 수행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5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산출물 및 보고서 작성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29337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07272"/>
              </p:ext>
            </p:extLst>
          </p:nvPr>
        </p:nvGraphicFramePr>
        <p:xfrm>
          <a:off x="272484" y="3609020"/>
          <a:ext cx="9217023" cy="1773380"/>
        </p:xfrm>
        <a:graphic>
          <a:graphicData uri="http://schemas.openxmlformats.org/drawingml/2006/table">
            <a:tbl>
              <a:tblPr/>
              <a:tblGrid>
                <a:gridCol w="1768158"/>
                <a:gridCol w="3626759"/>
                <a:gridCol w="817395"/>
                <a:gridCol w="3004711"/>
              </a:tblGrid>
              <a:tr h="26768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담당자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역할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최소인력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요소기술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993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프로젝트 리더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프로젝트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구축 수행관리</a:t>
                      </a:r>
                    </a:p>
                    <a:p>
                      <a:pPr marL="171450" marR="0" lvl="0" indent="-171450" algn="l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의사소통 관리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이슈 및 리스트 관리</a:t>
                      </a:r>
                    </a:p>
                    <a:p>
                      <a:pPr marL="171450" marR="0" lvl="0" indent="-171450" algn="l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고객 및 협력업체 의사 소통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명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indent="-171450" algn="l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구축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PM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경험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보유자</a:t>
                      </a:r>
                      <a:endParaRPr lang="en-US" altLang="ko-KR" sz="1000" kern="0" spc="0" dirty="0" smtClean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marL="171450" marR="0" indent="-171450" algn="l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시스템 인프라 구축 운영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유경험자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06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리눅스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마이그레이션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</a:t>
                      </a:r>
                      <a:r>
                        <a:rPr lang="en-US" altLang="ko-KR" sz="1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대상 시스템에 대한 운영체제 설치</a:t>
                      </a:r>
                      <a:endParaRPr lang="en-US" altLang="ko-KR" sz="1000" kern="0" spc="0" baseline="0" dirty="0" smtClean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marL="171450" marR="0" lvl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파티션 구성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 HA,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패치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보안 설정 등 시스템 작업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명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년차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이상의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리눅스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시스템 엔지니어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1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미들웨어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마이그레이션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단순 웹 애플리케이션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(WAR)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에 대한 변환 수행</a:t>
                      </a:r>
                      <a:endParaRPr lang="en-US" altLang="ko-KR" sz="1000" kern="0" spc="0" dirty="0" smtClean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marL="171450" marR="0" lvl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분석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/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변환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/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디플로이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테스트 및 전환 수행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명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WebLogic/JBoss</a:t>
                      </a:r>
                      <a:r>
                        <a:rPr lang="en-US" altLang="ko-KR" sz="1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기반 개발</a:t>
                      </a:r>
                      <a:r>
                        <a:rPr lang="en-US" altLang="ko-KR" sz="1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/</a:t>
                      </a:r>
                      <a:r>
                        <a:rPr lang="ko-KR" altLang="en-US" sz="1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 경험자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9550327"/>
              </p:ext>
            </p:extLst>
          </p:nvPr>
        </p:nvGraphicFramePr>
        <p:xfrm>
          <a:off x="272485" y="5456122"/>
          <a:ext cx="9217020" cy="709182"/>
        </p:xfrm>
        <a:graphic>
          <a:graphicData uri="http://schemas.openxmlformats.org/drawingml/2006/table">
            <a:tbl>
              <a:tblPr/>
              <a:tblGrid>
                <a:gridCol w="1022252"/>
                <a:gridCol w="1114169"/>
                <a:gridCol w="1408138"/>
                <a:gridCol w="1891798"/>
                <a:gridCol w="1260221"/>
                <a:gridCol w="1260221"/>
                <a:gridCol w="1260221"/>
              </a:tblGrid>
              <a:tr h="35810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구분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PM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리눅스</a:t>
                      </a: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마이그레이션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미들웨어</a:t>
                      </a: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마이그레이션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합계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단가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비용</a:t>
                      </a: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원</a:t>
                      </a: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5107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투입</a:t>
                      </a: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M/M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2.6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9.2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14.8M/M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내용 개체 틀 87"/>
          <p:cNvSpPr txBox="1">
            <a:spLocks/>
          </p:cNvSpPr>
          <p:nvPr/>
        </p:nvSpPr>
        <p:spPr bwMode="auto">
          <a:xfrm>
            <a:off x="272480" y="830855"/>
            <a:ext cx="9217595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 smtClean="0"/>
              <a:t>마이그레이션을 위한  예상 일정 및 </a:t>
            </a:r>
            <a:r>
              <a:rPr lang="en-US" altLang="ko-KR" sz="1600" dirty="0" smtClean="0"/>
              <a:t>R&amp;R</a:t>
            </a:r>
            <a:r>
              <a:rPr lang="ko-KR" altLang="en-US" sz="1600" dirty="0" smtClean="0"/>
              <a:t>은 아래와 같습니다</a:t>
            </a:r>
            <a:r>
              <a:rPr lang="en-US" altLang="ko-KR" sz="1600" dirty="0" smtClean="0"/>
              <a:t>.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86691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오픈 소스 도입을 위한 제언 및 요청 사항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72482" y="2256582"/>
            <a:ext cx="576063" cy="170445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algn="ctr">
            <a:solidFill>
              <a:schemeClr val="bg2"/>
            </a:solidFill>
            <a:miter lim="800000"/>
            <a:headEnd/>
            <a:tailEnd/>
          </a:ln>
        </p:spPr>
        <p:txBody>
          <a:bodyPr lIns="36000" tIns="0" rIns="36000" bIns="0" anchor="ctr"/>
          <a:lstStyle/>
          <a:p>
            <a:pPr algn="ctr" fontAlgn="ctr" latinLnBrk="0">
              <a:buSzPct val="90000"/>
            </a:pPr>
            <a:r>
              <a:rPr lang="ko-KR" altLang="en-US" sz="1200" b="1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리눅스</a:t>
            </a:r>
            <a:r>
              <a:rPr lang="ko-KR" altLang="en-US" sz="1200" b="1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 </a:t>
            </a:r>
            <a:endParaRPr lang="en-US" altLang="ko-KR" sz="1200" b="1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Arial" panose="020B0604020202020204" pitchFamily="34" charset="0"/>
            </a:endParaRPr>
          </a:p>
          <a:p>
            <a:pPr algn="ctr" fontAlgn="ctr" latinLnBrk="0">
              <a:buSzPct val="90000"/>
            </a:pPr>
            <a:r>
              <a:rPr lang="ko-KR" altLang="en-US" sz="1200" b="1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전</a:t>
            </a:r>
            <a:r>
              <a:rPr lang="ko-KR" altLang="en-US" sz="1200" b="1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환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272482" y="4632846"/>
            <a:ext cx="576063" cy="170445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algn="ctr">
            <a:solidFill>
              <a:schemeClr val="bg2"/>
            </a:solidFill>
            <a:miter lim="800000"/>
            <a:headEnd/>
            <a:tailEnd/>
          </a:ln>
        </p:spPr>
        <p:txBody>
          <a:bodyPr lIns="36000" tIns="0" rIns="36000" bIns="0" anchor="ctr"/>
          <a:lstStyle/>
          <a:p>
            <a:pPr algn="ctr" fontAlgn="ctr" latinLnBrk="0">
              <a:buSzPct val="90000"/>
            </a:pPr>
            <a:r>
              <a:rPr lang="ko-KR" altLang="en-US" sz="1200" b="1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응용</a:t>
            </a:r>
            <a:endParaRPr lang="en-US" altLang="ko-KR" sz="1200" b="1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Arial" panose="020B0604020202020204" pitchFamily="34" charset="0"/>
            </a:endParaRPr>
          </a:p>
          <a:p>
            <a:pPr algn="ctr" fontAlgn="ctr" latinLnBrk="0">
              <a:buSzPct val="90000"/>
            </a:pPr>
            <a:r>
              <a:rPr lang="ko-KR" altLang="en-US" sz="1200" b="1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전</a:t>
            </a:r>
            <a:r>
              <a:rPr lang="ko-KR" altLang="en-US" sz="1200" b="1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환</a:t>
            </a:r>
          </a:p>
        </p:txBody>
      </p:sp>
      <p:cxnSp>
        <p:nvCxnSpPr>
          <p:cNvPr id="5" name="직선 연결선 4"/>
          <p:cNvCxnSpPr/>
          <p:nvPr/>
        </p:nvCxnSpPr>
        <p:spPr>
          <a:xfrm>
            <a:off x="344489" y="4272806"/>
            <a:ext cx="5544616" cy="0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그룹 6"/>
          <p:cNvGrpSpPr/>
          <p:nvPr/>
        </p:nvGrpSpPr>
        <p:grpSpPr>
          <a:xfrm>
            <a:off x="992560" y="2306449"/>
            <a:ext cx="1296143" cy="1266779"/>
            <a:chOff x="1208583" y="1916872"/>
            <a:chExt cx="1296143" cy="1266779"/>
          </a:xfrm>
        </p:grpSpPr>
        <p:sp>
          <p:nvSpPr>
            <p:cNvPr id="8" name="직사각형 7"/>
            <p:cNvSpPr/>
            <p:nvPr/>
          </p:nvSpPr>
          <p:spPr>
            <a:xfrm>
              <a:off x="1208584" y="1916872"/>
              <a:ext cx="1159150" cy="3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2000" tIns="0" rIns="36000" bIns="0" anchor="ctr" anchorCtr="0"/>
            <a:lstStyle/>
            <a:p>
              <a:pPr algn="ctr" defTabSz="914307" fontAlgn="ctr" latinLnBrk="0">
                <a:lnSpc>
                  <a:spcPct val="120000"/>
                </a:lnSpc>
                <a:spcBef>
                  <a:spcPts val="0"/>
                </a:spcBef>
                <a:spcAft>
                  <a:spcPts val="600"/>
                </a:spcAft>
              </a:pPr>
              <a:r>
                <a:rPr lang="ko-KR" altLang="en-US" sz="1200" b="1" u="sng" kern="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시스템 성격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08583" y="2348880"/>
              <a:ext cx="1296143" cy="83477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>
              <a:defPPr>
                <a:defRPr lang="ko-KR"/>
              </a:defPPr>
              <a:lvl1pPr eaLnBrk="0" hangingPunct="0">
                <a:lnSpc>
                  <a:spcPts val="1500"/>
                </a:lnSpc>
                <a:spcAft>
                  <a:spcPts val="0"/>
                </a:spcAft>
                <a:buSzPct val="85000"/>
                <a:defRPr sz="1100" kern="0">
                  <a:latin typeface="산돌고딕 M" panose="02030504000101010101" pitchFamily="18" charset="-127"/>
                  <a:ea typeface="산돌고딕 M" panose="02030504000101010101" pitchFamily="18" charset="-127"/>
                </a:defRPr>
              </a:lvl1pPr>
            </a:lstStyle>
            <a:p>
              <a:r>
                <a:rPr lang="ko-KR" altLang="en-US" dirty="0"/>
                <a:t>유닉스에서 </a:t>
              </a:r>
              <a:r>
                <a:rPr lang="ko-KR" altLang="en-US" dirty="0" err="1"/>
                <a:t>리눅스로</a:t>
              </a:r>
              <a:r>
                <a:rPr lang="ko-KR" altLang="en-US" dirty="0"/>
                <a:t> 전환이 가능한 </a:t>
              </a:r>
              <a:r>
                <a:rPr lang="ko-KR" altLang="en-US" dirty="0" smtClean="0"/>
                <a:t>웹</a:t>
              </a:r>
              <a:r>
                <a:rPr lang="en-US" altLang="ko-KR" dirty="0" smtClean="0"/>
                <a:t>/WAS </a:t>
              </a:r>
              <a:r>
                <a:rPr lang="ko-KR" altLang="en-US" dirty="0" err="1" smtClean="0"/>
                <a:t>애플리케이션로</a:t>
              </a:r>
              <a:r>
                <a:rPr lang="ko-KR" altLang="en-US" dirty="0" smtClean="0"/>
                <a:t> </a:t>
              </a:r>
              <a:r>
                <a:rPr lang="ko-KR" altLang="en-US" dirty="0"/>
                <a:t>운영되고 </a:t>
              </a:r>
              <a:r>
                <a:rPr lang="ko-KR" altLang="en-US" dirty="0" smtClean="0"/>
                <a:t>있음</a:t>
              </a:r>
              <a:endParaRPr lang="ko-KR" altLang="en-US" dirty="0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992560" y="4729320"/>
            <a:ext cx="1440159" cy="1415694"/>
            <a:chOff x="2526389" y="4271947"/>
            <a:chExt cx="1440159" cy="1415694"/>
          </a:xfrm>
        </p:grpSpPr>
        <p:sp>
          <p:nvSpPr>
            <p:cNvPr id="20" name="직사각형 19"/>
            <p:cNvSpPr/>
            <p:nvPr/>
          </p:nvSpPr>
          <p:spPr>
            <a:xfrm>
              <a:off x="2663383" y="4271947"/>
              <a:ext cx="1159150" cy="3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2000" tIns="0" rIns="36000" bIns="0" anchor="ctr" anchorCtr="0"/>
            <a:lstStyle/>
            <a:p>
              <a:pPr algn="ctr" defTabSz="914307" fontAlgn="ctr" latinLnBrk="0">
                <a:lnSpc>
                  <a:spcPct val="120000"/>
                </a:lnSpc>
                <a:spcBef>
                  <a:spcPts val="0"/>
                </a:spcBef>
                <a:spcAft>
                  <a:spcPts val="600"/>
                </a:spcAft>
              </a:pPr>
              <a:r>
                <a:rPr lang="ko-KR" altLang="en-US" sz="1200" b="1" u="sng" kern="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불가 </a:t>
              </a:r>
              <a:r>
                <a:rPr lang="en-US" altLang="ko-KR" sz="1200" b="1" u="sng" kern="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App</a:t>
              </a:r>
              <a:endParaRPr lang="ko-KR" altLang="en-US" sz="1200" b="1" u="sng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26389" y="4653136"/>
              <a:ext cx="1440159" cy="1034505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eaLnBrk="0" hangingPunct="0">
                <a:lnSpc>
                  <a:spcPts val="1500"/>
                </a:lnSpc>
                <a:spcAft>
                  <a:spcPts val="0"/>
                </a:spcAft>
                <a:buSzPct val="85000"/>
                <a:defRPr/>
              </a:pPr>
              <a:r>
                <a:rPr lang="en-US" altLang="ko-KR" sz="11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PDSS4.0 </a:t>
              </a:r>
              <a:r>
                <a:rPr lang="ko-KR" altLang="en-US" sz="11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시스템의 경우 </a:t>
              </a:r>
              <a:r>
                <a:rPr lang="en-US" altLang="ko-KR" sz="11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WebLogic/</a:t>
              </a:r>
              <a:r>
                <a:rPr lang="en-US" altLang="ko-KR" sz="1100" kern="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OracleDB</a:t>
              </a:r>
              <a:r>
                <a:rPr lang="ko-KR" altLang="en-US" sz="11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를 제외한 다른 시스템을 활용하지 못해 </a:t>
              </a:r>
              <a:r>
                <a:rPr lang="ko-KR" altLang="en-US" sz="11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불가의 제약이 있음</a:t>
              </a:r>
              <a:endParaRPr lang="en-US" altLang="ko-KR" sz="1100" kern="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grpSp>
        <p:nvGrpSpPr>
          <p:cNvPr id="28" name="그룹 27"/>
          <p:cNvGrpSpPr/>
          <p:nvPr/>
        </p:nvGrpSpPr>
        <p:grpSpPr>
          <a:xfrm>
            <a:off x="2936776" y="4729320"/>
            <a:ext cx="1296144" cy="1412493"/>
            <a:chOff x="3844196" y="4267775"/>
            <a:chExt cx="1296144" cy="1412493"/>
          </a:xfrm>
        </p:grpSpPr>
        <p:sp>
          <p:nvSpPr>
            <p:cNvPr id="29" name="직사각형 28"/>
            <p:cNvSpPr/>
            <p:nvPr/>
          </p:nvSpPr>
          <p:spPr>
            <a:xfrm>
              <a:off x="3844196" y="4267775"/>
              <a:ext cx="1159150" cy="3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2000" tIns="0" rIns="36000" bIns="0" anchor="ctr" anchorCtr="0"/>
            <a:lstStyle/>
            <a:p>
              <a:pPr algn="ctr" defTabSz="914307" fontAlgn="ctr" latinLnBrk="0">
                <a:lnSpc>
                  <a:spcPct val="120000"/>
                </a:lnSpc>
                <a:spcBef>
                  <a:spcPts val="0"/>
                </a:spcBef>
                <a:spcAft>
                  <a:spcPts val="600"/>
                </a:spcAft>
              </a:pPr>
              <a:r>
                <a:rPr lang="en-US" altLang="ko-KR" sz="1200" b="1" u="sng" kern="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EJB </a:t>
              </a:r>
              <a:r>
                <a:rPr lang="ko-KR" altLang="en-US" sz="1200" b="1" u="sng" kern="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애플리케이</a:t>
              </a:r>
              <a:r>
                <a:rPr lang="ko-KR" altLang="en-US" sz="1200" b="1" u="sng" kern="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션</a:t>
              </a:r>
              <a:endParaRPr lang="ko-KR" altLang="en-US" sz="1200" b="1" u="sng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844196" y="4653136"/>
              <a:ext cx="1296144" cy="1027132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>
              <a:defPPr>
                <a:defRPr lang="ko-KR"/>
              </a:defPPr>
              <a:lvl1pPr eaLnBrk="0" hangingPunct="0">
                <a:lnSpc>
                  <a:spcPts val="1500"/>
                </a:lnSpc>
                <a:spcAft>
                  <a:spcPts val="0"/>
                </a:spcAft>
                <a:buSzPct val="85000"/>
                <a:defRPr sz="1100" kern="0">
                  <a:latin typeface="산돌고딕 M" panose="02030504000101010101" pitchFamily="18" charset="-127"/>
                  <a:ea typeface="산돌고딕 M" panose="02030504000101010101" pitchFamily="18" charset="-127"/>
                </a:defRPr>
              </a:lvl1pPr>
            </a:lstStyle>
            <a:p>
              <a:r>
                <a:rPr lang="en-US" altLang="ko-KR" dirty="0"/>
                <a:t>EJB </a:t>
              </a:r>
              <a:r>
                <a:rPr lang="ko-KR" altLang="en-US" dirty="0"/>
                <a:t>애플리케이션의 존재로 인한 관리 포인트 증가 및 마이그레이션 시 제거 여부 결정 필요 </a:t>
              </a:r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6395097" y="2278289"/>
            <a:ext cx="3094407" cy="1513793"/>
            <a:chOff x="6467104" y="2277752"/>
            <a:chExt cx="3094407" cy="599343"/>
          </a:xfrm>
        </p:grpSpPr>
        <p:sp>
          <p:nvSpPr>
            <p:cNvPr id="32" name="Rectangle 55"/>
            <p:cNvSpPr>
              <a:spLocks noChangeArrowheads="1"/>
            </p:cNvSpPr>
            <p:nvPr/>
          </p:nvSpPr>
          <p:spPr bwMode="auto">
            <a:xfrm>
              <a:off x="6467105" y="2306968"/>
              <a:ext cx="3094406" cy="570127"/>
            </a:xfrm>
            <a:prstGeom prst="rect">
              <a:avLst/>
            </a:prstGeom>
            <a:noFill/>
            <a:ln w="9525" algn="ctr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44000" tIns="72000" rIns="72000" bIns="72000" anchor="ctr"/>
            <a:lstStyle/>
            <a:p>
              <a:pPr latinLnBrk="0">
                <a:spcBef>
                  <a:spcPts val="300"/>
                </a:spcBef>
                <a:spcAft>
                  <a:spcPts val="300"/>
                </a:spcAft>
              </a:pPr>
              <a:endPara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marL="87313" indent="-87313" latinLnBrk="0">
                <a:spcBef>
                  <a:spcPts val="300"/>
                </a:spcBef>
                <a:spcAft>
                  <a:spcPts val="300"/>
                </a:spcAft>
                <a:buFont typeface="Arial" charset="0"/>
                <a:buChar char="•"/>
              </a:pPr>
              <a:r>
                <a:rPr lang="ko-KR" altLang="en-US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향후 </a:t>
              </a:r>
              <a:r>
                <a:rPr lang="ko-KR" altLang="en-US" sz="1100" dirty="0" err="1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리눅스</a:t>
              </a:r>
              <a:r>
                <a:rPr lang="ko-KR" altLang="en-US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운영에 대한 내재화를 위한 </a:t>
              </a:r>
              <a:r>
                <a:rPr lang="ko-KR" altLang="en-US" sz="1100" dirty="0" err="1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레드햇</a:t>
              </a:r>
              <a:r>
                <a:rPr lang="ko-KR" altLang="en-US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엔터프라이즈 </a:t>
              </a:r>
              <a:r>
                <a:rPr lang="ko-KR" altLang="en-US" sz="1100" dirty="0" err="1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리눅스에</a:t>
              </a:r>
              <a:r>
                <a:rPr lang="ko-KR" altLang="en-US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대한 담당자 교육 필요</a:t>
              </a:r>
              <a:endParaRPr lang="en-US" altLang="ko-KR" sz="11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marL="87313" indent="-87313" latinLnBrk="0">
                <a:spcBef>
                  <a:spcPts val="300"/>
                </a:spcBef>
                <a:spcAft>
                  <a:spcPts val="300"/>
                </a:spcAft>
                <a:buFont typeface="Arial" charset="0"/>
                <a:buChar char="•"/>
              </a:pPr>
              <a:r>
                <a:rPr lang="ko-KR" altLang="en-US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오픈 소스 활용에 대한 표준 매뉴얼</a:t>
              </a:r>
              <a:r>
                <a:rPr lang="en-US" altLang="ko-KR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</a:t>
              </a:r>
              <a:r>
                <a:rPr lang="ko-KR" altLang="en-US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가이드 라인 적용 후 </a:t>
              </a:r>
              <a:r>
                <a:rPr lang="ko-KR" altLang="en-US" sz="1100" dirty="0" err="1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프로젝트시</a:t>
              </a:r>
              <a:r>
                <a:rPr lang="ko-KR" altLang="en-US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우선 검토 필요</a:t>
              </a:r>
              <a:endParaRPr lang="ko-KR" altLang="en-US" sz="11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467104" y="2277752"/>
              <a:ext cx="3094406" cy="234730"/>
            </a:xfrm>
            <a:prstGeom prst="rect">
              <a:avLst/>
            </a:prstGeom>
            <a:noFill/>
          </p:spPr>
          <p:txBody>
            <a:bodyPr vert="horz" wrap="square" lIns="36000" tIns="45720" rIns="0" bIns="45720" rtlCol="0" anchor="ctr" anchorCtr="0">
              <a:noAutofit/>
            </a:bodyPr>
            <a:lstStyle/>
            <a:p>
              <a:pPr algn="ctr" latinLnBrk="0"/>
              <a:r>
                <a:rPr lang="ko-KR" altLang="en-US" sz="1400" b="1" dirty="0" err="1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오픈소스</a:t>
              </a:r>
              <a:r>
                <a:rPr lang="ko-KR" altLang="en-US" sz="1400" b="1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내재화</a:t>
              </a:r>
            </a:p>
          </p:txBody>
        </p:sp>
      </p:grpSp>
      <p:grpSp>
        <p:nvGrpSpPr>
          <p:cNvPr id="34" name="그룹 33"/>
          <p:cNvGrpSpPr/>
          <p:nvPr/>
        </p:nvGrpSpPr>
        <p:grpSpPr>
          <a:xfrm>
            <a:off x="6395097" y="3718712"/>
            <a:ext cx="3094407" cy="1440000"/>
            <a:chOff x="6467103" y="2953803"/>
            <a:chExt cx="3094407" cy="792342"/>
          </a:xfrm>
        </p:grpSpPr>
        <p:sp>
          <p:nvSpPr>
            <p:cNvPr id="35" name="Rectangle 55"/>
            <p:cNvSpPr>
              <a:spLocks noChangeArrowheads="1"/>
            </p:cNvSpPr>
            <p:nvPr/>
          </p:nvSpPr>
          <p:spPr bwMode="auto">
            <a:xfrm>
              <a:off x="6467104" y="2953803"/>
              <a:ext cx="3094406" cy="792342"/>
            </a:xfrm>
            <a:prstGeom prst="rect">
              <a:avLst/>
            </a:prstGeom>
            <a:noFill/>
            <a:ln w="9525" algn="ctr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44000" tIns="72000" rIns="72000" bIns="72000" anchor="ctr"/>
            <a:lstStyle/>
            <a:p>
              <a:pPr latinLnBrk="0">
                <a:lnSpc>
                  <a:spcPts val="1800"/>
                </a:lnSpc>
                <a:spcBef>
                  <a:spcPts val="300"/>
                </a:spcBef>
                <a:spcAft>
                  <a:spcPts val="300"/>
                </a:spcAft>
              </a:pPr>
              <a:endParaRPr lang="en-US" altLang="ko-KR" sz="8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marL="87313" indent="-87313" latinLnBrk="0">
                <a:spcBef>
                  <a:spcPts val="300"/>
                </a:spcBef>
                <a:spcAft>
                  <a:spcPts val="300"/>
                </a:spcAft>
                <a:buFont typeface="Arial" charset="0"/>
                <a:buChar char="•"/>
              </a:pPr>
              <a:r>
                <a:rPr lang="ko-KR" altLang="en-US" sz="1100" dirty="0" err="1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리눅스에</a:t>
              </a:r>
              <a:r>
                <a:rPr lang="ko-KR" altLang="en-US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대한 관리</a:t>
              </a:r>
              <a:r>
                <a:rPr lang="en-US" altLang="ko-KR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/</a:t>
              </a:r>
              <a:r>
                <a:rPr lang="ko-KR" altLang="en-US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운영 프로세스 표준화 수립 </a:t>
              </a:r>
              <a:endParaRPr lang="en-US" altLang="ko-KR" sz="11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marL="87313" indent="-87313" latinLnBrk="0">
                <a:spcBef>
                  <a:spcPts val="300"/>
                </a:spcBef>
                <a:spcAft>
                  <a:spcPts val="300"/>
                </a:spcAft>
                <a:buFont typeface="Arial" charset="0"/>
                <a:buChar char="•"/>
              </a:pPr>
              <a:r>
                <a:rPr lang="ko-KR" altLang="en-US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다양한 언어</a:t>
              </a:r>
              <a:r>
                <a:rPr lang="en-US" altLang="ko-KR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/</a:t>
              </a:r>
              <a:r>
                <a:rPr lang="ko-KR" altLang="en-US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프레임워크가 산재되어 있는 것을 단일 환경</a:t>
              </a:r>
              <a:r>
                <a:rPr lang="en-US" altLang="ko-KR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(EJB </a:t>
              </a:r>
              <a:r>
                <a:rPr lang="ko-KR" altLang="en-US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제거</a:t>
              </a:r>
              <a:r>
                <a:rPr lang="en-US" altLang="ko-KR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)</a:t>
              </a:r>
              <a:r>
                <a:rPr lang="ko-KR" altLang="en-US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으로 표준화 검토 요청</a:t>
              </a:r>
              <a:endParaRPr lang="en-US" altLang="ko-KR" sz="11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marL="87313" indent="-87313" latinLnBrk="0">
                <a:spcBef>
                  <a:spcPts val="300"/>
                </a:spcBef>
                <a:spcAft>
                  <a:spcPts val="300"/>
                </a:spcAft>
                <a:buFont typeface="Arial" charset="0"/>
                <a:buChar char="•"/>
              </a:pPr>
              <a:r>
                <a:rPr lang="ko-KR" altLang="en-US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효과적인 </a:t>
              </a:r>
              <a:r>
                <a:rPr lang="ko-KR" altLang="en-US" sz="1100" dirty="0" err="1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빌드</a:t>
              </a:r>
              <a:r>
                <a:rPr lang="en-US" altLang="ko-KR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/</a:t>
              </a:r>
              <a:r>
                <a:rPr lang="ko-KR" altLang="en-US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배포 프로세스 방안 수립 필요</a:t>
              </a:r>
              <a:endParaRPr lang="ko-KR" altLang="en-US" sz="11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467103" y="2980700"/>
              <a:ext cx="3094406" cy="234730"/>
            </a:xfrm>
            <a:prstGeom prst="rect">
              <a:avLst/>
            </a:prstGeom>
            <a:noFill/>
          </p:spPr>
          <p:txBody>
            <a:bodyPr vert="horz" wrap="square" lIns="36000" tIns="45720" rIns="0" bIns="45720" rtlCol="0" anchor="ctr" anchorCtr="0">
              <a:noAutofit/>
            </a:bodyPr>
            <a:lstStyle/>
            <a:p>
              <a:pPr algn="ctr" latinLnBrk="0"/>
              <a:r>
                <a:rPr lang="ko-KR" altLang="en-US" sz="1400" b="1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표준화된 오픈 소스 운영 프로세스 확립</a:t>
              </a:r>
              <a:endParaRPr lang="ko-KR" altLang="en-US" sz="1400" b="1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6395097" y="5085344"/>
            <a:ext cx="3094407" cy="1440000"/>
            <a:chOff x="6467102" y="3877982"/>
            <a:chExt cx="3094407" cy="812106"/>
          </a:xfrm>
        </p:grpSpPr>
        <p:sp>
          <p:nvSpPr>
            <p:cNvPr id="38" name="Rectangle 55"/>
            <p:cNvSpPr>
              <a:spLocks noChangeArrowheads="1"/>
            </p:cNvSpPr>
            <p:nvPr/>
          </p:nvSpPr>
          <p:spPr bwMode="auto">
            <a:xfrm>
              <a:off x="6467103" y="3877982"/>
              <a:ext cx="3094406" cy="812106"/>
            </a:xfrm>
            <a:prstGeom prst="rect">
              <a:avLst/>
            </a:prstGeom>
            <a:noFill/>
            <a:ln w="9525" algn="ctr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44000" tIns="72000" rIns="72000" bIns="72000" anchor="ctr"/>
            <a:lstStyle/>
            <a:p>
              <a:pPr latinLnBrk="0">
                <a:lnSpc>
                  <a:spcPts val="1800"/>
                </a:lnSpc>
                <a:spcBef>
                  <a:spcPts val="300"/>
                </a:spcBef>
                <a:spcAft>
                  <a:spcPts val="300"/>
                </a:spcAft>
              </a:pPr>
              <a:endParaRPr lang="en-US" altLang="ko-KR" sz="8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marL="87313" indent="-87313" latinLnBrk="0">
                <a:spcBef>
                  <a:spcPts val="300"/>
                </a:spcBef>
                <a:spcAft>
                  <a:spcPts val="300"/>
                </a:spcAft>
                <a:buFont typeface="Arial" charset="0"/>
                <a:buChar char="•"/>
              </a:pPr>
              <a:r>
                <a:rPr lang="ko-KR" altLang="en-US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업무 시스템에 대한 클라우드 적용 검토하여 신규 시스템</a:t>
              </a:r>
              <a:r>
                <a:rPr lang="en-US" altLang="ko-KR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</a:t>
              </a:r>
              <a:r>
                <a:rPr lang="ko-KR" altLang="en-US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부하가 있는 업무에 대한 탄력성 제공 </a:t>
              </a:r>
              <a:endParaRPr lang="en-US" altLang="ko-KR" sz="11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marL="87313" indent="-87313" latinLnBrk="0">
                <a:spcBef>
                  <a:spcPts val="300"/>
                </a:spcBef>
                <a:spcAft>
                  <a:spcPts val="300"/>
                </a:spcAft>
                <a:buFont typeface="Arial" charset="0"/>
                <a:buChar char="•"/>
              </a:pPr>
              <a:r>
                <a:rPr lang="ko-KR" altLang="en-US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개발 프로젝트를 위한 </a:t>
              </a:r>
              <a:r>
                <a:rPr lang="en-US" altLang="ko-KR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PaaS </a:t>
              </a:r>
              <a:r>
                <a:rPr lang="ko-KR" altLang="en-US" sz="110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형태의 클라우드 플랫폼 제공으로 생산성 향상 필요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67102" y="3927430"/>
              <a:ext cx="3094406" cy="234730"/>
            </a:xfrm>
            <a:prstGeom prst="rect">
              <a:avLst/>
            </a:prstGeom>
            <a:noFill/>
          </p:spPr>
          <p:txBody>
            <a:bodyPr vert="horz" wrap="square" lIns="36000" tIns="45720" rIns="0" bIns="45720" rtlCol="0" anchor="ctr" anchorCtr="0">
              <a:noAutofit/>
            </a:bodyPr>
            <a:lstStyle/>
            <a:p>
              <a:pPr algn="ctr" latinLnBrk="0"/>
              <a:r>
                <a:rPr lang="ko-KR" altLang="en-US" sz="1400" b="1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클라우드 전환 검토</a:t>
              </a:r>
              <a:endParaRPr lang="ko-KR" altLang="en-US" sz="1400" b="1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grpSp>
        <p:nvGrpSpPr>
          <p:cNvPr id="40" name="그룹 39"/>
          <p:cNvGrpSpPr/>
          <p:nvPr/>
        </p:nvGrpSpPr>
        <p:grpSpPr>
          <a:xfrm>
            <a:off x="4592960" y="4712386"/>
            <a:ext cx="1377272" cy="1429427"/>
            <a:chOff x="3810328" y="4250841"/>
            <a:chExt cx="1377272" cy="1429427"/>
          </a:xfrm>
        </p:grpSpPr>
        <p:sp>
          <p:nvSpPr>
            <p:cNvPr id="41" name="직사각형 40"/>
            <p:cNvSpPr/>
            <p:nvPr/>
          </p:nvSpPr>
          <p:spPr>
            <a:xfrm>
              <a:off x="3810328" y="4250841"/>
              <a:ext cx="1159150" cy="3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2000" tIns="0" rIns="36000" bIns="0" anchor="ctr" anchorCtr="0"/>
            <a:lstStyle/>
            <a:p>
              <a:pPr algn="ctr" defTabSz="914307" fontAlgn="ctr" latinLnBrk="0">
                <a:lnSpc>
                  <a:spcPct val="120000"/>
                </a:lnSpc>
                <a:spcBef>
                  <a:spcPts val="0"/>
                </a:spcBef>
                <a:spcAft>
                  <a:spcPts val="600"/>
                </a:spcAft>
              </a:pPr>
              <a:r>
                <a:rPr lang="ko-KR" altLang="en-US" sz="1200" b="1" u="sng" kern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웹 서버 설정</a:t>
              </a:r>
              <a:endParaRPr lang="ko-KR" altLang="en-US" sz="1200" b="1" u="sng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844195" y="4653136"/>
              <a:ext cx="1343405" cy="1027132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>
              <a:defPPr>
                <a:defRPr lang="ko-KR"/>
              </a:defPPr>
              <a:lvl1pPr eaLnBrk="0" hangingPunct="0">
                <a:lnSpc>
                  <a:spcPts val="1500"/>
                </a:lnSpc>
                <a:spcAft>
                  <a:spcPts val="0"/>
                </a:spcAft>
                <a:buSzPct val="85000"/>
                <a:defRPr sz="1100" kern="0">
                  <a:latin typeface="산돌고딕 M" panose="02030504000101010101" pitchFamily="18" charset="-127"/>
                  <a:ea typeface="산돌고딕 M" panose="02030504000101010101" pitchFamily="18" charset="-127"/>
                </a:defRPr>
              </a:lvl1pPr>
            </a:lstStyle>
            <a:p>
              <a:r>
                <a:rPr lang="ko-KR" altLang="en-US" dirty="0"/>
                <a:t>웹 서버 구성 설정 </a:t>
              </a:r>
              <a:r>
                <a:rPr lang="en-US" altLang="ko-KR" dirty="0"/>
                <a:t>70</a:t>
              </a:r>
              <a:r>
                <a:rPr lang="ko-KR" altLang="en-US" dirty="0"/>
                <a:t>여 개가 존재하며</a:t>
              </a:r>
              <a:r>
                <a:rPr lang="en-US" altLang="ko-KR" dirty="0"/>
                <a:t>, </a:t>
              </a:r>
              <a:r>
                <a:rPr lang="ko-KR" altLang="en-US" dirty="0"/>
                <a:t>변환에 대한 시간과 </a:t>
              </a:r>
              <a:r>
                <a:rPr lang="ko-KR" altLang="en-US" dirty="0" err="1"/>
                <a:t>테스팅이</a:t>
              </a:r>
              <a:r>
                <a:rPr lang="ko-KR" altLang="en-US" dirty="0"/>
                <a:t> 상당 부분 소요 예상됨</a:t>
              </a:r>
              <a:endParaRPr lang="en-US" altLang="ko-KR" dirty="0"/>
            </a:p>
          </p:txBody>
        </p:sp>
      </p:grpSp>
      <p:sp>
        <p:nvSpPr>
          <p:cNvPr id="83" name="내용 개체 틀 87"/>
          <p:cNvSpPr txBox="1">
            <a:spLocks/>
          </p:cNvSpPr>
          <p:nvPr/>
        </p:nvSpPr>
        <p:spPr bwMode="auto">
          <a:xfrm>
            <a:off x="272480" y="830855"/>
            <a:ext cx="9217595" cy="634020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 smtClean="0"/>
              <a:t>삼성카드의 시스템 전환을 위한 분석 결과 아래와 같은 시사점 및 고려 사항이 도출되었으며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아래와 같은 제언과 요청을 드립니다</a:t>
            </a:r>
            <a:r>
              <a:rPr lang="en-US" altLang="ko-KR" sz="1600" dirty="0" smtClean="0"/>
              <a:t>.</a:t>
            </a:r>
            <a:endParaRPr lang="ko-KR" altLang="en-US" sz="1600" dirty="0"/>
          </a:p>
        </p:txBody>
      </p:sp>
      <p:grpSp>
        <p:nvGrpSpPr>
          <p:cNvPr id="84" name="그룹 83"/>
          <p:cNvGrpSpPr/>
          <p:nvPr/>
        </p:nvGrpSpPr>
        <p:grpSpPr>
          <a:xfrm>
            <a:off x="2711632" y="2300208"/>
            <a:ext cx="1296144" cy="1419866"/>
            <a:chOff x="3844196" y="4267775"/>
            <a:chExt cx="1296144" cy="1419866"/>
          </a:xfrm>
        </p:grpSpPr>
        <p:sp>
          <p:nvSpPr>
            <p:cNvPr id="85" name="직사각형 84"/>
            <p:cNvSpPr/>
            <p:nvPr/>
          </p:nvSpPr>
          <p:spPr>
            <a:xfrm>
              <a:off x="3844196" y="4267775"/>
              <a:ext cx="1159150" cy="3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2000" tIns="0" rIns="36000" bIns="0" anchor="ctr" anchorCtr="0"/>
            <a:lstStyle/>
            <a:p>
              <a:pPr algn="ctr" defTabSz="914307" fontAlgn="ctr" latinLnBrk="0">
                <a:lnSpc>
                  <a:spcPct val="120000"/>
                </a:lnSpc>
                <a:spcBef>
                  <a:spcPts val="0"/>
                </a:spcBef>
                <a:spcAft>
                  <a:spcPts val="600"/>
                </a:spcAft>
              </a:pPr>
              <a:r>
                <a:rPr lang="en-US" altLang="ko-KR" sz="1200" b="1" u="sng" kern="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SAP </a:t>
              </a:r>
              <a:r>
                <a:rPr lang="ko-KR" altLang="en-US" sz="1200" b="1" u="sng" kern="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시스템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3844196" y="4653136"/>
              <a:ext cx="1296144" cy="1034505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>
              <a:defPPr>
                <a:defRPr lang="ko-KR"/>
              </a:defPPr>
              <a:lvl1pPr eaLnBrk="0" hangingPunct="0">
                <a:lnSpc>
                  <a:spcPts val="1500"/>
                </a:lnSpc>
                <a:spcAft>
                  <a:spcPts val="0"/>
                </a:spcAft>
                <a:buSzPct val="85000"/>
                <a:defRPr sz="1100" kern="0">
                  <a:latin typeface="산돌고딕 M" panose="02030504000101010101" pitchFamily="18" charset="-127"/>
                  <a:ea typeface="산돌고딕 M" panose="02030504000101010101" pitchFamily="18" charset="-127"/>
                </a:defRPr>
              </a:lvl1pPr>
            </a:lstStyle>
            <a:p>
              <a:r>
                <a:rPr lang="en-US" altLang="ko-KR" dirty="0" smtClean="0"/>
                <a:t>SAP </a:t>
              </a:r>
              <a:r>
                <a:rPr lang="ko-KR" altLang="en-US" dirty="0" smtClean="0"/>
                <a:t>시스템의 경우 국내의 </a:t>
              </a:r>
              <a:r>
                <a:rPr lang="en-US" altLang="ko-KR" dirty="0" smtClean="0"/>
                <a:t>U2L</a:t>
              </a:r>
              <a:r>
                <a:rPr lang="ko-KR" altLang="en-US" dirty="0" smtClean="0"/>
                <a:t>에 대한 전환 사례가 많으므로 전환에 대한 부분의 적극적 검토 필요</a:t>
              </a:r>
              <a:endParaRPr lang="ko-KR" altLang="en-US" dirty="0"/>
            </a:p>
          </p:txBody>
        </p:sp>
      </p:grpSp>
      <p:grpSp>
        <p:nvGrpSpPr>
          <p:cNvPr id="87" name="그룹 86"/>
          <p:cNvGrpSpPr/>
          <p:nvPr/>
        </p:nvGrpSpPr>
        <p:grpSpPr>
          <a:xfrm>
            <a:off x="4511832" y="2283274"/>
            <a:ext cx="1377272" cy="1436800"/>
            <a:chOff x="3810328" y="4250841"/>
            <a:chExt cx="1377272" cy="1436800"/>
          </a:xfrm>
        </p:grpSpPr>
        <p:sp>
          <p:nvSpPr>
            <p:cNvPr id="88" name="직사각형 87"/>
            <p:cNvSpPr/>
            <p:nvPr/>
          </p:nvSpPr>
          <p:spPr>
            <a:xfrm>
              <a:off x="3810328" y="4250841"/>
              <a:ext cx="1159150" cy="3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2000" tIns="0" rIns="36000" bIns="0" anchor="ctr" anchorCtr="0"/>
            <a:lstStyle/>
            <a:p>
              <a:pPr algn="ctr" defTabSz="914307" fontAlgn="ctr" latinLnBrk="0">
                <a:lnSpc>
                  <a:spcPct val="120000"/>
                </a:lnSpc>
                <a:spcBef>
                  <a:spcPts val="0"/>
                </a:spcBef>
                <a:spcAft>
                  <a:spcPts val="600"/>
                </a:spcAft>
              </a:pPr>
              <a:r>
                <a:rPr lang="ko-KR" altLang="en-US" sz="1200" b="1" u="sng" kern="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고려 대상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3844195" y="4653136"/>
              <a:ext cx="1343405" cy="1034505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>
              <a:defPPr>
                <a:defRPr lang="ko-KR"/>
              </a:defPPr>
              <a:lvl1pPr eaLnBrk="0" hangingPunct="0">
                <a:lnSpc>
                  <a:spcPts val="1500"/>
                </a:lnSpc>
                <a:spcAft>
                  <a:spcPts val="0"/>
                </a:spcAft>
                <a:buSzPct val="85000"/>
                <a:defRPr sz="1100" kern="0">
                  <a:latin typeface="산돌고딕 M" panose="02030504000101010101" pitchFamily="18" charset="-127"/>
                  <a:ea typeface="산돌고딕 M" panose="02030504000101010101" pitchFamily="18" charset="-127"/>
                </a:defRPr>
              </a:lvl1pPr>
            </a:lstStyle>
            <a:p>
              <a:r>
                <a:rPr lang="en-US" altLang="ko-KR" dirty="0"/>
                <a:t>MICCA/MIFARE</a:t>
              </a:r>
              <a:r>
                <a:rPr lang="ko-KR" altLang="en-US" dirty="0"/>
                <a:t>는 </a:t>
              </a:r>
              <a:r>
                <a:rPr lang="en-US" altLang="ko-KR" dirty="0"/>
                <a:t>NT </a:t>
              </a:r>
              <a:r>
                <a:rPr lang="ko-KR" altLang="en-US" dirty="0" err="1"/>
                <a:t>카드키</a:t>
              </a:r>
              <a:r>
                <a:rPr lang="ko-KR" altLang="en-US" dirty="0"/>
                <a:t> 발급모듈로 ㈜</a:t>
              </a:r>
              <a:r>
                <a:rPr lang="ko-KR" altLang="en-US" dirty="0" err="1"/>
                <a:t>코나아이에서</a:t>
              </a:r>
              <a:r>
                <a:rPr lang="ko-KR" altLang="en-US" dirty="0"/>
                <a:t> </a:t>
              </a:r>
              <a:r>
                <a:rPr lang="ko-KR" altLang="en-US" dirty="0" err="1"/>
                <a:t>리눅스</a:t>
              </a:r>
              <a:r>
                <a:rPr lang="ko-KR" altLang="en-US" dirty="0"/>
                <a:t> </a:t>
              </a:r>
              <a:r>
                <a:rPr lang="ko-KR" altLang="en-US" dirty="0" err="1" smtClean="0"/>
                <a:t>포팅</a:t>
              </a:r>
              <a:r>
                <a:rPr lang="ko-KR" altLang="en-US" dirty="0" smtClean="0"/>
                <a:t> 사례가 </a:t>
              </a:r>
              <a:r>
                <a:rPr lang="ko-KR" altLang="en-US" dirty="0"/>
                <a:t>없으며</a:t>
              </a:r>
              <a:r>
                <a:rPr lang="en-US" altLang="ko-KR" dirty="0"/>
                <a:t>, </a:t>
              </a:r>
              <a:r>
                <a:rPr lang="ko-KR" altLang="en-US" smtClean="0"/>
                <a:t>업체 별도 확인 필요</a:t>
              </a:r>
              <a:endParaRPr lang="en-US" altLang="ko-KR" dirty="0"/>
            </a:p>
          </p:txBody>
        </p:sp>
      </p:grpSp>
      <p:sp>
        <p:nvSpPr>
          <p:cNvPr id="93" name="Rectangle 141"/>
          <p:cNvSpPr>
            <a:spLocks noChangeArrowheads="1"/>
          </p:cNvSpPr>
          <p:nvPr/>
        </p:nvSpPr>
        <p:spPr bwMode="auto">
          <a:xfrm>
            <a:off x="272058" y="1773577"/>
            <a:ext cx="5617046" cy="433801"/>
          </a:xfrm>
          <a:prstGeom prst="rect">
            <a:avLst/>
          </a:prstGeom>
          <a:solidFill>
            <a:srgbClr val="5E8BC2"/>
          </a:soli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19125" eaLnBrk="0" fontAlgn="auto" latinLnBrk="0" hangingPunct="0">
              <a:spcBef>
                <a:spcPct val="50000"/>
              </a:spcBef>
              <a:spcAft>
                <a:spcPts val="0"/>
              </a:spcAft>
            </a:pPr>
            <a:r>
              <a:rPr kumimoji="0" lang="ko-KR" altLang="en-US" sz="1400" b="1" dirty="0" smtClean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sym typeface="Symbol" pitchFamily="18" charset="2"/>
              </a:rPr>
              <a:t>분석 시사점</a:t>
            </a:r>
            <a:endParaRPr kumimoji="0" lang="en-US" altLang="ko-KR" sz="1400" b="1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  <a:sym typeface="Symbol" pitchFamily="18" charset="2"/>
            </a:endParaRPr>
          </a:p>
        </p:txBody>
      </p:sp>
      <p:sp>
        <p:nvSpPr>
          <p:cNvPr id="94" name="Rectangle 141"/>
          <p:cNvSpPr>
            <a:spLocks noChangeArrowheads="1"/>
          </p:cNvSpPr>
          <p:nvPr/>
        </p:nvSpPr>
        <p:spPr bwMode="auto">
          <a:xfrm>
            <a:off x="6390905" y="1773576"/>
            <a:ext cx="3098598" cy="433801"/>
          </a:xfrm>
          <a:prstGeom prst="rect">
            <a:avLst/>
          </a:prstGeom>
          <a:solidFill>
            <a:srgbClr val="5E8BC2"/>
          </a:soli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19125" eaLnBrk="0" fontAlgn="auto" latinLnBrk="0" hangingPunct="0">
              <a:spcBef>
                <a:spcPct val="50000"/>
              </a:spcBef>
              <a:spcAft>
                <a:spcPts val="0"/>
              </a:spcAft>
            </a:pPr>
            <a:r>
              <a:rPr kumimoji="0" lang="ko-KR" altLang="en-US" sz="1400" b="1" dirty="0" smtClean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sym typeface="Symbol" pitchFamily="18" charset="2"/>
              </a:rPr>
              <a:t>제언</a:t>
            </a:r>
            <a:r>
              <a:rPr kumimoji="0" lang="en-US" altLang="ko-KR" sz="1400" b="1" dirty="0" smtClean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sym typeface="Symbol" pitchFamily="18" charset="2"/>
              </a:rPr>
              <a:t>/</a:t>
            </a:r>
            <a:r>
              <a:rPr kumimoji="0" lang="ko-KR" altLang="en-US" sz="1400" b="1" dirty="0" smtClean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sym typeface="Symbol" pitchFamily="18" charset="2"/>
              </a:rPr>
              <a:t>요청사항</a:t>
            </a:r>
            <a:endParaRPr kumimoji="0" lang="en-US" altLang="ko-KR" sz="1400" b="1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6040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514475"/>
            <a:ext cx="9906000" cy="1236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600" b="1" kern="0" dirty="0" smtClean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#</a:t>
            </a:r>
            <a:r>
              <a:rPr kumimoji="0" lang="ko-KR" altLang="en-US" sz="3600" b="1" kern="0" dirty="0" smtClean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별첨</a:t>
            </a:r>
            <a:r>
              <a:rPr kumimoji="0" lang="en-US" altLang="ko-KR" sz="3600" b="1" kern="0" dirty="0" smtClean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: </a:t>
            </a:r>
            <a:r>
              <a:rPr kumimoji="0" lang="ko-KR" altLang="en-US" sz="3600" b="1" kern="0" dirty="0" smtClean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인프라 현황 분석 상세</a:t>
            </a:r>
            <a:endParaRPr kumimoji="0" lang="ko-KR" altLang="en-US" sz="3600" b="1" kern="0" dirty="0">
              <a:solidFill>
                <a:srgbClr val="FFFFFF"/>
              </a:solidFill>
              <a:latin typeface="산돌고딕 M" pitchFamily="18" charset="-127"/>
              <a:ea typeface="산돌고딕 M" pitchFamily="18" charset="-127"/>
              <a:cs typeface="Calibri" pitchFamily="34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376" y="188094"/>
            <a:ext cx="136928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77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인프라 현황 분석 </a:t>
            </a:r>
            <a:r>
              <a:rPr lang="en-US" altLang="ko-KR" dirty="0"/>
              <a:t>&gt;</a:t>
            </a:r>
            <a:r>
              <a:rPr lang="en-US" altLang="ko-KR" dirty="0" smtClean="0"/>
              <a:t> U2L</a:t>
            </a:r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184669"/>
              </p:ext>
            </p:extLst>
          </p:nvPr>
        </p:nvGraphicFramePr>
        <p:xfrm>
          <a:off x="272480" y="1446902"/>
          <a:ext cx="9217594" cy="1558741"/>
        </p:xfrm>
        <a:graphic>
          <a:graphicData uri="http://schemas.openxmlformats.org/drawingml/2006/table">
            <a:tbl>
              <a:tblPr/>
              <a:tblGrid>
                <a:gridCol w="703037">
                  <a:extLst>
                    <a:ext uri="{9D8B030D-6E8A-4147-A177-3AD203B41FA5}">
                      <a16:colId xmlns:a16="http://schemas.microsoft.com/office/drawing/2014/main" xmlns="" val="4024650672"/>
                    </a:ext>
                  </a:extLst>
                </a:gridCol>
                <a:gridCol w="520768">
                  <a:extLst>
                    <a:ext uri="{9D8B030D-6E8A-4147-A177-3AD203B41FA5}">
                      <a16:colId xmlns:a16="http://schemas.microsoft.com/office/drawing/2014/main" xmlns="" val="976068145"/>
                    </a:ext>
                  </a:extLst>
                </a:gridCol>
                <a:gridCol w="520768">
                  <a:extLst>
                    <a:ext uri="{9D8B030D-6E8A-4147-A177-3AD203B41FA5}">
                      <a16:colId xmlns:a16="http://schemas.microsoft.com/office/drawing/2014/main" xmlns="" val="2759043977"/>
                    </a:ext>
                  </a:extLst>
                </a:gridCol>
                <a:gridCol w="520768">
                  <a:extLst>
                    <a:ext uri="{9D8B030D-6E8A-4147-A177-3AD203B41FA5}">
                      <a16:colId xmlns:a16="http://schemas.microsoft.com/office/drawing/2014/main" xmlns="" val="639563915"/>
                    </a:ext>
                  </a:extLst>
                </a:gridCol>
                <a:gridCol w="520768">
                  <a:extLst>
                    <a:ext uri="{9D8B030D-6E8A-4147-A177-3AD203B41FA5}">
                      <a16:colId xmlns:a16="http://schemas.microsoft.com/office/drawing/2014/main" xmlns="" val="1845263253"/>
                    </a:ext>
                  </a:extLst>
                </a:gridCol>
                <a:gridCol w="520768">
                  <a:extLst>
                    <a:ext uri="{9D8B030D-6E8A-4147-A177-3AD203B41FA5}">
                      <a16:colId xmlns:a16="http://schemas.microsoft.com/office/drawing/2014/main" xmlns="" val="4083743463"/>
                    </a:ext>
                  </a:extLst>
                </a:gridCol>
                <a:gridCol w="520768">
                  <a:extLst>
                    <a:ext uri="{9D8B030D-6E8A-4147-A177-3AD203B41FA5}">
                      <a16:colId xmlns:a16="http://schemas.microsoft.com/office/drawing/2014/main" xmlns="" val="1592967208"/>
                    </a:ext>
                  </a:extLst>
                </a:gridCol>
                <a:gridCol w="520768">
                  <a:extLst>
                    <a:ext uri="{9D8B030D-6E8A-4147-A177-3AD203B41FA5}">
                      <a16:colId xmlns:a16="http://schemas.microsoft.com/office/drawing/2014/main" xmlns="" val="1554170048"/>
                    </a:ext>
                  </a:extLst>
                </a:gridCol>
                <a:gridCol w="520768">
                  <a:extLst>
                    <a:ext uri="{9D8B030D-6E8A-4147-A177-3AD203B41FA5}">
                      <a16:colId xmlns:a16="http://schemas.microsoft.com/office/drawing/2014/main" xmlns="" val="1257699679"/>
                    </a:ext>
                  </a:extLst>
                </a:gridCol>
                <a:gridCol w="520768">
                  <a:extLst>
                    <a:ext uri="{9D8B030D-6E8A-4147-A177-3AD203B41FA5}">
                      <a16:colId xmlns:a16="http://schemas.microsoft.com/office/drawing/2014/main" xmlns="" val="2557786673"/>
                    </a:ext>
                  </a:extLst>
                </a:gridCol>
                <a:gridCol w="520768">
                  <a:extLst>
                    <a:ext uri="{9D8B030D-6E8A-4147-A177-3AD203B41FA5}">
                      <a16:colId xmlns:a16="http://schemas.microsoft.com/office/drawing/2014/main" xmlns="" val="1100062844"/>
                    </a:ext>
                  </a:extLst>
                </a:gridCol>
                <a:gridCol w="520768">
                  <a:extLst>
                    <a:ext uri="{9D8B030D-6E8A-4147-A177-3AD203B41FA5}">
                      <a16:colId xmlns:a16="http://schemas.microsoft.com/office/drawing/2014/main" xmlns="" val="4187426651"/>
                    </a:ext>
                  </a:extLst>
                </a:gridCol>
                <a:gridCol w="520768">
                  <a:extLst>
                    <a:ext uri="{9D8B030D-6E8A-4147-A177-3AD203B41FA5}">
                      <a16:colId xmlns:a16="http://schemas.microsoft.com/office/drawing/2014/main" xmlns="" val="1516815784"/>
                    </a:ext>
                  </a:extLst>
                </a:gridCol>
                <a:gridCol w="520768">
                  <a:extLst>
                    <a:ext uri="{9D8B030D-6E8A-4147-A177-3AD203B41FA5}">
                      <a16:colId xmlns:a16="http://schemas.microsoft.com/office/drawing/2014/main" xmlns="" val="3923365460"/>
                    </a:ext>
                  </a:extLst>
                </a:gridCol>
                <a:gridCol w="520768">
                  <a:extLst>
                    <a:ext uri="{9D8B030D-6E8A-4147-A177-3AD203B41FA5}">
                      <a16:colId xmlns:a16="http://schemas.microsoft.com/office/drawing/2014/main" xmlns="" val="3273383626"/>
                    </a:ext>
                  </a:extLst>
                </a:gridCol>
                <a:gridCol w="520768">
                  <a:extLst>
                    <a:ext uri="{9D8B030D-6E8A-4147-A177-3AD203B41FA5}">
                      <a16:colId xmlns:a16="http://schemas.microsoft.com/office/drawing/2014/main" xmlns="" val="2248025260"/>
                    </a:ext>
                  </a:extLst>
                </a:gridCol>
                <a:gridCol w="703037">
                  <a:extLst>
                    <a:ext uri="{9D8B030D-6E8A-4147-A177-3AD203B41FA5}">
                      <a16:colId xmlns:a16="http://schemas.microsoft.com/office/drawing/2014/main" xmlns="" val="4271972265"/>
                    </a:ext>
                  </a:extLst>
                </a:gridCol>
              </a:tblGrid>
              <a:tr h="207774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일수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444" marR="9444" marT="94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6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6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6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6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6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일수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20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20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33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10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0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총 공수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10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20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28863973"/>
                  </a:ext>
                </a:extLst>
              </a:tr>
              <a:tr h="217218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</a:p>
                  </a:txBody>
                  <a:tcPr marL="9444" marR="9444" marT="94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상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상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하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하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66097533"/>
                  </a:ext>
                </a:extLst>
              </a:tr>
              <a:tr h="424993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업무명</a:t>
                      </a:r>
                    </a:p>
                  </a:txBody>
                  <a:tcPr marL="9444" marR="9444" marT="94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SAP(ECC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SAP(ECC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SAP(BI/SEM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SAP(ECC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+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CI)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SAP(ECC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개발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SAP(ECC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품질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솔루션 매니저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업무명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업무명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IHUB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IHUB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85764663"/>
                  </a:ext>
                </a:extLst>
              </a:tr>
              <a:tr h="2833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HOST NAME</a:t>
                      </a:r>
                    </a:p>
                  </a:txBody>
                  <a:tcPr marL="9444" marR="9444" marT="94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eccap01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eccap02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eccbisem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eccdb01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eccdev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eccqas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eccsm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HOST NAME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micca01,02w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scmsam01,02w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scmsap01,02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scmsdb01,02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scota01,02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HOST NAME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scidb01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scihub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43337367"/>
                  </a:ext>
                </a:extLst>
              </a:tr>
              <a:tr h="207774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분류</a:t>
                      </a:r>
                    </a:p>
                  </a:txBody>
                  <a:tcPr marL="9444" marR="9444" marT="94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SAP(SAP)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분류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스마트카드발급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(SCMS)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분류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이미지시스템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(IHU)</a:t>
                      </a:r>
                    </a:p>
                  </a:txBody>
                  <a:tcPr marL="9444" marR="9444" marT="94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58315232"/>
                  </a:ext>
                </a:extLst>
              </a:tr>
              <a:tr h="217218">
                <a:tc gridSpan="17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 원 계 </a:t>
                      </a:r>
                    </a:p>
                  </a:txBody>
                  <a:tcPr marL="9444" marR="9444" marT="94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60547967"/>
                  </a:ext>
                </a:extLst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240024"/>
              </p:ext>
            </p:extLst>
          </p:nvPr>
        </p:nvGraphicFramePr>
        <p:xfrm>
          <a:off x="273050" y="3143366"/>
          <a:ext cx="2375693" cy="1141095"/>
        </p:xfrm>
        <a:graphic>
          <a:graphicData uri="http://schemas.openxmlformats.org/drawingml/2006/table">
            <a:tbl>
              <a:tblPr/>
              <a:tblGrid>
                <a:gridCol w="957369">
                  <a:extLst>
                    <a:ext uri="{9D8B030D-6E8A-4147-A177-3AD203B41FA5}">
                      <a16:colId xmlns:a16="http://schemas.microsoft.com/office/drawing/2014/main" xmlns="" val="1645620568"/>
                    </a:ext>
                  </a:extLst>
                </a:gridCol>
                <a:gridCol w="709162">
                  <a:extLst>
                    <a:ext uri="{9D8B030D-6E8A-4147-A177-3AD203B41FA5}">
                      <a16:colId xmlns:a16="http://schemas.microsoft.com/office/drawing/2014/main" xmlns="" val="3474291278"/>
                    </a:ext>
                  </a:extLst>
                </a:gridCol>
                <a:gridCol w="709162">
                  <a:extLst>
                    <a:ext uri="{9D8B030D-6E8A-4147-A177-3AD203B41FA5}">
                      <a16:colId xmlns:a16="http://schemas.microsoft.com/office/drawing/2014/main" xmlns="" val="1901488568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일수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54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29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07263870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00624701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업무명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B2B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이마켓플레이스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디자인지원시스템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외부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181817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HOST NAME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mallap3,4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mallap5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92986640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분류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 공통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ITC)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29791332"/>
                  </a:ext>
                </a:extLst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096358"/>
              </p:ext>
            </p:extLst>
          </p:nvPr>
        </p:nvGraphicFramePr>
        <p:xfrm>
          <a:off x="2792760" y="3143366"/>
          <a:ext cx="2016224" cy="1110614"/>
        </p:xfrm>
        <a:graphic>
          <a:graphicData uri="http://schemas.openxmlformats.org/drawingml/2006/table">
            <a:tbl>
              <a:tblPr/>
              <a:tblGrid>
                <a:gridCol w="1158256">
                  <a:extLst>
                    <a:ext uri="{9D8B030D-6E8A-4147-A177-3AD203B41FA5}">
                      <a16:colId xmlns:a16="http://schemas.microsoft.com/office/drawing/2014/main" xmlns="" val="2234336590"/>
                    </a:ext>
                  </a:extLst>
                </a:gridCol>
                <a:gridCol w="857968">
                  <a:extLst>
                    <a:ext uri="{9D8B030D-6E8A-4147-A177-3AD203B41FA5}">
                      <a16:colId xmlns:a16="http://schemas.microsoft.com/office/drawing/2014/main" xmlns="" val="1532169143"/>
                    </a:ext>
                  </a:extLst>
                </a:gridCol>
              </a:tblGrid>
              <a:tr h="172067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일수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15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54549978"/>
                  </a:ext>
                </a:extLst>
              </a:tr>
              <a:tr h="179888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61671537"/>
                  </a:ext>
                </a:extLst>
              </a:tr>
              <a:tr h="351955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업무명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B2B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이마켓플레이스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43260250"/>
                  </a:ext>
                </a:extLst>
              </a:tr>
              <a:tr h="2346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HOST NAME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mallweb1,2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35425752"/>
                  </a:ext>
                </a:extLst>
              </a:tr>
              <a:tr h="172067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분류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 공통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ITC)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95301006"/>
                  </a:ext>
                </a:extLst>
              </a:tr>
            </a:tbl>
          </a:graphicData>
        </a:graphic>
      </p:graphicFrame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47962"/>
              </p:ext>
            </p:extLst>
          </p:nvPr>
        </p:nvGraphicFramePr>
        <p:xfrm>
          <a:off x="5028626" y="3157083"/>
          <a:ext cx="4461447" cy="1151073"/>
        </p:xfrm>
        <a:graphic>
          <a:graphicData uri="http://schemas.openxmlformats.org/drawingml/2006/table">
            <a:tbl>
              <a:tblPr/>
              <a:tblGrid>
                <a:gridCol w="721312">
                  <a:extLst>
                    <a:ext uri="{9D8B030D-6E8A-4147-A177-3AD203B41FA5}">
                      <a16:colId xmlns:a16="http://schemas.microsoft.com/office/drawing/2014/main" xmlns="" val="4270175544"/>
                    </a:ext>
                  </a:extLst>
                </a:gridCol>
                <a:gridCol w="534305">
                  <a:extLst>
                    <a:ext uri="{9D8B030D-6E8A-4147-A177-3AD203B41FA5}">
                      <a16:colId xmlns:a16="http://schemas.microsoft.com/office/drawing/2014/main" xmlns="" val="2613494257"/>
                    </a:ext>
                  </a:extLst>
                </a:gridCol>
                <a:gridCol w="534305">
                  <a:extLst>
                    <a:ext uri="{9D8B030D-6E8A-4147-A177-3AD203B41FA5}">
                      <a16:colId xmlns:a16="http://schemas.microsoft.com/office/drawing/2014/main" xmlns="" val="1279687245"/>
                    </a:ext>
                  </a:extLst>
                </a:gridCol>
                <a:gridCol w="534305">
                  <a:extLst>
                    <a:ext uri="{9D8B030D-6E8A-4147-A177-3AD203B41FA5}">
                      <a16:colId xmlns:a16="http://schemas.microsoft.com/office/drawing/2014/main" xmlns="" val="769823728"/>
                    </a:ext>
                  </a:extLst>
                </a:gridCol>
                <a:gridCol w="534305">
                  <a:extLst>
                    <a:ext uri="{9D8B030D-6E8A-4147-A177-3AD203B41FA5}">
                      <a16:colId xmlns:a16="http://schemas.microsoft.com/office/drawing/2014/main" xmlns="" val="1253160608"/>
                    </a:ext>
                  </a:extLst>
                </a:gridCol>
                <a:gridCol w="534305">
                  <a:extLst>
                    <a:ext uri="{9D8B030D-6E8A-4147-A177-3AD203B41FA5}">
                      <a16:colId xmlns:a16="http://schemas.microsoft.com/office/drawing/2014/main" xmlns="" val="700934679"/>
                    </a:ext>
                  </a:extLst>
                </a:gridCol>
                <a:gridCol w="534305">
                  <a:extLst>
                    <a:ext uri="{9D8B030D-6E8A-4147-A177-3AD203B41FA5}">
                      <a16:colId xmlns:a16="http://schemas.microsoft.com/office/drawing/2014/main" xmlns="" val="2758263461"/>
                    </a:ext>
                  </a:extLst>
                </a:gridCol>
                <a:gridCol w="534305">
                  <a:extLst>
                    <a:ext uri="{9D8B030D-6E8A-4147-A177-3AD203B41FA5}">
                      <a16:colId xmlns:a16="http://schemas.microsoft.com/office/drawing/2014/main" xmlns="" val="3033292943"/>
                    </a:ext>
                  </a:extLst>
                </a:gridCol>
              </a:tblGrid>
              <a:tr h="198290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일수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17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13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18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81021993"/>
                  </a:ext>
                </a:extLst>
              </a:tr>
              <a:tr h="207303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94055989"/>
                  </a:ext>
                </a:extLst>
              </a:tr>
              <a:tr h="36682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HOST NAME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Fbap01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Fbdb0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1,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Fbweb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01,02,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03,04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iebzweb1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iebzweb2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iebzweb3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iebzweb4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09759602"/>
                  </a:ext>
                </a:extLst>
              </a:tr>
              <a:tr h="324475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분류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선택적복지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FLB)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86630846"/>
                  </a:ext>
                </a:extLst>
              </a:tr>
            </a:tbl>
          </a:graphicData>
        </a:graphic>
      </p:graphicFrame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667122"/>
              </p:ext>
            </p:extLst>
          </p:nvPr>
        </p:nvGraphicFramePr>
        <p:xfrm>
          <a:off x="273050" y="4407290"/>
          <a:ext cx="2375694" cy="965925"/>
        </p:xfrm>
        <a:graphic>
          <a:graphicData uri="http://schemas.openxmlformats.org/drawingml/2006/table">
            <a:tbl>
              <a:tblPr/>
              <a:tblGrid>
                <a:gridCol w="599474">
                  <a:extLst>
                    <a:ext uri="{9D8B030D-6E8A-4147-A177-3AD203B41FA5}">
                      <a16:colId xmlns:a16="http://schemas.microsoft.com/office/drawing/2014/main" xmlns="" val="2445184098"/>
                    </a:ext>
                  </a:extLst>
                </a:gridCol>
                <a:gridCol w="444055">
                  <a:extLst>
                    <a:ext uri="{9D8B030D-6E8A-4147-A177-3AD203B41FA5}">
                      <a16:colId xmlns:a16="http://schemas.microsoft.com/office/drawing/2014/main" xmlns="" val="346458165"/>
                    </a:ext>
                  </a:extLst>
                </a:gridCol>
                <a:gridCol w="444055"/>
                <a:gridCol w="444055">
                  <a:extLst>
                    <a:ext uri="{9D8B030D-6E8A-4147-A177-3AD203B41FA5}">
                      <a16:colId xmlns:a16="http://schemas.microsoft.com/office/drawing/2014/main" xmlns="" val="3255446693"/>
                    </a:ext>
                  </a:extLst>
                </a:gridCol>
                <a:gridCol w="444055">
                  <a:extLst>
                    <a:ext uri="{9D8B030D-6E8A-4147-A177-3AD203B41FA5}">
                      <a16:colId xmlns:a16="http://schemas.microsoft.com/office/drawing/2014/main" xmlns="" val="548716995"/>
                    </a:ext>
                  </a:extLst>
                </a:gridCol>
              </a:tblGrid>
              <a:tr h="20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일수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44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20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12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12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93473723"/>
                  </a:ext>
                </a:extLst>
              </a:tr>
              <a:tr h="215692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하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49085296"/>
                  </a:ext>
                </a:extLst>
              </a:tr>
              <a:tr h="3376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HOST NAME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intap01,02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Intereweb1,2,3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datalex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datalex2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10584013"/>
                  </a:ext>
                </a:extLst>
              </a:tr>
              <a:tr h="206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분류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통합인트라넷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(INT)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46074586"/>
                  </a:ext>
                </a:extLst>
              </a:tr>
            </a:tbl>
          </a:graphicData>
        </a:graphic>
      </p:graphicFrame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308384"/>
              </p:ext>
            </p:extLst>
          </p:nvPr>
        </p:nvGraphicFramePr>
        <p:xfrm>
          <a:off x="2792760" y="4407289"/>
          <a:ext cx="2016224" cy="965925"/>
        </p:xfrm>
        <a:graphic>
          <a:graphicData uri="http://schemas.openxmlformats.org/drawingml/2006/table">
            <a:tbl>
              <a:tblPr/>
              <a:tblGrid>
                <a:gridCol w="1008112">
                  <a:extLst>
                    <a:ext uri="{9D8B030D-6E8A-4147-A177-3AD203B41FA5}">
                      <a16:colId xmlns:a16="http://schemas.microsoft.com/office/drawing/2014/main" xmlns="" val="4159289828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10087211"/>
                    </a:ext>
                  </a:extLst>
                </a:gridCol>
              </a:tblGrid>
              <a:tr h="171456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일수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12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23809666"/>
                  </a:ext>
                </a:extLst>
              </a:tr>
              <a:tr h="179249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18492820"/>
                  </a:ext>
                </a:extLst>
              </a:tr>
              <a:tr h="2805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HOST NAME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ehrap01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36144352"/>
                  </a:ext>
                </a:extLst>
              </a:tr>
              <a:tr h="334656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분류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HR-HUB/HR-Partner(HRH)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19202353"/>
                  </a:ext>
                </a:extLst>
              </a:tr>
            </a:tbl>
          </a:graphicData>
        </a:graphic>
      </p:graphicFrame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150582"/>
              </p:ext>
            </p:extLst>
          </p:nvPr>
        </p:nvGraphicFramePr>
        <p:xfrm>
          <a:off x="5028628" y="4407290"/>
          <a:ext cx="2160240" cy="965926"/>
        </p:xfrm>
        <a:graphic>
          <a:graphicData uri="http://schemas.openxmlformats.org/drawingml/2006/table">
            <a:tbl>
              <a:tblPr/>
              <a:tblGrid>
                <a:gridCol w="720080">
                  <a:extLst>
                    <a:ext uri="{9D8B030D-6E8A-4147-A177-3AD203B41FA5}">
                      <a16:colId xmlns:a16="http://schemas.microsoft.com/office/drawing/2014/main" xmlns="" val="86359836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3540194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4091688332"/>
                    </a:ext>
                  </a:extLst>
                </a:gridCol>
              </a:tblGrid>
              <a:tr h="191445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일수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80925595"/>
                  </a:ext>
                </a:extLst>
              </a:tr>
              <a:tr h="200147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96244601"/>
                  </a:ext>
                </a:extLst>
              </a:tr>
              <a:tr h="26106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HOST NAME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scmdm01w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scmdm02w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11099730"/>
                  </a:ext>
                </a:extLst>
              </a:tr>
              <a:tr h="313273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분류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스마트워크모바일디바이스관리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(SMD)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01006771"/>
                  </a:ext>
                </a:extLst>
              </a:tr>
            </a:tbl>
          </a:graphicData>
        </a:graphic>
      </p:graphicFrame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676225"/>
              </p:ext>
            </p:extLst>
          </p:nvPr>
        </p:nvGraphicFramePr>
        <p:xfrm>
          <a:off x="7408510" y="4407289"/>
          <a:ext cx="2081562" cy="965925"/>
        </p:xfrm>
        <a:graphic>
          <a:graphicData uri="http://schemas.openxmlformats.org/drawingml/2006/table">
            <a:tbl>
              <a:tblPr/>
              <a:tblGrid>
                <a:gridCol w="693854">
                  <a:extLst>
                    <a:ext uri="{9D8B030D-6E8A-4147-A177-3AD203B41FA5}">
                      <a16:colId xmlns:a16="http://schemas.microsoft.com/office/drawing/2014/main" xmlns="" val="2015311258"/>
                    </a:ext>
                  </a:extLst>
                </a:gridCol>
                <a:gridCol w="693854">
                  <a:extLst>
                    <a:ext uri="{9D8B030D-6E8A-4147-A177-3AD203B41FA5}">
                      <a16:colId xmlns:a16="http://schemas.microsoft.com/office/drawing/2014/main" xmlns="" val="161690553"/>
                    </a:ext>
                  </a:extLst>
                </a:gridCol>
                <a:gridCol w="693854">
                  <a:extLst>
                    <a:ext uri="{9D8B030D-6E8A-4147-A177-3AD203B41FA5}">
                      <a16:colId xmlns:a16="http://schemas.microsoft.com/office/drawing/2014/main" xmlns="" val="2248022273"/>
                    </a:ext>
                  </a:extLst>
                </a:gridCol>
              </a:tblGrid>
              <a:tr h="204455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일수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38708931"/>
                  </a:ext>
                </a:extLst>
              </a:tr>
              <a:tr h="213749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83091476"/>
                  </a:ext>
                </a:extLst>
              </a:tr>
              <a:tr h="34326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HOST NAME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smsap02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smsdb01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71065302"/>
                  </a:ext>
                </a:extLst>
              </a:tr>
              <a:tr h="204455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분류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서버모니터링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(SMS)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79396744"/>
                  </a:ext>
                </a:extLst>
              </a:tr>
            </a:tbl>
          </a:graphicData>
        </a:graphic>
      </p:graphicFrame>
      <p:grpSp>
        <p:nvGrpSpPr>
          <p:cNvPr id="14" name="그룹 13"/>
          <p:cNvGrpSpPr/>
          <p:nvPr/>
        </p:nvGrpSpPr>
        <p:grpSpPr>
          <a:xfrm>
            <a:off x="273050" y="5706532"/>
            <a:ext cx="9217024" cy="746803"/>
            <a:chOff x="487276" y="4558943"/>
            <a:chExt cx="9000662" cy="1750377"/>
          </a:xfrm>
        </p:grpSpPr>
        <p:sp>
          <p:nvSpPr>
            <p:cNvPr id="16" name="Rectangle 138"/>
            <p:cNvSpPr>
              <a:spLocks noChangeArrowheads="1"/>
            </p:cNvSpPr>
            <p:nvPr/>
          </p:nvSpPr>
          <p:spPr bwMode="auto">
            <a:xfrm>
              <a:off x="1400848" y="4558945"/>
              <a:ext cx="8087090" cy="1750375"/>
            </a:xfrm>
            <a:prstGeom prst="rect">
              <a:avLst/>
            </a:prstGeom>
            <a:noFill/>
            <a:ln w="12700" algn="ctr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</p:spPr>
          <p:txBody>
            <a:bodyPr lIns="87750" tIns="29250" rIns="14625" bIns="29250" anchor="ctr"/>
            <a:lstStyle/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애플리케이션 특성상 </a:t>
              </a:r>
              <a:r>
                <a:rPr lang="en-US" altLang="ko-KR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[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상</a:t>
              </a:r>
              <a:r>
                <a:rPr lang="en-US" altLang="ko-KR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]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의 난이도를 가지는 </a:t>
              </a:r>
              <a:r>
                <a:rPr lang="en-US" altLang="ko-KR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4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개의 </a:t>
              </a:r>
              <a:r>
                <a:rPr lang="ko-KR" altLang="en-US" sz="1050" dirty="0" err="1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업무군에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대해서는 </a:t>
              </a:r>
              <a:r>
                <a:rPr lang="en-US" altLang="ko-KR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U2L </a:t>
              </a: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마이그레이션 시  </a:t>
              </a:r>
              <a:r>
                <a:rPr lang="en-US" altLang="ko-KR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TCO 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계산을 반드시 병행 필요</a:t>
              </a:r>
            </a:p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대부분 난이도가 </a:t>
              </a:r>
              <a:r>
                <a:rPr lang="en-US" altLang="ko-KR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[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중</a:t>
              </a:r>
              <a:r>
                <a:rPr lang="en-US" altLang="ko-KR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],[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하</a:t>
              </a:r>
              <a:r>
                <a:rPr lang="en-US" altLang="ko-KR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]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이고</a:t>
              </a:r>
              <a:r>
                <a:rPr lang="en-US" altLang="ko-KR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WAS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의 경우 </a:t>
              </a:r>
              <a:r>
                <a:rPr lang="en-US" altLang="ko-KR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EJB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를 거의 대부분 가지고 있지 않아</a:t>
              </a:r>
              <a:r>
                <a:rPr lang="en-US" altLang="ko-KR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마이그레이션이 용이한 구조를 가지고 있음</a:t>
              </a:r>
            </a:p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단지 자바의 버전이 낮은 경우가 많아</a:t>
              </a:r>
              <a:r>
                <a:rPr lang="en-US" altLang="ko-KR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이를 전체적으로 업그레이드 필요</a:t>
              </a:r>
              <a:endParaRPr lang="en-US" altLang="ko-KR" sz="105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2" name="Rectangle 141"/>
            <p:cNvSpPr>
              <a:spLocks noChangeArrowheads="1"/>
            </p:cNvSpPr>
            <p:nvPr/>
          </p:nvSpPr>
          <p:spPr bwMode="auto">
            <a:xfrm>
              <a:off x="487276" y="4558943"/>
              <a:ext cx="843255" cy="17503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latinLnBrk="0">
                <a:spcBef>
                  <a:spcPct val="50000"/>
                </a:spcBef>
              </a:pPr>
              <a:r>
                <a:rPr lang="ko-KR" altLang="en-US" sz="1000" b="1" dirty="0">
                  <a:latin typeface="산돌고딕 M" panose="02030504000101010101" pitchFamily="18" charset="-127"/>
                  <a:ea typeface="산돌고딕 M" panose="02030504000101010101" pitchFamily="18" charset="-127"/>
                  <a:sym typeface="Symbol" pitchFamily="18" charset="2"/>
                </a:rPr>
                <a:t>시사점</a:t>
              </a:r>
              <a:endParaRPr lang="en-US" altLang="ko-KR" sz="1000" b="1" dirty="0">
                <a:latin typeface="산돌고딕 M" panose="02030504000101010101" pitchFamily="18" charset="-127"/>
                <a:ea typeface="산돌고딕 M" panose="02030504000101010101" pitchFamily="18" charset="-127"/>
                <a:sym typeface="Symbol" pitchFamily="18" charset="2"/>
              </a:endParaRPr>
            </a:p>
          </p:txBody>
        </p:sp>
      </p:grpSp>
      <p:sp>
        <p:nvSpPr>
          <p:cNvPr id="23" name="내용 개체 틀 87"/>
          <p:cNvSpPr txBox="1">
            <a:spLocks/>
          </p:cNvSpPr>
          <p:nvPr/>
        </p:nvSpPr>
        <p:spPr bwMode="auto">
          <a:xfrm>
            <a:off x="272480" y="830855"/>
            <a:ext cx="6687335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 smtClean="0"/>
              <a:t>일반적으로 적용한 각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항목당 예상 시간은 아래와 같습니다</a:t>
            </a:r>
            <a:r>
              <a:rPr lang="en-US" altLang="ko-KR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7755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인프라 현황 분석 </a:t>
            </a:r>
            <a:r>
              <a:rPr lang="en-US" altLang="ko-KR" dirty="0">
                <a:sym typeface="Wingdings" panose="05000000000000000000" pitchFamily="2" charset="2"/>
              </a:rPr>
              <a:t>&gt;</a:t>
            </a:r>
            <a:r>
              <a:rPr lang="en-US" altLang="ko-KR" dirty="0" smtClean="0">
                <a:sym typeface="Wingdings" panose="05000000000000000000" pitchFamily="2" charset="2"/>
              </a:rPr>
              <a:t> </a:t>
            </a:r>
            <a:r>
              <a:rPr lang="ko-KR" altLang="en-US" dirty="0" err="1" smtClean="0">
                <a:sym typeface="Wingdings" panose="05000000000000000000" pitchFamily="2" charset="2"/>
              </a:rPr>
              <a:t>지원계</a:t>
            </a:r>
            <a:r>
              <a:rPr lang="ko-KR" altLang="en-US" dirty="0" smtClean="0">
                <a:sym typeface="Wingdings" panose="05000000000000000000" pitchFamily="2" charset="2"/>
              </a:rPr>
              <a:t> 서비스</a:t>
            </a:r>
            <a:endParaRPr lang="ko-KR" altLang="en-US" dirty="0"/>
          </a:p>
        </p:txBody>
      </p:sp>
      <p:grpSp>
        <p:nvGrpSpPr>
          <p:cNvPr id="6" name="그룹 5"/>
          <p:cNvGrpSpPr/>
          <p:nvPr/>
        </p:nvGrpSpPr>
        <p:grpSpPr>
          <a:xfrm>
            <a:off x="273050" y="5512629"/>
            <a:ext cx="9217024" cy="1012715"/>
            <a:chOff x="487276" y="4558943"/>
            <a:chExt cx="9000662" cy="1750377"/>
          </a:xfrm>
        </p:grpSpPr>
        <p:sp>
          <p:nvSpPr>
            <p:cNvPr id="3" name="Rectangle 138"/>
            <p:cNvSpPr>
              <a:spLocks noChangeArrowheads="1"/>
            </p:cNvSpPr>
            <p:nvPr/>
          </p:nvSpPr>
          <p:spPr bwMode="auto">
            <a:xfrm>
              <a:off x="1400848" y="4558945"/>
              <a:ext cx="8087090" cy="1750375"/>
            </a:xfrm>
            <a:prstGeom prst="rect">
              <a:avLst/>
            </a:prstGeom>
            <a:noFill/>
            <a:ln w="12700" algn="ctr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</p:spPr>
          <p:txBody>
            <a:bodyPr lIns="87750" tIns="29250" rIns="14625" bIns="29250" anchor="ctr"/>
            <a:lstStyle/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ko-KR" altLang="en-US" sz="1050" dirty="0" err="1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지원계</a:t>
              </a: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업무 중 </a:t>
              </a:r>
              <a:r>
                <a:rPr lang="en-US" altLang="ko-KR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SAP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의 경우는 </a:t>
              </a:r>
              <a:r>
                <a:rPr lang="en-US" altLang="ko-KR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U2L 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사례가 국내에도 상당수 있으며</a:t>
              </a:r>
              <a:r>
                <a:rPr lang="en-US" altLang="ko-KR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모든 </a:t>
              </a: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프로시저가 </a:t>
              </a:r>
              <a:r>
                <a:rPr lang="en-US" altLang="ko-KR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DB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안에 있으므로</a:t>
              </a:r>
              <a:r>
                <a:rPr lang="en-US" altLang="ko-KR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실제 마이그레이션시 어려움이 크지 않음</a:t>
              </a:r>
            </a:p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마이그레이션시 </a:t>
              </a:r>
              <a:r>
                <a:rPr lang="en-US" altLang="ko-KR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SDS 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내부 </a:t>
              </a:r>
              <a:r>
                <a:rPr lang="en-US" altLang="ko-KR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BC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인력과 </a:t>
              </a:r>
              <a:r>
                <a:rPr lang="en-US" altLang="ko-KR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system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인력으로 </a:t>
              </a:r>
              <a:r>
                <a:rPr lang="en-US" altLang="ko-KR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SAP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도움없이 마이그레이션 </a:t>
              </a: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가능 </a:t>
              </a:r>
              <a:r>
                <a:rPr lang="en-US" altLang="ko-KR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사례 참조</a:t>
              </a:r>
              <a:r>
                <a:rPr lang="en-US" altLang="ko-KR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)</a:t>
              </a:r>
            </a:p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en-US" altLang="ko-KR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MICCA/MIFARE</a:t>
              </a: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는 </a:t>
              </a:r>
              <a:r>
                <a:rPr lang="en-US" altLang="ko-KR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NT </a:t>
              </a:r>
              <a:r>
                <a:rPr lang="ko-KR" altLang="en-US" sz="1050" dirty="0" err="1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카드키</a:t>
              </a: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</a:t>
              </a:r>
              <a:r>
                <a:rPr lang="ko-KR" altLang="en-US" sz="1050" dirty="0" err="1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발급모듈로</a:t>
              </a: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㈜</a:t>
              </a:r>
              <a:r>
                <a:rPr lang="ko-KR" altLang="en-US" sz="1050" dirty="0" err="1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코나아이에서</a:t>
              </a: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리눅스 </a:t>
              </a:r>
              <a:r>
                <a:rPr lang="ko-KR" altLang="en-US" sz="1050" dirty="0" err="1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포팅사례가</a:t>
              </a: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없으며</a:t>
              </a:r>
              <a:r>
                <a:rPr lang="en-US" altLang="ko-KR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</a:t>
              </a: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프로젝트로</a:t>
              </a:r>
              <a:r>
                <a:rPr lang="en-US" altLang="ko-KR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</a:t>
              </a: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진행가능하다 통보</a:t>
              </a:r>
              <a:endParaRPr lang="en-US" altLang="ko-KR" sz="105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이미지시스템</a:t>
              </a:r>
              <a:r>
                <a:rPr lang="en-US" altLang="ko-KR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(IHU)</a:t>
              </a: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은 새로 </a:t>
              </a:r>
              <a:r>
                <a:rPr lang="en-US" altLang="ko-KR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renewal </a:t>
              </a: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예정 중 </a:t>
              </a:r>
              <a:r>
                <a:rPr lang="en-US" altLang="ko-KR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sym typeface="Wingdings" panose="05000000000000000000" pitchFamily="2" charset="2"/>
                </a:rPr>
                <a:t> </a:t>
              </a: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sym typeface="Wingdings" panose="05000000000000000000" pitchFamily="2" charset="2"/>
                </a:rPr>
                <a:t>대상 제외 예상</a:t>
              </a:r>
              <a:endParaRPr lang="en-US" altLang="ko-KR" sz="105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4" name="Rectangle 141"/>
            <p:cNvSpPr>
              <a:spLocks noChangeArrowheads="1"/>
            </p:cNvSpPr>
            <p:nvPr/>
          </p:nvSpPr>
          <p:spPr bwMode="auto">
            <a:xfrm>
              <a:off x="487276" y="4558943"/>
              <a:ext cx="843255" cy="17503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latinLnBrk="0">
                <a:spcBef>
                  <a:spcPct val="50000"/>
                </a:spcBef>
              </a:pPr>
              <a:r>
                <a:rPr lang="ko-KR" altLang="en-US" sz="1000" b="1" dirty="0">
                  <a:latin typeface="산돌고딕 M" panose="02030504000101010101" pitchFamily="18" charset="-127"/>
                  <a:ea typeface="산돌고딕 M" panose="02030504000101010101" pitchFamily="18" charset="-127"/>
                  <a:sym typeface="Symbol" pitchFamily="18" charset="2"/>
                </a:rPr>
                <a:t>시사점</a:t>
              </a:r>
              <a:endParaRPr lang="en-US" altLang="ko-KR" sz="1000" b="1" dirty="0">
                <a:latin typeface="산돌고딕 M" panose="02030504000101010101" pitchFamily="18" charset="-127"/>
                <a:ea typeface="산돌고딕 M" panose="02030504000101010101" pitchFamily="18" charset="-127"/>
                <a:sym typeface="Symbol" pitchFamily="18" charset="2"/>
              </a:endParaRPr>
            </a:p>
          </p:txBody>
        </p:sp>
      </p:grpSp>
      <p:sp>
        <p:nvSpPr>
          <p:cNvPr id="7" name="내용 개체 틀 87"/>
          <p:cNvSpPr txBox="1">
            <a:spLocks/>
          </p:cNvSpPr>
          <p:nvPr/>
        </p:nvSpPr>
        <p:spPr bwMode="auto">
          <a:xfrm>
            <a:off x="272480" y="830855"/>
            <a:ext cx="9217595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 err="1" smtClean="0"/>
              <a:t>지원계</a:t>
            </a:r>
            <a:r>
              <a:rPr lang="ko-KR" altLang="en-US" sz="1600" dirty="0" smtClean="0"/>
              <a:t> 서비스는 </a:t>
            </a:r>
            <a:r>
              <a:rPr lang="en-US" altLang="ko-KR" sz="1600" dirty="0" smtClean="0"/>
              <a:t>SAP</a:t>
            </a:r>
            <a:r>
              <a:rPr lang="ko-KR" altLang="en-US" sz="1600" dirty="0" smtClean="0"/>
              <a:t>와 스마트카드발급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이미지 시스템으로 구성되며</a:t>
            </a:r>
            <a:r>
              <a:rPr lang="en-US" altLang="ko-KR" sz="1600" dirty="0" smtClean="0"/>
              <a:t>, MICCA/MIFARE</a:t>
            </a:r>
            <a:r>
              <a:rPr lang="ko-KR" altLang="en-US" sz="1600" dirty="0"/>
              <a:t> </a:t>
            </a:r>
            <a:r>
              <a:rPr lang="ko-KR" altLang="en-US" sz="1600" dirty="0" smtClean="0"/>
              <a:t>확인이 필요합니다</a:t>
            </a:r>
            <a:r>
              <a:rPr lang="en-US" altLang="ko-KR" sz="1600" dirty="0" smtClean="0"/>
              <a:t>.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 </a:t>
            </a:r>
            <a:endParaRPr lang="en-US" altLang="ko-KR" sz="1600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764596"/>
              </p:ext>
            </p:extLst>
          </p:nvPr>
        </p:nvGraphicFramePr>
        <p:xfrm>
          <a:off x="273047" y="1295650"/>
          <a:ext cx="9217026" cy="4154634"/>
        </p:xfrm>
        <a:graphic>
          <a:graphicData uri="http://schemas.openxmlformats.org/drawingml/2006/table">
            <a:tbl>
              <a:tblPr/>
              <a:tblGrid>
                <a:gridCol w="542178">
                  <a:extLst>
                    <a:ext uri="{9D8B030D-6E8A-4147-A177-3AD203B41FA5}">
                      <a16:colId xmlns:a16="http://schemas.microsoft.com/office/drawing/2014/main" xmlns="" val="1169828833"/>
                    </a:ext>
                  </a:extLst>
                </a:gridCol>
                <a:gridCol w="542178">
                  <a:extLst>
                    <a:ext uri="{9D8B030D-6E8A-4147-A177-3AD203B41FA5}">
                      <a16:colId xmlns:a16="http://schemas.microsoft.com/office/drawing/2014/main" xmlns="" val="3056744522"/>
                    </a:ext>
                  </a:extLst>
                </a:gridCol>
                <a:gridCol w="542178">
                  <a:extLst>
                    <a:ext uri="{9D8B030D-6E8A-4147-A177-3AD203B41FA5}">
                      <a16:colId xmlns:a16="http://schemas.microsoft.com/office/drawing/2014/main" xmlns="" val="3632113687"/>
                    </a:ext>
                  </a:extLst>
                </a:gridCol>
                <a:gridCol w="542178">
                  <a:extLst>
                    <a:ext uri="{9D8B030D-6E8A-4147-A177-3AD203B41FA5}">
                      <a16:colId xmlns:a16="http://schemas.microsoft.com/office/drawing/2014/main" xmlns="" val="2816933877"/>
                    </a:ext>
                  </a:extLst>
                </a:gridCol>
                <a:gridCol w="542178">
                  <a:extLst>
                    <a:ext uri="{9D8B030D-6E8A-4147-A177-3AD203B41FA5}">
                      <a16:colId xmlns:a16="http://schemas.microsoft.com/office/drawing/2014/main" xmlns="" val="1139989135"/>
                    </a:ext>
                  </a:extLst>
                </a:gridCol>
                <a:gridCol w="542178">
                  <a:extLst>
                    <a:ext uri="{9D8B030D-6E8A-4147-A177-3AD203B41FA5}">
                      <a16:colId xmlns:a16="http://schemas.microsoft.com/office/drawing/2014/main" xmlns="" val="1824772827"/>
                    </a:ext>
                  </a:extLst>
                </a:gridCol>
                <a:gridCol w="542178">
                  <a:extLst>
                    <a:ext uri="{9D8B030D-6E8A-4147-A177-3AD203B41FA5}">
                      <a16:colId xmlns:a16="http://schemas.microsoft.com/office/drawing/2014/main" xmlns="" val="1339274989"/>
                    </a:ext>
                  </a:extLst>
                </a:gridCol>
                <a:gridCol w="542178">
                  <a:extLst>
                    <a:ext uri="{9D8B030D-6E8A-4147-A177-3AD203B41FA5}">
                      <a16:colId xmlns:a16="http://schemas.microsoft.com/office/drawing/2014/main" xmlns="" val="1447610245"/>
                    </a:ext>
                  </a:extLst>
                </a:gridCol>
                <a:gridCol w="542178">
                  <a:extLst>
                    <a:ext uri="{9D8B030D-6E8A-4147-A177-3AD203B41FA5}">
                      <a16:colId xmlns:a16="http://schemas.microsoft.com/office/drawing/2014/main" xmlns="" val="4196881935"/>
                    </a:ext>
                  </a:extLst>
                </a:gridCol>
                <a:gridCol w="542178">
                  <a:extLst>
                    <a:ext uri="{9D8B030D-6E8A-4147-A177-3AD203B41FA5}">
                      <a16:colId xmlns:a16="http://schemas.microsoft.com/office/drawing/2014/main" xmlns="" val="3432332558"/>
                    </a:ext>
                  </a:extLst>
                </a:gridCol>
                <a:gridCol w="542178">
                  <a:extLst>
                    <a:ext uri="{9D8B030D-6E8A-4147-A177-3AD203B41FA5}">
                      <a16:colId xmlns:a16="http://schemas.microsoft.com/office/drawing/2014/main" xmlns="" val="2023410218"/>
                    </a:ext>
                  </a:extLst>
                </a:gridCol>
                <a:gridCol w="542178">
                  <a:extLst>
                    <a:ext uri="{9D8B030D-6E8A-4147-A177-3AD203B41FA5}">
                      <a16:colId xmlns:a16="http://schemas.microsoft.com/office/drawing/2014/main" xmlns="" val="2347005084"/>
                    </a:ext>
                  </a:extLst>
                </a:gridCol>
                <a:gridCol w="542178">
                  <a:extLst>
                    <a:ext uri="{9D8B030D-6E8A-4147-A177-3AD203B41FA5}">
                      <a16:colId xmlns:a16="http://schemas.microsoft.com/office/drawing/2014/main" xmlns="" val="2370212273"/>
                    </a:ext>
                  </a:extLst>
                </a:gridCol>
                <a:gridCol w="542178">
                  <a:extLst>
                    <a:ext uri="{9D8B030D-6E8A-4147-A177-3AD203B41FA5}">
                      <a16:colId xmlns:a16="http://schemas.microsoft.com/office/drawing/2014/main" xmlns="" val="1315207419"/>
                    </a:ext>
                  </a:extLst>
                </a:gridCol>
                <a:gridCol w="542178">
                  <a:extLst>
                    <a:ext uri="{9D8B030D-6E8A-4147-A177-3AD203B41FA5}">
                      <a16:colId xmlns:a16="http://schemas.microsoft.com/office/drawing/2014/main" xmlns="" val="1003139770"/>
                    </a:ext>
                  </a:extLst>
                </a:gridCol>
                <a:gridCol w="542178">
                  <a:extLst>
                    <a:ext uri="{9D8B030D-6E8A-4147-A177-3AD203B41FA5}">
                      <a16:colId xmlns:a16="http://schemas.microsoft.com/office/drawing/2014/main" xmlns="" val="496897875"/>
                    </a:ext>
                  </a:extLst>
                </a:gridCol>
                <a:gridCol w="542178">
                  <a:extLst>
                    <a:ext uri="{9D8B030D-6E8A-4147-A177-3AD203B41FA5}">
                      <a16:colId xmlns:a16="http://schemas.microsoft.com/office/drawing/2014/main" xmlns="" val="627073662"/>
                    </a:ext>
                  </a:extLst>
                </a:gridCol>
              </a:tblGrid>
              <a:tr h="143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일수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284" marR="7284" marT="72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6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6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6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6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6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일수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20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20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33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14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0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일수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04291746"/>
                  </a:ext>
                </a:extLst>
              </a:tr>
              <a:tr h="143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기타 공수</a:t>
                      </a:r>
                    </a:p>
                  </a:txBody>
                  <a:tcPr marL="7284" marR="7284" marT="72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기타 공수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기타 공수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66125435"/>
                  </a:ext>
                </a:extLst>
              </a:tr>
              <a:tr h="143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APP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공수</a:t>
                      </a:r>
                    </a:p>
                  </a:txBody>
                  <a:tcPr marL="7284" marR="7284" marT="72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APP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공수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16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16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27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8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APP</a:t>
                      </a:r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공수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8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18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04323988"/>
                  </a:ext>
                </a:extLst>
              </a:tr>
              <a:tr h="143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공수</a:t>
                      </a:r>
                    </a:p>
                  </a:txBody>
                  <a:tcPr marL="7284" marR="7284" marT="72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공수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공수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74037701"/>
                  </a:ext>
                </a:extLst>
              </a:tr>
              <a:tr h="150147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</a:p>
                  </a:txBody>
                  <a:tcPr marL="7284" marR="7284" marT="72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상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상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하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하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00580700"/>
                  </a:ext>
                </a:extLst>
              </a:tr>
              <a:tr h="143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71354878"/>
                  </a:ext>
                </a:extLst>
              </a:tr>
              <a:tr h="22507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HACMP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현재 운영안함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WebCube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39465061"/>
                  </a:ext>
                </a:extLst>
              </a:tr>
              <a:tr h="143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Rexpert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FSW Client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11381598"/>
                  </a:ext>
                </a:extLst>
              </a:tr>
              <a:tr h="22507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Data-aid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Data-aid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Crypto Service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tibco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66232048"/>
                  </a:ext>
                </a:extLst>
              </a:tr>
              <a:tr h="143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tibco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tibco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tibco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tibco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dDIMS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51655444"/>
                  </a:ext>
                </a:extLst>
              </a:tr>
              <a:tr h="143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tibco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tibco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Control-M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Data-aid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dDIMS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엔진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22247487"/>
                  </a:ext>
                </a:extLst>
              </a:tr>
              <a:tr h="22507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ABAP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ABAP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ABAP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ABAP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ABAP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ABAP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ABAP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HACMP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ksign SecureDB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60027458"/>
                  </a:ext>
                </a:extLst>
              </a:tr>
              <a:tr h="22507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10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11.2.0.3.8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10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10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10.2.0.40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jeus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20716526"/>
                  </a:ext>
                </a:extLst>
              </a:tr>
              <a:tr h="33434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ECC6.0 DI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ECC6.0 DI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BI/SEM 6.0 DB+CI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ECC6.0 DB+CI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BI/SEM 6.0 DB+CI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ECC6.0 DB+CI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솔루션매니저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7.0 DB+CI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MICCA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MIFARE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webtob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Dispatcher(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구간암호화 솔루션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58608588"/>
                  </a:ext>
                </a:extLst>
              </a:tr>
              <a:tr h="225070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주용도</a:t>
                      </a:r>
                    </a:p>
                  </a:txBody>
                  <a:tcPr marL="7284" marR="7284" marT="72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주용도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perSAM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연결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후불교통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SAM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연결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DB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OTA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연결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주용도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DB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65593557"/>
                  </a:ext>
                </a:extLst>
              </a:tr>
              <a:tr h="143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용도</a:t>
                      </a:r>
                    </a:p>
                  </a:txBody>
                  <a:tcPr marL="7284" marR="7284" marT="72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개발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용도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용도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66475883"/>
                  </a:ext>
                </a:extLst>
              </a:tr>
              <a:tr h="225070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업무명</a:t>
                      </a:r>
                    </a:p>
                  </a:txBody>
                  <a:tcPr marL="7284" marR="7284" marT="72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SAP(ECC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SAP(ECC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SAP(BI/SEM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SAP(ECC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+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CI)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SAP(ECC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개발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SAP(ECC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품질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솔루션 매니저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업무명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업무명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IHUB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IHUB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67884492"/>
                  </a:ext>
                </a:extLst>
              </a:tr>
              <a:tr h="22507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HOST NAME</a:t>
                      </a:r>
                    </a:p>
                  </a:txBody>
                  <a:tcPr marL="7284" marR="7284" marT="72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eccap01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eccap02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eccbisem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eccdb01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eccdev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eccqas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eccsm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HOST NAME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micca01,02w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scmsam01,02w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scmsap01,02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scmsdb01,02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scota01,02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HOST NAME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scidb01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scihub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45594948"/>
                  </a:ext>
                </a:extLst>
              </a:tr>
              <a:tr h="143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</a:p>
                  </a:txBody>
                  <a:tcPr marL="7284" marR="7284" marT="72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AIX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AIX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AIX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AIX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AIX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AIX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AIX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NT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NT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AIX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AIX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AIX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29754186"/>
                  </a:ext>
                </a:extLst>
              </a:tr>
              <a:tr h="143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분류</a:t>
                      </a:r>
                    </a:p>
                  </a:txBody>
                  <a:tcPr marL="7284" marR="7284" marT="72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SAP(SAP)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분류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스마트카드발급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(SCMS)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분류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이미지시스템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(IHU)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07021889"/>
                  </a:ext>
                </a:extLst>
              </a:tr>
              <a:tr h="143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대상</a:t>
                      </a:r>
                    </a:p>
                  </a:txBody>
                  <a:tcPr marL="7284" marR="7284" marT="72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대상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대상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7284" marR="7284" marT="72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12110831"/>
                  </a:ext>
                </a:extLst>
              </a:tr>
              <a:tr h="150147">
                <a:tc gridSpan="17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 원 계 </a:t>
                      </a:r>
                    </a:p>
                  </a:txBody>
                  <a:tcPr marL="7284" marR="7284" marT="72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94313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200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인프라 현황 분석 </a:t>
            </a:r>
            <a:r>
              <a:rPr lang="en-US" altLang="ko-KR" dirty="0">
                <a:sym typeface="Wingdings" panose="05000000000000000000" pitchFamily="2" charset="2"/>
              </a:rPr>
              <a:t>&gt;</a:t>
            </a:r>
            <a:r>
              <a:rPr lang="en-US" altLang="ko-KR" dirty="0" smtClean="0">
                <a:sym typeface="Wingdings" panose="05000000000000000000" pitchFamily="2" charset="2"/>
              </a:rPr>
              <a:t> </a:t>
            </a:r>
            <a:r>
              <a:rPr lang="ko-KR" altLang="en-US" dirty="0" smtClean="0">
                <a:sym typeface="Wingdings" panose="05000000000000000000" pitchFamily="2" charset="2"/>
              </a:rPr>
              <a:t>인터넷 공통 </a:t>
            </a:r>
            <a:r>
              <a:rPr lang="en-US" altLang="ko-KR" dirty="0" smtClean="0">
                <a:sym typeface="Wingdings" panose="05000000000000000000" pitchFamily="2" charset="2"/>
              </a:rPr>
              <a:t>– mallap3,4,5</a:t>
            </a:r>
            <a:endParaRPr lang="ko-KR" altLang="en-US" dirty="0"/>
          </a:p>
        </p:txBody>
      </p:sp>
      <p:grpSp>
        <p:nvGrpSpPr>
          <p:cNvPr id="6" name="그룹 5"/>
          <p:cNvGrpSpPr/>
          <p:nvPr/>
        </p:nvGrpSpPr>
        <p:grpSpPr>
          <a:xfrm>
            <a:off x="273050" y="5373216"/>
            <a:ext cx="9217024" cy="1152128"/>
            <a:chOff x="487276" y="5189192"/>
            <a:chExt cx="9000662" cy="1120128"/>
          </a:xfrm>
        </p:grpSpPr>
        <p:sp>
          <p:nvSpPr>
            <p:cNvPr id="3" name="Rectangle 138"/>
            <p:cNvSpPr>
              <a:spLocks noChangeArrowheads="1"/>
            </p:cNvSpPr>
            <p:nvPr/>
          </p:nvSpPr>
          <p:spPr bwMode="auto">
            <a:xfrm>
              <a:off x="1400848" y="5189192"/>
              <a:ext cx="8087090" cy="1120128"/>
            </a:xfrm>
            <a:prstGeom prst="rect">
              <a:avLst/>
            </a:prstGeom>
            <a:noFill/>
            <a:ln w="12700" algn="ctr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</p:spPr>
          <p:txBody>
            <a:bodyPr lIns="87750" tIns="29250" rIns="14625" bIns="29250" anchor="ctr"/>
            <a:lstStyle/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en-US" altLang="ko-KR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AAPLUS(</a:t>
              </a:r>
              <a:r>
                <a:rPr lang="ko-KR" altLang="en-US" sz="1050" kern="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위변조방지</a:t>
              </a:r>
              <a:r>
                <a:rPr lang="en-US" altLang="ko-KR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) - </a:t>
              </a:r>
              <a:r>
                <a:rPr lang="ko-KR" altLang="en-US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해당 솔루션의 경우 자바와 </a:t>
              </a:r>
              <a:r>
                <a:rPr lang="ko-KR" altLang="en-US" sz="1050" kern="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내부로직이</a:t>
              </a:r>
              <a:r>
                <a:rPr lang="ko-KR" altLang="en-US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</a:t>
              </a:r>
              <a:r>
                <a:rPr lang="en-US" altLang="ko-KR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C</a:t>
              </a:r>
              <a:r>
                <a:rPr lang="ko-KR" altLang="en-US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모듈의 혼합으로 마이그레이션 시 테스트를 통한 확인 필요</a:t>
              </a:r>
              <a:r>
                <a:rPr lang="en-US" altLang="ko-KR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 </a:t>
              </a:r>
              <a:r>
                <a:rPr lang="ko-KR" altLang="en-US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기술지원은 가능하나</a:t>
              </a:r>
              <a:r>
                <a:rPr lang="en-US" altLang="ko-KR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</a:t>
              </a:r>
              <a:r>
                <a:rPr lang="ko-KR" altLang="en-US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새로이 계약이 필요할 수 있음</a:t>
              </a:r>
              <a:r>
                <a:rPr lang="en-US" altLang="ko-KR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)</a:t>
              </a:r>
            </a:p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en-US" altLang="ko-KR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mallap3, mallap4 </a:t>
              </a:r>
              <a:r>
                <a:rPr lang="ko-KR" altLang="en-US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에서</a:t>
              </a:r>
              <a:r>
                <a:rPr lang="en-US" altLang="ko-KR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JDK 1.4 </a:t>
              </a:r>
              <a:r>
                <a:rPr lang="ko-KR" altLang="en-US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기반의 </a:t>
              </a:r>
              <a:r>
                <a:rPr lang="en-US" altLang="ko-KR" sz="1050" kern="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Weblogic</a:t>
              </a:r>
              <a:r>
                <a:rPr lang="en-US" altLang="ko-KR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8.1.6 </a:t>
              </a:r>
              <a:r>
                <a:rPr lang="ko-KR" altLang="en-US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을 사용 중으로 </a:t>
              </a:r>
              <a:r>
                <a:rPr lang="en-US" altLang="ko-KR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WebLogic </a:t>
              </a:r>
              <a:r>
                <a:rPr lang="ko-KR" altLang="en-US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자체 라이선스 만료</a:t>
              </a:r>
              <a:endParaRPr lang="en-US" altLang="ko-KR" sz="1050" kern="0" dirty="0" smtClean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en-US" altLang="ko-KR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mallap3, mallap4, mallap5 </a:t>
              </a:r>
              <a:r>
                <a:rPr lang="ko-KR" altLang="en-US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에서 </a:t>
              </a:r>
              <a:r>
                <a:rPr lang="ko-KR" altLang="en-US" sz="1050" kern="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웹로직</a:t>
              </a:r>
              <a:r>
                <a:rPr lang="ko-KR" altLang="en-US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기반은 </a:t>
              </a:r>
              <a:r>
                <a:rPr lang="en-US" altLang="ko-KR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Application </a:t>
              </a:r>
              <a:r>
                <a:rPr lang="ko-KR" altLang="en-US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에서 </a:t>
              </a:r>
              <a:r>
                <a:rPr lang="en-US" altLang="ko-KR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 EAR,</a:t>
              </a:r>
              <a:r>
                <a:rPr lang="ko-KR" altLang="en-US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</a:t>
              </a:r>
              <a:r>
                <a:rPr lang="en-US" altLang="ko-KR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EJB ) </a:t>
              </a:r>
              <a:r>
                <a:rPr lang="ko-KR" altLang="en-US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를 사용함으로 인하여 </a:t>
              </a:r>
              <a:r>
                <a:rPr lang="en-US" altLang="ko-KR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Application </a:t>
              </a:r>
              <a:r>
                <a:rPr lang="ko-KR" altLang="en-US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변환 작업 예상됨 </a:t>
              </a:r>
              <a:r>
                <a:rPr lang="en-US" altLang="ko-KR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(EJB:194</a:t>
              </a:r>
              <a:r>
                <a:rPr lang="ko-KR" altLang="en-US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개</a:t>
              </a:r>
              <a:r>
                <a:rPr lang="en-US" altLang="ko-KR" sz="105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)</a:t>
              </a:r>
            </a:p>
          </p:txBody>
        </p:sp>
        <p:sp>
          <p:nvSpPr>
            <p:cNvPr id="4" name="Rectangle 141"/>
            <p:cNvSpPr>
              <a:spLocks noChangeArrowheads="1"/>
            </p:cNvSpPr>
            <p:nvPr/>
          </p:nvSpPr>
          <p:spPr bwMode="auto">
            <a:xfrm>
              <a:off x="487276" y="5189192"/>
              <a:ext cx="843255" cy="11201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latinLnBrk="0">
                <a:spcBef>
                  <a:spcPct val="50000"/>
                </a:spcBef>
              </a:pPr>
              <a:r>
                <a:rPr lang="ko-KR" altLang="en-US" sz="1000" b="1" dirty="0">
                  <a:latin typeface="산돌고딕 M" panose="02030504000101010101" pitchFamily="18" charset="-127"/>
                  <a:ea typeface="산돌고딕 M" panose="02030504000101010101" pitchFamily="18" charset="-127"/>
                  <a:sym typeface="Symbol" pitchFamily="18" charset="2"/>
                </a:rPr>
                <a:t>시사점</a:t>
              </a:r>
              <a:endParaRPr lang="en-US" altLang="ko-KR" sz="1000" b="1" dirty="0">
                <a:latin typeface="산돌고딕 M" panose="02030504000101010101" pitchFamily="18" charset="-127"/>
                <a:ea typeface="산돌고딕 M" panose="02030504000101010101" pitchFamily="18" charset="-127"/>
                <a:sym typeface="Symbol" pitchFamily="18" charset="2"/>
              </a:endParaRPr>
            </a:p>
          </p:txBody>
        </p:sp>
      </p:grpSp>
      <p:sp>
        <p:nvSpPr>
          <p:cNvPr id="7" name="내용 개체 틀 87"/>
          <p:cNvSpPr txBox="1">
            <a:spLocks/>
          </p:cNvSpPr>
          <p:nvPr/>
        </p:nvSpPr>
        <p:spPr bwMode="auto">
          <a:xfrm>
            <a:off x="272480" y="830855"/>
            <a:ext cx="9217595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 smtClean="0"/>
              <a:t>인터넷 공통 </a:t>
            </a:r>
            <a:r>
              <a:rPr lang="en-US" altLang="ko-KR" sz="1600" dirty="0" err="1" smtClean="0"/>
              <a:t>mailap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서비스의 경우 </a:t>
            </a:r>
            <a:r>
              <a:rPr lang="ko-KR" altLang="en-US" sz="1600" dirty="0" err="1" smtClean="0"/>
              <a:t>웹로직</a:t>
            </a:r>
            <a:r>
              <a:rPr lang="ko-KR" altLang="en-US" sz="1600" dirty="0" smtClean="0"/>
              <a:t> 기반으로 운영되고 있으며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자바와 </a:t>
            </a:r>
            <a:r>
              <a:rPr lang="ko-KR" altLang="en-US" sz="1600" dirty="0" err="1" smtClean="0"/>
              <a:t>웹로직</a:t>
            </a:r>
            <a:r>
              <a:rPr lang="ko-KR" altLang="en-US" sz="1600" dirty="0" smtClean="0"/>
              <a:t> 버전이 모두 낮습니다</a:t>
            </a:r>
            <a:r>
              <a:rPr lang="en-US" altLang="ko-KR" sz="1600" dirty="0" smtClean="0"/>
              <a:t>. </a:t>
            </a:r>
            <a:endParaRPr lang="en-US" altLang="ko-KR" sz="1600" dirty="0"/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731215"/>
              </p:ext>
            </p:extLst>
          </p:nvPr>
        </p:nvGraphicFramePr>
        <p:xfrm>
          <a:off x="289443" y="1215978"/>
          <a:ext cx="9200631" cy="4019793"/>
        </p:xfrm>
        <a:graphic>
          <a:graphicData uri="http://schemas.openxmlformats.org/drawingml/2006/table">
            <a:tbl>
              <a:tblPr/>
              <a:tblGrid>
                <a:gridCol w="836421">
                  <a:extLst>
                    <a:ext uri="{9D8B030D-6E8A-4147-A177-3AD203B41FA5}">
                      <a16:colId xmlns:a16="http://schemas.microsoft.com/office/drawing/2014/main" xmlns="" val="811989513"/>
                    </a:ext>
                  </a:extLst>
                </a:gridCol>
                <a:gridCol w="836421">
                  <a:extLst>
                    <a:ext uri="{9D8B030D-6E8A-4147-A177-3AD203B41FA5}">
                      <a16:colId xmlns:a16="http://schemas.microsoft.com/office/drawing/2014/main" xmlns="" val="1701845503"/>
                    </a:ext>
                  </a:extLst>
                </a:gridCol>
                <a:gridCol w="836421">
                  <a:extLst>
                    <a:ext uri="{9D8B030D-6E8A-4147-A177-3AD203B41FA5}">
                      <a16:colId xmlns:a16="http://schemas.microsoft.com/office/drawing/2014/main" xmlns="" val="3541979331"/>
                    </a:ext>
                  </a:extLst>
                </a:gridCol>
                <a:gridCol w="836421">
                  <a:extLst>
                    <a:ext uri="{9D8B030D-6E8A-4147-A177-3AD203B41FA5}">
                      <a16:colId xmlns:a16="http://schemas.microsoft.com/office/drawing/2014/main" xmlns="" val="2279703259"/>
                    </a:ext>
                  </a:extLst>
                </a:gridCol>
                <a:gridCol w="836421">
                  <a:extLst>
                    <a:ext uri="{9D8B030D-6E8A-4147-A177-3AD203B41FA5}">
                      <a16:colId xmlns:a16="http://schemas.microsoft.com/office/drawing/2014/main" xmlns="" val="3149302175"/>
                    </a:ext>
                  </a:extLst>
                </a:gridCol>
                <a:gridCol w="836421">
                  <a:extLst>
                    <a:ext uri="{9D8B030D-6E8A-4147-A177-3AD203B41FA5}">
                      <a16:colId xmlns:a16="http://schemas.microsoft.com/office/drawing/2014/main" xmlns="" val="783874734"/>
                    </a:ext>
                  </a:extLst>
                </a:gridCol>
                <a:gridCol w="836421">
                  <a:extLst>
                    <a:ext uri="{9D8B030D-6E8A-4147-A177-3AD203B41FA5}">
                      <a16:colId xmlns:a16="http://schemas.microsoft.com/office/drawing/2014/main" xmlns="" val="3162751807"/>
                    </a:ext>
                  </a:extLst>
                </a:gridCol>
                <a:gridCol w="836421">
                  <a:extLst>
                    <a:ext uri="{9D8B030D-6E8A-4147-A177-3AD203B41FA5}">
                      <a16:colId xmlns:a16="http://schemas.microsoft.com/office/drawing/2014/main" xmlns="" val="764804467"/>
                    </a:ext>
                  </a:extLst>
                </a:gridCol>
                <a:gridCol w="836421">
                  <a:extLst>
                    <a:ext uri="{9D8B030D-6E8A-4147-A177-3AD203B41FA5}">
                      <a16:colId xmlns:a16="http://schemas.microsoft.com/office/drawing/2014/main" xmlns="" val="630688638"/>
                    </a:ext>
                  </a:extLst>
                </a:gridCol>
                <a:gridCol w="836421">
                  <a:extLst>
                    <a:ext uri="{9D8B030D-6E8A-4147-A177-3AD203B41FA5}">
                      <a16:colId xmlns:a16="http://schemas.microsoft.com/office/drawing/2014/main" xmlns="" val="4260567979"/>
                    </a:ext>
                  </a:extLst>
                </a:gridCol>
                <a:gridCol w="836421">
                  <a:extLst>
                    <a:ext uri="{9D8B030D-6E8A-4147-A177-3AD203B41FA5}">
                      <a16:colId xmlns:a16="http://schemas.microsoft.com/office/drawing/2014/main" xmlns="" val="3392986832"/>
                    </a:ext>
                  </a:extLst>
                </a:gridCol>
              </a:tblGrid>
              <a:tr h="172011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일수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54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29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15205692"/>
                  </a:ext>
                </a:extLst>
              </a:tr>
              <a:tr h="172011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기타 공수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53298083"/>
                  </a:ext>
                </a:extLst>
              </a:tr>
              <a:tr h="17201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APP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공수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41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25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7986961"/>
                  </a:ext>
                </a:extLst>
              </a:tr>
              <a:tr h="17201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공수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863464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상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상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70381303"/>
                  </a:ext>
                </a:extLst>
              </a:tr>
              <a:tr h="1407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wcms agent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WiseGrid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25983468"/>
                  </a:ext>
                </a:extLst>
              </a:tr>
              <a:tr h="1407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Data-aid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나모웹에디터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70695017"/>
                  </a:ext>
                </a:extLst>
              </a:tr>
              <a:tr h="2168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Anyframe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CrossCert Secure Toolkit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32378196"/>
                  </a:ext>
                </a:extLst>
              </a:tr>
              <a:tr h="1407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aaplus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WebCube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29950949"/>
                  </a:ext>
                </a:extLst>
              </a:tr>
              <a:tr h="1407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DSToolkit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싱글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ESB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8306931"/>
                  </a:ext>
                </a:extLst>
              </a:tr>
              <a:tr h="2168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BI Matrix Solution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tibco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Control-M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4699548"/>
                  </a:ext>
                </a:extLst>
              </a:tr>
              <a:tr h="1407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nFilter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Control-M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tibco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26085800"/>
                  </a:ext>
                </a:extLst>
              </a:tr>
              <a:tr h="1407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tibco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TouchEnKey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tibco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DEXTUpload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Magic SE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11230895"/>
                  </a:ext>
                </a:extLst>
              </a:tr>
              <a:tr h="1407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uSafeOn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Anyframe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uSafeOn</a:t>
                      </a:r>
                      <a:endParaRPr 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uSafeOn</a:t>
                      </a:r>
                      <a:endParaRPr 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tibco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Control-M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xecuredb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xecuredb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43928237"/>
                  </a:ext>
                </a:extLst>
              </a:tr>
              <a:tr h="1407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xecuredb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xecuredb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xecuredb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xecuredb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dDIMS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49841878"/>
                  </a:ext>
                </a:extLst>
              </a:tr>
              <a:tr h="1407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xecuredb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xecuredb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xecuredb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79923136"/>
                  </a:ext>
                </a:extLst>
              </a:tr>
              <a:tr h="17201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94610529"/>
                  </a:ext>
                </a:extLst>
              </a:tr>
              <a:tr h="172011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주용도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67996697"/>
                  </a:ext>
                </a:extLst>
              </a:tr>
              <a:tr h="172011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용도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89654905"/>
                  </a:ext>
                </a:extLst>
              </a:tr>
              <a:tr h="216881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업무명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B2B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이마켓플레이스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법인구매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아파트카드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알뜰시장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B2B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이마켓플레이스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디자인지원시스템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외부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모바일 경영상황판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스마트워크플레이스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위탁채권 이미지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총무구매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77034410"/>
                  </a:ext>
                </a:extLst>
              </a:tr>
              <a:tr h="1720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HOST NAME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mallap3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mallap3,4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mallap3,4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mallap3,4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mallap4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mallap5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mallap5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mallap5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mallap5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mallap5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21293933"/>
                  </a:ext>
                </a:extLst>
              </a:tr>
              <a:tr h="17201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98096568"/>
                  </a:ext>
                </a:extLst>
              </a:tr>
              <a:tr h="172011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분류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 공통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ITC)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95047234"/>
                  </a:ext>
                </a:extLst>
              </a:tr>
              <a:tr h="1798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대상</a:t>
                      </a:r>
                    </a:p>
                  </a:txBody>
                  <a:tcPr marL="8913" marR="8913" marT="8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79698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748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01"/>
          <p:cNvSpPr/>
          <p:nvPr/>
        </p:nvSpPr>
        <p:spPr>
          <a:xfrm>
            <a:off x="1074423" y="1740841"/>
            <a:ext cx="295275" cy="4275138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87313" indent="-87313" algn="ctr" defTabSz="914400" fontAlgn="ctr" latinLnBrk="0">
              <a:buFont typeface="Wingdings" pitchFamily="2" charset="2"/>
              <a:buChar char="§"/>
              <a:defRPr/>
            </a:pPr>
            <a:endParaRPr lang="ko-KR" altLang="en-US" sz="1200" b="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cxnSp>
        <p:nvCxnSpPr>
          <p:cNvPr id="2" name="직선 연결선 85"/>
          <p:cNvCxnSpPr/>
          <p:nvPr/>
        </p:nvCxnSpPr>
        <p:spPr bwMode="auto">
          <a:xfrm>
            <a:off x="2155510" y="3174981"/>
            <a:ext cx="7199313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" name="직선 연결선 86"/>
          <p:cNvCxnSpPr/>
          <p:nvPr/>
        </p:nvCxnSpPr>
        <p:spPr bwMode="auto">
          <a:xfrm>
            <a:off x="2155510" y="5104754"/>
            <a:ext cx="7199313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직선 연결선 87"/>
          <p:cNvCxnSpPr/>
          <p:nvPr/>
        </p:nvCxnSpPr>
        <p:spPr bwMode="auto">
          <a:xfrm>
            <a:off x="2155510" y="4183093"/>
            <a:ext cx="7199313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2192531" y="2349946"/>
            <a:ext cx="3608123" cy="753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현행 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UNIX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플랫폼의 지원 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HW, SW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만 가능</a:t>
            </a:r>
            <a:endParaRPr lang="en-US" altLang="ko-KR" sz="12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ko-KR" altLang="en-US" sz="120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기간계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, 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운영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, 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운영 지원 시스템이 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UNIX 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플랫폼으로 운영</a:t>
            </a:r>
            <a:endParaRPr lang="en-US" sz="12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2531" y="3491583"/>
            <a:ext cx="3608123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AS400,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 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UNIX 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플랫폼 </a:t>
            </a:r>
            <a:r>
              <a:rPr lang="ko-KR" altLang="en-US" sz="120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기반으로 운영</a:t>
            </a:r>
            <a:endParaRPr lang="en-US" altLang="ko-KR" sz="120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2531" y="4368571"/>
            <a:ext cx="3608123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현재 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UNIX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플랫폼 기반 서버 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HW, OS, WAS, DBMS(Oracle)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가 특정벤더 제품으로 구성</a:t>
            </a:r>
            <a:endParaRPr lang="en-US" sz="12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2531" y="5148236"/>
            <a:ext cx="3608123" cy="95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벤더 제공 플랫폼에 의한 새로운 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CPU 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및 서버교체 주기가 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2-4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년 소요</a:t>
            </a:r>
            <a:endParaRPr lang="en-US" altLang="ko-KR" sz="12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속도 및 비용을 위한 신기술 적용이 제한적이며 고비용 구조</a:t>
            </a:r>
            <a:endParaRPr lang="en-US" sz="12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71628" y="5148236"/>
            <a:ext cx="3608123" cy="753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다양한 속도 및 비용을 위한 신기술 적용이 용이하며 저 비용 구조</a:t>
            </a:r>
            <a:endParaRPr lang="en-US" altLang="ko-KR" sz="12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신기술 발표 및 적용주기가 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1~2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년 이내</a:t>
            </a:r>
            <a:endParaRPr lang="en-US" sz="12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71628" y="4258158"/>
            <a:ext cx="3608123" cy="753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특정 업체가 전체 시장을 컨트롤 하지 않고 상호 경쟁하는 상황임</a:t>
            </a:r>
            <a:endParaRPr lang="en-US" altLang="ko-KR" sz="12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Server, OS, DBMS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등 다양한 지원</a:t>
            </a:r>
            <a:r>
              <a:rPr lang="ko-KR" altLang="en-US" sz="12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과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 선택이 가능</a:t>
            </a:r>
            <a:endParaRPr lang="en-US" altLang="ko-KR" sz="12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71628" y="3210985"/>
            <a:ext cx="3833900" cy="753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UNIX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보다 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x86(Linux) 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플랫폼 증가 추세</a:t>
            </a:r>
            <a:endParaRPr lang="en-US" altLang="ko-KR" sz="12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운영 효율화를 위한  </a:t>
            </a:r>
            <a:r>
              <a:rPr lang="en-US" altLang="ko-KR" sz="120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x86 </a:t>
            </a:r>
            <a:r>
              <a:rPr lang="ko-KR" altLang="en-US" sz="120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플랫폼 기반의 </a:t>
            </a:r>
            <a:r>
              <a:rPr lang="en-US" altLang="ko-KR" sz="120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/>
            </a:r>
            <a:br>
              <a:rPr lang="en-US" altLang="ko-KR" sz="120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</a:br>
            <a:r>
              <a:rPr lang="ko-KR" altLang="en-US" sz="120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기술구조가 주도</a:t>
            </a:r>
            <a:endParaRPr lang="en-US" altLang="ko-KR" sz="120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71628" y="2349946"/>
            <a:ext cx="3608123" cy="753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ko-KR" altLang="en-US" sz="120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오픈소스를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 기반으로 한 신기술 적용 용이</a:t>
            </a:r>
            <a:endParaRPr lang="en-US" altLang="ko-KR" sz="12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DB, TP-Monitor, WAS, 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각종 솔루션이 폭넓게 존재하며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, 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전환 시 멀티 벤더로 구성 가능</a:t>
            </a:r>
            <a:endParaRPr lang="en-US" altLang="ko-KR" sz="12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</p:txBody>
      </p:sp>
      <p:sp>
        <p:nvSpPr>
          <p:cNvPr id="13" name="Line 21"/>
          <p:cNvSpPr>
            <a:spLocks noChangeShapeType="1"/>
          </p:cNvSpPr>
          <p:nvPr/>
        </p:nvSpPr>
        <p:spPr bwMode="gray">
          <a:xfrm>
            <a:off x="382273" y="1942650"/>
            <a:ext cx="89995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 anchor="ctr"/>
          <a:lstStyle/>
          <a:p>
            <a:endParaRPr lang="ko-KR" altLang="en-US" sz="200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4" name="Rectangle 39"/>
          <p:cNvSpPr/>
          <p:nvPr/>
        </p:nvSpPr>
        <p:spPr>
          <a:xfrm>
            <a:off x="402857" y="1629181"/>
            <a:ext cx="1859228" cy="32056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비교 항목</a:t>
            </a:r>
            <a:endParaRPr lang="en-US" sz="1200" b="1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5" name="Rectangle 40"/>
          <p:cNvSpPr/>
          <p:nvPr/>
        </p:nvSpPr>
        <p:spPr>
          <a:xfrm>
            <a:off x="3260928" y="1630280"/>
            <a:ext cx="1859228" cy="32056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UNIX</a:t>
            </a:r>
            <a:endParaRPr lang="en-US" sz="1200" b="1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6" name="Rectangle 41"/>
          <p:cNvSpPr/>
          <p:nvPr/>
        </p:nvSpPr>
        <p:spPr>
          <a:xfrm>
            <a:off x="6870496" y="1628800"/>
            <a:ext cx="1859228" cy="32056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x86(Linux)</a:t>
            </a:r>
          </a:p>
        </p:txBody>
      </p:sp>
      <p:sp>
        <p:nvSpPr>
          <p:cNvPr id="18" name="Rectangle 43"/>
          <p:cNvSpPr/>
          <p:nvPr/>
        </p:nvSpPr>
        <p:spPr>
          <a:xfrm>
            <a:off x="385448" y="2422204"/>
            <a:ext cx="1754187" cy="57275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신기술 적용의 용이성</a:t>
            </a:r>
            <a:endParaRPr lang="en-US" sz="120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9" name="Rectangle 44"/>
          <p:cNvSpPr/>
          <p:nvPr/>
        </p:nvSpPr>
        <p:spPr>
          <a:xfrm>
            <a:off x="382272" y="3322304"/>
            <a:ext cx="1754187" cy="57275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기술 </a:t>
            </a:r>
            <a:r>
              <a:rPr lang="en-US" altLang="ko-KR" sz="120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Trends</a:t>
            </a:r>
            <a:endParaRPr lang="en-US" sz="120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0" name="Rectangle 45"/>
          <p:cNvSpPr/>
          <p:nvPr/>
        </p:nvSpPr>
        <p:spPr>
          <a:xfrm>
            <a:off x="382273" y="4366420"/>
            <a:ext cx="1754187" cy="57275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벤더의 의존성</a:t>
            </a:r>
            <a:endParaRPr lang="en-US" sz="120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1" name="Rectangle 46"/>
          <p:cNvSpPr/>
          <p:nvPr/>
        </p:nvSpPr>
        <p:spPr>
          <a:xfrm>
            <a:off x="382273" y="5273707"/>
            <a:ext cx="1754187" cy="57275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비용</a:t>
            </a:r>
            <a:endParaRPr lang="en-US" sz="120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2" name="제목 1"/>
          <p:cNvSpPr txBox="1">
            <a:spLocks/>
          </p:cNvSpPr>
          <p:nvPr/>
        </p:nvSpPr>
        <p:spPr>
          <a:xfrm>
            <a:off x="272480" y="836712"/>
            <a:ext cx="9217025" cy="634020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/>
              <a:t>시장은 점차 벤더 종속성 없는 기술 저변과 오픈 소스 등에 힘입어 특히</a:t>
            </a:r>
            <a:r>
              <a:rPr lang="en-US" altLang="ko-KR" sz="1600" dirty="0"/>
              <a:t>, x86 </a:t>
            </a:r>
            <a:r>
              <a:rPr lang="ko-KR" altLang="en-US" sz="1600" dirty="0"/>
              <a:t>플랫폼으로 전환하고 있는 </a:t>
            </a:r>
            <a:r>
              <a:rPr lang="ko-KR" altLang="en-US" sz="1600" dirty="0" smtClean="0"/>
              <a:t>추세입니다</a:t>
            </a:r>
            <a:r>
              <a:rPr lang="en-US" altLang="ko-KR" sz="1600" dirty="0" smtClean="0"/>
              <a:t>.</a:t>
            </a:r>
            <a:endParaRPr lang="ko-KR" altLang="en-US" sz="1600" dirty="0"/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272480" y="102777"/>
            <a:ext cx="676875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eaLnBrk="0" hangingPunct="0">
              <a:defRPr sz="2400" b="1">
                <a:solidFill>
                  <a:schemeClr val="bg1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defRPr>
            </a:lvl1pPr>
            <a:lvl2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2pPr>
            <a:lvl3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3pPr>
            <a:lvl4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4pPr>
            <a:lvl5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9pPr>
          </a:lstStyle>
          <a:p>
            <a:r>
              <a:rPr lang="ko-KR" altLang="en-US" dirty="0"/>
              <a:t>응용 아키텍처 개요</a:t>
            </a:r>
          </a:p>
        </p:txBody>
      </p:sp>
    </p:spTree>
    <p:extLst>
      <p:ext uri="{BB962C8B-B14F-4D97-AF65-F5344CB8AC3E}">
        <p14:creationId xmlns:p14="http://schemas.microsoft.com/office/powerpoint/2010/main" val="135227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인프라 현황 분석 </a:t>
            </a:r>
            <a:r>
              <a:rPr lang="en-US" altLang="ko-KR" dirty="0">
                <a:sym typeface="Wingdings" panose="05000000000000000000" pitchFamily="2" charset="2"/>
              </a:rPr>
              <a:t>&gt;</a:t>
            </a:r>
            <a:r>
              <a:rPr lang="en-US" altLang="ko-KR" dirty="0" smtClean="0">
                <a:sym typeface="Wingdings" panose="05000000000000000000" pitchFamily="2" charset="2"/>
              </a:rPr>
              <a:t> </a:t>
            </a:r>
            <a:r>
              <a:rPr lang="ko-KR" altLang="en-US" dirty="0" smtClean="0">
                <a:sym typeface="Wingdings" panose="05000000000000000000" pitchFamily="2" charset="2"/>
              </a:rPr>
              <a:t>인터넷 공통 </a:t>
            </a:r>
            <a:r>
              <a:rPr lang="en-US" altLang="ko-KR" dirty="0" smtClean="0">
                <a:sym typeface="Wingdings" panose="05000000000000000000" pitchFamily="2" charset="2"/>
              </a:rPr>
              <a:t>– mallweb1,2</a:t>
            </a:r>
            <a:endParaRPr lang="ko-KR" altLang="en-US" dirty="0"/>
          </a:p>
        </p:txBody>
      </p:sp>
      <p:grpSp>
        <p:nvGrpSpPr>
          <p:cNvPr id="6" name="그룹 5"/>
          <p:cNvGrpSpPr/>
          <p:nvPr/>
        </p:nvGrpSpPr>
        <p:grpSpPr>
          <a:xfrm>
            <a:off x="273050" y="5373216"/>
            <a:ext cx="9217024" cy="1152128"/>
            <a:chOff x="487276" y="5189192"/>
            <a:chExt cx="9000662" cy="1120128"/>
          </a:xfrm>
        </p:grpSpPr>
        <p:sp>
          <p:nvSpPr>
            <p:cNvPr id="3" name="Rectangle 138"/>
            <p:cNvSpPr>
              <a:spLocks noChangeArrowheads="1"/>
            </p:cNvSpPr>
            <p:nvPr/>
          </p:nvSpPr>
          <p:spPr bwMode="auto">
            <a:xfrm>
              <a:off x="1400848" y="5189192"/>
              <a:ext cx="8087090" cy="1120128"/>
            </a:xfrm>
            <a:prstGeom prst="rect">
              <a:avLst/>
            </a:prstGeom>
            <a:noFill/>
            <a:ln w="12700" algn="ctr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</p:spPr>
          <p:txBody>
            <a:bodyPr lIns="87750" tIns="29250" rIns="14625" bIns="29250" anchor="ctr"/>
            <a:lstStyle/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en-US" altLang="ko-KR" sz="1200" kern="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Iplanet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설정 분석은 통상적으로 시스템당 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1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일 </a:t>
              </a:r>
              <a:r>
                <a:rPr lang="ko-KR" altLang="en-US" sz="1200" kern="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변환작업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2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일 </a:t>
              </a:r>
              <a:r>
                <a:rPr lang="ko-KR" altLang="en-US" sz="1200" kern="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테스팅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작업 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1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일 총 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4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일로 구성됨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.</a:t>
              </a:r>
            </a:p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Linux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에서는 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apache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로 변경되어 사용하는 것이 일반적임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.  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</a:t>
              </a:r>
              <a:endParaRPr lang="en-US" altLang="ko-KR" sz="1200" kern="0" dirty="0" smtClean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4" name="Rectangle 141"/>
            <p:cNvSpPr>
              <a:spLocks noChangeArrowheads="1"/>
            </p:cNvSpPr>
            <p:nvPr/>
          </p:nvSpPr>
          <p:spPr bwMode="auto">
            <a:xfrm>
              <a:off x="487276" y="5189192"/>
              <a:ext cx="843255" cy="11201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latinLnBrk="0">
                <a:spcBef>
                  <a:spcPct val="50000"/>
                </a:spcBef>
              </a:pPr>
              <a:r>
                <a:rPr lang="ko-KR" altLang="en-US" sz="1100" b="1" dirty="0">
                  <a:latin typeface="산돌고딕 M" panose="02030504000101010101" pitchFamily="18" charset="-127"/>
                  <a:ea typeface="산돌고딕 M" panose="02030504000101010101" pitchFamily="18" charset="-127"/>
                  <a:sym typeface="Symbol" pitchFamily="18" charset="2"/>
                </a:rPr>
                <a:t>시사점</a:t>
              </a:r>
              <a:endParaRPr lang="en-US" altLang="ko-KR" sz="1100" b="1" dirty="0">
                <a:latin typeface="산돌고딕 M" panose="02030504000101010101" pitchFamily="18" charset="-127"/>
                <a:ea typeface="산돌고딕 M" panose="02030504000101010101" pitchFamily="18" charset="-127"/>
                <a:sym typeface="Symbol" pitchFamily="18" charset="2"/>
              </a:endParaRPr>
            </a:p>
          </p:txBody>
        </p:sp>
      </p:grpSp>
      <p:sp>
        <p:nvSpPr>
          <p:cNvPr id="7" name="내용 개체 틀 87"/>
          <p:cNvSpPr txBox="1">
            <a:spLocks/>
          </p:cNvSpPr>
          <p:nvPr/>
        </p:nvSpPr>
        <p:spPr bwMode="auto">
          <a:xfrm>
            <a:off x="272480" y="830855"/>
            <a:ext cx="9217595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 smtClean="0"/>
              <a:t>인터넷 공통 서비스 </a:t>
            </a:r>
            <a:r>
              <a:rPr lang="en-US" altLang="ko-KR" sz="1600" dirty="0" err="1" smtClean="0"/>
              <a:t>mallweb</a:t>
            </a:r>
            <a:r>
              <a:rPr lang="ko-KR" altLang="en-US" sz="1600" dirty="0" smtClean="0"/>
              <a:t>의 경우 </a:t>
            </a:r>
            <a:r>
              <a:rPr lang="en-US" altLang="ko-KR" sz="1600" dirty="0" err="1" smtClean="0"/>
              <a:t>iplanet</a:t>
            </a:r>
            <a:r>
              <a:rPr lang="ko-KR" altLang="en-US" sz="1600" dirty="0" smtClean="0"/>
              <a:t>으로 구성되어 있으며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쉽게 마이그레이션 가능합니다</a:t>
            </a:r>
            <a:r>
              <a:rPr lang="en-US" altLang="ko-KR" sz="1600" dirty="0" smtClean="0"/>
              <a:t>.</a:t>
            </a:r>
            <a:endParaRPr lang="en-US" altLang="ko-KR" sz="1600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2780"/>
              </p:ext>
            </p:extLst>
          </p:nvPr>
        </p:nvGraphicFramePr>
        <p:xfrm>
          <a:off x="273050" y="1194031"/>
          <a:ext cx="9217026" cy="4123056"/>
        </p:xfrm>
        <a:graphic>
          <a:graphicData uri="http://schemas.openxmlformats.org/drawingml/2006/table">
            <a:tbl>
              <a:tblPr/>
              <a:tblGrid>
                <a:gridCol w="709002">
                  <a:extLst>
                    <a:ext uri="{9D8B030D-6E8A-4147-A177-3AD203B41FA5}">
                      <a16:colId xmlns:a16="http://schemas.microsoft.com/office/drawing/2014/main" xmlns="" val="3068389596"/>
                    </a:ext>
                  </a:extLst>
                </a:gridCol>
                <a:gridCol w="709002">
                  <a:extLst>
                    <a:ext uri="{9D8B030D-6E8A-4147-A177-3AD203B41FA5}">
                      <a16:colId xmlns:a16="http://schemas.microsoft.com/office/drawing/2014/main" xmlns="" val="2688992862"/>
                    </a:ext>
                  </a:extLst>
                </a:gridCol>
                <a:gridCol w="709002">
                  <a:extLst>
                    <a:ext uri="{9D8B030D-6E8A-4147-A177-3AD203B41FA5}">
                      <a16:colId xmlns:a16="http://schemas.microsoft.com/office/drawing/2014/main" xmlns="" val="3936408677"/>
                    </a:ext>
                  </a:extLst>
                </a:gridCol>
                <a:gridCol w="709002">
                  <a:extLst>
                    <a:ext uri="{9D8B030D-6E8A-4147-A177-3AD203B41FA5}">
                      <a16:colId xmlns:a16="http://schemas.microsoft.com/office/drawing/2014/main" xmlns="" val="1663422415"/>
                    </a:ext>
                  </a:extLst>
                </a:gridCol>
                <a:gridCol w="709002">
                  <a:extLst>
                    <a:ext uri="{9D8B030D-6E8A-4147-A177-3AD203B41FA5}">
                      <a16:colId xmlns:a16="http://schemas.microsoft.com/office/drawing/2014/main" xmlns="" val="4122618688"/>
                    </a:ext>
                  </a:extLst>
                </a:gridCol>
                <a:gridCol w="709002">
                  <a:extLst>
                    <a:ext uri="{9D8B030D-6E8A-4147-A177-3AD203B41FA5}">
                      <a16:colId xmlns:a16="http://schemas.microsoft.com/office/drawing/2014/main" xmlns="" val="2521538717"/>
                    </a:ext>
                  </a:extLst>
                </a:gridCol>
                <a:gridCol w="709002">
                  <a:extLst>
                    <a:ext uri="{9D8B030D-6E8A-4147-A177-3AD203B41FA5}">
                      <a16:colId xmlns:a16="http://schemas.microsoft.com/office/drawing/2014/main" xmlns="" val="3465787376"/>
                    </a:ext>
                  </a:extLst>
                </a:gridCol>
                <a:gridCol w="709002">
                  <a:extLst>
                    <a:ext uri="{9D8B030D-6E8A-4147-A177-3AD203B41FA5}">
                      <a16:colId xmlns:a16="http://schemas.microsoft.com/office/drawing/2014/main" xmlns="" val="3961662133"/>
                    </a:ext>
                  </a:extLst>
                </a:gridCol>
                <a:gridCol w="709002">
                  <a:extLst>
                    <a:ext uri="{9D8B030D-6E8A-4147-A177-3AD203B41FA5}">
                      <a16:colId xmlns:a16="http://schemas.microsoft.com/office/drawing/2014/main" xmlns="" val="3690504950"/>
                    </a:ext>
                  </a:extLst>
                </a:gridCol>
                <a:gridCol w="709002">
                  <a:extLst>
                    <a:ext uri="{9D8B030D-6E8A-4147-A177-3AD203B41FA5}">
                      <a16:colId xmlns:a16="http://schemas.microsoft.com/office/drawing/2014/main" xmlns="" val="3875940689"/>
                    </a:ext>
                  </a:extLst>
                </a:gridCol>
                <a:gridCol w="709002">
                  <a:extLst>
                    <a:ext uri="{9D8B030D-6E8A-4147-A177-3AD203B41FA5}">
                      <a16:colId xmlns:a16="http://schemas.microsoft.com/office/drawing/2014/main" xmlns="" val="276030629"/>
                    </a:ext>
                  </a:extLst>
                </a:gridCol>
                <a:gridCol w="709002">
                  <a:extLst>
                    <a:ext uri="{9D8B030D-6E8A-4147-A177-3AD203B41FA5}">
                      <a16:colId xmlns:a16="http://schemas.microsoft.com/office/drawing/2014/main" xmlns="" val="680836950"/>
                    </a:ext>
                  </a:extLst>
                </a:gridCol>
                <a:gridCol w="709002">
                  <a:extLst>
                    <a:ext uri="{9D8B030D-6E8A-4147-A177-3AD203B41FA5}">
                      <a16:colId xmlns:a16="http://schemas.microsoft.com/office/drawing/2014/main" xmlns="" val="2319701808"/>
                    </a:ext>
                  </a:extLst>
                </a:gridCol>
              </a:tblGrid>
              <a:tr h="155418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일수</a:t>
                      </a:r>
                    </a:p>
                  </a:txBody>
                  <a:tcPr marL="8068" marR="8068" marT="80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15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78627313"/>
                  </a:ext>
                </a:extLst>
              </a:tr>
              <a:tr h="155418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기타 공수</a:t>
                      </a:r>
                    </a:p>
                  </a:txBody>
                  <a:tcPr marL="8068" marR="8068" marT="80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87388924"/>
                  </a:ext>
                </a:extLst>
              </a:tr>
              <a:tr h="1554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APP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공수</a:t>
                      </a:r>
                    </a:p>
                  </a:txBody>
                  <a:tcPr marL="8068" marR="8068" marT="80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8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74060551"/>
                  </a:ext>
                </a:extLst>
              </a:tr>
              <a:tr h="1554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공수</a:t>
                      </a:r>
                    </a:p>
                  </a:txBody>
                  <a:tcPr marL="8068" marR="8068" marT="80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95972808"/>
                  </a:ext>
                </a:extLst>
              </a:tr>
              <a:tr h="162482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</a:p>
                  </a:txBody>
                  <a:tcPr marL="8068" marR="8068" marT="80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하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11618291"/>
                  </a:ext>
                </a:extLst>
              </a:tr>
              <a:tr h="1554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46128782"/>
                  </a:ext>
                </a:extLst>
              </a:tr>
              <a:tr h="1554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00563741"/>
                  </a:ext>
                </a:extLst>
              </a:tr>
              <a:tr h="1554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26827178"/>
                  </a:ext>
                </a:extLst>
              </a:tr>
              <a:tr h="1554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19382330"/>
                  </a:ext>
                </a:extLst>
              </a:tr>
              <a:tr h="1554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39213481"/>
                  </a:ext>
                </a:extLst>
              </a:tr>
              <a:tr h="1554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92349166"/>
                  </a:ext>
                </a:extLst>
              </a:tr>
              <a:tr h="1554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WebCube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0635662"/>
                  </a:ext>
                </a:extLst>
              </a:tr>
              <a:tr h="1554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WebCube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uSafeOn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TouchEnKey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나모웹에디터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WebCube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47959244"/>
                  </a:ext>
                </a:extLst>
              </a:tr>
              <a:tr h="21193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uSafeOn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DEXTUpload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nProtect KeyCrypt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WebCube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nProtect KeyCrypt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WebCube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uSafeOn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DEXTUpload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76482531"/>
                  </a:ext>
                </a:extLst>
              </a:tr>
              <a:tr h="21193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nProtect KeyCrypt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nProtect KeyCrypt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싱글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ESB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wcms agent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uSafeOn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싱글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ESB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nProtect KeyCrypt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nProtect KeyCrypt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nProtect KeyCrypt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13573370"/>
                  </a:ext>
                </a:extLst>
              </a:tr>
              <a:tr h="21193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dDIMS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BI Matrix Solution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dDIMS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20360485"/>
                  </a:ext>
                </a:extLst>
              </a:tr>
              <a:tr h="1554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41522215"/>
                  </a:ext>
                </a:extLst>
              </a:tr>
              <a:tr h="155418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주용도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24268546"/>
                  </a:ext>
                </a:extLst>
              </a:tr>
              <a:tr h="155418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용도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23448164"/>
                  </a:ext>
                </a:extLst>
              </a:tr>
              <a:tr h="211933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업무명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B2B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이마켓플레이스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I-HUB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디자인지원시스템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외부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모바일 경영상황판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법인구매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스마트워크플레이스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아파트카드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알뜰시장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총무구매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B2B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이마켓플레이스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I-HUB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디자인지원시스템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외부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77955280"/>
                  </a:ext>
                </a:extLst>
              </a:tr>
              <a:tr h="1554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HOST NAME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mallweb1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mallweb1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mallweb1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mallweb1,2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mallweb1,2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mallweb1,2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mallweb1,2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mallweb1,2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mallweb1,2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mallweb2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mallweb2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mallweb2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59643724"/>
                  </a:ext>
                </a:extLst>
              </a:tr>
              <a:tr h="1554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232364"/>
                  </a:ext>
                </a:extLst>
              </a:tr>
              <a:tr h="155418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분류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 공통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ITC)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36197741"/>
                  </a:ext>
                </a:extLst>
              </a:tr>
              <a:tr h="1554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대상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490095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132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인프라 현황 분석 </a:t>
            </a:r>
            <a:r>
              <a:rPr lang="en-US" altLang="ko-KR" dirty="0">
                <a:sym typeface="Wingdings" panose="05000000000000000000" pitchFamily="2" charset="2"/>
              </a:rPr>
              <a:t>&gt;</a:t>
            </a:r>
            <a:r>
              <a:rPr lang="en-US" altLang="ko-KR" dirty="0" smtClean="0">
                <a:sym typeface="Wingdings" panose="05000000000000000000" pitchFamily="2" charset="2"/>
              </a:rPr>
              <a:t> </a:t>
            </a:r>
            <a:r>
              <a:rPr lang="ko-KR" altLang="en-US" dirty="0" smtClean="0">
                <a:sym typeface="Wingdings" panose="05000000000000000000" pitchFamily="2" charset="2"/>
              </a:rPr>
              <a:t>선택적</a:t>
            </a:r>
            <a:r>
              <a:rPr lang="en-US" altLang="ko-KR" dirty="0" smtClean="0">
                <a:sym typeface="Wingdings" panose="05000000000000000000" pitchFamily="2" charset="2"/>
              </a:rPr>
              <a:t> </a:t>
            </a:r>
            <a:r>
              <a:rPr lang="ko-KR" altLang="en-US" dirty="0" smtClean="0">
                <a:sym typeface="Wingdings" panose="05000000000000000000" pitchFamily="2" charset="2"/>
              </a:rPr>
              <a:t>복지</a:t>
            </a:r>
            <a:r>
              <a:rPr lang="en-US" altLang="ko-KR" dirty="0" smtClean="0">
                <a:sym typeface="Wingdings" panose="05000000000000000000" pitchFamily="2" charset="2"/>
              </a:rPr>
              <a:t>/ </a:t>
            </a:r>
            <a:r>
              <a:rPr lang="ko-KR" altLang="en-US" dirty="0" smtClean="0">
                <a:sym typeface="Wingdings" panose="05000000000000000000" pitchFamily="2" charset="2"/>
              </a:rPr>
              <a:t>스마트워크 모바일 디바이스 관리</a:t>
            </a:r>
            <a:endParaRPr lang="ko-KR" altLang="en-US" dirty="0"/>
          </a:p>
        </p:txBody>
      </p:sp>
      <p:grpSp>
        <p:nvGrpSpPr>
          <p:cNvPr id="6" name="그룹 5"/>
          <p:cNvGrpSpPr/>
          <p:nvPr/>
        </p:nvGrpSpPr>
        <p:grpSpPr>
          <a:xfrm>
            <a:off x="273050" y="5373216"/>
            <a:ext cx="9217024" cy="1152128"/>
            <a:chOff x="487276" y="5189192"/>
            <a:chExt cx="9000662" cy="1120128"/>
          </a:xfrm>
        </p:grpSpPr>
        <p:sp>
          <p:nvSpPr>
            <p:cNvPr id="3" name="Rectangle 138"/>
            <p:cNvSpPr>
              <a:spLocks noChangeArrowheads="1"/>
            </p:cNvSpPr>
            <p:nvPr/>
          </p:nvSpPr>
          <p:spPr bwMode="auto">
            <a:xfrm>
              <a:off x="1400848" y="5189192"/>
              <a:ext cx="8087090" cy="1120128"/>
            </a:xfrm>
            <a:prstGeom prst="rect">
              <a:avLst/>
            </a:prstGeom>
            <a:noFill/>
            <a:ln w="12700" algn="ctr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</p:spPr>
          <p:txBody>
            <a:bodyPr lIns="87750" tIns="29250" rIns="14625" bIns="29250" anchor="ctr"/>
            <a:lstStyle/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en-US" altLang="ko-KR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fbap01, fbap02 </a:t>
              </a:r>
              <a:r>
                <a:rPr lang="ko-KR" altLang="en-US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장비의 </a:t>
              </a:r>
              <a:r>
                <a:rPr lang="ko-KR" altLang="en-US" sz="1200" kern="0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웹로직</a:t>
              </a:r>
              <a:r>
                <a:rPr lang="ko-KR" altLang="en-US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기반의 </a:t>
              </a:r>
              <a:r>
                <a:rPr lang="en-US" altLang="ko-KR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Application </a:t>
              </a:r>
              <a:r>
                <a:rPr lang="ko-KR" altLang="en-US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에서 </a:t>
              </a:r>
              <a:r>
                <a:rPr lang="en-US" altLang="ko-KR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 EAR,</a:t>
              </a:r>
              <a:r>
                <a:rPr lang="ko-KR" altLang="en-US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</a:t>
              </a:r>
              <a:r>
                <a:rPr lang="en-US" altLang="ko-KR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EJB ) </a:t>
              </a:r>
              <a:r>
                <a:rPr lang="ko-KR" altLang="en-US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를 사용함으로 인하여 </a:t>
              </a:r>
              <a:r>
                <a:rPr lang="en-US" altLang="ko-KR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Application </a:t>
              </a:r>
              <a:r>
                <a:rPr lang="ko-KR" altLang="en-US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변환 작업 예상됨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.</a:t>
              </a:r>
            </a:p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RAC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는 통상적으로 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Oracle ASM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으로 구축함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. (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별첨 참조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)</a:t>
              </a:r>
              <a:endParaRPr lang="en-US" altLang="ko-KR" sz="1200" kern="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4" name="Rectangle 141"/>
            <p:cNvSpPr>
              <a:spLocks noChangeArrowheads="1"/>
            </p:cNvSpPr>
            <p:nvPr/>
          </p:nvSpPr>
          <p:spPr bwMode="auto">
            <a:xfrm>
              <a:off x="487276" y="5189192"/>
              <a:ext cx="843255" cy="11201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latinLnBrk="0">
                <a:spcBef>
                  <a:spcPct val="50000"/>
                </a:spcBef>
              </a:pPr>
              <a:r>
                <a:rPr lang="ko-KR" altLang="en-US" sz="1100" b="1" dirty="0">
                  <a:latin typeface="산돌고딕 M" panose="02030504000101010101" pitchFamily="18" charset="-127"/>
                  <a:ea typeface="산돌고딕 M" panose="02030504000101010101" pitchFamily="18" charset="-127"/>
                  <a:sym typeface="Symbol" pitchFamily="18" charset="2"/>
                </a:rPr>
                <a:t>시사점</a:t>
              </a:r>
              <a:endParaRPr lang="en-US" altLang="ko-KR" sz="1100" b="1" dirty="0">
                <a:latin typeface="산돌고딕 M" panose="02030504000101010101" pitchFamily="18" charset="-127"/>
                <a:ea typeface="산돌고딕 M" panose="02030504000101010101" pitchFamily="18" charset="-127"/>
                <a:sym typeface="Symbol" pitchFamily="18" charset="2"/>
              </a:endParaRPr>
            </a:p>
          </p:txBody>
        </p:sp>
      </p:grpSp>
      <p:sp>
        <p:nvSpPr>
          <p:cNvPr id="7" name="내용 개체 틀 87"/>
          <p:cNvSpPr txBox="1">
            <a:spLocks/>
          </p:cNvSpPr>
          <p:nvPr/>
        </p:nvSpPr>
        <p:spPr bwMode="auto">
          <a:xfrm>
            <a:off x="272480" y="830855"/>
            <a:ext cx="9217595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 smtClean="0"/>
              <a:t>선택적 복지는 </a:t>
            </a:r>
            <a:r>
              <a:rPr lang="en-US" altLang="ko-KR" sz="1600" dirty="0" smtClean="0"/>
              <a:t>RAC – WebLogic - </a:t>
            </a:r>
            <a:r>
              <a:rPr lang="en-US" altLang="ko-KR" sz="1600" dirty="0" err="1" smtClean="0"/>
              <a:t>iPlanet</a:t>
            </a:r>
            <a:r>
              <a:rPr lang="ko-KR" altLang="en-US" sz="1600" dirty="0" smtClean="0"/>
              <a:t>으로 구성되어 있습니다</a:t>
            </a:r>
            <a:r>
              <a:rPr lang="en-US" altLang="ko-KR" sz="1600" dirty="0" smtClean="0"/>
              <a:t>. </a:t>
            </a:r>
            <a:endParaRPr lang="en-US" altLang="ko-KR" sz="1600" dirty="0"/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403474"/>
              </p:ext>
            </p:extLst>
          </p:nvPr>
        </p:nvGraphicFramePr>
        <p:xfrm>
          <a:off x="303099" y="1257839"/>
          <a:ext cx="9186980" cy="3971361"/>
        </p:xfrm>
        <a:graphic>
          <a:graphicData uri="http://schemas.openxmlformats.org/drawingml/2006/table">
            <a:tbl>
              <a:tblPr/>
              <a:tblGrid>
                <a:gridCol w="835180">
                  <a:extLst>
                    <a:ext uri="{9D8B030D-6E8A-4147-A177-3AD203B41FA5}">
                      <a16:colId xmlns:a16="http://schemas.microsoft.com/office/drawing/2014/main" xmlns="" val="3337066145"/>
                    </a:ext>
                  </a:extLst>
                </a:gridCol>
                <a:gridCol w="835180">
                  <a:extLst>
                    <a:ext uri="{9D8B030D-6E8A-4147-A177-3AD203B41FA5}">
                      <a16:colId xmlns:a16="http://schemas.microsoft.com/office/drawing/2014/main" xmlns="" val="2270198660"/>
                    </a:ext>
                  </a:extLst>
                </a:gridCol>
                <a:gridCol w="835180">
                  <a:extLst>
                    <a:ext uri="{9D8B030D-6E8A-4147-A177-3AD203B41FA5}">
                      <a16:colId xmlns:a16="http://schemas.microsoft.com/office/drawing/2014/main" xmlns="" val="1258770256"/>
                    </a:ext>
                  </a:extLst>
                </a:gridCol>
                <a:gridCol w="835180">
                  <a:extLst>
                    <a:ext uri="{9D8B030D-6E8A-4147-A177-3AD203B41FA5}">
                      <a16:colId xmlns:a16="http://schemas.microsoft.com/office/drawing/2014/main" xmlns="" val="2709505370"/>
                    </a:ext>
                  </a:extLst>
                </a:gridCol>
                <a:gridCol w="835180">
                  <a:extLst>
                    <a:ext uri="{9D8B030D-6E8A-4147-A177-3AD203B41FA5}">
                      <a16:colId xmlns:a16="http://schemas.microsoft.com/office/drawing/2014/main" xmlns="" val="2763482507"/>
                    </a:ext>
                  </a:extLst>
                </a:gridCol>
                <a:gridCol w="835180">
                  <a:extLst>
                    <a:ext uri="{9D8B030D-6E8A-4147-A177-3AD203B41FA5}">
                      <a16:colId xmlns:a16="http://schemas.microsoft.com/office/drawing/2014/main" xmlns="" val="3149174320"/>
                    </a:ext>
                  </a:extLst>
                </a:gridCol>
                <a:gridCol w="835180">
                  <a:extLst>
                    <a:ext uri="{9D8B030D-6E8A-4147-A177-3AD203B41FA5}">
                      <a16:colId xmlns:a16="http://schemas.microsoft.com/office/drawing/2014/main" xmlns="" val="676920039"/>
                    </a:ext>
                  </a:extLst>
                </a:gridCol>
                <a:gridCol w="835180">
                  <a:extLst>
                    <a:ext uri="{9D8B030D-6E8A-4147-A177-3AD203B41FA5}">
                      <a16:colId xmlns:a16="http://schemas.microsoft.com/office/drawing/2014/main" xmlns="" val="1525489100"/>
                    </a:ext>
                  </a:extLst>
                </a:gridCol>
                <a:gridCol w="835180">
                  <a:extLst>
                    <a:ext uri="{9D8B030D-6E8A-4147-A177-3AD203B41FA5}">
                      <a16:colId xmlns:a16="http://schemas.microsoft.com/office/drawing/2014/main" xmlns="" val="1708585823"/>
                    </a:ext>
                  </a:extLst>
                </a:gridCol>
                <a:gridCol w="835180">
                  <a:extLst>
                    <a:ext uri="{9D8B030D-6E8A-4147-A177-3AD203B41FA5}">
                      <a16:colId xmlns:a16="http://schemas.microsoft.com/office/drawing/2014/main" xmlns="" val="90433901"/>
                    </a:ext>
                  </a:extLst>
                </a:gridCol>
                <a:gridCol w="835180">
                  <a:extLst>
                    <a:ext uri="{9D8B030D-6E8A-4147-A177-3AD203B41FA5}">
                      <a16:colId xmlns:a16="http://schemas.microsoft.com/office/drawing/2014/main" xmlns="" val="1750309063"/>
                    </a:ext>
                  </a:extLst>
                </a:gridCol>
              </a:tblGrid>
              <a:tr h="167995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일수</a:t>
                      </a:r>
                    </a:p>
                  </a:txBody>
                  <a:tcPr marL="8721" marR="8721" marT="87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17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13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18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일수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90570476"/>
                  </a:ext>
                </a:extLst>
              </a:tr>
              <a:tr h="167995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기타 공수</a:t>
                      </a:r>
                    </a:p>
                  </a:txBody>
                  <a:tcPr marL="8721" marR="8721" marT="87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기타 공수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53109899"/>
                  </a:ext>
                </a:extLst>
              </a:tr>
              <a:tr h="16799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APP</a:t>
                      </a:r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공수</a:t>
                      </a:r>
                    </a:p>
                  </a:txBody>
                  <a:tcPr marL="8721" marR="8721" marT="87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15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8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16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APP</a:t>
                      </a:r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공수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082983"/>
                  </a:ext>
                </a:extLst>
              </a:tr>
              <a:tr h="16799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공수</a:t>
                      </a:r>
                    </a:p>
                  </a:txBody>
                  <a:tcPr marL="8721" marR="8721" marT="87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공수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21961290"/>
                  </a:ext>
                </a:extLst>
              </a:tr>
              <a:tr h="175632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</a:p>
                  </a:txBody>
                  <a:tcPr marL="8721" marR="8721" marT="87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하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하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하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하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31792851"/>
                  </a:ext>
                </a:extLst>
              </a:tr>
              <a:tr h="2290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FusionChart Pro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76041258"/>
                  </a:ext>
                </a:extLst>
              </a:tr>
              <a:tr h="2290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IB Sheet Pro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MC/SG for RAC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64265574"/>
                  </a:ext>
                </a:extLst>
              </a:tr>
              <a:tr h="2290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nProtect KeyCrypt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Data-aid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72874202"/>
                  </a:ext>
                </a:extLst>
              </a:tr>
              <a:tr h="16799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싱글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ESB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Control-M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30547269"/>
                  </a:ext>
                </a:extLst>
              </a:tr>
              <a:tr h="16799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tibco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tibco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11610439"/>
                  </a:ext>
                </a:extLst>
              </a:tr>
              <a:tr h="16799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64418410"/>
                  </a:ext>
                </a:extLst>
              </a:tr>
              <a:tr h="16799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xecuredb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xecuredb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95452896"/>
                  </a:ext>
                </a:extLst>
              </a:tr>
              <a:tr h="16799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78807823"/>
                  </a:ext>
                </a:extLst>
              </a:tr>
              <a:tr h="16799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10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22480597"/>
                  </a:ext>
                </a:extLst>
              </a:tr>
              <a:tr h="167995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주용도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DB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주용도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10762680"/>
                  </a:ext>
                </a:extLst>
              </a:tr>
              <a:tr h="167995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용도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용도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29678610"/>
                  </a:ext>
                </a:extLst>
              </a:tr>
              <a:tr h="244356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업무명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선택적복지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선택적복지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선택적복지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IT-SAFE(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외부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IT-SAFE(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외부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IT-SAFE(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외부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IT-SAFE(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외부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업무명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스마트워크모바일디바이스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스마트워크모바일디바이스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57780084"/>
                  </a:ext>
                </a:extLst>
              </a:tr>
              <a:tr h="22908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HOST NAME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fbap01,02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fbdb01,02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fbweb01,02,03,04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iebzweb1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iebzweb2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iebzweb3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iebzweb4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HOST NAME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scmdm01w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scmdm02w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46584811"/>
                  </a:ext>
                </a:extLst>
              </a:tr>
              <a:tr h="16799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AIX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AIX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AIX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AIX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AIX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NT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NT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92073812"/>
                  </a:ext>
                </a:extLst>
              </a:tr>
              <a:tr h="274902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분류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선택적복지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FLB)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분류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스마트워크모바일디바이스관리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(SMD)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79832701"/>
                  </a:ext>
                </a:extLst>
              </a:tr>
              <a:tr h="16799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대상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대상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721" marR="8721" marT="87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200225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221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인프라 현황 분석 </a:t>
            </a:r>
            <a:r>
              <a:rPr lang="en-US" altLang="ko-KR" dirty="0">
                <a:sym typeface="Wingdings" panose="05000000000000000000" pitchFamily="2" charset="2"/>
              </a:rPr>
              <a:t>&gt;</a:t>
            </a:r>
            <a:r>
              <a:rPr lang="en-US" altLang="ko-KR" dirty="0" smtClean="0">
                <a:sym typeface="Wingdings" panose="05000000000000000000" pitchFamily="2" charset="2"/>
              </a:rPr>
              <a:t> </a:t>
            </a:r>
            <a:r>
              <a:rPr lang="ko-KR" altLang="en-US" dirty="0" smtClean="0">
                <a:sym typeface="Wingdings" panose="05000000000000000000" pitchFamily="2" charset="2"/>
              </a:rPr>
              <a:t>통합인트라넷</a:t>
            </a:r>
            <a:endParaRPr lang="ko-KR" altLang="en-US" dirty="0"/>
          </a:p>
        </p:txBody>
      </p:sp>
      <p:grpSp>
        <p:nvGrpSpPr>
          <p:cNvPr id="6" name="그룹 5"/>
          <p:cNvGrpSpPr/>
          <p:nvPr/>
        </p:nvGrpSpPr>
        <p:grpSpPr>
          <a:xfrm>
            <a:off x="273050" y="5373216"/>
            <a:ext cx="9217024" cy="1152128"/>
            <a:chOff x="487276" y="5189192"/>
            <a:chExt cx="9000662" cy="1120128"/>
          </a:xfrm>
        </p:grpSpPr>
        <p:sp>
          <p:nvSpPr>
            <p:cNvPr id="3" name="Rectangle 138"/>
            <p:cNvSpPr>
              <a:spLocks noChangeArrowheads="1"/>
            </p:cNvSpPr>
            <p:nvPr/>
          </p:nvSpPr>
          <p:spPr bwMode="auto">
            <a:xfrm>
              <a:off x="1400848" y="5189192"/>
              <a:ext cx="8087090" cy="1120128"/>
            </a:xfrm>
            <a:prstGeom prst="rect">
              <a:avLst/>
            </a:prstGeom>
            <a:noFill/>
            <a:ln w="12700" algn="ctr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</p:spPr>
          <p:txBody>
            <a:bodyPr lIns="87750" tIns="29250" rIns="14625" bIns="29250" anchor="ctr"/>
            <a:lstStyle/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en-US" altLang="ko-KR" sz="1200" kern="0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Anyframe</a:t>
              </a:r>
              <a:r>
                <a:rPr lang="en-US" altLang="ko-KR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-- &gt; 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SDS 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프레임워크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스프링 기반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)</a:t>
              </a:r>
              <a:endParaRPr lang="en-US" altLang="ko-KR" sz="1200" kern="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en-US" altLang="ko-KR" sz="1200" kern="0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DQminer</a:t>
              </a:r>
              <a:r>
                <a:rPr lang="en-US" altLang="ko-KR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-&gt;  </a:t>
              </a:r>
              <a:r>
                <a:rPr lang="ko-KR" altLang="en-US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지원됨 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</a:t>
              </a:r>
              <a:r>
                <a:rPr lang="en-US" altLang="ko-KR" sz="1200" kern="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MaridDB</a:t>
              </a:r>
              <a:r>
                <a:rPr lang="ko-KR" altLang="en-US" sz="1200" kern="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지원안됨</a:t>
              </a:r>
              <a:r>
                <a:rPr lang="en-US" altLang="ko-KR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) – 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데이터 </a:t>
              </a:r>
              <a:r>
                <a:rPr lang="ko-KR" altLang="en-US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품질관리 시스템</a:t>
              </a:r>
              <a:endParaRPr lang="en-US" altLang="ko-KR" sz="1200" kern="0" dirty="0" smtClean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PDSS </a:t>
              </a:r>
              <a:r>
                <a:rPr lang="en-US" altLang="ko-KR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4.0(SDS-</a:t>
              </a:r>
              <a:r>
                <a:rPr lang="ko-KR" altLang="en-US" sz="1200" kern="0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인사패키지</a:t>
              </a:r>
              <a:r>
                <a:rPr lang="en-US" altLang="ko-KR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) – 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WebLogic 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만 </a:t>
              </a:r>
              <a:r>
                <a:rPr lang="ko-KR" altLang="en-US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지원 </a:t>
              </a:r>
              <a:r>
                <a:rPr lang="en-US" altLang="ko-KR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/ </a:t>
              </a:r>
              <a:r>
                <a:rPr lang="en-US" altLang="ko-KR" sz="1200" kern="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Jeus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JBoss 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지원 </a:t>
              </a:r>
              <a:r>
                <a:rPr lang="ko-KR" altLang="en-US" sz="1200" kern="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안함</a:t>
              </a:r>
              <a:r>
                <a:rPr lang="en-US" altLang="ko-KR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. </a:t>
              </a:r>
              <a:r>
                <a:rPr lang="ko-KR" altLang="en-US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현재 </a:t>
              </a:r>
              <a:r>
                <a:rPr lang="en-US" altLang="ko-KR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java 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1.5 </a:t>
              </a:r>
              <a:r>
                <a:rPr lang="ko-KR" altLang="en-US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이지만</a:t>
              </a:r>
              <a:r>
                <a:rPr lang="en-US" altLang="ko-KR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업그레이드 부분은 </a:t>
              </a:r>
              <a:r>
                <a:rPr lang="en-US" altLang="ko-KR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SDS</a:t>
              </a:r>
              <a:r>
                <a:rPr lang="ko-KR" altLang="en-US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에서 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지원</a:t>
              </a:r>
              <a:endParaRPr lang="en-US" altLang="ko-KR" sz="1200" kern="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4" name="Rectangle 141"/>
            <p:cNvSpPr>
              <a:spLocks noChangeArrowheads="1"/>
            </p:cNvSpPr>
            <p:nvPr/>
          </p:nvSpPr>
          <p:spPr bwMode="auto">
            <a:xfrm>
              <a:off x="487276" y="5189192"/>
              <a:ext cx="843255" cy="11201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latinLnBrk="0">
                <a:spcBef>
                  <a:spcPct val="50000"/>
                </a:spcBef>
              </a:pPr>
              <a:r>
                <a:rPr lang="ko-KR" altLang="en-US" sz="1100" b="1" dirty="0">
                  <a:latin typeface="산돌고딕 M" panose="02030504000101010101" pitchFamily="18" charset="-127"/>
                  <a:ea typeface="산돌고딕 M" panose="02030504000101010101" pitchFamily="18" charset="-127"/>
                  <a:sym typeface="Symbol" pitchFamily="18" charset="2"/>
                </a:rPr>
                <a:t>시사점</a:t>
              </a:r>
              <a:endParaRPr lang="en-US" altLang="ko-KR" sz="1100" b="1" dirty="0">
                <a:latin typeface="산돌고딕 M" panose="02030504000101010101" pitchFamily="18" charset="-127"/>
                <a:ea typeface="산돌고딕 M" panose="02030504000101010101" pitchFamily="18" charset="-127"/>
                <a:sym typeface="Symbol" pitchFamily="18" charset="2"/>
              </a:endParaRPr>
            </a:p>
          </p:txBody>
        </p:sp>
      </p:grpSp>
      <p:sp>
        <p:nvSpPr>
          <p:cNvPr id="7" name="내용 개체 틀 87"/>
          <p:cNvSpPr txBox="1">
            <a:spLocks/>
          </p:cNvSpPr>
          <p:nvPr/>
        </p:nvSpPr>
        <p:spPr bwMode="auto">
          <a:xfrm>
            <a:off x="272480" y="830855"/>
            <a:ext cx="9217595" cy="978729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 smtClean="0"/>
              <a:t>통합인트라넷의 경우는 </a:t>
            </a:r>
            <a:r>
              <a:rPr lang="en-US" altLang="ko-KR" sz="1600" dirty="0" smtClean="0"/>
              <a:t>U2L</a:t>
            </a:r>
            <a:r>
              <a:rPr lang="ko-KR" altLang="en-US" sz="1600" dirty="0" smtClean="0"/>
              <a:t>시 난이도가 높지 않습니다</a:t>
            </a:r>
            <a:r>
              <a:rPr lang="en-US" altLang="ko-KR" sz="1600" dirty="0" smtClean="0"/>
              <a:t>. </a:t>
            </a:r>
            <a:r>
              <a:rPr lang="ko-KR" altLang="en-US" sz="1600" dirty="0" smtClean="0"/>
              <a:t>하지만</a:t>
            </a:r>
            <a:r>
              <a:rPr lang="en-US" altLang="ko-KR" sz="1600" dirty="0" smtClean="0"/>
              <a:t>, ehrap01</a:t>
            </a:r>
            <a:r>
              <a:rPr lang="ko-KR" altLang="en-US" sz="1600" dirty="0" smtClean="0"/>
              <a:t>의 경우는 </a:t>
            </a:r>
            <a:r>
              <a:rPr lang="en-US" altLang="ko-KR" sz="1600" dirty="0" smtClean="0"/>
              <a:t>PDSS4.0</a:t>
            </a:r>
            <a:r>
              <a:rPr lang="ko-KR" altLang="en-US" sz="1600" dirty="0" smtClean="0"/>
              <a:t>이 </a:t>
            </a:r>
            <a:r>
              <a:rPr lang="en-US" altLang="ko-KR" sz="1600" dirty="0" err="1" smtClean="0"/>
              <a:t>weblogic</a:t>
            </a:r>
            <a:r>
              <a:rPr lang="ko-KR" altLang="en-US" sz="1600" dirty="0" smtClean="0"/>
              <a:t>만 지원하므로 추가적인 지원이 필요함</a:t>
            </a:r>
            <a:r>
              <a:rPr lang="en-US" altLang="ko-KR" sz="1600" dirty="0" smtClean="0"/>
              <a:t>. </a:t>
            </a:r>
            <a:r>
              <a:rPr lang="ko-KR" altLang="en-US" sz="1600" dirty="0" smtClean="0"/>
              <a:t> </a:t>
            </a:r>
            <a:endParaRPr lang="en-US" altLang="ko-KR" sz="1600" dirty="0" smtClean="0"/>
          </a:p>
          <a:p>
            <a:r>
              <a:rPr lang="en-US" altLang="ko-KR" sz="1600" dirty="0" smtClean="0"/>
              <a:t> </a:t>
            </a:r>
            <a:endParaRPr lang="en-US" altLang="ko-KR" sz="1600" dirty="0"/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893368"/>
              </p:ext>
            </p:extLst>
          </p:nvPr>
        </p:nvGraphicFramePr>
        <p:xfrm>
          <a:off x="291317" y="1442927"/>
          <a:ext cx="9198758" cy="3758058"/>
        </p:xfrm>
        <a:graphic>
          <a:graphicData uri="http://schemas.openxmlformats.org/drawingml/2006/table">
            <a:tbl>
              <a:tblPr/>
              <a:tblGrid>
                <a:gridCol w="596318">
                  <a:extLst>
                    <a:ext uri="{9D8B030D-6E8A-4147-A177-3AD203B41FA5}">
                      <a16:colId xmlns:a16="http://schemas.microsoft.com/office/drawing/2014/main" xmlns="" val="2176291081"/>
                    </a:ext>
                  </a:extLst>
                </a:gridCol>
                <a:gridCol w="441717">
                  <a:extLst>
                    <a:ext uri="{9D8B030D-6E8A-4147-A177-3AD203B41FA5}">
                      <a16:colId xmlns:a16="http://schemas.microsoft.com/office/drawing/2014/main" xmlns="" val="2677697619"/>
                    </a:ext>
                  </a:extLst>
                </a:gridCol>
                <a:gridCol w="441717">
                  <a:extLst>
                    <a:ext uri="{9D8B030D-6E8A-4147-A177-3AD203B41FA5}">
                      <a16:colId xmlns:a16="http://schemas.microsoft.com/office/drawing/2014/main" xmlns="" val="687474223"/>
                    </a:ext>
                  </a:extLst>
                </a:gridCol>
                <a:gridCol w="441717">
                  <a:extLst>
                    <a:ext uri="{9D8B030D-6E8A-4147-A177-3AD203B41FA5}">
                      <a16:colId xmlns:a16="http://schemas.microsoft.com/office/drawing/2014/main" xmlns="" val="2798025943"/>
                    </a:ext>
                  </a:extLst>
                </a:gridCol>
                <a:gridCol w="441717">
                  <a:extLst>
                    <a:ext uri="{9D8B030D-6E8A-4147-A177-3AD203B41FA5}">
                      <a16:colId xmlns:a16="http://schemas.microsoft.com/office/drawing/2014/main" xmlns="" val="2597955396"/>
                    </a:ext>
                  </a:extLst>
                </a:gridCol>
                <a:gridCol w="441717">
                  <a:extLst>
                    <a:ext uri="{9D8B030D-6E8A-4147-A177-3AD203B41FA5}">
                      <a16:colId xmlns:a16="http://schemas.microsoft.com/office/drawing/2014/main" xmlns="" val="498020579"/>
                    </a:ext>
                  </a:extLst>
                </a:gridCol>
                <a:gridCol w="441717">
                  <a:extLst>
                    <a:ext uri="{9D8B030D-6E8A-4147-A177-3AD203B41FA5}">
                      <a16:colId xmlns:a16="http://schemas.microsoft.com/office/drawing/2014/main" xmlns="" val="2404790840"/>
                    </a:ext>
                  </a:extLst>
                </a:gridCol>
                <a:gridCol w="441717">
                  <a:extLst>
                    <a:ext uri="{9D8B030D-6E8A-4147-A177-3AD203B41FA5}">
                      <a16:colId xmlns:a16="http://schemas.microsoft.com/office/drawing/2014/main" xmlns="" val="2445220730"/>
                    </a:ext>
                  </a:extLst>
                </a:gridCol>
                <a:gridCol w="441717">
                  <a:extLst>
                    <a:ext uri="{9D8B030D-6E8A-4147-A177-3AD203B41FA5}">
                      <a16:colId xmlns:a16="http://schemas.microsoft.com/office/drawing/2014/main" xmlns="" val="155186396"/>
                    </a:ext>
                  </a:extLst>
                </a:gridCol>
                <a:gridCol w="441717">
                  <a:extLst>
                    <a:ext uri="{9D8B030D-6E8A-4147-A177-3AD203B41FA5}">
                      <a16:colId xmlns:a16="http://schemas.microsoft.com/office/drawing/2014/main" xmlns="" val="566035363"/>
                    </a:ext>
                  </a:extLst>
                </a:gridCol>
                <a:gridCol w="441717">
                  <a:extLst>
                    <a:ext uri="{9D8B030D-6E8A-4147-A177-3AD203B41FA5}">
                      <a16:colId xmlns:a16="http://schemas.microsoft.com/office/drawing/2014/main" xmlns="" val="401044590"/>
                    </a:ext>
                  </a:extLst>
                </a:gridCol>
                <a:gridCol w="441717">
                  <a:extLst>
                    <a:ext uri="{9D8B030D-6E8A-4147-A177-3AD203B41FA5}">
                      <a16:colId xmlns:a16="http://schemas.microsoft.com/office/drawing/2014/main" xmlns="" val="3041227182"/>
                    </a:ext>
                  </a:extLst>
                </a:gridCol>
                <a:gridCol w="441717">
                  <a:extLst>
                    <a:ext uri="{9D8B030D-6E8A-4147-A177-3AD203B41FA5}">
                      <a16:colId xmlns:a16="http://schemas.microsoft.com/office/drawing/2014/main" xmlns="" val="3421057722"/>
                    </a:ext>
                  </a:extLst>
                </a:gridCol>
                <a:gridCol w="441717">
                  <a:extLst>
                    <a:ext uri="{9D8B030D-6E8A-4147-A177-3AD203B41FA5}">
                      <a16:colId xmlns:a16="http://schemas.microsoft.com/office/drawing/2014/main" xmlns="" val="2567811322"/>
                    </a:ext>
                  </a:extLst>
                </a:gridCol>
                <a:gridCol w="441717">
                  <a:extLst>
                    <a:ext uri="{9D8B030D-6E8A-4147-A177-3AD203B41FA5}">
                      <a16:colId xmlns:a16="http://schemas.microsoft.com/office/drawing/2014/main" xmlns="" val="1675862179"/>
                    </a:ext>
                  </a:extLst>
                </a:gridCol>
                <a:gridCol w="441717">
                  <a:extLst>
                    <a:ext uri="{9D8B030D-6E8A-4147-A177-3AD203B41FA5}">
                      <a16:colId xmlns:a16="http://schemas.microsoft.com/office/drawing/2014/main" xmlns="" val="3483860261"/>
                    </a:ext>
                  </a:extLst>
                </a:gridCol>
                <a:gridCol w="596318">
                  <a:extLst>
                    <a:ext uri="{9D8B030D-6E8A-4147-A177-3AD203B41FA5}">
                      <a16:colId xmlns:a16="http://schemas.microsoft.com/office/drawing/2014/main" xmlns="" val="3983734278"/>
                    </a:ext>
                  </a:extLst>
                </a:gridCol>
                <a:gridCol w="1380367">
                  <a:extLst>
                    <a:ext uri="{9D8B030D-6E8A-4147-A177-3AD203B41FA5}">
                      <a16:colId xmlns:a16="http://schemas.microsoft.com/office/drawing/2014/main" xmlns="" val="1919372270"/>
                    </a:ext>
                  </a:extLst>
                </a:gridCol>
              </a:tblGrid>
              <a:tr h="163142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일수</a:t>
                      </a:r>
                    </a:p>
                  </a:txBody>
                  <a:tcPr marL="8027" marR="8027" marT="80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13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44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12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12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일수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12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37849951"/>
                  </a:ext>
                </a:extLst>
              </a:tr>
              <a:tr h="163142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기타 공수</a:t>
                      </a:r>
                    </a:p>
                  </a:txBody>
                  <a:tcPr marL="8027" marR="8027" marT="80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기타 공수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74210851"/>
                  </a:ext>
                </a:extLst>
              </a:tr>
              <a:tr h="16314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APP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공수</a:t>
                      </a:r>
                    </a:p>
                  </a:txBody>
                  <a:tcPr marL="8027" marR="8027" marT="80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13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36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8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8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APP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공수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8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55830699"/>
                  </a:ext>
                </a:extLst>
              </a:tr>
              <a:tr h="16314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공수</a:t>
                      </a:r>
                    </a:p>
                  </a:txBody>
                  <a:tcPr marL="8027" marR="8027" marT="80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13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공수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37997091"/>
                  </a:ext>
                </a:extLst>
              </a:tr>
              <a:tr h="170558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</a:p>
                  </a:txBody>
                  <a:tcPr marL="8027" marR="8027" marT="80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13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중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상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15476014"/>
                  </a:ext>
                </a:extLst>
              </a:tr>
              <a:tr h="3336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27" marR="8027" marT="80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WiseGrid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NAMO ACTIVE SQUARE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20358723"/>
                  </a:ext>
                </a:extLst>
              </a:tr>
              <a:tr h="22246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27" marR="8027" marT="80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DQMiner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Rexpert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XTEN WEBOT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Anyframe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싱글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ESB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DEXTUpload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DEXTUpload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Brio(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사용안함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18448154"/>
                  </a:ext>
                </a:extLst>
              </a:tr>
              <a:tr h="2045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27" marR="8027" marT="80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Anyframe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싱글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ESB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싱글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ESB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XTEN EXOD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싱글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ESB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Control-M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싱글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ESB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싱글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ESB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Easybase(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사용안함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12786336"/>
                  </a:ext>
                </a:extLst>
              </a:tr>
              <a:tr h="22246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27" marR="8027" marT="80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싱글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ESB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Control-M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Control-M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싱글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ESB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DestinyKMS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tibco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tibco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Control-M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Control-M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PDSS 4.0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38368176"/>
                  </a:ext>
                </a:extLst>
              </a:tr>
              <a:tr h="16314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27" marR="8027" marT="80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tibco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싱글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ESB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69303900"/>
                  </a:ext>
                </a:extLst>
              </a:tr>
              <a:tr h="16314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27" marR="8027" marT="80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jeus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jeus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jeus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jeus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jeus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jeus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jeus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jeus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jeus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jeus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</a:t>
                      </a:r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이름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Sun Application Server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95530925"/>
                  </a:ext>
                </a:extLst>
              </a:tr>
              <a:tr h="163142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주용도</a:t>
                      </a:r>
                    </a:p>
                  </a:txBody>
                  <a:tcPr marL="8027" marR="8027" marT="80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DB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DB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주용도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0495342"/>
                  </a:ext>
                </a:extLst>
              </a:tr>
              <a:tr h="163142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용도</a:t>
                      </a:r>
                    </a:p>
                  </a:txBody>
                  <a:tcPr marL="8027" marR="8027" marT="80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용도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37434387"/>
                  </a:ext>
                </a:extLst>
              </a:tr>
              <a:tr h="303074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업무명</a:t>
                      </a:r>
                    </a:p>
                  </a:txBody>
                  <a:tcPr marL="8027" marR="8027" marT="80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EASY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데이터품질관리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부동산관리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HRSS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마켓센싱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물량계획시스템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외부업체정보제공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제안관리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IT-SBC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내부회계평가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디자인지원시스템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내부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사업보고서공시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하나로협의회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통합인트라넷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통합인트라넷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업무명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HR-HUB/HR-Partner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25183287"/>
                  </a:ext>
                </a:extLst>
              </a:tr>
              <a:tr h="26696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HOST NAME</a:t>
                      </a:r>
                    </a:p>
                  </a:txBody>
                  <a:tcPr marL="8027" marR="8027" marT="80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intap01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intap01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intap01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intap01,02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intap01,02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intap01,02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intap01,02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intap01,02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intap02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intap02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intap02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intap02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intap02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datalex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datalex2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HOST NAME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ehrap01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36398280"/>
                  </a:ext>
                </a:extLst>
              </a:tr>
              <a:tr h="16314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</a:p>
                  </a:txBody>
                  <a:tcPr marL="8027" marR="8027" marT="80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HP-UX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47311226"/>
                  </a:ext>
                </a:extLst>
              </a:tr>
              <a:tr h="163142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분류</a:t>
                      </a:r>
                    </a:p>
                  </a:txBody>
                  <a:tcPr marL="8027" marR="8027" marT="80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gridSpan="15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통합인트라넷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(INT)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분류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HR-HUB/HR-Partner(HRH)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71482317"/>
                  </a:ext>
                </a:extLst>
              </a:tr>
              <a:tr h="1705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대상</a:t>
                      </a:r>
                    </a:p>
                  </a:txBody>
                  <a:tcPr marL="8027" marR="8027" marT="80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대상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8027" marR="8027" marT="80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476831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143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인프라 현황 분석 </a:t>
            </a:r>
            <a:r>
              <a:rPr lang="en-US" altLang="ko-KR" dirty="0"/>
              <a:t>&gt;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미들웨어</a:t>
            </a:r>
            <a:r>
              <a:rPr lang="en-US" altLang="ko-KR" dirty="0" smtClean="0"/>
              <a:t>(</a:t>
            </a:r>
            <a:r>
              <a:rPr lang="ko-KR" altLang="en-US" dirty="0" smtClean="0">
                <a:sym typeface="Wingdings" panose="05000000000000000000" pitchFamily="2" charset="2"/>
              </a:rPr>
              <a:t>웹 서버</a:t>
            </a:r>
            <a:r>
              <a:rPr lang="en-US" altLang="ko-KR" dirty="0" smtClean="0">
                <a:sym typeface="Wingdings" panose="05000000000000000000" pitchFamily="2" charset="2"/>
              </a:rPr>
              <a:t>)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400394"/>
              </p:ext>
            </p:extLst>
          </p:nvPr>
        </p:nvGraphicFramePr>
        <p:xfrm>
          <a:off x="273050" y="1628800"/>
          <a:ext cx="6192118" cy="3528392"/>
        </p:xfrm>
        <a:graphic>
          <a:graphicData uri="http://schemas.openxmlformats.org/drawingml/2006/table">
            <a:tbl>
              <a:tblPr/>
              <a:tblGrid>
                <a:gridCol w="927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91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920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688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317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3246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5202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도메인</a:t>
                      </a:r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ID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도메인명</a:t>
                      </a:r>
                      <a:endParaRPr lang="ko-KR" alt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그룹</a:t>
                      </a:r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ID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그룹명</a:t>
                      </a:r>
                      <a:endParaRPr lang="ko-KR" alt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서버호스트명</a:t>
                      </a:r>
                      <a:endParaRPr lang="ko-KR" alt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검토대상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ITC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 공통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mallweb1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ITC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 공통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mallweb2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FLB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 복지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fbweb01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FLB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 복지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fbweb02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FLB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 복지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fbweb03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FLB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 복지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fbweb04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FLB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 복지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iebzweb1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FLB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 복지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iebzweb2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FLB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 복지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iebzweb3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ITN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FLB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 복지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iebzweb4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ITR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인트라넷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통합인트라넷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intweb01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ITR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인트라넷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통합인트라넷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intweb02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ITR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인트라넷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통합인트라넷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intweb03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Y</a:t>
                      </a:r>
                    </a:p>
                  </a:txBody>
                  <a:tcPr marL="4198" marR="4198" marT="41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200" y="2132856"/>
            <a:ext cx="2662882" cy="2647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내용 개체 틀 87"/>
          <p:cNvSpPr txBox="1">
            <a:spLocks/>
          </p:cNvSpPr>
          <p:nvPr/>
        </p:nvSpPr>
        <p:spPr bwMode="auto">
          <a:xfrm>
            <a:off x="272480" y="830855"/>
            <a:ext cx="9217595" cy="634020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3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 smtClean="0"/>
              <a:t>웹 서버의 경우 </a:t>
            </a:r>
            <a:r>
              <a:rPr lang="en-US" altLang="ko-KR" sz="1600" dirty="0" smtClean="0"/>
              <a:t>100% </a:t>
            </a:r>
            <a:r>
              <a:rPr lang="en-US" altLang="ko-KR" sz="1600" dirty="0" err="1" smtClean="0"/>
              <a:t>iPlanet</a:t>
            </a:r>
            <a:r>
              <a:rPr lang="ko-KR" altLang="en-US" sz="1600" dirty="0" smtClean="0"/>
              <a:t>으로 구성되어 있으며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각 시스템 별 웹 서버 설정 파일들이 상당수 존재하고 있습니다</a:t>
            </a:r>
            <a:r>
              <a:rPr lang="en-US" altLang="ko-KR" sz="1600" dirty="0" smtClean="0"/>
              <a:t>.</a:t>
            </a:r>
            <a:endParaRPr lang="ko-KR" altLang="en-US" sz="1600" dirty="0"/>
          </a:p>
        </p:txBody>
      </p:sp>
      <p:grpSp>
        <p:nvGrpSpPr>
          <p:cNvPr id="7" name="그룹 6"/>
          <p:cNvGrpSpPr/>
          <p:nvPr/>
        </p:nvGrpSpPr>
        <p:grpSpPr>
          <a:xfrm>
            <a:off x="272480" y="5229200"/>
            <a:ext cx="9217595" cy="1046945"/>
            <a:chOff x="272480" y="5517232"/>
            <a:chExt cx="9217595" cy="758913"/>
          </a:xfrm>
        </p:grpSpPr>
        <p:sp>
          <p:nvSpPr>
            <p:cNvPr id="9" name="Rectangle 138"/>
            <p:cNvSpPr>
              <a:spLocks noChangeArrowheads="1"/>
            </p:cNvSpPr>
            <p:nvPr/>
          </p:nvSpPr>
          <p:spPr bwMode="auto">
            <a:xfrm>
              <a:off x="1064567" y="5517654"/>
              <a:ext cx="8425508" cy="758491"/>
            </a:xfrm>
            <a:prstGeom prst="rect">
              <a:avLst/>
            </a:prstGeom>
            <a:noFill/>
            <a:ln w="12700" algn="ctr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</p:spPr>
          <p:txBody>
            <a:bodyPr lIns="87750" tIns="29250" rIns="14625" bIns="29250" anchor="ctr"/>
            <a:lstStyle/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웹 서버 마이그레이션의 경우 난이도 부분에 있어 쉬운 편에 속함</a:t>
              </a:r>
              <a:endParaRPr lang="en-US" altLang="ko-KR" sz="1200" kern="0" dirty="0" smtClean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Fbweb03 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웹 서버의 경우 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“/</a:t>
              </a:r>
              <a:r>
                <a:rPr lang="en-US" altLang="ko-KR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https-</a:t>
              </a:r>
              <a:r>
                <a:rPr lang="en-US" altLang="ko-KR" sz="1200" kern="0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fbpt</a:t>
              </a:r>
              <a:r>
                <a:rPr lang="en-US" altLang="ko-KR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/</a:t>
              </a:r>
              <a:r>
                <a:rPr lang="en-US" altLang="ko-KR" sz="1200" kern="0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config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/”</a:t>
              </a:r>
              <a:r>
                <a:rPr lang="ko-KR" altLang="en-US" sz="1200" kern="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디렉토리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설정 파일이 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70</a:t>
              </a:r>
              <a:r>
                <a:rPr lang="ko-KR" altLang="en-US" sz="1200" kern="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여개가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존재하여 변환에 대한 시간과 </a:t>
              </a:r>
              <a:r>
                <a:rPr lang="ko-KR" altLang="en-US" sz="1200" kern="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테스팅이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상당 부분 소요 예상</a:t>
              </a:r>
              <a:endParaRPr lang="en-US" altLang="ko-KR" sz="1200" kern="0" dirty="0" smtClean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웹 서버의 오픈 소스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아파치 웹 서버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) 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시 난이도 보다는 설정 변경과 </a:t>
              </a:r>
              <a:r>
                <a:rPr lang="ko-KR" altLang="en-US" sz="1200" kern="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테스팅이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들어가는 시간 예측이 필요</a:t>
              </a:r>
              <a:endParaRPr lang="en-US" altLang="ko-KR" sz="1200" kern="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0" name="Rectangle 141"/>
            <p:cNvSpPr>
              <a:spLocks noChangeArrowheads="1"/>
            </p:cNvSpPr>
            <p:nvPr/>
          </p:nvSpPr>
          <p:spPr bwMode="auto">
            <a:xfrm>
              <a:off x="272480" y="5517232"/>
              <a:ext cx="708026" cy="75849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latinLnBrk="0">
                <a:spcBef>
                  <a:spcPct val="50000"/>
                </a:spcBef>
              </a:pPr>
              <a:r>
                <a:rPr lang="ko-KR" altLang="en-US" sz="1050" b="1" dirty="0">
                  <a:latin typeface="산돌고딕 M" panose="02030504000101010101" pitchFamily="18" charset="-127"/>
                  <a:ea typeface="산돌고딕 M" panose="02030504000101010101" pitchFamily="18" charset="-127"/>
                  <a:sym typeface="Symbol" pitchFamily="18" charset="2"/>
                </a:rPr>
                <a:t>시사점</a:t>
              </a:r>
              <a:endParaRPr lang="en-US" altLang="ko-KR" sz="1050" b="1" dirty="0">
                <a:latin typeface="산돌고딕 M" panose="02030504000101010101" pitchFamily="18" charset="-127"/>
                <a:ea typeface="산돌고딕 M" panose="02030504000101010101" pitchFamily="18" charset="-127"/>
                <a:sym typeface="Symbol" pitchFamily="18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833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인프라 현황 분석 </a:t>
            </a:r>
            <a:r>
              <a:rPr lang="en-US" altLang="ko-KR" dirty="0" smtClean="0"/>
              <a:t>&gt; </a:t>
            </a:r>
            <a:r>
              <a:rPr lang="ko-KR" altLang="en-US" dirty="0" err="1" smtClean="0"/>
              <a:t>미들웨어</a:t>
            </a:r>
            <a:r>
              <a:rPr lang="en-US" altLang="ko-KR" dirty="0"/>
              <a:t>( </a:t>
            </a:r>
            <a:r>
              <a:rPr lang="en-US" altLang="ko-KR" dirty="0" smtClean="0">
                <a:sym typeface="Wingdings" panose="05000000000000000000" pitchFamily="2" charset="2"/>
              </a:rPr>
              <a:t>WAS)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375407"/>
              </p:ext>
            </p:extLst>
          </p:nvPr>
        </p:nvGraphicFramePr>
        <p:xfrm>
          <a:off x="273048" y="1196753"/>
          <a:ext cx="9217026" cy="5289922"/>
        </p:xfrm>
        <a:graphic>
          <a:graphicData uri="http://schemas.openxmlformats.org/drawingml/2006/table">
            <a:tbl>
              <a:tblPr/>
              <a:tblGrid>
                <a:gridCol w="7195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07025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018551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28803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그룹명</a:t>
                      </a:r>
                      <a:endParaRPr lang="ko-KR" altLang="en-US" sz="900" b="1" i="0" u="none" strike="noStrike" dirty="0" smtClean="0">
                        <a:solidFill>
                          <a:schemeClr val="tx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시스템</a:t>
                      </a:r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계정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java -version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domain_name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service name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EAR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WAR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2378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u="none" strike="noStrike" kern="1200" dirty="0" err="1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지원계</a:t>
                      </a:r>
                      <a:r>
                        <a:rPr lang="en-US" altLang="ko-KR" sz="900" b="0" i="0" u="none" strike="noStrike" kern="1200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/</a:t>
                      </a:r>
                      <a:br>
                        <a:rPr lang="en-US" altLang="ko-KR" sz="900" b="0" i="0" u="none" strike="noStrike" kern="1200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</a:br>
                      <a:r>
                        <a:rPr lang="ko-KR" altLang="en-US" sz="900" b="0" i="0" u="none" strike="noStrike" kern="1200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이미지시스템</a:t>
                      </a:r>
                      <a:endParaRPr lang="en-US" sz="900" b="0" i="0" u="none" strike="noStrike" kern="1200" dirty="0">
                        <a:solidFill>
                          <a:srgbClr val="8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scihub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weblog81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java version "1.4.2.18"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imageDom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2378">
                <a:tc rowSpan="20"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/</a:t>
                      </a:r>
                      <a:br>
                        <a:rPr lang="en-US" altLang="ko-KR" sz="900" b="0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</a:br>
                      <a:r>
                        <a:rPr lang="ko-KR" altLang="en-US" sz="900" b="0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 공통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mallap3, mallap4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weblog81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java version "1.4.2.18"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mallDom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mallAdm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1" i="1" u="none" strike="noStrike" dirty="0">
                          <a:solidFill>
                            <a:srgbClr val="FF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169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mallMgr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martUsr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eMarketUsr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scfranAdm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weblog10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java version "1.5.0.16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scaptConsole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1" i="1" u="none" strike="noStrike">
                          <a:solidFill>
                            <a:srgbClr val="FF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22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scaptMgr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scepsConsole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1" i="1" u="none" strike="noStrike">
                          <a:solidFill>
                            <a:srgbClr val="FF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scepsMgr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scepsUsr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mallap5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weblog10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java version "1.5.0.18"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imgDom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imgAdmin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1" i="1" u="none" strike="noStrike" dirty="0">
                          <a:solidFill>
                            <a:srgbClr val="FF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sswpDom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sswpAdmin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sswpAdmUsr1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sswpadmDom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sswpadmAdmin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sswpmdmDom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sswpmdmAdmin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weblog11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java version "1.6.0.02"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pvitmrDom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pvitmrConsole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pvitmrUsr11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bimDom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bimAdmin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bimUsr1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bimUsr2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52378">
                <a:tc rowSpan="11"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인터넷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/</a:t>
                      </a:r>
                      <a:br>
                        <a:rPr lang="en-US" altLang="ko-KR" sz="900" b="0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</a:br>
                      <a:r>
                        <a:rPr lang="ko-KR" altLang="en-US" sz="900" b="0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선택적 복지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fbap01, fbap02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weblog10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java version "1.5.0.23"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dtmDom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dtmAdmin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PDSS40 System</a:t>
                      </a:r>
                      <a:br>
                        <a:rPr lang="en-US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 EA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ejbs/si.dtm.mdb.jar</a:t>
                      </a:r>
                      <a:br>
                        <a:rPr lang="en-US" sz="900" b="1" i="0" u="none" strike="noStrike">
                          <a:solidFill>
                            <a:srgbClr val="FF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</a:br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 EA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dtmSvr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weblog11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java version "1.6.0.10"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adminDom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adminAdmin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adminSvr1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cadmDom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cadmAdmin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cadmSvr1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27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userDom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userAdmin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8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userSvr11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29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userSvr12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30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muserDom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muserAdmin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31"/>
                  </a:ext>
                </a:extLst>
              </a:tr>
              <a:tr h="1523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muserSvr11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32"/>
                  </a:ext>
                </a:extLst>
              </a:tr>
            </a:tbl>
          </a:graphicData>
        </a:graphic>
      </p:graphicFrame>
      <p:sp>
        <p:nvSpPr>
          <p:cNvPr id="5" name="내용 개체 틀 87"/>
          <p:cNvSpPr txBox="1">
            <a:spLocks/>
          </p:cNvSpPr>
          <p:nvPr/>
        </p:nvSpPr>
        <p:spPr bwMode="auto">
          <a:xfrm>
            <a:off x="272480" y="830855"/>
            <a:ext cx="9217595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 smtClean="0"/>
              <a:t>다양한 버전의 </a:t>
            </a:r>
            <a:r>
              <a:rPr lang="ko-KR" altLang="en-US" sz="1600" dirty="0" err="1" smtClean="0"/>
              <a:t>미들웨어를</a:t>
            </a:r>
            <a:r>
              <a:rPr lang="ko-KR" altLang="en-US" sz="1600" dirty="0" smtClean="0"/>
              <a:t> 사용하고 있으며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예전에 개발된 시스템의 경우 </a:t>
            </a:r>
            <a:r>
              <a:rPr lang="en-US" altLang="ko-KR" sz="1600" dirty="0" smtClean="0"/>
              <a:t>EJB</a:t>
            </a:r>
            <a:r>
              <a:rPr lang="ko-KR" altLang="en-US" sz="1600" dirty="0" smtClean="0"/>
              <a:t>로 구동되고 있습니다</a:t>
            </a:r>
            <a:r>
              <a:rPr lang="en-US" altLang="ko-KR" sz="1600" dirty="0" smtClean="0"/>
              <a:t>.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33662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인프라 현황 분석 </a:t>
            </a:r>
            <a:r>
              <a:rPr lang="en-US" altLang="ko-KR" dirty="0" smtClean="0"/>
              <a:t>&gt; </a:t>
            </a:r>
            <a:r>
              <a:rPr lang="ko-KR" altLang="en-US" dirty="0" err="1"/>
              <a:t>미들웨어</a:t>
            </a:r>
            <a:r>
              <a:rPr lang="en-US" altLang="ko-KR" dirty="0"/>
              <a:t>( </a:t>
            </a:r>
            <a:r>
              <a:rPr lang="en-US" altLang="ko-KR" dirty="0">
                <a:sym typeface="Wingdings" panose="05000000000000000000" pitchFamily="2" charset="2"/>
              </a:rPr>
              <a:t>WAS)</a:t>
            </a:r>
            <a:endParaRPr lang="ko-KR" altLang="en-US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239275"/>
              </p:ext>
            </p:extLst>
          </p:nvPr>
        </p:nvGraphicFramePr>
        <p:xfrm>
          <a:off x="273050" y="1196752"/>
          <a:ext cx="9217026" cy="3816424"/>
        </p:xfrm>
        <a:graphic>
          <a:graphicData uri="http://schemas.openxmlformats.org/drawingml/2006/table">
            <a:tbl>
              <a:tblPr/>
              <a:tblGrid>
                <a:gridCol w="10726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150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5150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0873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2623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018551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39138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그룹명</a:t>
                      </a:r>
                      <a:endParaRPr lang="ko-KR" altLang="en-US" sz="900" b="1" i="0" u="none" strike="noStrike" dirty="0" smtClean="0">
                        <a:solidFill>
                          <a:schemeClr val="tx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  <a:r>
                        <a:rPr lang="ko-KR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시스템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계정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java -version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domain_name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service name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EAR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WAR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5292">
                <a:tc rowSpan="7"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u="none" strike="noStrike" kern="1200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인트라넷</a:t>
                      </a:r>
                      <a:r>
                        <a:rPr lang="en-US" altLang="ko-KR" sz="900" b="0" i="0" u="none" strike="noStrike" kern="1200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/</a:t>
                      </a:r>
                    </a:p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u="none" strike="noStrike" kern="1200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통합인트라넷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intap01, intap02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weblog11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java version "1.6.0.19"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0040">
                <a:tc vMerge="1"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1" i="0" u="none" strike="noStrike" dirty="0" smtClean="0">
                        <a:solidFill>
                          <a:schemeClr val="tx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iportalUsr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2048">
                <a:tc vMerge="1"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kern="1200" dirty="0">
                        <a:solidFill>
                          <a:srgbClr val="8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3853" marR="3853" marT="3853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weblog11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java version "1.6.0.05"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designDom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designAdmin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5491">
                <a:tc vMerge="1"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1" i="0" u="none" strike="noStrike" dirty="0" smtClean="0">
                        <a:solidFill>
                          <a:schemeClr val="tx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hrssDom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hrssAdmin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5491">
                <a:tc vMerge="1"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kern="1200" dirty="0">
                        <a:solidFill>
                          <a:srgbClr val="8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3853" marR="3853" marT="3853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hrssUsr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5491">
                <a:tc vMerge="1"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1" i="0" u="none" strike="noStrike" dirty="0" smtClean="0">
                        <a:solidFill>
                          <a:schemeClr val="tx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JEUS 5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java version "1.5.0.23"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intap01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 Instance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5491">
                <a:tc vMerge="1"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kern="1200" dirty="0">
                        <a:solidFill>
                          <a:srgbClr val="8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3853" marR="3853" marT="3853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JEUS 6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java version "1.6.0.19"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intap01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 Instance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81535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u="none" strike="noStrike" kern="1200" dirty="0" err="1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지원계</a:t>
                      </a:r>
                      <a:r>
                        <a:rPr lang="en-US" altLang="ko-KR" sz="900" b="0" i="0" u="none" strike="noStrike" kern="1200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/</a:t>
                      </a:r>
                      <a:br>
                        <a:rPr lang="en-US" altLang="ko-KR" sz="900" b="0" i="0" u="none" strike="noStrike" kern="1200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</a:br>
                      <a:r>
                        <a:rPr lang="ko-KR" altLang="en-US" sz="900" b="0" i="0" u="none" strike="noStrike" kern="1200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스마트카드발급</a:t>
                      </a:r>
                      <a:endParaRPr lang="en-US" sz="900" b="0" i="0" u="none" strike="noStrike" kern="1200" dirty="0">
                        <a:solidFill>
                          <a:srgbClr val="8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scmsap01, 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scmsap02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JEUS 5.0.0.27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java version "1.5.0.23"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scmsap01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6 Instance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8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864165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u="none" strike="noStrike" kern="1200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인트라넷</a:t>
                      </a:r>
                      <a:r>
                        <a:rPr lang="en-US" altLang="ko-KR" sz="900" b="0" i="0" u="none" strike="noStrike" kern="1200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/</a:t>
                      </a:r>
                    </a:p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i="0" u="none" strike="noStrike" kern="1200" dirty="0" smtClean="0">
                          <a:solidFill>
                            <a:srgbClr val="8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HR-HUB</a:t>
                      </a:r>
                      <a:endParaRPr lang="en-US" sz="900" b="0" i="0" u="none" strike="noStrike" kern="1200" dirty="0">
                        <a:solidFill>
                          <a:srgbClr val="8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ehrap01</a:t>
                      </a: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Sun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Application </a:t>
                      </a:r>
                    </a:p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Server 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3853" marR="3853" marT="3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java version "1.5.0.23"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PDSS</a:t>
                      </a:r>
                      <a:r>
                        <a:rPr lang="en-US" altLang="ko-KR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솔루션의 컨트롤 </a:t>
                      </a:r>
                      <a:r>
                        <a:rPr lang="ko-KR" altLang="en-US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노드</a:t>
                      </a:r>
                      <a:r>
                        <a:rPr lang="ko-KR" alt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솔루션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- JBoss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사용 못한다고 함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.</a:t>
                      </a:r>
                      <a:b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</a:b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웹로직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변경 및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SDS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에서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포팅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구성할 수 있다고 가이드가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된 것으로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파악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.</a:t>
                      </a:r>
                    </a:p>
                  </a:txBody>
                  <a:tcPr marL="3853" marR="3853" marT="38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grpSp>
        <p:nvGrpSpPr>
          <p:cNvPr id="4" name="그룹 3"/>
          <p:cNvGrpSpPr/>
          <p:nvPr/>
        </p:nvGrpSpPr>
        <p:grpSpPr>
          <a:xfrm>
            <a:off x="272480" y="5229200"/>
            <a:ext cx="9217595" cy="1046945"/>
            <a:chOff x="272480" y="5517232"/>
            <a:chExt cx="9217595" cy="758913"/>
          </a:xfrm>
        </p:grpSpPr>
        <p:sp>
          <p:nvSpPr>
            <p:cNvPr id="5" name="Rectangle 138"/>
            <p:cNvSpPr>
              <a:spLocks noChangeArrowheads="1"/>
            </p:cNvSpPr>
            <p:nvPr/>
          </p:nvSpPr>
          <p:spPr bwMode="auto">
            <a:xfrm>
              <a:off x="1064567" y="5517654"/>
              <a:ext cx="8425508" cy="758491"/>
            </a:xfrm>
            <a:prstGeom prst="rect">
              <a:avLst/>
            </a:prstGeom>
            <a:noFill/>
            <a:ln w="12700" algn="ctr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</p:spPr>
          <p:txBody>
            <a:bodyPr lIns="87750" tIns="29250" rIns="14625" bIns="29250" anchor="ctr"/>
            <a:lstStyle/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EJB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의 경우 외부 통신에 사용되는 경우</a:t>
              </a:r>
              <a:r>
                <a:rPr lang="en-US" altLang="ko-KR" sz="1200" kern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유지시키는 방안으로 해야 하며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내부적인 처리용도일 경우 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Bean 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기반 전환 고려 필요</a:t>
              </a:r>
              <a:endParaRPr lang="en-US" altLang="ko-KR" sz="1200" kern="0" dirty="0" smtClean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삼성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SDS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에서 개발된 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PDSS4.0 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시스템의 경우 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WebLogic/</a:t>
              </a:r>
              <a:r>
                <a:rPr lang="en-US" altLang="ko-KR" sz="1200" kern="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OracleDB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를 제외한 다른 시스템을 활용하지 못해 전환이 불가</a:t>
              </a:r>
              <a:endParaRPr lang="en-US" altLang="ko-KR" sz="1200" kern="0" dirty="0" smtClean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업무 시스템 내의 총 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204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개의 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EJB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가 동작하고 있으며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46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개 웹 애플리케이션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(WAR)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가 존재하고 있음</a:t>
              </a:r>
              <a:endParaRPr lang="en-US" altLang="ko-KR" sz="1200" kern="0" dirty="0" smtClean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marL="76101" indent="-76101" eaLnBrk="0" hangingPunct="0">
                <a:spcAft>
                  <a:spcPct val="20000"/>
                </a:spcAft>
                <a:buSzPct val="85000"/>
                <a:buFont typeface="Wingdings" pitchFamily="2" charset="2"/>
                <a:buChar char="§"/>
                <a:defRPr/>
              </a:pP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상이한 자바 버전과 두 가지의 </a:t>
              </a:r>
              <a:r>
                <a:rPr lang="ko-KR" altLang="en-US" sz="1200" kern="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미들웨어를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혼용하여 사용하고 있으며</a:t>
              </a:r>
              <a:r>
                <a:rPr lang="en-US" altLang="ko-KR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</a:t>
              </a:r>
              <a:r>
                <a:rPr lang="ko-KR" altLang="en-US" sz="1200" kern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이를 통일 시키는 것이 필요</a:t>
              </a:r>
              <a:endParaRPr lang="en-US" altLang="ko-KR" sz="1200" kern="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6" name="Rectangle 141"/>
            <p:cNvSpPr>
              <a:spLocks noChangeArrowheads="1"/>
            </p:cNvSpPr>
            <p:nvPr/>
          </p:nvSpPr>
          <p:spPr bwMode="auto">
            <a:xfrm>
              <a:off x="272480" y="5517232"/>
              <a:ext cx="708026" cy="75849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latinLnBrk="0">
                <a:spcBef>
                  <a:spcPct val="50000"/>
                </a:spcBef>
              </a:pPr>
              <a:r>
                <a:rPr lang="ko-KR" altLang="en-US" sz="1000" b="1" dirty="0">
                  <a:latin typeface="산돌고딕 M" panose="02030504000101010101" pitchFamily="18" charset="-127"/>
                  <a:ea typeface="산돌고딕 M" panose="02030504000101010101" pitchFamily="18" charset="-127"/>
                  <a:sym typeface="Symbol" pitchFamily="18" charset="2"/>
                </a:rPr>
                <a:t>시사점</a:t>
              </a:r>
              <a:endParaRPr lang="en-US" altLang="ko-KR" sz="1000" b="1" dirty="0">
                <a:latin typeface="산돌고딕 M" panose="02030504000101010101" pitchFamily="18" charset="-127"/>
                <a:ea typeface="산돌고딕 M" panose="02030504000101010101" pitchFamily="18" charset="-127"/>
                <a:sym typeface="Symbol" pitchFamily="18" charset="2"/>
              </a:endParaRPr>
            </a:p>
          </p:txBody>
        </p:sp>
      </p:grpSp>
      <p:sp>
        <p:nvSpPr>
          <p:cNvPr id="7" name="내용 개체 틀 87"/>
          <p:cNvSpPr txBox="1">
            <a:spLocks/>
          </p:cNvSpPr>
          <p:nvPr/>
        </p:nvSpPr>
        <p:spPr bwMode="auto">
          <a:xfrm>
            <a:off x="272480" y="830855"/>
            <a:ext cx="9217595" cy="354649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 err="1" smtClean="0"/>
              <a:t>미들웨어</a:t>
            </a:r>
            <a:r>
              <a:rPr lang="ko-KR" altLang="en-US" sz="1600" dirty="0" smtClean="0"/>
              <a:t> 의존성</a:t>
            </a:r>
            <a:r>
              <a:rPr lang="en-US" altLang="ko-KR" sz="1600" dirty="0" smtClean="0"/>
              <a:t>(WebLogic)</a:t>
            </a:r>
            <a:r>
              <a:rPr lang="ko-KR" altLang="en-US" sz="1600" dirty="0" smtClean="0"/>
              <a:t>을 가지고 전환이 불가한 솔루션에 대한 고려 사항이 필요합니다</a:t>
            </a:r>
            <a:r>
              <a:rPr lang="en-US" altLang="ko-KR" sz="1600" dirty="0" smtClean="0"/>
              <a:t>. 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38575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514475"/>
            <a:ext cx="9906000" cy="1236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600" b="1" kern="0" dirty="0" smtClean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#</a:t>
            </a:r>
            <a:r>
              <a:rPr kumimoji="0" lang="ko-KR" altLang="en-US" sz="3600" b="1" kern="0" dirty="0" smtClean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별첨</a:t>
            </a:r>
            <a:r>
              <a:rPr kumimoji="0" lang="en-US" altLang="ko-KR" sz="3600" b="1" kern="0" dirty="0" smtClean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: </a:t>
            </a:r>
            <a:r>
              <a:rPr kumimoji="0" lang="ko-KR" altLang="en-US" sz="3600" b="1" kern="0" dirty="0" smtClean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오픈 소스 인프라 </a:t>
            </a:r>
            <a:r>
              <a:rPr kumimoji="0" lang="ko-KR" altLang="en-US" sz="3600" b="1" kern="0" dirty="0" err="1" smtClean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사이징</a:t>
            </a:r>
            <a:endParaRPr kumimoji="0" lang="ko-KR" altLang="en-US" sz="3600" b="1" kern="0" dirty="0">
              <a:solidFill>
                <a:srgbClr val="FFFFFF"/>
              </a:solidFill>
              <a:latin typeface="산돌고딕 M" pitchFamily="18" charset="-127"/>
              <a:ea typeface="산돌고딕 M" pitchFamily="18" charset="-127"/>
              <a:cs typeface="Calibri" pitchFamily="34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376" y="188094"/>
            <a:ext cx="136928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16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기존 </a:t>
            </a:r>
            <a:r>
              <a:rPr lang="en-US" altLang="ko-KR" dirty="0" smtClean="0"/>
              <a:t>Unix </a:t>
            </a:r>
            <a:r>
              <a:rPr lang="ko-KR" altLang="en-US" dirty="0" smtClean="0"/>
              <a:t>대비 </a:t>
            </a:r>
            <a:r>
              <a:rPr lang="en-US" altLang="ko-KR" dirty="0" smtClean="0"/>
              <a:t>X86 </a:t>
            </a:r>
            <a:r>
              <a:rPr lang="ko-KR" altLang="en-US" dirty="0" err="1" smtClean="0"/>
              <a:t>사이징</a:t>
            </a:r>
            <a:r>
              <a:rPr lang="ko-KR" altLang="en-US" dirty="0" smtClean="0"/>
              <a:t> 방법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3050" y="836712"/>
            <a:ext cx="8009244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none" rtlCol="0">
            <a:spAutoFit/>
          </a:bodyPr>
          <a:lstStyle/>
          <a:p>
            <a:pPr marL="268288" indent="-268288"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kumimoji="0" lang="ko-KR" altLang="en-US" sz="16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오픈 소스에 대한 전환 후 운영 경험 축적을 통한 지식 축적 및 관리 후 재사용이 필요합니다</a:t>
            </a:r>
            <a:r>
              <a:rPr kumimoji="0" lang="en-US" altLang="ko-KR" sz="16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.</a:t>
            </a:r>
            <a:endParaRPr kumimoji="0" lang="ko-KR" altLang="en-US" sz="1600" kern="0" dirty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4" name="Rectangle 138"/>
          <p:cNvSpPr>
            <a:spLocks noChangeArrowheads="1"/>
          </p:cNvSpPr>
          <p:nvPr/>
        </p:nvSpPr>
        <p:spPr bwMode="auto">
          <a:xfrm>
            <a:off x="380492" y="2161746"/>
            <a:ext cx="9145588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Wingdings" pitchFamily="2" charset="2"/>
              <a:buChar char="§"/>
              <a:defRPr/>
            </a:pPr>
            <a:endParaRPr kumimoji="0" lang="ko-KR" altLang="en-US" sz="1100" dirty="0">
              <a:solidFill>
                <a:prstClr val="black"/>
              </a:solidFill>
              <a:latin typeface="맑은 고딕" pitchFamily="50" charset="-127"/>
              <a:ea typeface="맑은 고딕" pitchFamily="50" charset="-127"/>
              <a:sym typeface="Symbol" pitchFamily="18" charset="2"/>
            </a:endParaRPr>
          </a:p>
        </p:txBody>
      </p:sp>
      <p:sp>
        <p:nvSpPr>
          <p:cNvPr id="5" name="Rectangle 141"/>
          <p:cNvSpPr>
            <a:spLocks noChangeArrowheads="1"/>
          </p:cNvSpPr>
          <p:nvPr/>
        </p:nvSpPr>
        <p:spPr bwMode="auto">
          <a:xfrm>
            <a:off x="380492" y="1845624"/>
            <a:ext cx="9145588" cy="336238"/>
          </a:xfrm>
          <a:prstGeom prst="rect">
            <a:avLst/>
          </a:prstGeom>
          <a:solidFill>
            <a:srgbClr val="2457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92075" indent="-92075" algn="ctr"/>
            <a:r>
              <a:rPr lang="en-US" altLang="ko-KR" sz="14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sym typeface="Symbol" pitchFamily="18" charset="2"/>
              </a:rPr>
              <a:t>TO-BE </a:t>
            </a:r>
            <a:r>
              <a:rPr lang="ko-KR" altLang="en-US" sz="14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sym typeface="Symbol" pitchFamily="18" charset="2"/>
              </a:rPr>
              <a:t>인프라 용량 설계 절차</a:t>
            </a:r>
            <a:endParaRPr lang="en-US" altLang="ko-KR" sz="1400" b="1" dirty="0">
              <a:solidFill>
                <a:schemeClr val="bg1"/>
              </a:solidFill>
              <a:latin typeface="산돌고딕 M" panose="02030504000101010101" pitchFamily="18" charset="-127"/>
              <a:ea typeface="산돌고딕 M" panose="02030504000101010101" pitchFamily="18" charset="-127"/>
              <a:sym typeface="Symbol" pitchFamily="18" charset="2"/>
            </a:endParaRPr>
          </a:p>
        </p:txBody>
      </p:sp>
      <p:sp>
        <p:nvSpPr>
          <p:cNvPr id="7" name="Text Box 355"/>
          <p:cNvSpPr txBox="1">
            <a:spLocks noChangeArrowheads="1"/>
          </p:cNvSpPr>
          <p:nvPr/>
        </p:nvSpPr>
        <p:spPr bwMode="auto">
          <a:xfrm>
            <a:off x="741102" y="2418557"/>
            <a:ext cx="8457159" cy="3827744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ash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ctr" defTabSz="973138" latinLnBrk="0">
              <a:spcBef>
                <a:spcPts val="0"/>
              </a:spcBef>
              <a:defRPr/>
            </a:pPr>
            <a:endParaRPr kumimoji="0" lang="ko-KR" altLang="en-US" sz="1100" dirty="0" smtClean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 rot="10800000" flipH="1" flipV="1">
            <a:off x="2910751" y="2487515"/>
            <a:ext cx="2245538" cy="487059"/>
          </a:xfrm>
          <a:prstGeom prst="chevron">
            <a:avLst>
              <a:gd name="adj" fmla="val 17644"/>
            </a:avLst>
          </a:prstGeom>
          <a:solidFill>
            <a:srgbClr val="498D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anchor="ctr"/>
          <a:lstStyle/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하드웨어 용량 산정</a:t>
            </a:r>
            <a:endParaRPr lang="en-US" altLang="ko-KR" sz="1400" dirty="0">
              <a:solidFill>
                <a:schemeClr val="bg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가이드라인 도출</a:t>
            </a:r>
            <a:endParaRPr lang="en-US" altLang="ko-KR" sz="1400" dirty="0">
              <a:solidFill>
                <a:schemeClr val="bg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3" name="Freeform 16"/>
          <p:cNvSpPr>
            <a:spLocks/>
          </p:cNvSpPr>
          <p:nvPr/>
        </p:nvSpPr>
        <p:spPr bwMode="auto">
          <a:xfrm rot="16200000" flipH="1">
            <a:off x="7918046" y="1804695"/>
            <a:ext cx="487058" cy="1852701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30"/>
                </a:lnTo>
                <a:lnTo>
                  <a:pt x="0" y="0"/>
                </a:lnTo>
                <a:close/>
              </a:path>
            </a:pathLst>
          </a:custGeom>
          <a:solidFill>
            <a:srgbClr val="498D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/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서버 용량 및 </a:t>
            </a:r>
            <a:endParaRPr lang="en-US" altLang="ko-KR" sz="1400" dirty="0">
              <a:solidFill>
                <a:schemeClr val="bg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디스크 용량 산정</a:t>
            </a:r>
            <a:endParaRPr lang="en-US" altLang="ko-KR" sz="1400" dirty="0">
              <a:solidFill>
                <a:schemeClr val="bg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4" name="Freeform 17"/>
          <p:cNvSpPr>
            <a:spLocks/>
          </p:cNvSpPr>
          <p:nvPr/>
        </p:nvSpPr>
        <p:spPr bwMode="auto">
          <a:xfrm rot="16200000" flipH="1">
            <a:off x="1623123" y="1686546"/>
            <a:ext cx="489207" cy="2086058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rgbClr val="498D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/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현황 및 </a:t>
            </a:r>
            <a:endParaRPr lang="en-US" altLang="ko-KR" sz="1400" dirty="0">
              <a:solidFill>
                <a:schemeClr val="bg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서버 규격 분석</a:t>
            </a:r>
          </a:p>
        </p:txBody>
      </p:sp>
      <p:sp>
        <p:nvSpPr>
          <p:cNvPr id="15" name="AutoShape 71"/>
          <p:cNvSpPr>
            <a:spLocks noChangeArrowheads="1"/>
          </p:cNvSpPr>
          <p:nvPr/>
        </p:nvSpPr>
        <p:spPr bwMode="auto">
          <a:xfrm>
            <a:off x="814380" y="3067820"/>
            <a:ext cx="2096371" cy="298543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 anchor="t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20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6" name="AutoShape 71"/>
          <p:cNvSpPr>
            <a:spLocks noChangeArrowheads="1"/>
          </p:cNvSpPr>
          <p:nvPr/>
        </p:nvSpPr>
        <p:spPr bwMode="auto">
          <a:xfrm>
            <a:off x="940278" y="4428788"/>
            <a:ext cx="1858594" cy="1544482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 anchor="t"/>
          <a:lstStyle/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ko-KR" altLang="en-US" sz="105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현 서버의 코어 성능</a:t>
            </a:r>
            <a:r>
              <a:rPr lang="en-US" altLang="ko-KR" sz="105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05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메모리</a:t>
            </a:r>
            <a:r>
              <a:rPr lang="en-US" altLang="ko-KR" sz="105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05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등 용량 분석</a:t>
            </a:r>
            <a:endParaRPr lang="en-US" altLang="ko-KR" sz="105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en-US" altLang="ko-KR" sz="105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CPU </a:t>
            </a:r>
            <a:r>
              <a:rPr lang="ko-KR" altLang="en-US" sz="105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부하율</a:t>
            </a:r>
            <a:r>
              <a:rPr lang="ko-KR" altLang="en-US" sz="105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및 메모리 사용률 분석</a:t>
            </a:r>
            <a:endParaRPr lang="en-US" altLang="ko-KR" sz="105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3019549" y="3067820"/>
            <a:ext cx="1950132" cy="2985430"/>
            <a:chOff x="4168661" y="4293120"/>
            <a:chExt cx="776522" cy="1944168"/>
          </a:xfrm>
        </p:grpSpPr>
        <p:sp>
          <p:nvSpPr>
            <p:cNvPr id="21" name="AutoShape 71"/>
            <p:cNvSpPr>
              <a:spLocks noChangeArrowheads="1"/>
            </p:cNvSpPr>
            <p:nvPr/>
          </p:nvSpPr>
          <p:spPr bwMode="auto">
            <a:xfrm>
              <a:off x="4168661" y="4293120"/>
              <a:ext cx="776522" cy="1944168"/>
            </a:xfrm>
            <a:prstGeom prst="homePlate">
              <a:avLst>
                <a:gd name="adj" fmla="val 0"/>
              </a:avLst>
            </a:prstGeom>
            <a:solidFill>
              <a:schemeClr val="bg1"/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 lIns="10800" rIns="10800" anchor="t"/>
            <a:lstStyle/>
            <a:p>
              <a:pPr marL="47625" indent="-47625">
                <a:buFont typeface="Arial" pitchFamily="34" charset="0"/>
                <a:buChar char="•"/>
              </a:pPr>
              <a:endParaRPr lang="ko-KR" altLang="en-US" sz="120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2" name="AutoShape 71"/>
            <p:cNvSpPr>
              <a:spLocks noChangeArrowheads="1"/>
            </p:cNvSpPr>
            <p:nvPr/>
          </p:nvSpPr>
          <p:spPr bwMode="auto">
            <a:xfrm>
              <a:off x="4213312" y="5166801"/>
              <a:ext cx="702584" cy="1018402"/>
            </a:xfrm>
            <a:prstGeom prst="homePlate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 lIns="10800" rIns="10800" anchor="t"/>
            <a:lstStyle/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하드웨어 용량 산정 가이드 라인 도출</a:t>
              </a:r>
              <a:endParaRPr lang="en-US" altLang="ko-KR" sz="105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하드웨어 용량 산정 방식 </a:t>
              </a:r>
              <a:r>
                <a:rPr lang="en-US" altLang="ko-KR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/>
              </a:r>
              <a:br>
                <a:rPr lang="en-US" altLang="ko-KR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</a:b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도출</a:t>
              </a:r>
              <a:endParaRPr lang="en-US" altLang="ko-KR" sz="105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endParaRPr lang="en-US" altLang="ko-KR" sz="105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7235228" y="3067820"/>
            <a:ext cx="1852703" cy="2985430"/>
            <a:chOff x="4675456" y="4293120"/>
            <a:chExt cx="659337" cy="1944168"/>
          </a:xfrm>
        </p:grpSpPr>
        <p:sp>
          <p:nvSpPr>
            <p:cNvPr id="19" name="AutoShape 71"/>
            <p:cNvSpPr>
              <a:spLocks noChangeArrowheads="1"/>
            </p:cNvSpPr>
            <p:nvPr/>
          </p:nvSpPr>
          <p:spPr bwMode="auto">
            <a:xfrm>
              <a:off x="4675456" y="4293120"/>
              <a:ext cx="659337" cy="1944168"/>
            </a:xfrm>
            <a:prstGeom prst="homePlate">
              <a:avLst>
                <a:gd name="adj" fmla="val 0"/>
              </a:avLst>
            </a:prstGeom>
            <a:solidFill>
              <a:schemeClr val="bg1"/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 lIns="10800" rIns="10800" anchor="t"/>
            <a:lstStyle/>
            <a:p>
              <a:pPr marL="47625" indent="-47625">
                <a:buFont typeface="Arial" pitchFamily="34" charset="0"/>
                <a:buChar char="•"/>
              </a:pPr>
              <a:endParaRPr lang="ko-KR" altLang="en-US" sz="120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0" name="AutoShape 71"/>
            <p:cNvSpPr>
              <a:spLocks noChangeArrowheads="1"/>
            </p:cNvSpPr>
            <p:nvPr/>
          </p:nvSpPr>
          <p:spPr bwMode="auto">
            <a:xfrm>
              <a:off x="4706948" y="5179407"/>
              <a:ext cx="627843" cy="1005796"/>
            </a:xfrm>
            <a:prstGeom prst="homePlate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 lIns="10800" rIns="10800" anchor="t"/>
            <a:lstStyle/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업무지원 서비스 </a:t>
              </a:r>
              <a:r>
                <a:rPr lang="ko-KR" altLang="en-US" sz="1050" dirty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별 </a:t>
              </a: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서버 용량 산출</a:t>
              </a:r>
              <a:endParaRPr lang="en-US" altLang="ko-KR" sz="105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r>
                <a:rPr lang="ko-KR" altLang="en-US" sz="1050" dirty="0" smtClean="0">
                  <a:solidFill>
                    <a:srgbClr val="0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가상 머신 적용 여부 확인</a:t>
              </a:r>
              <a:endParaRPr lang="en-US" altLang="ko-KR" sz="105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9" name="AutoShape 11"/>
          <p:cNvSpPr>
            <a:spLocks noChangeArrowheads="1"/>
          </p:cNvSpPr>
          <p:nvPr/>
        </p:nvSpPr>
        <p:spPr bwMode="auto">
          <a:xfrm rot="10800000" flipH="1" flipV="1">
            <a:off x="5166043" y="2487514"/>
            <a:ext cx="2069180" cy="487059"/>
          </a:xfrm>
          <a:prstGeom prst="chevron">
            <a:avLst>
              <a:gd name="adj" fmla="val 17644"/>
            </a:avLst>
          </a:prstGeom>
          <a:solidFill>
            <a:srgbClr val="498D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anchor="ctr"/>
          <a:lstStyle/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상관 관계 분석</a:t>
            </a:r>
            <a:endParaRPr lang="en-US" altLang="ko-KR" sz="1400" dirty="0">
              <a:solidFill>
                <a:schemeClr val="bg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0" name="AutoShape 71"/>
          <p:cNvSpPr>
            <a:spLocks noChangeArrowheads="1"/>
          </p:cNvSpPr>
          <p:nvPr/>
        </p:nvSpPr>
        <p:spPr bwMode="auto">
          <a:xfrm>
            <a:off x="5156288" y="3067820"/>
            <a:ext cx="1935180" cy="298543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 anchor="t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20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1" name="AutoShape 71"/>
          <p:cNvSpPr>
            <a:spLocks noChangeArrowheads="1"/>
          </p:cNvSpPr>
          <p:nvPr/>
        </p:nvSpPr>
        <p:spPr bwMode="auto">
          <a:xfrm>
            <a:off x="5247852" y="4428788"/>
            <a:ext cx="1742620" cy="1544482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 anchor="t"/>
          <a:lstStyle/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ko-KR" altLang="en-US" sz="105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년간 업무 서비스 증가율</a:t>
            </a:r>
            <a:endParaRPr lang="en-US" altLang="ko-KR" sz="105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ko-KR" altLang="en-US" sz="105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임계치</a:t>
            </a:r>
            <a:r>
              <a:rPr lang="ko-KR" altLang="en-US" sz="105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자원 활용 최대치</a:t>
            </a:r>
            <a:endParaRPr lang="en-US" altLang="ko-KR" sz="105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en-US" altLang="ko-KR" sz="105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5</a:t>
            </a:r>
            <a:r>
              <a:rPr lang="ko-KR" altLang="en-US" sz="105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년간 목표 계획</a:t>
            </a:r>
            <a:endParaRPr lang="en-US" altLang="ko-KR" sz="105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704" y="3177639"/>
            <a:ext cx="1876582" cy="110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23" y="3217244"/>
            <a:ext cx="1711103" cy="102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그림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8123" y="3162879"/>
            <a:ext cx="1801387" cy="1058873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78075" y="3193109"/>
            <a:ext cx="1734357" cy="1028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10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시스템 용량 산정 계산 방식 예시</a:t>
            </a:r>
            <a:endParaRPr lang="ko-KR" altLang="en-US" dirty="0"/>
          </a:p>
        </p:txBody>
      </p:sp>
      <p:sp>
        <p:nvSpPr>
          <p:cNvPr id="3" name="Rectangle 138"/>
          <p:cNvSpPr>
            <a:spLocks noChangeArrowheads="1"/>
          </p:cNvSpPr>
          <p:nvPr/>
        </p:nvSpPr>
        <p:spPr bwMode="auto">
          <a:xfrm>
            <a:off x="415926" y="2276325"/>
            <a:ext cx="2160810" cy="3422949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301625" lvl="2">
              <a:spcAft>
                <a:spcPct val="40000"/>
              </a:spcAft>
              <a:buSzPct val="80000"/>
            </a:pPr>
            <a:endParaRPr lang="en-US" altLang="ko-KR" sz="12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4" name="Rectangle 141"/>
          <p:cNvSpPr>
            <a:spLocks noChangeArrowheads="1"/>
          </p:cNvSpPr>
          <p:nvPr/>
        </p:nvSpPr>
        <p:spPr bwMode="auto">
          <a:xfrm>
            <a:off x="415926" y="1845624"/>
            <a:ext cx="2160810" cy="430702"/>
          </a:xfrm>
          <a:prstGeom prst="rect">
            <a:avLst/>
          </a:prstGeom>
          <a:solidFill>
            <a:srgbClr val="498D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anchor="ctr"/>
          <a:lstStyle/>
          <a:p>
            <a:pPr marL="92075" indent="-92075" algn="ctr"/>
            <a:r>
              <a:rPr lang="ko-KR" altLang="en-US" sz="14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방식 </a:t>
            </a:r>
            <a:r>
              <a:rPr lang="en-US" altLang="ko-KR" sz="14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① : CPU </a:t>
            </a:r>
            <a:r>
              <a:rPr lang="ko-KR" altLang="en-US" sz="14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속도 </a:t>
            </a:r>
            <a:endParaRPr lang="en-US" altLang="ko-KR" sz="1400" b="1" dirty="0" smtClean="0">
              <a:solidFill>
                <a:schemeClr val="bg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92075" indent="-92075" algn="ctr"/>
            <a:r>
              <a:rPr lang="ko-KR" altLang="en-US" sz="1400" b="1" dirty="0" smtClean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고려하는 </a:t>
            </a:r>
            <a:r>
              <a:rPr lang="ko-KR" altLang="en-US" sz="14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경우</a:t>
            </a:r>
          </a:p>
        </p:txBody>
      </p:sp>
      <p:sp>
        <p:nvSpPr>
          <p:cNvPr id="5" name="Rectangle 141"/>
          <p:cNvSpPr>
            <a:spLocks noChangeArrowheads="1"/>
          </p:cNvSpPr>
          <p:nvPr/>
        </p:nvSpPr>
        <p:spPr bwMode="auto">
          <a:xfrm>
            <a:off x="2736995" y="1844824"/>
            <a:ext cx="2160810" cy="431502"/>
          </a:xfrm>
          <a:prstGeom prst="rect">
            <a:avLst/>
          </a:prstGeom>
          <a:solidFill>
            <a:srgbClr val="498D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anchor="ctr"/>
          <a:lstStyle/>
          <a:p>
            <a:pPr marL="92075" indent="-92075" algn="ctr"/>
            <a:r>
              <a:rPr lang="ko-KR" altLang="en-US" sz="14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방식 </a:t>
            </a:r>
            <a:r>
              <a:rPr lang="en-US" altLang="ko-KR" sz="14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② : CPU </a:t>
            </a:r>
            <a:r>
              <a:rPr lang="ko-KR" altLang="en-US" sz="14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속도 </a:t>
            </a:r>
            <a:endParaRPr lang="en-US" altLang="ko-KR" sz="1400" b="1" dirty="0" smtClean="0">
              <a:solidFill>
                <a:schemeClr val="bg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92075" indent="-92075" algn="ctr"/>
            <a:r>
              <a:rPr lang="ko-KR" altLang="en-US" sz="1400" b="1" dirty="0" smtClean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고려하지 </a:t>
            </a:r>
            <a:r>
              <a:rPr lang="ko-KR" altLang="en-US" sz="14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않는 경우</a:t>
            </a:r>
          </a:p>
        </p:txBody>
      </p:sp>
      <p:sp>
        <p:nvSpPr>
          <p:cNvPr id="6" name="Rectangle 141"/>
          <p:cNvSpPr>
            <a:spLocks noChangeArrowheads="1"/>
          </p:cNvSpPr>
          <p:nvPr/>
        </p:nvSpPr>
        <p:spPr bwMode="auto">
          <a:xfrm>
            <a:off x="5058064" y="1845624"/>
            <a:ext cx="2160810" cy="430702"/>
          </a:xfrm>
          <a:prstGeom prst="rect">
            <a:avLst/>
          </a:prstGeom>
          <a:solidFill>
            <a:srgbClr val="498D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anchor="ctr"/>
          <a:lstStyle/>
          <a:p>
            <a:pPr marL="92075" indent="-92075" algn="ctr"/>
            <a:r>
              <a:rPr lang="ko-KR" altLang="en-US" sz="14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방식 </a:t>
            </a:r>
            <a:r>
              <a:rPr lang="en-US" altLang="ko-KR" sz="14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③ : CPU </a:t>
            </a:r>
            <a:r>
              <a:rPr lang="ko-KR" altLang="en-US" sz="14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속도의 </a:t>
            </a:r>
            <a:endParaRPr lang="en-US" altLang="ko-KR" sz="1400" b="1" dirty="0" smtClean="0">
              <a:solidFill>
                <a:schemeClr val="bg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92075" indent="-92075" algn="ctr"/>
            <a:r>
              <a:rPr lang="ko-KR" altLang="en-US" sz="1400" b="1" dirty="0" smtClean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성능지수를 고려하는 </a:t>
            </a:r>
            <a:r>
              <a:rPr lang="ko-KR" altLang="en-US" sz="14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경우</a:t>
            </a:r>
          </a:p>
        </p:txBody>
      </p:sp>
      <p:sp>
        <p:nvSpPr>
          <p:cNvPr id="7" name="Rectangle 141"/>
          <p:cNvSpPr>
            <a:spLocks noChangeArrowheads="1"/>
          </p:cNvSpPr>
          <p:nvPr/>
        </p:nvSpPr>
        <p:spPr bwMode="auto">
          <a:xfrm>
            <a:off x="7379134" y="1854152"/>
            <a:ext cx="2160810" cy="422173"/>
          </a:xfrm>
          <a:prstGeom prst="rect">
            <a:avLst/>
          </a:prstGeom>
          <a:solidFill>
            <a:srgbClr val="498D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anchor="ctr"/>
          <a:lstStyle/>
          <a:p>
            <a:pPr marL="92075" indent="-92075" algn="ctr"/>
            <a:r>
              <a:rPr lang="ko-KR" altLang="en-US" sz="14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시스템의 용량 계산 방식</a:t>
            </a:r>
          </a:p>
        </p:txBody>
      </p:sp>
      <p:sp>
        <p:nvSpPr>
          <p:cNvPr id="8" name="Rectangle 138"/>
          <p:cNvSpPr>
            <a:spLocks noChangeArrowheads="1"/>
          </p:cNvSpPr>
          <p:nvPr/>
        </p:nvSpPr>
        <p:spPr bwMode="auto">
          <a:xfrm>
            <a:off x="2736995" y="2276624"/>
            <a:ext cx="2160810" cy="342265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Wingdings" pitchFamily="2" charset="2"/>
              <a:buChar char="§"/>
              <a:defRPr/>
            </a:pPr>
            <a:endParaRPr kumimoji="0" lang="ko-KR" altLang="en-US" sz="11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  <a:sym typeface="Symbol" pitchFamily="18" charset="2"/>
            </a:endParaRPr>
          </a:p>
        </p:txBody>
      </p:sp>
      <p:sp>
        <p:nvSpPr>
          <p:cNvPr id="9" name="Rectangle 138"/>
          <p:cNvSpPr>
            <a:spLocks noChangeArrowheads="1"/>
          </p:cNvSpPr>
          <p:nvPr/>
        </p:nvSpPr>
        <p:spPr bwMode="auto">
          <a:xfrm>
            <a:off x="5058064" y="2276624"/>
            <a:ext cx="2160810" cy="4176711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Wingdings" pitchFamily="2" charset="2"/>
              <a:buChar char="§"/>
              <a:defRPr/>
            </a:pPr>
            <a:endParaRPr kumimoji="0" lang="ko-KR" altLang="en-US" sz="11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  <a:sym typeface="Symbol" pitchFamily="18" charset="2"/>
            </a:endParaRPr>
          </a:p>
        </p:txBody>
      </p:sp>
      <p:sp>
        <p:nvSpPr>
          <p:cNvPr id="10" name="Rectangle 138"/>
          <p:cNvSpPr>
            <a:spLocks noChangeArrowheads="1"/>
          </p:cNvSpPr>
          <p:nvPr/>
        </p:nvSpPr>
        <p:spPr bwMode="auto">
          <a:xfrm>
            <a:off x="7379134" y="2276325"/>
            <a:ext cx="2160810" cy="417701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Wingdings" pitchFamily="2" charset="2"/>
              <a:buChar char="§"/>
              <a:defRPr/>
            </a:pPr>
            <a:endParaRPr kumimoji="0" lang="ko-KR" altLang="en-US" sz="11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  <a:sym typeface="Symbol" pitchFamily="18" charset="2"/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469180"/>
              </p:ext>
            </p:extLst>
          </p:nvPr>
        </p:nvGraphicFramePr>
        <p:xfrm>
          <a:off x="546357" y="2708374"/>
          <a:ext cx="1960128" cy="250361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9601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6305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필요 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CPU </a:t>
                      </a: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속도 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(GHz)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lvl="2" algn="l" defTabSz="914400" rtl="0" eaLnBrk="1" latinLnBrk="1" hangingPunct="1">
                        <a:spcAft>
                          <a:spcPct val="40000"/>
                        </a:spcAft>
                        <a:buSzPct val="80000"/>
                      </a:pP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물리 서버 총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Core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수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*</a:t>
                      </a:r>
                      <a:endParaRPr lang="ko-KR" altLang="en-US" sz="1200" kern="1200" dirty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lvl="2" algn="l" defTabSz="914400" rtl="0" eaLnBrk="1" latinLnBrk="1" hangingPunct="1">
                        <a:spcAft>
                          <a:spcPct val="40000"/>
                        </a:spcAft>
                        <a:buSzPct val="80000"/>
                      </a:pP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물리 서버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CPU</a:t>
                      </a:r>
                      <a:r>
                        <a:rPr lang="ko-KR" altLang="en-US" sz="1200" kern="120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소켓수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*</a:t>
                      </a:r>
                      <a:endParaRPr lang="ko-KR" altLang="en-US" sz="1200" kern="1200" dirty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marR="0" lvl="2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40000"/>
                        </a:spcAft>
                        <a:buClrTx/>
                        <a:buSzPct val="80000"/>
                        <a:buFontTx/>
                        <a:buNone/>
                        <a:tabLst/>
                        <a:defRPr/>
                      </a:pP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물리 서버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CPU</a:t>
                      </a:r>
                      <a:r>
                        <a:rPr lang="ko-KR" altLang="en-US" sz="1200" kern="120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클럭수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*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lvl="2">
                        <a:spcAft>
                          <a:spcPct val="40000"/>
                        </a:spcAft>
                        <a:buSzPct val="80000"/>
                      </a:pPr>
                      <a:r>
                        <a:rPr lang="ko-KR" altLang="en-US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물리 서버 </a:t>
                      </a:r>
                      <a:r>
                        <a:rPr lang="en-US" altLang="ko-KR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CPU </a:t>
                      </a:r>
                      <a:r>
                        <a:rPr lang="ko-KR" altLang="en-US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사용률 보정</a:t>
                      </a:r>
                      <a:endParaRPr lang="en-US" altLang="ko-KR" sz="12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957636"/>
              </p:ext>
            </p:extLst>
          </p:nvPr>
        </p:nvGraphicFramePr>
        <p:xfrm>
          <a:off x="2837336" y="2708374"/>
          <a:ext cx="1960128" cy="250361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9601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6305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필요 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CPU 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코어 수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lvl="2" algn="l" defTabSz="914400" rtl="0" eaLnBrk="1" latinLnBrk="1" hangingPunct="1">
                        <a:spcAft>
                          <a:spcPct val="40000"/>
                        </a:spcAft>
                        <a:buSzPct val="80000"/>
                      </a:pP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물리 서버 총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Core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수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*</a:t>
                      </a:r>
                      <a:endParaRPr lang="ko-KR" altLang="en-US" sz="1200" kern="1200" dirty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lvl="2" algn="l" defTabSz="914400" rtl="0" eaLnBrk="1" latinLnBrk="1" hangingPunct="1">
                        <a:spcAft>
                          <a:spcPct val="40000"/>
                        </a:spcAft>
                        <a:buSzPct val="80000"/>
                      </a:pP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물리 서버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CPU</a:t>
                      </a:r>
                      <a:r>
                        <a:rPr lang="ko-KR" altLang="en-US" sz="1200" kern="120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소켓수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*</a:t>
                      </a:r>
                      <a:endParaRPr lang="ko-KR" altLang="en-US" sz="1200" kern="1200" dirty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lvl="2">
                        <a:spcAft>
                          <a:spcPct val="40000"/>
                        </a:spcAft>
                        <a:buSzPct val="80000"/>
                      </a:pPr>
                      <a:r>
                        <a:rPr lang="ko-KR" altLang="en-US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물리 서버 </a:t>
                      </a:r>
                      <a:r>
                        <a:rPr lang="en-US" altLang="ko-KR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CPU </a:t>
                      </a:r>
                      <a:r>
                        <a:rPr lang="ko-KR" altLang="en-US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사용률 보정</a:t>
                      </a:r>
                      <a:endParaRPr lang="en-US" altLang="ko-KR" sz="12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lvl="2">
                        <a:spcAft>
                          <a:spcPct val="40000"/>
                        </a:spcAft>
                        <a:buSzPct val="80000"/>
                      </a:pPr>
                      <a:endParaRPr lang="en-US" altLang="ko-KR" sz="12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414921"/>
              </p:ext>
            </p:extLst>
          </p:nvPr>
        </p:nvGraphicFramePr>
        <p:xfrm>
          <a:off x="5158405" y="2708374"/>
          <a:ext cx="1960128" cy="258997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9601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6305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필요 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CPU </a:t>
                      </a: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속도 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(GHz)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lvl="2" algn="l" defTabSz="914400" rtl="0" eaLnBrk="1" latinLnBrk="1" hangingPunct="1">
                        <a:spcAft>
                          <a:spcPct val="40000"/>
                        </a:spcAft>
                        <a:buSzPct val="80000"/>
                      </a:pPr>
                      <a:r>
                        <a:rPr lang="ko-KR" altLang="en-US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물리 서버 </a:t>
                      </a:r>
                      <a:r>
                        <a:rPr lang="en-US" altLang="ko-KR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Core </a:t>
                      </a:r>
                      <a:r>
                        <a:rPr lang="ko-KR" altLang="en-US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수에 따른 성능지수</a:t>
                      </a:r>
                      <a:r>
                        <a:rPr lang="en-US" altLang="ko-KR" sz="1200" baseline="30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r>
                        <a:rPr lang="ko-KR" altLang="en-US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en-US" altLang="ko-KR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* </a:t>
                      </a:r>
                      <a:endParaRPr lang="ko-KR" altLang="en-US" sz="1200" kern="1200" dirty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lvl="2" algn="l" defTabSz="914400" rtl="0" eaLnBrk="1" latinLnBrk="1" hangingPunct="1">
                        <a:spcAft>
                          <a:spcPct val="40000"/>
                        </a:spcAft>
                        <a:buSzPct val="80000"/>
                      </a:pP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물리 서버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CPU</a:t>
                      </a:r>
                      <a:r>
                        <a:rPr lang="ko-KR" altLang="en-US" sz="1200" kern="120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소켓수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*</a:t>
                      </a:r>
                      <a:endParaRPr lang="ko-KR" altLang="en-US" sz="1200" kern="1200" dirty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lvl="2">
                        <a:spcAft>
                          <a:spcPct val="40000"/>
                        </a:spcAft>
                        <a:buSzPct val="80000"/>
                      </a:pPr>
                      <a:r>
                        <a:rPr lang="ko-KR" altLang="en-US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물리 서버 </a:t>
                      </a:r>
                      <a:r>
                        <a:rPr lang="en-US" altLang="ko-KR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CPU</a:t>
                      </a:r>
                      <a:r>
                        <a:rPr lang="ko-KR" altLang="en-US" sz="12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클럭수</a:t>
                      </a:r>
                      <a:r>
                        <a:rPr lang="ko-KR" altLang="en-US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en-US" altLang="ko-KR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*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lvl="2">
                        <a:spcAft>
                          <a:spcPct val="40000"/>
                        </a:spcAft>
                        <a:buSzPct val="80000"/>
                      </a:pPr>
                      <a:r>
                        <a:rPr lang="ko-KR" altLang="en-US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물리 서버 </a:t>
                      </a:r>
                      <a:r>
                        <a:rPr lang="en-US" altLang="ko-KR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CPU </a:t>
                      </a:r>
                      <a:r>
                        <a:rPr lang="ko-KR" altLang="en-US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사용률 보정</a:t>
                      </a:r>
                      <a:endParaRPr lang="en-US" altLang="ko-KR" sz="12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4" name="Rectangle 138"/>
          <p:cNvSpPr>
            <a:spLocks noChangeArrowheads="1"/>
          </p:cNvSpPr>
          <p:nvPr/>
        </p:nvSpPr>
        <p:spPr bwMode="auto">
          <a:xfrm>
            <a:off x="415926" y="5804717"/>
            <a:ext cx="4481879" cy="648619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473075" lvl="2" indent="-171450">
              <a:spcAft>
                <a:spcPct val="40000"/>
              </a:spcAft>
              <a:buSzPct val="80000"/>
              <a:buFont typeface="Wingdings" pitchFamily="2" charset="2"/>
              <a:buChar char="l"/>
            </a:pPr>
            <a:r>
              <a:rPr lang="en-US" altLang="ko-KR" sz="1200" dirty="0" smtClean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en-US" altLang="ko-KR" sz="12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CPU </a:t>
            </a:r>
            <a:r>
              <a:rPr lang="ko-KR" altLang="en-US" sz="12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사용률 </a:t>
            </a:r>
            <a:r>
              <a:rPr lang="ko-KR" altLang="en-US" sz="1200" dirty="0" smtClean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보정</a:t>
            </a:r>
            <a:r>
              <a:rPr lang="en-US" altLang="ko-KR" sz="1200" dirty="0" smtClean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(40%)</a:t>
            </a:r>
            <a:r>
              <a:rPr lang="ko-KR" altLang="en-US" sz="1200" dirty="0" smtClean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en-US" altLang="ko-KR" sz="12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= Avg. + (Peak – Avg.) x 0.8</a:t>
            </a:r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214834"/>
              </p:ext>
            </p:extLst>
          </p:nvPr>
        </p:nvGraphicFramePr>
        <p:xfrm>
          <a:off x="5235415" y="5107794"/>
          <a:ext cx="1872209" cy="118296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413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08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371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물리 </a:t>
                      </a:r>
                      <a:r>
                        <a:rPr lang="en-US" altLang="ko-KR" sz="8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Core</a:t>
                      </a:r>
                      <a:r>
                        <a:rPr lang="en-US" altLang="ko-KR" sz="8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8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수</a:t>
                      </a:r>
                      <a:endParaRPr lang="ko-KR" altLang="en-US" sz="8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성능 지수</a:t>
                      </a:r>
                      <a:endParaRPr lang="ko-KR" altLang="en-US" sz="8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711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ko-KR" altLang="en-US" sz="8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08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ko-KR" altLang="en-US" sz="8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08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711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endParaRPr lang="ko-KR" altLang="en-US" sz="8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08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1.6</a:t>
                      </a:r>
                      <a:endParaRPr lang="ko-KR" altLang="en-US" sz="8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08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711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  <a:endParaRPr lang="ko-KR" altLang="en-US" sz="8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08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2.56</a:t>
                      </a:r>
                      <a:endParaRPr lang="ko-KR" altLang="en-US" sz="8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08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3711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6</a:t>
                      </a:r>
                      <a:endParaRPr lang="ko-KR" altLang="en-US" sz="8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08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3.37</a:t>
                      </a:r>
                      <a:endParaRPr lang="ko-KR" altLang="en-US" sz="8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08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3711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8</a:t>
                      </a:r>
                      <a:endParaRPr lang="ko-KR" altLang="en-US" sz="8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08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4.096</a:t>
                      </a:r>
                      <a:endParaRPr lang="ko-KR" altLang="en-US" sz="8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08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365680"/>
              </p:ext>
            </p:extLst>
          </p:nvPr>
        </p:nvGraphicFramePr>
        <p:xfrm>
          <a:off x="7479475" y="2708374"/>
          <a:ext cx="1960128" cy="322497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9601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6305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방식 ①에 의하여 현 시스템의 운용에 필요 코어 수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계산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60350" lvl="2" indent="-171450" algn="l" defTabSz="914400" rtl="0" eaLnBrk="1" latinLnBrk="1" hangingPunct="1">
                        <a:spcAft>
                          <a:spcPct val="40000"/>
                        </a:spcAft>
                        <a:buSzPct val="80000"/>
                        <a:buFont typeface="Wingdings" pitchFamily="2" charset="2"/>
                        <a:buChar char="l"/>
                      </a:pP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물리 서버 총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Core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수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물리 서버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CPU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소켓 수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: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현황 파악 자료를 근거로 적용</a:t>
                      </a:r>
                      <a:endParaRPr lang="ko-KR" altLang="en-US" sz="1200" kern="1200" dirty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60350" marR="0" lvl="2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40000"/>
                        </a:spcAft>
                        <a:buClrTx/>
                        <a:buSzPct val="80000"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물리 서버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CPU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사용률 보정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: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CPU</a:t>
                      </a:r>
                      <a:r>
                        <a:rPr lang="en-US" altLang="ko-KR" sz="1200" b="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200" b="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성능차이는 고려하지 않음</a:t>
                      </a:r>
                      <a:endParaRPr lang="en-US" altLang="ko-KR" sz="1200" b="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60350" marR="0" lvl="2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40000"/>
                        </a:spcAft>
                        <a:buClrTx/>
                        <a:buSzPct val="80000"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계획 서비스 </a:t>
                      </a:r>
                      <a:r>
                        <a:rPr lang="ko-KR" altLang="en-US" sz="1200" kern="120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부하율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: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비즈니스 보정치 적용</a:t>
                      </a:r>
                      <a:endParaRPr lang="en-US" altLang="ko-KR" sz="1200" kern="1200" dirty="0" smtClean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 lvl="2" algn="l" defTabSz="914400" rtl="0" eaLnBrk="1" latinLnBrk="1" hangingPunct="1">
                        <a:spcAft>
                          <a:spcPct val="40000"/>
                        </a:spcAft>
                        <a:buSzPct val="80000"/>
                      </a:pPr>
                      <a:endParaRPr lang="ko-KR" altLang="en-US" sz="1200" kern="1200" dirty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73052" y="836712"/>
            <a:ext cx="9217024" cy="634020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defRPr kumimoji="0" sz="160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dirty="0"/>
              <a:t>기존 모니터링 </a:t>
            </a:r>
            <a:r>
              <a:rPr lang="en-US" altLang="ko-KR" dirty="0"/>
              <a:t>CPU</a:t>
            </a:r>
            <a:r>
              <a:rPr lang="ko-KR" altLang="en-US" dirty="0"/>
              <a:t>데이터를 기준으로 적용하는 방식으로써 트랜잭션 처리에 필요한 최소 </a:t>
            </a:r>
            <a:r>
              <a:rPr lang="en-US" altLang="ko-KR" dirty="0"/>
              <a:t>CPU </a:t>
            </a:r>
            <a:r>
              <a:rPr lang="en-US" altLang="ko-KR" dirty="0" err="1"/>
              <a:t>Ghz</a:t>
            </a:r>
            <a:r>
              <a:rPr lang="ko-KR" altLang="en-US" dirty="0"/>
              <a:t>의 총합을 </a:t>
            </a:r>
            <a:r>
              <a:rPr lang="ko-KR" altLang="en-US" dirty="0" smtClean="0"/>
              <a:t>구합니다</a:t>
            </a:r>
            <a:r>
              <a:rPr lang="en-US" altLang="ko-KR" dirty="0" smtClean="0"/>
              <a:t>(</a:t>
            </a:r>
            <a:r>
              <a:rPr lang="ko-KR" altLang="en-US" dirty="0"/>
              <a:t>예</a:t>
            </a:r>
            <a:r>
              <a:rPr lang="en-US" altLang="ko-KR" dirty="0"/>
              <a:t>: 3Ghz 20</a:t>
            </a:r>
            <a:r>
              <a:rPr lang="ko-KR" altLang="en-US" dirty="0"/>
              <a:t>개 코어에서 </a:t>
            </a:r>
            <a:r>
              <a:rPr lang="en-US" altLang="ko-KR" dirty="0"/>
              <a:t>CPU</a:t>
            </a:r>
            <a:r>
              <a:rPr lang="ko-KR" altLang="en-US" dirty="0"/>
              <a:t>사용률이 </a:t>
            </a:r>
            <a:r>
              <a:rPr lang="en-US" altLang="ko-KR" dirty="0"/>
              <a:t>10%</a:t>
            </a:r>
            <a:r>
              <a:rPr lang="ko-KR" altLang="en-US" dirty="0"/>
              <a:t>일 경우 </a:t>
            </a:r>
            <a:r>
              <a:rPr lang="en-US" altLang="ko-KR" dirty="0"/>
              <a:t>6Ghz</a:t>
            </a:r>
            <a:r>
              <a:rPr lang="ko-KR" altLang="en-US" dirty="0"/>
              <a:t>가 필요</a:t>
            </a:r>
            <a:r>
              <a:rPr lang="en-US" altLang="ko-KR" dirty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9487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TO-BE </a:t>
            </a:r>
            <a:r>
              <a:rPr lang="ko-KR" altLang="en-US" dirty="0" smtClean="0"/>
              <a:t>서버 용량 산정을 위한 기준 값 계산법</a:t>
            </a:r>
            <a:endParaRPr lang="ko-KR" altLang="en-US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693970"/>
              </p:ext>
            </p:extLst>
          </p:nvPr>
        </p:nvGraphicFramePr>
        <p:xfrm>
          <a:off x="380491" y="2202770"/>
          <a:ext cx="9145018" cy="32064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61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280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8407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0010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044116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972109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2290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Server</a:t>
                      </a:r>
                      <a:endParaRPr lang="en-US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#CPU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GHz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CPU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kern="1200" dirty="0" err="1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rPerf</a:t>
                      </a:r>
                      <a:endParaRPr lang="en-US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CPW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유추 성능</a:t>
                      </a:r>
                      <a:r>
                        <a:rPr lang="en-US" altLang="ko-KR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(</a:t>
                      </a:r>
                      <a:r>
                        <a:rPr lang="en-US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TPM)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CPW </a:t>
                      </a:r>
                      <a:r>
                        <a:rPr lang="ko-KR" altLang="en-US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대비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코어당 성능</a:t>
                      </a:r>
                      <a:endParaRPr lang="ko-KR" altLang="en-US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1" i="0" u="none" strike="noStrike" kern="1200" dirty="0" err="1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rPerf</a:t>
                      </a:r>
                      <a:r>
                        <a:rPr lang="en-US" altLang="ko-KR" sz="1000" b="1" i="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ko-KR" altLang="en-US" sz="1000" b="1" i="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기준</a:t>
                      </a:r>
                      <a:endParaRPr lang="en-US" altLang="ko-KR" sz="1000" b="1" i="0" u="none" strike="noStrike" kern="1200" baseline="0" dirty="0" smtClean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9032">
                <a:tc rowSpan="1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POWER 770 (48 core</a:t>
                      </a:r>
                      <a:r>
                        <a:rPr lang="en-US" sz="1000" b="1" i="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  <a:p>
                      <a:pPr algn="ctr" fontAlgn="ctr"/>
                      <a:r>
                        <a:rPr lang="en-US" sz="1000" b="1" i="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en-US" sz="1000" b="1" i="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(9117-MMD</a:t>
                      </a:r>
                      <a:r>
                        <a:rPr lang="en-US" sz="1000" b="1" i="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 </a:t>
                      </a:r>
                      <a:r>
                        <a:rPr lang="ko-KR" altLang="en-US" sz="1000" b="1" i="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기준</a:t>
                      </a:r>
                      <a:endParaRPr lang="en-US" sz="1000" b="1" i="0" u="none" strike="noStrike" dirty="0"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4.22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POWER 7+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64.10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30700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663,911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21.6257589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165977.7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3"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10357.42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9032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4.22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POWER 7+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94.50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45800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978,776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21.3706648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163129.408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r" fontAlgn="ctr"/>
                      <a:endParaRPr lang="en-US" altLang="ko-KR" sz="10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9032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4.22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POWER 7+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124.40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1,288,463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161057.924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9032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4.22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POWER 7+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184.20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90000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1,907,837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21.1981919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158986.439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r" fontAlgn="ctr"/>
                      <a:endParaRPr lang="en-US" altLang="ko-KR" sz="1000" b="0" i="0" u="none" strike="noStrike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9032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4.22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POWER 7+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237.80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2,462,995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153937.196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9032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4.22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POWER 7+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291.50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3,019,189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150959.437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9032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4.22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POWER 7+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345.10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154800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3,574,347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23.0900943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148931.108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ctr"/>
                      <a:endParaRPr lang="en-US" altLang="ko-KR" sz="10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9032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4.22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POWER 7+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389.70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4,036,288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144153.13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9032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4.22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POWER 7+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434.30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4,498,229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140569.647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29032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4.22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POWER 7+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478.90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242600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4,960,170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20.445877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137782.493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r" fontAlgn="ctr"/>
                      <a:endParaRPr lang="en-US" altLang="ko-KR" sz="10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29032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4.22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POWER 7+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523.50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5,422,111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135552.77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29032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4.22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POWER 7+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568.10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5,884,052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133728.451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29032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4.22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POWER 7+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612.70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306600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6,345,993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20.6979547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132208.186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r" fontAlgn="ctr"/>
                      <a:endParaRPr lang="en-US" altLang="ko-KR" sz="10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4" name="Rectangle 141"/>
          <p:cNvSpPr>
            <a:spLocks noChangeArrowheads="1"/>
          </p:cNvSpPr>
          <p:nvPr/>
        </p:nvSpPr>
        <p:spPr bwMode="auto">
          <a:xfrm>
            <a:off x="415926" y="1845475"/>
            <a:ext cx="1692758" cy="323385"/>
          </a:xfrm>
          <a:prstGeom prst="rect">
            <a:avLst/>
          </a:prstGeom>
          <a:solidFill>
            <a:srgbClr val="5E8BC2"/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kumimoji="0" lang="en-US" altLang="ko-KR" sz="1400" b="1" dirty="0" err="1" smtClean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rPerf</a:t>
            </a:r>
            <a:r>
              <a:rPr kumimoji="0" lang="en-US" altLang="ko-KR" sz="1400" b="1" dirty="0" smtClean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kumimoji="0" lang="ko-KR" altLang="en-US" sz="1400" b="1" dirty="0" smtClean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기준 </a:t>
            </a:r>
            <a:r>
              <a:rPr kumimoji="0" lang="en-US" altLang="ko-KR" sz="1400" b="1" dirty="0" err="1" smtClean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tpmC</a:t>
            </a:r>
            <a:endParaRPr kumimoji="0" lang="ko-KR" altLang="en-US" sz="1400" b="1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5" name="직사각형 4"/>
          <p:cNvSpPr/>
          <p:nvPr/>
        </p:nvSpPr>
        <p:spPr bwMode="auto">
          <a:xfrm>
            <a:off x="1660329" y="5589588"/>
            <a:ext cx="7865180" cy="8637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180000" tIns="72000" rIns="108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46050" indent="-146050"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kumimoji="0" lang="ko-KR" altLang="en-US" sz="1200" dirty="0" smtClean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기존 시스템에 대한 </a:t>
            </a:r>
            <a:r>
              <a:rPr kumimoji="0" lang="en-US" altLang="ko-KR" sz="1200" dirty="0" smtClean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1 CPW </a:t>
            </a:r>
            <a:r>
              <a:rPr kumimoji="0" lang="ko-KR" altLang="en-US" sz="1200" dirty="0" smtClean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당 </a:t>
            </a:r>
            <a:r>
              <a:rPr kumimoji="0" lang="en-US" altLang="ko-KR" sz="1200" dirty="0" err="1" smtClean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tpmC</a:t>
            </a:r>
            <a:r>
              <a:rPr kumimoji="0" lang="ko-KR" altLang="en-US" sz="1200" dirty="0" smtClean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는 </a:t>
            </a:r>
            <a:r>
              <a:rPr kumimoji="0" lang="en-US" altLang="ko-KR" sz="1200" dirty="0" smtClean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23 </a:t>
            </a:r>
            <a:r>
              <a:rPr kumimoji="0" lang="en-US" altLang="ko-KR" sz="1200" dirty="0" err="1" smtClean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tpmC</a:t>
            </a:r>
            <a:endParaRPr kumimoji="0" lang="en-US" altLang="ko-KR" sz="1200" dirty="0" smtClean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146050" indent="-146050" eaLnBrk="0" hangingPunct="0">
              <a:spcBef>
                <a:spcPct val="200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kumimoji="0" lang="ko-KR" altLang="en-US" sz="1200" dirty="0" smtClean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기존 시스템에 대한 </a:t>
            </a:r>
            <a:r>
              <a:rPr kumimoji="0" lang="en-US" altLang="ko-KR" sz="1200" dirty="0" smtClean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1 </a:t>
            </a:r>
            <a:r>
              <a:rPr kumimoji="0" lang="en-US" altLang="ko-KR" sz="1200" dirty="0" err="1" smtClean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rPerf</a:t>
            </a:r>
            <a:r>
              <a:rPr kumimoji="0" lang="en-US" altLang="ko-KR" sz="1200" dirty="0" smtClean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(Relative Performance) </a:t>
            </a:r>
            <a:r>
              <a:rPr kumimoji="0" lang="ko-KR" altLang="en-US" sz="1200" dirty="0" smtClean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대비 </a:t>
            </a:r>
            <a:r>
              <a:rPr kumimoji="0" lang="en-US" altLang="ko-KR" sz="1200" dirty="0" smtClean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10357.42 </a:t>
            </a:r>
            <a:r>
              <a:rPr kumimoji="0" lang="en-US" altLang="ko-KR" sz="1200" dirty="0" err="1" smtClean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tpmC</a:t>
            </a:r>
            <a:r>
              <a:rPr kumimoji="0" lang="en-US" altLang="ko-KR" sz="1200" dirty="0" smtClean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kumimoji="0" lang="ko-KR" altLang="en-US" sz="1200" dirty="0" smtClean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endParaRPr kumimoji="0" lang="en-US" altLang="ko-KR" sz="1200" dirty="0" smtClean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344488" y="5589586"/>
            <a:ext cx="1427187" cy="863749"/>
          </a:xfrm>
          <a:prstGeom prst="homePlate">
            <a:avLst>
              <a:gd name="adj" fmla="val 25000"/>
            </a:avLst>
          </a:prstGeom>
          <a:solidFill>
            <a:srgbClr val="5E8BC2"/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kumimoji="0" lang="en-US" altLang="ko-KR" sz="12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POWER 770 </a:t>
            </a:r>
            <a:r>
              <a:rPr kumimoji="0" lang="ko-KR" altLang="en-US" sz="12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대비</a:t>
            </a:r>
            <a:endParaRPr kumimoji="0" lang="en-US" altLang="ko-KR" sz="1200" b="1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 defTabSz="762000" eaLnBrk="0" latinLnBrk="0" hangingPunct="0">
              <a:spcBef>
                <a:spcPts val="0"/>
              </a:spcBef>
            </a:pPr>
            <a:r>
              <a:rPr kumimoji="0" lang="en-US" altLang="ko-KR" sz="1200" b="1" dirty="0" err="1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tpmC</a:t>
            </a:r>
            <a:r>
              <a:rPr kumimoji="0" lang="en-US" altLang="ko-KR" sz="12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kumimoji="0" lang="ko-KR" altLang="en-US" sz="12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계산</a:t>
            </a:r>
            <a:endParaRPr kumimoji="0" lang="en-US" altLang="ko-KR" sz="1200" b="1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7" name="Rectangle 63"/>
          <p:cNvSpPr>
            <a:spLocks noChangeArrowheads="1"/>
          </p:cNvSpPr>
          <p:nvPr/>
        </p:nvSpPr>
        <p:spPr bwMode="gray">
          <a:xfrm>
            <a:off x="272480" y="836712"/>
            <a:ext cx="9220200" cy="634020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  <a:extLst/>
        </p:spPr>
        <p:txBody>
          <a:bodyPr wrap="square" rtlCol="0">
            <a:spAutoFit/>
          </a:bodyPr>
          <a:lstStyle/>
          <a:p>
            <a:pPr marL="268288" indent="-268288"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정확한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TO-BE 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모델 산정은 기존 장비의 </a:t>
            </a:r>
            <a:r>
              <a:rPr kumimoji="0" lang="en-US" altLang="ko-KR" sz="1600" kern="0" dirty="0" err="1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tpmC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와 </a:t>
            </a:r>
            <a:r>
              <a:rPr kumimoji="0" lang="ko-KR" altLang="en-US" sz="1600" kern="0" dirty="0" err="1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모니터링된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 시스템의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TPS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를 기준으로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1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트랜잭션 당 차지하는 </a:t>
            </a:r>
            <a:r>
              <a:rPr kumimoji="0" lang="en-US" altLang="ko-KR" sz="1600" kern="0" dirty="0" err="1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tpmC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를 계산하여 향후 용량을 산정하는 </a:t>
            </a:r>
            <a:r>
              <a:rPr kumimoji="0" lang="ko-KR" altLang="en-US" sz="16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방식입니다</a:t>
            </a:r>
            <a:r>
              <a:rPr kumimoji="0" lang="en-US" altLang="ko-KR" sz="16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.</a:t>
            </a:r>
            <a:endParaRPr kumimoji="0" lang="en-US" altLang="ko-KR" sz="1600" kern="0" dirty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5685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오픈 소스 전환 이행 유형</a:t>
            </a:r>
            <a:endParaRPr lang="ko-KR" altLang="en-US" dirty="0"/>
          </a:p>
        </p:txBody>
      </p:sp>
      <p:sp>
        <p:nvSpPr>
          <p:cNvPr id="61" name="직사각형 60"/>
          <p:cNvSpPr/>
          <p:nvPr/>
        </p:nvSpPr>
        <p:spPr>
          <a:xfrm>
            <a:off x="272480" y="827568"/>
            <a:ext cx="9366632" cy="58477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HW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및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OS </a:t>
            </a:r>
            <a:r>
              <a:rPr lang="ko-KR" altLang="en-US" sz="16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리눅스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전환 시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TCO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절감효과를 크게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하기 위해서는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Package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형태나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DB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서버를 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형태의 마이그레이션이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효과가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크지만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다양한 요소에 대한 고려 사항이 필요합니다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  <a:endParaRPr lang="en-US" altLang="ko-KR" sz="16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62" name="그룹 61"/>
          <p:cNvGrpSpPr/>
          <p:nvPr/>
        </p:nvGrpSpPr>
        <p:grpSpPr>
          <a:xfrm>
            <a:off x="292527" y="1844824"/>
            <a:ext cx="9304193" cy="4298778"/>
            <a:chOff x="130708" y="2040290"/>
            <a:chExt cx="9574820" cy="4377042"/>
          </a:xfrm>
        </p:grpSpPr>
        <p:sp>
          <p:nvSpPr>
            <p:cNvPr id="63" name="object 4"/>
            <p:cNvSpPr/>
            <p:nvPr/>
          </p:nvSpPr>
          <p:spPr>
            <a:xfrm>
              <a:off x="1313688" y="2057433"/>
              <a:ext cx="2176272" cy="78603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64" name="object 5"/>
            <p:cNvSpPr/>
            <p:nvPr/>
          </p:nvSpPr>
          <p:spPr>
            <a:xfrm>
              <a:off x="1295908" y="2041074"/>
              <a:ext cx="2160270" cy="772525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65" name="object 6"/>
            <p:cNvSpPr/>
            <p:nvPr/>
          </p:nvSpPr>
          <p:spPr>
            <a:xfrm>
              <a:off x="1295908" y="2041074"/>
              <a:ext cx="2160270" cy="772525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ln w="12700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66" name="object 7"/>
            <p:cNvSpPr/>
            <p:nvPr/>
          </p:nvSpPr>
          <p:spPr>
            <a:xfrm>
              <a:off x="1310894" y="2060497"/>
              <a:ext cx="292735" cy="229884"/>
            </a:xfrm>
            <a:custGeom>
              <a:avLst/>
              <a:gdLst/>
              <a:ahLst/>
              <a:cxnLst/>
              <a:rect l="l" t="t" r="r" b="b"/>
              <a:pathLst>
                <a:path w="292734" h="257175">
                  <a:moveTo>
                    <a:pt x="249809" y="0"/>
                  </a:moveTo>
                  <a:lnTo>
                    <a:pt x="42925" y="0"/>
                  </a:lnTo>
                  <a:lnTo>
                    <a:pt x="26253" y="3365"/>
                  </a:lnTo>
                  <a:lnTo>
                    <a:pt x="12604" y="12541"/>
                  </a:lnTo>
                  <a:lnTo>
                    <a:pt x="3385" y="26146"/>
                  </a:lnTo>
                  <a:lnTo>
                    <a:pt x="0" y="42799"/>
                  </a:lnTo>
                  <a:lnTo>
                    <a:pt x="0" y="214249"/>
                  </a:lnTo>
                  <a:lnTo>
                    <a:pt x="3385" y="230975"/>
                  </a:lnTo>
                  <a:lnTo>
                    <a:pt x="12604" y="244617"/>
                  </a:lnTo>
                  <a:lnTo>
                    <a:pt x="26253" y="253807"/>
                  </a:lnTo>
                  <a:lnTo>
                    <a:pt x="42925" y="257175"/>
                  </a:lnTo>
                  <a:lnTo>
                    <a:pt x="249809" y="257175"/>
                  </a:lnTo>
                  <a:lnTo>
                    <a:pt x="266535" y="253807"/>
                  </a:lnTo>
                  <a:lnTo>
                    <a:pt x="280177" y="244617"/>
                  </a:lnTo>
                  <a:lnTo>
                    <a:pt x="289367" y="230975"/>
                  </a:lnTo>
                  <a:lnTo>
                    <a:pt x="292734" y="214249"/>
                  </a:lnTo>
                  <a:lnTo>
                    <a:pt x="292734" y="42799"/>
                  </a:lnTo>
                  <a:lnTo>
                    <a:pt x="289367" y="26146"/>
                  </a:lnTo>
                  <a:lnTo>
                    <a:pt x="280177" y="12541"/>
                  </a:lnTo>
                  <a:lnTo>
                    <a:pt x="266535" y="3365"/>
                  </a:lnTo>
                  <a:lnTo>
                    <a:pt x="24980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67" name="object 8"/>
            <p:cNvSpPr txBox="1"/>
            <p:nvPr/>
          </p:nvSpPr>
          <p:spPr>
            <a:xfrm>
              <a:off x="1414525" y="2091262"/>
              <a:ext cx="84455" cy="1828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420"/>
                </a:lnSpc>
              </a:pPr>
              <a:r>
                <a:rPr sz="1050" spc="-5" dirty="0">
                  <a:solidFill>
                    <a:srgbClr val="FFFFFF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/>
                </a:rPr>
                <a:t>1</a:t>
              </a:r>
              <a:endParaRPr sz="1050">
                <a:latin typeface="산돌고딕 M" panose="02030504000101010101" pitchFamily="18" charset="-127"/>
                <a:ea typeface="산돌고딕 M" panose="02030504000101010101" pitchFamily="18" charset="-127"/>
                <a:cs typeface="Malgun Gothic"/>
              </a:endParaRPr>
            </a:p>
          </p:txBody>
        </p:sp>
        <p:sp>
          <p:nvSpPr>
            <p:cNvPr id="68" name="object 9"/>
            <p:cNvSpPr txBox="1"/>
            <p:nvPr/>
          </p:nvSpPr>
          <p:spPr>
            <a:xfrm>
              <a:off x="1716430" y="2183135"/>
              <a:ext cx="1436370" cy="43873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r">
                <a:defRPr sz="1000" b="1">
                  <a:latin typeface="+mn-ea"/>
                  <a:ea typeface="+mn-ea"/>
                </a:defRPr>
              </a:lvl1pPr>
            </a:lstStyle>
            <a:p>
              <a:pPr algn="ctr"/>
              <a:r>
                <a:rPr sz="11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HW  및 OS </a:t>
              </a:r>
              <a:endParaRPr lang="en-US" sz="11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algn="ctr"/>
              <a:r>
                <a:rPr lang="ko-KR" altLang="en-US" sz="110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리눅스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전환</a:t>
              </a:r>
              <a:endParaRPr sz="11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69" name="object 11"/>
            <p:cNvSpPr/>
            <p:nvPr/>
          </p:nvSpPr>
          <p:spPr>
            <a:xfrm>
              <a:off x="1301877" y="2914078"/>
              <a:ext cx="8136255" cy="0"/>
            </a:xfrm>
            <a:custGeom>
              <a:avLst/>
              <a:gdLst/>
              <a:ahLst/>
              <a:cxnLst/>
              <a:rect l="l" t="t" r="r" b="b"/>
              <a:pathLst>
                <a:path w="8136255">
                  <a:moveTo>
                    <a:pt x="0" y="0"/>
                  </a:moveTo>
                  <a:lnTo>
                    <a:pt x="8136001" y="0"/>
                  </a:lnTo>
                </a:path>
              </a:pathLst>
            </a:custGeom>
            <a:ln w="19050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0" name="object 12"/>
            <p:cNvSpPr/>
            <p:nvPr/>
          </p:nvSpPr>
          <p:spPr>
            <a:xfrm>
              <a:off x="1313688" y="3122733"/>
              <a:ext cx="2176272" cy="78603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1" name="object 13"/>
            <p:cNvSpPr/>
            <p:nvPr/>
          </p:nvSpPr>
          <p:spPr>
            <a:xfrm>
              <a:off x="1295908" y="3106148"/>
              <a:ext cx="2160270" cy="772525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2" name="object 14"/>
            <p:cNvSpPr/>
            <p:nvPr/>
          </p:nvSpPr>
          <p:spPr>
            <a:xfrm>
              <a:off x="1295908" y="3106148"/>
              <a:ext cx="2160270" cy="772525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ln w="12700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3" name="object 15"/>
            <p:cNvSpPr/>
            <p:nvPr/>
          </p:nvSpPr>
          <p:spPr>
            <a:xfrm>
              <a:off x="1310894" y="3125458"/>
              <a:ext cx="292735" cy="230452"/>
            </a:xfrm>
            <a:custGeom>
              <a:avLst/>
              <a:gdLst/>
              <a:ahLst/>
              <a:cxnLst/>
              <a:rect l="l" t="t" r="r" b="b"/>
              <a:pathLst>
                <a:path w="292734" h="257810">
                  <a:moveTo>
                    <a:pt x="249809" y="0"/>
                  </a:moveTo>
                  <a:lnTo>
                    <a:pt x="42925" y="0"/>
                  </a:lnTo>
                  <a:lnTo>
                    <a:pt x="26253" y="3367"/>
                  </a:lnTo>
                  <a:lnTo>
                    <a:pt x="12604" y="12557"/>
                  </a:lnTo>
                  <a:lnTo>
                    <a:pt x="3385" y="26199"/>
                  </a:lnTo>
                  <a:lnTo>
                    <a:pt x="0" y="42925"/>
                  </a:lnTo>
                  <a:lnTo>
                    <a:pt x="0" y="214375"/>
                  </a:lnTo>
                  <a:lnTo>
                    <a:pt x="3385" y="231048"/>
                  </a:lnTo>
                  <a:lnTo>
                    <a:pt x="12604" y="244697"/>
                  </a:lnTo>
                  <a:lnTo>
                    <a:pt x="26253" y="253916"/>
                  </a:lnTo>
                  <a:lnTo>
                    <a:pt x="42925" y="257301"/>
                  </a:lnTo>
                  <a:lnTo>
                    <a:pt x="249809" y="257301"/>
                  </a:lnTo>
                  <a:lnTo>
                    <a:pt x="266535" y="253916"/>
                  </a:lnTo>
                  <a:lnTo>
                    <a:pt x="280177" y="244697"/>
                  </a:lnTo>
                  <a:lnTo>
                    <a:pt x="289367" y="231048"/>
                  </a:lnTo>
                  <a:lnTo>
                    <a:pt x="292734" y="214375"/>
                  </a:lnTo>
                  <a:lnTo>
                    <a:pt x="292734" y="42925"/>
                  </a:lnTo>
                  <a:lnTo>
                    <a:pt x="289367" y="26199"/>
                  </a:lnTo>
                  <a:lnTo>
                    <a:pt x="280177" y="12557"/>
                  </a:lnTo>
                  <a:lnTo>
                    <a:pt x="266535" y="3367"/>
                  </a:lnTo>
                  <a:lnTo>
                    <a:pt x="24980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4" name="object 16"/>
            <p:cNvSpPr txBox="1"/>
            <p:nvPr/>
          </p:nvSpPr>
          <p:spPr>
            <a:xfrm>
              <a:off x="1414525" y="3156563"/>
              <a:ext cx="84455" cy="1828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420"/>
                </a:lnSpc>
              </a:pPr>
              <a:r>
                <a:rPr sz="1050" spc="-5" dirty="0">
                  <a:solidFill>
                    <a:srgbClr val="FFFFFF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/>
                </a:rPr>
                <a:t>2</a:t>
              </a:r>
              <a:endParaRPr sz="1050">
                <a:latin typeface="산돌고딕 M" panose="02030504000101010101" pitchFamily="18" charset="-127"/>
                <a:ea typeface="산돌고딕 M" panose="02030504000101010101" pitchFamily="18" charset="-127"/>
                <a:cs typeface="Malgun Gothic"/>
              </a:endParaRPr>
            </a:p>
          </p:txBody>
        </p:sp>
        <p:sp>
          <p:nvSpPr>
            <p:cNvPr id="75" name="object 17"/>
            <p:cNvSpPr txBox="1"/>
            <p:nvPr/>
          </p:nvSpPr>
          <p:spPr>
            <a:xfrm>
              <a:off x="1679218" y="3322149"/>
              <a:ext cx="1545590" cy="43873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r">
                <a:defRPr sz="1000" b="1">
                  <a:latin typeface="+mn-ea"/>
                  <a:ea typeface="+mn-ea"/>
                </a:defRPr>
              </a:lvl1pPr>
            </a:lstStyle>
            <a:p>
              <a:pPr algn="ctr"/>
              <a:r>
                <a:rPr sz="11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HW , OS 및 DBMS</a:t>
              </a:r>
            </a:p>
            <a:p>
              <a:pPr algn="ctr"/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오픈 소스 전환</a:t>
              </a:r>
              <a:endParaRPr sz="11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6" name="object 18"/>
            <p:cNvSpPr/>
            <p:nvPr/>
          </p:nvSpPr>
          <p:spPr>
            <a:xfrm>
              <a:off x="1301877" y="4122304"/>
              <a:ext cx="8136255" cy="0"/>
            </a:xfrm>
            <a:custGeom>
              <a:avLst/>
              <a:gdLst/>
              <a:ahLst/>
              <a:cxnLst/>
              <a:rect l="l" t="t" r="r" b="b"/>
              <a:pathLst>
                <a:path w="8136255">
                  <a:moveTo>
                    <a:pt x="0" y="0"/>
                  </a:moveTo>
                  <a:lnTo>
                    <a:pt x="8136001" y="0"/>
                  </a:lnTo>
                </a:path>
              </a:pathLst>
            </a:custGeom>
            <a:ln w="19050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7" name="object 20"/>
            <p:cNvSpPr/>
            <p:nvPr/>
          </p:nvSpPr>
          <p:spPr>
            <a:xfrm>
              <a:off x="1313688" y="4286117"/>
              <a:ext cx="2176272" cy="78739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8" name="object 21"/>
            <p:cNvSpPr/>
            <p:nvPr/>
          </p:nvSpPr>
          <p:spPr>
            <a:xfrm>
              <a:off x="1295908" y="4270213"/>
              <a:ext cx="2160270" cy="772525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9" name="object 22"/>
            <p:cNvSpPr/>
            <p:nvPr/>
          </p:nvSpPr>
          <p:spPr>
            <a:xfrm>
              <a:off x="1295908" y="4270213"/>
              <a:ext cx="2160270" cy="772525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ln w="12700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80" name="object 23"/>
            <p:cNvSpPr/>
            <p:nvPr/>
          </p:nvSpPr>
          <p:spPr>
            <a:xfrm>
              <a:off x="1310894" y="4289637"/>
              <a:ext cx="292735" cy="229884"/>
            </a:xfrm>
            <a:custGeom>
              <a:avLst/>
              <a:gdLst/>
              <a:ahLst/>
              <a:cxnLst/>
              <a:rect l="l" t="t" r="r" b="b"/>
              <a:pathLst>
                <a:path w="292734" h="257175">
                  <a:moveTo>
                    <a:pt x="249809" y="0"/>
                  </a:moveTo>
                  <a:lnTo>
                    <a:pt x="42925" y="0"/>
                  </a:lnTo>
                  <a:lnTo>
                    <a:pt x="26253" y="3367"/>
                  </a:lnTo>
                  <a:lnTo>
                    <a:pt x="12604" y="12557"/>
                  </a:lnTo>
                  <a:lnTo>
                    <a:pt x="3385" y="26199"/>
                  </a:lnTo>
                  <a:lnTo>
                    <a:pt x="0" y="42925"/>
                  </a:lnTo>
                  <a:lnTo>
                    <a:pt x="0" y="214375"/>
                  </a:lnTo>
                  <a:lnTo>
                    <a:pt x="3385" y="231028"/>
                  </a:lnTo>
                  <a:lnTo>
                    <a:pt x="12604" y="244633"/>
                  </a:lnTo>
                  <a:lnTo>
                    <a:pt x="26253" y="253809"/>
                  </a:lnTo>
                  <a:lnTo>
                    <a:pt x="42925" y="257175"/>
                  </a:lnTo>
                  <a:lnTo>
                    <a:pt x="249809" y="257175"/>
                  </a:lnTo>
                  <a:lnTo>
                    <a:pt x="266535" y="253809"/>
                  </a:lnTo>
                  <a:lnTo>
                    <a:pt x="280177" y="244633"/>
                  </a:lnTo>
                  <a:lnTo>
                    <a:pt x="289367" y="231028"/>
                  </a:lnTo>
                  <a:lnTo>
                    <a:pt x="292734" y="214375"/>
                  </a:lnTo>
                  <a:lnTo>
                    <a:pt x="292734" y="42925"/>
                  </a:lnTo>
                  <a:lnTo>
                    <a:pt x="289367" y="26199"/>
                  </a:lnTo>
                  <a:lnTo>
                    <a:pt x="280177" y="12557"/>
                  </a:lnTo>
                  <a:lnTo>
                    <a:pt x="266535" y="3367"/>
                  </a:lnTo>
                  <a:lnTo>
                    <a:pt x="24980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81" name="object 24"/>
            <p:cNvSpPr txBox="1"/>
            <p:nvPr/>
          </p:nvSpPr>
          <p:spPr>
            <a:xfrm>
              <a:off x="1414525" y="4320970"/>
              <a:ext cx="84455" cy="1828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420"/>
                </a:lnSpc>
              </a:pPr>
              <a:r>
                <a:rPr sz="1050" spc="-5" dirty="0">
                  <a:solidFill>
                    <a:srgbClr val="FFFFFF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/>
                </a:rPr>
                <a:t>3</a:t>
              </a:r>
              <a:endParaRPr sz="1050">
                <a:latin typeface="산돌고딕 M" panose="02030504000101010101" pitchFamily="18" charset="-127"/>
                <a:ea typeface="산돌고딕 M" panose="02030504000101010101" pitchFamily="18" charset="-127"/>
                <a:cs typeface="Malgun Gothic"/>
              </a:endParaRPr>
            </a:p>
          </p:txBody>
        </p:sp>
        <p:sp>
          <p:nvSpPr>
            <p:cNvPr id="82" name="object 25"/>
            <p:cNvSpPr txBox="1"/>
            <p:nvPr/>
          </p:nvSpPr>
          <p:spPr>
            <a:xfrm>
              <a:off x="1634617" y="4401108"/>
              <a:ext cx="1508760" cy="43873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r">
                <a:defRPr sz="1000" b="1">
                  <a:latin typeface="+mn-ea"/>
                  <a:ea typeface="+mn-ea"/>
                </a:defRPr>
              </a:lvl1pPr>
            </a:lstStyle>
            <a:p>
              <a:pPr algn="ctr"/>
              <a:r>
                <a:rPr sz="11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HW , OS 및  WAS</a:t>
              </a:r>
            </a:p>
            <a:p>
              <a:pPr algn="ctr"/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오픈 소스 전환</a:t>
              </a:r>
              <a:endParaRPr sz="11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83" name="object 26"/>
            <p:cNvSpPr/>
            <p:nvPr/>
          </p:nvSpPr>
          <p:spPr>
            <a:xfrm>
              <a:off x="1301877" y="5312026"/>
              <a:ext cx="8136255" cy="0"/>
            </a:xfrm>
            <a:custGeom>
              <a:avLst/>
              <a:gdLst/>
              <a:ahLst/>
              <a:cxnLst/>
              <a:rect l="l" t="t" r="r" b="b"/>
              <a:pathLst>
                <a:path w="8136255">
                  <a:moveTo>
                    <a:pt x="0" y="0"/>
                  </a:moveTo>
                  <a:lnTo>
                    <a:pt x="8136001" y="0"/>
                  </a:lnTo>
                </a:path>
              </a:pathLst>
            </a:custGeom>
            <a:ln w="19050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84" name="object 28"/>
            <p:cNvSpPr/>
            <p:nvPr/>
          </p:nvSpPr>
          <p:spPr>
            <a:xfrm>
              <a:off x="1313688" y="5450864"/>
              <a:ext cx="2176272" cy="78603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85" name="object 29"/>
            <p:cNvSpPr/>
            <p:nvPr/>
          </p:nvSpPr>
          <p:spPr>
            <a:xfrm>
              <a:off x="1295908" y="5434403"/>
              <a:ext cx="2160270" cy="772525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86" name="object 30"/>
            <p:cNvSpPr/>
            <p:nvPr/>
          </p:nvSpPr>
          <p:spPr>
            <a:xfrm>
              <a:off x="1295908" y="5434403"/>
              <a:ext cx="2160270" cy="772525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ln w="12700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87" name="object 31"/>
            <p:cNvSpPr/>
            <p:nvPr/>
          </p:nvSpPr>
          <p:spPr>
            <a:xfrm>
              <a:off x="1310894" y="5453817"/>
              <a:ext cx="292735" cy="229884"/>
            </a:xfrm>
            <a:custGeom>
              <a:avLst/>
              <a:gdLst/>
              <a:ahLst/>
              <a:cxnLst/>
              <a:rect l="l" t="t" r="r" b="b"/>
              <a:pathLst>
                <a:path w="292734" h="257175">
                  <a:moveTo>
                    <a:pt x="249809" y="0"/>
                  </a:moveTo>
                  <a:lnTo>
                    <a:pt x="42925" y="0"/>
                  </a:lnTo>
                  <a:lnTo>
                    <a:pt x="26253" y="3365"/>
                  </a:lnTo>
                  <a:lnTo>
                    <a:pt x="12604" y="12541"/>
                  </a:lnTo>
                  <a:lnTo>
                    <a:pt x="3385" y="26146"/>
                  </a:lnTo>
                  <a:lnTo>
                    <a:pt x="0" y="42798"/>
                  </a:lnTo>
                  <a:lnTo>
                    <a:pt x="0" y="214248"/>
                  </a:lnTo>
                  <a:lnTo>
                    <a:pt x="3385" y="230975"/>
                  </a:lnTo>
                  <a:lnTo>
                    <a:pt x="12604" y="244617"/>
                  </a:lnTo>
                  <a:lnTo>
                    <a:pt x="26253" y="253807"/>
                  </a:lnTo>
                  <a:lnTo>
                    <a:pt x="42925" y="257174"/>
                  </a:lnTo>
                  <a:lnTo>
                    <a:pt x="249809" y="257174"/>
                  </a:lnTo>
                  <a:lnTo>
                    <a:pt x="266535" y="253807"/>
                  </a:lnTo>
                  <a:lnTo>
                    <a:pt x="280177" y="244617"/>
                  </a:lnTo>
                  <a:lnTo>
                    <a:pt x="289367" y="230975"/>
                  </a:lnTo>
                  <a:lnTo>
                    <a:pt x="292734" y="214248"/>
                  </a:lnTo>
                  <a:lnTo>
                    <a:pt x="292734" y="42798"/>
                  </a:lnTo>
                  <a:lnTo>
                    <a:pt x="289367" y="26146"/>
                  </a:lnTo>
                  <a:lnTo>
                    <a:pt x="280177" y="12541"/>
                  </a:lnTo>
                  <a:lnTo>
                    <a:pt x="266535" y="3365"/>
                  </a:lnTo>
                  <a:lnTo>
                    <a:pt x="24980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88" name="object 32"/>
            <p:cNvSpPr txBox="1"/>
            <p:nvPr/>
          </p:nvSpPr>
          <p:spPr>
            <a:xfrm>
              <a:off x="1414525" y="5485490"/>
              <a:ext cx="84455" cy="1828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420"/>
                </a:lnSpc>
              </a:pPr>
              <a:r>
                <a:rPr sz="1050" spc="-5" dirty="0">
                  <a:solidFill>
                    <a:srgbClr val="FFFFFF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/>
                </a:rPr>
                <a:t>4</a:t>
              </a:r>
              <a:endParaRPr sz="1050">
                <a:latin typeface="산돌고딕 M" panose="02030504000101010101" pitchFamily="18" charset="-127"/>
                <a:ea typeface="산돌고딕 M" panose="02030504000101010101" pitchFamily="18" charset="-127"/>
                <a:cs typeface="Malgun Gothic"/>
              </a:endParaRPr>
            </a:p>
          </p:txBody>
        </p:sp>
        <p:sp>
          <p:nvSpPr>
            <p:cNvPr id="89" name="object 33"/>
            <p:cNvSpPr txBox="1"/>
            <p:nvPr/>
          </p:nvSpPr>
          <p:spPr>
            <a:xfrm>
              <a:off x="1648332" y="5567511"/>
              <a:ext cx="1509395" cy="43873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r">
                <a:defRPr sz="1000" b="1">
                  <a:latin typeface="+mn-ea"/>
                  <a:ea typeface="+mn-ea"/>
                </a:defRPr>
              </a:lvl1pPr>
            </a:lstStyle>
            <a:p>
              <a:pPr algn="ctr"/>
              <a:r>
                <a:rPr sz="11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HW , OS 및  WEB</a:t>
              </a:r>
            </a:p>
            <a:p>
              <a:pPr algn="ctr"/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오픈 소스 전환</a:t>
              </a:r>
              <a:endParaRPr sz="11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90" name="object 34"/>
            <p:cNvSpPr/>
            <p:nvPr/>
          </p:nvSpPr>
          <p:spPr>
            <a:xfrm>
              <a:off x="1301877" y="6417332"/>
              <a:ext cx="8136255" cy="0"/>
            </a:xfrm>
            <a:custGeom>
              <a:avLst/>
              <a:gdLst/>
              <a:ahLst/>
              <a:cxnLst/>
              <a:rect l="l" t="t" r="r" b="b"/>
              <a:pathLst>
                <a:path w="8136255">
                  <a:moveTo>
                    <a:pt x="0" y="0"/>
                  </a:moveTo>
                  <a:lnTo>
                    <a:pt x="8136001" y="0"/>
                  </a:lnTo>
                </a:path>
              </a:pathLst>
            </a:custGeom>
            <a:ln w="19050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91" name="object 36"/>
            <p:cNvSpPr/>
            <p:nvPr/>
          </p:nvSpPr>
          <p:spPr>
            <a:xfrm>
              <a:off x="6599935" y="2107724"/>
              <a:ext cx="120014" cy="794094"/>
            </a:xfrm>
            <a:custGeom>
              <a:avLst/>
              <a:gdLst/>
              <a:ahLst/>
              <a:cxnLst/>
              <a:rect l="l" t="t" r="r" b="b"/>
              <a:pathLst>
                <a:path w="120015" h="888364">
                  <a:moveTo>
                    <a:pt x="0" y="0"/>
                  </a:moveTo>
                  <a:lnTo>
                    <a:pt x="0" y="888238"/>
                  </a:lnTo>
                  <a:lnTo>
                    <a:pt x="119507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92" name="object 38"/>
            <p:cNvSpPr/>
            <p:nvPr/>
          </p:nvSpPr>
          <p:spPr>
            <a:xfrm>
              <a:off x="361315" y="2040290"/>
              <a:ext cx="865695" cy="429877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93" name="object 40"/>
            <p:cNvSpPr/>
            <p:nvPr/>
          </p:nvSpPr>
          <p:spPr>
            <a:xfrm>
              <a:off x="239268" y="3686716"/>
              <a:ext cx="376428" cy="99310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94" name="object 42"/>
            <p:cNvSpPr txBox="1"/>
            <p:nvPr/>
          </p:nvSpPr>
          <p:spPr>
            <a:xfrm>
              <a:off x="130708" y="3552053"/>
              <a:ext cx="211152" cy="124591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vert" wrap="square" lIns="0" tIns="0" rIns="0" bIns="0" rtlCol="0">
              <a:spAutoFit/>
            </a:bodyPr>
            <a:lstStyle/>
            <a:p>
              <a:pPr marL="274955">
                <a:lnSpc>
                  <a:spcPts val="1645"/>
                </a:lnSpc>
              </a:pPr>
              <a:r>
                <a:rPr sz="120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HW &amp; OS</a:t>
              </a:r>
            </a:p>
          </p:txBody>
        </p:sp>
        <p:sp>
          <p:nvSpPr>
            <p:cNvPr id="95" name="object 43"/>
            <p:cNvSpPr/>
            <p:nvPr/>
          </p:nvSpPr>
          <p:spPr>
            <a:xfrm>
              <a:off x="832319" y="4282826"/>
              <a:ext cx="428625" cy="1944083"/>
            </a:xfrm>
            <a:custGeom>
              <a:avLst/>
              <a:gdLst/>
              <a:ahLst/>
              <a:cxnLst/>
              <a:rect l="l" t="t" r="r" b="b"/>
              <a:pathLst>
                <a:path w="428625" h="2174875">
                  <a:moveTo>
                    <a:pt x="354253" y="2098459"/>
                  </a:moveTo>
                  <a:lnTo>
                    <a:pt x="352712" y="2129989"/>
                  </a:lnTo>
                  <a:lnTo>
                    <a:pt x="365480" y="2130793"/>
                  </a:lnTo>
                  <a:lnTo>
                    <a:pt x="364680" y="2143467"/>
                  </a:lnTo>
                  <a:lnTo>
                    <a:pt x="352053" y="2143467"/>
                  </a:lnTo>
                  <a:lnTo>
                    <a:pt x="350532" y="2174570"/>
                  </a:lnTo>
                  <a:lnTo>
                    <a:pt x="421145" y="2143467"/>
                  </a:lnTo>
                  <a:lnTo>
                    <a:pt x="364680" y="2143467"/>
                  </a:lnTo>
                  <a:lnTo>
                    <a:pt x="352092" y="2142676"/>
                  </a:lnTo>
                  <a:lnTo>
                    <a:pt x="422942" y="2142676"/>
                  </a:lnTo>
                  <a:lnTo>
                    <a:pt x="428497" y="2140229"/>
                  </a:lnTo>
                  <a:lnTo>
                    <a:pt x="354253" y="2098459"/>
                  </a:lnTo>
                  <a:close/>
                </a:path>
                <a:path w="428625" h="2174875">
                  <a:moveTo>
                    <a:pt x="352712" y="2129989"/>
                  </a:moveTo>
                  <a:lnTo>
                    <a:pt x="352092" y="2142676"/>
                  </a:lnTo>
                  <a:lnTo>
                    <a:pt x="364680" y="2143467"/>
                  </a:lnTo>
                  <a:lnTo>
                    <a:pt x="365480" y="2130793"/>
                  </a:lnTo>
                  <a:lnTo>
                    <a:pt x="352712" y="2129989"/>
                  </a:lnTo>
                  <a:close/>
                </a:path>
                <a:path w="428625" h="2174875">
                  <a:moveTo>
                    <a:pt x="223672" y="1123188"/>
                  </a:moveTo>
                  <a:lnTo>
                    <a:pt x="211073" y="1123188"/>
                  </a:lnTo>
                  <a:lnTo>
                    <a:pt x="211188" y="1124331"/>
                  </a:lnTo>
                  <a:lnTo>
                    <a:pt x="211188" y="2086254"/>
                  </a:lnTo>
                  <a:lnTo>
                    <a:pt x="240347" y="2117204"/>
                  </a:lnTo>
                  <a:lnTo>
                    <a:pt x="277748" y="2130209"/>
                  </a:lnTo>
                  <a:lnTo>
                    <a:pt x="327101" y="2139861"/>
                  </a:lnTo>
                  <a:lnTo>
                    <a:pt x="352092" y="2142676"/>
                  </a:lnTo>
                  <a:lnTo>
                    <a:pt x="352712" y="2129989"/>
                  </a:lnTo>
                  <a:lnTo>
                    <a:pt x="346709" y="2129612"/>
                  </a:lnTo>
                  <a:lnTo>
                    <a:pt x="328739" y="2127275"/>
                  </a:lnTo>
                  <a:lnTo>
                    <a:pt x="280746" y="2117864"/>
                  </a:lnTo>
                  <a:lnTo>
                    <a:pt x="237058" y="2100948"/>
                  </a:lnTo>
                  <a:lnTo>
                    <a:pt x="231584" y="2096973"/>
                  </a:lnTo>
                  <a:lnTo>
                    <a:pt x="231444" y="2096973"/>
                  </a:lnTo>
                  <a:lnTo>
                    <a:pt x="230657" y="2096300"/>
                  </a:lnTo>
                  <a:lnTo>
                    <a:pt x="227495" y="2093023"/>
                  </a:lnTo>
                  <a:lnTo>
                    <a:pt x="227190" y="2093023"/>
                  </a:lnTo>
                  <a:lnTo>
                    <a:pt x="226212" y="2091740"/>
                  </a:lnTo>
                  <a:lnTo>
                    <a:pt x="226438" y="2091740"/>
                  </a:lnTo>
                  <a:lnTo>
                    <a:pt x="225150" y="2089543"/>
                  </a:lnTo>
                  <a:lnTo>
                    <a:pt x="224726" y="2089543"/>
                  </a:lnTo>
                  <a:lnTo>
                    <a:pt x="223951" y="2087499"/>
                  </a:lnTo>
                  <a:lnTo>
                    <a:pt x="224343" y="2087499"/>
                  </a:lnTo>
                  <a:lnTo>
                    <a:pt x="223891" y="2085086"/>
                  </a:lnTo>
                  <a:lnTo>
                    <a:pt x="223672" y="1123188"/>
                  </a:lnTo>
                  <a:close/>
                </a:path>
                <a:path w="428625" h="2174875">
                  <a:moveTo>
                    <a:pt x="230657" y="2096300"/>
                  </a:moveTo>
                  <a:lnTo>
                    <a:pt x="231444" y="2096973"/>
                  </a:lnTo>
                  <a:lnTo>
                    <a:pt x="231074" y="2096603"/>
                  </a:lnTo>
                  <a:lnTo>
                    <a:pt x="230657" y="2096300"/>
                  </a:lnTo>
                  <a:close/>
                </a:path>
                <a:path w="428625" h="2174875">
                  <a:moveTo>
                    <a:pt x="231074" y="2096603"/>
                  </a:moveTo>
                  <a:lnTo>
                    <a:pt x="231444" y="2096973"/>
                  </a:lnTo>
                  <a:lnTo>
                    <a:pt x="231584" y="2096973"/>
                  </a:lnTo>
                  <a:lnTo>
                    <a:pt x="231074" y="2096603"/>
                  </a:lnTo>
                  <a:close/>
                </a:path>
                <a:path w="428625" h="2174875">
                  <a:moveTo>
                    <a:pt x="230771" y="2096300"/>
                  </a:moveTo>
                  <a:lnTo>
                    <a:pt x="231074" y="2096603"/>
                  </a:lnTo>
                  <a:lnTo>
                    <a:pt x="230771" y="2096300"/>
                  </a:lnTo>
                  <a:close/>
                </a:path>
                <a:path w="428625" h="2174875">
                  <a:moveTo>
                    <a:pt x="226212" y="2091740"/>
                  </a:moveTo>
                  <a:lnTo>
                    <a:pt x="227190" y="2093023"/>
                  </a:lnTo>
                  <a:lnTo>
                    <a:pt x="226758" y="2092286"/>
                  </a:lnTo>
                  <a:lnTo>
                    <a:pt x="226212" y="2091740"/>
                  </a:lnTo>
                  <a:close/>
                </a:path>
                <a:path w="428625" h="2174875">
                  <a:moveTo>
                    <a:pt x="226758" y="2092286"/>
                  </a:moveTo>
                  <a:lnTo>
                    <a:pt x="227190" y="2093023"/>
                  </a:lnTo>
                  <a:lnTo>
                    <a:pt x="227495" y="2093023"/>
                  </a:lnTo>
                  <a:lnTo>
                    <a:pt x="226758" y="2092286"/>
                  </a:lnTo>
                  <a:close/>
                </a:path>
                <a:path w="428625" h="2174875">
                  <a:moveTo>
                    <a:pt x="226438" y="2091740"/>
                  </a:moveTo>
                  <a:lnTo>
                    <a:pt x="226212" y="2091740"/>
                  </a:lnTo>
                  <a:lnTo>
                    <a:pt x="226758" y="2092286"/>
                  </a:lnTo>
                  <a:lnTo>
                    <a:pt x="226438" y="2091740"/>
                  </a:lnTo>
                  <a:close/>
                </a:path>
                <a:path w="428625" h="2174875">
                  <a:moveTo>
                    <a:pt x="223951" y="2087499"/>
                  </a:moveTo>
                  <a:lnTo>
                    <a:pt x="224726" y="2089543"/>
                  </a:lnTo>
                  <a:lnTo>
                    <a:pt x="224527" y="2088480"/>
                  </a:lnTo>
                  <a:lnTo>
                    <a:pt x="223951" y="2087499"/>
                  </a:lnTo>
                  <a:close/>
                </a:path>
                <a:path w="428625" h="2174875">
                  <a:moveTo>
                    <a:pt x="224527" y="2088480"/>
                  </a:moveTo>
                  <a:lnTo>
                    <a:pt x="224726" y="2089543"/>
                  </a:lnTo>
                  <a:lnTo>
                    <a:pt x="225150" y="2089543"/>
                  </a:lnTo>
                  <a:lnTo>
                    <a:pt x="224527" y="2088480"/>
                  </a:lnTo>
                  <a:close/>
                </a:path>
                <a:path w="428625" h="2174875">
                  <a:moveTo>
                    <a:pt x="224343" y="2087499"/>
                  </a:moveTo>
                  <a:lnTo>
                    <a:pt x="223951" y="2087499"/>
                  </a:lnTo>
                  <a:lnTo>
                    <a:pt x="224527" y="2088480"/>
                  </a:lnTo>
                  <a:lnTo>
                    <a:pt x="224343" y="2087499"/>
                  </a:lnTo>
                  <a:close/>
                </a:path>
                <a:path w="428625" h="2174875">
                  <a:moveTo>
                    <a:pt x="223773" y="2084459"/>
                  </a:moveTo>
                  <a:lnTo>
                    <a:pt x="223773" y="2085086"/>
                  </a:lnTo>
                  <a:lnTo>
                    <a:pt x="223773" y="2084459"/>
                  </a:lnTo>
                  <a:close/>
                </a:path>
                <a:path w="428625" h="2174875">
                  <a:moveTo>
                    <a:pt x="223773" y="2083917"/>
                  </a:moveTo>
                  <a:lnTo>
                    <a:pt x="223773" y="2084459"/>
                  </a:lnTo>
                  <a:lnTo>
                    <a:pt x="223773" y="2083917"/>
                  </a:lnTo>
                  <a:close/>
                </a:path>
                <a:path w="428625" h="2174875">
                  <a:moveTo>
                    <a:pt x="211074" y="1123725"/>
                  </a:moveTo>
                  <a:lnTo>
                    <a:pt x="211074" y="1124331"/>
                  </a:lnTo>
                  <a:lnTo>
                    <a:pt x="211074" y="1123725"/>
                  </a:lnTo>
                  <a:close/>
                </a:path>
                <a:path w="428625" h="2174875">
                  <a:moveTo>
                    <a:pt x="210328" y="1119773"/>
                  </a:moveTo>
                  <a:lnTo>
                    <a:pt x="211074" y="1123725"/>
                  </a:lnTo>
                  <a:lnTo>
                    <a:pt x="211073" y="1123188"/>
                  </a:lnTo>
                  <a:lnTo>
                    <a:pt x="223672" y="1123188"/>
                  </a:lnTo>
                  <a:lnTo>
                    <a:pt x="223672" y="1122045"/>
                  </a:lnTo>
                  <a:lnTo>
                    <a:pt x="223440" y="1120775"/>
                  </a:lnTo>
                  <a:lnTo>
                    <a:pt x="210908" y="1120775"/>
                  </a:lnTo>
                  <a:lnTo>
                    <a:pt x="210328" y="1119773"/>
                  </a:lnTo>
                  <a:close/>
                </a:path>
                <a:path w="428625" h="2174875">
                  <a:moveTo>
                    <a:pt x="210134" y="1118743"/>
                  </a:moveTo>
                  <a:lnTo>
                    <a:pt x="210328" y="1119773"/>
                  </a:lnTo>
                  <a:lnTo>
                    <a:pt x="210908" y="1120775"/>
                  </a:lnTo>
                  <a:lnTo>
                    <a:pt x="210134" y="1118743"/>
                  </a:lnTo>
                  <a:close/>
                </a:path>
                <a:path w="428625" h="2174875">
                  <a:moveTo>
                    <a:pt x="223070" y="1118743"/>
                  </a:moveTo>
                  <a:lnTo>
                    <a:pt x="210134" y="1118743"/>
                  </a:lnTo>
                  <a:lnTo>
                    <a:pt x="210908" y="1120775"/>
                  </a:lnTo>
                  <a:lnTo>
                    <a:pt x="223440" y="1120775"/>
                  </a:lnTo>
                  <a:lnTo>
                    <a:pt x="223070" y="1118743"/>
                  </a:lnTo>
                  <a:close/>
                </a:path>
                <a:path w="428625" h="2174875">
                  <a:moveTo>
                    <a:pt x="208076" y="1115888"/>
                  </a:moveTo>
                  <a:lnTo>
                    <a:pt x="210328" y="1119773"/>
                  </a:lnTo>
                  <a:lnTo>
                    <a:pt x="210134" y="1118743"/>
                  </a:lnTo>
                  <a:lnTo>
                    <a:pt x="223070" y="1118743"/>
                  </a:lnTo>
                  <a:lnTo>
                    <a:pt x="222654" y="1116457"/>
                  </a:lnTo>
                  <a:lnTo>
                    <a:pt x="208648" y="1116457"/>
                  </a:lnTo>
                  <a:lnTo>
                    <a:pt x="208076" y="1115888"/>
                  </a:lnTo>
                  <a:close/>
                </a:path>
                <a:path w="428625" h="2174875">
                  <a:moveTo>
                    <a:pt x="207670" y="1115187"/>
                  </a:moveTo>
                  <a:lnTo>
                    <a:pt x="208076" y="1115888"/>
                  </a:lnTo>
                  <a:lnTo>
                    <a:pt x="208648" y="1116457"/>
                  </a:lnTo>
                  <a:lnTo>
                    <a:pt x="207670" y="1115187"/>
                  </a:lnTo>
                  <a:close/>
                </a:path>
                <a:path w="428625" h="2174875">
                  <a:moveTo>
                    <a:pt x="222321" y="1115187"/>
                  </a:moveTo>
                  <a:lnTo>
                    <a:pt x="207670" y="1115187"/>
                  </a:lnTo>
                  <a:lnTo>
                    <a:pt x="208648" y="1116457"/>
                  </a:lnTo>
                  <a:lnTo>
                    <a:pt x="222654" y="1116457"/>
                  </a:lnTo>
                  <a:lnTo>
                    <a:pt x="222491" y="1115695"/>
                  </a:lnTo>
                  <a:lnTo>
                    <a:pt x="222321" y="1115187"/>
                  </a:lnTo>
                  <a:close/>
                </a:path>
                <a:path w="428625" h="2174875">
                  <a:moveTo>
                    <a:pt x="203695" y="1111527"/>
                  </a:moveTo>
                  <a:lnTo>
                    <a:pt x="208076" y="1115888"/>
                  </a:lnTo>
                  <a:lnTo>
                    <a:pt x="207670" y="1115187"/>
                  </a:lnTo>
                  <a:lnTo>
                    <a:pt x="222321" y="1115187"/>
                  </a:lnTo>
                  <a:lnTo>
                    <a:pt x="222237" y="1114933"/>
                  </a:lnTo>
                  <a:lnTo>
                    <a:pt x="220427" y="1111885"/>
                  </a:lnTo>
                  <a:lnTo>
                    <a:pt x="204203" y="1111885"/>
                  </a:lnTo>
                  <a:lnTo>
                    <a:pt x="203695" y="1111527"/>
                  </a:lnTo>
                  <a:close/>
                </a:path>
                <a:path w="428625" h="2174875">
                  <a:moveTo>
                    <a:pt x="203415" y="1111250"/>
                  </a:moveTo>
                  <a:lnTo>
                    <a:pt x="203695" y="1111527"/>
                  </a:lnTo>
                  <a:lnTo>
                    <a:pt x="204203" y="1111885"/>
                  </a:lnTo>
                  <a:lnTo>
                    <a:pt x="203415" y="1111250"/>
                  </a:lnTo>
                  <a:close/>
                </a:path>
                <a:path w="428625" h="2174875">
                  <a:moveTo>
                    <a:pt x="220050" y="1111250"/>
                  </a:moveTo>
                  <a:lnTo>
                    <a:pt x="203415" y="1111250"/>
                  </a:lnTo>
                  <a:lnTo>
                    <a:pt x="204203" y="1111885"/>
                  </a:lnTo>
                  <a:lnTo>
                    <a:pt x="220427" y="1111885"/>
                  </a:lnTo>
                  <a:lnTo>
                    <a:pt x="220050" y="1111250"/>
                  </a:lnTo>
                  <a:close/>
                </a:path>
                <a:path w="428625" h="2174875">
                  <a:moveTo>
                    <a:pt x="104912" y="1068057"/>
                  </a:moveTo>
                  <a:lnTo>
                    <a:pt x="49187" y="1073150"/>
                  </a:lnTo>
                  <a:lnTo>
                    <a:pt x="6438" y="1074293"/>
                  </a:lnTo>
                  <a:lnTo>
                    <a:pt x="6273" y="1074293"/>
                  </a:lnTo>
                  <a:lnTo>
                    <a:pt x="27724" y="1074674"/>
                  </a:lnTo>
                  <a:lnTo>
                    <a:pt x="68541" y="1076833"/>
                  </a:lnTo>
                  <a:lnTo>
                    <a:pt x="123164" y="1083691"/>
                  </a:lnTo>
                  <a:lnTo>
                    <a:pt x="167170" y="1094105"/>
                  </a:lnTo>
                  <a:lnTo>
                    <a:pt x="203695" y="1111527"/>
                  </a:lnTo>
                  <a:lnTo>
                    <a:pt x="203415" y="1111250"/>
                  </a:lnTo>
                  <a:lnTo>
                    <a:pt x="220050" y="1111250"/>
                  </a:lnTo>
                  <a:lnTo>
                    <a:pt x="218617" y="1108837"/>
                  </a:lnTo>
                  <a:lnTo>
                    <a:pt x="218351" y="1108329"/>
                  </a:lnTo>
                  <a:lnTo>
                    <a:pt x="218020" y="1107948"/>
                  </a:lnTo>
                  <a:lnTo>
                    <a:pt x="212153" y="1101979"/>
                  </a:lnTo>
                  <a:lnTo>
                    <a:pt x="211886" y="1101852"/>
                  </a:lnTo>
                  <a:lnTo>
                    <a:pt x="211607" y="1101598"/>
                  </a:lnTo>
                  <a:lnTo>
                    <a:pt x="171297" y="1082040"/>
                  </a:lnTo>
                  <a:lnTo>
                    <a:pt x="125577" y="1071245"/>
                  </a:lnTo>
                  <a:lnTo>
                    <a:pt x="107937" y="1068451"/>
                  </a:lnTo>
                  <a:lnTo>
                    <a:pt x="104912" y="1068057"/>
                  </a:lnTo>
                  <a:close/>
                </a:path>
                <a:path w="428625" h="2174875">
                  <a:moveTo>
                    <a:pt x="220427" y="1024128"/>
                  </a:moveTo>
                  <a:lnTo>
                    <a:pt x="204203" y="1024128"/>
                  </a:lnTo>
                  <a:lnTo>
                    <a:pt x="203415" y="1024763"/>
                  </a:lnTo>
                  <a:lnTo>
                    <a:pt x="167487" y="1041781"/>
                  </a:lnTo>
                  <a:lnTo>
                    <a:pt x="123380" y="1052322"/>
                  </a:lnTo>
                  <a:lnTo>
                    <a:pt x="68706" y="1059180"/>
                  </a:lnTo>
                  <a:lnTo>
                    <a:pt x="27889" y="1061339"/>
                  </a:lnTo>
                  <a:lnTo>
                    <a:pt x="6273" y="1061593"/>
                  </a:lnTo>
                  <a:lnTo>
                    <a:pt x="2793" y="1061720"/>
                  </a:lnTo>
                  <a:lnTo>
                    <a:pt x="0" y="1064514"/>
                  </a:lnTo>
                  <a:lnTo>
                    <a:pt x="0" y="1071499"/>
                  </a:lnTo>
                  <a:lnTo>
                    <a:pt x="2793" y="1074293"/>
                  </a:lnTo>
                  <a:lnTo>
                    <a:pt x="6438" y="1074293"/>
                  </a:lnTo>
                  <a:lnTo>
                    <a:pt x="6438" y="1061593"/>
                  </a:lnTo>
                  <a:lnTo>
                    <a:pt x="142384" y="1061593"/>
                  </a:lnTo>
                  <a:lnTo>
                    <a:pt x="183489" y="1049782"/>
                  </a:lnTo>
                  <a:lnTo>
                    <a:pt x="211886" y="1034161"/>
                  </a:lnTo>
                  <a:lnTo>
                    <a:pt x="212153" y="1034034"/>
                  </a:lnTo>
                  <a:lnTo>
                    <a:pt x="218020" y="1028065"/>
                  </a:lnTo>
                  <a:lnTo>
                    <a:pt x="218351" y="1027684"/>
                  </a:lnTo>
                  <a:lnTo>
                    <a:pt x="218617" y="1027176"/>
                  </a:lnTo>
                  <a:lnTo>
                    <a:pt x="220427" y="1024128"/>
                  </a:lnTo>
                  <a:close/>
                </a:path>
                <a:path w="428625" h="2174875">
                  <a:moveTo>
                    <a:pt x="6438" y="1061593"/>
                  </a:moveTo>
                  <a:lnTo>
                    <a:pt x="6438" y="1074293"/>
                  </a:lnTo>
                  <a:lnTo>
                    <a:pt x="28066" y="1074039"/>
                  </a:lnTo>
                  <a:lnTo>
                    <a:pt x="49187" y="1073150"/>
                  </a:lnTo>
                  <a:lnTo>
                    <a:pt x="69545" y="1071880"/>
                  </a:lnTo>
                  <a:lnTo>
                    <a:pt x="89141" y="1070102"/>
                  </a:lnTo>
                  <a:lnTo>
                    <a:pt x="104912" y="1068057"/>
                  </a:lnTo>
                  <a:lnTo>
                    <a:pt x="89369" y="1066038"/>
                  </a:lnTo>
                  <a:lnTo>
                    <a:pt x="69710" y="1064133"/>
                  </a:lnTo>
                  <a:lnTo>
                    <a:pt x="49352" y="1062863"/>
                  </a:lnTo>
                  <a:lnTo>
                    <a:pt x="28232" y="1061974"/>
                  </a:lnTo>
                  <a:lnTo>
                    <a:pt x="6438" y="1061593"/>
                  </a:lnTo>
                  <a:close/>
                </a:path>
                <a:path w="428625" h="2174875">
                  <a:moveTo>
                    <a:pt x="142384" y="1061593"/>
                  </a:moveTo>
                  <a:lnTo>
                    <a:pt x="6438" y="1061593"/>
                  </a:lnTo>
                  <a:lnTo>
                    <a:pt x="28232" y="1061974"/>
                  </a:lnTo>
                  <a:lnTo>
                    <a:pt x="49352" y="1062863"/>
                  </a:lnTo>
                  <a:lnTo>
                    <a:pt x="69710" y="1064133"/>
                  </a:lnTo>
                  <a:lnTo>
                    <a:pt x="89369" y="1066038"/>
                  </a:lnTo>
                  <a:lnTo>
                    <a:pt x="104912" y="1068057"/>
                  </a:lnTo>
                  <a:lnTo>
                    <a:pt x="107759" y="1067689"/>
                  </a:lnTo>
                  <a:lnTo>
                    <a:pt x="125361" y="1064895"/>
                  </a:lnTo>
                  <a:lnTo>
                    <a:pt x="141858" y="1061720"/>
                  </a:lnTo>
                  <a:lnTo>
                    <a:pt x="142384" y="1061593"/>
                  </a:lnTo>
                  <a:close/>
                </a:path>
                <a:path w="428625" h="2174875">
                  <a:moveTo>
                    <a:pt x="203674" y="1024505"/>
                  </a:moveTo>
                  <a:lnTo>
                    <a:pt x="203314" y="1024763"/>
                  </a:lnTo>
                  <a:lnTo>
                    <a:pt x="203674" y="1024505"/>
                  </a:lnTo>
                  <a:close/>
                </a:path>
                <a:path w="428625" h="2174875">
                  <a:moveTo>
                    <a:pt x="204203" y="1024128"/>
                  </a:moveTo>
                  <a:lnTo>
                    <a:pt x="203674" y="1024505"/>
                  </a:lnTo>
                  <a:lnTo>
                    <a:pt x="203415" y="1024763"/>
                  </a:lnTo>
                  <a:lnTo>
                    <a:pt x="204203" y="1024128"/>
                  </a:lnTo>
                  <a:close/>
                </a:path>
                <a:path w="428625" h="2174875">
                  <a:moveTo>
                    <a:pt x="208076" y="1020124"/>
                  </a:moveTo>
                  <a:lnTo>
                    <a:pt x="203674" y="1024505"/>
                  </a:lnTo>
                  <a:lnTo>
                    <a:pt x="204203" y="1024128"/>
                  </a:lnTo>
                  <a:lnTo>
                    <a:pt x="220427" y="1024128"/>
                  </a:lnTo>
                  <a:lnTo>
                    <a:pt x="222237" y="1021080"/>
                  </a:lnTo>
                  <a:lnTo>
                    <a:pt x="222321" y="1020826"/>
                  </a:lnTo>
                  <a:lnTo>
                    <a:pt x="207670" y="1020826"/>
                  </a:lnTo>
                  <a:lnTo>
                    <a:pt x="208076" y="1020124"/>
                  </a:lnTo>
                  <a:close/>
                </a:path>
                <a:path w="428625" h="2174875">
                  <a:moveTo>
                    <a:pt x="208648" y="1019556"/>
                  </a:moveTo>
                  <a:lnTo>
                    <a:pt x="208076" y="1020124"/>
                  </a:lnTo>
                  <a:lnTo>
                    <a:pt x="207670" y="1020826"/>
                  </a:lnTo>
                  <a:lnTo>
                    <a:pt x="208648" y="1019556"/>
                  </a:lnTo>
                  <a:close/>
                </a:path>
                <a:path w="428625" h="2174875">
                  <a:moveTo>
                    <a:pt x="222654" y="1019556"/>
                  </a:moveTo>
                  <a:lnTo>
                    <a:pt x="208648" y="1019556"/>
                  </a:lnTo>
                  <a:lnTo>
                    <a:pt x="207670" y="1020826"/>
                  </a:lnTo>
                  <a:lnTo>
                    <a:pt x="222321" y="1020826"/>
                  </a:lnTo>
                  <a:lnTo>
                    <a:pt x="222491" y="1020318"/>
                  </a:lnTo>
                  <a:lnTo>
                    <a:pt x="222654" y="1019556"/>
                  </a:lnTo>
                  <a:close/>
                </a:path>
                <a:path w="428625" h="2174875">
                  <a:moveTo>
                    <a:pt x="210328" y="1016239"/>
                  </a:moveTo>
                  <a:lnTo>
                    <a:pt x="208076" y="1020124"/>
                  </a:lnTo>
                  <a:lnTo>
                    <a:pt x="208648" y="1019556"/>
                  </a:lnTo>
                  <a:lnTo>
                    <a:pt x="222654" y="1019556"/>
                  </a:lnTo>
                  <a:lnTo>
                    <a:pt x="223070" y="1017270"/>
                  </a:lnTo>
                  <a:lnTo>
                    <a:pt x="210134" y="1017270"/>
                  </a:lnTo>
                  <a:lnTo>
                    <a:pt x="210328" y="1016239"/>
                  </a:lnTo>
                  <a:close/>
                </a:path>
                <a:path w="428625" h="2174875">
                  <a:moveTo>
                    <a:pt x="210908" y="1015238"/>
                  </a:moveTo>
                  <a:lnTo>
                    <a:pt x="210328" y="1016239"/>
                  </a:lnTo>
                  <a:lnTo>
                    <a:pt x="210134" y="1017270"/>
                  </a:lnTo>
                  <a:lnTo>
                    <a:pt x="210908" y="1015238"/>
                  </a:lnTo>
                  <a:close/>
                </a:path>
                <a:path w="428625" h="2174875">
                  <a:moveTo>
                    <a:pt x="223440" y="1015238"/>
                  </a:moveTo>
                  <a:lnTo>
                    <a:pt x="210908" y="1015238"/>
                  </a:lnTo>
                  <a:lnTo>
                    <a:pt x="210134" y="1017270"/>
                  </a:lnTo>
                  <a:lnTo>
                    <a:pt x="223070" y="1017270"/>
                  </a:lnTo>
                  <a:lnTo>
                    <a:pt x="223440" y="1015238"/>
                  </a:lnTo>
                  <a:close/>
                </a:path>
                <a:path w="428625" h="2174875">
                  <a:moveTo>
                    <a:pt x="223672" y="1011682"/>
                  </a:moveTo>
                  <a:lnTo>
                    <a:pt x="211188" y="1011682"/>
                  </a:lnTo>
                  <a:lnTo>
                    <a:pt x="211073" y="1012825"/>
                  </a:lnTo>
                  <a:lnTo>
                    <a:pt x="210328" y="1016239"/>
                  </a:lnTo>
                  <a:lnTo>
                    <a:pt x="210908" y="1015238"/>
                  </a:lnTo>
                  <a:lnTo>
                    <a:pt x="223440" y="1015238"/>
                  </a:lnTo>
                  <a:lnTo>
                    <a:pt x="223672" y="1013968"/>
                  </a:lnTo>
                  <a:lnTo>
                    <a:pt x="223672" y="1011682"/>
                  </a:lnTo>
                  <a:close/>
                </a:path>
                <a:path w="428625" h="2174875">
                  <a:moveTo>
                    <a:pt x="211074" y="1012287"/>
                  </a:moveTo>
                  <a:lnTo>
                    <a:pt x="210972" y="1012825"/>
                  </a:lnTo>
                  <a:lnTo>
                    <a:pt x="211074" y="1012287"/>
                  </a:lnTo>
                  <a:close/>
                </a:path>
                <a:path w="428625" h="2174875">
                  <a:moveTo>
                    <a:pt x="352095" y="31947"/>
                  </a:moveTo>
                  <a:lnTo>
                    <a:pt x="309283" y="37592"/>
                  </a:lnTo>
                  <a:lnTo>
                    <a:pt x="263563" y="48387"/>
                  </a:lnTo>
                  <a:lnTo>
                    <a:pt x="223253" y="67945"/>
                  </a:lnTo>
                  <a:lnTo>
                    <a:pt x="222973" y="68199"/>
                  </a:lnTo>
                  <a:lnTo>
                    <a:pt x="222707" y="68326"/>
                  </a:lnTo>
                  <a:lnTo>
                    <a:pt x="216839" y="74295"/>
                  </a:lnTo>
                  <a:lnTo>
                    <a:pt x="216509" y="74676"/>
                  </a:lnTo>
                  <a:lnTo>
                    <a:pt x="216242" y="75184"/>
                  </a:lnTo>
                  <a:lnTo>
                    <a:pt x="212623" y="81280"/>
                  </a:lnTo>
                  <a:lnTo>
                    <a:pt x="212369" y="82042"/>
                  </a:lnTo>
                  <a:lnTo>
                    <a:pt x="212206" y="82804"/>
                  </a:lnTo>
                  <a:lnTo>
                    <a:pt x="211188" y="88392"/>
                  </a:lnTo>
                  <a:lnTo>
                    <a:pt x="211074" y="1012287"/>
                  </a:lnTo>
                  <a:lnTo>
                    <a:pt x="211188" y="1011682"/>
                  </a:lnTo>
                  <a:lnTo>
                    <a:pt x="223672" y="1011682"/>
                  </a:lnTo>
                  <a:lnTo>
                    <a:pt x="223672" y="90678"/>
                  </a:lnTo>
                  <a:lnTo>
                    <a:pt x="223773" y="89535"/>
                  </a:lnTo>
                  <a:lnTo>
                    <a:pt x="224343" y="87122"/>
                  </a:lnTo>
                  <a:lnTo>
                    <a:pt x="223951" y="87122"/>
                  </a:lnTo>
                  <a:lnTo>
                    <a:pt x="224726" y="85090"/>
                  </a:lnTo>
                  <a:lnTo>
                    <a:pt x="225129" y="85090"/>
                  </a:lnTo>
                  <a:lnTo>
                    <a:pt x="226454" y="82804"/>
                  </a:lnTo>
                  <a:lnTo>
                    <a:pt x="226212" y="82804"/>
                  </a:lnTo>
                  <a:lnTo>
                    <a:pt x="227190" y="81534"/>
                  </a:lnTo>
                  <a:lnTo>
                    <a:pt x="227488" y="81534"/>
                  </a:lnTo>
                  <a:lnTo>
                    <a:pt x="230806" y="78232"/>
                  </a:lnTo>
                  <a:lnTo>
                    <a:pt x="230657" y="78232"/>
                  </a:lnTo>
                  <a:lnTo>
                    <a:pt x="231444" y="77597"/>
                  </a:lnTo>
                  <a:lnTo>
                    <a:pt x="237705" y="73279"/>
                  </a:lnTo>
                  <a:lnTo>
                    <a:pt x="281038" y="56515"/>
                  </a:lnTo>
                  <a:lnTo>
                    <a:pt x="328917" y="47244"/>
                  </a:lnTo>
                  <a:lnTo>
                    <a:pt x="352714" y="44609"/>
                  </a:lnTo>
                  <a:lnTo>
                    <a:pt x="352095" y="31947"/>
                  </a:lnTo>
                  <a:close/>
                </a:path>
                <a:path w="428625" h="2174875">
                  <a:moveTo>
                    <a:pt x="223773" y="90139"/>
                  </a:moveTo>
                  <a:lnTo>
                    <a:pt x="223672" y="90678"/>
                  </a:lnTo>
                  <a:lnTo>
                    <a:pt x="223773" y="90139"/>
                  </a:lnTo>
                  <a:close/>
                </a:path>
                <a:path w="428625" h="2174875">
                  <a:moveTo>
                    <a:pt x="223888" y="89535"/>
                  </a:moveTo>
                  <a:lnTo>
                    <a:pt x="223773" y="90139"/>
                  </a:lnTo>
                  <a:lnTo>
                    <a:pt x="223888" y="89535"/>
                  </a:lnTo>
                  <a:close/>
                </a:path>
                <a:path w="428625" h="2174875">
                  <a:moveTo>
                    <a:pt x="224726" y="85090"/>
                  </a:moveTo>
                  <a:lnTo>
                    <a:pt x="223951" y="87122"/>
                  </a:lnTo>
                  <a:lnTo>
                    <a:pt x="224532" y="86120"/>
                  </a:lnTo>
                  <a:lnTo>
                    <a:pt x="224726" y="85090"/>
                  </a:lnTo>
                  <a:close/>
                </a:path>
                <a:path w="428625" h="2174875">
                  <a:moveTo>
                    <a:pt x="224532" y="86120"/>
                  </a:moveTo>
                  <a:lnTo>
                    <a:pt x="223951" y="87122"/>
                  </a:lnTo>
                  <a:lnTo>
                    <a:pt x="224343" y="87122"/>
                  </a:lnTo>
                  <a:lnTo>
                    <a:pt x="224532" y="86120"/>
                  </a:lnTo>
                  <a:close/>
                </a:path>
                <a:path w="428625" h="2174875">
                  <a:moveTo>
                    <a:pt x="225129" y="85090"/>
                  </a:moveTo>
                  <a:lnTo>
                    <a:pt x="224726" y="85090"/>
                  </a:lnTo>
                  <a:lnTo>
                    <a:pt x="224532" y="86120"/>
                  </a:lnTo>
                  <a:lnTo>
                    <a:pt x="225129" y="85090"/>
                  </a:lnTo>
                  <a:close/>
                </a:path>
                <a:path w="428625" h="2174875">
                  <a:moveTo>
                    <a:pt x="227190" y="81534"/>
                  </a:moveTo>
                  <a:lnTo>
                    <a:pt x="226212" y="82804"/>
                  </a:lnTo>
                  <a:lnTo>
                    <a:pt x="226783" y="82235"/>
                  </a:lnTo>
                  <a:lnTo>
                    <a:pt x="227190" y="81534"/>
                  </a:lnTo>
                  <a:close/>
                </a:path>
                <a:path w="428625" h="2174875">
                  <a:moveTo>
                    <a:pt x="226783" y="82235"/>
                  </a:moveTo>
                  <a:lnTo>
                    <a:pt x="226212" y="82804"/>
                  </a:lnTo>
                  <a:lnTo>
                    <a:pt x="226454" y="82804"/>
                  </a:lnTo>
                  <a:lnTo>
                    <a:pt x="226783" y="82235"/>
                  </a:lnTo>
                  <a:close/>
                </a:path>
                <a:path w="428625" h="2174875">
                  <a:moveTo>
                    <a:pt x="227488" y="81534"/>
                  </a:moveTo>
                  <a:lnTo>
                    <a:pt x="227190" y="81534"/>
                  </a:lnTo>
                  <a:lnTo>
                    <a:pt x="226783" y="82235"/>
                  </a:lnTo>
                  <a:lnTo>
                    <a:pt x="227488" y="81534"/>
                  </a:lnTo>
                  <a:close/>
                </a:path>
                <a:path w="428625" h="2174875">
                  <a:moveTo>
                    <a:pt x="231444" y="77597"/>
                  </a:moveTo>
                  <a:lnTo>
                    <a:pt x="230657" y="78232"/>
                  </a:lnTo>
                  <a:lnTo>
                    <a:pt x="231165" y="77874"/>
                  </a:lnTo>
                  <a:lnTo>
                    <a:pt x="231444" y="77597"/>
                  </a:lnTo>
                  <a:close/>
                </a:path>
                <a:path w="428625" h="2174875">
                  <a:moveTo>
                    <a:pt x="231165" y="77874"/>
                  </a:moveTo>
                  <a:lnTo>
                    <a:pt x="230657" y="78232"/>
                  </a:lnTo>
                  <a:lnTo>
                    <a:pt x="230806" y="78232"/>
                  </a:lnTo>
                  <a:lnTo>
                    <a:pt x="231165" y="77874"/>
                  </a:lnTo>
                  <a:close/>
                </a:path>
                <a:path w="428625" h="2174875">
                  <a:moveTo>
                    <a:pt x="231561" y="77597"/>
                  </a:moveTo>
                  <a:lnTo>
                    <a:pt x="231165" y="77874"/>
                  </a:lnTo>
                  <a:lnTo>
                    <a:pt x="231561" y="77597"/>
                  </a:lnTo>
                  <a:close/>
                </a:path>
                <a:path w="428625" h="2174875">
                  <a:moveTo>
                    <a:pt x="421278" y="31115"/>
                  </a:moveTo>
                  <a:lnTo>
                    <a:pt x="364680" y="31115"/>
                  </a:lnTo>
                  <a:lnTo>
                    <a:pt x="365480" y="43815"/>
                  </a:lnTo>
                  <a:lnTo>
                    <a:pt x="352714" y="44609"/>
                  </a:lnTo>
                  <a:lnTo>
                    <a:pt x="354253" y="76073"/>
                  </a:lnTo>
                  <a:lnTo>
                    <a:pt x="428497" y="34290"/>
                  </a:lnTo>
                  <a:lnTo>
                    <a:pt x="421278" y="31115"/>
                  </a:lnTo>
                  <a:close/>
                </a:path>
                <a:path w="428625" h="2174875">
                  <a:moveTo>
                    <a:pt x="364680" y="31115"/>
                  </a:moveTo>
                  <a:lnTo>
                    <a:pt x="352095" y="31947"/>
                  </a:lnTo>
                  <a:lnTo>
                    <a:pt x="352714" y="44609"/>
                  </a:lnTo>
                  <a:lnTo>
                    <a:pt x="365480" y="43815"/>
                  </a:lnTo>
                  <a:lnTo>
                    <a:pt x="364680" y="31115"/>
                  </a:lnTo>
                  <a:close/>
                </a:path>
                <a:path w="428625" h="2174875">
                  <a:moveTo>
                    <a:pt x="350532" y="0"/>
                  </a:moveTo>
                  <a:lnTo>
                    <a:pt x="352095" y="31947"/>
                  </a:lnTo>
                  <a:lnTo>
                    <a:pt x="364680" y="31115"/>
                  </a:lnTo>
                  <a:lnTo>
                    <a:pt x="421278" y="31115"/>
                  </a:lnTo>
                  <a:lnTo>
                    <a:pt x="35053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96" name="object 44"/>
            <p:cNvSpPr/>
            <p:nvPr/>
          </p:nvSpPr>
          <p:spPr>
            <a:xfrm>
              <a:off x="751331" y="4652570"/>
              <a:ext cx="236219" cy="126010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97" name="object 45"/>
            <p:cNvSpPr/>
            <p:nvPr/>
          </p:nvSpPr>
          <p:spPr>
            <a:xfrm>
              <a:off x="655319" y="4709786"/>
              <a:ext cx="376428" cy="119880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98" name="object 46"/>
            <p:cNvSpPr/>
            <p:nvPr/>
          </p:nvSpPr>
          <p:spPr>
            <a:xfrm>
              <a:off x="741654" y="4644170"/>
              <a:ext cx="222250" cy="1245916"/>
            </a:xfrm>
            <a:custGeom>
              <a:avLst/>
              <a:gdLst/>
              <a:ahLst/>
              <a:cxnLst/>
              <a:rect l="l" t="t" r="r" b="b"/>
              <a:pathLst>
                <a:path w="222250" h="1393825">
                  <a:moveTo>
                    <a:pt x="0" y="1393697"/>
                  </a:moveTo>
                  <a:lnTo>
                    <a:pt x="221678" y="1393697"/>
                  </a:lnTo>
                  <a:lnTo>
                    <a:pt x="221678" y="0"/>
                  </a:lnTo>
                  <a:lnTo>
                    <a:pt x="0" y="0"/>
                  </a:lnTo>
                  <a:lnTo>
                    <a:pt x="0" y="139369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99" name="object 47"/>
            <p:cNvSpPr txBox="1"/>
            <p:nvPr/>
          </p:nvSpPr>
          <p:spPr>
            <a:xfrm>
              <a:off x="752753" y="4644170"/>
              <a:ext cx="211152" cy="1245916"/>
            </a:xfrm>
            <a:prstGeom prst="rect">
              <a:avLst/>
            </a:prstGeom>
            <a:ln w="12700">
              <a:solidFill>
                <a:srgbClr val="7E7E7E"/>
              </a:solidFill>
            </a:ln>
          </p:spPr>
          <p:txBody>
            <a:bodyPr vert="vert" wrap="square" lIns="0" tIns="0" rIns="0" bIns="0" rtlCol="0">
              <a:spAutoFit/>
            </a:bodyPr>
            <a:lstStyle/>
            <a:p>
              <a:pPr marL="159385">
                <a:lnSpc>
                  <a:spcPts val="1645"/>
                </a:lnSpc>
              </a:pPr>
              <a:r>
                <a:rPr sz="120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WEB &amp; WAS</a:t>
              </a:r>
            </a:p>
          </p:txBody>
        </p:sp>
        <p:sp>
          <p:nvSpPr>
            <p:cNvPr id="100" name="object 48"/>
            <p:cNvSpPr/>
            <p:nvPr/>
          </p:nvSpPr>
          <p:spPr>
            <a:xfrm>
              <a:off x="760476" y="3120009"/>
              <a:ext cx="227076" cy="79284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01" name="object 49"/>
            <p:cNvSpPr/>
            <p:nvPr/>
          </p:nvSpPr>
          <p:spPr>
            <a:xfrm>
              <a:off x="658368" y="3186760"/>
              <a:ext cx="376428" cy="71383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02" name="object 50"/>
            <p:cNvSpPr/>
            <p:nvPr/>
          </p:nvSpPr>
          <p:spPr>
            <a:xfrm>
              <a:off x="751179" y="3111676"/>
              <a:ext cx="211454" cy="778768"/>
            </a:xfrm>
            <a:custGeom>
              <a:avLst/>
              <a:gdLst/>
              <a:ahLst/>
              <a:cxnLst/>
              <a:rect l="l" t="t" r="r" b="b"/>
              <a:pathLst>
                <a:path w="211455" h="871220">
                  <a:moveTo>
                    <a:pt x="0" y="870889"/>
                  </a:moveTo>
                  <a:lnTo>
                    <a:pt x="210845" y="870889"/>
                  </a:lnTo>
                  <a:lnTo>
                    <a:pt x="210845" y="0"/>
                  </a:lnTo>
                  <a:lnTo>
                    <a:pt x="0" y="0"/>
                  </a:lnTo>
                  <a:lnTo>
                    <a:pt x="0" y="870889"/>
                  </a:lnTo>
                  <a:close/>
                </a:path>
              </a:pathLst>
            </a:cu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endParaRPr sz="9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03" name="object 51"/>
            <p:cNvSpPr txBox="1"/>
            <p:nvPr/>
          </p:nvSpPr>
          <p:spPr>
            <a:xfrm>
              <a:off x="751482" y="3111676"/>
              <a:ext cx="211152" cy="778768"/>
            </a:xfrm>
            <a:prstGeom prst="rect">
              <a:avLst/>
            </a:prstGeom>
            <a:ln w="12700">
              <a:solidFill>
                <a:srgbClr val="7E7E7E"/>
              </a:solidFill>
            </a:ln>
          </p:spPr>
          <p:txBody>
            <a:bodyPr vert="vert" wrap="square" lIns="0" tIns="0" rIns="0" bIns="0" rtlCol="0">
              <a:spAutoFit/>
            </a:bodyPr>
            <a:lstStyle/>
            <a:p>
              <a:pPr marL="168910">
                <a:lnSpc>
                  <a:spcPts val="1560"/>
                </a:lnSpc>
              </a:pPr>
              <a:r>
                <a:rPr sz="120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DBMS</a:t>
              </a:r>
            </a:p>
          </p:txBody>
        </p:sp>
        <p:sp>
          <p:nvSpPr>
            <p:cNvPr id="104" name="object 52"/>
            <p:cNvSpPr/>
            <p:nvPr/>
          </p:nvSpPr>
          <p:spPr>
            <a:xfrm>
              <a:off x="6599935" y="3095374"/>
              <a:ext cx="120014" cy="794094"/>
            </a:xfrm>
            <a:custGeom>
              <a:avLst/>
              <a:gdLst/>
              <a:ahLst/>
              <a:cxnLst/>
              <a:rect l="l" t="t" r="r" b="b"/>
              <a:pathLst>
                <a:path w="120015" h="888364">
                  <a:moveTo>
                    <a:pt x="0" y="0"/>
                  </a:moveTo>
                  <a:lnTo>
                    <a:pt x="0" y="888238"/>
                  </a:lnTo>
                  <a:lnTo>
                    <a:pt x="119507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05" name="object 54"/>
            <p:cNvSpPr/>
            <p:nvPr/>
          </p:nvSpPr>
          <p:spPr>
            <a:xfrm>
              <a:off x="6599935" y="4227767"/>
              <a:ext cx="120014" cy="794094"/>
            </a:xfrm>
            <a:custGeom>
              <a:avLst/>
              <a:gdLst/>
              <a:ahLst/>
              <a:cxnLst/>
              <a:rect l="l" t="t" r="r" b="b"/>
              <a:pathLst>
                <a:path w="120015" h="888364">
                  <a:moveTo>
                    <a:pt x="0" y="0"/>
                  </a:moveTo>
                  <a:lnTo>
                    <a:pt x="0" y="888238"/>
                  </a:lnTo>
                  <a:lnTo>
                    <a:pt x="119507" y="444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06" name="object 56"/>
            <p:cNvSpPr/>
            <p:nvPr/>
          </p:nvSpPr>
          <p:spPr>
            <a:xfrm>
              <a:off x="6599935" y="5377189"/>
              <a:ext cx="120014" cy="794094"/>
            </a:xfrm>
            <a:custGeom>
              <a:avLst/>
              <a:gdLst/>
              <a:ahLst/>
              <a:cxnLst/>
              <a:rect l="l" t="t" r="r" b="b"/>
              <a:pathLst>
                <a:path w="120015" h="888364">
                  <a:moveTo>
                    <a:pt x="0" y="0"/>
                  </a:moveTo>
                  <a:lnTo>
                    <a:pt x="0" y="888199"/>
                  </a:lnTo>
                  <a:lnTo>
                    <a:pt x="119507" y="4440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3692860" y="2060848"/>
              <a:ext cx="2412268" cy="78345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ctr">
                <a:defRPr sz="1100" b="1">
                  <a:latin typeface="+mn-ea"/>
                  <a:ea typeface="+mn-ea"/>
                </a:defRPr>
              </a:lvl1pPr>
            </a:lstStyle>
            <a:p>
              <a:pPr marL="171450" indent="-171450" algn="l">
                <a:buFont typeface="Arial" panose="020B0604020202020204" pitchFamily="34" charset="0"/>
                <a:buChar char="•"/>
              </a:pPr>
              <a:r>
                <a:rPr lang="en-US" altLang="ko-KR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X86</a:t>
              </a:r>
              <a:r>
                <a:rPr lang="ko-KR" altLang="en-US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서버 모델로 전환</a:t>
              </a:r>
            </a:p>
            <a:p>
              <a:pPr marL="171450" indent="-171450" algn="l">
                <a:buFont typeface="Arial" panose="020B0604020202020204" pitchFamily="34" charset="0"/>
                <a:buChar char="•"/>
              </a:pPr>
              <a:r>
                <a:rPr lang="en-US" altLang="ko-KR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Unix</a:t>
              </a:r>
              <a:r>
                <a:rPr lang="ko-KR" altLang="en-US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를 </a:t>
              </a:r>
              <a:r>
                <a:rPr lang="en-US" altLang="ko-KR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Linux</a:t>
              </a:r>
              <a:r>
                <a:rPr lang="ko-KR" altLang="en-US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로 전환</a:t>
              </a:r>
              <a:r>
                <a:rPr lang="en-US" altLang="ko-KR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(Red Hat, CentOS)</a:t>
              </a:r>
            </a:p>
            <a:p>
              <a:pPr marL="171450" indent="-171450" algn="l">
                <a:buFont typeface="Arial" panose="020B0604020202020204" pitchFamily="34" charset="0"/>
                <a:buChar char="•"/>
              </a:pPr>
              <a:r>
                <a:rPr lang="en-US" altLang="ko-KR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DBMS,WAS,WEB</a:t>
              </a:r>
              <a:r>
                <a:rPr lang="ko-KR" altLang="en-US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은 유지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692860" y="3091615"/>
              <a:ext cx="2754675" cy="78345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171450" indent="-171450">
                <a:buFont typeface="Arial" panose="020B0604020202020204" pitchFamily="34" charset="0"/>
                <a:buChar char="•"/>
                <a:defRPr sz="1100" b="0">
                  <a:latin typeface="+mn-ea"/>
                  <a:ea typeface="+mn-ea"/>
                </a:defRPr>
              </a:lvl1pPr>
            </a:lstStyle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X86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서버 모델로 전환</a:t>
              </a:r>
            </a:p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Unix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를 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Linux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로 전환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</a:t>
              </a:r>
              <a:r>
                <a:rPr lang="en-US" altLang="ko-KR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RedHat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CentOS)</a:t>
              </a:r>
            </a:p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DBMS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변경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</a:t>
              </a:r>
              <a:r>
                <a:rPr lang="en-US" altLang="ko-KR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Oacle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DB2, MYSQL, </a:t>
              </a:r>
              <a:r>
                <a:rPr lang="en-US" altLang="ko-KR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Postgre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SQL, NoSQL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등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)</a:t>
              </a: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3730707" y="4320970"/>
              <a:ext cx="2754675" cy="78345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171450" indent="-171450">
                <a:buFont typeface="Arial" panose="020B0604020202020204" pitchFamily="34" charset="0"/>
                <a:buChar char="•"/>
                <a:defRPr sz="1100" b="0">
                  <a:latin typeface="+mn-ea"/>
                  <a:ea typeface="+mn-ea"/>
                </a:defRPr>
              </a:lvl1pPr>
            </a:lstStyle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X86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서버 모델로 전환</a:t>
              </a:r>
            </a:p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Unix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를 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Linux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로 전환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</a:t>
              </a:r>
              <a:r>
                <a:rPr lang="en-US" altLang="ko-KR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Red </a:t>
              </a:r>
              <a:r>
                <a:rPr lang="en-US" altLang="ko-KR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Hat,CentOS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)</a:t>
              </a:r>
            </a:p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WAS SW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변경</a:t>
              </a:r>
              <a:r>
                <a:rPr lang="en-US" altLang="ko-KR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</a:t>
              </a:r>
              <a:r>
                <a:rPr lang="en-US" altLang="ko-KR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WebSphere</a:t>
              </a:r>
              <a:r>
                <a:rPr lang="en-US" altLang="ko-KR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  <a:sym typeface="Wingdings" panose="05000000000000000000" pitchFamily="2" charset="2"/>
                </a:rPr>
                <a:t></a:t>
              </a:r>
              <a:r>
                <a:rPr lang="en-US" altLang="ko-KR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JBoss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Tomcat)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3692860" y="5431875"/>
              <a:ext cx="2754675" cy="78345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171450" indent="-171450">
                <a:buFont typeface="Arial" panose="020B0604020202020204" pitchFamily="34" charset="0"/>
                <a:buChar char="•"/>
                <a:defRPr sz="1100" b="0">
                  <a:latin typeface="+mn-ea"/>
                  <a:ea typeface="+mn-ea"/>
                </a:defRPr>
              </a:lvl1pPr>
            </a:lstStyle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X86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서버 모델로 전환</a:t>
              </a:r>
            </a:p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Unix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를 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Linux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로 전환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</a:t>
              </a:r>
              <a:r>
                <a:rPr lang="en-US" altLang="ko-KR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RedHat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CentOS)</a:t>
              </a:r>
            </a:p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WEB SW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변경 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</a:t>
              </a:r>
              <a:r>
                <a:rPr lang="en-US" altLang="ko-KR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WebtoB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 IIS, </a:t>
              </a:r>
              <a:r>
                <a:rPr lang="en-US" altLang="ko-KR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iPlanet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SUN One, OAS Apache)</a:t>
              </a:r>
            </a:p>
          </p:txBody>
        </p:sp>
        <p:sp>
          <p:nvSpPr>
            <p:cNvPr id="111" name="직사각형 110"/>
            <p:cNvSpPr/>
            <p:nvPr/>
          </p:nvSpPr>
          <p:spPr>
            <a:xfrm>
              <a:off x="1295908" y="4221088"/>
              <a:ext cx="8305292" cy="873788"/>
            </a:xfrm>
            <a:prstGeom prst="rect">
              <a:avLst/>
            </a:prstGeom>
            <a:noFill/>
            <a:ln w="22225" cap="flat" cmpd="sng" algn="ctr">
              <a:gradFill flip="none" rotWithShape="1">
                <a:gsLst>
                  <a:gs pos="0">
                    <a:srgbClr val="990033"/>
                  </a:gs>
                  <a:gs pos="50000">
                    <a:srgbClr val="FF0000"/>
                  </a:gs>
                  <a:gs pos="100000">
                    <a:srgbClr val="990033"/>
                  </a:gs>
                </a:gsLst>
                <a:lin ang="0" scaled="1"/>
                <a:tileRect/>
              </a:gradFill>
              <a:prstDash val="sysDash"/>
            </a:ln>
            <a:effectLst>
              <a:outerShdw blurRad="38100" dist="12700" dir="2700000" algn="tl" rotWithShape="0">
                <a:prstClr val="black">
                  <a:alpha val="61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ko-KR" altLang="en-US" dirty="0">
                <a:solidFill>
                  <a:srgbClr val="00B0F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6825208" y="2206025"/>
              <a:ext cx="2412268" cy="43873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ctr">
                <a:defRPr sz="1100" b="1">
                  <a:latin typeface="+mn-ea"/>
                  <a:ea typeface="+mn-ea"/>
                </a:defRPr>
              </a:lvl1pPr>
            </a:lstStyle>
            <a:p>
              <a:pPr marL="171450" indent="-171450" algn="l">
                <a:buFont typeface="Arial" panose="020B0604020202020204" pitchFamily="34" charset="0"/>
                <a:buChar char="•"/>
              </a:pPr>
              <a:r>
                <a:rPr lang="ko-KR" altLang="en-US" b="0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마이그레이션에</a:t>
              </a:r>
              <a:r>
                <a:rPr lang="ko-KR" altLang="en-US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따른 </a:t>
              </a:r>
              <a:r>
                <a:rPr lang="ko-KR" altLang="en-US" b="0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리스크를</a:t>
              </a:r>
              <a:r>
                <a:rPr lang="ko-KR" altLang="en-US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최소화 할 수 있음</a:t>
              </a: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6825208" y="3095373"/>
              <a:ext cx="2754675" cy="78345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171450" indent="-171450">
                <a:buFont typeface="Arial" panose="020B0604020202020204" pitchFamily="34" charset="0"/>
                <a:buChar char="•"/>
                <a:defRPr sz="1100" b="0">
                  <a:latin typeface="+mn-ea"/>
                  <a:ea typeface="+mn-ea"/>
                </a:defRPr>
              </a:lvl1pPr>
            </a:lstStyle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DBMS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변경을 통한 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SW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비용 절감효과가 높음</a:t>
              </a:r>
            </a:p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DBMS </a:t>
              </a:r>
              <a:r>
                <a:rPr lang="ko-KR" altLang="en-US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마이그레이션이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요구됨</a:t>
              </a:r>
            </a:p>
            <a:p>
              <a:r>
                <a:rPr lang="ko-KR" altLang="en-US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마이그레이션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난이도  높음</a:t>
              </a:r>
              <a:endParaRPr lang="en-US" altLang="ko-KR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6803958" y="4377008"/>
              <a:ext cx="2901570" cy="61109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171450" indent="-171450">
                <a:buFont typeface="Arial" panose="020B0604020202020204" pitchFamily="34" charset="0"/>
                <a:buChar char="•"/>
                <a:defRPr sz="1100" b="0">
                  <a:latin typeface="+mn-ea"/>
                  <a:ea typeface="+mn-ea"/>
                </a:defRPr>
              </a:lvl1pPr>
            </a:lstStyle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WAS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변경을 통한 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SW </a:t>
              </a:r>
              <a:r>
                <a:rPr lang="ko-KR" altLang="en-US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운영비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용</a:t>
              </a:r>
              <a:r>
                <a:rPr lang="ko-KR" altLang="en-US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효과가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높음</a:t>
              </a:r>
            </a:p>
            <a:p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애플리케이션  </a:t>
              </a:r>
              <a:r>
                <a:rPr lang="ko-KR" altLang="en-US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마이그레이션</a:t>
              </a:r>
              <a:r>
                <a:rPr lang="ko-KR" altLang="en-US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및 테스트</a:t>
              </a:r>
              <a:endParaRPr lang="en-US" altLang="ko-KR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6789204" y="5445224"/>
              <a:ext cx="2754675" cy="78345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171450" indent="-171450">
                <a:buFont typeface="Arial" panose="020B0604020202020204" pitchFamily="34" charset="0"/>
                <a:buChar char="•"/>
                <a:defRPr sz="1100" b="0">
                  <a:latin typeface="+mn-ea"/>
                  <a:ea typeface="+mn-ea"/>
                </a:defRPr>
              </a:lvl1pPr>
            </a:lstStyle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Web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변경을 통한 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SW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비용 절감효과가 높음</a:t>
              </a:r>
            </a:p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Web </a:t>
              </a:r>
              <a:r>
                <a:rPr lang="ko-KR" altLang="en-US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마이그레이션이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요구됨 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상대적으로 용이함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)</a:t>
              </a:r>
            </a:p>
          </p:txBody>
        </p:sp>
        <p:sp>
          <p:nvSpPr>
            <p:cNvPr id="116" name="직사각형 115"/>
            <p:cNvSpPr/>
            <p:nvPr/>
          </p:nvSpPr>
          <p:spPr>
            <a:xfrm>
              <a:off x="1289557" y="5381744"/>
              <a:ext cx="8305292" cy="873788"/>
            </a:xfrm>
            <a:prstGeom prst="rect">
              <a:avLst/>
            </a:prstGeom>
            <a:noFill/>
            <a:ln w="22225" cap="flat" cmpd="sng" algn="ctr">
              <a:gradFill flip="none" rotWithShape="1">
                <a:gsLst>
                  <a:gs pos="0">
                    <a:srgbClr val="990033"/>
                  </a:gs>
                  <a:gs pos="50000">
                    <a:srgbClr val="FF0000"/>
                  </a:gs>
                  <a:gs pos="100000">
                    <a:srgbClr val="990033"/>
                  </a:gs>
                </a:gsLst>
                <a:lin ang="0" scaled="1"/>
                <a:tileRect/>
              </a:gradFill>
              <a:prstDash val="sysDash"/>
            </a:ln>
            <a:effectLst>
              <a:outerShdw blurRad="38100" dist="12700" dir="2700000" algn="tl" rotWithShape="0">
                <a:prstClr val="black">
                  <a:alpha val="61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ko-KR" altLang="en-US" dirty="0">
                <a:solidFill>
                  <a:srgbClr val="00B0F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967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TO-BE </a:t>
            </a:r>
            <a:r>
              <a:rPr lang="ko-KR" altLang="en-US" dirty="0" smtClean="0"/>
              <a:t>성능 목표치 설정</a:t>
            </a:r>
            <a:endParaRPr lang="ko-KR" altLang="en-US" dirty="0"/>
          </a:p>
        </p:txBody>
      </p:sp>
      <p:graphicFrame>
        <p:nvGraphicFramePr>
          <p:cNvPr id="3" name="Group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833177"/>
              </p:ext>
            </p:extLst>
          </p:nvPr>
        </p:nvGraphicFramePr>
        <p:xfrm>
          <a:off x="382588" y="2134712"/>
          <a:ext cx="9142920" cy="3346516"/>
        </p:xfrm>
        <a:graphic>
          <a:graphicData uri="http://schemas.openxmlformats.org/drawingml/2006/table">
            <a:tbl>
              <a:tblPr/>
              <a:tblGrid>
                <a:gridCol w="23002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438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231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77566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00054"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Total Resources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업무 시스템 </a:t>
                      </a: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: 3,240,000 </a:t>
                      </a:r>
                      <a:r>
                        <a:rPr kumimoji="0" lang="en-US" altLang="ko-KR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tpmC</a:t>
                      </a:r>
                      <a:endParaRPr kumimoji="0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6086"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품 질  속 성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  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목 표 치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비  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9437"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수행 내용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9437"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최대 </a:t>
                      </a:r>
                      <a:r>
                        <a:rPr kumimoji="0" lang="en-US" altLang="ko-KR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TPS </a:t>
                      </a:r>
                      <a:r>
                        <a:rPr kumimoji="0" lang="ko-KR" alt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성능 테스트</a:t>
                      </a:r>
                      <a:r>
                        <a:rPr kumimoji="0" lang="en-US" altLang="ko-KR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( 3,240,000 / 940 = 3,446.8 </a:t>
                      </a:r>
                      <a:r>
                        <a:rPr kumimoji="0" lang="en-US" altLang="ko-KR" sz="105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Tps</a:t>
                      </a:r>
                      <a:r>
                        <a:rPr kumimoji="0" lang="en-US" altLang="ko-KR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3,446 TPS </a:t>
                      </a:r>
                      <a:r>
                        <a:rPr kumimoji="0" lang="ko-KR" alt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이상</a:t>
                      </a:r>
                      <a:r>
                        <a:rPr kumimoji="0" lang="ko-KR" altLang="en-US" sz="105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주</a:t>
                      </a:r>
                      <a:r>
                        <a:rPr kumimoji="0" lang="en-US" altLang="ko-KR" sz="105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1)</a:t>
                      </a:r>
                      <a:endParaRPr kumimoji="0" lang="ko-KR" alt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전환 대상 시스템 </a:t>
                      </a:r>
                      <a:r>
                        <a:rPr kumimoji="0" lang="en-US" altLang="ko-KR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TO-BE </a:t>
                      </a:r>
                      <a:r>
                        <a:rPr kumimoji="0" lang="ko-KR" alt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 기준 최대값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9437"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최대 응답시간 </a:t>
                      </a:r>
                      <a:r>
                        <a:rPr kumimoji="0" lang="en-US" altLang="ko-KR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kumimoji="0" lang="ko-KR" alt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업무 트랜잭션 처리 시간 </a:t>
                      </a:r>
                      <a:r>
                        <a:rPr kumimoji="0" lang="en-US" altLang="ko-KR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(IN + OUT))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&lt; 3 Sec</a:t>
                      </a:r>
                      <a:r>
                        <a:rPr kumimoji="0" lang="ko-KR" altLang="en-US" sz="105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주</a:t>
                      </a:r>
                      <a:r>
                        <a:rPr kumimoji="0" lang="en-US" altLang="ko-KR" sz="105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트랜잭션 수준에 따라 차이가 있음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19437"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안정성 테스트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- 24 hours </a:t>
                      </a:r>
                      <a:r>
                        <a:rPr kumimoji="0" lang="ko-KR" alt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이상 </a:t>
                      </a:r>
                      <a:r>
                        <a:rPr kumimoji="0" lang="ko-KR" altLang="en-US" sz="11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주</a:t>
                      </a:r>
                      <a:r>
                        <a:rPr kumimoji="0" lang="en-US" altLang="ko-KR" sz="11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ko-KR" sz="11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실패 트랜잭션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105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90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시스템 충돌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상세시나리오의 체크리스트를 작성하여 결과를 확인 필요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194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메모리 누수 현상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상동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19437"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05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확장성</a:t>
                      </a:r>
                      <a:r>
                        <a:rPr kumimoji="0" lang="ko-KR" alt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테스트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7841"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시스템용량을 25% 에서 50%, 75%, 100%로 확장하는 테스트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05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주</a:t>
                      </a:r>
                      <a:r>
                        <a:rPr kumimoji="0" lang="en-US" altLang="ko-KR" sz="105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4)</a:t>
                      </a:r>
                      <a:endParaRPr kumimoji="0" lang="en-US" altLang="ko-KR" sz="11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확장에 따른 성능 증가를 보여주는 방법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Graph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194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확장에 따른 성능의 표준 편차 범위</a:t>
                      </a:r>
                      <a:endParaRPr kumimoji="0" lang="en-US" altLang="ko-KR" sz="105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~5 %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078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확장에 따른 응답시간의 표준 편차 범위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~0.05 </a:t>
                      </a:r>
                      <a:r>
                        <a:rPr kumimoji="0" lang="en-US" altLang="ko-KR" sz="105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sec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b="1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1pPr>
                      <a:lvl2pPr marL="190500" algn="l" defTabSz="914400" rtl="0" eaLnBrk="1" latinLnBrk="1" hangingPunct="1">
                        <a:spcBef>
                          <a:spcPct val="45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2pPr>
                      <a:lvl3pPr marL="5715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3pPr>
                      <a:lvl4pPr marL="9906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체" pitchFamily="49" charset="-127"/>
                        </a:defRPr>
                      </a:lvl4pPr>
                      <a:lvl5pPr marL="1409700" algn="l" defTabSz="914400" rtl="0" eaLnBrk="1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5pPr>
                      <a:lvl6pPr marL="18669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6pPr>
                      <a:lvl7pPr marL="23241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7pPr>
                      <a:lvl8pPr marL="27813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8pPr>
                      <a:lvl9pPr marL="32385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200" kern="1200">
                          <a:solidFill>
                            <a:schemeClr val="tx1"/>
                          </a:solidFill>
                          <a:latin typeface="Arial" charset="0"/>
                          <a:ea typeface="굴림" charset="-127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5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4" name="Rectangle 62"/>
          <p:cNvSpPr>
            <a:spLocks noChangeArrowheads="1"/>
          </p:cNvSpPr>
          <p:nvPr/>
        </p:nvSpPr>
        <p:spPr bwMode="auto">
          <a:xfrm>
            <a:off x="393700" y="1820387"/>
            <a:ext cx="2120900" cy="304800"/>
          </a:xfrm>
          <a:prstGeom prst="rect">
            <a:avLst/>
          </a:prstGeom>
          <a:solidFill>
            <a:srgbClr val="5E8BC2"/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/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kumimoji="0" lang="ko-KR" altLang="en-US" sz="14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목표성능 지표</a:t>
            </a:r>
            <a:r>
              <a:rPr kumimoji="0" lang="en-US" altLang="ko-KR" sz="14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(</a:t>
            </a:r>
            <a:r>
              <a:rPr kumimoji="0" lang="ko-KR" altLang="en-US" sz="14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예시</a:t>
            </a:r>
            <a:r>
              <a:rPr kumimoji="0" lang="en-US" altLang="ko-KR" sz="14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)</a:t>
            </a:r>
            <a:endParaRPr kumimoji="0" lang="ko-KR" altLang="en-US" sz="1400" b="1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5" name="Text Box 64"/>
          <p:cNvSpPr txBox="1">
            <a:spLocks noChangeArrowheads="1"/>
          </p:cNvSpPr>
          <p:nvPr/>
        </p:nvSpPr>
        <p:spPr bwMode="auto">
          <a:xfrm>
            <a:off x="377316" y="5481228"/>
            <a:ext cx="9220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666699">
                        <a:gamma/>
                        <a:shade val="46275"/>
                        <a:invGamma/>
                      </a:srgbClr>
                    </a:gs>
                    <a:gs pos="50000">
                      <a:srgbClr val="666699"/>
                    </a:gs>
                    <a:gs pos="100000">
                      <a:srgbClr val="666699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latinLnBrk="0" hangingPunct="0">
              <a:lnSpc>
                <a:spcPct val="150000"/>
              </a:lnSpc>
              <a:spcBef>
                <a:spcPts val="0"/>
              </a:spcBef>
            </a:pP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주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1)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기존 시스템 모니터링을 통한 </a:t>
            </a: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2,000,000 </a:t>
            </a:r>
            <a:r>
              <a:rPr lang="en-US" altLang="ko-KR" sz="100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tpmC</a:t>
            </a: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장비에서 </a:t>
            </a: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1,000 TPS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를 낸다고 가정하면 </a:t>
            </a: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1 TPS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당  </a:t>
            </a: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2,000 </a:t>
            </a:r>
            <a:r>
              <a:rPr lang="en-US" altLang="ko-KR" sz="100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tpmc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를 사용하는 것임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eaLnBrk="0" latinLnBrk="0" hangingPunct="0">
              <a:lnSpc>
                <a:spcPct val="150000"/>
              </a:lnSpc>
              <a:spcBef>
                <a:spcPts val="0"/>
              </a:spcBef>
            </a:pP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주</a:t>
            </a: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2) 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처리시간은 </a:t>
            </a:r>
            <a:r>
              <a:rPr lang="ko-KR" altLang="en-US" sz="1000" dirty="0" err="1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타겟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시스템으로 트랜잭션 처리를 위한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총 처리시간 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임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주</a:t>
            </a: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3) 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일일 영업시간 (8시간)을 기준으로 산정함.</a:t>
            </a:r>
            <a:endParaRPr lang="en-US" altLang="ko-KR" sz="10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주</a:t>
            </a: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4) 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시스템의 수를 1(전체 대비 25%)에서 2 (전체 대비 50%), 3 (전체 대비 75%), 4 (전체 대비 100%) 로 증가시켜 시스템  </a:t>
            </a:r>
            <a:r>
              <a:rPr lang="ko-KR" altLang="en-US" sz="100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확장성을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테스트</a:t>
            </a:r>
          </a:p>
        </p:txBody>
      </p:sp>
      <p:sp>
        <p:nvSpPr>
          <p:cNvPr id="6" name="Rectangle 63"/>
          <p:cNvSpPr>
            <a:spLocks noChangeArrowheads="1"/>
          </p:cNvSpPr>
          <p:nvPr/>
        </p:nvSpPr>
        <p:spPr bwMode="gray">
          <a:xfrm>
            <a:off x="272480" y="836712"/>
            <a:ext cx="9220200" cy="634020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  <a:extLst/>
        </p:spPr>
        <p:txBody>
          <a:bodyPr wrap="square" rtlCol="0">
            <a:spAutoFit/>
          </a:bodyPr>
          <a:lstStyle/>
          <a:p>
            <a:pPr marL="268288" indent="-268288"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정확한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TO-BE 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모델 산정은 기존 장비의 </a:t>
            </a:r>
            <a:r>
              <a:rPr kumimoji="0" lang="en-US" altLang="ko-KR" sz="1600" kern="0" dirty="0" err="1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tpmC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와 </a:t>
            </a:r>
            <a:r>
              <a:rPr kumimoji="0" lang="ko-KR" altLang="en-US" sz="1600" kern="0" dirty="0" err="1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모니터링된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 시스템의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TPS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를 기준으로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1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트랜잭션 당 차지하는 </a:t>
            </a:r>
            <a:r>
              <a:rPr kumimoji="0" lang="en-US" altLang="ko-KR" sz="1600" kern="0" dirty="0" err="1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tpmC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를 계산하여 향후 용량을 산정하는 </a:t>
            </a:r>
            <a:r>
              <a:rPr kumimoji="0" lang="ko-KR" altLang="en-US" sz="16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방식입니다</a:t>
            </a:r>
            <a:r>
              <a:rPr kumimoji="0" lang="en-US" altLang="ko-KR" sz="16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.</a:t>
            </a:r>
            <a:endParaRPr kumimoji="0" lang="en-US" altLang="ko-KR" sz="1600" kern="0" dirty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1240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신규 </a:t>
            </a:r>
            <a:r>
              <a:rPr lang="en-US" altLang="ko-KR" dirty="0" smtClean="0"/>
              <a:t>IBM Unix </a:t>
            </a:r>
            <a:r>
              <a:rPr lang="ko-KR" altLang="en-US" dirty="0" smtClean="0"/>
              <a:t>장비 </a:t>
            </a:r>
            <a:r>
              <a:rPr lang="en-US" altLang="ko-KR" dirty="0" err="1" smtClean="0"/>
              <a:t>tpmC</a:t>
            </a:r>
            <a:endParaRPr lang="ko-KR" altLang="en-US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259800"/>
              </p:ext>
            </p:extLst>
          </p:nvPr>
        </p:nvGraphicFramePr>
        <p:xfrm>
          <a:off x="344491" y="2060848"/>
          <a:ext cx="9181017" cy="1008111"/>
        </p:xfrm>
        <a:graphic>
          <a:graphicData uri="http://schemas.openxmlformats.org/drawingml/2006/table">
            <a:tbl>
              <a:tblPr/>
              <a:tblGrid>
                <a:gridCol w="10201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237811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Technology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Chips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Cores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Threads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GHz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rPerf</a:t>
                      </a:r>
                      <a:r>
                        <a:rPr lang="en-US" sz="1050" b="1" i="0" u="none" strike="noStrike" baseline="300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CPW**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5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rPerf</a:t>
                      </a:r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Core</a:t>
                      </a:r>
                      <a:r>
                        <a:rPr lang="ko-KR" alt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당 </a:t>
                      </a:r>
                      <a:r>
                        <a:rPr lang="en-US" sz="105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tpmC</a:t>
                      </a:r>
                      <a:endParaRPr lang="en-US" sz="105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2575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50" b="0" i="0" u="none" strike="noStrike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POWER8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4.35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716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381,000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7,408,755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231,524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2575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50" b="0" i="0" u="none" strike="noStrike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POWER8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4.35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2,865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755,000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29,645,366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231,604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2575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50" b="0" i="0" u="none" strike="noStrike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POWER8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976.4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1,523,000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10,103,224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210,484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2575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50" b="0" i="0" u="none" strike="noStrike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POWER8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1,536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3,905.80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2,069,000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40,414,964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210,495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4" name="Rectangle 141"/>
          <p:cNvSpPr>
            <a:spLocks noChangeArrowheads="1"/>
          </p:cNvSpPr>
          <p:nvPr/>
        </p:nvSpPr>
        <p:spPr bwMode="auto">
          <a:xfrm>
            <a:off x="344488" y="1674599"/>
            <a:ext cx="1692758" cy="323385"/>
          </a:xfrm>
          <a:prstGeom prst="rect">
            <a:avLst/>
          </a:prstGeom>
          <a:solidFill>
            <a:srgbClr val="5E8BC2"/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kumimoji="0" lang="en-US" altLang="ko-KR" sz="14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E880 </a:t>
            </a:r>
            <a:r>
              <a:rPr kumimoji="0" lang="ko-KR" altLang="en-US" sz="14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서버 </a:t>
            </a:r>
            <a:r>
              <a:rPr kumimoji="0" lang="en-US" altLang="ko-KR" sz="1400" b="1" dirty="0" err="1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tpmC</a:t>
            </a:r>
            <a:endParaRPr kumimoji="0" lang="ko-KR" altLang="en-US" sz="1400" b="1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293259"/>
              </p:ext>
            </p:extLst>
          </p:nvPr>
        </p:nvGraphicFramePr>
        <p:xfrm>
          <a:off x="344491" y="3601028"/>
          <a:ext cx="9181017" cy="1160100"/>
        </p:xfrm>
        <a:graphic>
          <a:graphicData uri="http://schemas.openxmlformats.org/drawingml/2006/table">
            <a:tbl>
              <a:tblPr/>
              <a:tblGrid>
                <a:gridCol w="10201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Technology</a:t>
                      </a:r>
                    </a:p>
                  </a:txBody>
                  <a:tcPr marL="0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Chips</a:t>
                      </a:r>
                    </a:p>
                  </a:txBody>
                  <a:tcPr marL="0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Cores</a:t>
                      </a:r>
                    </a:p>
                  </a:txBody>
                  <a:tcPr marL="0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Threads</a:t>
                      </a:r>
                    </a:p>
                  </a:txBody>
                  <a:tcPr marL="0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GHz</a:t>
                      </a:r>
                    </a:p>
                  </a:txBody>
                  <a:tcPr marL="0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rPerf1*</a:t>
                      </a:r>
                    </a:p>
                  </a:txBody>
                  <a:tcPr marL="0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CPW**</a:t>
                      </a:r>
                    </a:p>
                  </a:txBody>
                  <a:tcPr marL="0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50" b="1" i="0" u="none" strike="noStrike" kern="1200" dirty="0" err="1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rPerf</a:t>
                      </a:r>
                      <a:r>
                        <a:rPr 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ko-KR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기준</a:t>
                      </a:r>
                    </a:p>
                  </a:txBody>
                  <a:tcPr marL="0" marR="95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Core</a:t>
                      </a:r>
                      <a:r>
                        <a:rPr lang="ko-KR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당 </a:t>
                      </a:r>
                      <a:r>
                        <a:rPr lang="en-US" sz="1050" b="1" i="0" u="none" strike="noStrike" kern="1200" dirty="0" err="1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tpmC</a:t>
                      </a:r>
                      <a:endParaRPr lang="en-US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0" marR="95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none" strike="noStrike" kern="1200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POWER8</a:t>
                      </a:r>
                    </a:p>
                  </a:txBody>
                  <a:tcPr marL="28575" marR="9525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4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32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256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4.02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675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359,000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6,984,510</a:t>
                      </a:r>
                    </a:p>
                  </a:txBody>
                  <a:tcPr marL="9525" marR="95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218,266</a:t>
                      </a:r>
                    </a:p>
                  </a:txBody>
                  <a:tcPr marL="9525" marR="95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none" strike="noStrike" kern="1200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POWER8</a:t>
                      </a:r>
                    </a:p>
                  </a:txBody>
                  <a:tcPr marL="28575" marR="9525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8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64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512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4.02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1,349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711,000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13,958,673</a:t>
                      </a:r>
                    </a:p>
                  </a:txBody>
                  <a:tcPr marL="9525" marR="95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218,104</a:t>
                      </a:r>
                    </a:p>
                  </a:txBody>
                  <a:tcPr marL="9525" marR="95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none" strike="noStrike" kern="1200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POWER8</a:t>
                      </a:r>
                    </a:p>
                  </a:txBody>
                  <a:tcPr marL="28575" marR="9525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4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40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320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4.19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856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460,000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8,857,394</a:t>
                      </a:r>
                    </a:p>
                  </a:txBody>
                  <a:tcPr marL="9525" marR="95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221,435</a:t>
                      </a:r>
                    </a:p>
                  </a:txBody>
                  <a:tcPr marL="9525" marR="95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i="0" u="none" strike="noStrike" kern="1200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POWER8</a:t>
                      </a:r>
                    </a:p>
                  </a:txBody>
                  <a:tcPr marL="28575" marR="9525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8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80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640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4.19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1,712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ko-KR" sz="1050" b="0" i="0" u="none" strike="noStrike" kern="1200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911,000</a:t>
                      </a:r>
                    </a:p>
                  </a:txBody>
                  <a:tcPr marL="28575" marR="476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17,714,788</a:t>
                      </a:r>
                    </a:p>
                  </a:txBody>
                  <a:tcPr marL="9525" marR="95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221,435</a:t>
                      </a:r>
                    </a:p>
                  </a:txBody>
                  <a:tcPr marL="9525" marR="9525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" name="Rectangle 141"/>
          <p:cNvSpPr>
            <a:spLocks noChangeArrowheads="1"/>
          </p:cNvSpPr>
          <p:nvPr/>
        </p:nvSpPr>
        <p:spPr bwMode="auto">
          <a:xfrm>
            <a:off x="344488" y="3222199"/>
            <a:ext cx="1692758" cy="323385"/>
          </a:xfrm>
          <a:prstGeom prst="rect">
            <a:avLst/>
          </a:prstGeom>
          <a:solidFill>
            <a:srgbClr val="5E8BC2"/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kumimoji="0" lang="en-US" altLang="ko-KR" sz="14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E870 </a:t>
            </a:r>
            <a:r>
              <a:rPr kumimoji="0" lang="ko-KR" altLang="en-US" sz="14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서버 </a:t>
            </a:r>
            <a:r>
              <a:rPr kumimoji="0" lang="en-US" altLang="ko-KR" sz="1400" b="1" dirty="0" err="1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tpmC</a:t>
            </a:r>
            <a:endParaRPr kumimoji="0" lang="ko-KR" altLang="en-US" sz="1400" b="1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887181"/>
              </p:ext>
            </p:extLst>
          </p:nvPr>
        </p:nvGraphicFramePr>
        <p:xfrm>
          <a:off x="344491" y="5234845"/>
          <a:ext cx="9181017" cy="1074475"/>
        </p:xfrm>
        <a:graphic>
          <a:graphicData uri="http://schemas.openxmlformats.org/drawingml/2006/table">
            <a:tbl>
              <a:tblPr/>
              <a:tblGrid>
                <a:gridCol w="10201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02011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2148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Technology</a:t>
                      </a:r>
                    </a:p>
                  </a:txBody>
                  <a:tcPr marL="28573" marR="476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Cores</a:t>
                      </a:r>
                    </a:p>
                  </a:txBody>
                  <a:tcPr marL="28573" marR="476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GHz</a:t>
                      </a:r>
                    </a:p>
                  </a:txBody>
                  <a:tcPr marL="28573" marR="476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kern="1200" dirty="0" err="1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rPerf</a:t>
                      </a:r>
                      <a:r>
                        <a:rPr 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ST*</a:t>
                      </a:r>
                    </a:p>
                  </a:txBody>
                  <a:tcPr marL="28573" marR="476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kern="1200" dirty="0" err="1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rPerf</a:t>
                      </a:r>
                      <a:r>
                        <a:rPr 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SMT2*</a:t>
                      </a:r>
                    </a:p>
                  </a:txBody>
                  <a:tcPr marL="28573" marR="476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kern="1200" dirty="0" err="1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rPerf</a:t>
                      </a:r>
                      <a:r>
                        <a:rPr 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SMT4*</a:t>
                      </a:r>
                    </a:p>
                  </a:txBody>
                  <a:tcPr marL="28573" marR="476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kern="1200" dirty="0" err="1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rPerf</a:t>
                      </a:r>
                      <a:r>
                        <a:rPr 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SMT8*</a:t>
                      </a:r>
                    </a:p>
                  </a:txBody>
                  <a:tcPr marL="28573" marR="4762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50" b="1" i="0" u="none" strike="noStrike" kern="1200" dirty="0" err="1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rPerf</a:t>
                      </a:r>
                      <a:r>
                        <a:rPr 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ko-KR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기준</a:t>
                      </a:r>
                    </a:p>
                  </a:txBody>
                  <a:tcPr marL="9525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Core</a:t>
                      </a:r>
                      <a:r>
                        <a:rPr lang="ko-KR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당 </a:t>
                      </a:r>
                      <a:r>
                        <a:rPr lang="en-US" sz="1050" b="1" i="0" u="none" strike="noStrike" kern="1200" dirty="0" err="1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tpmC</a:t>
                      </a:r>
                      <a:endParaRPr lang="en-US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4895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50" b="0" i="0" u="none" strike="noStrike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POWER8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82.3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119.3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155.1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851,593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106,449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4895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POWER8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116.8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169.4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220.2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235.6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1,208,579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100,715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4895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POWER8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160.4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232.7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302.4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323.6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1,659,727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103,733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4895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POWER8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209.1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303.2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394.2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421.8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2,163,646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altLang="ko-KR" sz="1050" b="0" i="0" u="none" strike="noStrike" dirty="0">
                          <a:solidFill>
                            <a:srgbClr val="555555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90,152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8" name="Rectangle 141"/>
          <p:cNvSpPr>
            <a:spLocks noChangeArrowheads="1"/>
          </p:cNvSpPr>
          <p:nvPr/>
        </p:nvSpPr>
        <p:spPr bwMode="auto">
          <a:xfrm>
            <a:off x="344491" y="4860095"/>
            <a:ext cx="1692758" cy="323385"/>
          </a:xfrm>
          <a:prstGeom prst="rect">
            <a:avLst/>
          </a:prstGeom>
          <a:solidFill>
            <a:srgbClr val="5E8BC2"/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kumimoji="0" lang="en-US" altLang="ko-KR" sz="14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S824 </a:t>
            </a:r>
            <a:r>
              <a:rPr kumimoji="0" lang="ko-KR" altLang="en-US" sz="14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서버 </a:t>
            </a:r>
            <a:r>
              <a:rPr kumimoji="0" lang="en-US" altLang="ko-KR" sz="1400" b="1" dirty="0" err="1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tpmC</a:t>
            </a:r>
            <a:endParaRPr kumimoji="0" lang="ko-KR" altLang="en-US" sz="1400" b="1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44488" y="2313372"/>
            <a:ext cx="9181020" cy="179524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344488" y="3834768"/>
            <a:ext cx="9181020" cy="23316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345131" y="5464769"/>
            <a:ext cx="9181020" cy="179524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63"/>
          <p:cNvSpPr>
            <a:spLocks noChangeArrowheads="1"/>
          </p:cNvSpPr>
          <p:nvPr/>
        </p:nvSpPr>
        <p:spPr bwMode="gray">
          <a:xfrm>
            <a:off x="272480" y="836712"/>
            <a:ext cx="9220200" cy="634020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  <a:extLst/>
        </p:spPr>
        <p:txBody>
          <a:bodyPr wrap="square" rtlCol="0">
            <a:spAutoFit/>
          </a:bodyPr>
          <a:lstStyle/>
          <a:p>
            <a:pPr marL="268288" indent="-268288"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신규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IBM 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장비의 경우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core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당 </a:t>
            </a:r>
            <a:r>
              <a:rPr kumimoji="0" lang="en-US" altLang="ko-KR" sz="1600" kern="0" dirty="0" err="1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tmpC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를 기준으로 환산하여 현재 다른 하드웨어 벤더의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x86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의 </a:t>
            </a:r>
            <a:r>
              <a:rPr kumimoji="0" lang="en-US" altLang="ko-KR" sz="1600" kern="0" dirty="0" err="1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tpmC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를 기준으로 비교하는 것이 </a:t>
            </a:r>
            <a:r>
              <a:rPr kumimoji="0" lang="ko-KR" altLang="en-US" sz="16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필요합니다</a:t>
            </a:r>
            <a:r>
              <a:rPr kumimoji="0" lang="en-US" altLang="ko-KR" sz="16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.</a:t>
            </a:r>
            <a:endParaRPr kumimoji="0" lang="en-US" altLang="ko-KR" sz="1600" kern="0" dirty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5395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IBM Unix vs HP X86 </a:t>
            </a:r>
            <a:r>
              <a:rPr lang="en-US" altLang="ko-KR" dirty="0" err="1" smtClean="0"/>
              <a:t>tpmC</a:t>
            </a:r>
            <a:r>
              <a:rPr lang="en-US" altLang="ko-KR" dirty="0" smtClean="0"/>
              <a:t> </a:t>
            </a:r>
            <a:r>
              <a:rPr lang="ko-KR" altLang="en-US" dirty="0" smtClean="0"/>
              <a:t>비교 예시</a:t>
            </a:r>
            <a:endParaRPr lang="ko-KR" altLang="en-US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754626"/>
              </p:ext>
            </p:extLst>
          </p:nvPr>
        </p:nvGraphicFramePr>
        <p:xfrm>
          <a:off x="346178" y="2348880"/>
          <a:ext cx="9218510" cy="18007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94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26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72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350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0232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3028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5882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92694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0488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07675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1191308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3934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  <a:endParaRPr lang="ko-KR" altLang="en-US" sz="105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환경</a:t>
                      </a:r>
                      <a:endParaRPr lang="ko-KR" altLang="en-US" sz="105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용도</a:t>
                      </a:r>
                      <a:endParaRPr lang="ko-KR" altLang="en-US" sz="105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사업범위</a:t>
                      </a:r>
                      <a:endParaRPr lang="ko-KR" altLang="en-US" sz="105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b="1" u="none" strike="noStrike" dirty="0" err="1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서버명</a:t>
                      </a:r>
                      <a:endParaRPr lang="ko-KR" altLang="en-US" sz="105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b="1" u="none" strike="noStrike" dirty="0" err="1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노드</a:t>
                      </a:r>
                      <a:r>
                        <a:rPr lang="ko-KR" altLang="en-US" sz="105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구분</a:t>
                      </a:r>
                      <a:endParaRPr lang="ko-KR" altLang="en-US" sz="105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운영체제</a:t>
                      </a:r>
                      <a:endParaRPr lang="ko-KR" altLang="en-US" sz="105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업무중요도</a:t>
                      </a:r>
                      <a:endParaRPr lang="ko-KR" altLang="en-US" sz="105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모델</a:t>
                      </a:r>
                      <a:endParaRPr lang="ko-KR" altLang="en-US" sz="105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b="1" u="none" strike="noStrike" dirty="0" err="1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코어수</a:t>
                      </a:r>
                      <a:endParaRPr lang="ko-KR" altLang="en-US" sz="105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Unix</a:t>
                      </a:r>
                      <a:r>
                        <a:rPr lang="ko-KR" altLang="en-US" sz="105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기준목표 </a:t>
                      </a:r>
                      <a:r>
                        <a:rPr lang="en-US" sz="1050" b="1" u="none" strike="noStrike" dirty="0" err="1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tpmC</a:t>
                      </a:r>
                      <a:endParaRPr lang="en-US" sz="105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x86</a:t>
                      </a:r>
                      <a:r>
                        <a:rPr lang="ko-KR" altLang="en-US" sz="105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기준 </a:t>
                      </a:r>
                      <a:endParaRPr lang="en-US" altLang="ko-KR" sz="1050" b="1" u="none" strike="noStrike" dirty="0" smtClean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ctr" fontAlgn="ctr"/>
                      <a:r>
                        <a:rPr lang="en-US" sz="105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Core</a:t>
                      </a:r>
                      <a:r>
                        <a:rPr lang="ko-KR" altLang="en-US" sz="105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수</a:t>
                      </a:r>
                      <a:endParaRPr lang="ko-KR" altLang="en-US" sz="105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Unix </a:t>
                      </a:r>
                      <a:r>
                        <a:rPr lang="en-US" sz="105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vs X86 </a:t>
                      </a:r>
                      <a:r>
                        <a:rPr lang="ko-KR" altLang="en-US" sz="105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비율</a:t>
                      </a:r>
                      <a:endParaRPr lang="ko-KR" altLang="en-US" sz="105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1045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105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통합서버</a:t>
                      </a:r>
                      <a:r>
                        <a:rPr lang="en-US" altLang="ko-KR" sz="105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#1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  <a:endParaRPr lang="ko-KR" alt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NGS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기간계 </a:t>
                      </a:r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WEB#1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UNIX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S824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5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425,796 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36000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2.86 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36000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ko-KR" sz="1050" b="1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1.33 </a:t>
                      </a:r>
                      <a:endParaRPr lang="en-US" altLang="ko-KR" sz="105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36000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104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  <a:endParaRPr lang="ko-KR" alt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NGS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u="none" strike="noStrike" dirty="0" err="1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기간계</a:t>
                      </a:r>
                      <a:r>
                        <a:rPr lang="ko-KR" altLang="en-US" sz="105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en-US" sz="105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WEB#3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UNIX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S824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425,796 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36000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2.86 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36000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146" marR="36000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104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  <a:endParaRPr lang="ko-KR" alt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NGS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기간계 </a:t>
                      </a:r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AP#1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UNIX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E880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14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3,241,336 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36000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21.75 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36000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146" marR="36000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104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  <a:endParaRPr lang="ko-KR" alt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NGS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FEP AP#1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UNIX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E880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231,524 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36000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1.55 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36000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146" marR="36000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104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  <a:endParaRPr lang="ko-KR" alt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NGS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EAI/ESB AP#1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UNIX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E880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6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1,389,144 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36000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9.32 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36000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146" marR="36000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104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</a:t>
                      </a:r>
                      <a:endParaRPr lang="ko-KR" alt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NGS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SSO/EAM AP#1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UNIX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en-US" altLang="ko-KR" sz="105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E870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5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218,266 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36000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5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1.46 </a:t>
                      </a:r>
                      <a:endParaRPr lang="en-US" altLang="ko-KR" sz="105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36000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146" marR="36000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1045">
                <a:tc gridSpan="8">
                  <a:txBody>
                    <a:bodyPr/>
                    <a:lstStyle/>
                    <a:p>
                      <a:pPr algn="ctr" fontAlgn="ctr"/>
                      <a:endParaRPr lang="ko-KR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</a:t>
                      </a:r>
                      <a:r>
                        <a:rPr lang="ko-KR" altLang="en-US" sz="1050" b="1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기준</a:t>
                      </a:r>
                      <a:endParaRPr lang="ko-KR" alt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50" b="1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30</a:t>
                      </a:r>
                      <a:endParaRPr lang="en-US" altLang="ko-KR" sz="105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6146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50" b="1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5,931,862 </a:t>
                      </a:r>
                      <a:endParaRPr lang="en-US" altLang="ko-KR" sz="105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36000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50" b="1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39.80 </a:t>
                      </a:r>
                      <a:endParaRPr lang="en-US" altLang="ko-KR" sz="105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6146" marR="36000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6146" marR="36000" marT="61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4" name="Rectangle 34" descr="object-06"/>
          <p:cNvSpPr>
            <a:spLocks noChangeArrowheads="1"/>
          </p:cNvSpPr>
          <p:nvPr/>
        </p:nvSpPr>
        <p:spPr bwMode="auto">
          <a:xfrm>
            <a:off x="361492" y="1849316"/>
            <a:ext cx="9200105" cy="350719"/>
          </a:xfrm>
          <a:prstGeom prst="rect">
            <a:avLst/>
          </a:prstGeom>
          <a:solidFill>
            <a:srgbClr val="5E8BC2"/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kumimoji="0" lang="en-US" altLang="ko-KR" sz="14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(</a:t>
            </a:r>
            <a:r>
              <a:rPr kumimoji="0" lang="ko-KR" altLang="en-US" sz="14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예시</a:t>
            </a:r>
            <a:r>
              <a:rPr kumimoji="0" lang="en-US" altLang="ko-KR" sz="14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) </a:t>
            </a:r>
            <a:r>
              <a:rPr kumimoji="0" lang="ko-KR" altLang="en-US" sz="14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채널</a:t>
            </a:r>
            <a:r>
              <a:rPr kumimoji="0" lang="en-US" altLang="ko-KR" sz="14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kumimoji="0" lang="ko-KR" altLang="en-US" sz="14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</a:t>
            </a:r>
            <a:r>
              <a:rPr kumimoji="0" lang="en-US" altLang="ko-KR" sz="14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AP </a:t>
            </a:r>
            <a:r>
              <a:rPr kumimoji="0" lang="ko-KR" altLang="en-US" sz="14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영역에 대한 용량 산정 </a:t>
            </a:r>
            <a:r>
              <a:rPr kumimoji="0" lang="en-US" altLang="ko-KR" sz="14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– Unix vs x86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083113"/>
              </p:ext>
            </p:extLst>
          </p:nvPr>
        </p:nvGraphicFramePr>
        <p:xfrm>
          <a:off x="4664968" y="4797152"/>
          <a:ext cx="2880320" cy="15121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756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046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장비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Core</a:t>
                      </a:r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당 </a:t>
                      </a:r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TPMC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E880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231,524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E870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218,266</a:t>
                      </a:r>
                      <a:endParaRPr lang="en-US" altLang="ko-KR" sz="1400" b="0" i="0" u="none" strike="noStrike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S824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106,449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386297"/>
              </p:ext>
            </p:extLst>
          </p:nvPr>
        </p:nvGraphicFramePr>
        <p:xfrm>
          <a:off x="1974032" y="4797152"/>
          <a:ext cx="2474913" cy="15121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87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7612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장비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Core</a:t>
                      </a:r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당 </a:t>
                      </a:r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TPMC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DL560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56,479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DL380 G9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149,060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DL580 Gen9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4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132,256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353852" y="4797152"/>
            <a:ext cx="1427187" cy="936104"/>
          </a:xfrm>
          <a:prstGeom prst="homePlate">
            <a:avLst>
              <a:gd name="adj" fmla="val 25000"/>
            </a:avLst>
          </a:prstGeom>
          <a:solidFill>
            <a:srgbClr val="5E8BC2"/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kumimoji="0" lang="ko-KR" altLang="en-US" sz="14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서버 </a:t>
            </a:r>
            <a:r>
              <a:rPr kumimoji="0" lang="en-US" altLang="ko-KR" sz="1400" b="1" dirty="0" err="1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tpmC</a:t>
            </a:r>
            <a:r>
              <a:rPr kumimoji="0" lang="en-US" altLang="ko-KR" sz="1400" b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endParaRPr kumimoji="0" lang="en-US" altLang="ko-KR" sz="1400" b="1" dirty="0" smtClean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 defTabSz="762000" eaLnBrk="0" latinLnBrk="0" hangingPunct="0">
              <a:spcBef>
                <a:spcPct val="50000"/>
              </a:spcBef>
            </a:pPr>
            <a:r>
              <a:rPr kumimoji="0" lang="ko-KR" altLang="en-US" sz="1400" b="1" dirty="0" err="1" smtClean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기준값</a:t>
            </a:r>
            <a:endParaRPr kumimoji="0" lang="en-US" altLang="ko-KR" sz="1400" b="1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669305" y="5877272"/>
            <a:ext cx="18213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b="1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* HP DL380 - (E5-2637 </a:t>
            </a:r>
            <a:r>
              <a:rPr lang="en-US" altLang="ko-KR" sz="1000" b="1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v3 </a:t>
            </a:r>
            <a:r>
              <a:rPr lang="ko-KR" altLang="en-US" sz="1000" b="1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기준</a:t>
            </a:r>
            <a:r>
              <a:rPr lang="en-US" altLang="ko-KR" sz="1000" b="1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)</a:t>
            </a:r>
          </a:p>
          <a:p>
            <a:r>
              <a:rPr lang="en-US" altLang="ko-KR" sz="1000" b="1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* HP DL580 - (E7-8893 </a:t>
            </a:r>
            <a:r>
              <a:rPr lang="en-US" altLang="ko-KR" sz="1000" b="1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v3 </a:t>
            </a:r>
            <a:r>
              <a:rPr lang="ko-KR" altLang="en-US" sz="1000" b="1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기준</a:t>
            </a:r>
            <a:r>
              <a:rPr lang="en-US" altLang="ko-KR" sz="1000" b="1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)</a:t>
            </a:r>
            <a:endParaRPr lang="ko-KR" altLang="en-US" sz="1000" b="1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9" name="Rectangle 63"/>
          <p:cNvSpPr>
            <a:spLocks noChangeArrowheads="1"/>
          </p:cNvSpPr>
          <p:nvPr/>
        </p:nvSpPr>
        <p:spPr bwMode="gray">
          <a:xfrm>
            <a:off x="272480" y="836712"/>
            <a:ext cx="9220200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  <a:extLst/>
        </p:spPr>
        <p:txBody>
          <a:bodyPr wrap="square" rtlCol="0">
            <a:spAutoFit/>
          </a:bodyPr>
          <a:lstStyle/>
          <a:p>
            <a:pPr marL="268288" indent="-268288"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Unix 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대비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x86 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코어 기준으로 업무 시스템 용량 산정 시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1:1.3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에서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1:0.6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의 비율까지 나타날 수 </a:t>
            </a:r>
            <a:r>
              <a:rPr kumimoji="0" lang="ko-KR" altLang="en-US" sz="16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있습니다</a:t>
            </a:r>
            <a:r>
              <a:rPr kumimoji="0" lang="en-US" altLang="ko-KR" sz="16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.</a:t>
            </a:r>
            <a:endParaRPr kumimoji="0" lang="en-US" altLang="ko-KR" sz="1600" kern="0" dirty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3489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514475"/>
            <a:ext cx="9906000" cy="1236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600" b="1" kern="0" dirty="0" smtClean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#</a:t>
            </a:r>
            <a:r>
              <a:rPr kumimoji="0" lang="ko-KR" altLang="en-US" sz="3600" b="1" kern="0" dirty="0" smtClean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별첨</a:t>
            </a:r>
            <a:r>
              <a:rPr kumimoji="0" lang="en-US" altLang="ko-KR" sz="3600" b="1" kern="0" dirty="0" smtClean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: </a:t>
            </a:r>
            <a:r>
              <a:rPr kumimoji="0" lang="ko-KR" altLang="en-US" sz="3600" b="1" kern="0" dirty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리눅스 오라클 </a:t>
            </a:r>
            <a:r>
              <a:rPr kumimoji="0" lang="en-US" altLang="ko-KR" sz="3600" b="1" kern="0" dirty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DB </a:t>
            </a:r>
            <a:r>
              <a:rPr kumimoji="0" lang="ko-KR" altLang="en-US" sz="3600" b="1" kern="0" dirty="0">
                <a:solidFill>
                  <a:srgbClr val="FFFFFF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rPr>
              <a:t>시스템 구축 참조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376" y="188094"/>
            <a:ext cx="136928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50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제목 1"/>
          <p:cNvSpPr txBox="1">
            <a:spLocks/>
          </p:cNvSpPr>
          <p:nvPr/>
        </p:nvSpPr>
        <p:spPr>
          <a:xfrm>
            <a:off x="272480" y="0"/>
            <a:ext cx="929474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eaLnBrk="0" hangingPunct="0">
              <a:defRPr sz="2400" b="1">
                <a:solidFill>
                  <a:schemeClr val="bg1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defRPr>
            </a:lvl1pPr>
            <a:lvl2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2pPr>
            <a:lvl3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3pPr>
            <a:lvl4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4pPr>
            <a:lvl5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9pPr>
          </a:lstStyle>
          <a:p>
            <a:r>
              <a:rPr lang="ko-KR" altLang="en-US" dirty="0"/>
              <a:t>리눅스 기반 오라클 데이터베이스 </a:t>
            </a:r>
            <a:r>
              <a:rPr lang="en-US" altLang="ko-KR" dirty="0"/>
              <a:t>RAC</a:t>
            </a:r>
            <a:r>
              <a:rPr lang="ko-KR" altLang="en-US" dirty="0"/>
              <a:t> 도입 사례 </a:t>
            </a:r>
          </a:p>
        </p:txBody>
      </p:sp>
      <p:graphicFrame>
        <p:nvGraphicFramePr>
          <p:cNvPr id="31" name="표 30"/>
          <p:cNvGraphicFramePr>
            <a:graphicFrameLocks noGrp="1"/>
          </p:cNvGraphicFramePr>
          <p:nvPr>
            <p:extLst/>
          </p:nvPr>
        </p:nvGraphicFramePr>
        <p:xfrm>
          <a:off x="273050" y="991398"/>
          <a:ext cx="9292397" cy="4328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395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648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353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60563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64695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10471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kern="1200" baseline="0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Company</a:t>
                      </a:r>
                      <a:endParaRPr lang="ko-KR" altLang="en-US" sz="1400" b="1" kern="1200" baseline="0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kern="1200" baseline="0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Applications</a:t>
                      </a:r>
                      <a:endParaRPr lang="ko-KR" altLang="en-US" sz="1400" b="1" kern="1200" baseline="0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kern="1200" baseline="0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도입효과</a:t>
                      </a:r>
                      <a:endParaRPr lang="ko-KR" altLang="en-US" sz="1400" b="1" kern="1200" baseline="0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0471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Platform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Category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Software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5707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X86 (HP)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kern="12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텔레콤</a:t>
                      </a:r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endParaRPr lang="en-US" altLang="ko-KR" sz="1200" kern="12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(ERP system)</a:t>
                      </a:r>
                      <a:endParaRPr lang="ko-KR" altLang="en-US" sz="1200" kern="12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Database RAC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Red Hat </a:t>
                      </a:r>
                      <a:r>
                        <a:rPr lang="en-US" altLang="ko-KR" sz="1200" baseline="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linux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endParaRPr lang="ko-KR" altLang="en-US" sz="12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비용절감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및 성능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향상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l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공간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전력소모 감소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1989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X86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금융권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(E-BIZ solution)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e-Business </a:t>
                      </a:r>
                      <a:r>
                        <a:rPr lang="en-US" altLang="en-US" sz="12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Rel</a:t>
                      </a:r>
                      <a:r>
                        <a:rPr lang="en-US" altLang="en-US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12.0.6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v11g RAC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Red Hat Linux 5</a:t>
                      </a:r>
                      <a:endParaRPr lang="ko-KR" altLang="en-US" sz="12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시스템 통합 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l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100%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이상의 비용 감소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1989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X86</a:t>
                      </a:r>
                      <a:endParaRPr lang="ko-KR" altLang="en-US" sz="1200" kern="12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제조업</a:t>
                      </a:r>
                      <a:endParaRPr lang="en-US" altLang="ko-KR" sz="12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(E-BIZ solution)</a:t>
                      </a:r>
                      <a:endParaRPr lang="ko-KR" altLang="en-US" sz="12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e-Business </a:t>
                      </a:r>
                      <a:r>
                        <a:rPr lang="en-US" altLang="en-US" sz="12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Rel</a:t>
                      </a:r>
                      <a:r>
                        <a:rPr lang="en-US" altLang="en-US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11i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</a:t>
                      </a:r>
                      <a:r>
                        <a:rPr lang="en-US" altLang="en-US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9i</a:t>
                      </a:r>
                      <a:r>
                        <a:rPr lang="en-US" altLang="en-US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g RAC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Red Hat </a:t>
                      </a:r>
                      <a:r>
                        <a:rPr lang="en-US" altLang="ko-KR" sz="1200" baseline="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linux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Advanced Server </a:t>
                      </a:r>
                      <a:endParaRPr lang="ko-KR" altLang="en-US" sz="12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비용절감 및 성능향상 </a:t>
                      </a: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</a:p>
                    <a:p>
                      <a:pPr algn="l" latinLnBrk="1"/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유지보수인력의</a:t>
                      </a:r>
                      <a:r>
                        <a:rPr lang="ko-KR" altLang="en-US" sz="1200" kern="12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대부분을 자사인력으로 변환 </a:t>
                      </a:r>
                      <a:endParaRPr lang="en-US" altLang="ko-KR" sz="1200" kern="1200" baseline="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5707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X86</a:t>
                      </a:r>
                      <a:endParaRPr lang="ko-KR" altLang="en-US" sz="1200" kern="12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금융권</a:t>
                      </a:r>
                      <a:endParaRPr lang="en-US" altLang="ko-KR" sz="1200" kern="12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(</a:t>
                      </a:r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증권거래소</a:t>
                      </a: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)</a:t>
                      </a:r>
                      <a:endParaRPr lang="ko-KR" altLang="en-US" sz="1200" kern="12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kern="12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Oralce</a:t>
                      </a:r>
                      <a:r>
                        <a:rPr lang="en-US" altLang="ko-KR" sz="1200" kern="12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RAC</a:t>
                      </a:r>
                    </a:p>
                    <a:p>
                      <a:r>
                        <a:rPr lang="en-US" altLang="ko-KR" sz="1200" kern="12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Red Hat Linux</a:t>
                      </a:r>
                      <a:endParaRPr lang="ko-KR" altLang="en-US" sz="1200" kern="12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NYSE(</a:t>
                      </a:r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뉴욕 증권거래소</a:t>
                      </a: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)</a:t>
                      </a:r>
                      <a:r>
                        <a:rPr lang="en-US" altLang="ko-KR" sz="1200" kern="12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ko-KR" altLang="en-US" sz="1200" kern="12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시스템을</a:t>
                      </a:r>
                      <a:r>
                        <a:rPr lang="en-US" altLang="ko-KR" sz="1200" kern="12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ko-KR" altLang="en-US" sz="1200" kern="12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그대로 벤치마킹</a:t>
                      </a:r>
                      <a:endParaRPr lang="ko-KR" altLang="en-US" sz="1200" kern="12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5707">
                <a:tc>
                  <a:txBody>
                    <a:bodyPr/>
                    <a:lstStyle/>
                    <a:p>
                      <a:pPr algn="ctr" latinLnBrk="1"/>
                      <a:endParaRPr lang="en-US" altLang="ko-KR" sz="1200" kern="12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X86</a:t>
                      </a:r>
                      <a:endParaRPr lang="ko-KR" altLang="en-US" sz="1200" kern="12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kern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통신업</a:t>
                      </a:r>
                      <a:endParaRPr lang="ko-KR" altLang="en-US" sz="1200" kern="12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6 node Oracle RAC</a:t>
                      </a:r>
                    </a:p>
                    <a:p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Red</a:t>
                      </a:r>
                      <a:r>
                        <a:rPr lang="en-US" altLang="ko-KR" sz="1200" kern="12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Hat Linux</a:t>
                      </a:r>
                      <a:endParaRPr lang="ko-KR" altLang="en-US" sz="1200" kern="12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200" b="0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260</a:t>
                      </a:r>
                      <a:r>
                        <a:rPr lang="ko-KR" altLang="en-US" sz="1200" b="0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여대 </a:t>
                      </a:r>
                      <a:r>
                        <a:rPr lang="en-US" altLang="ko-KR" sz="1200" b="0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Unix (IBM, HP </a:t>
                      </a:r>
                      <a:r>
                        <a:rPr lang="ko-KR" altLang="en-US" sz="1200" b="0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등</a:t>
                      </a:r>
                      <a:r>
                        <a:rPr lang="en-US" altLang="ko-KR" sz="1200" b="0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)</a:t>
                      </a:r>
                      <a:r>
                        <a:rPr lang="ko-KR" altLang="en-US" sz="1200" b="0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를</a:t>
                      </a:r>
                      <a:r>
                        <a:rPr lang="en-US" altLang="ko-KR" sz="1200" b="0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 150</a:t>
                      </a:r>
                      <a:r>
                        <a:rPr lang="ko-KR" altLang="en-US" sz="1200" b="0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대 </a:t>
                      </a:r>
                      <a:r>
                        <a:rPr lang="en-US" altLang="ko-KR" sz="1200" b="0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x86/Linux</a:t>
                      </a:r>
                      <a:r>
                        <a:rPr lang="ko-KR" altLang="en-US" sz="1200" b="0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로 전환</a:t>
                      </a:r>
                      <a:endParaRPr lang="en-US" altLang="ko-KR" sz="1200" b="0" u="none" baseline="0" dirty="0" smtClean="0">
                        <a:latin typeface="나눔고딕" panose="020D0304000000000000" pitchFamily="50" charset="-127"/>
                        <a:ea typeface="나눔고딕" panose="020D0304000000000000" pitchFamily="50" charset="-127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200" b="1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Unix DB </a:t>
                      </a:r>
                      <a:r>
                        <a:rPr lang="ko-KR" altLang="en-US" sz="1200" b="1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국내 최대 규모인 </a:t>
                      </a:r>
                      <a:r>
                        <a:rPr lang="en-US" altLang="ko-KR" sz="1200" b="1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6 node Oracle RAC</a:t>
                      </a:r>
                      <a:r>
                        <a:rPr lang="ko-KR" altLang="en-US" sz="1200" b="1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를 </a:t>
                      </a:r>
                      <a:r>
                        <a:rPr lang="en-US" altLang="ko-KR" sz="1200" b="1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Linux</a:t>
                      </a:r>
                      <a:r>
                        <a:rPr lang="ko-KR" altLang="en-US" sz="1200" b="1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로 전환</a:t>
                      </a:r>
                      <a:endParaRPr lang="en-US" altLang="ko-KR" sz="1200" b="1" u="none" baseline="0" dirty="0" smtClean="0">
                        <a:latin typeface="나눔고딕" panose="020D0304000000000000" pitchFamily="50" charset="-127"/>
                        <a:ea typeface="나눔고딕" panose="020D0304000000000000" pitchFamily="50" charset="-127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200" b="0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인프라 운영 비용 </a:t>
                      </a:r>
                      <a:r>
                        <a:rPr lang="en-US" altLang="ko-KR" sz="1200" b="0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67% </a:t>
                      </a:r>
                      <a:r>
                        <a:rPr lang="ko-KR" altLang="en-US" sz="1200" b="0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절감</a:t>
                      </a:r>
                      <a:r>
                        <a:rPr lang="en-US" altLang="ko-KR" sz="1200" b="0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, </a:t>
                      </a:r>
                      <a:r>
                        <a:rPr lang="ko-KR" altLang="en-US" sz="1200" b="0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성능 향상 </a:t>
                      </a:r>
                      <a:r>
                        <a:rPr lang="en-US" altLang="ko-KR" sz="1200" b="0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(</a:t>
                      </a:r>
                      <a:r>
                        <a:rPr lang="ko-KR" altLang="en-US" sz="1200" b="0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메일 발송 </a:t>
                      </a:r>
                      <a:r>
                        <a:rPr lang="en-US" altLang="ko-KR" sz="1200" b="0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7.5</a:t>
                      </a:r>
                      <a:r>
                        <a:rPr lang="ko-KR" altLang="en-US" sz="1200" b="0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배 향상 등</a:t>
                      </a:r>
                      <a:r>
                        <a:rPr lang="en-US" altLang="ko-KR" sz="1200" b="0" u="none" baseline="0" dirty="0" smtClean="0">
                          <a:latin typeface="나눔고딕" panose="020D0304000000000000" pitchFamily="50" charset="-127"/>
                          <a:ea typeface="나눔고딕" panose="020D0304000000000000" pitchFamily="50" charset="-127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44613196"/>
                  </a:ext>
                </a:extLst>
              </a:tr>
            </a:tbl>
          </a:graphicData>
        </a:graphic>
      </p:graphicFrame>
      <p:pic>
        <p:nvPicPr>
          <p:cNvPr id="32" name="그림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89" y="1623476"/>
            <a:ext cx="1195252" cy="422235"/>
          </a:xfrm>
          <a:prstGeom prst="rect">
            <a:avLst/>
          </a:prstGeom>
        </p:spPr>
      </p:pic>
      <p:pic>
        <p:nvPicPr>
          <p:cNvPr id="33" name="그림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635" y="2867989"/>
            <a:ext cx="1028700" cy="374782"/>
          </a:xfrm>
          <a:prstGeom prst="rect">
            <a:avLst/>
          </a:prstGeom>
        </p:spPr>
      </p:pic>
      <p:pic>
        <p:nvPicPr>
          <p:cNvPr id="34" name="그림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668" y="3383259"/>
            <a:ext cx="1323973" cy="338137"/>
          </a:xfrm>
          <a:prstGeom prst="rect">
            <a:avLst/>
          </a:prstGeom>
        </p:spPr>
      </p:pic>
      <p:pic>
        <p:nvPicPr>
          <p:cNvPr id="35" name="Picture 2" descr="https://www.marketbeat.com/logos/citigroup_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35" y="2209709"/>
            <a:ext cx="1034852" cy="367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0549" y="4335525"/>
            <a:ext cx="109537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7982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표 10"/>
          <p:cNvGraphicFramePr>
            <a:graphicFrameLocks noGrp="1"/>
          </p:cNvGraphicFramePr>
          <p:nvPr>
            <p:extLst/>
          </p:nvPr>
        </p:nvGraphicFramePr>
        <p:xfrm>
          <a:off x="273050" y="991398"/>
          <a:ext cx="9292397" cy="224613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395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648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353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60563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64695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5526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kern="1200" baseline="0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Company</a:t>
                      </a:r>
                      <a:endParaRPr lang="ko-KR" altLang="en-US" sz="1400" b="1" kern="1200" baseline="0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kern="1200" baseline="0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Applications</a:t>
                      </a:r>
                      <a:endParaRPr lang="ko-KR" altLang="en-US" sz="1400" b="1" kern="1200" baseline="0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kern="1200" baseline="0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도입효과</a:t>
                      </a:r>
                      <a:endParaRPr lang="ko-KR" altLang="en-US" sz="1400" b="1" kern="1200" baseline="0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552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Platform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Category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Software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53394">
                <a:tc>
                  <a:txBody>
                    <a:bodyPr/>
                    <a:lstStyle/>
                    <a:p>
                      <a:pPr latinLnBrk="1"/>
                      <a:endParaRPr lang="en-US" altLang="ko-KR" sz="14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latinLnBrk="1"/>
                      <a:endParaRPr lang="en-US" altLang="ko-KR" sz="14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X86(HP)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제조업</a:t>
                      </a:r>
                      <a:r>
                        <a:rPr lang="en-US" altLang="ko-KR" sz="13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endParaRPr lang="en-US" altLang="ko-KR" sz="13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ko-KR" altLang="en-US" sz="13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부산 생산</a:t>
                      </a:r>
                      <a:r>
                        <a:rPr lang="en-US" altLang="ko-KR" sz="13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system) </a:t>
                      </a:r>
                      <a:endParaRPr lang="ko-KR" altLang="en-US" sz="13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</a:t>
                      </a:r>
                      <a:r>
                        <a:rPr lang="en-US" altLang="ko-KR" sz="13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Database 11g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Red Hat Linux </a:t>
                      </a:r>
                      <a:endParaRPr lang="ko-KR" altLang="en-US" sz="13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3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비용절감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20842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3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X86 (HP)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kern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금융권 </a:t>
                      </a:r>
                      <a:endParaRPr lang="en-US" altLang="ko-KR" sz="1300" kern="12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  <a:p>
                      <a:pPr latinLnBrk="1"/>
                      <a:r>
                        <a:rPr lang="en-US" altLang="ko-KR" sz="1300" kern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(</a:t>
                      </a:r>
                      <a:r>
                        <a:rPr lang="ko-KR" altLang="en-US" sz="1300" kern="12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주전산</a:t>
                      </a:r>
                      <a:r>
                        <a:rPr lang="ko-KR" altLang="en-US" sz="1300" kern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시스템 </a:t>
                      </a:r>
                      <a:r>
                        <a:rPr lang="en-US" altLang="ko-KR" sz="1300" kern="12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)</a:t>
                      </a:r>
                      <a:endParaRPr lang="ko-KR" altLang="en-US" sz="1300" kern="12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</a:t>
                      </a:r>
                      <a:r>
                        <a:rPr lang="en-US" altLang="ko-KR" sz="13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Database 11g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Red Hat Linux 6.5 </a:t>
                      </a:r>
                      <a:endParaRPr lang="ko-KR" altLang="en-US" sz="13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3-150</a:t>
                      </a:r>
                      <a:r>
                        <a:rPr lang="ko-KR" altLang="en-US" sz="13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배 성능 향상 </a:t>
                      </a:r>
                      <a:endParaRPr lang="en-US" altLang="ko-KR" sz="13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l" latinLnBrk="1"/>
                      <a:r>
                        <a:rPr lang="ko-KR" altLang="en-US" sz="13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오라클</a:t>
                      </a:r>
                      <a:r>
                        <a:rPr lang="ko-KR" altLang="en-US" sz="13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3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라이센스비용</a:t>
                      </a:r>
                      <a:r>
                        <a:rPr lang="ko-KR" altLang="en-US" sz="13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감소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20842"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X86 (DELL)</a:t>
                      </a:r>
                      <a:endParaRPr lang="ko-KR" altLang="en-US" sz="13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금융권</a:t>
                      </a:r>
                      <a:endParaRPr lang="en-US" altLang="ko-KR" sz="13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kumimoji="0" lang="ko-KR" altLang="en-US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이상징후시스템</a:t>
                      </a:r>
                      <a:r>
                        <a:rPr lang="en-US" altLang="ko-KR" sz="13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</a:t>
                      </a:r>
                      <a:r>
                        <a:rPr lang="en-US" altLang="ko-KR" sz="13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Database 11g R2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Red Hat Linux 6.5</a:t>
                      </a:r>
                      <a:endParaRPr lang="ko-KR" altLang="en-US" sz="13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3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차세대 플랫폼으로 </a:t>
                      </a:r>
                      <a:r>
                        <a:rPr lang="ko-KR" altLang="en-US" sz="13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리눅스</a:t>
                      </a:r>
                      <a:r>
                        <a:rPr lang="ko-KR" altLang="en-US" sz="13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채택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12" name="Picture 8" descr="http://mylogo.incruit.com/2008/03/%EC%82%BC%EC%84%B1_200803181940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67" y="1680435"/>
            <a:ext cx="1210589" cy="393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그룹 12"/>
          <p:cNvGrpSpPr/>
          <p:nvPr/>
        </p:nvGrpSpPr>
        <p:grpSpPr>
          <a:xfrm>
            <a:off x="455095" y="2291539"/>
            <a:ext cx="1113529" cy="331980"/>
            <a:chOff x="2023290" y="4956069"/>
            <a:chExt cx="1578158" cy="417378"/>
          </a:xfrm>
        </p:grpSpPr>
        <p:pic>
          <p:nvPicPr>
            <p:cNvPr id="14" name="Picture 10" descr="http://www.renaultcapital.co.kr/img/common/logo.jpg">
              <a:hlinkClick r:id="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3290" y="4956069"/>
              <a:ext cx="673662" cy="417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2" descr="http://www.renaultcapital.co.kr/img/common/foot_logo.gi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4198" y="5102444"/>
              <a:ext cx="857250" cy="161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Picture 14" descr="http://www.ilyoseoul.co.kr/news/photo/201211/73343_30833_3948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69" y="2796910"/>
            <a:ext cx="1144180" cy="416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그룹 6"/>
          <p:cNvGrpSpPr/>
          <p:nvPr/>
        </p:nvGrpSpPr>
        <p:grpSpPr>
          <a:xfrm>
            <a:off x="704528" y="3386367"/>
            <a:ext cx="8217589" cy="2970409"/>
            <a:chOff x="263803" y="3410919"/>
            <a:chExt cx="8289597" cy="3063034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63803" y="3410919"/>
              <a:ext cx="5445394" cy="3063034"/>
            </a:xfrm>
            <a:prstGeom prst="rect">
              <a:avLst/>
            </a:prstGeom>
          </p:spPr>
        </p:pic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862216" y="3871541"/>
              <a:ext cx="1263928" cy="2602412"/>
            </a:xfrm>
            <a:prstGeom prst="rect">
              <a:avLst/>
            </a:prstGeom>
          </p:spPr>
        </p:pic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289473" y="3871541"/>
              <a:ext cx="1263927" cy="2602412"/>
            </a:xfrm>
            <a:prstGeom prst="rect">
              <a:avLst/>
            </a:prstGeom>
          </p:spPr>
        </p:pic>
      </p:grpSp>
      <p:sp>
        <p:nvSpPr>
          <p:cNvPr id="17" name="제목 1"/>
          <p:cNvSpPr txBox="1">
            <a:spLocks/>
          </p:cNvSpPr>
          <p:nvPr/>
        </p:nvSpPr>
        <p:spPr>
          <a:xfrm>
            <a:off x="272480" y="0"/>
            <a:ext cx="929474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eaLnBrk="0" hangingPunct="0">
              <a:defRPr sz="2400" b="1">
                <a:solidFill>
                  <a:schemeClr val="bg1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defRPr>
            </a:lvl1pPr>
            <a:lvl2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2pPr>
            <a:lvl3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3pPr>
            <a:lvl4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4pPr>
            <a:lvl5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9pPr>
          </a:lstStyle>
          <a:p>
            <a:r>
              <a:rPr lang="ko-KR" altLang="en-US" dirty="0" smtClean="0"/>
              <a:t>오픈소스컨설팅 사례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374215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182" y="1669781"/>
            <a:ext cx="8486775" cy="2148074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496" y="824338"/>
            <a:ext cx="7653338" cy="833069"/>
          </a:xfrm>
          <a:prstGeom prst="rect">
            <a:avLst/>
          </a:prstGeom>
        </p:spPr>
      </p:pic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769548"/>
              </p:ext>
            </p:extLst>
          </p:nvPr>
        </p:nvGraphicFramePr>
        <p:xfrm>
          <a:off x="273051" y="4653137"/>
          <a:ext cx="9217024" cy="1310170"/>
        </p:xfrm>
        <a:graphic>
          <a:graphicData uri="http://schemas.openxmlformats.org/drawingml/2006/table">
            <a:tbl>
              <a:tblPr/>
              <a:tblGrid>
                <a:gridCol w="3579933">
                  <a:extLst>
                    <a:ext uri="{9D8B030D-6E8A-4147-A177-3AD203B41FA5}">
                      <a16:colId xmlns:a16="http://schemas.microsoft.com/office/drawing/2014/main" xmlns="" val="2938557703"/>
                    </a:ext>
                  </a:extLst>
                </a:gridCol>
                <a:gridCol w="1873547">
                  <a:extLst>
                    <a:ext uri="{9D8B030D-6E8A-4147-A177-3AD203B41FA5}">
                      <a16:colId xmlns:a16="http://schemas.microsoft.com/office/drawing/2014/main" xmlns="" val="2888916030"/>
                    </a:ext>
                  </a:extLst>
                </a:gridCol>
                <a:gridCol w="3763544">
                  <a:extLst>
                    <a:ext uri="{9D8B030D-6E8A-4147-A177-3AD203B41FA5}">
                      <a16:colId xmlns:a16="http://schemas.microsoft.com/office/drawing/2014/main" xmlns="" val="2311584344"/>
                    </a:ext>
                  </a:extLst>
                </a:gridCol>
              </a:tblGrid>
              <a:tr h="230313">
                <a:tc gridSpan="3">
                  <a:txBody>
                    <a:bodyPr/>
                    <a:lstStyle/>
                    <a:p>
                      <a:pPr algn="ctr" fontAlgn="ctr"/>
                      <a:r>
                        <a:rPr kumimoji="0" lang="en-US" sz="1400" b="0" kern="0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RAC </a:t>
                      </a:r>
                      <a:r>
                        <a:rPr kumimoji="0" lang="ko-KR" altLang="en-US" sz="1400" b="0" kern="0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구성방법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40978991"/>
                  </a:ext>
                </a:extLst>
              </a:tr>
              <a:tr h="40283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400" b="0" kern="0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Red Hat 7.X</a:t>
                      </a:r>
                      <a:endParaRPr kumimoji="0" lang="en-US" sz="1400" b="0" kern="0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400" b="0" kern="0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400" b="0" kern="0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SUSE 12 </a:t>
                      </a:r>
                      <a:endParaRPr kumimoji="0" lang="en-US" sz="1400" b="0" kern="0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46628978"/>
                  </a:ext>
                </a:extLst>
              </a:tr>
              <a:tr h="350211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400" b="0" kern="0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ASM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400" b="0" kern="0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RAC </a:t>
                      </a:r>
                      <a:r>
                        <a:rPr kumimoji="0" lang="ko-KR" altLang="en-US" sz="1400" b="0" kern="0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구성법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400" b="0" kern="0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ASM or</a:t>
                      </a:r>
                      <a:br>
                        <a:rPr kumimoji="0" lang="en-US" sz="1400" b="0" kern="0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</a:br>
                      <a:r>
                        <a:rPr kumimoji="0" lang="en-US" sz="1400" b="0" kern="0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RAW device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07016750"/>
                  </a:ext>
                </a:extLst>
              </a:tr>
              <a:tr h="240782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400" b="0" kern="0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X (</a:t>
                      </a:r>
                      <a:r>
                        <a:rPr kumimoji="0" lang="ko-KR" altLang="en-US" sz="1400" b="0" kern="0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현재 </a:t>
                      </a:r>
                      <a:r>
                        <a:rPr kumimoji="0" lang="en-US" altLang="ko-KR" sz="1400" b="0" kern="0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certification </a:t>
                      </a:r>
                      <a:r>
                        <a:rPr kumimoji="0" lang="ko-KR" altLang="en-US" sz="1400" b="0" kern="0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없음</a:t>
                      </a:r>
                      <a:r>
                        <a:rPr kumimoji="0" lang="en-US" altLang="ko-KR" sz="1400" b="0" kern="0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)</a:t>
                      </a:r>
                      <a:endParaRPr kumimoji="0" lang="en-US" sz="1400" b="0" kern="0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ko-KR" altLang="en-US" sz="1400" b="0" kern="0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공유파일시스템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400" b="0" kern="0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ocfs2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21250488"/>
                  </a:ext>
                </a:extLst>
              </a:tr>
            </a:tbl>
          </a:graphicData>
        </a:graphic>
      </p:graphicFrame>
      <p:sp>
        <p:nvSpPr>
          <p:cNvPr id="18" name="제목 1"/>
          <p:cNvSpPr txBox="1">
            <a:spLocks/>
          </p:cNvSpPr>
          <p:nvPr/>
        </p:nvSpPr>
        <p:spPr>
          <a:xfrm>
            <a:off x="305628" y="4026791"/>
            <a:ext cx="9294744" cy="541394"/>
          </a:xfrm>
          <a:prstGeom prst="rect">
            <a:avLst/>
          </a:prstGeom>
          <a:noFill/>
        </p:spPr>
        <p:txBody>
          <a:bodyPr/>
          <a:lstStyle>
            <a:lvl1pPr marL="0" indent="0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BA8604"/>
              </a:buClr>
              <a:buSzPct val="85000"/>
              <a:buFont typeface="Wingdings" panose="05000000000000000000" pitchFamily="2" charset="2"/>
              <a:buNone/>
              <a:defRPr kumimoji="0" lang="ko-KR" altLang="en-US" sz="2000" b="1" kern="0" dirty="0" smtClean="0">
                <a:solidFill>
                  <a:srgbClr val="FFFFFF"/>
                </a:solidFill>
                <a:latin typeface="Rix고딕 EB" panose="02020603020101020101" pitchFamily="18" charset="-127"/>
                <a:ea typeface="Rix고딕 EB" panose="02020603020101020101" pitchFamily="18" charset="-127"/>
                <a:cs typeface="+mn-cs"/>
              </a:defRPr>
            </a:lvl1pPr>
            <a:lvl2pPr marL="606425" indent="-225425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BA8604"/>
              </a:buClr>
              <a:buSzPct val="85000"/>
              <a:buFont typeface="Wingdings" panose="05000000000000000000" pitchFamily="2" charset="2"/>
              <a:buChar char="–"/>
              <a:defRPr kumimoji="1" lang="ko-KR" altLang="en-US" sz="1400" kern="1200" dirty="0" smtClean="0">
                <a:solidFill>
                  <a:srgbClr val="312301"/>
                </a:solidFill>
                <a:latin typeface="+mn-lt"/>
                <a:ea typeface="+mn-ea"/>
                <a:cs typeface="+mn-cs"/>
              </a:defRPr>
            </a:lvl2pPr>
            <a:lvl3pPr marL="1023938" indent="-227013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BA8604"/>
              </a:buClr>
              <a:buSzPct val="85000"/>
              <a:buFont typeface="Wingdings" panose="05000000000000000000" pitchFamily="2" charset="2"/>
              <a:buChar char="•"/>
              <a:defRPr kumimoji="1" lang="ko-KR" altLang="en-US" sz="1400" kern="1200" dirty="0" smtClean="0">
                <a:solidFill>
                  <a:srgbClr val="31230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BA8604"/>
              </a:buClr>
              <a:buSzPct val="85000"/>
              <a:buFont typeface="Wingdings" panose="05000000000000000000" pitchFamily="2" charset="2"/>
              <a:buChar char="–"/>
              <a:defRPr kumimoji="1" lang="ko-KR" altLang="en-US" sz="1400" kern="1200" dirty="0" smtClean="0">
                <a:solidFill>
                  <a:srgbClr val="31230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BA8604"/>
              </a:buClr>
              <a:buSzPct val="85000"/>
              <a:buFont typeface="Wingdings" panose="05000000000000000000" pitchFamily="2" charset="2"/>
              <a:buChar char="»"/>
              <a:defRPr kumimoji="1" lang="ko-KR" altLang="en-US" sz="1400" kern="1200" dirty="0">
                <a:solidFill>
                  <a:srgbClr val="31230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BA8604"/>
              </a:buClr>
              <a:buSzPct val="85000"/>
              <a:buFont typeface="Wingdings" pitchFamily="2" charset="2"/>
              <a:defRPr sz="1400">
                <a:solidFill>
                  <a:srgbClr val="31230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BA8604"/>
              </a:buClr>
              <a:buSzPct val="85000"/>
              <a:buFont typeface="Wingdings" pitchFamily="2" charset="2"/>
              <a:defRPr sz="1400">
                <a:solidFill>
                  <a:srgbClr val="31230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BA8604"/>
              </a:buClr>
              <a:buSzPct val="85000"/>
              <a:buFont typeface="Wingdings" pitchFamily="2" charset="2"/>
              <a:defRPr sz="1400">
                <a:solidFill>
                  <a:srgbClr val="31230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BA8604"/>
              </a:buClr>
              <a:buSzPct val="85000"/>
              <a:buFont typeface="Wingdings" pitchFamily="2" charset="2"/>
              <a:defRPr sz="1400">
                <a:solidFill>
                  <a:srgbClr val="312301"/>
                </a:solidFill>
                <a:latin typeface="+mn-lt"/>
                <a:ea typeface="+mn-ea"/>
              </a:defRPr>
            </a:lvl9pPr>
          </a:lstStyle>
          <a:p>
            <a:pPr latinLnBrk="0"/>
            <a:r>
              <a:rPr lang="en-US" altLang="ko-KR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Oracle </a:t>
            </a:r>
            <a:r>
              <a:rPr lang="ko-KR" altLang="en-US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구성방법 </a:t>
            </a:r>
            <a:endParaRPr lang="ko-KR" altLang="en-US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7" name="제목 1"/>
          <p:cNvSpPr txBox="1">
            <a:spLocks/>
          </p:cNvSpPr>
          <p:nvPr/>
        </p:nvSpPr>
        <p:spPr>
          <a:xfrm>
            <a:off x="272480" y="0"/>
            <a:ext cx="929474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eaLnBrk="0" hangingPunct="0">
              <a:defRPr sz="2400" b="1">
                <a:solidFill>
                  <a:schemeClr val="bg1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defRPr>
            </a:lvl1pPr>
            <a:lvl2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2pPr>
            <a:lvl3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3pPr>
            <a:lvl4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4pPr>
            <a:lvl5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9pPr>
          </a:lstStyle>
          <a:p>
            <a:r>
              <a:rPr lang="en-US" altLang="ko-KR" dirty="0" smtClean="0"/>
              <a:t>Oracle RAC </a:t>
            </a:r>
            <a:r>
              <a:rPr lang="ko-KR" altLang="en-US" dirty="0" smtClean="0"/>
              <a:t>인증 및 구성 방법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13569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제목 1"/>
          <p:cNvSpPr txBox="1">
            <a:spLocks/>
          </p:cNvSpPr>
          <p:nvPr/>
        </p:nvSpPr>
        <p:spPr>
          <a:xfrm>
            <a:off x="273050" y="0"/>
            <a:ext cx="9327322" cy="67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ko-KR"/>
            </a:defPPr>
            <a:lvl1pPr eaLnBrk="0" hangingPunct="0">
              <a:defRPr sz="2400" b="1">
                <a:solidFill>
                  <a:schemeClr val="bg1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defRPr>
            </a:lvl1pPr>
            <a:lvl2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2pPr>
            <a:lvl3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3pPr>
            <a:lvl4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4pPr>
            <a:lvl5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9pPr>
          </a:lstStyle>
          <a:p>
            <a:r>
              <a:rPr lang="en-US" altLang="ko-KR" dirty="0"/>
              <a:t>Oracle RAC (12C) multi node on Red Hat 7.X / SUSE 12 - oracle doc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3051" y="908720"/>
            <a:ext cx="9217023" cy="338554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3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sz="1600" b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pPr latinLnBrk="1">
              <a:lnSpc>
                <a:spcPct val="100000"/>
              </a:lnSpc>
            </a:pPr>
            <a:r>
              <a:rPr lang="en-US" altLang="ko-KR" b="1" dirty="0" smtClean="0"/>
              <a:t>Real Application Clusters Administration and Deployment Guide</a:t>
            </a:r>
            <a:endParaRPr lang="ko-KR" altLang="en-US" b="1" dirty="0"/>
          </a:p>
        </p:txBody>
      </p:sp>
      <p:pic>
        <p:nvPicPr>
          <p:cNvPr id="8" name="Picture 328" descr="Description of Figure 1-1 follow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1556792"/>
            <a:ext cx="4263214" cy="4181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416496" y="5826750"/>
            <a:ext cx="4522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Oracle Database with Oracle RAC Architecture</a:t>
            </a:r>
            <a:endParaRPr lang="ko-KR" altLang="en-US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953000" y="1495357"/>
            <a:ext cx="4679950" cy="458663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144000" tIns="72000" rIns="144000" bIns="90000">
            <a:spAutoFit/>
          </a:bodyPr>
          <a:lstStyle/>
          <a:p>
            <a:pPr algn="ctr" latinLnBrk="1">
              <a:lnSpc>
                <a:spcPct val="110000"/>
              </a:lnSpc>
              <a:spcBef>
                <a:spcPct val="30000"/>
              </a:spcBef>
              <a:buClr>
                <a:srgbClr val="40B1C9"/>
              </a:buClr>
              <a:buFont typeface="Wingdings" pitchFamily="2" charset="2"/>
              <a:buNone/>
            </a:pPr>
            <a:r>
              <a:rPr lang="en-US" altLang="ko-KR" dirty="0">
                <a:latin typeface="산돌고딕 M" panose="02030504000101010101" pitchFamily="18" charset="-127"/>
                <a:ea typeface="산돌고딕 M" panose="02030504000101010101" pitchFamily="18" charset="-127"/>
                <a:cs typeface="Arial" charset="0"/>
              </a:rPr>
              <a:t>Oracle </a:t>
            </a:r>
            <a:r>
              <a:rPr lang="en-US" altLang="ko-KR" dirty="0" err="1">
                <a:latin typeface="산돌고딕 M" panose="02030504000101010101" pitchFamily="18" charset="-127"/>
                <a:ea typeface="산돌고딕 M" panose="02030504000101010101" pitchFamily="18" charset="-127"/>
                <a:cs typeface="Arial" charset="0"/>
              </a:rPr>
              <a:t>Clusterware</a:t>
            </a:r>
            <a:r>
              <a:rPr lang="en-US" altLang="ko-KR" dirty="0">
                <a:latin typeface="산돌고딕 M" panose="02030504000101010101" pitchFamily="18" charset="-127"/>
                <a:ea typeface="산돌고딕 M" panose="02030504000101010101" pitchFamily="18" charset="-127"/>
                <a:cs typeface="Arial" charset="0"/>
              </a:rPr>
              <a:t> for Oracle RAC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53000" y="2012647"/>
            <a:ext cx="467995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결론 </a:t>
            </a:r>
            <a:r>
              <a:rPr lang="en-US" altLang="ko-KR" sz="14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: RAC</a:t>
            </a:r>
            <a:r>
              <a:rPr lang="ko-KR" altLang="en-US" sz="14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를 위한 </a:t>
            </a:r>
            <a:r>
              <a:rPr lang="en-US" altLang="ko-KR" sz="14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Red Hat storage </a:t>
            </a:r>
            <a:r>
              <a:rPr lang="ko-KR" altLang="en-US" sz="14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구성 </a:t>
            </a:r>
            <a:endParaRPr lang="en-US" altLang="ko-KR" sz="1400" dirty="0" smtClean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l"/>
            <a:endParaRPr lang="en-US" altLang="ko-KR" sz="16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457200" indent="-457200" algn="l">
              <a:buAutoNum type="arabicPeriod"/>
            </a:pP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Red Hat Linux + RAC + ASM + Cluster ware</a:t>
            </a:r>
          </a:p>
          <a:p>
            <a:pPr marL="457200" indent="-457200" algn="l">
              <a:buAutoNum type="arabicPeriod"/>
            </a:pPr>
            <a:endParaRPr lang="en-US" altLang="ko-KR" sz="16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457200" indent="-457200" algn="l">
              <a:buAutoNum type="arabicPeriod"/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Red Hat Linux + 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RAC + SFCFS + Cluster ware </a:t>
            </a:r>
          </a:p>
          <a:p>
            <a:pPr marL="457200" indent="-457200" algn="l">
              <a:buAutoNum type="arabicPeriod"/>
            </a:pPr>
            <a:endParaRPr lang="en-US" altLang="ko-KR" sz="1600" dirty="0" smtClean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457200" indent="-457200" algn="l">
              <a:buAutoNum type="arabicPeriod"/>
            </a:pPr>
            <a:endParaRPr lang="en-US" altLang="ko-KR" sz="1600" dirty="0" smtClean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457200" indent="-457200" algn="l">
              <a:buAutoNum type="arabicPeriod"/>
            </a:pP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SUSE + RAC + ASM + </a:t>
            </a:r>
            <a:r>
              <a:rPr lang="en-US" altLang="ko-KR" sz="1600" dirty="0" err="1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Clusterware</a:t>
            </a:r>
            <a:endParaRPr lang="en-US" altLang="ko-KR" sz="1600" dirty="0" smtClean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457200" indent="-457200" algn="l">
              <a:buAutoNum type="arabicPeriod"/>
            </a:pPr>
            <a:endParaRPr lang="en-US" altLang="ko-KR" sz="1600" dirty="0" smtClean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457200" indent="-457200">
              <a:buFontTx/>
              <a:buAutoNum type="arabicPeriod"/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SUSE + RAC + 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SFCFS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+ </a:t>
            </a:r>
            <a:r>
              <a:rPr lang="en-US" altLang="ko-KR" sz="1600" dirty="0" err="1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Clusterware</a:t>
            </a:r>
            <a:endParaRPr lang="en-US" altLang="ko-KR" sz="1600" dirty="0" smtClean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457200" indent="-457200">
              <a:buFontTx/>
              <a:buAutoNum type="arabicPeriod"/>
            </a:pPr>
            <a:endParaRPr lang="en-US" altLang="ko-KR" sz="16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457200" indent="-457200">
              <a:buFontTx/>
              <a:buAutoNum type="arabicPeriod"/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SUSE + RAC + 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OCFS2+ </a:t>
            </a:r>
            <a:r>
              <a:rPr lang="en-US" altLang="ko-KR" sz="16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Clusterware</a:t>
            </a:r>
            <a:endParaRPr lang="en-US" altLang="ko-KR" sz="16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457200" indent="-457200">
              <a:buFontTx/>
              <a:buAutoNum type="arabicPeriod"/>
            </a:pPr>
            <a:endParaRPr lang="en-US" altLang="ko-KR" sz="16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457200" indent="-457200" algn="l">
              <a:buAutoNum type="arabicPeriod"/>
            </a:pPr>
            <a:endParaRPr lang="en-US" altLang="ko-KR" sz="1600" dirty="0" smtClean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457200" indent="-457200" algn="l">
              <a:buAutoNum type="arabicPeriod"/>
            </a:pPr>
            <a:endParaRPr lang="en-US" altLang="ko-KR" sz="1600" dirty="0" smtClean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598827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72480" y="0"/>
            <a:ext cx="7512620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ko-KR"/>
            </a:defPPr>
            <a:lvl1pPr eaLnBrk="0" hangingPunct="0">
              <a:defRPr sz="2400" b="1">
                <a:solidFill>
                  <a:schemeClr val="bg1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defRPr>
            </a:lvl1pPr>
            <a:lvl2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2pPr>
            <a:lvl3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3pPr>
            <a:lvl4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4pPr>
            <a:lvl5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9pPr>
          </a:lstStyle>
          <a:p>
            <a:r>
              <a:rPr lang="en-US" altLang="ko-KR" dirty="0"/>
              <a:t>IBM AIX</a:t>
            </a:r>
            <a:r>
              <a:rPr lang="ko-KR" altLang="en-US" dirty="0"/>
              <a:t>와 </a:t>
            </a:r>
            <a:r>
              <a:rPr lang="en-US" altLang="ko-KR" dirty="0"/>
              <a:t>IBM X server </a:t>
            </a:r>
            <a:r>
              <a:rPr lang="ko-KR" altLang="en-US" dirty="0"/>
              <a:t>위에서의 오라클 </a:t>
            </a:r>
            <a:r>
              <a:rPr lang="en-US" altLang="ko-KR" dirty="0"/>
              <a:t>(11g/12c)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3600" y="836712"/>
            <a:ext cx="8937112" cy="833049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3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sz="1600" b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lang="en-US" altLang="ko-KR" sz="1400" dirty="0"/>
              <a:t>IBM</a:t>
            </a:r>
            <a:r>
              <a:rPr lang="ko-KR" altLang="en-US" sz="1400" dirty="0"/>
              <a:t>은 </a:t>
            </a:r>
            <a:r>
              <a:rPr lang="en-US" altLang="ko-KR" sz="1400" dirty="0" err="1"/>
              <a:t>PureFlex</a:t>
            </a:r>
            <a:r>
              <a:rPr lang="en-US" altLang="ko-KR" sz="1400" dirty="0"/>
              <a:t> system for Oracle Database 11g R2</a:t>
            </a:r>
            <a:r>
              <a:rPr lang="ko-KR" altLang="en-US" sz="1400" dirty="0"/>
              <a:t>란 자료에서 아래와 같이 기술하고   있습니다</a:t>
            </a:r>
            <a:r>
              <a:rPr lang="en-US" altLang="ko-KR" sz="1400" dirty="0"/>
              <a:t>.</a:t>
            </a:r>
            <a:endParaRPr lang="ko-KR" altLang="en-US" sz="1400" dirty="0"/>
          </a:p>
          <a:p>
            <a:pPr marL="12700" marR="5080">
              <a:lnSpc>
                <a:spcPct val="110000"/>
              </a:lnSpc>
              <a:spcBef>
                <a:spcPts val="380"/>
              </a:spcBef>
            </a:pPr>
            <a:r>
              <a:rPr lang="ko-KR" altLang="en-US" sz="1400" dirty="0"/>
              <a:t>이는 결국 </a:t>
            </a:r>
            <a:r>
              <a:rPr lang="ko-KR" altLang="en-US" sz="1400" dirty="0" err="1"/>
              <a:t>워크로드와</a:t>
            </a:r>
            <a:r>
              <a:rPr lang="ko-KR" altLang="en-US" sz="1400" dirty="0"/>
              <a:t> 환경에 따라 </a:t>
            </a:r>
            <a:r>
              <a:rPr lang="en-US" altLang="ko-KR" sz="1400" dirty="0"/>
              <a:t>Power7</a:t>
            </a:r>
            <a:r>
              <a:rPr lang="ko-KR" altLang="en-US" sz="1400" dirty="0"/>
              <a:t>과 </a:t>
            </a:r>
            <a:r>
              <a:rPr lang="en-US" altLang="ko-KR" sz="1400" dirty="0"/>
              <a:t>Intel processor(X86)</a:t>
            </a:r>
            <a:r>
              <a:rPr lang="ko-KR" altLang="en-US" sz="1400" dirty="0"/>
              <a:t>서버를 선택하는 것이지 안정성이나</a:t>
            </a:r>
            <a:r>
              <a:rPr lang="en-US" altLang="ko-KR" sz="1400" dirty="0"/>
              <a:t>,  </a:t>
            </a:r>
            <a:r>
              <a:rPr lang="ko-KR" altLang="en-US" sz="1400" dirty="0"/>
              <a:t>가용성 측면에서 시스템을 구분하지 않는다는 것을 의미합니다</a:t>
            </a:r>
            <a:r>
              <a:rPr lang="en-US" altLang="ko-KR" sz="1400" dirty="0"/>
              <a:t>.</a:t>
            </a:r>
            <a:endParaRPr lang="ko-KR" altLang="en-US" sz="1400" dirty="0"/>
          </a:p>
        </p:txBody>
      </p:sp>
      <p:sp>
        <p:nvSpPr>
          <p:cNvPr id="12" name="object 3"/>
          <p:cNvSpPr/>
          <p:nvPr/>
        </p:nvSpPr>
        <p:spPr>
          <a:xfrm>
            <a:off x="346211" y="1722726"/>
            <a:ext cx="4124325" cy="11906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4"/>
          <p:cNvSpPr/>
          <p:nvPr/>
        </p:nvSpPr>
        <p:spPr>
          <a:xfrm>
            <a:off x="4789069" y="1418670"/>
            <a:ext cx="4505960" cy="166458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9"/>
          <p:cNvSpPr txBox="1"/>
          <p:nvPr/>
        </p:nvSpPr>
        <p:spPr>
          <a:xfrm>
            <a:off x="595124" y="6433591"/>
            <a:ext cx="7526227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8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/>
              </a:rPr>
              <a:t>출처</a:t>
            </a:r>
            <a:r>
              <a:rPr sz="1000" spc="-80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:  </a:t>
            </a:r>
            <a:r>
              <a:rPr sz="1000" spc="4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IBM </a:t>
            </a:r>
            <a:r>
              <a:rPr sz="1000" spc="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PureFlex </a:t>
            </a:r>
            <a:r>
              <a:rPr sz="1000" spc="1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System </a:t>
            </a:r>
            <a:r>
              <a:rPr sz="1000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for </a:t>
            </a:r>
            <a:r>
              <a:rPr sz="1000" spc="1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Oracle </a:t>
            </a:r>
            <a:r>
              <a:rPr sz="1000" spc="20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Database </a:t>
            </a:r>
            <a:r>
              <a:rPr sz="1000" spc="3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11g </a:t>
            </a:r>
            <a:r>
              <a:rPr sz="1000" spc="1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Release </a:t>
            </a:r>
            <a:r>
              <a:rPr sz="1000" spc="4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2 </a:t>
            </a:r>
            <a:r>
              <a:rPr sz="1000" spc="1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by</a:t>
            </a:r>
            <a:r>
              <a:rPr sz="1000" spc="-20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 </a:t>
            </a:r>
            <a:r>
              <a:rPr sz="1000" spc="25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IBM/Oracle</a:t>
            </a:r>
            <a:endParaRPr lang="en-US" sz="1000" spc="25" dirty="0" smtClean="0">
              <a:latin typeface="산돌고딕 M" panose="02030504000101010101" pitchFamily="18" charset="-127"/>
              <a:ea typeface="산돌고딕 M" panose="02030504000101010101" pitchFamily="18" charset="-127"/>
              <a:cs typeface="Arial Narrow"/>
            </a:endParaRPr>
          </a:p>
          <a:p>
            <a:pPr marL="12700"/>
            <a:r>
              <a:rPr lang="ko-KR" altLang="en-US" sz="1000" spc="-8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/>
              </a:rPr>
              <a:t>출처</a:t>
            </a:r>
            <a:r>
              <a:rPr lang="en-US" altLang="ko-KR" sz="1000" spc="-80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:  </a:t>
            </a:r>
            <a:r>
              <a:rPr lang="en-US" altLang="ko-KR" sz="1000" spc="4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IBM </a:t>
            </a:r>
            <a:r>
              <a:rPr lang="en-US" altLang="ko-KR" sz="1000" spc="5" dirty="0" err="1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PureFlex</a:t>
            </a:r>
            <a:r>
              <a:rPr lang="en-US" altLang="ko-KR" sz="1000" spc="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 </a:t>
            </a:r>
            <a:r>
              <a:rPr lang="en-US" altLang="ko-KR" sz="1000" spc="1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System 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for </a:t>
            </a:r>
            <a:r>
              <a:rPr lang="en-US" altLang="ko-KR" sz="1000" spc="1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Oracle </a:t>
            </a:r>
            <a:r>
              <a:rPr lang="en-US" altLang="ko-KR" sz="1000" spc="20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E-Biz</a:t>
            </a:r>
            <a:r>
              <a:rPr lang="en-US" altLang="ko-KR" sz="1000" spc="-60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 </a:t>
            </a:r>
            <a:r>
              <a:rPr lang="en-US" altLang="ko-KR" sz="1000" spc="5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suite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  <a:cs typeface="Arial Narrow"/>
            </a:endParaRPr>
          </a:p>
        </p:txBody>
      </p:sp>
      <p:sp>
        <p:nvSpPr>
          <p:cNvPr id="25" name="object 7"/>
          <p:cNvSpPr/>
          <p:nvPr/>
        </p:nvSpPr>
        <p:spPr>
          <a:xfrm>
            <a:off x="631825" y="3644970"/>
            <a:ext cx="5571105" cy="280836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6" name="object 8"/>
          <p:cNvSpPr/>
          <p:nvPr/>
        </p:nvSpPr>
        <p:spPr>
          <a:xfrm>
            <a:off x="5037180" y="4073422"/>
            <a:ext cx="435714" cy="227014"/>
          </a:xfrm>
          <a:custGeom>
            <a:avLst/>
            <a:gdLst/>
            <a:ahLst/>
            <a:cxnLst/>
            <a:rect l="l" t="t" r="r" b="b"/>
            <a:pathLst>
              <a:path w="504189" h="314325">
                <a:moveTo>
                  <a:pt x="0" y="156972"/>
                </a:moveTo>
                <a:lnTo>
                  <a:pt x="25604" y="87918"/>
                </a:lnTo>
                <a:lnTo>
                  <a:pt x="55343" y="58773"/>
                </a:lnTo>
                <a:lnTo>
                  <a:pt x="94360" y="34469"/>
                </a:lnTo>
                <a:lnTo>
                  <a:pt x="141144" y="15946"/>
                </a:lnTo>
                <a:lnTo>
                  <a:pt x="194183" y="4143"/>
                </a:lnTo>
                <a:lnTo>
                  <a:pt x="251968" y="0"/>
                </a:lnTo>
                <a:lnTo>
                  <a:pt x="309759" y="4143"/>
                </a:lnTo>
                <a:lnTo>
                  <a:pt x="362817" y="15946"/>
                </a:lnTo>
                <a:lnTo>
                  <a:pt x="409625" y="34469"/>
                </a:lnTo>
                <a:lnTo>
                  <a:pt x="448669" y="58773"/>
                </a:lnTo>
                <a:lnTo>
                  <a:pt x="478433" y="87918"/>
                </a:lnTo>
                <a:lnTo>
                  <a:pt x="497403" y="120964"/>
                </a:lnTo>
                <a:lnTo>
                  <a:pt x="504063" y="156972"/>
                </a:lnTo>
                <a:lnTo>
                  <a:pt x="497403" y="192986"/>
                </a:lnTo>
                <a:lnTo>
                  <a:pt x="478433" y="226050"/>
                </a:lnTo>
                <a:lnTo>
                  <a:pt x="448669" y="255220"/>
                </a:lnTo>
                <a:lnTo>
                  <a:pt x="409625" y="279551"/>
                </a:lnTo>
                <a:lnTo>
                  <a:pt x="362817" y="298099"/>
                </a:lnTo>
                <a:lnTo>
                  <a:pt x="309759" y="309920"/>
                </a:lnTo>
                <a:lnTo>
                  <a:pt x="251968" y="314071"/>
                </a:lnTo>
                <a:lnTo>
                  <a:pt x="194183" y="309920"/>
                </a:lnTo>
                <a:lnTo>
                  <a:pt x="141144" y="298099"/>
                </a:lnTo>
                <a:lnTo>
                  <a:pt x="94360" y="279551"/>
                </a:lnTo>
                <a:lnTo>
                  <a:pt x="55343" y="255220"/>
                </a:lnTo>
                <a:lnTo>
                  <a:pt x="25604" y="226050"/>
                </a:lnTo>
                <a:lnTo>
                  <a:pt x="6652" y="192986"/>
                </a:lnTo>
                <a:lnTo>
                  <a:pt x="0" y="156972"/>
                </a:lnTo>
                <a:close/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7" name="object 9"/>
          <p:cNvSpPr/>
          <p:nvPr/>
        </p:nvSpPr>
        <p:spPr>
          <a:xfrm>
            <a:off x="5043399" y="4425155"/>
            <a:ext cx="435714" cy="227014"/>
          </a:xfrm>
          <a:custGeom>
            <a:avLst/>
            <a:gdLst/>
            <a:ahLst/>
            <a:cxnLst/>
            <a:rect l="l" t="t" r="r" b="b"/>
            <a:pathLst>
              <a:path w="504189" h="314325">
                <a:moveTo>
                  <a:pt x="0" y="156972"/>
                </a:moveTo>
                <a:lnTo>
                  <a:pt x="25604" y="87918"/>
                </a:lnTo>
                <a:lnTo>
                  <a:pt x="55343" y="58773"/>
                </a:lnTo>
                <a:lnTo>
                  <a:pt x="94360" y="34469"/>
                </a:lnTo>
                <a:lnTo>
                  <a:pt x="141144" y="15946"/>
                </a:lnTo>
                <a:lnTo>
                  <a:pt x="194183" y="4143"/>
                </a:lnTo>
                <a:lnTo>
                  <a:pt x="251968" y="0"/>
                </a:lnTo>
                <a:lnTo>
                  <a:pt x="309759" y="4143"/>
                </a:lnTo>
                <a:lnTo>
                  <a:pt x="362817" y="15946"/>
                </a:lnTo>
                <a:lnTo>
                  <a:pt x="409625" y="34469"/>
                </a:lnTo>
                <a:lnTo>
                  <a:pt x="448669" y="58773"/>
                </a:lnTo>
                <a:lnTo>
                  <a:pt x="478433" y="87918"/>
                </a:lnTo>
                <a:lnTo>
                  <a:pt x="497403" y="120964"/>
                </a:lnTo>
                <a:lnTo>
                  <a:pt x="504063" y="156972"/>
                </a:lnTo>
                <a:lnTo>
                  <a:pt x="497403" y="192986"/>
                </a:lnTo>
                <a:lnTo>
                  <a:pt x="478433" y="226050"/>
                </a:lnTo>
                <a:lnTo>
                  <a:pt x="448669" y="255220"/>
                </a:lnTo>
                <a:lnTo>
                  <a:pt x="409625" y="279551"/>
                </a:lnTo>
                <a:lnTo>
                  <a:pt x="362817" y="298099"/>
                </a:lnTo>
                <a:lnTo>
                  <a:pt x="309759" y="309920"/>
                </a:lnTo>
                <a:lnTo>
                  <a:pt x="251968" y="314070"/>
                </a:lnTo>
                <a:lnTo>
                  <a:pt x="194183" y="309920"/>
                </a:lnTo>
                <a:lnTo>
                  <a:pt x="141144" y="298099"/>
                </a:lnTo>
                <a:lnTo>
                  <a:pt x="94360" y="279551"/>
                </a:lnTo>
                <a:lnTo>
                  <a:pt x="55343" y="255220"/>
                </a:lnTo>
                <a:lnTo>
                  <a:pt x="25604" y="226050"/>
                </a:lnTo>
                <a:lnTo>
                  <a:pt x="6652" y="192986"/>
                </a:lnTo>
                <a:lnTo>
                  <a:pt x="0" y="156972"/>
                </a:lnTo>
                <a:close/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8" name="object 10"/>
          <p:cNvSpPr/>
          <p:nvPr/>
        </p:nvSpPr>
        <p:spPr>
          <a:xfrm>
            <a:off x="5011516" y="5517018"/>
            <a:ext cx="435714" cy="227014"/>
          </a:xfrm>
          <a:custGeom>
            <a:avLst/>
            <a:gdLst/>
            <a:ahLst/>
            <a:cxnLst/>
            <a:rect l="l" t="t" r="r" b="b"/>
            <a:pathLst>
              <a:path w="504189" h="314325">
                <a:moveTo>
                  <a:pt x="0" y="156971"/>
                </a:moveTo>
                <a:lnTo>
                  <a:pt x="25604" y="87918"/>
                </a:lnTo>
                <a:lnTo>
                  <a:pt x="55343" y="58773"/>
                </a:lnTo>
                <a:lnTo>
                  <a:pt x="94360" y="34469"/>
                </a:lnTo>
                <a:lnTo>
                  <a:pt x="141144" y="15946"/>
                </a:lnTo>
                <a:lnTo>
                  <a:pt x="194183" y="4143"/>
                </a:lnTo>
                <a:lnTo>
                  <a:pt x="251968" y="0"/>
                </a:lnTo>
                <a:lnTo>
                  <a:pt x="309759" y="4143"/>
                </a:lnTo>
                <a:lnTo>
                  <a:pt x="362817" y="15946"/>
                </a:lnTo>
                <a:lnTo>
                  <a:pt x="409625" y="34469"/>
                </a:lnTo>
                <a:lnTo>
                  <a:pt x="448669" y="58773"/>
                </a:lnTo>
                <a:lnTo>
                  <a:pt x="478433" y="87918"/>
                </a:lnTo>
                <a:lnTo>
                  <a:pt x="497403" y="120964"/>
                </a:lnTo>
                <a:lnTo>
                  <a:pt x="504063" y="156971"/>
                </a:lnTo>
                <a:lnTo>
                  <a:pt x="497403" y="192986"/>
                </a:lnTo>
                <a:lnTo>
                  <a:pt x="478433" y="226050"/>
                </a:lnTo>
                <a:lnTo>
                  <a:pt x="448669" y="255220"/>
                </a:lnTo>
                <a:lnTo>
                  <a:pt x="409625" y="279551"/>
                </a:lnTo>
                <a:lnTo>
                  <a:pt x="362817" y="298099"/>
                </a:lnTo>
                <a:lnTo>
                  <a:pt x="309759" y="309920"/>
                </a:lnTo>
                <a:lnTo>
                  <a:pt x="251968" y="314070"/>
                </a:lnTo>
                <a:lnTo>
                  <a:pt x="194183" y="309920"/>
                </a:lnTo>
                <a:lnTo>
                  <a:pt x="141144" y="298099"/>
                </a:lnTo>
                <a:lnTo>
                  <a:pt x="94360" y="279551"/>
                </a:lnTo>
                <a:lnTo>
                  <a:pt x="55343" y="255220"/>
                </a:lnTo>
                <a:lnTo>
                  <a:pt x="25604" y="226050"/>
                </a:lnTo>
                <a:lnTo>
                  <a:pt x="6652" y="192986"/>
                </a:lnTo>
                <a:lnTo>
                  <a:pt x="0" y="156971"/>
                </a:lnTo>
                <a:close/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9" name="object 11"/>
          <p:cNvSpPr/>
          <p:nvPr/>
        </p:nvSpPr>
        <p:spPr>
          <a:xfrm>
            <a:off x="5037180" y="5867952"/>
            <a:ext cx="435714" cy="227014"/>
          </a:xfrm>
          <a:custGeom>
            <a:avLst/>
            <a:gdLst/>
            <a:ahLst/>
            <a:cxnLst/>
            <a:rect l="l" t="t" r="r" b="b"/>
            <a:pathLst>
              <a:path w="504189" h="314325">
                <a:moveTo>
                  <a:pt x="0" y="156972"/>
                </a:moveTo>
                <a:lnTo>
                  <a:pt x="25604" y="87918"/>
                </a:lnTo>
                <a:lnTo>
                  <a:pt x="55343" y="58773"/>
                </a:lnTo>
                <a:lnTo>
                  <a:pt x="94360" y="34469"/>
                </a:lnTo>
                <a:lnTo>
                  <a:pt x="141144" y="15946"/>
                </a:lnTo>
                <a:lnTo>
                  <a:pt x="194183" y="4143"/>
                </a:lnTo>
                <a:lnTo>
                  <a:pt x="251968" y="0"/>
                </a:lnTo>
                <a:lnTo>
                  <a:pt x="309759" y="4143"/>
                </a:lnTo>
                <a:lnTo>
                  <a:pt x="362817" y="15946"/>
                </a:lnTo>
                <a:lnTo>
                  <a:pt x="409625" y="34469"/>
                </a:lnTo>
                <a:lnTo>
                  <a:pt x="448669" y="58773"/>
                </a:lnTo>
                <a:lnTo>
                  <a:pt x="478433" y="87918"/>
                </a:lnTo>
                <a:lnTo>
                  <a:pt x="497403" y="120964"/>
                </a:lnTo>
                <a:lnTo>
                  <a:pt x="504063" y="156972"/>
                </a:lnTo>
                <a:lnTo>
                  <a:pt x="497403" y="192984"/>
                </a:lnTo>
                <a:lnTo>
                  <a:pt x="478433" y="226045"/>
                </a:lnTo>
                <a:lnTo>
                  <a:pt x="448669" y="255210"/>
                </a:lnTo>
                <a:lnTo>
                  <a:pt x="409625" y="279535"/>
                </a:lnTo>
                <a:lnTo>
                  <a:pt x="362817" y="298078"/>
                </a:lnTo>
                <a:lnTo>
                  <a:pt x="309759" y="309896"/>
                </a:lnTo>
                <a:lnTo>
                  <a:pt x="251968" y="314045"/>
                </a:lnTo>
                <a:lnTo>
                  <a:pt x="194183" y="309896"/>
                </a:lnTo>
                <a:lnTo>
                  <a:pt x="141144" y="298078"/>
                </a:lnTo>
                <a:lnTo>
                  <a:pt x="94360" y="279535"/>
                </a:lnTo>
                <a:lnTo>
                  <a:pt x="55343" y="255210"/>
                </a:lnTo>
                <a:lnTo>
                  <a:pt x="25604" y="226045"/>
                </a:lnTo>
                <a:lnTo>
                  <a:pt x="6652" y="192984"/>
                </a:lnTo>
                <a:lnTo>
                  <a:pt x="0" y="156972"/>
                </a:lnTo>
                <a:close/>
              </a:path>
            </a:pathLst>
          </a:custGeom>
          <a:ln w="952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30" name="object 12"/>
          <p:cNvSpPr/>
          <p:nvPr/>
        </p:nvSpPr>
        <p:spPr>
          <a:xfrm>
            <a:off x="6239630" y="4391562"/>
            <a:ext cx="278221" cy="188032"/>
          </a:xfrm>
          <a:custGeom>
            <a:avLst/>
            <a:gdLst/>
            <a:ahLst/>
            <a:cxnLst/>
            <a:rect l="l" t="t" r="r" b="b"/>
            <a:pathLst>
              <a:path w="321945" h="260350">
                <a:moveTo>
                  <a:pt x="80391" y="99568"/>
                </a:moveTo>
                <a:lnTo>
                  <a:pt x="0" y="185800"/>
                </a:lnTo>
                <a:lnTo>
                  <a:pt x="80391" y="260350"/>
                </a:lnTo>
                <a:lnTo>
                  <a:pt x="80391" y="220090"/>
                </a:lnTo>
                <a:lnTo>
                  <a:pt x="140130" y="207461"/>
                </a:lnTo>
                <a:lnTo>
                  <a:pt x="192928" y="188898"/>
                </a:lnTo>
                <a:lnTo>
                  <a:pt x="237892" y="165242"/>
                </a:lnTo>
                <a:lnTo>
                  <a:pt x="271058" y="139700"/>
                </a:lnTo>
                <a:lnTo>
                  <a:pt x="80391" y="139700"/>
                </a:lnTo>
                <a:lnTo>
                  <a:pt x="80391" y="99568"/>
                </a:lnTo>
                <a:close/>
              </a:path>
              <a:path w="321945" h="260350">
                <a:moveTo>
                  <a:pt x="313944" y="0"/>
                </a:moveTo>
                <a:lnTo>
                  <a:pt x="267786" y="62662"/>
                </a:lnTo>
                <a:lnTo>
                  <a:pt x="231266" y="88900"/>
                </a:lnTo>
                <a:lnTo>
                  <a:pt x="187169" y="110903"/>
                </a:lnTo>
                <a:lnTo>
                  <a:pt x="136532" y="128046"/>
                </a:lnTo>
                <a:lnTo>
                  <a:pt x="80391" y="139700"/>
                </a:lnTo>
                <a:lnTo>
                  <a:pt x="271058" y="139700"/>
                </a:lnTo>
                <a:lnTo>
                  <a:pt x="274129" y="137334"/>
                </a:lnTo>
                <a:lnTo>
                  <a:pt x="300745" y="106015"/>
                </a:lnTo>
                <a:lnTo>
                  <a:pt x="316849" y="72126"/>
                </a:lnTo>
                <a:lnTo>
                  <a:pt x="321546" y="36507"/>
                </a:lnTo>
                <a:lnTo>
                  <a:pt x="313944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31" name="object 13"/>
          <p:cNvSpPr/>
          <p:nvPr/>
        </p:nvSpPr>
        <p:spPr>
          <a:xfrm>
            <a:off x="6239630" y="4167139"/>
            <a:ext cx="278221" cy="192618"/>
          </a:xfrm>
          <a:custGeom>
            <a:avLst/>
            <a:gdLst/>
            <a:ahLst/>
            <a:cxnLst/>
            <a:rect l="l" t="t" r="r" b="b"/>
            <a:pathLst>
              <a:path w="321945" h="266700">
                <a:moveTo>
                  <a:pt x="0" y="0"/>
                </a:moveTo>
                <a:lnTo>
                  <a:pt x="0" y="80390"/>
                </a:lnTo>
                <a:lnTo>
                  <a:pt x="57788" y="83388"/>
                </a:lnTo>
                <a:lnTo>
                  <a:pt x="112184" y="92031"/>
                </a:lnTo>
                <a:lnTo>
                  <a:pt x="162277" y="105790"/>
                </a:lnTo>
                <a:lnTo>
                  <a:pt x="207159" y="124141"/>
                </a:lnTo>
                <a:lnTo>
                  <a:pt x="245920" y="146556"/>
                </a:lnTo>
                <a:lnTo>
                  <a:pt x="277650" y="172508"/>
                </a:lnTo>
                <a:lnTo>
                  <a:pt x="316381" y="232916"/>
                </a:lnTo>
                <a:lnTo>
                  <a:pt x="321563" y="266319"/>
                </a:lnTo>
                <a:lnTo>
                  <a:pt x="321563" y="185927"/>
                </a:lnTo>
                <a:lnTo>
                  <a:pt x="301440" y="121079"/>
                </a:lnTo>
                <a:lnTo>
                  <a:pt x="245920" y="66165"/>
                </a:lnTo>
                <a:lnTo>
                  <a:pt x="207159" y="43750"/>
                </a:lnTo>
                <a:lnTo>
                  <a:pt x="162277" y="25400"/>
                </a:lnTo>
                <a:lnTo>
                  <a:pt x="112184" y="11640"/>
                </a:lnTo>
                <a:lnTo>
                  <a:pt x="57788" y="2997"/>
                </a:lnTo>
                <a:lnTo>
                  <a:pt x="0" y="0"/>
                </a:lnTo>
                <a:close/>
              </a:path>
            </a:pathLst>
          </a:custGeom>
          <a:solidFill>
            <a:srgbClr val="CD0000"/>
          </a:solidFill>
        </p:spPr>
        <p:txBody>
          <a:bodyPr wrap="square" lIns="0" tIns="0" rIns="0" bIns="0" rtlCol="0"/>
          <a:lstStyle/>
          <a:p>
            <a:endParaRPr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32" name="object 14"/>
          <p:cNvSpPr/>
          <p:nvPr/>
        </p:nvSpPr>
        <p:spPr>
          <a:xfrm>
            <a:off x="6239630" y="4228345"/>
            <a:ext cx="278221" cy="351757"/>
          </a:xfrm>
          <a:custGeom>
            <a:avLst/>
            <a:gdLst/>
            <a:ahLst/>
            <a:cxnLst/>
            <a:rect l="l" t="t" r="r" b="b"/>
            <a:pathLst>
              <a:path w="321945" h="487045">
                <a:moveTo>
                  <a:pt x="321563" y="266319"/>
                </a:moveTo>
                <a:lnTo>
                  <a:pt x="301440" y="201470"/>
                </a:lnTo>
                <a:lnTo>
                  <a:pt x="245920" y="146556"/>
                </a:lnTo>
                <a:lnTo>
                  <a:pt x="207159" y="124141"/>
                </a:lnTo>
                <a:lnTo>
                  <a:pt x="162277" y="105790"/>
                </a:lnTo>
                <a:lnTo>
                  <a:pt x="112184" y="92031"/>
                </a:lnTo>
                <a:lnTo>
                  <a:pt x="57788" y="83388"/>
                </a:lnTo>
                <a:lnTo>
                  <a:pt x="0" y="80390"/>
                </a:lnTo>
                <a:lnTo>
                  <a:pt x="0" y="0"/>
                </a:lnTo>
                <a:lnTo>
                  <a:pt x="57788" y="2997"/>
                </a:lnTo>
                <a:lnTo>
                  <a:pt x="112184" y="11640"/>
                </a:lnTo>
                <a:lnTo>
                  <a:pt x="162277" y="25400"/>
                </a:lnTo>
                <a:lnTo>
                  <a:pt x="207159" y="43750"/>
                </a:lnTo>
                <a:lnTo>
                  <a:pt x="245920" y="66165"/>
                </a:lnTo>
                <a:lnTo>
                  <a:pt x="277650" y="92117"/>
                </a:lnTo>
                <a:lnTo>
                  <a:pt x="316381" y="152525"/>
                </a:lnTo>
                <a:lnTo>
                  <a:pt x="321563" y="185927"/>
                </a:lnTo>
                <a:lnTo>
                  <a:pt x="321563" y="266319"/>
                </a:lnTo>
                <a:lnTo>
                  <a:pt x="298588" y="335408"/>
                </a:lnTo>
                <a:lnTo>
                  <a:pt x="271348" y="366126"/>
                </a:lnTo>
                <a:lnTo>
                  <a:pt x="234922" y="393310"/>
                </a:lnTo>
                <a:lnTo>
                  <a:pt x="190296" y="416221"/>
                </a:lnTo>
                <a:lnTo>
                  <a:pt x="138457" y="434123"/>
                </a:lnTo>
                <a:lnTo>
                  <a:pt x="80391" y="446277"/>
                </a:lnTo>
                <a:lnTo>
                  <a:pt x="80391" y="486537"/>
                </a:lnTo>
                <a:lnTo>
                  <a:pt x="0" y="411988"/>
                </a:lnTo>
                <a:lnTo>
                  <a:pt x="80391" y="325755"/>
                </a:lnTo>
                <a:lnTo>
                  <a:pt x="80391" y="365887"/>
                </a:lnTo>
                <a:lnTo>
                  <a:pt x="136532" y="354233"/>
                </a:lnTo>
                <a:lnTo>
                  <a:pt x="187169" y="337090"/>
                </a:lnTo>
                <a:lnTo>
                  <a:pt x="231266" y="315087"/>
                </a:lnTo>
                <a:lnTo>
                  <a:pt x="267786" y="288849"/>
                </a:lnTo>
                <a:lnTo>
                  <a:pt x="295691" y="259007"/>
                </a:lnTo>
                <a:lnTo>
                  <a:pt x="313944" y="226187"/>
                </a:lnTo>
              </a:path>
            </a:pathLst>
          </a:custGeom>
          <a:ln w="9524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33" name="object 15"/>
          <p:cNvSpPr txBox="1"/>
          <p:nvPr/>
        </p:nvSpPr>
        <p:spPr>
          <a:xfrm>
            <a:off x="6653065" y="4288778"/>
            <a:ext cx="492879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6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3</a:t>
            </a:r>
            <a:r>
              <a:rPr sz="1400" b="1" spc="3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.</a:t>
            </a:r>
            <a:r>
              <a:rPr sz="1400" b="1" spc="50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2</a:t>
            </a:r>
            <a:r>
              <a:rPr sz="1400" b="1" spc="-14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/>
              </a:rPr>
              <a:t>배</a:t>
            </a:r>
            <a:endParaRPr sz="1400">
              <a:latin typeface="산돌고딕 M" panose="02030504000101010101" pitchFamily="18" charset="-127"/>
              <a:ea typeface="산돌고딕 M" panose="02030504000101010101" pitchFamily="18" charset="-127"/>
              <a:cs typeface="Malgun Gothic"/>
            </a:endParaRPr>
          </a:p>
        </p:txBody>
      </p:sp>
      <p:sp>
        <p:nvSpPr>
          <p:cNvPr id="34" name="object 16"/>
          <p:cNvSpPr/>
          <p:nvPr/>
        </p:nvSpPr>
        <p:spPr>
          <a:xfrm>
            <a:off x="6321152" y="5820883"/>
            <a:ext cx="278221" cy="188032"/>
          </a:xfrm>
          <a:custGeom>
            <a:avLst/>
            <a:gdLst/>
            <a:ahLst/>
            <a:cxnLst/>
            <a:rect l="l" t="t" r="r" b="b"/>
            <a:pathLst>
              <a:path w="321945" h="260350">
                <a:moveTo>
                  <a:pt x="80390" y="99568"/>
                </a:moveTo>
                <a:lnTo>
                  <a:pt x="0" y="185928"/>
                </a:lnTo>
                <a:lnTo>
                  <a:pt x="80390" y="260350"/>
                </a:lnTo>
                <a:lnTo>
                  <a:pt x="80390" y="220218"/>
                </a:lnTo>
                <a:lnTo>
                  <a:pt x="140130" y="207583"/>
                </a:lnTo>
                <a:lnTo>
                  <a:pt x="192928" y="189005"/>
                </a:lnTo>
                <a:lnTo>
                  <a:pt x="237892" y="165329"/>
                </a:lnTo>
                <a:lnTo>
                  <a:pt x="270978" y="139827"/>
                </a:lnTo>
                <a:lnTo>
                  <a:pt x="80390" y="139827"/>
                </a:lnTo>
                <a:lnTo>
                  <a:pt x="80390" y="99568"/>
                </a:lnTo>
                <a:close/>
              </a:path>
              <a:path w="321945" h="260350">
                <a:moveTo>
                  <a:pt x="313943" y="0"/>
                </a:moveTo>
                <a:lnTo>
                  <a:pt x="267786" y="62723"/>
                </a:lnTo>
                <a:lnTo>
                  <a:pt x="231266" y="88963"/>
                </a:lnTo>
                <a:lnTo>
                  <a:pt x="187169" y="110969"/>
                </a:lnTo>
                <a:lnTo>
                  <a:pt x="136532" y="128128"/>
                </a:lnTo>
                <a:lnTo>
                  <a:pt x="80390" y="139827"/>
                </a:lnTo>
                <a:lnTo>
                  <a:pt x="270978" y="139827"/>
                </a:lnTo>
                <a:lnTo>
                  <a:pt x="274129" y="137398"/>
                </a:lnTo>
                <a:lnTo>
                  <a:pt x="300745" y="106055"/>
                </a:lnTo>
                <a:lnTo>
                  <a:pt x="316849" y="72145"/>
                </a:lnTo>
                <a:lnTo>
                  <a:pt x="321546" y="36512"/>
                </a:lnTo>
                <a:lnTo>
                  <a:pt x="313943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35" name="object 17"/>
          <p:cNvSpPr/>
          <p:nvPr/>
        </p:nvSpPr>
        <p:spPr>
          <a:xfrm>
            <a:off x="6321152" y="5596586"/>
            <a:ext cx="278221" cy="192618"/>
          </a:xfrm>
          <a:custGeom>
            <a:avLst/>
            <a:gdLst/>
            <a:ahLst/>
            <a:cxnLst/>
            <a:rect l="l" t="t" r="r" b="b"/>
            <a:pathLst>
              <a:path w="321945" h="266700">
                <a:moveTo>
                  <a:pt x="0" y="0"/>
                </a:moveTo>
                <a:lnTo>
                  <a:pt x="0" y="80390"/>
                </a:lnTo>
                <a:lnTo>
                  <a:pt x="57788" y="83384"/>
                </a:lnTo>
                <a:lnTo>
                  <a:pt x="112214" y="92023"/>
                </a:lnTo>
                <a:lnTo>
                  <a:pt x="162277" y="105758"/>
                </a:lnTo>
                <a:lnTo>
                  <a:pt x="207159" y="124088"/>
                </a:lnTo>
                <a:lnTo>
                  <a:pt x="245920" y="146482"/>
                </a:lnTo>
                <a:lnTo>
                  <a:pt x="277650" y="172414"/>
                </a:lnTo>
                <a:lnTo>
                  <a:pt x="316381" y="232793"/>
                </a:lnTo>
                <a:lnTo>
                  <a:pt x="321563" y="266191"/>
                </a:lnTo>
                <a:lnTo>
                  <a:pt x="321563" y="185800"/>
                </a:lnTo>
                <a:lnTo>
                  <a:pt x="301440" y="120968"/>
                </a:lnTo>
                <a:lnTo>
                  <a:pt x="245920" y="66091"/>
                </a:lnTo>
                <a:lnTo>
                  <a:pt x="207159" y="43697"/>
                </a:lnTo>
                <a:lnTo>
                  <a:pt x="162277" y="25367"/>
                </a:lnTo>
                <a:lnTo>
                  <a:pt x="112184" y="11624"/>
                </a:lnTo>
                <a:lnTo>
                  <a:pt x="57788" y="2993"/>
                </a:lnTo>
                <a:lnTo>
                  <a:pt x="0" y="0"/>
                </a:lnTo>
                <a:close/>
              </a:path>
            </a:pathLst>
          </a:custGeom>
          <a:solidFill>
            <a:srgbClr val="CD0000"/>
          </a:solidFill>
        </p:spPr>
        <p:txBody>
          <a:bodyPr wrap="square" lIns="0" tIns="0" rIns="0" bIns="0" rtlCol="0"/>
          <a:lstStyle/>
          <a:p>
            <a:endParaRPr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36" name="object 18"/>
          <p:cNvSpPr/>
          <p:nvPr/>
        </p:nvSpPr>
        <p:spPr>
          <a:xfrm>
            <a:off x="6321152" y="5657616"/>
            <a:ext cx="278221" cy="351297"/>
          </a:xfrm>
          <a:custGeom>
            <a:avLst/>
            <a:gdLst/>
            <a:ahLst/>
            <a:cxnLst/>
            <a:rect l="l" t="t" r="r" b="b"/>
            <a:pathLst>
              <a:path w="321945" h="486410">
                <a:moveTo>
                  <a:pt x="321563" y="266191"/>
                </a:moveTo>
                <a:lnTo>
                  <a:pt x="301440" y="201359"/>
                </a:lnTo>
                <a:lnTo>
                  <a:pt x="245920" y="146482"/>
                </a:lnTo>
                <a:lnTo>
                  <a:pt x="207159" y="124088"/>
                </a:lnTo>
                <a:lnTo>
                  <a:pt x="162277" y="105758"/>
                </a:lnTo>
                <a:lnTo>
                  <a:pt x="112184" y="92015"/>
                </a:lnTo>
                <a:lnTo>
                  <a:pt x="57788" y="83384"/>
                </a:lnTo>
                <a:lnTo>
                  <a:pt x="0" y="80390"/>
                </a:lnTo>
                <a:lnTo>
                  <a:pt x="0" y="0"/>
                </a:lnTo>
                <a:lnTo>
                  <a:pt x="57788" y="2993"/>
                </a:lnTo>
                <a:lnTo>
                  <a:pt x="112184" y="11624"/>
                </a:lnTo>
                <a:lnTo>
                  <a:pt x="162277" y="25367"/>
                </a:lnTo>
                <a:lnTo>
                  <a:pt x="207159" y="43697"/>
                </a:lnTo>
                <a:lnTo>
                  <a:pt x="245920" y="66091"/>
                </a:lnTo>
                <a:lnTo>
                  <a:pt x="277650" y="92023"/>
                </a:lnTo>
                <a:lnTo>
                  <a:pt x="316381" y="152402"/>
                </a:lnTo>
                <a:lnTo>
                  <a:pt x="321563" y="185800"/>
                </a:lnTo>
                <a:lnTo>
                  <a:pt x="321563" y="266191"/>
                </a:lnTo>
                <a:lnTo>
                  <a:pt x="298588" y="335284"/>
                </a:lnTo>
                <a:lnTo>
                  <a:pt x="271348" y="366009"/>
                </a:lnTo>
                <a:lnTo>
                  <a:pt x="234922" y="393206"/>
                </a:lnTo>
                <a:lnTo>
                  <a:pt x="190296" y="416140"/>
                </a:lnTo>
                <a:lnTo>
                  <a:pt x="138457" y="434076"/>
                </a:lnTo>
                <a:lnTo>
                  <a:pt x="80390" y="446277"/>
                </a:lnTo>
                <a:lnTo>
                  <a:pt x="80390" y="486409"/>
                </a:lnTo>
                <a:lnTo>
                  <a:pt x="0" y="411988"/>
                </a:lnTo>
                <a:lnTo>
                  <a:pt x="80390" y="325627"/>
                </a:lnTo>
                <a:lnTo>
                  <a:pt x="80390" y="365886"/>
                </a:lnTo>
                <a:lnTo>
                  <a:pt x="136532" y="354188"/>
                </a:lnTo>
                <a:lnTo>
                  <a:pt x="187169" y="337029"/>
                </a:lnTo>
                <a:lnTo>
                  <a:pt x="231266" y="315023"/>
                </a:lnTo>
                <a:lnTo>
                  <a:pt x="267786" y="288783"/>
                </a:lnTo>
                <a:lnTo>
                  <a:pt x="295691" y="258924"/>
                </a:lnTo>
                <a:lnTo>
                  <a:pt x="313943" y="226059"/>
                </a:lnTo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37" name="object 19"/>
          <p:cNvSpPr txBox="1"/>
          <p:nvPr/>
        </p:nvSpPr>
        <p:spPr>
          <a:xfrm>
            <a:off x="6746146" y="5718478"/>
            <a:ext cx="591807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6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2</a:t>
            </a:r>
            <a:r>
              <a:rPr sz="1400" b="1" spc="3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.</a:t>
            </a:r>
            <a:r>
              <a:rPr sz="1400" b="1" spc="50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9</a:t>
            </a:r>
            <a:r>
              <a:rPr sz="1400" b="1" spc="4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5</a:t>
            </a:r>
            <a:r>
              <a:rPr sz="1400" b="1" spc="-14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/>
              </a:rPr>
              <a:t>배</a:t>
            </a:r>
            <a:endParaRPr sz="1400" dirty="0">
              <a:latin typeface="산돌고딕 M" panose="02030504000101010101" pitchFamily="18" charset="-127"/>
              <a:ea typeface="산돌고딕 M" panose="02030504000101010101" pitchFamily="18" charset="-127"/>
              <a:cs typeface="Malgun Gothic"/>
            </a:endParaRPr>
          </a:p>
        </p:txBody>
      </p:sp>
      <p:sp>
        <p:nvSpPr>
          <p:cNvPr id="38" name="object 20"/>
          <p:cNvSpPr/>
          <p:nvPr/>
        </p:nvSpPr>
        <p:spPr>
          <a:xfrm>
            <a:off x="7425301" y="4393010"/>
            <a:ext cx="278221" cy="188490"/>
          </a:xfrm>
          <a:custGeom>
            <a:avLst/>
            <a:gdLst/>
            <a:ahLst/>
            <a:cxnLst/>
            <a:rect l="l" t="t" r="r" b="b"/>
            <a:pathLst>
              <a:path w="321945" h="260985">
                <a:moveTo>
                  <a:pt x="80391" y="99694"/>
                </a:moveTo>
                <a:lnTo>
                  <a:pt x="0" y="185927"/>
                </a:lnTo>
                <a:lnTo>
                  <a:pt x="80391" y="260476"/>
                </a:lnTo>
                <a:lnTo>
                  <a:pt x="80391" y="220217"/>
                </a:lnTo>
                <a:lnTo>
                  <a:pt x="140130" y="207583"/>
                </a:lnTo>
                <a:lnTo>
                  <a:pt x="192928" y="189005"/>
                </a:lnTo>
                <a:lnTo>
                  <a:pt x="237892" y="165329"/>
                </a:lnTo>
                <a:lnTo>
                  <a:pt x="270978" y="139826"/>
                </a:lnTo>
                <a:lnTo>
                  <a:pt x="80391" y="139826"/>
                </a:lnTo>
                <a:lnTo>
                  <a:pt x="80391" y="99694"/>
                </a:lnTo>
                <a:close/>
              </a:path>
              <a:path w="321945" h="260985">
                <a:moveTo>
                  <a:pt x="313944" y="0"/>
                </a:moveTo>
                <a:lnTo>
                  <a:pt x="267786" y="62723"/>
                </a:lnTo>
                <a:lnTo>
                  <a:pt x="231266" y="88963"/>
                </a:lnTo>
                <a:lnTo>
                  <a:pt x="187169" y="110969"/>
                </a:lnTo>
                <a:lnTo>
                  <a:pt x="136532" y="128128"/>
                </a:lnTo>
                <a:lnTo>
                  <a:pt x="80391" y="139826"/>
                </a:lnTo>
                <a:lnTo>
                  <a:pt x="270978" y="139826"/>
                </a:lnTo>
                <a:lnTo>
                  <a:pt x="274129" y="137398"/>
                </a:lnTo>
                <a:lnTo>
                  <a:pt x="300745" y="106055"/>
                </a:lnTo>
                <a:lnTo>
                  <a:pt x="316849" y="72145"/>
                </a:lnTo>
                <a:lnTo>
                  <a:pt x="321546" y="36512"/>
                </a:lnTo>
                <a:lnTo>
                  <a:pt x="313944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39" name="object 21"/>
          <p:cNvSpPr/>
          <p:nvPr/>
        </p:nvSpPr>
        <p:spPr>
          <a:xfrm>
            <a:off x="7425301" y="4168536"/>
            <a:ext cx="278221" cy="192618"/>
          </a:xfrm>
          <a:custGeom>
            <a:avLst/>
            <a:gdLst/>
            <a:ahLst/>
            <a:cxnLst/>
            <a:rect l="l" t="t" r="r" b="b"/>
            <a:pathLst>
              <a:path w="321945" h="266700">
                <a:moveTo>
                  <a:pt x="0" y="0"/>
                </a:moveTo>
                <a:lnTo>
                  <a:pt x="0" y="80390"/>
                </a:lnTo>
                <a:lnTo>
                  <a:pt x="57788" y="83384"/>
                </a:lnTo>
                <a:lnTo>
                  <a:pt x="112184" y="92016"/>
                </a:lnTo>
                <a:lnTo>
                  <a:pt x="162277" y="105762"/>
                </a:lnTo>
                <a:lnTo>
                  <a:pt x="207159" y="124099"/>
                </a:lnTo>
                <a:lnTo>
                  <a:pt x="245920" y="146504"/>
                </a:lnTo>
                <a:lnTo>
                  <a:pt x="277650" y="172451"/>
                </a:lnTo>
                <a:lnTo>
                  <a:pt x="316381" y="232882"/>
                </a:lnTo>
                <a:lnTo>
                  <a:pt x="321564" y="266318"/>
                </a:lnTo>
                <a:lnTo>
                  <a:pt x="321564" y="185927"/>
                </a:lnTo>
                <a:lnTo>
                  <a:pt x="301440" y="121028"/>
                </a:lnTo>
                <a:lnTo>
                  <a:pt x="245920" y="66113"/>
                </a:lnTo>
                <a:lnTo>
                  <a:pt x="207159" y="43708"/>
                </a:lnTo>
                <a:lnTo>
                  <a:pt x="162277" y="25371"/>
                </a:lnTo>
                <a:lnTo>
                  <a:pt x="112184" y="11625"/>
                </a:lnTo>
                <a:lnTo>
                  <a:pt x="57788" y="2993"/>
                </a:lnTo>
                <a:lnTo>
                  <a:pt x="0" y="0"/>
                </a:lnTo>
                <a:close/>
              </a:path>
            </a:pathLst>
          </a:custGeom>
          <a:solidFill>
            <a:srgbClr val="CD0000"/>
          </a:solidFill>
        </p:spPr>
        <p:txBody>
          <a:bodyPr wrap="square" lIns="0" tIns="0" rIns="0" bIns="0" rtlCol="0"/>
          <a:lstStyle/>
          <a:p>
            <a:endParaRPr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40" name="object 22"/>
          <p:cNvSpPr/>
          <p:nvPr/>
        </p:nvSpPr>
        <p:spPr>
          <a:xfrm>
            <a:off x="7401272" y="4229742"/>
            <a:ext cx="278221" cy="351757"/>
          </a:xfrm>
          <a:custGeom>
            <a:avLst/>
            <a:gdLst/>
            <a:ahLst/>
            <a:cxnLst/>
            <a:rect l="l" t="t" r="r" b="b"/>
            <a:pathLst>
              <a:path w="321945" h="487045">
                <a:moveTo>
                  <a:pt x="321564" y="266318"/>
                </a:moveTo>
                <a:lnTo>
                  <a:pt x="301440" y="201419"/>
                </a:lnTo>
                <a:lnTo>
                  <a:pt x="245920" y="146504"/>
                </a:lnTo>
                <a:lnTo>
                  <a:pt x="207159" y="124099"/>
                </a:lnTo>
                <a:lnTo>
                  <a:pt x="162277" y="105762"/>
                </a:lnTo>
                <a:lnTo>
                  <a:pt x="112184" y="92016"/>
                </a:lnTo>
                <a:lnTo>
                  <a:pt x="57788" y="83384"/>
                </a:lnTo>
                <a:lnTo>
                  <a:pt x="0" y="80390"/>
                </a:lnTo>
                <a:lnTo>
                  <a:pt x="0" y="0"/>
                </a:lnTo>
                <a:lnTo>
                  <a:pt x="57788" y="2993"/>
                </a:lnTo>
                <a:lnTo>
                  <a:pt x="112184" y="11625"/>
                </a:lnTo>
                <a:lnTo>
                  <a:pt x="162277" y="25371"/>
                </a:lnTo>
                <a:lnTo>
                  <a:pt x="207159" y="43708"/>
                </a:lnTo>
                <a:lnTo>
                  <a:pt x="245920" y="66113"/>
                </a:lnTo>
                <a:lnTo>
                  <a:pt x="277650" y="92060"/>
                </a:lnTo>
                <a:lnTo>
                  <a:pt x="316381" y="152491"/>
                </a:lnTo>
                <a:lnTo>
                  <a:pt x="321564" y="185927"/>
                </a:lnTo>
                <a:lnTo>
                  <a:pt x="321564" y="266318"/>
                </a:lnTo>
                <a:lnTo>
                  <a:pt x="298588" y="335330"/>
                </a:lnTo>
                <a:lnTo>
                  <a:pt x="271348" y="366033"/>
                </a:lnTo>
                <a:lnTo>
                  <a:pt x="234922" y="393216"/>
                </a:lnTo>
                <a:lnTo>
                  <a:pt x="190296" y="416143"/>
                </a:lnTo>
                <a:lnTo>
                  <a:pt x="138457" y="434076"/>
                </a:lnTo>
                <a:lnTo>
                  <a:pt x="80391" y="446277"/>
                </a:lnTo>
                <a:lnTo>
                  <a:pt x="80391" y="486537"/>
                </a:lnTo>
                <a:lnTo>
                  <a:pt x="0" y="411988"/>
                </a:lnTo>
                <a:lnTo>
                  <a:pt x="80391" y="325754"/>
                </a:lnTo>
                <a:lnTo>
                  <a:pt x="80391" y="365887"/>
                </a:lnTo>
                <a:lnTo>
                  <a:pt x="136532" y="354188"/>
                </a:lnTo>
                <a:lnTo>
                  <a:pt x="187169" y="337029"/>
                </a:lnTo>
                <a:lnTo>
                  <a:pt x="231266" y="315023"/>
                </a:lnTo>
                <a:lnTo>
                  <a:pt x="267786" y="288783"/>
                </a:lnTo>
                <a:lnTo>
                  <a:pt x="295691" y="258924"/>
                </a:lnTo>
                <a:lnTo>
                  <a:pt x="313944" y="226060"/>
                </a:lnTo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41" name="object 23"/>
          <p:cNvSpPr txBox="1"/>
          <p:nvPr/>
        </p:nvSpPr>
        <p:spPr>
          <a:xfrm>
            <a:off x="7814834" y="4289920"/>
            <a:ext cx="751343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6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4</a:t>
            </a:r>
            <a:r>
              <a:rPr sz="1400" b="1" spc="3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.</a:t>
            </a:r>
            <a:r>
              <a:rPr sz="1400" b="1" spc="50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8</a:t>
            </a:r>
            <a:r>
              <a:rPr sz="1400" b="1" spc="-14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/>
              </a:rPr>
              <a:t>배</a:t>
            </a:r>
            <a:endParaRPr sz="1400" dirty="0">
              <a:latin typeface="산돌고딕 M" panose="02030504000101010101" pitchFamily="18" charset="-127"/>
              <a:ea typeface="산돌고딕 M" panose="02030504000101010101" pitchFamily="18" charset="-127"/>
              <a:cs typeface="Malgun Gothic"/>
            </a:endParaRPr>
          </a:p>
        </p:txBody>
      </p:sp>
      <p:sp>
        <p:nvSpPr>
          <p:cNvPr id="42" name="object 24"/>
          <p:cNvSpPr/>
          <p:nvPr/>
        </p:nvSpPr>
        <p:spPr>
          <a:xfrm>
            <a:off x="7473295" y="5809198"/>
            <a:ext cx="278221" cy="188032"/>
          </a:xfrm>
          <a:custGeom>
            <a:avLst/>
            <a:gdLst/>
            <a:ahLst/>
            <a:cxnLst/>
            <a:rect l="l" t="t" r="r" b="b"/>
            <a:pathLst>
              <a:path w="321945" h="260350">
                <a:moveTo>
                  <a:pt x="80391" y="99567"/>
                </a:moveTo>
                <a:lnTo>
                  <a:pt x="0" y="185928"/>
                </a:lnTo>
                <a:lnTo>
                  <a:pt x="80391" y="260350"/>
                </a:lnTo>
                <a:lnTo>
                  <a:pt x="80391" y="220217"/>
                </a:lnTo>
                <a:lnTo>
                  <a:pt x="140130" y="207583"/>
                </a:lnTo>
                <a:lnTo>
                  <a:pt x="192928" y="189005"/>
                </a:lnTo>
                <a:lnTo>
                  <a:pt x="237892" y="165329"/>
                </a:lnTo>
                <a:lnTo>
                  <a:pt x="270978" y="139826"/>
                </a:lnTo>
                <a:lnTo>
                  <a:pt x="80391" y="139826"/>
                </a:lnTo>
                <a:lnTo>
                  <a:pt x="80391" y="99567"/>
                </a:lnTo>
                <a:close/>
              </a:path>
              <a:path w="321945" h="260350">
                <a:moveTo>
                  <a:pt x="313944" y="0"/>
                </a:moveTo>
                <a:lnTo>
                  <a:pt x="267786" y="62723"/>
                </a:lnTo>
                <a:lnTo>
                  <a:pt x="231267" y="88963"/>
                </a:lnTo>
                <a:lnTo>
                  <a:pt x="187169" y="110969"/>
                </a:lnTo>
                <a:lnTo>
                  <a:pt x="136532" y="128128"/>
                </a:lnTo>
                <a:lnTo>
                  <a:pt x="80391" y="139826"/>
                </a:lnTo>
                <a:lnTo>
                  <a:pt x="270978" y="139826"/>
                </a:lnTo>
                <a:lnTo>
                  <a:pt x="274129" y="137398"/>
                </a:lnTo>
                <a:lnTo>
                  <a:pt x="300745" y="106055"/>
                </a:lnTo>
                <a:lnTo>
                  <a:pt x="316849" y="72145"/>
                </a:lnTo>
                <a:lnTo>
                  <a:pt x="321546" y="36512"/>
                </a:lnTo>
                <a:lnTo>
                  <a:pt x="313944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43" name="object 25"/>
          <p:cNvSpPr/>
          <p:nvPr/>
        </p:nvSpPr>
        <p:spPr>
          <a:xfrm>
            <a:off x="7473295" y="5584903"/>
            <a:ext cx="278221" cy="192618"/>
          </a:xfrm>
          <a:custGeom>
            <a:avLst/>
            <a:gdLst/>
            <a:ahLst/>
            <a:cxnLst/>
            <a:rect l="l" t="t" r="r" b="b"/>
            <a:pathLst>
              <a:path w="321945" h="266700">
                <a:moveTo>
                  <a:pt x="0" y="0"/>
                </a:moveTo>
                <a:lnTo>
                  <a:pt x="0" y="80391"/>
                </a:lnTo>
                <a:lnTo>
                  <a:pt x="57788" y="83384"/>
                </a:lnTo>
                <a:lnTo>
                  <a:pt x="112184" y="92016"/>
                </a:lnTo>
                <a:lnTo>
                  <a:pt x="162277" y="105762"/>
                </a:lnTo>
                <a:lnTo>
                  <a:pt x="207159" y="124099"/>
                </a:lnTo>
                <a:lnTo>
                  <a:pt x="245920" y="146504"/>
                </a:lnTo>
                <a:lnTo>
                  <a:pt x="277650" y="172451"/>
                </a:lnTo>
                <a:lnTo>
                  <a:pt x="316381" y="232882"/>
                </a:lnTo>
                <a:lnTo>
                  <a:pt x="321564" y="266319"/>
                </a:lnTo>
                <a:lnTo>
                  <a:pt x="321564" y="185928"/>
                </a:lnTo>
                <a:lnTo>
                  <a:pt x="301440" y="121028"/>
                </a:lnTo>
                <a:lnTo>
                  <a:pt x="245920" y="66113"/>
                </a:lnTo>
                <a:lnTo>
                  <a:pt x="207159" y="43708"/>
                </a:lnTo>
                <a:lnTo>
                  <a:pt x="162277" y="25371"/>
                </a:lnTo>
                <a:lnTo>
                  <a:pt x="112184" y="11625"/>
                </a:lnTo>
                <a:lnTo>
                  <a:pt x="57788" y="2993"/>
                </a:lnTo>
                <a:lnTo>
                  <a:pt x="0" y="0"/>
                </a:lnTo>
                <a:close/>
              </a:path>
            </a:pathLst>
          </a:custGeom>
          <a:solidFill>
            <a:srgbClr val="CD0000"/>
          </a:solidFill>
        </p:spPr>
        <p:txBody>
          <a:bodyPr wrap="square" lIns="0" tIns="0" rIns="0" bIns="0" rtlCol="0"/>
          <a:lstStyle/>
          <a:p>
            <a:endParaRPr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44" name="object 26"/>
          <p:cNvSpPr/>
          <p:nvPr/>
        </p:nvSpPr>
        <p:spPr>
          <a:xfrm>
            <a:off x="7473295" y="5645933"/>
            <a:ext cx="278221" cy="351297"/>
          </a:xfrm>
          <a:custGeom>
            <a:avLst/>
            <a:gdLst/>
            <a:ahLst/>
            <a:cxnLst/>
            <a:rect l="l" t="t" r="r" b="b"/>
            <a:pathLst>
              <a:path w="321945" h="486410">
                <a:moveTo>
                  <a:pt x="321564" y="266319"/>
                </a:moveTo>
                <a:lnTo>
                  <a:pt x="301440" y="201419"/>
                </a:lnTo>
                <a:lnTo>
                  <a:pt x="245920" y="146504"/>
                </a:lnTo>
                <a:lnTo>
                  <a:pt x="207159" y="124099"/>
                </a:lnTo>
                <a:lnTo>
                  <a:pt x="162277" y="105762"/>
                </a:lnTo>
                <a:lnTo>
                  <a:pt x="112184" y="92016"/>
                </a:lnTo>
                <a:lnTo>
                  <a:pt x="57788" y="83384"/>
                </a:lnTo>
                <a:lnTo>
                  <a:pt x="0" y="80391"/>
                </a:lnTo>
                <a:lnTo>
                  <a:pt x="0" y="0"/>
                </a:lnTo>
                <a:lnTo>
                  <a:pt x="57788" y="2993"/>
                </a:lnTo>
                <a:lnTo>
                  <a:pt x="112184" y="11625"/>
                </a:lnTo>
                <a:lnTo>
                  <a:pt x="162277" y="25371"/>
                </a:lnTo>
                <a:lnTo>
                  <a:pt x="207159" y="43708"/>
                </a:lnTo>
                <a:lnTo>
                  <a:pt x="245920" y="66113"/>
                </a:lnTo>
                <a:lnTo>
                  <a:pt x="277650" y="92060"/>
                </a:lnTo>
                <a:lnTo>
                  <a:pt x="316381" y="152491"/>
                </a:lnTo>
                <a:lnTo>
                  <a:pt x="321564" y="185928"/>
                </a:lnTo>
                <a:lnTo>
                  <a:pt x="321564" y="266319"/>
                </a:lnTo>
                <a:lnTo>
                  <a:pt x="298588" y="335330"/>
                </a:lnTo>
                <a:lnTo>
                  <a:pt x="271348" y="366033"/>
                </a:lnTo>
                <a:lnTo>
                  <a:pt x="234922" y="393216"/>
                </a:lnTo>
                <a:lnTo>
                  <a:pt x="190296" y="416143"/>
                </a:lnTo>
                <a:lnTo>
                  <a:pt x="138457" y="434076"/>
                </a:lnTo>
                <a:lnTo>
                  <a:pt x="80391" y="446278"/>
                </a:lnTo>
                <a:lnTo>
                  <a:pt x="80391" y="486410"/>
                </a:lnTo>
                <a:lnTo>
                  <a:pt x="0" y="411988"/>
                </a:lnTo>
                <a:lnTo>
                  <a:pt x="80391" y="325628"/>
                </a:lnTo>
                <a:lnTo>
                  <a:pt x="80391" y="365887"/>
                </a:lnTo>
                <a:lnTo>
                  <a:pt x="136532" y="354188"/>
                </a:lnTo>
                <a:lnTo>
                  <a:pt x="187169" y="337029"/>
                </a:lnTo>
                <a:lnTo>
                  <a:pt x="231267" y="315023"/>
                </a:lnTo>
                <a:lnTo>
                  <a:pt x="267786" y="288783"/>
                </a:lnTo>
                <a:lnTo>
                  <a:pt x="295691" y="258924"/>
                </a:lnTo>
                <a:lnTo>
                  <a:pt x="313944" y="226060"/>
                </a:lnTo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45" name="object 27"/>
          <p:cNvSpPr txBox="1"/>
          <p:nvPr/>
        </p:nvSpPr>
        <p:spPr>
          <a:xfrm>
            <a:off x="7886857" y="5706668"/>
            <a:ext cx="559333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6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4</a:t>
            </a:r>
            <a:r>
              <a:rPr sz="1400" b="1" spc="3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.</a:t>
            </a:r>
            <a:r>
              <a:rPr sz="1400" b="1" spc="50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6</a:t>
            </a:r>
            <a:r>
              <a:rPr sz="1400" b="1" spc="-14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/>
              </a:rPr>
              <a:t>배</a:t>
            </a:r>
            <a:endParaRPr sz="1400" dirty="0">
              <a:latin typeface="산돌고딕 M" panose="02030504000101010101" pitchFamily="18" charset="-127"/>
              <a:ea typeface="산돌고딕 M" panose="02030504000101010101" pitchFamily="18" charset="-127"/>
              <a:cs typeface="Malgun Gothic"/>
            </a:endParaRPr>
          </a:p>
        </p:txBody>
      </p:sp>
      <p:sp>
        <p:nvSpPr>
          <p:cNvPr id="46" name="object 28"/>
          <p:cNvSpPr txBox="1"/>
          <p:nvPr/>
        </p:nvSpPr>
        <p:spPr>
          <a:xfrm>
            <a:off x="6413722" y="3667623"/>
            <a:ext cx="732222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80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C</a:t>
            </a:r>
            <a:r>
              <a:rPr sz="1400" b="1" spc="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o</a:t>
            </a:r>
            <a:r>
              <a:rPr sz="1400" b="1" spc="-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r</a:t>
            </a:r>
            <a:r>
              <a:rPr sz="1400" b="1" spc="4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e</a:t>
            </a:r>
            <a:endParaRPr sz="1400" dirty="0">
              <a:latin typeface="산돌고딕 M" panose="02030504000101010101" pitchFamily="18" charset="-127"/>
              <a:ea typeface="산돌고딕 M" panose="02030504000101010101" pitchFamily="18" charset="-127"/>
              <a:cs typeface="Arial Narrow"/>
            </a:endParaRPr>
          </a:p>
        </p:txBody>
      </p:sp>
      <p:sp>
        <p:nvSpPr>
          <p:cNvPr id="47" name="object 29"/>
          <p:cNvSpPr txBox="1"/>
          <p:nvPr/>
        </p:nvSpPr>
        <p:spPr>
          <a:xfrm>
            <a:off x="7423408" y="3675865"/>
            <a:ext cx="985976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140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M</a:t>
            </a:r>
            <a:r>
              <a:rPr sz="1400" b="1" spc="40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e</a:t>
            </a:r>
            <a:r>
              <a:rPr sz="1400" b="1" spc="4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m</a:t>
            </a:r>
            <a:r>
              <a:rPr sz="1400" b="1" spc="1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o</a:t>
            </a:r>
            <a:r>
              <a:rPr sz="1400" b="1" spc="-45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r</a:t>
            </a:r>
            <a:r>
              <a:rPr sz="1400" b="1" spc="10" dirty="0">
                <a:latin typeface="산돌고딕 M" panose="02030504000101010101" pitchFamily="18" charset="-127"/>
                <a:ea typeface="산돌고딕 M" panose="02030504000101010101" pitchFamily="18" charset="-127"/>
                <a:cs typeface="Arial Narrow"/>
              </a:rPr>
              <a:t>y</a:t>
            </a:r>
            <a:endParaRPr sz="1400" dirty="0">
              <a:latin typeface="산돌고딕 M" panose="02030504000101010101" pitchFamily="18" charset="-127"/>
              <a:ea typeface="산돌고딕 M" panose="02030504000101010101" pitchFamily="18" charset="-127"/>
              <a:cs typeface="Arial Narrow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72480" y="3110330"/>
            <a:ext cx="8937112" cy="57451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3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sz="1600" b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lang="en-US" altLang="ko-KR" sz="1400" dirty="0"/>
              <a:t>IBM</a:t>
            </a:r>
            <a:r>
              <a:rPr lang="ko-KR" altLang="en-US" sz="1400" dirty="0"/>
              <a:t>은 </a:t>
            </a:r>
            <a:r>
              <a:rPr lang="en-US" altLang="ko-KR" sz="1400" dirty="0"/>
              <a:t>Power7+</a:t>
            </a:r>
            <a:r>
              <a:rPr lang="ko-KR" altLang="en-US" sz="1400" dirty="0"/>
              <a:t>와 </a:t>
            </a:r>
            <a:r>
              <a:rPr lang="en-US" altLang="ko-KR" sz="1400" dirty="0"/>
              <a:t>Intel Xeon processor</a:t>
            </a:r>
            <a:r>
              <a:rPr lang="ko-KR" altLang="en-US" sz="1400" dirty="0"/>
              <a:t>를 </a:t>
            </a:r>
            <a:r>
              <a:rPr lang="en-US" altLang="ko-KR" sz="1400" dirty="0"/>
              <a:t>benchmarking</a:t>
            </a:r>
            <a:r>
              <a:rPr lang="ko-KR" altLang="en-US" sz="1400" dirty="0"/>
              <a:t>하여 아래의 결과를  공표하였습니다</a:t>
            </a:r>
            <a:r>
              <a:rPr lang="en-US" altLang="ko-KR" sz="1400" dirty="0"/>
              <a:t>.</a:t>
            </a:r>
          </a:p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lang="ko-KR" altLang="en-US" sz="1400" dirty="0"/>
              <a:t>이 자료는 실제 </a:t>
            </a:r>
            <a:r>
              <a:rPr lang="en-US" altLang="ko-KR" sz="1400" dirty="0"/>
              <a:t>AIX</a:t>
            </a:r>
            <a:r>
              <a:rPr lang="ko-KR" altLang="en-US" sz="1400" dirty="0"/>
              <a:t>와 </a:t>
            </a:r>
            <a:r>
              <a:rPr lang="en-US" altLang="ko-KR" sz="1400" dirty="0"/>
              <a:t>X</a:t>
            </a:r>
            <a:r>
              <a:rPr lang="ko-KR" altLang="en-US" sz="1400" dirty="0"/>
              <a:t>서버의 </a:t>
            </a:r>
            <a:r>
              <a:rPr lang="en-US" altLang="ko-KR" sz="1400" dirty="0"/>
              <a:t>migration</a:t>
            </a:r>
            <a:r>
              <a:rPr lang="ko-KR" altLang="en-US" sz="1400" dirty="0"/>
              <a:t>시 사용될 수 있습니다</a:t>
            </a:r>
            <a:r>
              <a:rPr lang="en-US" altLang="ko-KR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526093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73050" y="0"/>
            <a:ext cx="7512050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ko-KR"/>
            </a:defPPr>
            <a:lvl1pPr eaLnBrk="0" hangingPunct="0">
              <a:defRPr sz="2400" b="1">
                <a:solidFill>
                  <a:schemeClr val="bg1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defRPr>
            </a:lvl1pPr>
            <a:lvl2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2pPr>
            <a:lvl3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3pPr>
            <a:lvl4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4pPr>
            <a:lvl5pPr algn="ctr" eaLnBrk="0" hangingPunct="0">
              <a:defRPr sz="4400">
                <a:latin typeface="맑은 고딕" pitchFamily="50" charset="-127"/>
                <a:ea typeface="맑은 고딕" pitchFamily="50" charset="-127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맑은 고딕" pitchFamily="50" charset="-127"/>
                <a:ea typeface="맑은 고딕" pitchFamily="50" charset="-127"/>
              </a:defRPr>
            </a:lvl9pPr>
          </a:lstStyle>
          <a:p>
            <a:r>
              <a:rPr lang="en-US" altLang="ko-KR" dirty="0"/>
              <a:t>SW</a:t>
            </a:r>
            <a:r>
              <a:rPr lang="ko-KR" altLang="en-US" dirty="0"/>
              <a:t>호환성 </a:t>
            </a:r>
            <a:r>
              <a:rPr lang="en-US" altLang="ko-KR" dirty="0"/>
              <a:t>check</a:t>
            </a: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406803"/>
              </p:ext>
            </p:extLst>
          </p:nvPr>
        </p:nvGraphicFramePr>
        <p:xfrm>
          <a:off x="273052" y="988538"/>
          <a:ext cx="4679946" cy="5321108"/>
        </p:xfrm>
        <a:graphic>
          <a:graphicData uri="http://schemas.openxmlformats.org/drawingml/2006/table">
            <a:tbl>
              <a:tblPr/>
              <a:tblGrid>
                <a:gridCol w="657620">
                  <a:extLst>
                    <a:ext uri="{9D8B030D-6E8A-4147-A177-3AD203B41FA5}">
                      <a16:colId xmlns:a16="http://schemas.microsoft.com/office/drawing/2014/main" xmlns="" val="2479045060"/>
                    </a:ext>
                  </a:extLst>
                </a:gridCol>
                <a:gridCol w="1001377">
                  <a:extLst>
                    <a:ext uri="{9D8B030D-6E8A-4147-A177-3AD203B41FA5}">
                      <a16:colId xmlns:a16="http://schemas.microsoft.com/office/drawing/2014/main" xmlns="" val="2030719859"/>
                    </a:ext>
                  </a:extLst>
                </a:gridCol>
                <a:gridCol w="799608">
                  <a:extLst>
                    <a:ext uri="{9D8B030D-6E8A-4147-A177-3AD203B41FA5}">
                      <a16:colId xmlns:a16="http://schemas.microsoft.com/office/drawing/2014/main" xmlns="" val="467096826"/>
                    </a:ext>
                  </a:extLst>
                </a:gridCol>
                <a:gridCol w="799608">
                  <a:extLst>
                    <a:ext uri="{9D8B030D-6E8A-4147-A177-3AD203B41FA5}">
                      <a16:colId xmlns:a16="http://schemas.microsoft.com/office/drawing/2014/main" xmlns="" val="1002281976"/>
                    </a:ext>
                  </a:extLst>
                </a:gridCol>
                <a:gridCol w="420356">
                  <a:extLst>
                    <a:ext uri="{9D8B030D-6E8A-4147-A177-3AD203B41FA5}">
                      <a16:colId xmlns:a16="http://schemas.microsoft.com/office/drawing/2014/main" xmlns="" val="4223163307"/>
                    </a:ext>
                  </a:extLst>
                </a:gridCol>
                <a:gridCol w="1001377">
                  <a:extLst>
                    <a:ext uri="{9D8B030D-6E8A-4147-A177-3AD203B41FA5}">
                      <a16:colId xmlns:a16="http://schemas.microsoft.com/office/drawing/2014/main" xmlns="" val="4100244361"/>
                    </a:ext>
                  </a:extLst>
                </a:gridCol>
              </a:tblGrid>
              <a:tr h="14309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부문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솔루션명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회사명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x86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Linux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90167609"/>
                  </a:ext>
                </a:extLst>
              </a:tr>
              <a:tr h="25438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서버모니터링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Ontune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아이티센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76017995"/>
                  </a:ext>
                </a:extLst>
              </a:tr>
              <a:tr h="25438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서버모니터링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Tivoli agent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아이티센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77006175"/>
                  </a:ext>
                </a:extLst>
              </a:tr>
              <a:tr h="29062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WEB,WAS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OHS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GTPlus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38723697"/>
                  </a:ext>
                </a:extLst>
              </a:tr>
              <a:tr h="127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Jeus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TMAX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06440720"/>
                  </a:ext>
                </a:extLst>
              </a:tr>
              <a:tr h="1937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GTPlus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98617250"/>
                  </a:ext>
                </a:extLst>
              </a:tr>
              <a:tr h="2543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Sun Application Server 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51291387"/>
                  </a:ext>
                </a:extLst>
              </a:tr>
              <a:tr h="1271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DB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관련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Maxgauge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엑셈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93077320"/>
                  </a:ext>
                </a:extLst>
              </a:tr>
              <a:tr h="127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Chakra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웨어밸리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76042854"/>
                  </a:ext>
                </a:extLst>
              </a:tr>
              <a:tr h="127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Trusted Orange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웨어밸리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89091582"/>
                  </a:ext>
                </a:extLst>
              </a:tr>
              <a:tr h="127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스크램블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4630235"/>
                  </a:ext>
                </a:extLst>
              </a:tr>
              <a:tr h="2543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Test Data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변환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Data-AID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ADS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42225934"/>
                  </a:ext>
                </a:extLst>
              </a:tr>
              <a:tr h="127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모니터링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Dynatrace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26111718"/>
                  </a:ext>
                </a:extLst>
              </a:tr>
              <a:tr h="127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모니터링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Tranmamanger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64158296"/>
                  </a:ext>
                </a:extLst>
              </a:tr>
              <a:tr h="1271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EAI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EAI MFT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키미데이타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82713153"/>
                  </a:ext>
                </a:extLst>
              </a:tr>
              <a:tr h="96875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DB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암호화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D'amo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펜타시스템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36137339"/>
                  </a:ext>
                </a:extLst>
              </a:tr>
              <a:tr h="2906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Ksign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KSIGN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11711082"/>
                  </a:ext>
                </a:extLst>
              </a:tr>
              <a:tr h="127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Xecuredb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한컴시큐어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00140740"/>
                  </a:ext>
                </a:extLst>
              </a:tr>
              <a:tr h="127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구간암호화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Xecureweb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한컴시큐어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80069174"/>
                  </a:ext>
                </a:extLst>
              </a:tr>
              <a:tr h="25438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마이싱글 연계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Eptray(mysingle)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SDS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25177116"/>
                  </a:ext>
                </a:extLst>
              </a:tr>
              <a:tr h="127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보안툴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WebCube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2104795"/>
                  </a:ext>
                </a:extLst>
              </a:tr>
              <a:tr h="25438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nProtect KeyCrypt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잉카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해당없음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해당없음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07271640"/>
                  </a:ext>
                </a:extLst>
              </a:tr>
              <a:tr h="25438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가상키패드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TouchEnKey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라온시큐어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해당없음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해당없음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54952286"/>
                  </a:ext>
                </a:extLst>
              </a:tr>
              <a:tr h="1271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SCMS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카드 발급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MICCA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코나아이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</a:t>
                      </a:r>
                      <a:endParaRPr lang="ko-KR" alt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  <a:r>
                        <a:rPr lang="en-US" altLang="ko-KR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nt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기반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9162955"/>
                  </a:ext>
                </a:extLst>
              </a:tr>
              <a:tr h="127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MIFARE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</a:t>
                      </a:r>
                      <a:endParaRPr lang="ko-KR" alt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  <a:r>
                        <a:rPr lang="en-US" altLang="ko-KR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nt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기반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53633257"/>
                  </a:ext>
                </a:extLst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137996"/>
              </p:ext>
            </p:extLst>
          </p:nvPr>
        </p:nvGraphicFramePr>
        <p:xfrm>
          <a:off x="5097016" y="988538"/>
          <a:ext cx="4393061" cy="5321102"/>
        </p:xfrm>
        <a:graphic>
          <a:graphicData uri="http://schemas.openxmlformats.org/drawingml/2006/table">
            <a:tbl>
              <a:tblPr/>
              <a:tblGrid>
                <a:gridCol w="617308">
                  <a:extLst>
                    <a:ext uri="{9D8B030D-6E8A-4147-A177-3AD203B41FA5}">
                      <a16:colId xmlns:a16="http://schemas.microsoft.com/office/drawing/2014/main" xmlns="" val="1792741606"/>
                    </a:ext>
                  </a:extLst>
                </a:gridCol>
                <a:gridCol w="939992">
                  <a:extLst>
                    <a:ext uri="{9D8B030D-6E8A-4147-A177-3AD203B41FA5}">
                      <a16:colId xmlns:a16="http://schemas.microsoft.com/office/drawing/2014/main" xmlns="" val="1458509789"/>
                    </a:ext>
                  </a:extLst>
                </a:gridCol>
                <a:gridCol w="750591">
                  <a:extLst>
                    <a:ext uri="{9D8B030D-6E8A-4147-A177-3AD203B41FA5}">
                      <a16:colId xmlns:a16="http://schemas.microsoft.com/office/drawing/2014/main" xmlns="" val="546380579"/>
                    </a:ext>
                  </a:extLst>
                </a:gridCol>
                <a:gridCol w="750591">
                  <a:extLst>
                    <a:ext uri="{9D8B030D-6E8A-4147-A177-3AD203B41FA5}">
                      <a16:colId xmlns:a16="http://schemas.microsoft.com/office/drawing/2014/main" xmlns="" val="1514295727"/>
                    </a:ext>
                  </a:extLst>
                </a:gridCol>
                <a:gridCol w="394587">
                  <a:extLst>
                    <a:ext uri="{9D8B030D-6E8A-4147-A177-3AD203B41FA5}">
                      <a16:colId xmlns:a16="http://schemas.microsoft.com/office/drawing/2014/main" xmlns="" val="2689854818"/>
                    </a:ext>
                  </a:extLst>
                </a:gridCol>
                <a:gridCol w="939992">
                  <a:extLst>
                    <a:ext uri="{9D8B030D-6E8A-4147-A177-3AD203B41FA5}">
                      <a16:colId xmlns:a16="http://schemas.microsoft.com/office/drawing/2014/main" xmlns="" val="996036056"/>
                    </a:ext>
                  </a:extLst>
                </a:gridCol>
              </a:tblGrid>
              <a:tr h="20821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부문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솔루션명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회사명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x86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Linux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41680954"/>
                  </a:ext>
                </a:extLst>
              </a:tr>
              <a:tr h="3834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E2E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암호화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DSToolkit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드림시큐리티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  <a:b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</a:b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변경시 모듈 교체 필요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19506852"/>
                  </a:ext>
                </a:extLst>
              </a:tr>
              <a:tr h="12782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Magic SE 2.0.0.7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3169384"/>
                  </a:ext>
                </a:extLst>
              </a:tr>
              <a:tr h="25564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CrossCert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Secure Toolkit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29708510"/>
                  </a:ext>
                </a:extLst>
              </a:tr>
              <a:tr h="12782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uSafeOn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besoft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3671181"/>
                  </a:ext>
                </a:extLst>
              </a:tr>
              <a:tr h="51128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앱위변조방지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AAplus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X- JNI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모듈에 대한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Linux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지원여부에 따른 전환 난이도 변경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33557092"/>
                  </a:ext>
                </a:extLst>
              </a:tr>
              <a:tr h="12782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nFilter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4.3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36045538"/>
                  </a:ext>
                </a:extLst>
              </a:tr>
              <a:tr h="12782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레포팅툴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Rexpert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클립소프트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65446688"/>
                  </a:ext>
                </a:extLst>
              </a:tr>
              <a:tr h="25564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NAMO ACTIVE SQUARE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나모인터랙티브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15646309"/>
                  </a:ext>
                </a:extLst>
              </a:tr>
              <a:tr h="25564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나모웹에디터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나모인터랙티브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2245480"/>
                  </a:ext>
                </a:extLst>
              </a:tr>
              <a:tr h="12782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DQMiner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GTONE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67691097"/>
                  </a:ext>
                </a:extLst>
              </a:tr>
              <a:tr h="12782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Framework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Anyframe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SDS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8838935"/>
                  </a:ext>
                </a:extLst>
              </a:tr>
              <a:tr h="1278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Anyframe Oden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SDS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2035377"/>
                  </a:ext>
                </a:extLst>
              </a:tr>
              <a:tr h="25564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파일 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Upload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DEXTUpload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92497435"/>
                  </a:ext>
                </a:extLst>
              </a:tr>
              <a:tr h="25564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DestinyKMS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사이버다임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지식문서관리솔류션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19736285"/>
                  </a:ext>
                </a:extLst>
              </a:tr>
              <a:tr h="38346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PDSS 4.0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SDS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만 지원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38202323"/>
                  </a:ext>
                </a:extLst>
              </a:tr>
              <a:tr h="25564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컨텐츠 배포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WCMS agent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아이온커뮤니케이션즈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55034059"/>
                  </a:ext>
                </a:extLst>
              </a:tr>
              <a:tr h="12782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WiseGrid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ICOMPIA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4846627"/>
                  </a:ext>
                </a:extLst>
              </a:tr>
              <a:tr h="12782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IB Sheet Pro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76598501"/>
                  </a:ext>
                </a:extLst>
              </a:tr>
              <a:tr h="12782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웹크롤러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XTEN EXOD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OPENSNS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67815523"/>
                  </a:ext>
                </a:extLst>
              </a:tr>
              <a:tr h="12782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검색엔진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XTEN WEBOT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OPENSNS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23442559"/>
                  </a:ext>
                </a:extLst>
              </a:tr>
              <a:tr h="12782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레포팅툴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Easybase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SDS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3076385"/>
                  </a:ext>
                </a:extLst>
              </a:tr>
              <a:tr h="1278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OLAP Tool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Brio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닉스테크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N/A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98559217"/>
                  </a:ext>
                </a:extLst>
              </a:tr>
              <a:tr h="25564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BI Matrix Solution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비아이매트릭스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92126646"/>
                  </a:ext>
                </a:extLst>
              </a:tr>
              <a:tr h="12782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FusionChart Pro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19610687"/>
                  </a:ext>
                </a:extLst>
              </a:tr>
              <a:tr h="25564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배치통제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Control-M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BMC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830692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8549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일반적 마이그레이션 범위</a:t>
            </a:r>
            <a:endParaRPr lang="ko-KR" altLang="en-US" dirty="0"/>
          </a:p>
        </p:txBody>
      </p:sp>
      <p:grpSp>
        <p:nvGrpSpPr>
          <p:cNvPr id="19" name="그룹 18"/>
          <p:cNvGrpSpPr/>
          <p:nvPr/>
        </p:nvGrpSpPr>
        <p:grpSpPr>
          <a:xfrm>
            <a:off x="273050" y="1628800"/>
            <a:ext cx="9217025" cy="4824536"/>
            <a:chOff x="695400" y="1412776"/>
            <a:chExt cx="10801200" cy="4752528"/>
          </a:xfrm>
        </p:grpSpPr>
        <p:sp>
          <p:nvSpPr>
            <p:cNvPr id="4" name="직사각형 3"/>
            <p:cNvSpPr/>
            <p:nvPr/>
          </p:nvSpPr>
          <p:spPr>
            <a:xfrm>
              <a:off x="695400" y="1412776"/>
              <a:ext cx="7992888" cy="475252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695400" y="1412776"/>
              <a:ext cx="7992888" cy="30790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400" b="1" kern="0" dirty="0" smtClean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리눅스를  사용하는 업무 시스템 구성 </a:t>
              </a:r>
              <a:endParaRPr kumimoji="0" lang="ko-KR" altLang="en-US" sz="1400" b="1" kern="0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</p:txBody>
        </p:sp>
        <p:sp>
          <p:nvSpPr>
            <p:cNvPr id="6" name="Rectangle 30"/>
            <p:cNvSpPr>
              <a:spLocks noChangeArrowheads="1"/>
            </p:cNvSpPr>
            <p:nvPr/>
          </p:nvSpPr>
          <p:spPr bwMode="auto">
            <a:xfrm>
              <a:off x="805348" y="1780914"/>
              <a:ext cx="1373196" cy="1246381"/>
            </a:xfrm>
            <a:prstGeom prst="roundRect">
              <a:avLst>
                <a:gd name="adj" fmla="val 0"/>
              </a:avLst>
            </a:prstGeom>
            <a:solidFill>
              <a:srgbClr val="5E8BC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 anchorCtr="1"/>
            <a:lstStyle/>
            <a:p>
              <a:pPr marL="85725" indent="-85725" algn="ctr" defTabSz="76200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400" b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WEB/WAS</a:t>
              </a:r>
            </a:p>
          </p:txBody>
        </p:sp>
        <p:sp>
          <p:nvSpPr>
            <p:cNvPr id="7" name="Rectangle 40"/>
            <p:cNvSpPr>
              <a:spLocks noChangeArrowheads="1"/>
            </p:cNvSpPr>
            <p:nvPr/>
          </p:nvSpPr>
          <p:spPr bwMode="gray">
            <a:xfrm>
              <a:off x="2292836" y="1780914"/>
              <a:ext cx="6238728" cy="124638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50800" dir="2700000" algn="ctr" rotWithShape="0">
                <a:schemeClr val="bg1">
                  <a:lumMod val="65000"/>
                </a:schemeClr>
              </a:outerShdw>
            </a:effectLst>
          </p:spPr>
          <p:txBody>
            <a:bodyPr tIns="4680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marL="82550" indent="-82550" latinLnBrk="0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en-US" altLang="ko-KR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Web : 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대부분 </a:t>
              </a:r>
              <a:r>
                <a:rPr lang="en-US" altLang="ko-KR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Apache 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사용 </a:t>
              </a:r>
              <a:endParaRPr lang="en-US" altLang="ko-KR" sz="110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  <a:p>
              <a:pPr marL="82550" indent="-82550" latinLnBrk="0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en-US" altLang="ko-KR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WAS : 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대부분 </a:t>
              </a:r>
              <a:r>
                <a:rPr lang="en-US" altLang="ko-KR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java 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기반이므로</a:t>
              </a:r>
              <a:r>
                <a:rPr lang="en-US" altLang="ko-KR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, 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기존 </a:t>
              </a:r>
              <a:r>
                <a:rPr lang="en-US" altLang="ko-KR" sz="1100" dirty="0" err="1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weblogic</a:t>
              </a:r>
              <a:r>
                <a:rPr lang="en-US" altLang="ko-KR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/</a:t>
              </a:r>
              <a:r>
                <a:rPr lang="en-US" altLang="ko-KR" sz="1100" dirty="0" err="1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jeus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에서 </a:t>
              </a:r>
              <a:r>
                <a:rPr lang="en-US" altLang="ko-KR" sz="1100" b="1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JBOSS</a:t>
              </a:r>
              <a:r>
                <a:rPr lang="ko-KR" altLang="en-US" sz="1100" b="1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</a:t>
              </a:r>
              <a:r>
                <a:rPr lang="en-US" altLang="ko-KR" sz="1100" b="1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EAP/EWS</a:t>
              </a:r>
              <a:r>
                <a:rPr lang="en-US" altLang="ko-KR" sz="1100" b="1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/</a:t>
              </a:r>
              <a:r>
                <a:rPr lang="ko-KR" altLang="en-US" sz="1100" b="1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</a:t>
              </a:r>
              <a:r>
                <a:rPr lang="en-US" altLang="ko-KR" sz="1100" b="1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TOMCAT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으로 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마이그레이션 하는 것은 일반적임</a:t>
              </a:r>
              <a:r>
                <a:rPr lang="en-US" altLang="ko-KR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.  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대부분 </a:t>
              </a:r>
              <a:r>
                <a:rPr lang="ko-KR" altLang="en-US" sz="1100" b="1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가장 우선적으로 </a:t>
              </a:r>
              <a:r>
                <a:rPr lang="en-US" altLang="ko-KR" sz="110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UtoL</a:t>
              </a:r>
              <a:r>
                <a:rPr lang="en-US" altLang="ko-KR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(Unix to Linux) 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하는 부분임</a:t>
              </a:r>
              <a:endParaRPr lang="en-US" altLang="ko-KR" sz="110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</p:txBody>
        </p:sp>
        <p:sp>
          <p:nvSpPr>
            <p:cNvPr id="8" name="Rectangle 30"/>
            <p:cNvSpPr>
              <a:spLocks noChangeArrowheads="1"/>
            </p:cNvSpPr>
            <p:nvPr/>
          </p:nvSpPr>
          <p:spPr bwMode="auto">
            <a:xfrm>
              <a:off x="805348" y="3144970"/>
              <a:ext cx="1373196" cy="860745"/>
            </a:xfrm>
            <a:prstGeom prst="roundRect">
              <a:avLst>
                <a:gd name="adj" fmla="val 0"/>
              </a:avLst>
            </a:prstGeom>
            <a:solidFill>
              <a:srgbClr val="5E8BC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 anchorCtr="1"/>
            <a:lstStyle/>
            <a:p>
              <a:pPr marL="85725" indent="-85725" algn="ctr" defTabSz="762000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400" b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DB</a:t>
              </a:r>
              <a:r>
                <a:rPr lang="ko-KR" altLang="en-US" sz="1400" b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구성</a:t>
              </a:r>
              <a:endParaRPr lang="en-US" altLang="ko-KR" sz="14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</p:txBody>
        </p:sp>
        <p:sp>
          <p:nvSpPr>
            <p:cNvPr id="9" name="Rectangle 40"/>
            <p:cNvSpPr>
              <a:spLocks noChangeArrowheads="1"/>
            </p:cNvSpPr>
            <p:nvPr/>
          </p:nvSpPr>
          <p:spPr bwMode="gray">
            <a:xfrm>
              <a:off x="2292837" y="3144970"/>
              <a:ext cx="6238727" cy="86074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25400" dir="2700000" algn="ctr" rotWithShape="0">
                <a:schemeClr val="bg1">
                  <a:lumMod val="65000"/>
                </a:schemeClr>
              </a:outerShdw>
            </a:effectLst>
          </p:spPr>
          <p:txBody>
            <a:bodyPr tIns="4680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marL="82550" indent="-82550" latinLnBrk="0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ko-KR" altLang="en-US" sz="1100" b="1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리눅스</a:t>
              </a:r>
              <a:r>
                <a:rPr lang="ko-KR" altLang="en-US" sz="1100" b="1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기반 </a:t>
              </a:r>
              <a:r>
                <a:rPr lang="en-US" altLang="ko-KR" sz="1100" b="1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O</a:t>
              </a:r>
              <a:r>
                <a:rPr lang="en-US" altLang="ko-KR" sz="1100" b="1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racle RAC + ASM</a:t>
              </a:r>
              <a:r>
                <a:rPr lang="ko-KR" altLang="en-US" sz="1100" b="1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구성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이거나  </a:t>
              </a:r>
              <a:r>
                <a:rPr lang="en-US" altLang="ko-KR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Oracle </a:t>
              </a:r>
              <a:r>
                <a:rPr lang="en-US" altLang="ko-KR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Active/Standby + </a:t>
              </a:r>
              <a:r>
                <a:rPr lang="en-US" altLang="ko-KR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RHHA 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구성을 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함</a:t>
              </a:r>
              <a:endParaRPr lang="en-US" altLang="ko-KR" sz="110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  <a:p>
              <a:pPr marL="82550" indent="-82550" latinLnBrk="0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en-US" altLang="ko-KR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Oracle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에서 </a:t>
              </a:r>
              <a:r>
                <a:rPr lang="ko-KR" altLang="en-US" sz="110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마이그레이션시는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</a:t>
              </a:r>
              <a:r>
                <a:rPr lang="en-US" altLang="ko-KR" sz="110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EnterpriseDB</a:t>
              </a:r>
              <a:r>
                <a:rPr lang="en-US" altLang="ko-KR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(EDB)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를 많이 사용하여 구성 </a:t>
              </a:r>
              <a:endParaRPr lang="en-US" altLang="ko-KR" sz="110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  <a:p>
              <a:pPr marL="82550" indent="-82550" latinLnBrk="0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새로 구축하는 경우 </a:t>
              </a:r>
              <a:r>
                <a:rPr lang="en-US" altLang="ko-KR" sz="1100" dirty="0" err="1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MariaDB</a:t>
              </a:r>
              <a:r>
                <a:rPr lang="en-US" altLang="ko-KR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(</a:t>
              </a:r>
              <a:r>
                <a:rPr lang="en-US" altLang="ko-KR" sz="1100" dirty="0" err="1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mysql</a:t>
              </a:r>
              <a:r>
                <a:rPr lang="en-US" altLang="ko-KR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)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나 </a:t>
              </a:r>
              <a:r>
                <a:rPr lang="en-US" altLang="ko-KR" sz="1100" dirty="0" err="1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MongoDB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를 이용하여 구성을 함  </a:t>
              </a:r>
              <a:endParaRPr lang="en-US" altLang="ko-KR" sz="110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</p:txBody>
        </p:sp>
        <p:sp>
          <p:nvSpPr>
            <p:cNvPr id="10" name="Rectangle 40"/>
            <p:cNvSpPr>
              <a:spLocks noChangeArrowheads="1"/>
            </p:cNvSpPr>
            <p:nvPr/>
          </p:nvSpPr>
          <p:spPr bwMode="gray">
            <a:xfrm>
              <a:off x="2292837" y="5157192"/>
              <a:ext cx="6238727" cy="86074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25400" dir="2700000" algn="ctr" rotWithShape="0">
                <a:schemeClr val="bg1">
                  <a:lumMod val="65000"/>
                </a:schemeClr>
              </a:outerShdw>
            </a:effectLst>
          </p:spPr>
          <p:txBody>
            <a:bodyPr tIns="46800" anchor="ctr"/>
            <a:lstStyle/>
            <a:p>
              <a:pPr marL="82550" indent="-82550" latinLnBrk="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altLang="ko-KR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NAS</a:t>
              </a:r>
              <a:r>
                <a:rPr lang="ko-KR" altLang="en-US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를 대부분 사용 </a:t>
              </a:r>
              <a:endParaRPr lang="en-US" altLang="ko-KR" sz="120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  <a:p>
              <a:pPr marL="82550" indent="-8255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  <a:defRPr/>
              </a:pPr>
              <a:r>
                <a:rPr kumimoji="1" lang="ko-KR" altLang="en-US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간단한 구성의 경우 </a:t>
              </a:r>
              <a:r>
                <a:rPr lang="en-US" altLang="ko-KR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NFS</a:t>
              </a:r>
              <a:r>
                <a:rPr kumimoji="1" lang="ko-KR" altLang="en-US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를 </a:t>
              </a:r>
              <a:r>
                <a:rPr kumimoji="1" lang="ko-KR" altLang="en-US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사용 </a:t>
              </a:r>
              <a:endParaRPr kumimoji="1" lang="en-US" altLang="ko-KR" sz="120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  <a:p>
              <a:pPr marL="82550" indent="-82550" latinLnBrk="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ko-KR" altLang="en-US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공유파일시스템은 </a:t>
              </a:r>
              <a:r>
                <a:rPr lang="en-US" altLang="ko-KR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GFS2</a:t>
              </a:r>
              <a:r>
                <a:rPr lang="ko-KR" altLang="en-US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나 </a:t>
              </a:r>
              <a:r>
                <a:rPr lang="en-US" altLang="ko-KR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OCFS2</a:t>
              </a:r>
              <a:r>
                <a:rPr lang="ko-KR" altLang="en-US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를 사용하거나</a:t>
              </a:r>
              <a:r>
                <a:rPr lang="en-US" altLang="ko-KR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,</a:t>
              </a:r>
              <a:r>
                <a:rPr lang="ko-KR" altLang="en-US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</a:t>
              </a:r>
              <a:r>
                <a:rPr lang="en-US" altLang="ko-KR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Veritas Volume </a:t>
              </a:r>
              <a:r>
                <a:rPr lang="ko-KR" altLang="en-US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사용</a:t>
              </a:r>
              <a:endParaRPr lang="en-US" altLang="ko-KR" sz="120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</p:txBody>
        </p:sp>
        <p:sp>
          <p:nvSpPr>
            <p:cNvPr id="11" name="Rectangle 30"/>
            <p:cNvSpPr>
              <a:spLocks noChangeArrowheads="1"/>
            </p:cNvSpPr>
            <p:nvPr/>
          </p:nvSpPr>
          <p:spPr bwMode="auto">
            <a:xfrm>
              <a:off x="805348" y="5157192"/>
              <a:ext cx="1373196" cy="860745"/>
            </a:xfrm>
            <a:prstGeom prst="roundRect">
              <a:avLst>
                <a:gd name="adj" fmla="val 0"/>
              </a:avLst>
            </a:prstGeom>
            <a:solidFill>
              <a:srgbClr val="5E8BC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 anchorCtr="1"/>
            <a:lstStyle/>
            <a:p>
              <a:pPr marL="85725" indent="-85725" algn="ctr" defTabSz="762000">
                <a:spcBef>
                  <a:spcPts val="0"/>
                </a:spcBef>
                <a:spcAft>
                  <a:spcPts val="0"/>
                </a:spcAft>
              </a:pPr>
              <a:r>
                <a:rPr lang="ko-KR" altLang="en-US" sz="1400" b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공유파일시스템</a:t>
              </a:r>
              <a:endParaRPr lang="en-US" altLang="ko-KR" sz="14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</p:txBody>
        </p:sp>
        <p:sp>
          <p:nvSpPr>
            <p:cNvPr id="12" name="Rectangle 30"/>
            <p:cNvSpPr>
              <a:spLocks noChangeArrowheads="1"/>
            </p:cNvSpPr>
            <p:nvPr/>
          </p:nvSpPr>
          <p:spPr bwMode="auto">
            <a:xfrm>
              <a:off x="805348" y="4149080"/>
              <a:ext cx="1373196" cy="860745"/>
            </a:xfrm>
            <a:prstGeom prst="roundRect">
              <a:avLst>
                <a:gd name="adj" fmla="val 0"/>
              </a:avLst>
            </a:prstGeom>
            <a:solidFill>
              <a:srgbClr val="5E8BC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 anchorCtr="1"/>
            <a:lstStyle/>
            <a:p>
              <a:pPr marL="85725" indent="-85725" algn="ctr" defTabSz="762000">
                <a:spcBef>
                  <a:spcPts val="0"/>
                </a:spcBef>
                <a:spcAft>
                  <a:spcPts val="0"/>
                </a:spcAft>
              </a:pPr>
              <a:r>
                <a:rPr lang="ko-KR" altLang="en-US" sz="1400" b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클러스터</a:t>
              </a:r>
              <a:endParaRPr lang="en-US" altLang="ko-KR" sz="14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</p:txBody>
        </p:sp>
        <p:sp>
          <p:nvSpPr>
            <p:cNvPr id="13" name="Rectangle 40"/>
            <p:cNvSpPr>
              <a:spLocks noChangeArrowheads="1"/>
            </p:cNvSpPr>
            <p:nvPr/>
          </p:nvSpPr>
          <p:spPr bwMode="gray">
            <a:xfrm>
              <a:off x="2292837" y="4149080"/>
              <a:ext cx="6238727" cy="86074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25400" dir="2700000" algn="ctr" rotWithShape="0">
                <a:schemeClr val="bg1">
                  <a:lumMod val="65000"/>
                </a:schemeClr>
              </a:outerShdw>
            </a:effectLst>
          </p:spPr>
          <p:txBody>
            <a:bodyPr tIns="46800" anchor="ctr"/>
            <a:lstStyle/>
            <a:p>
              <a:pPr marL="82550" indent="-8255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  <a:defRPr/>
              </a:pPr>
              <a:r>
                <a:rPr kumimoji="1" lang="en-US" altLang="ko-KR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Red Hat</a:t>
              </a:r>
              <a:r>
                <a:rPr kumimoji="1" lang="ko-KR" altLang="en-US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의 </a:t>
              </a:r>
              <a:r>
                <a:rPr kumimoji="1" lang="en-US" altLang="ko-KR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RHHA(Red Hat High Availability)</a:t>
              </a:r>
            </a:p>
            <a:p>
              <a:pPr marL="82550" indent="-8255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  <a:defRPr/>
              </a:pPr>
              <a:r>
                <a:rPr kumimoji="1" lang="en-US" altLang="ko-KR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RHHA</a:t>
              </a:r>
              <a:r>
                <a:rPr kumimoji="1" lang="ko-KR" altLang="en-US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의 경우</a:t>
              </a:r>
              <a:r>
                <a:rPr kumimoji="1" lang="en-US" altLang="ko-KR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, Unix(IBM)</a:t>
              </a:r>
              <a:r>
                <a:rPr kumimoji="1" lang="ko-KR" altLang="en-US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의</a:t>
              </a:r>
              <a:r>
                <a:rPr kumimoji="1" lang="en-US" altLang="ko-KR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HACMP</a:t>
              </a:r>
              <a:r>
                <a:rPr kumimoji="1" lang="ko-KR" altLang="en-US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와 동일하게 </a:t>
              </a:r>
              <a:r>
                <a:rPr lang="ko-KR" altLang="en-US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볼륨그룹과</a:t>
              </a:r>
              <a:r>
                <a:rPr kumimoji="1" lang="ko-KR" altLang="en-US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</a:t>
              </a:r>
              <a:r>
                <a:rPr kumimoji="1" lang="en-US" altLang="ko-KR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IP</a:t>
              </a:r>
              <a:r>
                <a:rPr kumimoji="1" lang="ko-KR" altLang="en-US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를 </a:t>
              </a:r>
              <a:r>
                <a:rPr kumimoji="1" lang="en-US" altLang="ko-KR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takeover </a:t>
              </a:r>
              <a:r>
                <a:rPr kumimoji="1" lang="ko-KR" altLang="en-US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시켜줌</a:t>
              </a:r>
              <a:r>
                <a:rPr kumimoji="1" lang="en-US" altLang="ko-KR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.</a:t>
              </a: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9336373" y="1412776"/>
              <a:ext cx="2160227" cy="475252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9336373" y="1412776"/>
              <a:ext cx="2160227" cy="3285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400" b="1" kern="0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요약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336373" y="1741278"/>
              <a:ext cx="2160227" cy="4424026"/>
            </a:xfrm>
            <a:prstGeom prst="rect">
              <a:avLst/>
            </a:prstGeom>
            <a:noFill/>
            <a:ln>
              <a:noFill/>
              <a:prstDash val="sysDot"/>
            </a:ln>
          </p:spPr>
          <p:txBody>
            <a:bodyPr wrap="square" rtlCol="0" anchor="ctr">
              <a:noAutofit/>
            </a:bodyPr>
            <a:lstStyle/>
            <a:p>
              <a:pPr marL="82550" indent="-82550" latinLnBrk="0">
                <a:lnSpc>
                  <a:spcPts val="1600"/>
                </a:lnSpc>
                <a:buFont typeface="Arial" pitchFamily="34" charset="0"/>
                <a:buChar char="•"/>
                <a:defRPr/>
              </a:pP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기존의 </a:t>
              </a:r>
              <a:r>
                <a:rPr lang="en-US" altLang="ko-KR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Unix 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솔루션을 그대로 사용할 </a:t>
              </a:r>
              <a:r>
                <a:rPr lang="ko-KR" altLang="en-US" sz="1100" dirty="0" smtClean="0">
                  <a:solidFill>
                    <a:srgbClr val="000000">
                      <a:lumMod val="50000"/>
                    </a:srgb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경우는 마이그레이션 시 특이한 어려움이 없음</a:t>
              </a:r>
              <a:r>
                <a:rPr lang="en-US" altLang="ko-KR" sz="1100" dirty="0" smtClean="0">
                  <a:solidFill>
                    <a:srgbClr val="000000">
                      <a:lumMod val="50000"/>
                    </a:srgb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.</a:t>
              </a:r>
            </a:p>
            <a:p>
              <a:pPr marL="82550" indent="-82550" latinLnBrk="0">
                <a:lnSpc>
                  <a:spcPts val="1600"/>
                </a:lnSpc>
                <a:buFont typeface="Arial" pitchFamily="34" charset="0"/>
                <a:buChar char="•"/>
                <a:defRPr/>
              </a:pPr>
              <a:endParaRPr lang="en-US" altLang="ko-KR" sz="1100" dirty="0">
                <a:solidFill>
                  <a:srgbClr val="000000">
                    <a:lumMod val="50000"/>
                  </a:srgbClr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  <a:p>
              <a:pPr marL="82550" indent="-82550" latinLnBrk="0">
                <a:lnSpc>
                  <a:spcPts val="1600"/>
                </a:lnSpc>
                <a:buFont typeface="Arial" pitchFamily="34" charset="0"/>
                <a:buChar char="•"/>
                <a:defRPr/>
              </a:pPr>
              <a:r>
                <a:rPr lang="en-US" altLang="ko-KR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애플리케이션 영역까지 오픈 소스를 사용할 경우 </a:t>
              </a:r>
              <a:r>
                <a:rPr lang="en-US" altLang="ko-KR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WEB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과 </a:t>
              </a:r>
              <a:r>
                <a:rPr lang="en-US" altLang="ko-KR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WAS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를 우선적으로 오픈 소스 </a:t>
              </a:r>
              <a:r>
                <a:rPr lang="en-US" altLang="ko-KR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(Apache/JBOSS)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로 변환하여 사용 </a:t>
              </a:r>
              <a:endParaRPr lang="en-US" altLang="ko-KR" sz="110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</p:txBody>
        </p:sp>
      </p:grpSp>
      <p:sp>
        <p:nvSpPr>
          <p:cNvPr id="18" name="이등변 삼각형 20"/>
          <p:cNvSpPr/>
          <p:nvPr/>
        </p:nvSpPr>
        <p:spPr>
          <a:xfrm rot="5400000">
            <a:off x="6345255" y="3597120"/>
            <a:ext cx="2088232" cy="167817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000">
              <a:solidFill>
                <a:schemeClr val="tx1"/>
              </a:solidFill>
              <a:latin typeface="Malgun Gothic" charset="-127"/>
              <a:ea typeface="Malgun Gothic" charset="-127"/>
              <a:cs typeface="Malgun Gothic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272480" y="827568"/>
            <a:ext cx="9366632" cy="661720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Unix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시스템에서 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Linux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기반 시스템으로 전환한 고객은 아래와 같은 솔루션으로 시스템을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구성합니다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  <a:endParaRPr lang="ko-KR" altLang="en-US" sz="16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WEB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이나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WAS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가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java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기반일 경우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마이그레이션 난이도는 매우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낮습니다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  <a:endParaRPr lang="en-US" altLang="ko-KR" sz="16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692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024336" y="1340768"/>
            <a:ext cx="4953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6000" b="1" cap="small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O</a:t>
            </a:r>
            <a:r>
              <a:rPr lang="en-US" altLang="ko-KR" sz="6000" b="1" cap="small" dirty="0">
                <a:latin typeface="Arial Black" pitchFamily="34" charset="0"/>
              </a:rPr>
              <a:t>pen</a:t>
            </a:r>
          </a:p>
          <a:p>
            <a:r>
              <a:rPr lang="en-US" altLang="ko-KR" sz="6000" b="1" cap="small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S</a:t>
            </a:r>
            <a:r>
              <a:rPr lang="en-US" altLang="ko-KR" sz="6000" b="1" cap="small" dirty="0">
                <a:latin typeface="Arial Black" pitchFamily="34" charset="0"/>
              </a:rPr>
              <a:t>hare</a:t>
            </a:r>
          </a:p>
          <a:p>
            <a:r>
              <a:rPr lang="en-US" altLang="ko-KR" sz="6000" b="1" cap="small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C</a:t>
            </a:r>
            <a:r>
              <a:rPr lang="en-US" altLang="ko-KR" sz="6000" b="1" cap="small" dirty="0">
                <a:latin typeface="Arial Black" pitchFamily="34" charset="0"/>
              </a:rPr>
              <a:t>ontribute</a:t>
            </a:r>
          </a:p>
          <a:p>
            <a:r>
              <a:rPr lang="en-US" altLang="ko-KR" sz="6000" b="1" cap="small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A</a:t>
            </a:r>
            <a:r>
              <a:rPr lang="en-US" altLang="ko-KR" sz="6000" b="1" cap="small" dirty="0">
                <a:latin typeface="Arial Black" pitchFamily="34" charset="0"/>
              </a:rPr>
              <a:t>dopt</a:t>
            </a:r>
          </a:p>
          <a:p>
            <a:r>
              <a:rPr lang="en-US" altLang="ko-KR" sz="6000" b="1" cap="small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R</a:t>
            </a:r>
            <a:r>
              <a:rPr lang="en-US" altLang="ko-KR" sz="6000" b="1" cap="small" dirty="0">
                <a:latin typeface="Arial Black" pitchFamily="34" charset="0"/>
              </a:rPr>
              <a:t>euse</a:t>
            </a:r>
            <a:endParaRPr lang="ko-KR" altLang="en-US" sz="6000" cap="small" dirty="0">
              <a:latin typeface="Arial Black" pitchFamily="34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04" y="0"/>
            <a:ext cx="99098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78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ko-KR" altLang="en-US" dirty="0" smtClean="0"/>
              <a:t>마이그레이션 적용 프로세스</a:t>
            </a:r>
            <a:r>
              <a:rPr lang="en-US" altLang="ko-KR" dirty="0" smtClean="0"/>
              <a:t>(</a:t>
            </a:r>
            <a:r>
              <a:rPr lang="ko-KR" altLang="en-US" dirty="0" err="1"/>
              <a:t>오픈소스</a:t>
            </a:r>
            <a:r>
              <a:rPr lang="en-US" altLang="ko-KR" dirty="0"/>
              <a:t>/</a:t>
            </a:r>
            <a:r>
              <a:rPr lang="ko-KR" altLang="en-US" dirty="0"/>
              <a:t>클라우드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4488" y="2132865"/>
            <a:ext cx="2988000" cy="3124614"/>
          </a:xfrm>
          <a:prstGeom prst="rect">
            <a:avLst/>
          </a:prstGeom>
          <a:solidFill>
            <a:schemeClr val="bg1"/>
          </a:solidFill>
          <a:ln w="6350" cap="flat" cmpd="sng" algn="ctr">
            <a:solidFill>
              <a:schemeClr val="bg1">
                <a:lumMod val="75000"/>
              </a:schemeClr>
            </a:solidFill>
            <a:prstDash val="solid"/>
          </a:ln>
          <a:effectLst>
            <a:innerShdw blurRad="114300">
              <a:schemeClr val="bg1">
                <a:lumMod val="75000"/>
              </a:schemeClr>
            </a:innerShdw>
          </a:effectLst>
        </p:spPr>
        <p:txBody>
          <a:bodyPr lIns="0" tIns="0" rIns="0" bIns="0" anchor="ctr">
            <a:scene3d>
              <a:camera prst="orthographicFront"/>
              <a:lightRig rig="threePt" dir="t"/>
            </a:scene3d>
            <a:sp3d contourW="25400">
              <a:bevelT w="1270"/>
              <a:contourClr>
                <a:schemeClr val="bg1"/>
              </a:contourClr>
            </a:sp3d>
          </a:bodyPr>
          <a:lstStyle/>
          <a:p>
            <a:pPr algn="ctr"/>
            <a:endParaRPr lang="ko-KR" altLang="en-US" sz="90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488503" y="2277809"/>
            <a:ext cx="2736305" cy="2807375"/>
            <a:chOff x="848543" y="2564904"/>
            <a:chExt cx="3672409" cy="3616265"/>
          </a:xfrm>
        </p:grpSpPr>
        <p:sp>
          <p:nvSpPr>
            <p:cNvPr id="5" name="직사각형 4"/>
            <p:cNvSpPr/>
            <p:nvPr/>
          </p:nvSpPr>
          <p:spPr bwMode="blackWhite">
            <a:xfrm>
              <a:off x="1352760" y="2636912"/>
              <a:ext cx="1440000" cy="432000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대상업무 파악</a:t>
              </a:r>
              <a:endParaRPr lang="en-US" altLang="ko-KR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6" name="직사각형 5"/>
            <p:cNvSpPr/>
            <p:nvPr/>
          </p:nvSpPr>
          <p:spPr bwMode="blackWhite">
            <a:xfrm>
              <a:off x="3080952" y="3789040"/>
              <a:ext cx="1440000" cy="432000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업무별 현황분석</a:t>
              </a:r>
              <a:endParaRPr lang="en-US" altLang="ko-KR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" name="직사각형 6"/>
            <p:cNvSpPr/>
            <p:nvPr/>
          </p:nvSpPr>
          <p:spPr bwMode="blackWhite">
            <a:xfrm>
              <a:off x="1352760" y="4941168"/>
              <a:ext cx="1440000" cy="432000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가능성 분석</a:t>
              </a:r>
              <a:endParaRPr lang="en-US" altLang="ko-KR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8" name="모서리가 둥근 직사각형 7"/>
            <p:cNvSpPr/>
            <p:nvPr/>
          </p:nvSpPr>
          <p:spPr>
            <a:xfrm>
              <a:off x="848543" y="4076068"/>
              <a:ext cx="966316" cy="4589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선정기준</a:t>
              </a:r>
            </a:p>
          </p:txBody>
        </p:sp>
        <p:sp>
          <p:nvSpPr>
            <p:cNvPr id="9" name="모서리가 둥근 직사각형 8"/>
            <p:cNvSpPr/>
            <p:nvPr/>
          </p:nvSpPr>
          <p:spPr>
            <a:xfrm>
              <a:off x="2864766" y="5722177"/>
              <a:ext cx="966316" cy="4589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대상선정</a:t>
              </a:r>
              <a:endParaRPr lang="ko-KR" altLang="en-US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cxnSp>
          <p:nvCxnSpPr>
            <p:cNvPr id="10" name="구부러진 연결선 3"/>
            <p:cNvCxnSpPr>
              <a:stCxn id="5" idx="3"/>
              <a:endCxn id="6" idx="0"/>
            </p:cNvCxnSpPr>
            <p:nvPr/>
          </p:nvCxnSpPr>
          <p:spPr>
            <a:xfrm>
              <a:off x="2792760" y="2852912"/>
              <a:ext cx="1008192" cy="936128"/>
            </a:xfrm>
            <a:prstGeom prst="curvedConnector2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</p:cxnSp>
        <p:cxnSp>
          <p:nvCxnSpPr>
            <p:cNvPr id="11" name="구부러진 연결선 23"/>
            <p:cNvCxnSpPr>
              <a:stCxn id="6" idx="2"/>
              <a:endCxn id="7" idx="3"/>
            </p:cNvCxnSpPr>
            <p:nvPr/>
          </p:nvCxnSpPr>
          <p:spPr>
            <a:xfrm rot="5400000">
              <a:off x="2828792" y="4185008"/>
              <a:ext cx="936128" cy="1008192"/>
            </a:xfrm>
            <a:prstGeom prst="curvedConnector2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</p:cxnSp>
        <p:cxnSp>
          <p:nvCxnSpPr>
            <p:cNvPr id="12" name="구부러진 연결선 11"/>
            <p:cNvCxnSpPr>
              <a:stCxn id="8" idx="2"/>
              <a:endCxn id="7" idx="0"/>
            </p:cNvCxnSpPr>
            <p:nvPr/>
          </p:nvCxnSpPr>
          <p:spPr>
            <a:xfrm rot="16200000" flipH="1">
              <a:off x="1499176" y="4367584"/>
              <a:ext cx="406109" cy="741059"/>
            </a:xfrm>
            <a:prstGeom prst="curvedConnector3">
              <a:avLst>
                <a:gd name="adj1" fmla="val 50000"/>
              </a:avLst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</p:cxnSp>
        <p:cxnSp>
          <p:nvCxnSpPr>
            <p:cNvPr id="13" name="구부러진 연결선 12"/>
            <p:cNvCxnSpPr>
              <a:stCxn id="7" idx="2"/>
              <a:endCxn id="9" idx="0"/>
            </p:cNvCxnSpPr>
            <p:nvPr/>
          </p:nvCxnSpPr>
          <p:spPr>
            <a:xfrm rot="16200000" flipH="1">
              <a:off x="2535838" y="4910091"/>
              <a:ext cx="349009" cy="1275164"/>
            </a:xfrm>
            <a:prstGeom prst="curvedConnector3">
              <a:avLst>
                <a:gd name="adj1" fmla="val 50000"/>
              </a:avLst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</p:cxnSp>
        <p:sp>
          <p:nvSpPr>
            <p:cNvPr id="14" name="타원 13"/>
            <p:cNvSpPr/>
            <p:nvPr/>
          </p:nvSpPr>
          <p:spPr>
            <a:xfrm>
              <a:off x="1280592" y="2564904"/>
              <a:ext cx="216024" cy="21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en-US" altLang="ko-KR" sz="90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1</a:t>
              </a:r>
              <a:endParaRPr lang="ko-KR" altLang="en-US" sz="90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5" name="타원 14"/>
            <p:cNvSpPr/>
            <p:nvPr/>
          </p:nvSpPr>
          <p:spPr>
            <a:xfrm>
              <a:off x="3008784" y="3717056"/>
              <a:ext cx="216024" cy="21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en-US" altLang="ko-KR" sz="90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2</a:t>
              </a:r>
              <a:endParaRPr lang="ko-KR" altLang="en-US" sz="90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6" name="타원 15"/>
            <p:cNvSpPr/>
            <p:nvPr/>
          </p:nvSpPr>
          <p:spPr>
            <a:xfrm>
              <a:off x="1280592" y="4869184"/>
              <a:ext cx="216024" cy="21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en-US" altLang="ko-KR" sz="90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3</a:t>
              </a:r>
              <a:endParaRPr lang="ko-KR" altLang="en-US" sz="90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17" name="직사각형 16"/>
          <p:cNvSpPr/>
          <p:nvPr/>
        </p:nvSpPr>
        <p:spPr>
          <a:xfrm>
            <a:off x="3459000" y="2132865"/>
            <a:ext cx="2988000" cy="3124614"/>
          </a:xfrm>
          <a:prstGeom prst="rect">
            <a:avLst/>
          </a:prstGeom>
          <a:solidFill>
            <a:schemeClr val="bg1"/>
          </a:solidFill>
          <a:ln w="6350" cap="flat" cmpd="sng" algn="ctr">
            <a:solidFill>
              <a:schemeClr val="bg1">
                <a:lumMod val="75000"/>
              </a:schemeClr>
            </a:solidFill>
            <a:prstDash val="solid"/>
          </a:ln>
          <a:effectLst>
            <a:innerShdw blurRad="114300">
              <a:schemeClr val="bg1">
                <a:lumMod val="75000"/>
              </a:schemeClr>
            </a:innerShdw>
          </a:effectLst>
        </p:spPr>
        <p:txBody>
          <a:bodyPr lIns="0" tIns="0" rIns="0" bIns="0" anchor="ctr">
            <a:scene3d>
              <a:camera prst="orthographicFront"/>
              <a:lightRig rig="threePt" dir="t"/>
            </a:scene3d>
            <a:sp3d contourW="25400">
              <a:bevelT w="1270"/>
              <a:contourClr>
                <a:schemeClr val="bg1"/>
              </a:contourClr>
            </a:sp3d>
          </a:bodyPr>
          <a:lstStyle/>
          <a:p>
            <a:pPr algn="ctr"/>
            <a:endParaRPr lang="ko-KR" altLang="en-US" sz="90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573512" y="2132865"/>
            <a:ext cx="2988000" cy="312461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19" name="그룹 18"/>
          <p:cNvGrpSpPr/>
          <p:nvPr/>
        </p:nvGrpSpPr>
        <p:grpSpPr>
          <a:xfrm>
            <a:off x="3524034" y="2254012"/>
            <a:ext cx="2819978" cy="2880320"/>
            <a:chOff x="403051" y="2420912"/>
            <a:chExt cx="4117901" cy="3398678"/>
          </a:xfrm>
        </p:grpSpPr>
        <p:sp>
          <p:nvSpPr>
            <p:cNvPr id="20" name="직사각형 19"/>
            <p:cNvSpPr/>
            <p:nvPr/>
          </p:nvSpPr>
          <p:spPr bwMode="blackWhite">
            <a:xfrm>
              <a:off x="1352760" y="2636912"/>
              <a:ext cx="1440000" cy="432000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목표시스템 설계</a:t>
              </a:r>
              <a:endParaRPr lang="en-US" altLang="ko-KR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1" name="직사각형 20"/>
            <p:cNvSpPr/>
            <p:nvPr/>
          </p:nvSpPr>
          <p:spPr bwMode="blackWhite">
            <a:xfrm>
              <a:off x="3080952" y="3789040"/>
              <a:ext cx="1440000" cy="432000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업무전환 일정수립</a:t>
              </a:r>
              <a:endParaRPr lang="en-US" altLang="ko-KR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2" name="직사각형 21"/>
            <p:cNvSpPr/>
            <p:nvPr/>
          </p:nvSpPr>
          <p:spPr bwMode="blackWhite">
            <a:xfrm>
              <a:off x="1352760" y="5387590"/>
              <a:ext cx="1440000" cy="432000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업무 시스템 전환</a:t>
              </a:r>
              <a:endParaRPr lang="en-US" altLang="ko-KR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3" name="모서리가 둥근 직사각형 22"/>
            <p:cNvSpPr/>
            <p:nvPr/>
          </p:nvSpPr>
          <p:spPr>
            <a:xfrm>
              <a:off x="403051" y="4792803"/>
              <a:ext cx="1035158" cy="4589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개발환경</a:t>
              </a:r>
            </a:p>
          </p:txBody>
        </p:sp>
        <p:cxnSp>
          <p:nvCxnSpPr>
            <p:cNvPr id="24" name="구부러진 연결선 48"/>
            <p:cNvCxnSpPr>
              <a:stCxn id="20" idx="3"/>
              <a:endCxn id="21" idx="0"/>
            </p:cNvCxnSpPr>
            <p:nvPr/>
          </p:nvCxnSpPr>
          <p:spPr>
            <a:xfrm>
              <a:off x="2792760" y="2852912"/>
              <a:ext cx="1008192" cy="936128"/>
            </a:xfrm>
            <a:prstGeom prst="curvedConnector2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구부러진 연결선 24"/>
            <p:cNvCxnSpPr>
              <a:stCxn id="21" idx="2"/>
              <a:endCxn id="22" idx="0"/>
            </p:cNvCxnSpPr>
            <p:nvPr/>
          </p:nvCxnSpPr>
          <p:spPr>
            <a:xfrm rot="5400000">
              <a:off x="2353581" y="3940219"/>
              <a:ext cx="1166550" cy="1728192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구부러진 연결선 50"/>
            <p:cNvCxnSpPr>
              <a:stCxn id="23" idx="2"/>
              <a:endCxn id="22" idx="1"/>
            </p:cNvCxnSpPr>
            <p:nvPr/>
          </p:nvCxnSpPr>
          <p:spPr>
            <a:xfrm rot="16200000" flipH="1">
              <a:off x="960797" y="5211627"/>
              <a:ext cx="351795" cy="432130"/>
            </a:xfrm>
            <a:prstGeom prst="curvedConnector2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타원 26"/>
            <p:cNvSpPr/>
            <p:nvPr/>
          </p:nvSpPr>
          <p:spPr>
            <a:xfrm>
              <a:off x="1280592" y="2564904"/>
              <a:ext cx="216024" cy="21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en-US" altLang="ko-KR" sz="90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1</a:t>
              </a:r>
              <a:endParaRPr lang="ko-KR" altLang="en-US" sz="90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8" name="타원 27"/>
            <p:cNvSpPr/>
            <p:nvPr/>
          </p:nvSpPr>
          <p:spPr>
            <a:xfrm>
              <a:off x="3008784" y="3717056"/>
              <a:ext cx="216024" cy="21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en-US" altLang="ko-KR" sz="90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2</a:t>
              </a:r>
              <a:endParaRPr lang="ko-KR" altLang="en-US" sz="90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9" name="타원 28"/>
            <p:cNvSpPr/>
            <p:nvPr/>
          </p:nvSpPr>
          <p:spPr>
            <a:xfrm>
              <a:off x="1280592" y="5337110"/>
              <a:ext cx="216024" cy="21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en-US" altLang="ko-KR" sz="90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3</a:t>
              </a:r>
              <a:endParaRPr lang="ko-KR" altLang="en-US" sz="90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30" name="모서리가 둥근 직사각형 29"/>
            <p:cNvSpPr/>
            <p:nvPr/>
          </p:nvSpPr>
          <p:spPr>
            <a:xfrm>
              <a:off x="749490" y="3330048"/>
              <a:ext cx="1035158" cy="4589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요구사항 정의서</a:t>
              </a:r>
            </a:p>
          </p:txBody>
        </p:sp>
        <p:sp>
          <p:nvSpPr>
            <p:cNvPr id="31" name="직사각형 30"/>
            <p:cNvSpPr/>
            <p:nvPr/>
          </p:nvSpPr>
          <p:spPr bwMode="blackWhite">
            <a:xfrm>
              <a:off x="3512840" y="2420912"/>
              <a:ext cx="1008032" cy="432000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자원할당</a:t>
              </a:r>
              <a:endParaRPr lang="en-US" altLang="ko-KR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32" name="직사각형 31"/>
            <p:cNvSpPr/>
            <p:nvPr/>
          </p:nvSpPr>
          <p:spPr bwMode="blackWhite">
            <a:xfrm>
              <a:off x="3338286" y="5041648"/>
              <a:ext cx="1135443" cy="63392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자원접근</a:t>
              </a:r>
              <a:r>
                <a:rPr lang="en-US" altLang="ko-KR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</a:t>
              </a:r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방화벽설정</a:t>
              </a:r>
              <a:r>
                <a:rPr lang="en-US" altLang="ko-KR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</a:t>
              </a:r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취약점점검</a:t>
              </a:r>
              <a:endParaRPr lang="en-US" altLang="ko-KR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cxnSp>
          <p:nvCxnSpPr>
            <p:cNvPr id="33" name="구부러진 연결선 32"/>
            <p:cNvCxnSpPr>
              <a:stCxn id="20" idx="2"/>
              <a:endCxn id="30" idx="0"/>
            </p:cNvCxnSpPr>
            <p:nvPr/>
          </p:nvCxnSpPr>
          <p:spPr>
            <a:xfrm rot="5400000">
              <a:off x="1539348" y="2796634"/>
              <a:ext cx="261137" cy="805691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모서리가 둥근 직사각형 33"/>
            <p:cNvSpPr/>
            <p:nvPr/>
          </p:nvSpPr>
          <p:spPr>
            <a:xfrm>
              <a:off x="1397563" y="4005040"/>
              <a:ext cx="1035158" cy="4589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구축 계획서</a:t>
              </a:r>
            </a:p>
          </p:txBody>
        </p:sp>
        <p:cxnSp>
          <p:nvCxnSpPr>
            <p:cNvPr id="35" name="구부러진 연결선 34"/>
            <p:cNvCxnSpPr>
              <a:stCxn id="21" idx="1"/>
              <a:endCxn id="34" idx="3"/>
            </p:cNvCxnSpPr>
            <p:nvPr/>
          </p:nvCxnSpPr>
          <p:spPr>
            <a:xfrm rot="10800000" flipV="1">
              <a:off x="2432722" y="4005038"/>
              <a:ext cx="648231" cy="229497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구부러진 연결선 60"/>
            <p:cNvCxnSpPr>
              <a:stCxn id="32" idx="0"/>
            </p:cNvCxnSpPr>
            <p:nvPr/>
          </p:nvCxnSpPr>
          <p:spPr>
            <a:xfrm rot="16200000" flipV="1">
              <a:off x="3498557" y="4634197"/>
              <a:ext cx="316502" cy="498400"/>
            </a:xfrm>
            <a:prstGeom prst="curvedConnector2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구부러진 연결선 61"/>
            <p:cNvCxnSpPr>
              <a:stCxn id="31" idx="1"/>
            </p:cNvCxnSpPr>
            <p:nvPr/>
          </p:nvCxnSpPr>
          <p:spPr>
            <a:xfrm rot="10800000" flipV="1">
              <a:off x="3338286" y="2636911"/>
              <a:ext cx="174554" cy="353031"/>
            </a:xfrm>
            <a:prstGeom prst="curvedConnector2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그룹 37"/>
          <p:cNvGrpSpPr/>
          <p:nvPr/>
        </p:nvGrpSpPr>
        <p:grpSpPr>
          <a:xfrm>
            <a:off x="6659797" y="2276873"/>
            <a:ext cx="2829707" cy="2857460"/>
            <a:chOff x="417566" y="2420912"/>
            <a:chExt cx="4210531" cy="3398678"/>
          </a:xfrm>
        </p:grpSpPr>
        <p:sp>
          <p:nvSpPr>
            <p:cNvPr id="39" name="직사각형 38"/>
            <p:cNvSpPr/>
            <p:nvPr/>
          </p:nvSpPr>
          <p:spPr bwMode="blackWhite">
            <a:xfrm>
              <a:off x="1352760" y="2636912"/>
              <a:ext cx="1440000" cy="432000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서비스 전환</a:t>
              </a:r>
              <a:endParaRPr lang="en-US" altLang="ko-KR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세부일정 수립</a:t>
              </a:r>
            </a:p>
          </p:txBody>
        </p:sp>
        <p:sp>
          <p:nvSpPr>
            <p:cNvPr id="40" name="직사각형 39"/>
            <p:cNvSpPr/>
            <p:nvPr/>
          </p:nvSpPr>
          <p:spPr bwMode="blackWhite">
            <a:xfrm>
              <a:off x="3080952" y="3789040"/>
              <a:ext cx="1440000" cy="432000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서비스 전환 진행</a:t>
              </a:r>
            </a:p>
          </p:txBody>
        </p:sp>
        <p:sp>
          <p:nvSpPr>
            <p:cNvPr id="41" name="직사각형 40"/>
            <p:cNvSpPr/>
            <p:nvPr/>
          </p:nvSpPr>
          <p:spPr bwMode="blackWhite">
            <a:xfrm>
              <a:off x="1352760" y="5387590"/>
              <a:ext cx="1440000" cy="432000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오픈 및 안정화</a:t>
              </a:r>
            </a:p>
          </p:txBody>
        </p:sp>
        <p:sp>
          <p:nvSpPr>
            <p:cNvPr id="42" name="모서리가 둥근 직사각형 41"/>
            <p:cNvSpPr/>
            <p:nvPr/>
          </p:nvSpPr>
          <p:spPr>
            <a:xfrm>
              <a:off x="417566" y="4764632"/>
              <a:ext cx="1103296" cy="4589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개발환경</a:t>
              </a:r>
            </a:p>
          </p:txBody>
        </p:sp>
        <p:cxnSp>
          <p:nvCxnSpPr>
            <p:cNvPr id="43" name="구부러진 연결선 67"/>
            <p:cNvCxnSpPr>
              <a:stCxn id="39" idx="3"/>
              <a:endCxn id="40" idx="0"/>
            </p:cNvCxnSpPr>
            <p:nvPr/>
          </p:nvCxnSpPr>
          <p:spPr>
            <a:xfrm>
              <a:off x="2792760" y="2852912"/>
              <a:ext cx="1008192" cy="936128"/>
            </a:xfrm>
            <a:prstGeom prst="curvedConnector2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구부러진 연결선 43"/>
            <p:cNvCxnSpPr>
              <a:stCxn id="40" idx="2"/>
              <a:endCxn id="41" idx="0"/>
            </p:cNvCxnSpPr>
            <p:nvPr/>
          </p:nvCxnSpPr>
          <p:spPr>
            <a:xfrm rot="5400000">
              <a:off x="2353581" y="3940219"/>
              <a:ext cx="1166550" cy="1728192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구부러진 연결선 70"/>
            <p:cNvCxnSpPr>
              <a:stCxn id="42" idx="2"/>
              <a:endCxn id="41" idx="1"/>
            </p:cNvCxnSpPr>
            <p:nvPr/>
          </p:nvCxnSpPr>
          <p:spPr>
            <a:xfrm rot="16200000" flipH="1">
              <a:off x="971005" y="5221833"/>
              <a:ext cx="379967" cy="383546"/>
            </a:xfrm>
            <a:prstGeom prst="curvedConnector2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타원 45"/>
            <p:cNvSpPr/>
            <p:nvPr/>
          </p:nvSpPr>
          <p:spPr>
            <a:xfrm>
              <a:off x="1280592" y="2564904"/>
              <a:ext cx="216024" cy="21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en-US" altLang="ko-KR" sz="90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1</a:t>
              </a:r>
              <a:endParaRPr lang="ko-KR" altLang="en-US" sz="90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47" name="타원 46"/>
            <p:cNvSpPr/>
            <p:nvPr/>
          </p:nvSpPr>
          <p:spPr>
            <a:xfrm>
              <a:off x="3008784" y="3717056"/>
              <a:ext cx="216024" cy="21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en-US" altLang="ko-KR" sz="90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2</a:t>
              </a:r>
              <a:endParaRPr lang="ko-KR" altLang="en-US" sz="90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48" name="타원 47"/>
            <p:cNvSpPr/>
            <p:nvPr/>
          </p:nvSpPr>
          <p:spPr>
            <a:xfrm>
              <a:off x="1280592" y="5337110"/>
              <a:ext cx="216024" cy="21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en-US" altLang="ko-KR" sz="90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3</a:t>
              </a:r>
              <a:endParaRPr lang="ko-KR" altLang="en-US" sz="90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49" name="모서리가 둥근 직사각형 48"/>
            <p:cNvSpPr/>
            <p:nvPr/>
          </p:nvSpPr>
          <p:spPr>
            <a:xfrm>
              <a:off x="681353" y="3364581"/>
              <a:ext cx="1103296" cy="4589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시나리오</a:t>
              </a:r>
            </a:p>
          </p:txBody>
        </p:sp>
        <p:sp>
          <p:nvSpPr>
            <p:cNvPr id="50" name="직사각형 49"/>
            <p:cNvSpPr/>
            <p:nvPr/>
          </p:nvSpPr>
          <p:spPr bwMode="blackWhite">
            <a:xfrm>
              <a:off x="3514829" y="2420912"/>
              <a:ext cx="1113268" cy="6117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en-US" altLang="ko-KR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AP </a:t>
              </a:r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보안취약점 점검</a:t>
              </a:r>
              <a:endParaRPr lang="en-US" altLang="ko-KR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51" name="직사각형 50"/>
            <p:cNvSpPr/>
            <p:nvPr/>
          </p:nvSpPr>
          <p:spPr bwMode="blackWhite">
            <a:xfrm>
              <a:off x="3224808" y="5041649"/>
              <a:ext cx="1248921" cy="561941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관제</a:t>
              </a:r>
              <a:r>
                <a:rPr lang="en-US" altLang="ko-KR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(SMS </a:t>
              </a:r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등</a:t>
              </a:r>
              <a:r>
                <a:rPr lang="en-US" altLang="ko-KR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) </a:t>
              </a:r>
              <a:endParaRPr lang="en-US" altLang="ko-KR" sz="900" dirty="0" smtClean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algn="ctr"/>
              <a:r>
                <a:rPr lang="ko-KR" altLang="en-US" sz="90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등록</a:t>
              </a:r>
              <a:endParaRPr lang="en-US" altLang="ko-KR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cxnSp>
          <p:nvCxnSpPr>
            <p:cNvPr id="52" name="구부러진 연결선 51"/>
            <p:cNvCxnSpPr>
              <a:stCxn id="39" idx="2"/>
              <a:endCxn id="49" idx="0"/>
            </p:cNvCxnSpPr>
            <p:nvPr/>
          </p:nvCxnSpPr>
          <p:spPr>
            <a:xfrm rot="5400000">
              <a:off x="1505046" y="2796867"/>
              <a:ext cx="295669" cy="839759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모서리가 둥근 직사각형 52"/>
            <p:cNvSpPr/>
            <p:nvPr/>
          </p:nvSpPr>
          <p:spPr>
            <a:xfrm>
              <a:off x="1329425" y="4039573"/>
              <a:ext cx="1103296" cy="4589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구축 결과서</a:t>
              </a:r>
            </a:p>
          </p:txBody>
        </p:sp>
        <p:cxnSp>
          <p:nvCxnSpPr>
            <p:cNvPr id="54" name="구부러진 연결선 53"/>
            <p:cNvCxnSpPr>
              <a:stCxn id="40" idx="1"/>
              <a:endCxn id="53" idx="3"/>
            </p:cNvCxnSpPr>
            <p:nvPr/>
          </p:nvCxnSpPr>
          <p:spPr>
            <a:xfrm rot="10800000" flipV="1">
              <a:off x="2432722" y="4005040"/>
              <a:ext cx="648231" cy="264029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구부러진 연결선 81"/>
            <p:cNvCxnSpPr>
              <a:stCxn id="51" idx="0"/>
            </p:cNvCxnSpPr>
            <p:nvPr/>
          </p:nvCxnSpPr>
          <p:spPr>
            <a:xfrm rot="16200000" flipV="1">
              <a:off x="3470185" y="4662565"/>
              <a:ext cx="316504" cy="441663"/>
            </a:xfrm>
            <a:prstGeom prst="curvedConnector2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구부러진 연결선 82"/>
            <p:cNvCxnSpPr>
              <a:stCxn id="50" idx="1"/>
            </p:cNvCxnSpPr>
            <p:nvPr/>
          </p:nvCxnSpPr>
          <p:spPr>
            <a:xfrm rot="10800000" flipV="1">
              <a:off x="3224808" y="2726809"/>
              <a:ext cx="290021" cy="241622"/>
            </a:xfrm>
            <a:prstGeom prst="curvedConnector2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구부러진 연결선 56"/>
            <p:cNvCxnSpPr>
              <a:stCxn id="49" idx="3"/>
              <a:endCxn id="40" idx="1"/>
            </p:cNvCxnSpPr>
            <p:nvPr/>
          </p:nvCxnSpPr>
          <p:spPr>
            <a:xfrm>
              <a:off x="1784648" y="3594077"/>
              <a:ext cx="1296304" cy="410963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직사각형 57"/>
          <p:cNvSpPr/>
          <p:nvPr/>
        </p:nvSpPr>
        <p:spPr>
          <a:xfrm>
            <a:off x="344488" y="5257478"/>
            <a:ext cx="2988000" cy="110732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3459000" y="5257478"/>
            <a:ext cx="2988000" cy="110732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6573512" y="5257478"/>
            <a:ext cx="2988000" cy="110732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360182" y="5265581"/>
            <a:ext cx="29431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사용 연한 만료로 인한 시스템 개편이 요구되는 시스템 여부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182563" indent="-182563"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</a:pP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HW, SW,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솔루션 구성 현황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182563">
              <a:spcBef>
                <a:spcPts val="0"/>
              </a:spcBef>
              <a:spcAft>
                <a:spcPts val="0"/>
              </a:spcAft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사용량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(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사용자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리소스 사용량 등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)</a:t>
            </a:r>
          </a:p>
          <a:p>
            <a:pPr marL="180975" indent="-180975">
              <a:spcBef>
                <a:spcPts val="0"/>
              </a:spcBef>
              <a:spcAft>
                <a:spcPts val="0"/>
              </a:spcAft>
              <a:buFont typeface="+mj-ea"/>
              <a:buAutoNum type="circleNumDbPlain" startAt="3"/>
            </a:pP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DR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구성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0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고립망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구성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0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망연동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 필요 여부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182563">
              <a:spcBef>
                <a:spcPts val="0"/>
              </a:spcBef>
              <a:spcAft>
                <a:spcPts val="0"/>
              </a:spcAft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업무 단위의 시스템 이관 여부</a:t>
            </a:r>
          </a:p>
        </p:txBody>
      </p:sp>
      <p:sp>
        <p:nvSpPr>
          <p:cNvPr id="62" name="직사각형 61"/>
          <p:cNvSpPr/>
          <p:nvPr/>
        </p:nvSpPr>
        <p:spPr>
          <a:xfrm>
            <a:off x="3465257" y="5265581"/>
            <a:ext cx="294314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buFont typeface="+mj-ea"/>
              <a:buAutoNum type="circleNumDbPlain"/>
            </a:pP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HW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구성환경 변화에 따른 영향 </a:t>
            </a:r>
            <a:r>
              <a:rPr lang="ko-KR" altLang="en-US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최소화</a:t>
            </a:r>
            <a:r>
              <a:rPr lang="en-US" altLang="ko-KR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구성 및 백업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복구 정책 수립</a:t>
            </a:r>
          </a:p>
          <a:p>
            <a:pPr marL="182563" indent="-182563">
              <a:buFont typeface="+mj-ea"/>
              <a:buAutoNum type="circleNumDbPlain"/>
            </a:pP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HW,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SW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구축일정 </a:t>
            </a:r>
            <a:r>
              <a:rPr lang="ko-KR" altLang="en-US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수립</a:t>
            </a:r>
            <a:r>
              <a:rPr lang="en-US" altLang="ko-KR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기본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동작 테스트</a:t>
            </a:r>
          </a:p>
          <a:p>
            <a:pPr marL="182563" indent="-182563">
              <a:buFont typeface="+mj-ea"/>
              <a:buAutoNum type="circleNumDbPlain"/>
            </a:pPr>
            <a:r>
              <a:rPr lang="ko-KR" altLang="en-US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오픈</a:t>
            </a:r>
            <a:r>
              <a:rPr lang="en-US" altLang="ko-KR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ko-KR" altLang="en-US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클라우드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환경에 적합한 </a:t>
            </a:r>
            <a:r>
              <a:rPr lang="en-US" altLang="ko-KR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APP</a:t>
            </a:r>
            <a:r>
              <a:rPr lang="ko-KR" altLang="en-US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전환</a:t>
            </a:r>
            <a:r>
              <a:rPr lang="en-US" altLang="ko-KR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운영관련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스크립트 및 매뉴얼 전환</a:t>
            </a:r>
          </a:p>
        </p:txBody>
      </p:sp>
      <p:sp>
        <p:nvSpPr>
          <p:cNvPr id="63" name="직사각형 62"/>
          <p:cNvSpPr/>
          <p:nvPr/>
        </p:nvSpPr>
        <p:spPr>
          <a:xfrm>
            <a:off x="6580269" y="5265581"/>
            <a:ext cx="29431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전환일정에 따른 서비스 중단 사전 공지</a:t>
            </a:r>
          </a:p>
          <a:p>
            <a:pPr marL="182563">
              <a:spcBef>
                <a:spcPts val="0"/>
              </a:spcBef>
              <a:spcAft>
                <a:spcPts val="0"/>
              </a:spcAft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전환 시나리오 작성 및 전환 리허설</a:t>
            </a:r>
          </a:p>
          <a:p>
            <a:pPr marL="182563" indent="-182563">
              <a:spcBef>
                <a:spcPts val="0"/>
              </a:spcBef>
              <a:spcAft>
                <a:spcPts val="0"/>
              </a:spcAft>
              <a:buFont typeface="+mj-ea"/>
              <a:buAutoNum type="circleNumDbPlain" startAt="2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클라우드 환경 서비스 구동</a:t>
            </a:r>
          </a:p>
          <a:p>
            <a:pPr marL="182563">
              <a:spcBef>
                <a:spcPts val="0"/>
              </a:spcBef>
              <a:spcAft>
                <a:spcPts val="0"/>
              </a:spcAft>
            </a:pPr>
            <a:r>
              <a:rPr lang="ko-KR" altLang="en-US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오픈 전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필수 테스트 진행</a:t>
            </a:r>
          </a:p>
          <a:p>
            <a:pPr marL="182563" indent="-182563">
              <a:spcBef>
                <a:spcPts val="0"/>
              </a:spcBef>
              <a:spcAft>
                <a:spcPts val="0"/>
              </a:spcAft>
              <a:buFont typeface="+mj-ea"/>
              <a:buAutoNum type="circleNumDbPlain" startAt="3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클라우드 서비스 전환 오픈</a:t>
            </a:r>
          </a:p>
          <a:p>
            <a:pPr marL="182563">
              <a:spcBef>
                <a:spcPts val="0"/>
              </a:spcBef>
              <a:spcAft>
                <a:spcPts val="0"/>
              </a:spcAft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상태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(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기능 및 성능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)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모니터링</a:t>
            </a:r>
          </a:p>
        </p:txBody>
      </p:sp>
      <p:sp>
        <p:nvSpPr>
          <p:cNvPr id="64" name="직사각형 63"/>
          <p:cNvSpPr/>
          <p:nvPr/>
        </p:nvSpPr>
        <p:spPr>
          <a:xfrm>
            <a:off x="272481" y="1636044"/>
            <a:ext cx="3060008" cy="388800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>
            <a:noFill/>
          </a:ln>
        </p:spPr>
        <p:txBody>
          <a:bodyPr wrap="square" lIns="0" rIns="0" rtlCol="0" anchor="ctr">
            <a:no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 defTabSz="1042988" eaLnBrk="0" hangingPunct="0">
              <a:buClr>
                <a:srgbClr val="3271AA"/>
              </a:buClr>
              <a:buSzPct val="140000"/>
              <a:tabLst>
                <a:tab pos="5648325" algn="l"/>
              </a:tabLst>
            </a:pPr>
            <a:r>
              <a:rPr lang="ko-KR" altLang="en-US" sz="1600" dirty="0" smtClean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sym typeface="Monotype Sorts" pitchFamily="2" charset="2"/>
              </a:rPr>
              <a:t>업무 전환 대상 분석</a:t>
            </a:r>
            <a:endParaRPr lang="ko-KR" altLang="en-US" sz="1600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  <a:sym typeface="Monotype Sorts" pitchFamily="2" charset="2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6573512" y="1636044"/>
            <a:ext cx="3059438" cy="388800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>
            <a:noFill/>
          </a:ln>
        </p:spPr>
        <p:txBody>
          <a:bodyPr wrap="square" lIns="0" rIns="0" rtlCol="0" anchor="ctr">
            <a:no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 defTabSz="1042988" eaLnBrk="0" hangingPunct="0">
              <a:buClr>
                <a:srgbClr val="3271AA"/>
              </a:buClr>
              <a:buSzPct val="140000"/>
              <a:tabLst>
                <a:tab pos="5648325" algn="l"/>
              </a:tabLst>
            </a:pPr>
            <a:r>
              <a:rPr lang="ko-KR" altLang="en-US" sz="1600" dirty="0" smtClean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sym typeface="Monotype Sorts" pitchFamily="2" charset="2"/>
              </a:rPr>
              <a:t>운영 서비스 전환</a:t>
            </a:r>
            <a:endParaRPr lang="ko-KR" altLang="en-US" sz="1600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  <a:sym typeface="Monotype Sorts" pitchFamily="2" charset="2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3459000" y="1636044"/>
            <a:ext cx="2988000" cy="388800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>
            <a:noFill/>
          </a:ln>
        </p:spPr>
        <p:txBody>
          <a:bodyPr wrap="square" lIns="0" rIns="0" rtlCol="0" anchor="ctr">
            <a:no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 defTabSz="1042988" eaLnBrk="0" hangingPunct="0">
              <a:buClr>
                <a:srgbClr val="3271AA"/>
              </a:buClr>
              <a:buSzPct val="140000"/>
              <a:tabLst>
                <a:tab pos="5648325" algn="l"/>
              </a:tabLst>
            </a:pPr>
            <a:r>
              <a:rPr lang="ko-KR" altLang="en-US" sz="1600" dirty="0" smtClean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sym typeface="Monotype Sorts" pitchFamily="2" charset="2"/>
              </a:rPr>
              <a:t>업무 시스템 전환</a:t>
            </a:r>
            <a:endParaRPr lang="ko-KR" altLang="en-US" sz="1600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  <a:sym typeface="Monotype Sorts" pitchFamily="2" charset="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73050" y="836712"/>
            <a:ext cx="9217025" cy="634020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defRPr sz="1600"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dirty="0"/>
              <a:t>향후 업무 시스템에 대한 마이그레이션과 클라우드 도입을 고려했을 때 최적의 이전 방안을 </a:t>
            </a:r>
            <a:r>
              <a:rPr lang="ko-KR" altLang="en-US" dirty="0" smtClean="0"/>
              <a:t>제시하도록 합니다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6338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오픈 소스 전환 절차  </a:t>
            </a:r>
            <a:endParaRPr lang="ko-KR" altLang="en-US" dirty="0"/>
          </a:p>
        </p:txBody>
      </p:sp>
      <p:sp>
        <p:nvSpPr>
          <p:cNvPr id="3" name="Pentagon 7"/>
          <p:cNvSpPr/>
          <p:nvPr/>
        </p:nvSpPr>
        <p:spPr>
          <a:xfrm>
            <a:off x="504457" y="1861935"/>
            <a:ext cx="2108282" cy="739320"/>
          </a:xfrm>
          <a:prstGeom prst="homePlate">
            <a:avLst>
              <a:gd name="adj" fmla="val 1755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b="1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환경조사 및 대상선정</a:t>
            </a:r>
          </a:p>
        </p:txBody>
      </p:sp>
      <p:sp>
        <p:nvSpPr>
          <p:cNvPr id="4" name="Rectangle 8"/>
          <p:cNvSpPr/>
          <p:nvPr/>
        </p:nvSpPr>
        <p:spPr>
          <a:xfrm>
            <a:off x="447999" y="1803429"/>
            <a:ext cx="810037" cy="2925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Phase-1</a:t>
            </a:r>
            <a:endParaRPr kumimoji="0" lang="ko-KR" altLang="en-US" sz="1000" b="1" i="1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5" name="Pentagon 10"/>
          <p:cNvSpPr/>
          <p:nvPr/>
        </p:nvSpPr>
        <p:spPr>
          <a:xfrm>
            <a:off x="2769727" y="1861935"/>
            <a:ext cx="2108282" cy="739320"/>
          </a:xfrm>
          <a:prstGeom prst="homePlate">
            <a:avLst>
              <a:gd name="adj" fmla="val 1755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b="1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준비 및 테스트</a:t>
            </a:r>
          </a:p>
        </p:txBody>
      </p:sp>
      <p:sp>
        <p:nvSpPr>
          <p:cNvPr id="6" name="Rectangle 11"/>
          <p:cNvSpPr/>
          <p:nvPr/>
        </p:nvSpPr>
        <p:spPr>
          <a:xfrm>
            <a:off x="2713269" y="1803429"/>
            <a:ext cx="810037" cy="2925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Phase-2</a:t>
            </a:r>
            <a:endParaRPr kumimoji="0" lang="ko-KR" altLang="en-US" sz="1000" b="1" i="1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7" name="Pentagon 13"/>
          <p:cNvSpPr/>
          <p:nvPr/>
        </p:nvSpPr>
        <p:spPr>
          <a:xfrm>
            <a:off x="5034996" y="1861935"/>
            <a:ext cx="2108282" cy="739320"/>
          </a:xfrm>
          <a:prstGeom prst="homePlate">
            <a:avLst>
              <a:gd name="adj" fmla="val 1755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b="1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전환 수행</a:t>
            </a:r>
          </a:p>
        </p:txBody>
      </p:sp>
      <p:sp>
        <p:nvSpPr>
          <p:cNvPr id="8" name="Rectangle 14"/>
          <p:cNvSpPr/>
          <p:nvPr/>
        </p:nvSpPr>
        <p:spPr>
          <a:xfrm>
            <a:off x="4978538" y="1803429"/>
            <a:ext cx="810037" cy="2925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Phase-3</a:t>
            </a:r>
            <a:endParaRPr kumimoji="0" lang="ko-KR" altLang="en-US" sz="1000" b="1" i="1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9" name="Pentagon 16"/>
          <p:cNvSpPr/>
          <p:nvPr/>
        </p:nvSpPr>
        <p:spPr>
          <a:xfrm>
            <a:off x="7300266" y="1861935"/>
            <a:ext cx="2108282" cy="739320"/>
          </a:xfrm>
          <a:prstGeom prst="homePlate">
            <a:avLst>
              <a:gd name="adj" fmla="val 1755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b="1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최적화 및 안정화</a:t>
            </a:r>
          </a:p>
        </p:txBody>
      </p:sp>
      <p:sp>
        <p:nvSpPr>
          <p:cNvPr id="10" name="Rectangle 17"/>
          <p:cNvSpPr/>
          <p:nvPr/>
        </p:nvSpPr>
        <p:spPr>
          <a:xfrm>
            <a:off x="7243808" y="1803429"/>
            <a:ext cx="810037" cy="2925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Phase-4</a:t>
            </a:r>
            <a:endParaRPr kumimoji="0" lang="ko-KR" altLang="en-US" sz="1000" b="1" i="1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1" name="Rectangle 18"/>
          <p:cNvSpPr/>
          <p:nvPr/>
        </p:nvSpPr>
        <p:spPr>
          <a:xfrm>
            <a:off x="504457" y="2718638"/>
            <a:ext cx="2108282" cy="90491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기 운영 정보시스템 환경 조사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정보시스템의 업무 중요도 및 전환 난이도 분석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전환 대상 서비스 선정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신규 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TO-BE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시스템의 규모 산정</a:t>
            </a:r>
          </a:p>
        </p:txBody>
      </p:sp>
      <p:sp>
        <p:nvSpPr>
          <p:cNvPr id="12" name="Rectangle 19"/>
          <p:cNvSpPr/>
          <p:nvPr/>
        </p:nvSpPr>
        <p:spPr>
          <a:xfrm>
            <a:off x="2769726" y="2718638"/>
            <a:ext cx="2108282" cy="90491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이행계획서 작성 및 검증</a:t>
            </a: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TO-BE H/W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및 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S/W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구성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애플리케이션과 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DB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데이터 </a:t>
            </a:r>
            <a:r>
              <a:rPr kumimoji="0" lang="ko-KR" altLang="en-US" sz="1000" dirty="0" err="1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포팅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및 테스트 작업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spc="-41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정상 확인 테스트</a:t>
            </a:r>
          </a:p>
        </p:txBody>
      </p:sp>
      <p:sp>
        <p:nvSpPr>
          <p:cNvPr id="13" name="Rectangle 20"/>
          <p:cNvSpPr/>
          <p:nvPr/>
        </p:nvSpPr>
        <p:spPr>
          <a:xfrm>
            <a:off x="5034996" y="2718638"/>
            <a:ext cx="2108282" cy="90491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각 업무별 운영 담당자와 전환 시나리오 및 일정 협의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전환 수행 전 성능 측정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계획에 따른 전환 수행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4" name="Rectangle 21"/>
          <p:cNvSpPr/>
          <p:nvPr/>
        </p:nvSpPr>
        <p:spPr>
          <a:xfrm>
            <a:off x="7300266" y="2718638"/>
            <a:ext cx="2108282" cy="90491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전환 후 시스템 모니터링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이행 후 성능 측정 및 최적화 수행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지속적인 시스템 안정화 지원 수행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5" name="Rectangle 22"/>
          <p:cNvSpPr/>
          <p:nvPr/>
        </p:nvSpPr>
        <p:spPr>
          <a:xfrm>
            <a:off x="594266" y="4166968"/>
            <a:ext cx="1930712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정보시스템 환경 조사</a:t>
            </a:r>
          </a:p>
        </p:txBody>
      </p:sp>
      <p:sp>
        <p:nvSpPr>
          <p:cNvPr id="16" name="Rectangle 23"/>
          <p:cNvSpPr/>
          <p:nvPr/>
        </p:nvSpPr>
        <p:spPr>
          <a:xfrm>
            <a:off x="594266" y="4642043"/>
            <a:ext cx="1930712" cy="35709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상세 영향도 평가</a:t>
            </a:r>
          </a:p>
        </p:txBody>
      </p:sp>
      <p:sp>
        <p:nvSpPr>
          <p:cNvPr id="17" name="Rectangle 24"/>
          <p:cNvSpPr/>
          <p:nvPr/>
        </p:nvSpPr>
        <p:spPr>
          <a:xfrm>
            <a:off x="594266" y="5117117"/>
            <a:ext cx="1930712" cy="357090"/>
          </a:xfrm>
          <a:prstGeom prst="rect">
            <a:avLst/>
          </a:prstGeom>
          <a:solidFill>
            <a:srgbClr val="F2F2F2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대상 선정</a:t>
            </a:r>
          </a:p>
        </p:txBody>
      </p:sp>
      <p:sp>
        <p:nvSpPr>
          <p:cNvPr id="18" name="Oval 25"/>
          <p:cNvSpPr/>
          <p:nvPr/>
        </p:nvSpPr>
        <p:spPr>
          <a:xfrm>
            <a:off x="1383400" y="3698589"/>
            <a:ext cx="350394" cy="35039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</a:t>
            </a:r>
            <a:endParaRPr kumimoji="0" lang="ko-KR" altLang="en-US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9" name="Rectangle 26"/>
          <p:cNvSpPr/>
          <p:nvPr/>
        </p:nvSpPr>
        <p:spPr>
          <a:xfrm>
            <a:off x="2858510" y="4329891"/>
            <a:ext cx="1930712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HW/NW/SW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구성</a:t>
            </a:r>
          </a:p>
        </p:txBody>
      </p:sp>
      <p:sp>
        <p:nvSpPr>
          <p:cNvPr id="20" name="Rectangle 27"/>
          <p:cNvSpPr/>
          <p:nvPr/>
        </p:nvSpPr>
        <p:spPr>
          <a:xfrm>
            <a:off x="2858510" y="4958478"/>
            <a:ext cx="1930712" cy="35709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애플리케이션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데이터 </a:t>
            </a:r>
            <a:r>
              <a:rPr kumimoji="0" lang="ko-KR" altLang="en-US" sz="1000" dirty="0" err="1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포팅</a:t>
            </a:r>
            <a:endParaRPr kumimoji="0" lang="ko-KR" altLang="en-US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1" name="Rectangle 28"/>
          <p:cNvSpPr/>
          <p:nvPr/>
        </p:nvSpPr>
        <p:spPr>
          <a:xfrm>
            <a:off x="2858510" y="3701303"/>
            <a:ext cx="1930712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이행계획서 작성</a:t>
            </a:r>
          </a:p>
        </p:txBody>
      </p:sp>
      <p:sp>
        <p:nvSpPr>
          <p:cNvPr id="22" name="Rectangle 30"/>
          <p:cNvSpPr/>
          <p:nvPr/>
        </p:nvSpPr>
        <p:spPr>
          <a:xfrm>
            <a:off x="5122754" y="5587065"/>
            <a:ext cx="1930712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전환 작업</a:t>
            </a:r>
          </a:p>
        </p:txBody>
      </p:sp>
      <p:sp>
        <p:nvSpPr>
          <p:cNvPr id="23" name="Rectangle 31"/>
          <p:cNvSpPr/>
          <p:nvPr/>
        </p:nvSpPr>
        <p:spPr>
          <a:xfrm>
            <a:off x="5123781" y="3705340"/>
            <a:ext cx="1930712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전환 시나리오 작성</a:t>
            </a:r>
          </a:p>
        </p:txBody>
      </p:sp>
      <p:sp>
        <p:nvSpPr>
          <p:cNvPr id="24" name="Rectangle 32"/>
          <p:cNvSpPr/>
          <p:nvPr/>
        </p:nvSpPr>
        <p:spPr>
          <a:xfrm>
            <a:off x="7389051" y="3705123"/>
            <a:ext cx="1930712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모니터링</a:t>
            </a:r>
          </a:p>
        </p:txBody>
      </p:sp>
      <p:sp>
        <p:nvSpPr>
          <p:cNvPr id="25" name="Rectangle 34"/>
          <p:cNvSpPr/>
          <p:nvPr/>
        </p:nvSpPr>
        <p:spPr>
          <a:xfrm>
            <a:off x="7389051" y="5156106"/>
            <a:ext cx="1930712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안정화</a:t>
            </a:r>
          </a:p>
        </p:txBody>
      </p:sp>
      <p:sp>
        <p:nvSpPr>
          <p:cNvPr id="26" name="Oval 35"/>
          <p:cNvSpPr/>
          <p:nvPr/>
        </p:nvSpPr>
        <p:spPr>
          <a:xfrm>
            <a:off x="8174840" y="5587064"/>
            <a:ext cx="350394" cy="35039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E</a:t>
            </a:r>
            <a:endParaRPr kumimoji="0" lang="ko-KR" altLang="en-US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cxnSp>
        <p:nvCxnSpPr>
          <p:cNvPr id="27" name="Straight Arrow Connector 36"/>
          <p:cNvCxnSpPr>
            <a:stCxn id="18" idx="4"/>
            <a:endCxn id="15" idx="0"/>
          </p:cNvCxnSpPr>
          <p:nvPr/>
        </p:nvCxnSpPr>
        <p:spPr>
          <a:xfrm>
            <a:off x="1558597" y="4048983"/>
            <a:ext cx="1025" cy="1179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37"/>
          <p:cNvCxnSpPr>
            <a:stCxn id="35" idx="3"/>
            <a:endCxn id="21" idx="1"/>
          </p:cNvCxnSpPr>
          <p:nvPr/>
        </p:nvCxnSpPr>
        <p:spPr>
          <a:xfrm flipV="1">
            <a:off x="2524978" y="3879848"/>
            <a:ext cx="333532" cy="1890887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38"/>
          <p:cNvCxnSpPr>
            <a:stCxn id="15" idx="2"/>
            <a:endCxn id="16" idx="0"/>
          </p:cNvCxnSpPr>
          <p:nvPr/>
        </p:nvCxnSpPr>
        <p:spPr>
          <a:xfrm>
            <a:off x="1559622" y="4524057"/>
            <a:ext cx="0" cy="1179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39"/>
          <p:cNvCxnSpPr>
            <a:stCxn id="16" idx="2"/>
            <a:endCxn id="17" idx="0"/>
          </p:cNvCxnSpPr>
          <p:nvPr/>
        </p:nvCxnSpPr>
        <p:spPr>
          <a:xfrm>
            <a:off x="1559622" y="4999132"/>
            <a:ext cx="0" cy="1179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41"/>
          <p:cNvCxnSpPr>
            <a:stCxn id="19" idx="2"/>
            <a:endCxn id="20" idx="0"/>
          </p:cNvCxnSpPr>
          <p:nvPr/>
        </p:nvCxnSpPr>
        <p:spPr>
          <a:xfrm>
            <a:off x="3823866" y="4686980"/>
            <a:ext cx="0" cy="27149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45"/>
          <p:cNvCxnSpPr>
            <a:stCxn id="34" idx="3"/>
            <a:endCxn id="23" idx="1"/>
          </p:cNvCxnSpPr>
          <p:nvPr/>
        </p:nvCxnSpPr>
        <p:spPr>
          <a:xfrm flipV="1">
            <a:off x="4789222" y="3883885"/>
            <a:ext cx="334558" cy="1881725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46"/>
          <p:cNvCxnSpPr>
            <a:stCxn id="22" idx="3"/>
            <a:endCxn id="24" idx="1"/>
          </p:cNvCxnSpPr>
          <p:nvPr/>
        </p:nvCxnSpPr>
        <p:spPr>
          <a:xfrm flipV="1">
            <a:off x="7053465" y="3883668"/>
            <a:ext cx="335585" cy="1881942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49"/>
          <p:cNvSpPr/>
          <p:nvPr/>
        </p:nvSpPr>
        <p:spPr>
          <a:xfrm>
            <a:off x="2858510" y="5587065"/>
            <a:ext cx="1930712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테스트</a:t>
            </a:r>
          </a:p>
        </p:txBody>
      </p:sp>
      <p:sp>
        <p:nvSpPr>
          <p:cNvPr id="35" name="Rectangle 53"/>
          <p:cNvSpPr/>
          <p:nvPr/>
        </p:nvSpPr>
        <p:spPr>
          <a:xfrm>
            <a:off x="594266" y="5592190"/>
            <a:ext cx="1930712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TO-BE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인프라 용량 설계</a:t>
            </a:r>
          </a:p>
        </p:txBody>
      </p:sp>
      <p:cxnSp>
        <p:nvCxnSpPr>
          <p:cNvPr id="36" name="Straight Arrow Connector 55"/>
          <p:cNvCxnSpPr>
            <a:stCxn id="17" idx="2"/>
            <a:endCxn id="35" idx="0"/>
          </p:cNvCxnSpPr>
          <p:nvPr/>
        </p:nvCxnSpPr>
        <p:spPr>
          <a:xfrm>
            <a:off x="1559622" y="5474207"/>
            <a:ext cx="0" cy="11798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84"/>
          <p:cNvSpPr/>
          <p:nvPr/>
        </p:nvSpPr>
        <p:spPr>
          <a:xfrm>
            <a:off x="5122754" y="4646203"/>
            <a:ext cx="1930712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이행 전 성능 측정</a:t>
            </a:r>
          </a:p>
        </p:txBody>
      </p:sp>
      <p:cxnSp>
        <p:nvCxnSpPr>
          <p:cNvPr id="38" name="Straight Arrow Connector 90"/>
          <p:cNvCxnSpPr>
            <a:stCxn id="23" idx="2"/>
            <a:endCxn id="37" idx="0"/>
          </p:cNvCxnSpPr>
          <p:nvPr/>
        </p:nvCxnSpPr>
        <p:spPr>
          <a:xfrm flipH="1">
            <a:off x="6088111" y="4062429"/>
            <a:ext cx="1026" cy="5837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103"/>
          <p:cNvSpPr/>
          <p:nvPr/>
        </p:nvSpPr>
        <p:spPr>
          <a:xfrm>
            <a:off x="7389051" y="4188784"/>
            <a:ext cx="1930712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이행 후 성능 측정</a:t>
            </a:r>
          </a:p>
        </p:txBody>
      </p:sp>
      <p:cxnSp>
        <p:nvCxnSpPr>
          <p:cNvPr id="40" name="Straight Arrow Connector 41"/>
          <p:cNvCxnSpPr/>
          <p:nvPr/>
        </p:nvCxnSpPr>
        <p:spPr>
          <a:xfrm>
            <a:off x="3823866" y="4058393"/>
            <a:ext cx="0" cy="27149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1"/>
          <p:cNvCxnSpPr/>
          <p:nvPr/>
        </p:nvCxnSpPr>
        <p:spPr>
          <a:xfrm>
            <a:off x="3823866" y="5337920"/>
            <a:ext cx="0" cy="27149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90"/>
          <p:cNvCxnSpPr/>
          <p:nvPr/>
        </p:nvCxnSpPr>
        <p:spPr>
          <a:xfrm flipH="1">
            <a:off x="6088111" y="5003291"/>
            <a:ext cx="1026" cy="5837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103"/>
          <p:cNvSpPr/>
          <p:nvPr/>
        </p:nvSpPr>
        <p:spPr>
          <a:xfrm>
            <a:off x="7389051" y="4672445"/>
            <a:ext cx="1930712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성능 최적화</a:t>
            </a:r>
          </a:p>
        </p:txBody>
      </p:sp>
      <p:cxnSp>
        <p:nvCxnSpPr>
          <p:cNvPr id="44" name="Straight Arrow Connector 38"/>
          <p:cNvCxnSpPr/>
          <p:nvPr/>
        </p:nvCxnSpPr>
        <p:spPr>
          <a:xfrm>
            <a:off x="8342633" y="4070799"/>
            <a:ext cx="0" cy="1179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38"/>
          <p:cNvCxnSpPr/>
          <p:nvPr/>
        </p:nvCxnSpPr>
        <p:spPr>
          <a:xfrm>
            <a:off x="8342633" y="4554460"/>
            <a:ext cx="0" cy="1179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38"/>
          <p:cNvCxnSpPr/>
          <p:nvPr/>
        </p:nvCxnSpPr>
        <p:spPr>
          <a:xfrm>
            <a:off x="8342633" y="5038810"/>
            <a:ext cx="0" cy="1179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38"/>
          <p:cNvCxnSpPr/>
          <p:nvPr/>
        </p:nvCxnSpPr>
        <p:spPr>
          <a:xfrm>
            <a:off x="8342633" y="5513196"/>
            <a:ext cx="0" cy="1179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직사각형 47"/>
          <p:cNvSpPr/>
          <p:nvPr/>
        </p:nvSpPr>
        <p:spPr>
          <a:xfrm>
            <a:off x="272480" y="827568"/>
            <a:ext cx="9366632" cy="58477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Unix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시스템을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Linux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시스템으로 효과적으로 전환하기 위한 표준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수행절차를 다음과 같이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4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개의 단계로 나누어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정의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.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이 수행절차는 필요에 따라 각 서비스 시스템 단위로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적용 가능합니다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  <a:endParaRPr lang="en-US" altLang="ko-KR" sz="16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773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오픈 소스 전환 절차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조사 및 대상 선정</a:t>
            </a:r>
            <a:endParaRPr lang="ko-KR" altLang="en-US" dirty="0"/>
          </a:p>
        </p:txBody>
      </p:sp>
      <p:grpSp>
        <p:nvGrpSpPr>
          <p:cNvPr id="3" name="Group 6"/>
          <p:cNvGrpSpPr/>
          <p:nvPr/>
        </p:nvGrpSpPr>
        <p:grpSpPr>
          <a:xfrm>
            <a:off x="525460" y="2261146"/>
            <a:ext cx="2164740" cy="797826"/>
            <a:chOff x="965665" y="1191363"/>
            <a:chExt cx="2664295" cy="981940"/>
          </a:xfrm>
        </p:grpSpPr>
        <p:sp>
          <p:nvSpPr>
            <p:cNvPr id="4" name="Pentagon 7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정보시스템 환경 조사</a:t>
              </a:r>
            </a:p>
          </p:txBody>
        </p:sp>
        <p:sp>
          <p:nvSpPr>
            <p:cNvPr id="5" name="Rectangle 8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1000" b="1" i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1</a:t>
              </a:r>
              <a:endParaRPr kumimoji="0" lang="ko-KR" altLang="en-US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6" name="Rectangle 9"/>
          <p:cNvSpPr/>
          <p:nvPr/>
        </p:nvSpPr>
        <p:spPr>
          <a:xfrm>
            <a:off x="581918" y="3176356"/>
            <a:ext cx="2108282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대상 서비스 시스템 환경조사를 위한 템플릿 작성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및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배포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분석 수행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7" name="Group 10"/>
          <p:cNvGrpSpPr/>
          <p:nvPr/>
        </p:nvGrpSpPr>
        <p:grpSpPr>
          <a:xfrm>
            <a:off x="2768630" y="2261146"/>
            <a:ext cx="2164740" cy="797826"/>
            <a:chOff x="965665" y="1191363"/>
            <a:chExt cx="2664295" cy="981940"/>
          </a:xfrm>
        </p:grpSpPr>
        <p:sp>
          <p:nvSpPr>
            <p:cNvPr id="8" name="Pentagon 11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상세 영향도 평가</a:t>
              </a:r>
            </a:p>
          </p:txBody>
        </p:sp>
        <p:sp>
          <p:nvSpPr>
            <p:cNvPr id="9" name="Rectangle 12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1000" b="1" i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2</a:t>
              </a:r>
              <a:endParaRPr kumimoji="0" lang="ko-KR" altLang="en-US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10" name="Rectangle 13"/>
          <p:cNvSpPr/>
          <p:nvPr/>
        </p:nvSpPr>
        <p:spPr>
          <a:xfrm>
            <a:off x="2825087" y="3176356"/>
            <a:ext cx="2108282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업무 중요도 및 전환 난이도 분석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상세 영향도 평가 종합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11" name="Group 14"/>
          <p:cNvGrpSpPr/>
          <p:nvPr/>
        </p:nvGrpSpPr>
        <p:grpSpPr>
          <a:xfrm>
            <a:off x="5011799" y="2261146"/>
            <a:ext cx="2164740" cy="797826"/>
            <a:chOff x="965665" y="1191363"/>
            <a:chExt cx="2664295" cy="981940"/>
          </a:xfrm>
        </p:grpSpPr>
        <p:sp>
          <p:nvSpPr>
            <p:cNvPr id="12" name="Pentagon 15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1000" b="1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U2L </a:t>
              </a:r>
              <a:r>
                <a:rPr kumimoji="0" lang="ko-KR" altLang="en-US" sz="1000" b="1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대상 선정</a:t>
              </a:r>
            </a:p>
          </p:txBody>
        </p:sp>
        <p:sp>
          <p:nvSpPr>
            <p:cNvPr id="13" name="Rectangle 16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1000" b="1" i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3</a:t>
              </a:r>
              <a:endParaRPr kumimoji="0" lang="ko-KR" altLang="en-US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14" name="Rectangle 17"/>
          <p:cNvSpPr/>
          <p:nvPr/>
        </p:nvSpPr>
        <p:spPr>
          <a:xfrm>
            <a:off x="5068257" y="3176356"/>
            <a:ext cx="2108282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후보 대상 서비스 발굴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가능 여부를 심사하여 대상 결정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5" name="Rectangle 23"/>
          <p:cNvSpPr/>
          <p:nvPr/>
        </p:nvSpPr>
        <p:spPr>
          <a:xfrm>
            <a:off x="640827" y="3912690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현황조사 템플릿 작성</a:t>
            </a:r>
          </a:p>
        </p:txBody>
      </p:sp>
      <p:grpSp>
        <p:nvGrpSpPr>
          <p:cNvPr id="16" name="Group 24"/>
          <p:cNvGrpSpPr/>
          <p:nvPr/>
        </p:nvGrpSpPr>
        <p:grpSpPr>
          <a:xfrm>
            <a:off x="7254970" y="2261146"/>
            <a:ext cx="2164740" cy="797826"/>
            <a:chOff x="965665" y="1191363"/>
            <a:chExt cx="2664295" cy="981940"/>
          </a:xfrm>
        </p:grpSpPr>
        <p:sp>
          <p:nvSpPr>
            <p:cNvPr id="17" name="Pentagon 25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1000" b="1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TO-BE </a:t>
              </a:r>
              <a:r>
                <a:rPr kumimoji="0" lang="ko-KR" altLang="en-US" sz="1000" b="1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인프라 용량 설계</a:t>
              </a:r>
            </a:p>
          </p:txBody>
        </p:sp>
        <p:sp>
          <p:nvSpPr>
            <p:cNvPr id="18" name="Rectangle 26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1000" b="1" i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4</a:t>
              </a:r>
              <a:endParaRPr kumimoji="0" lang="ko-KR" altLang="en-US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19" name="Rectangle 27"/>
          <p:cNvSpPr/>
          <p:nvPr/>
        </p:nvSpPr>
        <p:spPr>
          <a:xfrm>
            <a:off x="7311426" y="3176356"/>
            <a:ext cx="2108282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전환을 위한 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Spec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산정 및 설치 협의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0" name="Rectangle 28"/>
          <p:cNvSpPr/>
          <p:nvPr/>
        </p:nvSpPr>
        <p:spPr>
          <a:xfrm>
            <a:off x="640827" y="4472147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템플릿 배포 및 수집</a:t>
            </a:r>
          </a:p>
        </p:txBody>
      </p:sp>
      <p:sp>
        <p:nvSpPr>
          <p:cNvPr id="21" name="Rectangle 29"/>
          <p:cNvSpPr/>
          <p:nvPr/>
        </p:nvSpPr>
        <p:spPr>
          <a:xfrm>
            <a:off x="2883996" y="3912690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업무 중요도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및 전환 난이도 분석</a:t>
            </a:r>
          </a:p>
        </p:txBody>
      </p:sp>
      <p:sp>
        <p:nvSpPr>
          <p:cNvPr id="22" name="Rectangle 30"/>
          <p:cNvSpPr/>
          <p:nvPr/>
        </p:nvSpPr>
        <p:spPr>
          <a:xfrm>
            <a:off x="2883996" y="4472146"/>
            <a:ext cx="1990463" cy="35709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애플리케이션 요소 분석</a:t>
            </a:r>
          </a:p>
        </p:txBody>
      </p:sp>
      <p:sp>
        <p:nvSpPr>
          <p:cNvPr id="23" name="Rectangle 31"/>
          <p:cNvSpPr/>
          <p:nvPr/>
        </p:nvSpPr>
        <p:spPr>
          <a:xfrm>
            <a:off x="2883996" y="5031605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비용 절감 요소 분석</a:t>
            </a:r>
          </a:p>
        </p:txBody>
      </p:sp>
      <p:sp>
        <p:nvSpPr>
          <p:cNvPr id="24" name="Rectangle 32"/>
          <p:cNvSpPr/>
          <p:nvPr/>
        </p:nvSpPr>
        <p:spPr>
          <a:xfrm>
            <a:off x="2883996" y="5591061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상세 영향도 평가 종합</a:t>
            </a:r>
          </a:p>
        </p:txBody>
      </p:sp>
      <p:sp>
        <p:nvSpPr>
          <p:cNvPr id="25" name="Rectangle 33"/>
          <p:cNvSpPr/>
          <p:nvPr/>
        </p:nvSpPr>
        <p:spPr>
          <a:xfrm>
            <a:off x="5126806" y="3912690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대상 서비스 사전 협의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6" name="Rectangle 34"/>
          <p:cNvSpPr/>
          <p:nvPr/>
        </p:nvSpPr>
        <p:spPr>
          <a:xfrm>
            <a:off x="5126806" y="4472145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전환 원칙 및 가이드라인 작성</a:t>
            </a:r>
          </a:p>
        </p:txBody>
      </p:sp>
      <p:sp>
        <p:nvSpPr>
          <p:cNvPr id="27" name="Rectangle 35"/>
          <p:cNvSpPr/>
          <p:nvPr/>
        </p:nvSpPr>
        <p:spPr>
          <a:xfrm>
            <a:off x="7354806" y="3912690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TO-BE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용량 산정</a:t>
            </a:r>
          </a:p>
        </p:txBody>
      </p:sp>
      <p:sp>
        <p:nvSpPr>
          <p:cNvPr id="28" name="Rectangle 36"/>
          <p:cNvSpPr/>
          <p:nvPr/>
        </p:nvSpPr>
        <p:spPr>
          <a:xfrm>
            <a:off x="7354806" y="4751875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TO-BE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용량 검토 및 설치 협의</a:t>
            </a:r>
          </a:p>
        </p:txBody>
      </p:sp>
      <p:cxnSp>
        <p:nvCxnSpPr>
          <p:cNvPr id="29" name="Straight Arrow Connector 42"/>
          <p:cNvCxnSpPr>
            <a:stCxn id="15" idx="2"/>
            <a:endCxn id="20" idx="0"/>
          </p:cNvCxnSpPr>
          <p:nvPr/>
        </p:nvCxnSpPr>
        <p:spPr>
          <a:xfrm>
            <a:off x="1636058" y="4269779"/>
            <a:ext cx="0" cy="20236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43"/>
          <p:cNvCxnSpPr>
            <a:stCxn id="21" idx="2"/>
            <a:endCxn id="22" idx="0"/>
          </p:cNvCxnSpPr>
          <p:nvPr/>
        </p:nvCxnSpPr>
        <p:spPr>
          <a:xfrm>
            <a:off x="3879228" y="4269779"/>
            <a:ext cx="0" cy="20236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45"/>
          <p:cNvCxnSpPr>
            <a:stCxn id="22" idx="2"/>
            <a:endCxn id="23" idx="0"/>
          </p:cNvCxnSpPr>
          <p:nvPr/>
        </p:nvCxnSpPr>
        <p:spPr>
          <a:xfrm>
            <a:off x="3879228" y="4829235"/>
            <a:ext cx="0" cy="20236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46"/>
          <p:cNvCxnSpPr>
            <a:stCxn id="23" idx="2"/>
            <a:endCxn id="24" idx="0"/>
          </p:cNvCxnSpPr>
          <p:nvPr/>
        </p:nvCxnSpPr>
        <p:spPr>
          <a:xfrm>
            <a:off x="3879228" y="5388694"/>
            <a:ext cx="0" cy="20236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47"/>
          <p:cNvCxnSpPr>
            <a:stCxn id="24" idx="3"/>
            <a:endCxn id="25" idx="1"/>
          </p:cNvCxnSpPr>
          <p:nvPr/>
        </p:nvCxnSpPr>
        <p:spPr>
          <a:xfrm flipV="1">
            <a:off x="4874459" y="4091234"/>
            <a:ext cx="252346" cy="1678372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48"/>
          <p:cNvCxnSpPr>
            <a:stCxn id="24" idx="3"/>
            <a:endCxn id="26" idx="1"/>
          </p:cNvCxnSpPr>
          <p:nvPr/>
        </p:nvCxnSpPr>
        <p:spPr>
          <a:xfrm flipV="1">
            <a:off x="4874459" y="4650689"/>
            <a:ext cx="252346" cy="1118917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49"/>
          <p:cNvCxnSpPr>
            <a:stCxn id="25" idx="2"/>
            <a:endCxn id="26" idx="0"/>
          </p:cNvCxnSpPr>
          <p:nvPr/>
        </p:nvCxnSpPr>
        <p:spPr>
          <a:xfrm>
            <a:off x="6122037" y="4269780"/>
            <a:ext cx="0" cy="20236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50"/>
          <p:cNvCxnSpPr>
            <a:stCxn id="49" idx="3"/>
            <a:endCxn id="27" idx="1"/>
          </p:cNvCxnSpPr>
          <p:nvPr/>
        </p:nvCxnSpPr>
        <p:spPr>
          <a:xfrm flipV="1">
            <a:off x="7117269" y="4091235"/>
            <a:ext cx="237537" cy="1679500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52"/>
          <p:cNvCxnSpPr>
            <a:stCxn id="27" idx="2"/>
            <a:endCxn id="28" idx="0"/>
          </p:cNvCxnSpPr>
          <p:nvPr/>
        </p:nvCxnSpPr>
        <p:spPr>
          <a:xfrm>
            <a:off x="8350037" y="4269780"/>
            <a:ext cx="0" cy="48209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그룹 37"/>
          <p:cNvGrpSpPr/>
          <p:nvPr/>
        </p:nvGrpSpPr>
        <p:grpSpPr>
          <a:xfrm>
            <a:off x="501551" y="1813618"/>
            <a:ext cx="5738592" cy="288733"/>
            <a:chOff x="617294" y="1130954"/>
            <a:chExt cx="5187056" cy="355364"/>
          </a:xfrm>
        </p:grpSpPr>
        <p:sp>
          <p:nvSpPr>
            <p:cNvPr id="39" name="Snip Single Corner Rectangle 58"/>
            <p:cNvSpPr/>
            <p:nvPr/>
          </p:nvSpPr>
          <p:spPr>
            <a:xfrm>
              <a:off x="617294" y="1130954"/>
              <a:ext cx="1302242" cy="355364"/>
            </a:xfrm>
            <a:prstGeom prst="snip1Rect">
              <a:avLst/>
            </a:prstGeom>
            <a:solidFill>
              <a:srgbClr val="425563"/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환경조사 및 대상선정</a:t>
              </a:r>
            </a:p>
          </p:txBody>
        </p:sp>
        <p:sp>
          <p:nvSpPr>
            <p:cNvPr id="40" name="Snip Single Corner Rectangle 59"/>
            <p:cNvSpPr/>
            <p:nvPr/>
          </p:nvSpPr>
          <p:spPr>
            <a:xfrm>
              <a:off x="191953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준비 및 테스트</a:t>
              </a:r>
            </a:p>
          </p:txBody>
        </p:sp>
        <p:sp>
          <p:nvSpPr>
            <p:cNvPr id="41" name="Snip Single Corner Rectangle 60"/>
            <p:cNvSpPr/>
            <p:nvPr/>
          </p:nvSpPr>
          <p:spPr>
            <a:xfrm>
              <a:off x="321572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수행</a:t>
              </a:r>
            </a:p>
          </p:txBody>
        </p:sp>
        <p:sp>
          <p:nvSpPr>
            <p:cNvPr id="42" name="Snip Single Corner Rectangle 61"/>
            <p:cNvSpPr/>
            <p:nvPr/>
          </p:nvSpPr>
          <p:spPr>
            <a:xfrm>
              <a:off x="4502108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최적화 및 안정화</a:t>
              </a:r>
            </a:p>
          </p:txBody>
        </p:sp>
      </p:grpSp>
      <p:cxnSp>
        <p:nvCxnSpPr>
          <p:cNvPr id="43" name="Straight Connector 62"/>
          <p:cNvCxnSpPr/>
          <p:nvPr/>
        </p:nvCxnSpPr>
        <p:spPr>
          <a:xfrm>
            <a:off x="501552" y="2102351"/>
            <a:ext cx="8915984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63"/>
          <p:cNvSpPr/>
          <p:nvPr/>
        </p:nvSpPr>
        <p:spPr>
          <a:xfrm>
            <a:off x="640827" y="5031605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현황파악을 위한 수집된 자료 분석</a:t>
            </a:r>
          </a:p>
        </p:txBody>
      </p:sp>
      <p:cxnSp>
        <p:nvCxnSpPr>
          <p:cNvPr id="45" name="Straight Arrow Connector 65"/>
          <p:cNvCxnSpPr>
            <a:stCxn id="20" idx="2"/>
            <a:endCxn id="44" idx="0"/>
          </p:cNvCxnSpPr>
          <p:nvPr/>
        </p:nvCxnSpPr>
        <p:spPr>
          <a:xfrm>
            <a:off x="1636058" y="4829236"/>
            <a:ext cx="0" cy="20236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67"/>
          <p:cNvSpPr/>
          <p:nvPr/>
        </p:nvSpPr>
        <p:spPr>
          <a:xfrm>
            <a:off x="7354805" y="5591061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spc="-81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별 이행 전</a:t>
            </a:r>
            <a:r>
              <a:rPr kumimoji="0" lang="en-US" altLang="ko-KR" sz="1000" spc="-81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kumimoji="0" lang="ko-KR" altLang="en-US" sz="1000" spc="-81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후</a:t>
            </a:r>
            <a:endParaRPr kumimoji="0" lang="en-US" altLang="ko-KR" sz="1000" spc="-81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spc="-81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성능비교 방안 수립</a:t>
            </a:r>
          </a:p>
        </p:txBody>
      </p:sp>
      <p:cxnSp>
        <p:nvCxnSpPr>
          <p:cNvPr id="47" name="Straight Arrow Connector 70"/>
          <p:cNvCxnSpPr>
            <a:stCxn id="28" idx="2"/>
            <a:endCxn id="46" idx="0"/>
          </p:cNvCxnSpPr>
          <p:nvPr/>
        </p:nvCxnSpPr>
        <p:spPr>
          <a:xfrm flipH="1">
            <a:off x="8350037" y="5108965"/>
            <a:ext cx="1" cy="48209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82"/>
          <p:cNvSpPr/>
          <p:nvPr/>
        </p:nvSpPr>
        <p:spPr>
          <a:xfrm>
            <a:off x="5126806" y="5029425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대상 서비스에 대한 타당성 심사</a:t>
            </a:r>
          </a:p>
        </p:txBody>
      </p:sp>
      <p:sp>
        <p:nvSpPr>
          <p:cNvPr id="49" name="Rectangle 83"/>
          <p:cNvSpPr/>
          <p:nvPr/>
        </p:nvSpPr>
        <p:spPr>
          <a:xfrm>
            <a:off x="5126806" y="5592190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대상 서비스 최종 결정</a:t>
            </a:r>
          </a:p>
        </p:txBody>
      </p:sp>
      <p:cxnSp>
        <p:nvCxnSpPr>
          <p:cNvPr id="50" name="Straight Arrow Connector 84"/>
          <p:cNvCxnSpPr>
            <a:stCxn id="26" idx="2"/>
            <a:endCxn id="48" idx="0"/>
          </p:cNvCxnSpPr>
          <p:nvPr/>
        </p:nvCxnSpPr>
        <p:spPr>
          <a:xfrm>
            <a:off x="6122037" y="4829234"/>
            <a:ext cx="0" cy="20019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87"/>
          <p:cNvCxnSpPr>
            <a:stCxn id="48" idx="2"/>
            <a:endCxn id="49" idx="0"/>
          </p:cNvCxnSpPr>
          <p:nvPr/>
        </p:nvCxnSpPr>
        <p:spPr>
          <a:xfrm>
            <a:off x="6122037" y="5386515"/>
            <a:ext cx="0" cy="20567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91"/>
          <p:cNvCxnSpPr>
            <a:stCxn id="54" idx="3"/>
            <a:endCxn id="21" idx="1"/>
          </p:cNvCxnSpPr>
          <p:nvPr/>
        </p:nvCxnSpPr>
        <p:spPr>
          <a:xfrm flipV="1">
            <a:off x="2631290" y="4091234"/>
            <a:ext cx="252706" cy="167837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94"/>
          <p:cNvCxnSpPr>
            <a:stCxn id="54" idx="3"/>
            <a:endCxn id="22" idx="1"/>
          </p:cNvCxnSpPr>
          <p:nvPr/>
        </p:nvCxnSpPr>
        <p:spPr>
          <a:xfrm flipV="1">
            <a:off x="2631290" y="4650691"/>
            <a:ext cx="252706" cy="111891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63"/>
          <p:cNvSpPr/>
          <p:nvPr/>
        </p:nvSpPr>
        <p:spPr>
          <a:xfrm>
            <a:off x="640827" y="5591061"/>
            <a:ext cx="1990463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담당자 인터뷰 실시</a:t>
            </a:r>
          </a:p>
        </p:txBody>
      </p:sp>
      <p:cxnSp>
        <p:nvCxnSpPr>
          <p:cNvPr id="55" name="Straight Arrow Connector 65"/>
          <p:cNvCxnSpPr/>
          <p:nvPr/>
        </p:nvCxnSpPr>
        <p:spPr>
          <a:xfrm>
            <a:off x="1636058" y="5388692"/>
            <a:ext cx="0" cy="20236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직사각형 55"/>
          <p:cNvSpPr/>
          <p:nvPr/>
        </p:nvSpPr>
        <p:spPr>
          <a:xfrm>
            <a:off x="272480" y="827568"/>
            <a:ext cx="9366632" cy="58477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Phase-1 “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환경조사 및 대상선정” 단계에서는 서비스 운영 시스템들의 현황을 파악하고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U2L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로 전환해야 할 대상을 선정하여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 TO-BE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시스템으로 전환할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H/W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인프라의 용량을 설계합니다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408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solidFill>
            <a:schemeClr val="tx1">
              <a:lumMod val="50000"/>
              <a:lumOff val="50000"/>
            </a:schemeClr>
          </a:solidFill>
          <a:headEnd/>
          <a:tailEnd/>
        </a:ln>
        <a:effectLst/>
      </a:spPr>
      <a:bodyPr wrap="none" rtlCol="0" anchor="ctr"/>
      <a:lstStyle>
        <a:defPPr algn="ctr" latinLnBrk="0">
          <a:lnSpc>
            <a:spcPts val="1400"/>
          </a:lnSpc>
          <a:spcAft>
            <a:spcPct val="30000"/>
          </a:spcAft>
          <a:defRPr sz="1200" kern="0" dirty="0" smtClean="0">
            <a:solidFill>
              <a:schemeClr val="tx1">
                <a:lumMod val="50000"/>
                <a:lumOff val="50000"/>
              </a:schemeClr>
            </a:solidFill>
            <a:latin typeface="산돌고딕 M" pitchFamily="18" charset="-127"/>
            <a:ea typeface="산돌고딕 M" pitchFamily="18" charset="-127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9525">
          <a:solidFill>
            <a:schemeClr val="tx1"/>
          </a:solidFill>
          <a:round/>
          <a:headEnd/>
          <a:tailEnd type="triangle" w="med" len="med"/>
        </a:ln>
      </a:spPr>
      <a:bodyPr/>
      <a:lstStyle/>
    </a:lnDef>
    <a:txDef>
      <a:spPr>
        <a:noFill/>
        <a:ln w="19050" algn="ctr">
          <a:noFill/>
          <a:round/>
          <a:headEnd/>
          <a:tailEnd/>
        </a:ln>
      </a:spPr>
      <a:bodyPr wrap="none" rtlCol="0">
        <a:spAutoFit/>
      </a:bodyPr>
      <a:lstStyle>
        <a:defPPr marL="268288" indent="-268288" fontAlgn="auto" latinLnBrk="0">
          <a:lnSpc>
            <a:spcPct val="110000"/>
          </a:lnSpc>
          <a:spcBef>
            <a:spcPct val="20000"/>
          </a:spcBef>
          <a:spcAft>
            <a:spcPts val="0"/>
          </a:spcAft>
          <a:buSzPct val="100000"/>
          <a:buFontTx/>
          <a:buBlip>
            <a:blip xmlns:r="http://schemas.openxmlformats.org/officeDocument/2006/relationships" r:embed="rId1"/>
          </a:buBlip>
          <a:defRPr kumimoji="0" sz="1400" b="1" kern="0" dirty="0" err="1" smtClean="0">
            <a:solidFill>
              <a:srgbClr val="000000"/>
            </a:solidFill>
            <a:latin typeface="산돌고딕 M" pitchFamily="18" charset="-127"/>
            <a:ea typeface="산돌고딕 M" pitchFamily="18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72030</TotalTime>
  <Words>10827</Words>
  <Application>Microsoft Office PowerPoint</Application>
  <PresentationFormat>A4 용지(210x297mm)</PresentationFormat>
  <Paragraphs>4438</Paragraphs>
  <Slides>60</Slides>
  <Notes>10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60</vt:i4>
      </vt:variant>
    </vt:vector>
  </HeadingPairs>
  <TitlesOfParts>
    <vt:vector size="61" baseType="lpstr">
      <vt:lpstr>1_Office 테마</vt:lpstr>
      <vt:lpstr>PowerPoint 프레젠테이션</vt:lpstr>
      <vt:lpstr>PowerPoint 프레젠테이션</vt:lpstr>
      <vt:lpstr>오픈 소스 도입 전략</vt:lpstr>
      <vt:lpstr>PowerPoint 프레젠테이션</vt:lpstr>
      <vt:lpstr>오픈 소스 전환 이행 유형</vt:lpstr>
      <vt:lpstr>일반적 마이그레이션 범위</vt:lpstr>
      <vt:lpstr>마이그레이션 적용 프로세스(오픈소스/클라우드)</vt:lpstr>
      <vt:lpstr>오픈 소스 전환 절차  </vt:lpstr>
      <vt:lpstr>오픈 소스 전환 절차 – 조사 및 대상 선정</vt:lpstr>
      <vt:lpstr>오픈 소스 전환 절차 – 조사 및 대상 선정</vt:lpstr>
      <vt:lpstr>오픈 소스 전환 절차 – 준비 및 테스트</vt:lpstr>
      <vt:lpstr>오픈 소스 전환 절차 – 준비 및 테스트</vt:lpstr>
      <vt:lpstr>오픈 소스 전환 절차 – 전환 수행 </vt:lpstr>
      <vt:lpstr>오픈 소스 전환 절차 – 전환 수행</vt:lpstr>
      <vt:lpstr>오픈 소스 전환 절차 – 최적화 및 안정화</vt:lpstr>
      <vt:lpstr>오픈 소스 전환 절차 – 최적화 및 안정화 </vt:lpstr>
      <vt:lpstr>리눅스 전환 시 고려 사항  C 언어 애플리케이션</vt:lpstr>
      <vt:lpstr>리눅스 전환 시 고려 사항  C 언어 애플리케이션(턱시도)</vt:lpstr>
      <vt:lpstr>패키지 애플리케이션 사례 - SAP</vt:lpstr>
      <vt:lpstr>SAP 마이그레이션 사례 (Unix to Linux)</vt:lpstr>
      <vt:lpstr>전환 시 영역별 고려 사항</vt:lpstr>
      <vt:lpstr>미들웨어 마이그레이션 대상 파악 내용</vt:lpstr>
      <vt:lpstr>미들웨어 마이그레이션 – EAR(Enterprise Archive)</vt:lpstr>
      <vt:lpstr>미들웨어 마이그레이션 - WEB/EJB</vt:lpstr>
      <vt:lpstr>미들웨어 전환 절차</vt:lpstr>
      <vt:lpstr>PowerPoint 프레젠테이션</vt:lpstr>
      <vt:lpstr>각 솔루션별 전환 예상 소요 시간</vt:lpstr>
      <vt:lpstr>리눅스 전환 시 난이도 상세 산정 방법</vt:lpstr>
      <vt:lpstr>각 솔루션별 전환 예상 소요 일수</vt:lpstr>
      <vt:lpstr>인프라 현황 분석 – U2L 대상 시스템</vt:lpstr>
      <vt:lpstr>인프라 현황 분석 – U2L 대상 시스템 목록</vt:lpstr>
      <vt:lpstr>인프라 현황 분석 – 미들웨어(EJB 중심)</vt:lpstr>
      <vt:lpstr>운영체제/미들웨어 투입 예상 일수</vt:lpstr>
      <vt:lpstr>마이그레이션 진행 R&amp;R 및 투입 예상 공수</vt:lpstr>
      <vt:lpstr>오픈 소스 도입을 위한 제언 및 요청 사항</vt:lpstr>
      <vt:lpstr>PowerPoint 프레젠테이션</vt:lpstr>
      <vt:lpstr>인프라 현황 분석 &gt; U2L</vt:lpstr>
      <vt:lpstr>인프라 현황 분석 &gt; 지원계 서비스</vt:lpstr>
      <vt:lpstr>인프라 현황 분석 &gt; 인터넷 공통 – mallap3,4,5</vt:lpstr>
      <vt:lpstr>인프라 현황 분석 &gt; 인터넷 공통 – mallweb1,2</vt:lpstr>
      <vt:lpstr>인프라 현황 분석 &gt; 선택적 복지/ 스마트워크 모바일 디바이스 관리</vt:lpstr>
      <vt:lpstr>인프라 현황 분석 &gt; 통합인트라넷</vt:lpstr>
      <vt:lpstr>인프라 현황 분석 &gt; 미들웨어(웹 서버)</vt:lpstr>
      <vt:lpstr>인프라 현황 분석 &gt; 미들웨어( WAS)</vt:lpstr>
      <vt:lpstr>인프라 현황 분석 &gt; 미들웨어( WAS)</vt:lpstr>
      <vt:lpstr>PowerPoint 프레젠테이션</vt:lpstr>
      <vt:lpstr>기존 Unix 대비 X86 사이징 방법</vt:lpstr>
      <vt:lpstr>시스템 용량 산정 계산 방식 예시</vt:lpstr>
      <vt:lpstr>TO-BE 서버 용량 산정을 위한 기준 값 계산법</vt:lpstr>
      <vt:lpstr>TO-BE 성능 목표치 설정</vt:lpstr>
      <vt:lpstr>신규 IBM Unix 장비 tpmC</vt:lpstr>
      <vt:lpstr>IBM Unix vs HP X86 tpmC 비교 예시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Open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Open</dc:creator>
  <cp:lastModifiedBy>gombuin</cp:lastModifiedBy>
  <cp:revision>4528</cp:revision>
  <cp:lastPrinted>2012-05-24T11:23:39Z</cp:lastPrinted>
  <dcterms:created xsi:type="dcterms:W3CDTF">2010-06-22T00:01:58Z</dcterms:created>
  <dcterms:modified xsi:type="dcterms:W3CDTF">2019-02-18T16:16:51Z</dcterms:modified>
</cp:coreProperties>
</file>