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handoutMasterIdLst>
    <p:handoutMasterId r:id="rId67"/>
  </p:handoutMasterIdLst>
  <p:sldIdLst>
    <p:sldId id="256" r:id="rId2"/>
    <p:sldId id="316" r:id="rId3"/>
    <p:sldId id="351" r:id="rId4"/>
    <p:sldId id="353" r:id="rId5"/>
    <p:sldId id="354" r:id="rId6"/>
    <p:sldId id="355" r:id="rId7"/>
    <p:sldId id="356" r:id="rId8"/>
    <p:sldId id="357" r:id="rId9"/>
    <p:sldId id="358" r:id="rId10"/>
    <p:sldId id="359" r:id="rId11"/>
    <p:sldId id="360" r:id="rId12"/>
    <p:sldId id="361" r:id="rId13"/>
    <p:sldId id="362" r:id="rId14"/>
    <p:sldId id="363" r:id="rId15"/>
    <p:sldId id="364" r:id="rId16"/>
    <p:sldId id="365" r:id="rId17"/>
    <p:sldId id="366" r:id="rId18"/>
    <p:sldId id="367" r:id="rId19"/>
    <p:sldId id="368" r:id="rId20"/>
    <p:sldId id="369" r:id="rId21"/>
    <p:sldId id="370" r:id="rId22"/>
    <p:sldId id="371" r:id="rId23"/>
    <p:sldId id="372" r:id="rId24"/>
    <p:sldId id="373" r:id="rId25"/>
    <p:sldId id="374" r:id="rId26"/>
    <p:sldId id="375" r:id="rId27"/>
    <p:sldId id="380" r:id="rId28"/>
    <p:sldId id="377" r:id="rId29"/>
    <p:sldId id="378" r:id="rId30"/>
    <p:sldId id="379" r:id="rId31"/>
    <p:sldId id="317" r:id="rId32"/>
    <p:sldId id="318" r:id="rId33"/>
    <p:sldId id="319" r:id="rId34"/>
    <p:sldId id="320" r:id="rId35"/>
    <p:sldId id="321" r:id="rId36"/>
    <p:sldId id="322" r:id="rId37"/>
    <p:sldId id="323" r:id="rId38"/>
    <p:sldId id="324" r:id="rId39"/>
    <p:sldId id="325" r:id="rId40"/>
    <p:sldId id="326" r:id="rId41"/>
    <p:sldId id="327" r:id="rId42"/>
    <p:sldId id="328" r:id="rId43"/>
    <p:sldId id="329" r:id="rId44"/>
    <p:sldId id="330" r:id="rId45"/>
    <p:sldId id="331" r:id="rId46"/>
    <p:sldId id="332" r:id="rId47"/>
    <p:sldId id="333" r:id="rId48"/>
    <p:sldId id="334" r:id="rId49"/>
    <p:sldId id="335" r:id="rId50"/>
    <p:sldId id="336" r:id="rId51"/>
    <p:sldId id="337" r:id="rId52"/>
    <p:sldId id="338" r:id="rId53"/>
    <p:sldId id="339" r:id="rId54"/>
    <p:sldId id="340" r:id="rId55"/>
    <p:sldId id="341" r:id="rId56"/>
    <p:sldId id="342" r:id="rId57"/>
    <p:sldId id="343" r:id="rId58"/>
    <p:sldId id="344" r:id="rId59"/>
    <p:sldId id="345" r:id="rId60"/>
    <p:sldId id="346" r:id="rId61"/>
    <p:sldId id="347" r:id="rId62"/>
    <p:sldId id="348" r:id="rId63"/>
    <p:sldId id="349" r:id="rId64"/>
    <p:sldId id="350" r:id="rId6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57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9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3575"/>
    <a:srgbClr val="309CE8"/>
    <a:srgbClr val="0B1C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밝은 스타일 2 - 강조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42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702" y="-96"/>
      </p:cViewPr>
      <p:guideLst>
        <p:guide orient="horz" pos="572"/>
        <p:guide pos="3840"/>
        <p:guide pos="9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5" d="100"/>
          <a:sy n="95" d="100"/>
        </p:scale>
        <p:origin x="4042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microsoft.com/office/2015/10/relationships/revisionInfo" Target="revisionInfo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D:\Google%20&#46300;&#46972;&#51060;&#48652;\project\20160104_&#54620;&#54868;S&amp;C_utoL\20160201_&#54620;&#54868;&#44552;&#50997;_UtoL\U2L%20&#44592;&#52488;%20&#51312;&#49324;&#45236;&#50669;_&#54620;&#54868;&#44552;&#50997;_v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D:\Google%20&#46300;&#46972;&#51060;&#48652;\project\20160104_&#54620;&#54868;S&amp;C_utoL\20160201_&#54620;&#54868;&#44552;&#50997;_UtoL\U2L%20&#44592;&#52488;%20&#51312;&#49324;&#45236;&#50669;_&#54620;&#54868;&#44552;&#50997;_v1.xlsx" TargetMode="External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Google%20&#46300;&#46972;&#51060;&#48652;\project\20160104_&#54620;&#54868;S&amp;C_utoL\20160201_&#54620;&#54868;&#44552;&#50997;_UtoL\U2L%20&#44592;&#52488;%20&#51312;&#49324;&#45236;&#50669;_&#54620;&#54868;&#44552;&#50997;_0204_v2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53364;&#46972;&#50864;&#46300;\1.%20&#52968;&#49444;&#54021;\3.%2015&#45380;&#46020;%20&#52968;&#49444;&#54021;\7.%20&#45824;&#44396;&#44305;&#50669;&#49884;\&#53364;&#46972;&#50864;&#46377;_&#45824;&#44396;&#49884;&#52397;%20&#54788;&#54889;%20&#51312;&#49324;_&#52572;&#51333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1"/>
          <c:order val="1"/>
          <c:dLbls>
            <c:dLbl>
              <c:idx val="1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ko-KR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'클라우드 난이도'!$P$5:$P$7</c:f>
              <c:strCache>
                <c:ptCount val="3"/>
                <c:pt idx="0">
                  <c:v>쉬움</c:v>
                </c:pt>
                <c:pt idx="1">
                  <c:v>중간</c:v>
                </c:pt>
                <c:pt idx="2">
                  <c:v>어려움</c:v>
                </c:pt>
              </c:strCache>
            </c:strRef>
          </c:cat>
          <c:val>
            <c:numRef>
              <c:f>'클라우드 난이도'!$R$5:$R$7</c:f>
              <c:numCache>
                <c:formatCode>0%</c:formatCode>
                <c:ptCount val="3"/>
                <c:pt idx="0">
                  <c:v>0.5357142857142857</c:v>
                </c:pt>
                <c:pt idx="1">
                  <c:v>0.16666666666666666</c:v>
                </c:pt>
                <c:pt idx="2">
                  <c:v>0.29761904761904762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56F-244B-BF47-577EBB564FF4}"/>
            </c:ext>
          </c:extLst>
        </c:ser>
        <c:ser>
          <c:idx val="0"/>
          <c:order val="0"/>
          <c:cat>
            <c:strRef>
              <c:f>'클라우드 난이도'!$P$5:$P$7</c:f>
              <c:strCache>
                <c:ptCount val="3"/>
                <c:pt idx="0">
                  <c:v>쉬움</c:v>
                </c:pt>
                <c:pt idx="1">
                  <c:v>중간</c:v>
                </c:pt>
                <c:pt idx="2">
                  <c:v>어려움</c:v>
                </c:pt>
              </c:strCache>
            </c:strRef>
          </c:cat>
          <c:val>
            <c:numRef>
              <c:f>'클라우드 난이도'!$Q$5:$Q$7</c:f>
              <c:numCache>
                <c:formatCode>General</c:formatCode>
                <c:ptCount val="3"/>
                <c:pt idx="0">
                  <c:v>45</c:v>
                </c:pt>
                <c:pt idx="1">
                  <c:v>14</c:v>
                </c:pt>
                <c:pt idx="2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56F-244B-BF47-577EBB564F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ABA-7F47-8940-741C68A7291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ABA-7F47-8940-741C68A72913}"/>
              </c:ext>
            </c:extLst>
          </c:dPt>
          <c:dLbls>
            <c:dLbl>
              <c:idx val="0"/>
              <c:layout>
                <c:manualLayout>
                  <c:x val="7.0600217861971973E-3"/>
                  <c:y val="-0.25909521886054482"/>
                </c:manualLayout>
              </c:layout>
              <c:tx>
                <c:rich>
                  <a:bodyPr/>
                  <a:lstStyle/>
                  <a:p>
                    <a:r>
                      <a:rPr lang="ko-KR" altLang="en-US" b="1">
                        <a:latin typeface="나눔고딕" panose="020B0600000101010101" charset="-127"/>
                        <a:ea typeface="나눔고딕" panose="020B0600000101010101" charset="-127"/>
                      </a:rPr>
                      <a:t>가능</a:t>
                    </a:r>
                  </a:p>
                  <a:p>
                    <a:r>
                      <a:rPr lang="en-US" altLang="ko-KR" b="0">
                        <a:latin typeface="나눔고딕" panose="020B0600000101010101" charset="-127"/>
                        <a:ea typeface="나눔고딕" panose="020B0600000101010101" charset="-127"/>
                      </a:rPr>
                      <a:t>100%</a:t>
                    </a:r>
                    <a:endParaRPr lang="ko-KR" altLang="en-US" b="0" dirty="0">
                      <a:latin typeface="나눔고딕" panose="020B0600000101010101" charset="-127"/>
                      <a:ea typeface="나눔고딕" panose="020B0600000101010101" charset="-127"/>
                    </a:endParaRP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ABA-7F47-8940-741C68A72913}"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ABA-7F47-8940-741C68A729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U2L분석!$B$3:$B$4</c:f>
              <c:strCache>
                <c:ptCount val="2"/>
                <c:pt idx="0">
                  <c:v>가능</c:v>
                </c:pt>
                <c:pt idx="1">
                  <c:v>불가능</c:v>
                </c:pt>
              </c:strCache>
            </c:strRef>
          </c:cat>
          <c:val>
            <c:numRef>
              <c:f>U2L분석!$C$3:$C$4</c:f>
              <c:numCache>
                <c:formatCode>General</c:formatCode>
                <c:ptCount val="2"/>
                <c:pt idx="0">
                  <c:v>15</c:v>
                </c:pt>
                <c:pt idx="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ABA-7F47-8940-741C68A72913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1"/>
          <c:order val="1"/>
          <c:dLbls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U2L난이도!$P$5:$P$7</c:f>
              <c:strCache>
                <c:ptCount val="3"/>
                <c:pt idx="0">
                  <c:v>쉬움</c:v>
                </c:pt>
                <c:pt idx="1">
                  <c:v>중간</c:v>
                </c:pt>
                <c:pt idx="2">
                  <c:v>어려움</c:v>
                </c:pt>
              </c:strCache>
            </c:strRef>
          </c:cat>
          <c:val>
            <c:numRef>
              <c:f>U2L난이도!$R$5:$R$7</c:f>
              <c:numCache>
                <c:formatCode>0%</c:formatCode>
                <c:ptCount val="3"/>
                <c:pt idx="0">
                  <c:v>0.5357142857142857</c:v>
                </c:pt>
                <c:pt idx="1">
                  <c:v>0.4642857142857143</c:v>
                </c:pt>
                <c:pt idx="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B35-C84A-BDDD-3D7D65E35DDA}"/>
            </c:ext>
          </c:extLst>
        </c:ser>
        <c:ser>
          <c:idx val="0"/>
          <c:order val="0"/>
          <c:cat>
            <c:strRef>
              <c:f>U2L난이도!$P$5:$P$7</c:f>
              <c:strCache>
                <c:ptCount val="3"/>
                <c:pt idx="0">
                  <c:v>쉬움</c:v>
                </c:pt>
                <c:pt idx="1">
                  <c:v>중간</c:v>
                </c:pt>
                <c:pt idx="2">
                  <c:v>어려움</c:v>
                </c:pt>
              </c:strCache>
            </c:strRef>
          </c:cat>
          <c:val>
            <c:numRef>
              <c:f>U2L난이도!$Q$5:$Q$7</c:f>
              <c:numCache>
                <c:formatCode>General</c:formatCode>
                <c:ptCount val="3"/>
                <c:pt idx="0">
                  <c:v>45</c:v>
                </c:pt>
                <c:pt idx="1">
                  <c:v>39</c:v>
                </c:pt>
                <c:pt idx="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B35-C84A-BDDD-3D7D65E35D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1"/>
          <c:order val="1"/>
          <c:dLbls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'클라우드 난이도'!$P$5:$P$7</c:f>
              <c:strCache>
                <c:ptCount val="3"/>
                <c:pt idx="0">
                  <c:v>쉬움</c:v>
                </c:pt>
                <c:pt idx="1">
                  <c:v>중간</c:v>
                </c:pt>
                <c:pt idx="2">
                  <c:v>어려움</c:v>
                </c:pt>
              </c:strCache>
            </c:strRef>
          </c:cat>
          <c:val>
            <c:numRef>
              <c:f>'클라우드 난이도'!$R$5:$R$7</c:f>
              <c:numCache>
                <c:formatCode>0%</c:formatCode>
                <c:ptCount val="3"/>
                <c:pt idx="0">
                  <c:v>0.5357142857142857</c:v>
                </c:pt>
                <c:pt idx="1">
                  <c:v>0.36904761904761907</c:v>
                </c:pt>
                <c:pt idx="2">
                  <c:v>9.5238095238095233E-2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639-EF45-B427-9C25C28AD906}"/>
            </c:ext>
          </c:extLst>
        </c:ser>
        <c:ser>
          <c:idx val="0"/>
          <c:order val="0"/>
          <c:cat>
            <c:strRef>
              <c:f>'클라우드 난이도'!$P$5:$P$7</c:f>
              <c:strCache>
                <c:ptCount val="3"/>
                <c:pt idx="0">
                  <c:v>쉬움</c:v>
                </c:pt>
                <c:pt idx="1">
                  <c:v>중간</c:v>
                </c:pt>
                <c:pt idx="2">
                  <c:v>어려움</c:v>
                </c:pt>
              </c:strCache>
            </c:strRef>
          </c:cat>
          <c:val>
            <c:numRef>
              <c:f>'클라우드 난이도'!$Q$5:$Q$7</c:f>
              <c:numCache>
                <c:formatCode>General</c:formatCode>
                <c:ptCount val="3"/>
                <c:pt idx="0">
                  <c:v>45</c:v>
                </c:pt>
                <c:pt idx="1">
                  <c:v>31</c:v>
                </c:pt>
                <c:pt idx="2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639-EF45-B427-9C25C28AD9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xmlns="" id="{B8B0BCF8-49AD-4FFC-8486-5A98B4D16D1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E61F8E4E-182E-41D8-9094-A2FFECC6FC5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12B84-15D4-4F02-8912-0C4F46F38BDC}" type="datetimeFigureOut">
              <a:rPr lang="ko-KR" altLang="en-US" smtClean="0"/>
              <a:t>2019-02-19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D33F78B3-3CC1-4179-96CE-8A0B8FC1054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D13FC319-8F31-40A1-AB70-8153D3E6F73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44746B-C3BA-4773-B334-154206DF98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78344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319EC-3BD0-8840-B6C3-DEA0C613DE77}" type="datetimeFigureOut">
              <a:t>2019-02-19</a:t>
            </a:fld>
            <a:endParaRPr kumimoji="1"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4589A4-6DEF-C046-A5BB-DEB56E6A3D97}" type="slidenum"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925026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C71D4F-AC01-F247-A346-F0699EB4D9AD}" type="slidenum">
              <a:rPr lang="en-US" altLang="ko-KR" smtClean="0"/>
              <a:t>2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0735031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7000" y="744538"/>
            <a:ext cx="6616700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31748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6120" indent="-286968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7878" indent="-22957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7028" indent="-22957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66178" indent="-229575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25329" indent="-2295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84481" indent="-2295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43632" indent="-2295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902782" indent="-2295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fld id="{30B53580-E276-4DD8-A832-029B4341C2F4}" type="slidenum">
              <a:rPr lang="ko-KR" altLang="en-US" smtClean="0">
                <a:solidFill>
                  <a:prstClr val="black"/>
                </a:solidFill>
              </a:rPr>
              <a:pPr eaLnBrk="1" hangingPunct="1"/>
              <a:t>55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1088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56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150216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57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307830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58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628489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59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027055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60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585189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61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09118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62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371820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800" dirty="0"/>
              <a:t>111</a:t>
            </a:r>
            <a:endParaRPr lang="ko-KR" altLang="en-US" sz="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63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21771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 txBox="1">
            <a:spLocks noGrp="1" noChangeArrowheads="1"/>
          </p:cNvSpPr>
          <p:nvPr/>
        </p:nvSpPr>
        <p:spPr bwMode="auto">
          <a:xfrm>
            <a:off x="3921239" y="9266346"/>
            <a:ext cx="2982686" cy="444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93" tIns="44946" rIns="89893" bIns="44946" anchor="b"/>
          <a:lstStyle>
            <a:lvl1pPr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r" eaLnBrk="1" hangingPunct="1"/>
            <a:fld id="{E4828430-C7B5-4C9A-A675-CBA53C508609}" type="slidenum">
              <a:rPr lang="ko-KR" altLang="en-US" sz="1200">
                <a:solidFill>
                  <a:prstClr val="black"/>
                </a:solidFill>
                <a:sym typeface="Symbol" pitchFamily="18" charset="2"/>
              </a:rPr>
              <a:pPr algn="r" eaLnBrk="1" hangingPunct="1"/>
              <a:t>3</a:t>
            </a:fld>
            <a:endParaRPr lang="ko-KR" altLang="ko-KR" sz="1200">
              <a:solidFill>
                <a:prstClr val="black"/>
              </a:solidFill>
              <a:sym typeface="Symbol" pitchFamily="18" charset="2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3350" y="757238"/>
            <a:ext cx="6646863" cy="374015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3325" y="4726251"/>
            <a:ext cx="5025229" cy="449528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893" tIns="44946" rIns="89893" bIns="44946"/>
          <a:lstStyle/>
          <a:p>
            <a:pPr eaLnBrk="1" hangingPunct="1"/>
            <a:endParaRPr lang="ko-KR" altLang="en-US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40026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 txBox="1">
            <a:spLocks noGrp="1" noChangeArrowheads="1"/>
          </p:cNvSpPr>
          <p:nvPr/>
        </p:nvSpPr>
        <p:spPr bwMode="auto">
          <a:xfrm>
            <a:off x="3921239" y="9266346"/>
            <a:ext cx="2982686" cy="444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93" tIns="44946" rIns="89893" bIns="44946" anchor="b"/>
          <a:lstStyle>
            <a:lvl1pPr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r" eaLnBrk="1" hangingPunct="1"/>
            <a:fld id="{E4828430-C7B5-4C9A-A675-CBA53C508609}" type="slidenum">
              <a:rPr lang="ko-KR" altLang="en-US" sz="1200">
                <a:solidFill>
                  <a:prstClr val="black"/>
                </a:solidFill>
                <a:sym typeface="Symbol" pitchFamily="18" charset="2"/>
              </a:rPr>
              <a:pPr algn="r" eaLnBrk="1" hangingPunct="1"/>
              <a:t>27</a:t>
            </a:fld>
            <a:endParaRPr lang="ko-KR" altLang="ko-KR" sz="1200">
              <a:solidFill>
                <a:prstClr val="black"/>
              </a:solidFill>
              <a:sym typeface="Symbol" pitchFamily="18" charset="2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3350" y="757238"/>
            <a:ext cx="6646863" cy="374015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3325" y="4726251"/>
            <a:ext cx="5025229" cy="449528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893" tIns="44946" rIns="89893" bIns="44946"/>
          <a:lstStyle/>
          <a:p>
            <a:pPr eaLnBrk="1" hangingPunct="1"/>
            <a:endParaRPr lang="ko-KR" altLang="en-US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40026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 txBox="1">
            <a:spLocks noGrp="1" noChangeArrowheads="1"/>
          </p:cNvSpPr>
          <p:nvPr/>
        </p:nvSpPr>
        <p:spPr bwMode="auto">
          <a:xfrm>
            <a:off x="3921239" y="9266346"/>
            <a:ext cx="2982686" cy="444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93" tIns="44946" rIns="89893" bIns="44946" anchor="b"/>
          <a:lstStyle>
            <a:lvl1pPr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r" eaLnBrk="1" hangingPunct="1"/>
            <a:fld id="{E4828430-C7B5-4C9A-A675-CBA53C508609}" type="slidenum">
              <a:rPr lang="ko-KR" altLang="en-US" sz="1200">
                <a:solidFill>
                  <a:prstClr val="black"/>
                </a:solidFill>
                <a:sym typeface="Symbol" pitchFamily="18" charset="2"/>
              </a:rPr>
              <a:pPr algn="r" eaLnBrk="1" hangingPunct="1"/>
              <a:t>31</a:t>
            </a:fld>
            <a:endParaRPr lang="ko-KR" altLang="ko-KR" sz="1200">
              <a:solidFill>
                <a:prstClr val="black"/>
              </a:solidFill>
              <a:sym typeface="Symbol" pitchFamily="18" charset="2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3350" y="757238"/>
            <a:ext cx="6646863" cy="374015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3325" y="4726251"/>
            <a:ext cx="5025229" cy="449528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893" tIns="44946" rIns="89893" bIns="44946"/>
          <a:lstStyle/>
          <a:p>
            <a:pPr eaLnBrk="1" hangingPunct="1"/>
            <a:endParaRPr lang="ko-KR" altLang="en-US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400261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8788" y="1241425"/>
            <a:ext cx="5954712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38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59092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58788" y="1241425"/>
            <a:ext cx="5954712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467C8-3F4B-4713-87C7-A675139C660D}" type="slidenum">
              <a:rPr lang="ko-KR" altLang="en-US" smtClean="0"/>
              <a:pPr>
                <a:defRPr/>
              </a:pPr>
              <a:t>44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548213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 txBox="1">
            <a:spLocks noGrp="1" noChangeArrowheads="1"/>
          </p:cNvSpPr>
          <p:nvPr/>
        </p:nvSpPr>
        <p:spPr bwMode="auto">
          <a:xfrm>
            <a:off x="3921239" y="9266346"/>
            <a:ext cx="2982686" cy="444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93" tIns="44946" rIns="89893" bIns="44946" anchor="b"/>
          <a:lstStyle>
            <a:lvl1pPr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r" eaLnBrk="1" hangingPunct="1"/>
            <a:fld id="{E4828430-C7B5-4C9A-A675-CBA53C508609}" type="slidenum">
              <a:rPr lang="ko-KR" altLang="en-US" sz="1200">
                <a:solidFill>
                  <a:prstClr val="black"/>
                </a:solidFill>
                <a:sym typeface="Symbol" pitchFamily="18" charset="2"/>
              </a:rPr>
              <a:pPr algn="r" eaLnBrk="1" hangingPunct="1"/>
              <a:t>45</a:t>
            </a:fld>
            <a:endParaRPr lang="ko-KR" altLang="ko-KR" sz="1200">
              <a:solidFill>
                <a:prstClr val="black"/>
              </a:solidFill>
              <a:sym typeface="Symbol" pitchFamily="18" charset="2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3350" y="757238"/>
            <a:ext cx="6646863" cy="374015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3325" y="4726251"/>
            <a:ext cx="5025229" cy="449528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893" tIns="44946" rIns="89893" bIns="44946"/>
          <a:lstStyle/>
          <a:p>
            <a:pPr eaLnBrk="1" hangingPunct="1"/>
            <a:endParaRPr lang="ko-KR" altLang="en-US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447634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 txBox="1">
            <a:spLocks noGrp="1" noChangeArrowheads="1"/>
          </p:cNvSpPr>
          <p:nvPr/>
        </p:nvSpPr>
        <p:spPr bwMode="auto">
          <a:xfrm>
            <a:off x="3921239" y="9266346"/>
            <a:ext cx="2982686" cy="444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93" tIns="44946" rIns="89893" bIns="44946" anchor="b"/>
          <a:lstStyle>
            <a:lvl1pPr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r" eaLnBrk="1" hangingPunct="1"/>
            <a:fld id="{E4828430-C7B5-4C9A-A675-CBA53C508609}" type="slidenum">
              <a:rPr lang="ko-KR" altLang="en-US" sz="1200">
                <a:solidFill>
                  <a:prstClr val="black"/>
                </a:solidFill>
                <a:sym typeface="Symbol" pitchFamily="18" charset="2"/>
              </a:rPr>
              <a:pPr algn="r" eaLnBrk="1" hangingPunct="1"/>
              <a:t>51</a:t>
            </a:fld>
            <a:endParaRPr lang="ko-KR" altLang="ko-KR" sz="1200">
              <a:solidFill>
                <a:prstClr val="black"/>
              </a:solidFill>
              <a:sym typeface="Symbol" pitchFamily="18" charset="2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3350" y="757238"/>
            <a:ext cx="6646863" cy="374015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3325" y="4726251"/>
            <a:ext cx="5025229" cy="449528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893" tIns="44946" rIns="89893" bIns="44946"/>
          <a:lstStyle/>
          <a:p>
            <a:pPr eaLnBrk="1" hangingPunct="1"/>
            <a:endParaRPr lang="ko-KR" altLang="en-US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277847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 txBox="1">
            <a:spLocks noGrp="1" noChangeArrowheads="1"/>
          </p:cNvSpPr>
          <p:nvPr/>
        </p:nvSpPr>
        <p:spPr bwMode="auto">
          <a:xfrm>
            <a:off x="3921239" y="9266346"/>
            <a:ext cx="2982686" cy="444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93" tIns="44946" rIns="89893" bIns="44946" anchor="b"/>
          <a:lstStyle>
            <a:lvl1pPr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defTabSz="903288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r" eaLnBrk="1" hangingPunct="1"/>
            <a:fld id="{E4828430-C7B5-4C9A-A675-CBA53C508609}" type="slidenum">
              <a:rPr lang="ko-KR" altLang="en-US" sz="1200">
                <a:solidFill>
                  <a:prstClr val="black"/>
                </a:solidFill>
                <a:sym typeface="Symbol" pitchFamily="18" charset="2"/>
              </a:rPr>
              <a:pPr algn="r" eaLnBrk="1" hangingPunct="1"/>
              <a:t>54</a:t>
            </a:fld>
            <a:endParaRPr lang="ko-KR" altLang="ko-KR" sz="1200">
              <a:solidFill>
                <a:prstClr val="black"/>
              </a:solidFill>
              <a:sym typeface="Symbol" pitchFamily="18" charset="2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3350" y="757238"/>
            <a:ext cx="6646863" cy="374015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3325" y="4726251"/>
            <a:ext cx="5025229" cy="449528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893" tIns="44946" rIns="89893" bIns="44946"/>
          <a:lstStyle/>
          <a:p>
            <a:pPr eaLnBrk="1" hangingPunct="1"/>
            <a:endParaRPr lang="ko-KR" altLang="en-US">
              <a:latin typeface="굴림" charset="-127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4339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그림 41" descr="하늘이(가) 표시된 사진&#10;&#10;매우 높은 신뢰도로 생성된 설명">
            <a:extLst>
              <a:ext uri="{FF2B5EF4-FFF2-40B4-BE49-F238E27FC236}">
                <a16:creationId xmlns:a16="http://schemas.microsoft.com/office/drawing/2014/main" xmlns="" id="{815472A4-FC19-4AAB-9E88-E42EB0CA88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3"/>
            <a:ext cx="12198350" cy="685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056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16E72CA7-601B-4749-990B-4C2C6A0F6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BEFFC-AF27-4EBB-8603-661974BF80C6}" type="datetimeFigureOut">
              <a:rPr lang="ko-KR" altLang="en-US" smtClean="0"/>
              <a:t>2019-02-19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A3B55018-07AD-49BA-A371-DDCF86C8B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3558EFF3-C531-44B5-B6EE-6E855998B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9209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6ED25C0D-2313-40DE-BDE2-123B4DB05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BEFFC-AF27-4EBB-8603-661974BF80C6}" type="datetimeFigureOut">
              <a:rPr lang="ko-KR" altLang="en-US" smtClean="0"/>
              <a:t>2019-02-19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C0DA8634-6242-4179-9ABE-A58CAC0F6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BE686C86-982C-42AA-BF1E-A0361E768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68094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>
            <a:extLst>
              <a:ext uri="{FF2B5EF4-FFF2-40B4-BE49-F238E27FC236}">
                <a16:creationId xmlns:a16="http://schemas.microsoft.com/office/drawing/2014/main" xmlns="" id="{3C2210CC-5C0C-4A5A-90D0-A3F6A427FE94}"/>
              </a:ext>
            </a:extLst>
          </p:cNvPr>
          <p:cNvSpPr/>
          <p:nvPr/>
        </p:nvSpPr>
        <p:spPr>
          <a:xfrm>
            <a:off x="0" y="0"/>
            <a:ext cx="12192000" cy="759511"/>
          </a:xfrm>
          <a:prstGeom prst="rect">
            <a:avLst/>
          </a:prstGeom>
          <a:solidFill>
            <a:srgbClr val="0F35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xmlns="" id="{1941B79C-B773-4BF0-9087-3405BE7AAF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0863" y="112502"/>
            <a:ext cx="1518950" cy="474282"/>
          </a:xfrm>
          <a:prstGeom prst="rect">
            <a:avLst/>
          </a:prstGeom>
        </p:spPr>
      </p:pic>
      <p:sp>
        <p:nvSpPr>
          <p:cNvPr id="11" name="제목 1">
            <a:extLst>
              <a:ext uri="{FF2B5EF4-FFF2-40B4-BE49-F238E27FC236}">
                <a16:creationId xmlns:a16="http://schemas.microsoft.com/office/drawing/2014/main" xmlns="" id="{4EFC3272-1231-4F89-90FB-9DFC65E9C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704" y="-1"/>
            <a:ext cx="9294744" cy="759511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나눔바른고딕" panose="020B0603020101020101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xmlns="" id="{A538A7AD-BD3A-4725-9514-DC4BDD8CEF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809625"/>
          </a:xfrm>
        </p:spPr>
        <p:txBody>
          <a:bodyPr>
            <a:normAutofit/>
          </a:bodyPr>
          <a:lstStyle>
            <a:lvl1pPr marL="0" indent="0" latinLnBrk="0">
              <a:lnSpc>
                <a:spcPct val="150000"/>
              </a:lnSpc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ko-KR" altLang="en-US" dirty="0"/>
              <a:t>마스터 텍스트 스타일 편집</a:t>
            </a:r>
          </a:p>
        </p:txBody>
      </p:sp>
      <p:sp>
        <p:nvSpPr>
          <p:cNvPr id="16" name="모서리가 둥근 직사각형 69">
            <a:extLst>
              <a:ext uri="{FF2B5EF4-FFF2-40B4-BE49-F238E27FC236}">
                <a16:creationId xmlns:a16="http://schemas.microsoft.com/office/drawing/2014/main" xmlns="" id="{528C229C-9C1C-419D-951A-429F123046B4}"/>
              </a:ext>
            </a:extLst>
          </p:cNvPr>
          <p:cNvSpPr/>
          <p:nvPr/>
        </p:nvSpPr>
        <p:spPr>
          <a:xfrm rot="16200000">
            <a:off x="212424" y="1091153"/>
            <a:ext cx="136848" cy="3600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rgbClr val="00B0F0"/>
              </a:solidFill>
              <a:latin typeface="Rix고딕 L" panose="02020603020101020101" pitchFamily="18" charset="-127"/>
              <a:ea typeface="Rix고딕 L" panose="02020603020101020101" pitchFamily="18" charset="-127"/>
            </a:endParaRPr>
          </a:p>
        </p:txBody>
      </p:sp>
      <p:sp>
        <p:nvSpPr>
          <p:cNvPr id="15" name="Text Box 5">
            <a:extLst>
              <a:ext uri="{FF2B5EF4-FFF2-40B4-BE49-F238E27FC236}">
                <a16:creationId xmlns:a16="http://schemas.microsoft.com/office/drawing/2014/main" xmlns="" id="{27A54A4C-A514-9345-A2C2-CA20BF2650B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576167" y="6494463"/>
            <a:ext cx="707292" cy="36353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latinLnBrk="0" hangingPunct="1">
              <a:defRPr/>
            </a:pPr>
            <a:fld id="{16190FCE-2A33-4D39-9E95-7AFD816533BF}" type="slidenum">
              <a:rPr kumimoji="0" lang="ko-KR" altLang="en-US" sz="900" smtClean="0">
                <a:latin typeface="Calibri" pitchFamily="34" charset="0"/>
                <a:ea typeface="맑은 고딕" pitchFamily="50" charset="-127"/>
                <a:cs typeface="Calibri" pitchFamily="34" charset="0"/>
              </a:rPr>
              <a:pPr algn="ctr" eaLnBrk="1" latinLnBrk="0" hangingPunct="1">
                <a:defRPr/>
              </a:pPr>
              <a:t>‹#›</a:t>
            </a:fld>
            <a:endParaRPr kumimoji="0" lang="en-US" altLang="ko-KR" sz="900" dirty="0">
              <a:latin typeface="Calibri" pitchFamily="34" charset="0"/>
              <a:ea typeface="맑은 고딕" pitchFamily="50" charset="-127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443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6"/>
          <p:cNvSpPr/>
          <p:nvPr userDrawn="1"/>
        </p:nvSpPr>
        <p:spPr>
          <a:xfrm>
            <a:off x="0" y="2"/>
            <a:ext cx="12192000" cy="6926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30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 userDrawn="1"/>
        </p:nvSpPr>
        <p:spPr bwMode="auto">
          <a:xfrm>
            <a:off x="5743209" y="6481259"/>
            <a:ext cx="707292" cy="36353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latinLnBrk="0" hangingPunct="1">
              <a:defRPr/>
            </a:pPr>
            <a:fld id="{16190FCE-2A33-4D39-9E95-7AFD816533BF}" type="slidenum">
              <a:rPr kumimoji="0" lang="ko-KR" altLang="en-US" sz="900" smtClean="0">
                <a:latin typeface="Calibri" pitchFamily="34" charset="0"/>
                <a:ea typeface="맑은 고딕" pitchFamily="50" charset="-127"/>
                <a:cs typeface="Calibri" pitchFamily="34" charset="0"/>
              </a:rPr>
              <a:pPr algn="ctr" eaLnBrk="1" latinLnBrk="0" hangingPunct="1">
                <a:defRPr/>
              </a:pPr>
              <a:t>‹#›</a:t>
            </a:fld>
            <a:endParaRPr kumimoji="0" lang="en-US" altLang="ko-KR" sz="900" dirty="0" smtClean="0">
              <a:latin typeface="Calibri" pitchFamily="34" charset="0"/>
              <a:ea typeface="맑은 고딕" pitchFamily="50" charset="-127"/>
              <a:cs typeface="Calibri" pitchFamily="34" charset="0"/>
            </a:endParaRPr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333174" y="0"/>
            <a:ext cx="11439685" cy="692696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Text Box 12"/>
          <p:cNvSpPr txBox="1">
            <a:spLocks noChangeArrowheads="1"/>
          </p:cNvSpPr>
          <p:nvPr userDrawn="1"/>
        </p:nvSpPr>
        <p:spPr bwMode="auto">
          <a:xfrm>
            <a:off x="4464540" y="6669940"/>
            <a:ext cx="3458308" cy="21544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kumimoji="0" lang="en-US" altLang="ko-KR" sz="800" b="1" dirty="0" smtClean="0">
                <a:solidFill>
                  <a:srgbClr val="FF0000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- Internal Use Only -</a:t>
            </a:r>
          </a:p>
        </p:txBody>
      </p: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137" y="6599127"/>
            <a:ext cx="1280411" cy="245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288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6"/>
          <p:cNvSpPr/>
          <p:nvPr userDrawn="1"/>
        </p:nvSpPr>
        <p:spPr>
          <a:xfrm>
            <a:off x="0" y="2"/>
            <a:ext cx="12192000" cy="6926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30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 userDrawn="1"/>
        </p:nvSpPr>
        <p:spPr bwMode="auto">
          <a:xfrm>
            <a:off x="5743209" y="6481259"/>
            <a:ext cx="707292" cy="36353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latinLnBrk="0" hangingPunct="1">
              <a:defRPr/>
            </a:pPr>
            <a:fld id="{16190FCE-2A33-4D39-9E95-7AFD816533BF}" type="slidenum">
              <a:rPr kumimoji="0" lang="ko-KR" altLang="en-US" sz="900" smtClean="0">
                <a:latin typeface="Calibri" pitchFamily="34" charset="0"/>
                <a:ea typeface="맑은 고딕" pitchFamily="50" charset="-127"/>
                <a:cs typeface="Calibri" pitchFamily="34" charset="0"/>
              </a:rPr>
              <a:pPr algn="ctr" eaLnBrk="1" latinLnBrk="0" hangingPunct="1">
                <a:defRPr/>
              </a:pPr>
              <a:t>‹#›</a:t>
            </a:fld>
            <a:endParaRPr kumimoji="0" lang="en-US" altLang="ko-KR" sz="900" dirty="0" smtClean="0">
              <a:latin typeface="Calibri" pitchFamily="34" charset="0"/>
              <a:ea typeface="맑은 고딕" pitchFamily="50" charset="-127"/>
              <a:cs typeface="Calibri" pitchFamily="34" charset="0"/>
            </a:endParaRPr>
          </a:p>
        </p:txBody>
      </p:sp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333174" y="0"/>
            <a:ext cx="11439685" cy="692696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5" name="Text Box 12"/>
          <p:cNvSpPr txBox="1">
            <a:spLocks noChangeArrowheads="1"/>
          </p:cNvSpPr>
          <p:nvPr userDrawn="1"/>
        </p:nvSpPr>
        <p:spPr bwMode="auto">
          <a:xfrm>
            <a:off x="4464540" y="6669940"/>
            <a:ext cx="3458308" cy="21544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kumimoji="0" lang="en-US" altLang="ko-KR" sz="800" b="1" dirty="0" smtClean="0">
                <a:solidFill>
                  <a:srgbClr val="FF0000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- Internal Use Only -</a:t>
            </a:r>
          </a:p>
        </p:txBody>
      </p:sp>
      <p:pic>
        <p:nvPicPr>
          <p:cNvPr id="6" name="Picture 3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6264" y="6546291"/>
            <a:ext cx="886252" cy="284480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4198595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46098034-71E8-4BAC-B143-37F7DF288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DA57980D-3E07-4B55-877C-89FA21AB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xmlns="" id="{FC2E0290-6342-4541-AF36-13886CD59155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2" name="직사각형 1">
              <a:extLst>
                <a:ext uri="{FF2B5EF4-FFF2-40B4-BE49-F238E27FC236}">
                  <a16:creationId xmlns:a16="http://schemas.microsoft.com/office/drawing/2014/main" xmlns="" id="{EDC62E9E-180B-4BB0-8F58-3062F2CC66C6}"/>
                </a:ext>
              </a:extLst>
            </p:cNvPr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0" name="그룹 9">
              <a:extLst>
                <a:ext uri="{FF2B5EF4-FFF2-40B4-BE49-F238E27FC236}">
                  <a16:creationId xmlns:a16="http://schemas.microsoft.com/office/drawing/2014/main" xmlns="" id="{E4BA49D7-6638-46E7-A794-FA069EE967C3}"/>
                </a:ext>
              </a:extLst>
            </p:cNvPr>
            <p:cNvGrpSpPr/>
            <p:nvPr userDrawn="1"/>
          </p:nvGrpSpPr>
          <p:grpSpPr>
            <a:xfrm>
              <a:off x="-1" y="0"/>
              <a:ext cx="3385457" cy="6858000"/>
              <a:chOff x="-1" y="0"/>
              <a:chExt cx="3385457" cy="6858000"/>
            </a:xfrm>
          </p:grpSpPr>
          <p:sp>
            <p:nvSpPr>
              <p:cNvPr id="7" name="직사각형 6">
                <a:extLst>
                  <a:ext uri="{FF2B5EF4-FFF2-40B4-BE49-F238E27FC236}">
                    <a16:creationId xmlns:a16="http://schemas.microsoft.com/office/drawing/2014/main" xmlns="" id="{25C5A7EB-C0EE-45E0-A255-EA9A2364152D}"/>
                  </a:ext>
                </a:extLst>
              </p:cNvPr>
              <p:cNvSpPr/>
              <p:nvPr userDrawn="1"/>
            </p:nvSpPr>
            <p:spPr>
              <a:xfrm>
                <a:off x="-1" y="0"/>
                <a:ext cx="3385457" cy="6858000"/>
              </a:xfrm>
              <a:prstGeom prst="rect">
                <a:avLst/>
              </a:prstGeom>
              <a:solidFill>
                <a:srgbClr val="0F35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="" id="{23C8A493-7352-4064-BB8B-51413A7E824D}"/>
                  </a:ext>
                </a:extLst>
              </p:cNvPr>
              <p:cNvSpPr txBox="1"/>
              <p:nvPr userDrawn="1"/>
            </p:nvSpPr>
            <p:spPr>
              <a:xfrm>
                <a:off x="391883" y="1251858"/>
                <a:ext cx="25146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3600" b="1" dirty="0">
                    <a:solidFill>
                      <a:schemeClr val="bg1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Contents</a:t>
                </a:r>
                <a:endParaRPr lang="ko-KR" altLang="en-US" sz="3600" b="1" dirty="0">
                  <a:solidFill>
                    <a:schemeClr val="bg1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9" name="이등변 삼각형 8">
                <a:extLst>
                  <a:ext uri="{FF2B5EF4-FFF2-40B4-BE49-F238E27FC236}">
                    <a16:creationId xmlns:a16="http://schemas.microsoft.com/office/drawing/2014/main" xmlns="" id="{96204FC3-7BBC-4D53-9131-30CAD39E39D0}"/>
                  </a:ext>
                </a:extLst>
              </p:cNvPr>
              <p:cNvSpPr/>
              <p:nvPr userDrawn="1"/>
            </p:nvSpPr>
            <p:spPr>
              <a:xfrm rot="16200000">
                <a:off x="2980057" y="1427475"/>
                <a:ext cx="435428" cy="375368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226EA28B-BB7B-4A68-978A-B3CE3A14A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fld id="{D0EBEFFC-AF27-4EBB-8603-661974BF80C6}" type="datetimeFigureOut">
              <a:rPr lang="ko-KR" altLang="en-US" smtClean="0"/>
              <a:pPr/>
              <a:t>2019-02-19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7046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C99F2C46-0F0A-47DE-A7E5-77F8F4FEF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BEFFC-AF27-4EBB-8603-661974BF80C6}" type="datetimeFigureOut">
              <a:rPr lang="ko-KR" altLang="en-US" smtClean="0"/>
              <a:t>2019-02-19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578ABEA7-2260-4494-BEF8-F7FCDBC7B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E3DAE2CF-8893-4016-BEFA-C438C06AA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38" name="그룹 37">
            <a:extLst>
              <a:ext uri="{FF2B5EF4-FFF2-40B4-BE49-F238E27FC236}">
                <a16:creationId xmlns:a16="http://schemas.microsoft.com/office/drawing/2014/main" xmlns="" id="{86FF4E9D-3752-4C61-8085-CDCDCCEB0282}"/>
              </a:ext>
            </a:extLst>
          </p:cNvPr>
          <p:cNvGrpSpPr/>
          <p:nvPr userDrawn="1"/>
        </p:nvGrpSpPr>
        <p:grpSpPr>
          <a:xfrm>
            <a:off x="0" y="-1"/>
            <a:ext cx="13320142" cy="6858002"/>
            <a:chOff x="0" y="-1"/>
            <a:chExt cx="13320142" cy="6858002"/>
          </a:xfrm>
        </p:grpSpPr>
        <p:sp>
          <p:nvSpPr>
            <p:cNvPr id="39" name="직사각형 38">
              <a:extLst>
                <a:ext uri="{FF2B5EF4-FFF2-40B4-BE49-F238E27FC236}">
                  <a16:creationId xmlns:a16="http://schemas.microsoft.com/office/drawing/2014/main" xmlns="" id="{947BCCE3-E10E-454E-9D8E-54710EBEB972}"/>
                </a:ext>
              </a:extLst>
            </p:cNvPr>
            <p:cNvSpPr/>
            <p:nvPr/>
          </p:nvSpPr>
          <p:spPr>
            <a:xfrm>
              <a:off x="0" y="0"/>
              <a:ext cx="12192000" cy="68579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>
              <a:extLst>
                <a:ext uri="{FF2B5EF4-FFF2-40B4-BE49-F238E27FC236}">
                  <a16:creationId xmlns:a16="http://schemas.microsoft.com/office/drawing/2014/main" xmlns="" id="{EA02EA16-49F0-4037-A43D-FD1E34506487}"/>
                </a:ext>
              </a:extLst>
            </p:cNvPr>
            <p:cNvSpPr/>
            <p:nvPr/>
          </p:nvSpPr>
          <p:spPr>
            <a:xfrm>
              <a:off x="0" y="0"/>
              <a:ext cx="12192005" cy="68579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>
              <a:extLst>
                <a:ext uri="{FF2B5EF4-FFF2-40B4-BE49-F238E27FC236}">
                  <a16:creationId xmlns:a16="http://schemas.microsoft.com/office/drawing/2014/main" xmlns="" id="{1CEEC829-6FF8-4A95-88A4-925294B887A9}"/>
                </a:ext>
              </a:extLst>
            </p:cNvPr>
            <p:cNvSpPr/>
            <p:nvPr/>
          </p:nvSpPr>
          <p:spPr>
            <a:xfrm>
              <a:off x="0" y="0"/>
              <a:ext cx="7315200" cy="6858000"/>
            </a:xfrm>
            <a:prstGeom prst="rect">
              <a:avLst/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2" name="이등변 삼각형 41">
              <a:extLst>
                <a:ext uri="{FF2B5EF4-FFF2-40B4-BE49-F238E27FC236}">
                  <a16:creationId xmlns:a16="http://schemas.microsoft.com/office/drawing/2014/main" xmlns="" id="{465305D2-D8AA-41DA-8E34-3D825B688AEE}"/>
                </a:ext>
              </a:extLst>
            </p:cNvPr>
            <p:cNvSpPr/>
            <p:nvPr/>
          </p:nvSpPr>
          <p:spPr>
            <a:xfrm>
              <a:off x="4855026" y="-1"/>
              <a:ext cx="5172481" cy="4376352"/>
            </a:xfrm>
            <a:prstGeom prst="triangle">
              <a:avLst>
                <a:gd name="adj" fmla="val 47479"/>
              </a:avLst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순서도: 수동 입력 42">
              <a:extLst>
                <a:ext uri="{FF2B5EF4-FFF2-40B4-BE49-F238E27FC236}">
                  <a16:creationId xmlns:a16="http://schemas.microsoft.com/office/drawing/2014/main" xmlns="" id="{1A1A3A58-9B80-48C4-A6F8-3D6D9BBE92B4}"/>
                </a:ext>
              </a:extLst>
            </p:cNvPr>
            <p:cNvSpPr/>
            <p:nvPr/>
          </p:nvSpPr>
          <p:spPr>
            <a:xfrm rot="16200000">
              <a:off x="10091060" y="4757053"/>
              <a:ext cx="3657599" cy="544291"/>
            </a:xfrm>
            <a:prstGeom prst="flowChartManualInput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각 삼각형 43">
              <a:extLst>
                <a:ext uri="{FF2B5EF4-FFF2-40B4-BE49-F238E27FC236}">
                  <a16:creationId xmlns:a16="http://schemas.microsoft.com/office/drawing/2014/main" xmlns="" id="{902AB457-F335-4859-8FD1-1F6C60855D53}"/>
                </a:ext>
              </a:extLst>
            </p:cNvPr>
            <p:cNvSpPr/>
            <p:nvPr/>
          </p:nvSpPr>
          <p:spPr>
            <a:xfrm rot="3139194">
              <a:off x="10534962" y="3341130"/>
              <a:ext cx="2873828" cy="2696532"/>
            </a:xfrm>
            <a:prstGeom prst="rtTriangle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각 삼각형 44">
              <a:extLst>
                <a:ext uri="{FF2B5EF4-FFF2-40B4-BE49-F238E27FC236}">
                  <a16:creationId xmlns:a16="http://schemas.microsoft.com/office/drawing/2014/main" xmlns="" id="{D5EF6B8A-6B87-44A2-9C01-2BFCCCE85339}"/>
                </a:ext>
              </a:extLst>
            </p:cNvPr>
            <p:cNvSpPr/>
            <p:nvPr/>
          </p:nvSpPr>
          <p:spPr>
            <a:xfrm rot="3304550">
              <a:off x="10072919" y="4317488"/>
              <a:ext cx="3015941" cy="1658299"/>
            </a:xfrm>
            <a:prstGeom prst="rtTriangle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각 삼각형 45">
              <a:extLst>
                <a:ext uri="{FF2B5EF4-FFF2-40B4-BE49-F238E27FC236}">
                  <a16:creationId xmlns:a16="http://schemas.microsoft.com/office/drawing/2014/main" xmlns="" id="{878C7DAC-30F0-4902-8A4D-84FAA07061AE}"/>
                </a:ext>
              </a:extLst>
            </p:cNvPr>
            <p:cNvSpPr/>
            <p:nvPr/>
          </p:nvSpPr>
          <p:spPr>
            <a:xfrm rot="2904895">
              <a:off x="11817255" y="2868867"/>
              <a:ext cx="753974" cy="663065"/>
            </a:xfrm>
            <a:prstGeom prst="rtTriangle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7" name="그림 46" descr="개체, 물건, 시계이(가) 표시된 사진&#10;&#10;매우 높은 신뢰도로 생성된 설명">
              <a:extLst>
                <a:ext uri="{FF2B5EF4-FFF2-40B4-BE49-F238E27FC236}">
                  <a16:creationId xmlns:a16="http://schemas.microsoft.com/office/drawing/2014/main" xmlns="" id="{34CC8729-4EB2-4C06-979F-EA6F90D46B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90721" y="293914"/>
              <a:ext cx="1290722" cy="304798"/>
            </a:xfrm>
            <a:prstGeom prst="rect">
              <a:avLst/>
            </a:prstGeom>
          </p:spPr>
        </p:pic>
        <p:sp>
          <p:nvSpPr>
            <p:cNvPr id="48" name="직사각형 47">
              <a:extLst>
                <a:ext uri="{FF2B5EF4-FFF2-40B4-BE49-F238E27FC236}">
                  <a16:creationId xmlns:a16="http://schemas.microsoft.com/office/drawing/2014/main" xmlns="" id="{53AE570E-4C4E-4B89-B20C-FAA0A15402E8}"/>
                </a:ext>
              </a:extLst>
            </p:cNvPr>
            <p:cNvSpPr/>
            <p:nvPr/>
          </p:nvSpPr>
          <p:spPr>
            <a:xfrm rot="19651829">
              <a:off x="11691430" y="6522654"/>
              <a:ext cx="120600" cy="328659"/>
            </a:xfrm>
            <a:prstGeom prst="rect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직각 삼각형 48">
              <a:extLst>
                <a:ext uri="{FF2B5EF4-FFF2-40B4-BE49-F238E27FC236}">
                  <a16:creationId xmlns:a16="http://schemas.microsoft.com/office/drawing/2014/main" xmlns="" id="{5D329897-5EAD-4906-ADC4-28AE80873183}"/>
                </a:ext>
              </a:extLst>
            </p:cNvPr>
            <p:cNvSpPr/>
            <p:nvPr/>
          </p:nvSpPr>
          <p:spPr>
            <a:xfrm rot="13969782">
              <a:off x="4290858" y="1527740"/>
              <a:ext cx="5135716" cy="4087079"/>
            </a:xfrm>
            <a:prstGeom prst="rtTriangle">
              <a:avLst/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/>
                <a:t>                                       </a:t>
              </a:r>
              <a:endParaRPr lang="ko-KR" altLang="en-US" dirty="0"/>
            </a:p>
          </p:txBody>
        </p:sp>
        <p:sp>
          <p:nvSpPr>
            <p:cNvPr id="50" name="직각 삼각형 49">
              <a:extLst>
                <a:ext uri="{FF2B5EF4-FFF2-40B4-BE49-F238E27FC236}">
                  <a16:creationId xmlns:a16="http://schemas.microsoft.com/office/drawing/2014/main" xmlns="" id="{6F0E754B-8385-4807-B9F9-1D9796643B02}"/>
                </a:ext>
              </a:extLst>
            </p:cNvPr>
            <p:cNvSpPr/>
            <p:nvPr/>
          </p:nvSpPr>
          <p:spPr>
            <a:xfrm>
              <a:off x="0" y="4572000"/>
              <a:ext cx="2286000" cy="2286000"/>
            </a:xfrm>
            <a:prstGeom prst="rtTriangle">
              <a:avLst/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이등변 삼각형 50">
              <a:extLst>
                <a:ext uri="{FF2B5EF4-FFF2-40B4-BE49-F238E27FC236}">
                  <a16:creationId xmlns:a16="http://schemas.microsoft.com/office/drawing/2014/main" xmlns="" id="{A5E0EAEC-9FB1-4093-BF56-98D9487322D5}"/>
                </a:ext>
              </a:extLst>
            </p:cNvPr>
            <p:cNvSpPr/>
            <p:nvPr/>
          </p:nvSpPr>
          <p:spPr>
            <a:xfrm>
              <a:off x="6772274" y="4376059"/>
              <a:ext cx="5007429" cy="2481942"/>
            </a:xfrm>
            <a:prstGeom prst="triangle">
              <a:avLst>
                <a:gd name="adj" fmla="val 65116"/>
              </a:avLst>
            </a:prstGeom>
            <a:solidFill>
              <a:srgbClr val="54B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66551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E7DEF43F-A54C-4D27-B4BE-CE3699637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BEFFC-AF27-4EBB-8603-661974BF80C6}" type="datetimeFigureOut">
              <a:rPr lang="ko-KR" altLang="en-US" smtClean="0"/>
              <a:t>2019-02-19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458C0144-A890-4AFF-AABD-13F3BA0BC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2798F520-1E8A-4199-90BC-3FD448E1A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19" name="그룹 18">
            <a:extLst>
              <a:ext uri="{FF2B5EF4-FFF2-40B4-BE49-F238E27FC236}">
                <a16:creationId xmlns:a16="http://schemas.microsoft.com/office/drawing/2014/main" xmlns="" id="{B976B4EE-F4EB-461B-AD2B-BA80DABF2F0B}"/>
              </a:ext>
            </a:extLst>
          </p:cNvPr>
          <p:cNvGrpSpPr/>
          <p:nvPr userDrawn="1"/>
        </p:nvGrpSpPr>
        <p:grpSpPr>
          <a:xfrm>
            <a:off x="0" y="-1"/>
            <a:ext cx="13309851" cy="6858002"/>
            <a:chOff x="0" y="-1"/>
            <a:chExt cx="13309851" cy="6858002"/>
          </a:xfrm>
        </p:grpSpPr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xmlns="" id="{1DD5D458-132A-4EC2-B602-6878F07DD128}"/>
                </a:ext>
              </a:extLst>
            </p:cNvPr>
            <p:cNvSpPr/>
            <p:nvPr/>
          </p:nvSpPr>
          <p:spPr>
            <a:xfrm>
              <a:off x="0" y="0"/>
              <a:ext cx="1219199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xmlns="" id="{AF32DFE5-2138-4431-A6FF-F7BA871171C2}"/>
                </a:ext>
              </a:extLst>
            </p:cNvPr>
            <p:cNvSpPr/>
            <p:nvPr/>
          </p:nvSpPr>
          <p:spPr>
            <a:xfrm>
              <a:off x="0" y="0"/>
              <a:ext cx="7315200" cy="6858000"/>
            </a:xfrm>
            <a:prstGeom prst="rect">
              <a:avLst/>
            </a:prstGeom>
            <a:solidFill>
              <a:srgbClr val="54B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각 삼각형 21">
              <a:extLst>
                <a:ext uri="{FF2B5EF4-FFF2-40B4-BE49-F238E27FC236}">
                  <a16:creationId xmlns:a16="http://schemas.microsoft.com/office/drawing/2014/main" xmlns="" id="{E7C1D7FB-3CA6-43F8-BA22-09370A472B40}"/>
                </a:ext>
              </a:extLst>
            </p:cNvPr>
            <p:cNvSpPr/>
            <p:nvPr/>
          </p:nvSpPr>
          <p:spPr>
            <a:xfrm>
              <a:off x="0" y="4572000"/>
              <a:ext cx="2286000" cy="2286000"/>
            </a:xfrm>
            <a:prstGeom prst="rtTriangle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각 삼각형 22">
              <a:extLst>
                <a:ext uri="{FF2B5EF4-FFF2-40B4-BE49-F238E27FC236}">
                  <a16:creationId xmlns:a16="http://schemas.microsoft.com/office/drawing/2014/main" xmlns="" id="{D28D15E8-86FE-4F83-9597-4B44772F9EBF}"/>
                </a:ext>
              </a:extLst>
            </p:cNvPr>
            <p:cNvSpPr/>
            <p:nvPr/>
          </p:nvSpPr>
          <p:spPr>
            <a:xfrm rot="13969782">
              <a:off x="4283489" y="1523795"/>
              <a:ext cx="5144437" cy="4110490"/>
            </a:xfrm>
            <a:prstGeom prst="rtTriangle">
              <a:avLst/>
            </a:prstGeom>
            <a:solidFill>
              <a:srgbClr val="54B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이등변 삼각형 23">
              <a:extLst>
                <a:ext uri="{FF2B5EF4-FFF2-40B4-BE49-F238E27FC236}">
                  <a16:creationId xmlns:a16="http://schemas.microsoft.com/office/drawing/2014/main" xmlns="" id="{D20348D6-B2F7-433D-BE9C-43377ED1338D}"/>
                </a:ext>
              </a:extLst>
            </p:cNvPr>
            <p:cNvSpPr/>
            <p:nvPr/>
          </p:nvSpPr>
          <p:spPr>
            <a:xfrm>
              <a:off x="4855027" y="-1"/>
              <a:ext cx="5181602" cy="4374500"/>
            </a:xfrm>
            <a:prstGeom prst="triangle">
              <a:avLst>
                <a:gd name="adj" fmla="val 47479"/>
              </a:avLst>
            </a:prstGeom>
            <a:solidFill>
              <a:srgbClr val="54B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각 삼각형 24">
              <a:extLst>
                <a:ext uri="{FF2B5EF4-FFF2-40B4-BE49-F238E27FC236}">
                  <a16:creationId xmlns:a16="http://schemas.microsoft.com/office/drawing/2014/main" xmlns="" id="{05A735AE-D167-4688-A7B3-915C3EC442F5}"/>
                </a:ext>
              </a:extLst>
            </p:cNvPr>
            <p:cNvSpPr/>
            <p:nvPr/>
          </p:nvSpPr>
          <p:spPr>
            <a:xfrm rot="3304550">
              <a:off x="10071347" y="4316145"/>
              <a:ext cx="3007848" cy="1664583"/>
            </a:xfrm>
            <a:prstGeom prst="rtTriangle">
              <a:avLst/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각 삼각형 25">
              <a:extLst>
                <a:ext uri="{FF2B5EF4-FFF2-40B4-BE49-F238E27FC236}">
                  <a16:creationId xmlns:a16="http://schemas.microsoft.com/office/drawing/2014/main" xmlns="" id="{A2D9179F-19B2-44FC-A541-E64EA5151E38}"/>
                </a:ext>
              </a:extLst>
            </p:cNvPr>
            <p:cNvSpPr/>
            <p:nvPr/>
          </p:nvSpPr>
          <p:spPr>
            <a:xfrm rot="2904895">
              <a:off x="11805010" y="2890391"/>
              <a:ext cx="773976" cy="726226"/>
            </a:xfrm>
            <a:prstGeom prst="rtTriangle">
              <a:avLst/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7" name="그림 26" descr="개체, 물건, 시계이(가) 표시된 사진&#10;&#10;매우 높은 신뢰도로 생성된 설명">
              <a:extLst>
                <a:ext uri="{FF2B5EF4-FFF2-40B4-BE49-F238E27FC236}">
                  <a16:creationId xmlns:a16="http://schemas.microsoft.com/office/drawing/2014/main" xmlns="" id="{5BB4A31B-4C40-4922-895A-7F0F4F9FEC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90721" y="293914"/>
              <a:ext cx="1290722" cy="304798"/>
            </a:xfrm>
            <a:prstGeom prst="rect">
              <a:avLst/>
            </a:prstGeom>
          </p:spPr>
        </p:pic>
        <p:sp>
          <p:nvSpPr>
            <p:cNvPr id="28" name="직각 삼각형 27">
              <a:extLst>
                <a:ext uri="{FF2B5EF4-FFF2-40B4-BE49-F238E27FC236}">
                  <a16:creationId xmlns:a16="http://schemas.microsoft.com/office/drawing/2014/main" xmlns="" id="{AD09977E-3DE8-4CE8-B04E-256FB606ACC3}"/>
                </a:ext>
              </a:extLst>
            </p:cNvPr>
            <p:cNvSpPr/>
            <p:nvPr/>
          </p:nvSpPr>
          <p:spPr>
            <a:xfrm rot="3139194">
              <a:off x="10596382" y="3275957"/>
              <a:ext cx="2709424" cy="2717515"/>
            </a:xfrm>
            <a:prstGeom prst="rtTriangle">
              <a:avLst/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이등변 삼각형 28">
              <a:extLst>
                <a:ext uri="{FF2B5EF4-FFF2-40B4-BE49-F238E27FC236}">
                  <a16:creationId xmlns:a16="http://schemas.microsoft.com/office/drawing/2014/main" xmlns="" id="{2C7DABB3-2195-4161-BC24-6826111D979D}"/>
                </a:ext>
              </a:extLst>
            </p:cNvPr>
            <p:cNvSpPr/>
            <p:nvPr/>
          </p:nvSpPr>
          <p:spPr>
            <a:xfrm>
              <a:off x="6772274" y="4386263"/>
              <a:ext cx="4979195" cy="2471738"/>
            </a:xfrm>
            <a:prstGeom prst="triangle">
              <a:avLst>
                <a:gd name="adj" fmla="val 65777"/>
              </a:avLst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0" name="순서도: 수동 입력 29">
              <a:extLst>
                <a:ext uri="{FF2B5EF4-FFF2-40B4-BE49-F238E27FC236}">
                  <a16:creationId xmlns:a16="http://schemas.microsoft.com/office/drawing/2014/main" xmlns="" id="{C9760CF7-AD24-4433-8340-58114BE52A33}"/>
                </a:ext>
              </a:extLst>
            </p:cNvPr>
            <p:cNvSpPr/>
            <p:nvPr/>
          </p:nvSpPr>
          <p:spPr>
            <a:xfrm rot="16200000">
              <a:off x="10098970" y="4764969"/>
              <a:ext cx="3657599" cy="528462"/>
            </a:xfrm>
            <a:prstGeom prst="flowChartManualInput">
              <a:avLst/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xmlns="" id="{EF49BED9-6746-4AF3-9F38-F9EE4A7143C0}"/>
                </a:ext>
              </a:extLst>
            </p:cNvPr>
            <p:cNvSpPr/>
            <p:nvPr/>
          </p:nvSpPr>
          <p:spPr>
            <a:xfrm>
              <a:off x="11753775" y="6078868"/>
              <a:ext cx="295426" cy="77913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>
              <a:extLst>
                <a:ext uri="{FF2B5EF4-FFF2-40B4-BE49-F238E27FC236}">
                  <a16:creationId xmlns:a16="http://schemas.microsoft.com/office/drawing/2014/main" xmlns="" id="{BBF41D99-C109-4D87-8CEC-AF6976587E20}"/>
                </a:ext>
              </a:extLst>
            </p:cNvPr>
            <p:cNvSpPr/>
            <p:nvPr/>
          </p:nvSpPr>
          <p:spPr>
            <a:xfrm>
              <a:off x="11750884" y="6024764"/>
              <a:ext cx="295426" cy="77913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>
              <a:extLst>
                <a:ext uri="{FF2B5EF4-FFF2-40B4-BE49-F238E27FC236}">
                  <a16:creationId xmlns:a16="http://schemas.microsoft.com/office/drawing/2014/main" xmlns="" id="{4E8B46BE-A1C9-402D-8674-68399D7B0677}"/>
                </a:ext>
              </a:extLst>
            </p:cNvPr>
            <p:cNvSpPr/>
            <p:nvPr/>
          </p:nvSpPr>
          <p:spPr>
            <a:xfrm>
              <a:off x="11691102" y="6109098"/>
              <a:ext cx="295426" cy="61555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33">
              <a:extLst>
                <a:ext uri="{FF2B5EF4-FFF2-40B4-BE49-F238E27FC236}">
                  <a16:creationId xmlns:a16="http://schemas.microsoft.com/office/drawing/2014/main" xmlns="" id="{883C82E8-8C8F-4D45-91B7-C778CFB84FF6}"/>
                </a:ext>
              </a:extLst>
            </p:cNvPr>
            <p:cNvSpPr/>
            <p:nvPr/>
          </p:nvSpPr>
          <p:spPr>
            <a:xfrm rot="19800000">
              <a:off x="11586171" y="6217313"/>
              <a:ext cx="295426" cy="615552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90196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날짜 개체 틀 6">
            <a:extLst>
              <a:ext uri="{FF2B5EF4-FFF2-40B4-BE49-F238E27FC236}">
                <a16:creationId xmlns:a16="http://schemas.microsoft.com/office/drawing/2014/main" xmlns="" id="{BD6C4959-BB6D-470E-BE0D-CC8ADE498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BEFFC-AF27-4EBB-8603-661974BF80C6}" type="datetimeFigureOut">
              <a:rPr lang="ko-KR" altLang="en-US" smtClean="0"/>
              <a:t>2019-02-19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xmlns="" id="{D71ACC76-249F-461E-ADBA-1B4DB0A2E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xmlns="" id="{363ABBB9-5CD0-43C5-9E16-7B8C901D2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xmlns="" id="{C31A9977-8602-44E7-A2D6-81240DAA7E93}"/>
              </a:ext>
            </a:extLst>
          </p:cNvPr>
          <p:cNvGrpSpPr/>
          <p:nvPr userDrawn="1"/>
        </p:nvGrpSpPr>
        <p:grpSpPr>
          <a:xfrm>
            <a:off x="0" y="-1"/>
            <a:ext cx="13329817" cy="6859905"/>
            <a:chOff x="0" y="-1"/>
            <a:chExt cx="13329817" cy="6859905"/>
          </a:xfrm>
        </p:grpSpPr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xmlns="" id="{C1D5CA21-7EB2-4F86-BF08-EEB536197338}"/>
                </a:ext>
              </a:extLst>
            </p:cNvPr>
            <p:cNvSpPr/>
            <p:nvPr/>
          </p:nvSpPr>
          <p:spPr>
            <a:xfrm>
              <a:off x="1" y="0"/>
              <a:ext cx="1219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>
              <a:extLst>
                <a:ext uri="{FF2B5EF4-FFF2-40B4-BE49-F238E27FC236}">
                  <a16:creationId xmlns:a16="http://schemas.microsoft.com/office/drawing/2014/main" xmlns="" id="{B16B6B7F-36E5-4A11-8722-E5B604F42EFD}"/>
                </a:ext>
              </a:extLst>
            </p:cNvPr>
            <p:cNvSpPr/>
            <p:nvPr/>
          </p:nvSpPr>
          <p:spPr>
            <a:xfrm>
              <a:off x="0" y="0"/>
              <a:ext cx="7315200" cy="6858000"/>
            </a:xfrm>
            <a:prstGeom prst="rect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각 삼각형 33">
              <a:extLst>
                <a:ext uri="{FF2B5EF4-FFF2-40B4-BE49-F238E27FC236}">
                  <a16:creationId xmlns:a16="http://schemas.microsoft.com/office/drawing/2014/main" xmlns="" id="{1CC7D17A-E148-4A85-81B5-805A8E648059}"/>
                </a:ext>
              </a:extLst>
            </p:cNvPr>
            <p:cNvSpPr/>
            <p:nvPr/>
          </p:nvSpPr>
          <p:spPr>
            <a:xfrm>
              <a:off x="0" y="4572000"/>
              <a:ext cx="2286000" cy="2286000"/>
            </a:xfrm>
            <a:prstGeom prst="rtTriangle">
              <a:avLst/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직각 삼각형 34">
              <a:extLst>
                <a:ext uri="{FF2B5EF4-FFF2-40B4-BE49-F238E27FC236}">
                  <a16:creationId xmlns:a16="http://schemas.microsoft.com/office/drawing/2014/main" xmlns="" id="{A2740154-55AC-46F9-A07B-B02F792F292F}"/>
                </a:ext>
              </a:extLst>
            </p:cNvPr>
            <p:cNvSpPr/>
            <p:nvPr/>
          </p:nvSpPr>
          <p:spPr>
            <a:xfrm rot="13969782">
              <a:off x="4281595" y="1532365"/>
              <a:ext cx="5132213" cy="4099670"/>
            </a:xfrm>
            <a:prstGeom prst="rtTriangle">
              <a:avLst/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이등변 삼각형 35">
              <a:extLst>
                <a:ext uri="{FF2B5EF4-FFF2-40B4-BE49-F238E27FC236}">
                  <a16:creationId xmlns:a16="http://schemas.microsoft.com/office/drawing/2014/main" xmlns="" id="{534D4920-AD53-4B44-80DC-88F04C919B9B}"/>
                </a:ext>
              </a:extLst>
            </p:cNvPr>
            <p:cNvSpPr/>
            <p:nvPr/>
          </p:nvSpPr>
          <p:spPr>
            <a:xfrm>
              <a:off x="4855027" y="-1"/>
              <a:ext cx="5185788" cy="4382478"/>
            </a:xfrm>
            <a:prstGeom prst="triangle">
              <a:avLst>
                <a:gd name="adj" fmla="val 47479"/>
              </a:avLst>
            </a:prstGeom>
            <a:solidFill>
              <a:srgbClr val="309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순서도: 수동 입력 36">
              <a:extLst>
                <a:ext uri="{FF2B5EF4-FFF2-40B4-BE49-F238E27FC236}">
                  <a16:creationId xmlns:a16="http://schemas.microsoft.com/office/drawing/2014/main" xmlns="" id="{90D610B4-12E8-436B-A770-D67464AC9565}"/>
                </a:ext>
              </a:extLst>
            </p:cNvPr>
            <p:cNvSpPr/>
            <p:nvPr/>
          </p:nvSpPr>
          <p:spPr>
            <a:xfrm rot="16200000">
              <a:off x="10101200" y="4767941"/>
              <a:ext cx="3657599" cy="522519"/>
            </a:xfrm>
            <a:prstGeom prst="flowChartManualInput">
              <a:avLst/>
            </a:prstGeom>
            <a:solidFill>
              <a:srgbClr val="54B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각 삼각형 37">
              <a:extLst>
                <a:ext uri="{FF2B5EF4-FFF2-40B4-BE49-F238E27FC236}">
                  <a16:creationId xmlns:a16="http://schemas.microsoft.com/office/drawing/2014/main" xmlns="" id="{AE69F5B2-CB8C-4840-9F59-D2EECF64134B}"/>
                </a:ext>
              </a:extLst>
            </p:cNvPr>
            <p:cNvSpPr/>
            <p:nvPr/>
          </p:nvSpPr>
          <p:spPr>
            <a:xfrm rot="3139194">
              <a:off x="10536328" y="3356185"/>
              <a:ext cx="2894762" cy="2692216"/>
            </a:xfrm>
            <a:prstGeom prst="rtTriangle">
              <a:avLst/>
            </a:prstGeom>
            <a:solidFill>
              <a:srgbClr val="54B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직각 삼각형 38">
              <a:extLst>
                <a:ext uri="{FF2B5EF4-FFF2-40B4-BE49-F238E27FC236}">
                  <a16:creationId xmlns:a16="http://schemas.microsoft.com/office/drawing/2014/main" xmlns="" id="{BA0137F2-E940-42C7-8734-282031B9AD78}"/>
                </a:ext>
              </a:extLst>
            </p:cNvPr>
            <p:cNvSpPr/>
            <p:nvPr/>
          </p:nvSpPr>
          <p:spPr>
            <a:xfrm rot="3304550">
              <a:off x="10074083" y="4316346"/>
              <a:ext cx="3009464" cy="1658870"/>
            </a:xfrm>
            <a:prstGeom prst="rtTriangle">
              <a:avLst/>
            </a:prstGeom>
            <a:solidFill>
              <a:srgbClr val="54B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각 삼각형 39">
              <a:extLst>
                <a:ext uri="{FF2B5EF4-FFF2-40B4-BE49-F238E27FC236}">
                  <a16:creationId xmlns:a16="http://schemas.microsoft.com/office/drawing/2014/main" xmlns="" id="{884617AD-F4F1-41AA-8B80-17DEC352C489}"/>
                </a:ext>
              </a:extLst>
            </p:cNvPr>
            <p:cNvSpPr/>
            <p:nvPr/>
          </p:nvSpPr>
          <p:spPr>
            <a:xfrm rot="2904895">
              <a:off x="11801618" y="2882178"/>
              <a:ext cx="781930" cy="697404"/>
            </a:xfrm>
            <a:prstGeom prst="rtTriangle">
              <a:avLst/>
            </a:prstGeom>
            <a:solidFill>
              <a:srgbClr val="54B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1" name="그림 40" descr="개체, 물건, 시계이(가) 표시된 사진&#10;&#10;매우 높은 신뢰도로 생성된 설명">
              <a:extLst>
                <a:ext uri="{FF2B5EF4-FFF2-40B4-BE49-F238E27FC236}">
                  <a16:creationId xmlns:a16="http://schemas.microsoft.com/office/drawing/2014/main" xmlns="" id="{5C0894B9-9957-404B-A75F-A267D86E07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90721" y="293914"/>
              <a:ext cx="1290722" cy="304798"/>
            </a:xfrm>
            <a:prstGeom prst="rect">
              <a:avLst/>
            </a:prstGeom>
          </p:spPr>
        </p:pic>
        <p:sp>
          <p:nvSpPr>
            <p:cNvPr id="42" name="직사각형 41">
              <a:extLst>
                <a:ext uri="{FF2B5EF4-FFF2-40B4-BE49-F238E27FC236}">
                  <a16:creationId xmlns:a16="http://schemas.microsoft.com/office/drawing/2014/main" xmlns="" id="{E08B2E9F-CB33-4EBD-8171-B17471C3FE69}"/>
                </a:ext>
              </a:extLst>
            </p:cNvPr>
            <p:cNvSpPr/>
            <p:nvPr/>
          </p:nvSpPr>
          <p:spPr>
            <a:xfrm>
              <a:off x="11759845" y="6495445"/>
              <a:ext cx="63307" cy="364459"/>
            </a:xfrm>
            <a:prstGeom prst="rect">
              <a:avLst/>
            </a:prstGeom>
            <a:solidFill>
              <a:srgbClr val="54B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>
              <a:extLst>
                <a:ext uri="{FF2B5EF4-FFF2-40B4-BE49-F238E27FC236}">
                  <a16:creationId xmlns:a16="http://schemas.microsoft.com/office/drawing/2014/main" xmlns="" id="{EFE6C6A0-EA15-4954-A21D-8D8A2455CB93}"/>
                </a:ext>
              </a:extLst>
            </p:cNvPr>
            <p:cNvSpPr/>
            <p:nvPr/>
          </p:nvSpPr>
          <p:spPr>
            <a:xfrm rot="20026870">
              <a:off x="11679853" y="6481198"/>
              <a:ext cx="140327" cy="358926"/>
            </a:xfrm>
            <a:prstGeom prst="rect">
              <a:avLst/>
            </a:prstGeom>
            <a:solidFill>
              <a:srgbClr val="54B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이등변 삼각형 43">
              <a:extLst>
                <a:ext uri="{FF2B5EF4-FFF2-40B4-BE49-F238E27FC236}">
                  <a16:creationId xmlns:a16="http://schemas.microsoft.com/office/drawing/2014/main" xmlns="" id="{36AF4660-605E-4C7B-8705-CAFE55471FBC}"/>
                </a:ext>
              </a:extLst>
            </p:cNvPr>
            <p:cNvSpPr/>
            <p:nvPr/>
          </p:nvSpPr>
          <p:spPr>
            <a:xfrm>
              <a:off x="6772274" y="4376059"/>
              <a:ext cx="5007429" cy="2481942"/>
            </a:xfrm>
            <a:prstGeom prst="triangle">
              <a:avLst>
                <a:gd name="adj" fmla="val 65179"/>
              </a:avLst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00133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FC175C90-3BA2-49AA-AE39-B7B000A75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BEFFC-AF27-4EBB-8603-661974BF80C6}" type="datetimeFigureOut">
              <a:rPr lang="ko-KR" altLang="en-US" smtClean="0"/>
              <a:t>2019-02-19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6C236FF7-1E26-448F-BA98-341B2EE45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EC34BB02-847F-4A91-BFAF-53BAFBC74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19" name="그룹 18">
            <a:extLst>
              <a:ext uri="{FF2B5EF4-FFF2-40B4-BE49-F238E27FC236}">
                <a16:creationId xmlns:a16="http://schemas.microsoft.com/office/drawing/2014/main" xmlns="" id="{DD2000E0-0241-4C65-B332-6C64A8CCE5D3}"/>
              </a:ext>
            </a:extLst>
          </p:cNvPr>
          <p:cNvGrpSpPr/>
          <p:nvPr userDrawn="1"/>
        </p:nvGrpSpPr>
        <p:grpSpPr>
          <a:xfrm>
            <a:off x="0" y="-1"/>
            <a:ext cx="13333697" cy="6858002"/>
            <a:chOff x="0" y="-1"/>
            <a:chExt cx="13333697" cy="6858002"/>
          </a:xfrm>
        </p:grpSpPr>
        <p:sp>
          <p:nvSpPr>
            <p:cNvPr id="20" name="직각 삼각형 19">
              <a:extLst>
                <a:ext uri="{FF2B5EF4-FFF2-40B4-BE49-F238E27FC236}">
                  <a16:creationId xmlns:a16="http://schemas.microsoft.com/office/drawing/2014/main" xmlns="" id="{18FDF569-75D5-4CF2-BBD6-0A1CA43C8733}"/>
                </a:ext>
              </a:extLst>
            </p:cNvPr>
            <p:cNvSpPr/>
            <p:nvPr/>
          </p:nvSpPr>
          <p:spPr>
            <a:xfrm rot="3139194">
              <a:off x="10548517" y="3359488"/>
              <a:ext cx="2873828" cy="2696532"/>
            </a:xfrm>
            <a:prstGeom prst="rtTriangle">
              <a:avLst/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xmlns="" id="{8E8E1C7B-6B21-43DB-8BFF-8D9B72A2F354}"/>
                </a:ext>
              </a:extLst>
            </p:cNvPr>
            <p:cNvSpPr/>
            <p:nvPr/>
          </p:nvSpPr>
          <p:spPr>
            <a:xfrm>
              <a:off x="0" y="0"/>
              <a:ext cx="7315200" cy="6858000"/>
            </a:xfrm>
            <a:prstGeom prst="rect">
              <a:avLst/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각 삼각형 21">
              <a:extLst>
                <a:ext uri="{FF2B5EF4-FFF2-40B4-BE49-F238E27FC236}">
                  <a16:creationId xmlns:a16="http://schemas.microsoft.com/office/drawing/2014/main" xmlns="" id="{B70CF0D6-4514-44A6-B305-4C8275D5FAF3}"/>
                </a:ext>
              </a:extLst>
            </p:cNvPr>
            <p:cNvSpPr/>
            <p:nvPr/>
          </p:nvSpPr>
          <p:spPr>
            <a:xfrm>
              <a:off x="0" y="4572000"/>
              <a:ext cx="2286000" cy="2286000"/>
            </a:xfrm>
            <a:prstGeom prst="rtTriangle">
              <a:avLst/>
            </a:prstGeom>
            <a:solidFill>
              <a:srgbClr val="54B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이등변 삼각형 22">
              <a:extLst>
                <a:ext uri="{FF2B5EF4-FFF2-40B4-BE49-F238E27FC236}">
                  <a16:creationId xmlns:a16="http://schemas.microsoft.com/office/drawing/2014/main" xmlns="" id="{130A82CE-7DAC-4DB8-AE1C-96C57B457B36}"/>
                </a:ext>
              </a:extLst>
            </p:cNvPr>
            <p:cNvSpPr/>
            <p:nvPr/>
          </p:nvSpPr>
          <p:spPr>
            <a:xfrm>
              <a:off x="6772274" y="4376059"/>
              <a:ext cx="5007429" cy="2481942"/>
            </a:xfrm>
            <a:prstGeom prst="triangle">
              <a:avLst>
                <a:gd name="adj" fmla="val 65217"/>
              </a:avLst>
            </a:prstGeom>
            <a:solidFill>
              <a:srgbClr val="309C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각 삼각형 23">
              <a:extLst>
                <a:ext uri="{FF2B5EF4-FFF2-40B4-BE49-F238E27FC236}">
                  <a16:creationId xmlns:a16="http://schemas.microsoft.com/office/drawing/2014/main" xmlns="" id="{279EDF2D-8AA6-4429-9707-E07A5BC7E501}"/>
                </a:ext>
              </a:extLst>
            </p:cNvPr>
            <p:cNvSpPr/>
            <p:nvPr/>
          </p:nvSpPr>
          <p:spPr>
            <a:xfrm rot="13969782">
              <a:off x="4283489" y="1523795"/>
              <a:ext cx="5144437" cy="4110490"/>
            </a:xfrm>
            <a:prstGeom prst="rtTriangle">
              <a:avLst/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이등변 삼각형 24">
              <a:extLst>
                <a:ext uri="{FF2B5EF4-FFF2-40B4-BE49-F238E27FC236}">
                  <a16:creationId xmlns:a16="http://schemas.microsoft.com/office/drawing/2014/main" xmlns="" id="{6DD7EEC9-1E6B-4A04-B16C-58EE0853D306}"/>
                </a:ext>
              </a:extLst>
            </p:cNvPr>
            <p:cNvSpPr/>
            <p:nvPr/>
          </p:nvSpPr>
          <p:spPr>
            <a:xfrm>
              <a:off x="4855027" y="-1"/>
              <a:ext cx="5181602" cy="4374500"/>
            </a:xfrm>
            <a:prstGeom prst="triangle">
              <a:avLst>
                <a:gd name="adj" fmla="val 47479"/>
              </a:avLst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순서도: 수동 입력 25">
              <a:extLst>
                <a:ext uri="{FF2B5EF4-FFF2-40B4-BE49-F238E27FC236}">
                  <a16:creationId xmlns:a16="http://schemas.microsoft.com/office/drawing/2014/main" xmlns="" id="{152161E2-6014-4B54-8FAB-BDCBC22CC39C}"/>
                </a:ext>
              </a:extLst>
            </p:cNvPr>
            <p:cNvSpPr/>
            <p:nvPr/>
          </p:nvSpPr>
          <p:spPr>
            <a:xfrm rot="16200000">
              <a:off x="10095069" y="4761066"/>
              <a:ext cx="3657599" cy="536264"/>
            </a:xfrm>
            <a:prstGeom prst="flowChartManualInput">
              <a:avLst/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각 삼각형 26">
              <a:extLst>
                <a:ext uri="{FF2B5EF4-FFF2-40B4-BE49-F238E27FC236}">
                  <a16:creationId xmlns:a16="http://schemas.microsoft.com/office/drawing/2014/main" xmlns="" id="{91DE031F-97BA-4C33-94A5-D7DAC5E7A29A}"/>
                </a:ext>
              </a:extLst>
            </p:cNvPr>
            <p:cNvSpPr/>
            <p:nvPr/>
          </p:nvSpPr>
          <p:spPr>
            <a:xfrm rot="3304550">
              <a:off x="10090753" y="4315081"/>
              <a:ext cx="2996037" cy="1666037"/>
            </a:xfrm>
            <a:prstGeom prst="rtTriangle">
              <a:avLst/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각 삼각형 27">
              <a:extLst>
                <a:ext uri="{FF2B5EF4-FFF2-40B4-BE49-F238E27FC236}">
                  <a16:creationId xmlns:a16="http://schemas.microsoft.com/office/drawing/2014/main" xmlns="" id="{C91C297D-7A9A-412F-B001-C3CA45E52DFC}"/>
                </a:ext>
              </a:extLst>
            </p:cNvPr>
            <p:cNvSpPr/>
            <p:nvPr/>
          </p:nvSpPr>
          <p:spPr>
            <a:xfrm rot="2904895">
              <a:off x="11799136" y="2892735"/>
              <a:ext cx="793545" cy="714611"/>
            </a:xfrm>
            <a:prstGeom prst="rtTriangle">
              <a:avLst/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9" name="그림 28" descr="개체, 물건, 시계이(가) 표시된 사진&#10;&#10;매우 높은 신뢰도로 생성된 설명">
              <a:extLst>
                <a:ext uri="{FF2B5EF4-FFF2-40B4-BE49-F238E27FC236}">
                  <a16:creationId xmlns:a16="http://schemas.microsoft.com/office/drawing/2014/main" xmlns="" id="{609884F6-0769-4EE6-AB51-E2E5F5E420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90721" y="293914"/>
              <a:ext cx="1290722" cy="304798"/>
            </a:xfrm>
            <a:prstGeom prst="rect">
              <a:avLst/>
            </a:prstGeom>
          </p:spPr>
        </p:pic>
        <p:sp>
          <p:nvSpPr>
            <p:cNvPr id="30" name="직사각형 29">
              <a:extLst>
                <a:ext uri="{FF2B5EF4-FFF2-40B4-BE49-F238E27FC236}">
                  <a16:creationId xmlns:a16="http://schemas.microsoft.com/office/drawing/2014/main" xmlns="" id="{F544CA54-B012-4E38-8880-9856E7A40B1B}"/>
                </a:ext>
              </a:extLst>
            </p:cNvPr>
            <p:cNvSpPr/>
            <p:nvPr/>
          </p:nvSpPr>
          <p:spPr>
            <a:xfrm rot="20589968">
              <a:off x="11707144" y="6511948"/>
              <a:ext cx="171450" cy="314326"/>
            </a:xfrm>
            <a:prstGeom prst="rect">
              <a:avLst/>
            </a:prstGeom>
            <a:solidFill>
              <a:srgbClr val="0F3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86446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xmlns="" id="{EC17E889-202C-4169-B0EF-C91B6C82B8F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xmlns="" id="{3C2210CC-5C0C-4A5A-90D0-A3F6A427FE94}"/>
              </a:ext>
            </a:extLst>
          </p:cNvPr>
          <p:cNvSpPr/>
          <p:nvPr userDrawn="1"/>
        </p:nvSpPr>
        <p:spPr>
          <a:xfrm>
            <a:off x="0" y="0"/>
            <a:ext cx="12192000" cy="759511"/>
          </a:xfrm>
          <a:prstGeom prst="rect">
            <a:avLst/>
          </a:prstGeom>
          <a:solidFill>
            <a:srgbClr val="0F35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xmlns="" id="{3C6EF842-D4D9-435E-A0BF-FB603C1B90A4}"/>
              </a:ext>
            </a:extLst>
          </p:cNvPr>
          <p:cNvGrpSpPr/>
          <p:nvPr userDrawn="1"/>
        </p:nvGrpSpPr>
        <p:grpSpPr>
          <a:xfrm>
            <a:off x="0" y="112502"/>
            <a:ext cx="12192000" cy="6740050"/>
            <a:chOff x="0" y="112502"/>
            <a:chExt cx="12192000" cy="6740050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xmlns="" id="{1941B79C-B773-4BF0-9087-3405BE7AAF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10863" y="112502"/>
              <a:ext cx="1518950" cy="474282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9EA4C1B9-94BB-4963-A552-C05E68B0CF76}"/>
                </a:ext>
              </a:extLst>
            </p:cNvPr>
            <p:cNvSpPr txBox="1"/>
            <p:nvPr userDrawn="1"/>
          </p:nvSpPr>
          <p:spPr>
            <a:xfrm>
              <a:off x="0" y="6637108"/>
              <a:ext cx="12192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 b="1" dirty="0">
                  <a:solidFill>
                    <a:srgbClr val="0F3575"/>
                  </a:solidFill>
                  <a:latin typeface="+mn-ea"/>
                  <a:cs typeface="Calibri" pitchFamily="34" charset="0"/>
                </a:rPr>
                <a:t>- Internal Use Only -</a:t>
              </a:r>
              <a:endParaRPr lang="ko-KR" altLang="en-US" sz="800" b="1" dirty="0">
                <a:solidFill>
                  <a:srgbClr val="0F3575"/>
                </a:solidFill>
              </a:endParaRPr>
            </a:p>
          </p:txBody>
        </p:sp>
      </p:grpSp>
      <p:sp>
        <p:nvSpPr>
          <p:cNvPr id="2" name="날짜 개체 틀 1">
            <a:extLst>
              <a:ext uri="{FF2B5EF4-FFF2-40B4-BE49-F238E27FC236}">
                <a16:creationId xmlns:a16="http://schemas.microsoft.com/office/drawing/2014/main" xmlns="" id="{8A5245EB-1229-431C-A597-E2FC9E57ECF1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D0EBEFFC-AF27-4EBB-8603-661974BF80C6}" type="datetimeFigureOut">
              <a:rPr lang="ko-KR" altLang="en-US" smtClean="0"/>
              <a:t>2019-02-19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xmlns="" id="{6424D3E4-D4EC-4BE4-9EB5-F6148D8ABC2E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5E3772E4-118D-4564-9AC8-5197B91AFE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1" name="제목 1">
            <a:extLst>
              <a:ext uri="{FF2B5EF4-FFF2-40B4-BE49-F238E27FC236}">
                <a16:creationId xmlns:a16="http://schemas.microsoft.com/office/drawing/2014/main" xmlns="" id="{4EFC3272-1231-4F89-90FB-9DFC65E9C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704" y="-1"/>
            <a:ext cx="9294744" cy="759511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나눔바른고딕" panose="020B060302010102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895193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>
            <a:extLst>
              <a:ext uri="{FF2B5EF4-FFF2-40B4-BE49-F238E27FC236}">
                <a16:creationId xmlns:a16="http://schemas.microsoft.com/office/drawing/2014/main" xmlns="" id="{D6D1445C-8799-4FCB-BFD8-1B7DA0522BCF}"/>
              </a:ext>
            </a:extLst>
          </p:cNvPr>
          <p:cNvSpPr/>
          <p:nvPr/>
        </p:nvSpPr>
        <p:spPr>
          <a:xfrm>
            <a:off x="-4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xmlns="" id="{80A97831-A280-473C-BB46-71BBAD3110F4}"/>
              </a:ext>
            </a:extLst>
          </p:cNvPr>
          <p:cNvSpPr/>
          <p:nvPr userDrawn="1"/>
        </p:nvSpPr>
        <p:spPr>
          <a:xfrm>
            <a:off x="0" y="6637107"/>
            <a:ext cx="12192000" cy="221501"/>
          </a:xfrm>
          <a:prstGeom prst="rect">
            <a:avLst/>
          </a:prstGeom>
          <a:solidFill>
            <a:srgbClr val="0F35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5991EF26-59F1-4509-ABD5-2F1444437A9C}"/>
              </a:ext>
            </a:extLst>
          </p:cNvPr>
          <p:cNvSpPr/>
          <p:nvPr userDrawn="1"/>
        </p:nvSpPr>
        <p:spPr>
          <a:xfrm>
            <a:off x="0" y="0"/>
            <a:ext cx="12192000" cy="759511"/>
          </a:xfrm>
          <a:prstGeom prst="rect">
            <a:avLst/>
          </a:prstGeom>
          <a:solidFill>
            <a:srgbClr val="0F35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F69D47B2-E98F-404B-BAF0-84097A94D621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fld id="{D0EBEFFC-AF27-4EBB-8603-661974BF80C6}" type="datetimeFigureOut">
              <a:rPr lang="ko-KR" altLang="en-US" smtClean="0"/>
              <a:pPr/>
              <a:t>2019-02-19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6BFA49BF-100A-473C-BC0B-324FF3DEA326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8F64A4C9-3289-474A-9A64-41A2BB37ECA1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fld id="{094E2970-59CD-4D68-8A7A-C373E43F10AB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D609AA2A-1510-4530-9193-56F736F03431}"/>
              </a:ext>
            </a:extLst>
          </p:cNvPr>
          <p:cNvSpPr txBox="1"/>
          <p:nvPr userDrawn="1"/>
        </p:nvSpPr>
        <p:spPr>
          <a:xfrm>
            <a:off x="144683" y="6637108"/>
            <a:ext cx="14151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alibri" pitchFamily="34" charset="0"/>
              </a:rPr>
              <a:t>Internal Use Only</a:t>
            </a:r>
            <a:endParaRPr lang="ko-KR" altLang="en-US" sz="800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xmlns="" id="{2658DB9A-187F-4692-A747-D5B4920061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863" y="112502"/>
            <a:ext cx="1518950" cy="474282"/>
          </a:xfrm>
          <a:prstGeom prst="rect">
            <a:avLst/>
          </a:prstGeom>
        </p:spPr>
      </p:pic>
      <p:sp>
        <p:nvSpPr>
          <p:cNvPr id="11" name="제목 1">
            <a:extLst>
              <a:ext uri="{FF2B5EF4-FFF2-40B4-BE49-F238E27FC236}">
                <a16:creationId xmlns:a16="http://schemas.microsoft.com/office/drawing/2014/main" xmlns="" id="{703BE6F8-BD92-4480-AF37-8632DDBBE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704" y="-1"/>
            <a:ext cx="9294744" cy="759511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나눔바른고딕" panose="020B060302010102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922791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2E7BF9CE-C34D-4C89-A666-C5546B97E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BEFFC-AF27-4EBB-8603-661974BF80C6}" type="datetimeFigureOut">
              <a:rPr lang="ko-KR" altLang="en-US" smtClean="0"/>
              <a:t>2019-02-19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F6A1732D-B7EB-4D8D-8953-9FCD9A7C0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BAA8CC09-FD38-4027-AEE3-125D17B68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xmlns="" id="{558B8FC4-CEE5-4AA6-BF75-AC3B0960B8FA}"/>
              </a:ext>
            </a:extLst>
          </p:cNvPr>
          <p:cNvSpPr/>
          <p:nvPr userDrawn="1"/>
        </p:nvSpPr>
        <p:spPr>
          <a:xfrm>
            <a:off x="0" y="1"/>
            <a:ext cx="12192000" cy="285750"/>
          </a:xfrm>
          <a:prstGeom prst="rect">
            <a:avLst/>
          </a:prstGeom>
          <a:solidFill>
            <a:srgbClr val="0F35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xmlns="" id="{49A24A37-0F41-498E-A4AA-A058C376AE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0300" y="39559"/>
            <a:ext cx="661776" cy="20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938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xmlns="" id="{64756940-CD0E-4D77-986C-C59C56671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20E00740-D230-49B3-A3AE-D54C49675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106C2C04-69F4-4A90-A4C3-6B66EBBAE4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fld id="{D0EBEFFC-AF27-4EBB-8603-661974BF80C6}" type="datetimeFigureOut">
              <a:rPr lang="ko-KR" altLang="en-US" smtClean="0"/>
              <a:pPr/>
              <a:t>2019-02-19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08908933-4609-49E2-AEF3-03B9FB531F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474D3B50-7C2C-485D-A0B8-1E2419B2E3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fld id="{094E2970-59CD-4D68-8A7A-C373E43F10A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7007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나눔바른고딕" panose="020B0603020101020101" pitchFamily="50" charset="-127"/>
          <a:ea typeface="나눔바른고딕" panose="020B0603020101020101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나눔바른고딕" panose="020B0603020101020101" pitchFamily="50" charset="-127"/>
          <a:ea typeface="나눔바른고딕" panose="020B0603020101020101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나눔바른고딕" panose="020B0603020101020101" pitchFamily="50" charset="-127"/>
          <a:ea typeface="나눔바른고딕" panose="020B0603020101020101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나눔바른고딕" panose="020B0603020101020101" pitchFamily="50" charset="-127"/>
          <a:ea typeface="나눔바른고딕" panose="020B0603020101020101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나눔바른고딕" panose="020B0603020101020101" pitchFamily="50" charset="-127"/>
          <a:ea typeface="나눔바른고딕" panose="020B0603020101020101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나눔바른고딕" panose="020B0603020101020101" pitchFamily="50" charset="-127"/>
          <a:ea typeface="나눔바른고딕" panose="020B0603020101020101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7" Type="http://schemas.openxmlformats.org/officeDocument/2006/relationships/chart" Target="../charts/chart10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4.png"/><Relationship Id="rId7" Type="http://schemas.openxmlformats.org/officeDocument/2006/relationships/image" Target="../media/image13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9.png"/><Relationship Id="rId4" Type="http://schemas.openxmlformats.org/officeDocument/2006/relationships/image" Target="../media/image10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132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오픈 소스 전환 절차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조사 및 대상 선정</a:t>
            </a:r>
            <a:endParaRPr lang="ko-KR" altLang="en-US" dirty="0"/>
          </a:p>
        </p:txBody>
      </p:sp>
      <p:grpSp>
        <p:nvGrpSpPr>
          <p:cNvPr id="3" name="Group 6"/>
          <p:cNvGrpSpPr/>
          <p:nvPr/>
        </p:nvGrpSpPr>
        <p:grpSpPr>
          <a:xfrm>
            <a:off x="646720" y="2261146"/>
            <a:ext cx="2664295" cy="797826"/>
            <a:chOff x="965665" y="1191363"/>
            <a:chExt cx="2664295" cy="981940"/>
          </a:xfrm>
        </p:grpSpPr>
        <p:sp>
          <p:nvSpPr>
            <p:cNvPr id="4" name="Pentagon 7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정보시스템 환경 조사</a:t>
              </a:r>
            </a:p>
          </p:txBody>
        </p:sp>
        <p:sp>
          <p:nvSpPr>
            <p:cNvPr id="5" name="Rectangle 8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z="1000" b="1" i="1" dirty="0">
                  <a:solidFill>
                    <a:prstClr val="white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1</a:t>
              </a:r>
              <a:endParaRPr kumimoji="0" lang="ko-KR" altLang="en-US" sz="1000" b="1" i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6" name="Rectangle 9"/>
          <p:cNvSpPr/>
          <p:nvPr/>
        </p:nvSpPr>
        <p:spPr>
          <a:xfrm>
            <a:off x="716207" y="3176357"/>
            <a:ext cx="2594809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U2L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대상 서비스 시스템 환경조사를 위한 템플릿 작성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및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배포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분석 수행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grpSp>
        <p:nvGrpSpPr>
          <p:cNvPr id="7" name="Group 10"/>
          <p:cNvGrpSpPr/>
          <p:nvPr/>
        </p:nvGrpSpPr>
        <p:grpSpPr>
          <a:xfrm>
            <a:off x="3407545" y="2261146"/>
            <a:ext cx="2664295" cy="797826"/>
            <a:chOff x="965665" y="1191363"/>
            <a:chExt cx="2664295" cy="981940"/>
          </a:xfrm>
        </p:grpSpPr>
        <p:sp>
          <p:nvSpPr>
            <p:cNvPr id="8" name="Pentagon 11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상세 영향도 평가</a:t>
              </a:r>
            </a:p>
          </p:txBody>
        </p:sp>
        <p:sp>
          <p:nvSpPr>
            <p:cNvPr id="9" name="Rectangle 12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z="1000" b="1" i="1" dirty="0">
                  <a:solidFill>
                    <a:prstClr val="white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2</a:t>
              </a:r>
              <a:endParaRPr kumimoji="0" lang="ko-KR" altLang="en-US" sz="1000" b="1" i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10" name="Rectangle 13"/>
          <p:cNvSpPr/>
          <p:nvPr/>
        </p:nvSpPr>
        <p:spPr>
          <a:xfrm>
            <a:off x="3477030" y="3176357"/>
            <a:ext cx="2594809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업무 중요도 및 전환 난이도 분석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상세 영향도 평가 종합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grpSp>
        <p:nvGrpSpPr>
          <p:cNvPr id="11" name="Group 14"/>
          <p:cNvGrpSpPr/>
          <p:nvPr/>
        </p:nvGrpSpPr>
        <p:grpSpPr>
          <a:xfrm>
            <a:off x="6168368" y="2261146"/>
            <a:ext cx="2664295" cy="797826"/>
            <a:chOff x="965665" y="1191363"/>
            <a:chExt cx="2664295" cy="981940"/>
          </a:xfrm>
        </p:grpSpPr>
        <p:sp>
          <p:nvSpPr>
            <p:cNvPr id="12" name="Pentagon 15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z="1000" b="1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U2L </a:t>
              </a:r>
              <a:r>
                <a:rPr kumimoji="0" lang="ko-KR" altLang="en-US" sz="1000" b="1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대상 선정</a:t>
              </a:r>
            </a:p>
          </p:txBody>
        </p:sp>
        <p:sp>
          <p:nvSpPr>
            <p:cNvPr id="13" name="Rectangle 16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z="1000" b="1" i="1" dirty="0">
                  <a:solidFill>
                    <a:prstClr val="white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3</a:t>
              </a:r>
              <a:endParaRPr kumimoji="0" lang="ko-KR" altLang="en-US" sz="1000" b="1" i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14" name="Rectangle 17"/>
          <p:cNvSpPr/>
          <p:nvPr/>
        </p:nvSpPr>
        <p:spPr>
          <a:xfrm>
            <a:off x="6237855" y="3176357"/>
            <a:ext cx="2594809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U2L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후보 대상 서비스 발굴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U2L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가능 여부를 심사하여 대상 결정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5" name="Rectangle 23"/>
          <p:cNvSpPr/>
          <p:nvPr/>
        </p:nvSpPr>
        <p:spPr>
          <a:xfrm>
            <a:off x="788711" y="3912690"/>
            <a:ext cx="2449801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현황조사 템플릿 작성</a:t>
            </a:r>
          </a:p>
        </p:txBody>
      </p:sp>
      <p:grpSp>
        <p:nvGrpSpPr>
          <p:cNvPr id="16" name="Group 24"/>
          <p:cNvGrpSpPr/>
          <p:nvPr/>
        </p:nvGrpSpPr>
        <p:grpSpPr>
          <a:xfrm>
            <a:off x="8929194" y="2261146"/>
            <a:ext cx="2664295" cy="797826"/>
            <a:chOff x="965665" y="1191363"/>
            <a:chExt cx="2664295" cy="981940"/>
          </a:xfrm>
        </p:grpSpPr>
        <p:sp>
          <p:nvSpPr>
            <p:cNvPr id="17" name="Pentagon 25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z="1000" b="1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TO-BE </a:t>
              </a:r>
              <a:r>
                <a:rPr kumimoji="0" lang="ko-KR" altLang="en-US" sz="1000" b="1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인프라 용량 설계</a:t>
              </a:r>
            </a:p>
          </p:txBody>
        </p:sp>
        <p:sp>
          <p:nvSpPr>
            <p:cNvPr id="18" name="Rectangle 26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z="1000" b="1" i="1" dirty="0">
                  <a:solidFill>
                    <a:prstClr val="white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4</a:t>
              </a:r>
              <a:endParaRPr kumimoji="0" lang="ko-KR" altLang="en-US" sz="1000" b="1" i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19" name="Rectangle 27"/>
          <p:cNvSpPr/>
          <p:nvPr/>
        </p:nvSpPr>
        <p:spPr>
          <a:xfrm>
            <a:off x="8998678" y="3176357"/>
            <a:ext cx="2594809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U2L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전환을 위한 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Spec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산정 및 설치 협의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0" name="Rectangle 28"/>
          <p:cNvSpPr/>
          <p:nvPr/>
        </p:nvSpPr>
        <p:spPr>
          <a:xfrm>
            <a:off x="788711" y="4472147"/>
            <a:ext cx="2449801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템플릿 배포 및 수집</a:t>
            </a:r>
          </a:p>
        </p:txBody>
      </p:sp>
      <p:sp>
        <p:nvSpPr>
          <p:cNvPr id="21" name="Rectangle 29"/>
          <p:cNvSpPr/>
          <p:nvPr/>
        </p:nvSpPr>
        <p:spPr>
          <a:xfrm>
            <a:off x="3549534" y="3912690"/>
            <a:ext cx="2449801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업무 중요도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및 전환 난이도 분석</a:t>
            </a:r>
          </a:p>
        </p:txBody>
      </p:sp>
      <p:sp>
        <p:nvSpPr>
          <p:cNvPr id="22" name="Rectangle 30"/>
          <p:cNvSpPr/>
          <p:nvPr/>
        </p:nvSpPr>
        <p:spPr>
          <a:xfrm>
            <a:off x="3549534" y="4472146"/>
            <a:ext cx="2449801" cy="35709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애플리케이션 요소 분석</a:t>
            </a:r>
          </a:p>
        </p:txBody>
      </p:sp>
      <p:sp>
        <p:nvSpPr>
          <p:cNvPr id="23" name="Rectangle 31"/>
          <p:cNvSpPr/>
          <p:nvPr/>
        </p:nvSpPr>
        <p:spPr>
          <a:xfrm>
            <a:off x="3549534" y="5031605"/>
            <a:ext cx="2449801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비용 절감 요소 분석</a:t>
            </a:r>
          </a:p>
        </p:txBody>
      </p:sp>
      <p:sp>
        <p:nvSpPr>
          <p:cNvPr id="24" name="Rectangle 32"/>
          <p:cNvSpPr/>
          <p:nvPr/>
        </p:nvSpPr>
        <p:spPr>
          <a:xfrm>
            <a:off x="3549534" y="5591061"/>
            <a:ext cx="2449801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상세 영향도 평가 종합</a:t>
            </a:r>
          </a:p>
        </p:txBody>
      </p:sp>
      <p:sp>
        <p:nvSpPr>
          <p:cNvPr id="25" name="Rectangle 33"/>
          <p:cNvSpPr/>
          <p:nvPr/>
        </p:nvSpPr>
        <p:spPr>
          <a:xfrm>
            <a:off x="6309916" y="3912690"/>
            <a:ext cx="2449801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U2L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대상 서비스 사전 협의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6" name="Rectangle 34"/>
          <p:cNvSpPr/>
          <p:nvPr/>
        </p:nvSpPr>
        <p:spPr>
          <a:xfrm>
            <a:off x="6309916" y="4472145"/>
            <a:ext cx="2449801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U2L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전환 원칙 및 가이드라인 작성</a:t>
            </a:r>
          </a:p>
        </p:txBody>
      </p:sp>
      <p:sp>
        <p:nvSpPr>
          <p:cNvPr id="27" name="Rectangle 35"/>
          <p:cNvSpPr/>
          <p:nvPr/>
        </p:nvSpPr>
        <p:spPr>
          <a:xfrm>
            <a:off x="9052069" y="3912690"/>
            <a:ext cx="2449801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TO-BE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 용량 산정</a:t>
            </a:r>
          </a:p>
        </p:txBody>
      </p:sp>
      <p:sp>
        <p:nvSpPr>
          <p:cNvPr id="28" name="Rectangle 36"/>
          <p:cNvSpPr/>
          <p:nvPr/>
        </p:nvSpPr>
        <p:spPr>
          <a:xfrm>
            <a:off x="9052069" y="4751875"/>
            <a:ext cx="2449801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TO-BE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용량 검토 및 설치 협의</a:t>
            </a:r>
          </a:p>
        </p:txBody>
      </p:sp>
      <p:cxnSp>
        <p:nvCxnSpPr>
          <p:cNvPr id="29" name="Straight Arrow Connector 42"/>
          <p:cNvCxnSpPr>
            <a:stCxn id="15" idx="2"/>
            <a:endCxn id="20" idx="0"/>
          </p:cNvCxnSpPr>
          <p:nvPr/>
        </p:nvCxnSpPr>
        <p:spPr>
          <a:xfrm>
            <a:off x="2013610" y="4269779"/>
            <a:ext cx="0" cy="20236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43"/>
          <p:cNvCxnSpPr>
            <a:stCxn id="21" idx="2"/>
            <a:endCxn id="22" idx="0"/>
          </p:cNvCxnSpPr>
          <p:nvPr/>
        </p:nvCxnSpPr>
        <p:spPr>
          <a:xfrm>
            <a:off x="4774434" y="4269779"/>
            <a:ext cx="0" cy="20236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45"/>
          <p:cNvCxnSpPr>
            <a:stCxn id="22" idx="2"/>
            <a:endCxn id="23" idx="0"/>
          </p:cNvCxnSpPr>
          <p:nvPr/>
        </p:nvCxnSpPr>
        <p:spPr>
          <a:xfrm>
            <a:off x="4774434" y="4829236"/>
            <a:ext cx="0" cy="20236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46"/>
          <p:cNvCxnSpPr>
            <a:stCxn id="23" idx="2"/>
            <a:endCxn id="24" idx="0"/>
          </p:cNvCxnSpPr>
          <p:nvPr/>
        </p:nvCxnSpPr>
        <p:spPr>
          <a:xfrm>
            <a:off x="4774434" y="5388695"/>
            <a:ext cx="0" cy="20236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47"/>
          <p:cNvCxnSpPr>
            <a:stCxn id="24" idx="3"/>
            <a:endCxn id="25" idx="1"/>
          </p:cNvCxnSpPr>
          <p:nvPr/>
        </p:nvCxnSpPr>
        <p:spPr>
          <a:xfrm flipV="1">
            <a:off x="5999334" y="4091234"/>
            <a:ext cx="310580" cy="1678372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48"/>
          <p:cNvCxnSpPr>
            <a:stCxn id="24" idx="3"/>
            <a:endCxn id="26" idx="1"/>
          </p:cNvCxnSpPr>
          <p:nvPr/>
        </p:nvCxnSpPr>
        <p:spPr>
          <a:xfrm flipV="1">
            <a:off x="5999334" y="4650690"/>
            <a:ext cx="310580" cy="1118917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49"/>
          <p:cNvCxnSpPr>
            <a:stCxn id="25" idx="2"/>
            <a:endCxn id="26" idx="0"/>
          </p:cNvCxnSpPr>
          <p:nvPr/>
        </p:nvCxnSpPr>
        <p:spPr>
          <a:xfrm>
            <a:off x="7534815" y="4269781"/>
            <a:ext cx="0" cy="20236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50"/>
          <p:cNvCxnSpPr>
            <a:stCxn id="49" idx="3"/>
            <a:endCxn id="27" idx="1"/>
          </p:cNvCxnSpPr>
          <p:nvPr/>
        </p:nvCxnSpPr>
        <p:spPr>
          <a:xfrm flipV="1">
            <a:off x="8759716" y="4091235"/>
            <a:ext cx="292353" cy="1679500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52"/>
          <p:cNvCxnSpPr>
            <a:stCxn id="27" idx="2"/>
            <a:endCxn id="28" idx="0"/>
          </p:cNvCxnSpPr>
          <p:nvPr/>
        </p:nvCxnSpPr>
        <p:spPr>
          <a:xfrm>
            <a:off x="10276969" y="4269780"/>
            <a:ext cx="0" cy="48209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그룹 37"/>
          <p:cNvGrpSpPr/>
          <p:nvPr/>
        </p:nvGrpSpPr>
        <p:grpSpPr>
          <a:xfrm>
            <a:off x="617294" y="1813619"/>
            <a:ext cx="7062882" cy="288733"/>
            <a:chOff x="617294" y="1130954"/>
            <a:chExt cx="5187056" cy="355364"/>
          </a:xfrm>
        </p:grpSpPr>
        <p:sp>
          <p:nvSpPr>
            <p:cNvPr id="39" name="Snip Single Corner Rectangle 58"/>
            <p:cNvSpPr/>
            <p:nvPr/>
          </p:nvSpPr>
          <p:spPr>
            <a:xfrm>
              <a:off x="617294" y="1130954"/>
              <a:ext cx="1302242" cy="355364"/>
            </a:xfrm>
            <a:prstGeom prst="snip1Rect">
              <a:avLst/>
            </a:prstGeom>
            <a:solidFill>
              <a:srgbClr val="425563"/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환경조사 및 대상선정</a:t>
              </a:r>
            </a:p>
          </p:txBody>
        </p:sp>
        <p:sp>
          <p:nvSpPr>
            <p:cNvPr id="40" name="Snip Single Corner Rectangle 59"/>
            <p:cNvSpPr/>
            <p:nvPr/>
          </p:nvSpPr>
          <p:spPr>
            <a:xfrm>
              <a:off x="1919536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>
                      <a:lumMod val="50000"/>
                    </a:prst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준비 및 테스트</a:t>
              </a:r>
            </a:p>
          </p:txBody>
        </p:sp>
        <p:sp>
          <p:nvSpPr>
            <p:cNvPr id="41" name="Snip Single Corner Rectangle 60"/>
            <p:cNvSpPr/>
            <p:nvPr/>
          </p:nvSpPr>
          <p:spPr>
            <a:xfrm>
              <a:off x="3215726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>
                      <a:lumMod val="50000"/>
                    </a:prst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수행</a:t>
              </a:r>
            </a:p>
          </p:txBody>
        </p:sp>
        <p:sp>
          <p:nvSpPr>
            <p:cNvPr id="42" name="Snip Single Corner Rectangle 61"/>
            <p:cNvSpPr/>
            <p:nvPr/>
          </p:nvSpPr>
          <p:spPr>
            <a:xfrm>
              <a:off x="4502108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>
                      <a:lumMod val="50000"/>
                    </a:prst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최적화 및 안정화</a:t>
              </a:r>
            </a:p>
          </p:txBody>
        </p:sp>
      </p:grpSp>
      <p:cxnSp>
        <p:nvCxnSpPr>
          <p:cNvPr id="43" name="Straight Connector 62"/>
          <p:cNvCxnSpPr/>
          <p:nvPr/>
        </p:nvCxnSpPr>
        <p:spPr>
          <a:xfrm>
            <a:off x="617295" y="2102351"/>
            <a:ext cx="10973519" cy="0"/>
          </a:xfrm>
          <a:prstGeom prst="line">
            <a:avLst/>
          </a:prstGeom>
          <a:ln w="38100">
            <a:solidFill>
              <a:srgbClr val="4255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63"/>
          <p:cNvSpPr/>
          <p:nvPr/>
        </p:nvSpPr>
        <p:spPr>
          <a:xfrm>
            <a:off x="788711" y="5031605"/>
            <a:ext cx="2449801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현황파악을 위한 수집된 자료 분석</a:t>
            </a:r>
          </a:p>
        </p:txBody>
      </p:sp>
      <p:cxnSp>
        <p:nvCxnSpPr>
          <p:cNvPr id="45" name="Straight Arrow Connector 65"/>
          <p:cNvCxnSpPr>
            <a:stCxn id="20" idx="2"/>
            <a:endCxn id="44" idx="0"/>
          </p:cNvCxnSpPr>
          <p:nvPr/>
        </p:nvCxnSpPr>
        <p:spPr>
          <a:xfrm>
            <a:off x="2013610" y="4829236"/>
            <a:ext cx="0" cy="20236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67"/>
          <p:cNvSpPr/>
          <p:nvPr/>
        </p:nvSpPr>
        <p:spPr>
          <a:xfrm>
            <a:off x="9052068" y="5591061"/>
            <a:ext cx="2449801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spc="-81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별 이행 전</a:t>
            </a:r>
            <a:r>
              <a:rPr kumimoji="0" lang="en-US" altLang="ko-KR" sz="1000" spc="-81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kumimoji="0" lang="ko-KR" altLang="en-US" sz="1000" spc="-81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후</a:t>
            </a:r>
            <a:endParaRPr kumimoji="0" lang="en-US" altLang="ko-KR" sz="1000" spc="-81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spc="-81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성능비교 방안 수립</a:t>
            </a:r>
          </a:p>
        </p:txBody>
      </p:sp>
      <p:cxnSp>
        <p:nvCxnSpPr>
          <p:cNvPr id="47" name="Straight Arrow Connector 70"/>
          <p:cNvCxnSpPr>
            <a:stCxn id="28" idx="2"/>
            <a:endCxn id="46" idx="0"/>
          </p:cNvCxnSpPr>
          <p:nvPr/>
        </p:nvCxnSpPr>
        <p:spPr>
          <a:xfrm flipH="1">
            <a:off x="10276969" y="5108965"/>
            <a:ext cx="1" cy="48209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82"/>
          <p:cNvSpPr/>
          <p:nvPr/>
        </p:nvSpPr>
        <p:spPr>
          <a:xfrm>
            <a:off x="6309916" y="5029425"/>
            <a:ext cx="2449801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대상 서비스에 대한 타당성 심사</a:t>
            </a:r>
          </a:p>
        </p:txBody>
      </p:sp>
      <p:sp>
        <p:nvSpPr>
          <p:cNvPr id="49" name="Rectangle 83"/>
          <p:cNvSpPr/>
          <p:nvPr/>
        </p:nvSpPr>
        <p:spPr>
          <a:xfrm>
            <a:off x="6309916" y="5592190"/>
            <a:ext cx="2449801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U2L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대상 서비스 최종 결정</a:t>
            </a:r>
          </a:p>
        </p:txBody>
      </p:sp>
      <p:cxnSp>
        <p:nvCxnSpPr>
          <p:cNvPr id="50" name="Straight Arrow Connector 84"/>
          <p:cNvCxnSpPr>
            <a:stCxn id="26" idx="2"/>
            <a:endCxn id="48" idx="0"/>
          </p:cNvCxnSpPr>
          <p:nvPr/>
        </p:nvCxnSpPr>
        <p:spPr>
          <a:xfrm>
            <a:off x="7534815" y="4829234"/>
            <a:ext cx="0" cy="20019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87"/>
          <p:cNvCxnSpPr>
            <a:stCxn id="48" idx="2"/>
            <a:endCxn id="49" idx="0"/>
          </p:cNvCxnSpPr>
          <p:nvPr/>
        </p:nvCxnSpPr>
        <p:spPr>
          <a:xfrm>
            <a:off x="7534815" y="5386516"/>
            <a:ext cx="0" cy="20567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91"/>
          <p:cNvCxnSpPr>
            <a:stCxn id="54" idx="3"/>
            <a:endCxn id="21" idx="1"/>
          </p:cNvCxnSpPr>
          <p:nvPr/>
        </p:nvCxnSpPr>
        <p:spPr>
          <a:xfrm flipV="1">
            <a:off x="3238511" y="4091234"/>
            <a:ext cx="311023" cy="1678372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94"/>
          <p:cNvCxnSpPr>
            <a:stCxn id="54" idx="3"/>
            <a:endCxn id="22" idx="1"/>
          </p:cNvCxnSpPr>
          <p:nvPr/>
        </p:nvCxnSpPr>
        <p:spPr>
          <a:xfrm flipV="1">
            <a:off x="3238511" y="4650691"/>
            <a:ext cx="311023" cy="111891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63"/>
          <p:cNvSpPr/>
          <p:nvPr/>
        </p:nvSpPr>
        <p:spPr>
          <a:xfrm>
            <a:off x="788711" y="5591061"/>
            <a:ext cx="2449801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담당자 인터뷰 실시</a:t>
            </a:r>
          </a:p>
        </p:txBody>
      </p:sp>
      <p:cxnSp>
        <p:nvCxnSpPr>
          <p:cNvPr id="55" name="Straight Arrow Connector 65"/>
          <p:cNvCxnSpPr/>
          <p:nvPr/>
        </p:nvCxnSpPr>
        <p:spPr>
          <a:xfrm>
            <a:off x="2013610" y="5388692"/>
            <a:ext cx="0" cy="20236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직사각형 55"/>
          <p:cNvSpPr/>
          <p:nvPr/>
        </p:nvSpPr>
        <p:spPr>
          <a:xfrm>
            <a:off x="335360" y="827569"/>
            <a:ext cx="11528162" cy="58477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Phase-1 “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환경조사 및 대상선정” 단계에서는 서비스 운영 시스템들의 현황을 파악하고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U2L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로 전환해야 할 대상을 선정하여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 TO-BE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시스템으로 전환할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H/W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인프라의 용량을 설계합니다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5790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오픈 소스 전환 절차 </a:t>
            </a:r>
            <a:r>
              <a:rPr lang="en-US" altLang="ko-KR" dirty="0"/>
              <a:t>– </a:t>
            </a:r>
            <a:r>
              <a:rPr lang="ko-KR" altLang="en-US" dirty="0"/>
              <a:t>조사 및 대상 선정</a:t>
            </a:r>
          </a:p>
        </p:txBody>
      </p:sp>
      <p:cxnSp>
        <p:nvCxnSpPr>
          <p:cNvPr id="3" name="Straight Connector 62"/>
          <p:cNvCxnSpPr/>
          <p:nvPr/>
        </p:nvCxnSpPr>
        <p:spPr>
          <a:xfrm>
            <a:off x="617295" y="2093597"/>
            <a:ext cx="10973519" cy="0"/>
          </a:xfrm>
          <a:prstGeom prst="line">
            <a:avLst/>
          </a:prstGeom>
          <a:ln w="38100">
            <a:solidFill>
              <a:srgbClr val="4255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014752"/>
              </p:ext>
            </p:extLst>
          </p:nvPr>
        </p:nvGraphicFramePr>
        <p:xfrm>
          <a:off x="623392" y="2320423"/>
          <a:ext cx="10967420" cy="38102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2463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725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94975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30430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5743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No.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Process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Task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Input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Output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담당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4988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정보시스템 환경 조사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현황조사 템플릿 작성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현황조사 양식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498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템플릿 배포 및 수집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현황조사 양식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현황조사 수집 자료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498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현황파악을 위한 수집된 자료 분석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현황조사 수집 자료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현황조사 분석 결과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5605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담당자 인터뷰 실시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인터뷰 질의서 템플릿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인터뷰 결과 자료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4988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상세 영향도 평가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업무 중요도 및 전환 난이도 분석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현황조사 분석 결과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498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애플리케이션 요소 분석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Software, License</a:t>
                      </a:r>
                      <a:r>
                        <a:rPr lang="en-US" altLang="ko-KR" sz="10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Matrix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2498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비용 절감 요소 분석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498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상세 영향도 평가 종합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현황분석서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24988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대상 선정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대상 서비스 사전 협의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현황조사 분석 결과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2498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전환 원칙 및 가이드라인 작성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전환방법론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2498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대상 서비스에 대한 타당성 심사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사전 심의결과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타당성 심의결과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2498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대상 서비스 최종 결정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전환대상선정결과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24988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TO-BE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인프라 용량 설계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TO-BE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시스템 용량 산정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현황조사 수집 자료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용량 산정 결과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2498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TO-BE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용량 검토 및 설치 협의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용량 산정 결과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24988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이행 전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/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후</a:t>
                      </a:r>
                      <a:r>
                        <a:rPr lang="ko-KR" altLang="en-US" sz="10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성능비교 방안 수립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 전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/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후 성능비교 방안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  <p:grpSp>
        <p:nvGrpSpPr>
          <p:cNvPr id="5" name="그룹 4"/>
          <p:cNvGrpSpPr/>
          <p:nvPr/>
        </p:nvGrpSpPr>
        <p:grpSpPr>
          <a:xfrm>
            <a:off x="617294" y="1804864"/>
            <a:ext cx="7062882" cy="288733"/>
            <a:chOff x="617294" y="1130954"/>
            <a:chExt cx="5187056" cy="355364"/>
          </a:xfrm>
        </p:grpSpPr>
        <p:sp>
          <p:nvSpPr>
            <p:cNvPr id="6" name="Snip Single Corner Rectangle 58"/>
            <p:cNvSpPr/>
            <p:nvPr/>
          </p:nvSpPr>
          <p:spPr>
            <a:xfrm>
              <a:off x="617294" y="1130954"/>
              <a:ext cx="1302242" cy="355364"/>
            </a:xfrm>
            <a:prstGeom prst="snip1Rect">
              <a:avLst/>
            </a:prstGeom>
            <a:solidFill>
              <a:srgbClr val="425563"/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환경조사 및 대상선정</a:t>
              </a:r>
            </a:p>
          </p:txBody>
        </p:sp>
        <p:sp>
          <p:nvSpPr>
            <p:cNvPr id="7" name="Snip Single Corner Rectangle 59"/>
            <p:cNvSpPr/>
            <p:nvPr/>
          </p:nvSpPr>
          <p:spPr>
            <a:xfrm>
              <a:off x="1919536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>
                      <a:lumMod val="50000"/>
                    </a:prst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준비 및 테스트</a:t>
              </a:r>
            </a:p>
          </p:txBody>
        </p:sp>
        <p:sp>
          <p:nvSpPr>
            <p:cNvPr id="8" name="Snip Single Corner Rectangle 60"/>
            <p:cNvSpPr/>
            <p:nvPr/>
          </p:nvSpPr>
          <p:spPr>
            <a:xfrm>
              <a:off x="3215726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>
                      <a:lumMod val="50000"/>
                    </a:prst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수행</a:t>
              </a:r>
            </a:p>
          </p:txBody>
        </p:sp>
        <p:sp>
          <p:nvSpPr>
            <p:cNvPr id="9" name="Snip Single Corner Rectangle 61"/>
            <p:cNvSpPr/>
            <p:nvPr/>
          </p:nvSpPr>
          <p:spPr>
            <a:xfrm>
              <a:off x="4502108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>
                      <a:lumMod val="50000"/>
                    </a:prst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최적화 및 안정화</a:t>
              </a:r>
            </a:p>
          </p:txBody>
        </p:sp>
      </p:grpSp>
      <p:sp>
        <p:nvSpPr>
          <p:cNvPr id="10" name="직사각형 9"/>
          <p:cNvSpPr/>
          <p:nvPr/>
        </p:nvSpPr>
        <p:spPr>
          <a:xfrm>
            <a:off x="7336753" y="2310396"/>
            <a:ext cx="1949755" cy="3827477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ash"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endParaRPr kumimoji="0" lang="ko-KR" altLang="en-US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35360" y="827569"/>
            <a:ext cx="11528162" cy="58477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Phase-1 “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환경조사 및 대상선정” 단계에서는 서비스 운영 시스템들의 현황을 파악하고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U2L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로 전환해야 할 대상을 선정하여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 TO-BE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시스템으로 전환할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H/W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인프라의 용량을 설계합니다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874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오픈 소스 전환 절차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준비 및 테스트</a:t>
            </a:r>
            <a:endParaRPr lang="ko-KR" altLang="en-US" dirty="0"/>
          </a:p>
        </p:txBody>
      </p:sp>
      <p:cxnSp>
        <p:nvCxnSpPr>
          <p:cNvPr id="3" name="Straight Connector 74"/>
          <p:cNvCxnSpPr/>
          <p:nvPr/>
        </p:nvCxnSpPr>
        <p:spPr>
          <a:xfrm>
            <a:off x="617295" y="2120815"/>
            <a:ext cx="10973519" cy="0"/>
          </a:xfrm>
          <a:prstGeom prst="line">
            <a:avLst/>
          </a:prstGeom>
          <a:ln w="38100">
            <a:solidFill>
              <a:srgbClr val="4255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그룹 3"/>
          <p:cNvGrpSpPr/>
          <p:nvPr/>
        </p:nvGrpSpPr>
        <p:grpSpPr>
          <a:xfrm>
            <a:off x="617294" y="1832083"/>
            <a:ext cx="7062882" cy="288733"/>
            <a:chOff x="617294" y="1130954"/>
            <a:chExt cx="5187056" cy="355364"/>
          </a:xfrm>
        </p:grpSpPr>
        <p:sp>
          <p:nvSpPr>
            <p:cNvPr id="5" name="Snip Single Corner Rectangle 58"/>
            <p:cNvSpPr/>
            <p:nvPr/>
          </p:nvSpPr>
          <p:spPr>
            <a:xfrm>
              <a:off x="617294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>
                      <a:lumMod val="50000"/>
                    </a:prst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환경조사 및 대상선정</a:t>
              </a:r>
            </a:p>
          </p:txBody>
        </p:sp>
        <p:sp>
          <p:nvSpPr>
            <p:cNvPr id="6" name="Snip Single Corner Rectangle 59"/>
            <p:cNvSpPr/>
            <p:nvPr/>
          </p:nvSpPr>
          <p:spPr>
            <a:xfrm>
              <a:off x="1919536" y="1130954"/>
              <a:ext cx="1302242" cy="355364"/>
            </a:xfrm>
            <a:prstGeom prst="snip1Rect">
              <a:avLst/>
            </a:prstGeom>
            <a:solidFill>
              <a:srgbClr val="425563"/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준비 및 테스트</a:t>
              </a:r>
            </a:p>
          </p:txBody>
        </p:sp>
        <p:sp>
          <p:nvSpPr>
            <p:cNvPr id="7" name="Snip Single Corner Rectangle 60"/>
            <p:cNvSpPr/>
            <p:nvPr/>
          </p:nvSpPr>
          <p:spPr>
            <a:xfrm>
              <a:off x="3215726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>
                      <a:lumMod val="50000"/>
                    </a:prst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수행</a:t>
              </a:r>
            </a:p>
          </p:txBody>
        </p:sp>
        <p:sp>
          <p:nvSpPr>
            <p:cNvPr id="8" name="Snip Single Corner Rectangle 61"/>
            <p:cNvSpPr/>
            <p:nvPr/>
          </p:nvSpPr>
          <p:spPr>
            <a:xfrm>
              <a:off x="4502108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>
                      <a:lumMod val="50000"/>
                    </a:prst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최적화 및 안정화</a:t>
              </a:r>
            </a:p>
          </p:txBody>
        </p:sp>
      </p:grpSp>
      <p:grpSp>
        <p:nvGrpSpPr>
          <p:cNvPr id="9" name="Group 6"/>
          <p:cNvGrpSpPr/>
          <p:nvPr/>
        </p:nvGrpSpPr>
        <p:grpSpPr>
          <a:xfrm>
            <a:off x="646720" y="2279610"/>
            <a:ext cx="2664295" cy="797826"/>
            <a:chOff x="965665" y="1191363"/>
            <a:chExt cx="2664295" cy="981940"/>
          </a:xfrm>
        </p:grpSpPr>
        <p:sp>
          <p:nvSpPr>
            <p:cNvPr id="10" name="Pentagon 7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이행계획서 작성 </a:t>
              </a:r>
            </a:p>
          </p:txBody>
        </p:sp>
        <p:sp>
          <p:nvSpPr>
            <p:cNvPr id="11" name="Rectangle 8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z="1000" b="1" i="1" dirty="0">
                  <a:solidFill>
                    <a:prstClr val="white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1</a:t>
              </a:r>
              <a:endParaRPr kumimoji="0" lang="ko-KR" altLang="en-US" sz="1000" b="1" i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12" name="Rectangle 9"/>
          <p:cNvSpPr/>
          <p:nvPr/>
        </p:nvSpPr>
        <p:spPr>
          <a:xfrm>
            <a:off x="716207" y="3194821"/>
            <a:ext cx="2594809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각 서비스 별로 이행계획서를 작성하여 서비스담당자와 협의</a:t>
            </a:r>
          </a:p>
        </p:txBody>
      </p:sp>
      <p:grpSp>
        <p:nvGrpSpPr>
          <p:cNvPr id="13" name="Group 10"/>
          <p:cNvGrpSpPr/>
          <p:nvPr/>
        </p:nvGrpSpPr>
        <p:grpSpPr>
          <a:xfrm>
            <a:off x="3407545" y="2279610"/>
            <a:ext cx="2664295" cy="797826"/>
            <a:chOff x="965665" y="1191363"/>
            <a:chExt cx="2664295" cy="981940"/>
          </a:xfrm>
        </p:grpSpPr>
        <p:sp>
          <p:nvSpPr>
            <p:cNvPr id="14" name="Pentagon 11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인프라 시스템 구성</a:t>
              </a:r>
              <a:r>
                <a:rPr kumimoji="0" lang="en-US" altLang="ko-KR" sz="1000" b="1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</a:t>
              </a:r>
              <a:endParaRPr kumimoji="0" lang="ko-KR" altLang="en-US" sz="1000" b="1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5" name="Rectangle 12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z="1000" b="1" i="1" dirty="0">
                  <a:solidFill>
                    <a:prstClr val="white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2</a:t>
              </a:r>
              <a:endParaRPr kumimoji="0" lang="ko-KR" altLang="en-US" sz="1000" b="1" i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16" name="Rectangle 13"/>
          <p:cNvSpPr/>
          <p:nvPr/>
        </p:nvSpPr>
        <p:spPr>
          <a:xfrm>
            <a:off x="3477030" y="3194821"/>
            <a:ext cx="2594809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To-Be Spec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에 맞는 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HW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도입하여 설치하고 상용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SW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설치</a:t>
            </a:r>
          </a:p>
        </p:txBody>
      </p:sp>
      <p:grpSp>
        <p:nvGrpSpPr>
          <p:cNvPr id="17" name="Group 14"/>
          <p:cNvGrpSpPr/>
          <p:nvPr/>
        </p:nvGrpSpPr>
        <p:grpSpPr>
          <a:xfrm>
            <a:off x="6168368" y="2279610"/>
            <a:ext cx="2664295" cy="797826"/>
            <a:chOff x="965665" y="1191363"/>
            <a:chExt cx="2664295" cy="981940"/>
          </a:xfrm>
        </p:grpSpPr>
        <p:sp>
          <p:nvSpPr>
            <p:cNvPr id="18" name="Pentagon 15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애플리케이션 및 데이터 </a:t>
              </a:r>
              <a:r>
                <a:rPr kumimoji="0" lang="ko-KR" altLang="en-US" sz="1000" b="1" dirty="0" err="1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포팅</a:t>
              </a:r>
              <a:endParaRPr kumimoji="0" lang="ko-KR" altLang="en-US" sz="1000" b="1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9" name="Rectangle 16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z="1000" b="1" i="1" dirty="0">
                  <a:solidFill>
                    <a:prstClr val="white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3</a:t>
              </a:r>
              <a:endParaRPr kumimoji="0" lang="ko-KR" altLang="en-US" sz="1000" b="1" i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20" name="Rectangle 17"/>
          <p:cNvSpPr/>
          <p:nvPr/>
        </p:nvSpPr>
        <p:spPr>
          <a:xfrm>
            <a:off x="6237855" y="3194821"/>
            <a:ext cx="2594809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DB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데이터 이관 테스트를 수행하고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, App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를 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Porting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함</a:t>
            </a:r>
          </a:p>
        </p:txBody>
      </p:sp>
      <p:sp>
        <p:nvSpPr>
          <p:cNvPr id="21" name="Rectangle 23"/>
          <p:cNvSpPr/>
          <p:nvPr/>
        </p:nvSpPr>
        <p:spPr>
          <a:xfrm>
            <a:off x="788711" y="3931154"/>
            <a:ext cx="2449801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별 이행계획서 작성</a:t>
            </a:r>
          </a:p>
        </p:txBody>
      </p:sp>
      <p:grpSp>
        <p:nvGrpSpPr>
          <p:cNvPr id="22" name="Group 24"/>
          <p:cNvGrpSpPr/>
          <p:nvPr/>
        </p:nvGrpSpPr>
        <p:grpSpPr>
          <a:xfrm>
            <a:off x="8929194" y="2279610"/>
            <a:ext cx="2664295" cy="797826"/>
            <a:chOff x="965665" y="1191363"/>
            <a:chExt cx="2664295" cy="981940"/>
          </a:xfrm>
        </p:grpSpPr>
        <p:sp>
          <p:nvSpPr>
            <p:cNvPr id="23" name="Pentagon 25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서비스 테스트</a:t>
              </a:r>
            </a:p>
          </p:txBody>
        </p:sp>
        <p:sp>
          <p:nvSpPr>
            <p:cNvPr id="24" name="Rectangle 26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z="1000" b="1" i="1" dirty="0">
                  <a:solidFill>
                    <a:prstClr val="white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4</a:t>
              </a:r>
              <a:endParaRPr kumimoji="0" lang="ko-KR" altLang="en-US" sz="1000" b="1" i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25" name="Rectangle 27"/>
          <p:cNvSpPr/>
          <p:nvPr/>
        </p:nvSpPr>
        <p:spPr>
          <a:xfrm>
            <a:off x="8998678" y="3194821"/>
            <a:ext cx="2594809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단위테스트 및 기능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성능테스트 후 전환여부 결정</a:t>
            </a:r>
          </a:p>
        </p:txBody>
      </p:sp>
      <p:sp>
        <p:nvSpPr>
          <p:cNvPr id="26" name="Rectangle 28"/>
          <p:cNvSpPr/>
          <p:nvPr/>
        </p:nvSpPr>
        <p:spPr>
          <a:xfrm>
            <a:off x="788711" y="4490611"/>
            <a:ext cx="2449801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별 이행계획서 및</a:t>
            </a:r>
          </a:p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별 성능비교방안 협의</a:t>
            </a:r>
          </a:p>
        </p:txBody>
      </p:sp>
      <p:sp>
        <p:nvSpPr>
          <p:cNvPr id="27" name="Rectangle 29"/>
          <p:cNvSpPr/>
          <p:nvPr/>
        </p:nvSpPr>
        <p:spPr>
          <a:xfrm>
            <a:off x="3549534" y="3931154"/>
            <a:ext cx="2449801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HW,NW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장비 도입 및 설치</a:t>
            </a:r>
          </a:p>
        </p:txBody>
      </p:sp>
      <p:sp>
        <p:nvSpPr>
          <p:cNvPr id="28" name="Rectangle 30"/>
          <p:cNvSpPr/>
          <p:nvPr/>
        </p:nvSpPr>
        <p:spPr>
          <a:xfrm>
            <a:off x="3549534" y="4490610"/>
            <a:ext cx="2449801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OS,MW,DB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설치 및 환경 설정</a:t>
            </a:r>
          </a:p>
        </p:txBody>
      </p:sp>
      <p:sp>
        <p:nvSpPr>
          <p:cNvPr id="29" name="Rectangle 31"/>
          <p:cNvSpPr/>
          <p:nvPr/>
        </p:nvSpPr>
        <p:spPr>
          <a:xfrm>
            <a:off x="3549534" y="5050069"/>
            <a:ext cx="2449801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기타 상용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SW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구성</a:t>
            </a:r>
          </a:p>
        </p:txBody>
      </p:sp>
      <p:sp>
        <p:nvSpPr>
          <p:cNvPr id="30" name="Rectangle 32"/>
          <p:cNvSpPr/>
          <p:nvPr/>
        </p:nvSpPr>
        <p:spPr>
          <a:xfrm>
            <a:off x="3549534" y="5609525"/>
            <a:ext cx="2449801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이행 위한 네트워크 환경 구성</a:t>
            </a:r>
          </a:p>
        </p:txBody>
      </p:sp>
      <p:sp>
        <p:nvSpPr>
          <p:cNvPr id="31" name="Rectangle 33"/>
          <p:cNvSpPr/>
          <p:nvPr/>
        </p:nvSpPr>
        <p:spPr>
          <a:xfrm>
            <a:off x="6309916" y="3931154"/>
            <a:ext cx="2449801" cy="35709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애플리케이션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컴파일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링크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변환</a:t>
            </a:r>
          </a:p>
        </p:txBody>
      </p:sp>
      <p:sp>
        <p:nvSpPr>
          <p:cNvPr id="32" name="Rectangle 34"/>
          <p:cNvSpPr/>
          <p:nvPr/>
        </p:nvSpPr>
        <p:spPr>
          <a:xfrm>
            <a:off x="6309916" y="4490609"/>
            <a:ext cx="2449801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DB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데이터 이행 테스트</a:t>
            </a:r>
          </a:p>
        </p:txBody>
      </p:sp>
      <p:cxnSp>
        <p:nvCxnSpPr>
          <p:cNvPr id="33" name="Straight Arrow Connector 42"/>
          <p:cNvCxnSpPr>
            <a:stCxn id="21" idx="2"/>
            <a:endCxn id="26" idx="0"/>
          </p:cNvCxnSpPr>
          <p:nvPr/>
        </p:nvCxnSpPr>
        <p:spPr>
          <a:xfrm>
            <a:off x="2013610" y="4288243"/>
            <a:ext cx="0" cy="20236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43"/>
          <p:cNvCxnSpPr>
            <a:stCxn id="27" idx="2"/>
            <a:endCxn id="28" idx="0"/>
          </p:cNvCxnSpPr>
          <p:nvPr/>
        </p:nvCxnSpPr>
        <p:spPr>
          <a:xfrm>
            <a:off x="4774434" y="4288243"/>
            <a:ext cx="0" cy="20236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45"/>
          <p:cNvCxnSpPr>
            <a:stCxn id="28" idx="2"/>
            <a:endCxn id="29" idx="0"/>
          </p:cNvCxnSpPr>
          <p:nvPr/>
        </p:nvCxnSpPr>
        <p:spPr>
          <a:xfrm>
            <a:off x="4774434" y="4847700"/>
            <a:ext cx="0" cy="20236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46"/>
          <p:cNvCxnSpPr>
            <a:stCxn id="29" idx="2"/>
            <a:endCxn id="30" idx="0"/>
          </p:cNvCxnSpPr>
          <p:nvPr/>
        </p:nvCxnSpPr>
        <p:spPr>
          <a:xfrm>
            <a:off x="4774434" y="5407159"/>
            <a:ext cx="0" cy="20236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47"/>
          <p:cNvCxnSpPr>
            <a:stCxn id="30" idx="3"/>
            <a:endCxn id="31" idx="1"/>
          </p:cNvCxnSpPr>
          <p:nvPr/>
        </p:nvCxnSpPr>
        <p:spPr>
          <a:xfrm flipV="1">
            <a:off x="5999334" y="4109698"/>
            <a:ext cx="310580" cy="1678372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48"/>
          <p:cNvCxnSpPr>
            <a:stCxn id="30" idx="3"/>
            <a:endCxn id="32" idx="1"/>
          </p:cNvCxnSpPr>
          <p:nvPr/>
        </p:nvCxnSpPr>
        <p:spPr>
          <a:xfrm flipV="1">
            <a:off x="5999334" y="4669154"/>
            <a:ext cx="310580" cy="1118917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49"/>
          <p:cNvCxnSpPr>
            <a:stCxn id="31" idx="2"/>
            <a:endCxn id="32" idx="0"/>
          </p:cNvCxnSpPr>
          <p:nvPr/>
        </p:nvCxnSpPr>
        <p:spPr>
          <a:xfrm>
            <a:off x="7534815" y="4288245"/>
            <a:ext cx="0" cy="20236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62"/>
          <p:cNvCxnSpPr/>
          <p:nvPr/>
        </p:nvCxnSpPr>
        <p:spPr>
          <a:xfrm>
            <a:off x="617295" y="2120815"/>
            <a:ext cx="10973519" cy="0"/>
          </a:xfrm>
          <a:prstGeom prst="line">
            <a:avLst/>
          </a:prstGeom>
          <a:ln w="38100">
            <a:solidFill>
              <a:srgbClr val="4255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91"/>
          <p:cNvCxnSpPr>
            <a:stCxn id="26" idx="3"/>
            <a:endCxn id="27" idx="1"/>
          </p:cNvCxnSpPr>
          <p:nvPr/>
        </p:nvCxnSpPr>
        <p:spPr>
          <a:xfrm flipV="1">
            <a:off x="3238511" y="4109700"/>
            <a:ext cx="311023" cy="559457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29"/>
          <p:cNvSpPr/>
          <p:nvPr/>
        </p:nvSpPr>
        <p:spPr>
          <a:xfrm>
            <a:off x="9106279" y="3931154"/>
            <a:ext cx="2449801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단위테스트 및 </a:t>
            </a:r>
          </a:p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데이터 검증</a:t>
            </a:r>
          </a:p>
        </p:txBody>
      </p:sp>
      <p:sp>
        <p:nvSpPr>
          <p:cNvPr id="43" name="Rectangle 30"/>
          <p:cNvSpPr/>
          <p:nvPr/>
        </p:nvSpPr>
        <p:spPr>
          <a:xfrm>
            <a:off x="9106279" y="4490610"/>
            <a:ext cx="2449801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연동 기능 테스트</a:t>
            </a:r>
          </a:p>
        </p:txBody>
      </p:sp>
      <p:cxnSp>
        <p:nvCxnSpPr>
          <p:cNvPr id="44" name="Straight Arrow Connector 43"/>
          <p:cNvCxnSpPr>
            <a:stCxn id="42" idx="2"/>
            <a:endCxn id="43" idx="0"/>
          </p:cNvCxnSpPr>
          <p:nvPr/>
        </p:nvCxnSpPr>
        <p:spPr>
          <a:xfrm>
            <a:off x="10331179" y="4288243"/>
            <a:ext cx="0" cy="20236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5"/>
          <p:cNvCxnSpPr>
            <a:stCxn id="43" idx="2"/>
          </p:cNvCxnSpPr>
          <p:nvPr/>
        </p:nvCxnSpPr>
        <p:spPr>
          <a:xfrm>
            <a:off x="10331179" y="4847700"/>
            <a:ext cx="0" cy="20236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화살표 연결선 45"/>
          <p:cNvCxnSpPr>
            <a:stCxn id="31" idx="3"/>
            <a:endCxn id="42" idx="1"/>
          </p:cNvCxnSpPr>
          <p:nvPr/>
        </p:nvCxnSpPr>
        <p:spPr>
          <a:xfrm>
            <a:off x="8759716" y="4109699"/>
            <a:ext cx="34656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꺾인 연결선 46"/>
          <p:cNvCxnSpPr>
            <a:stCxn id="32" idx="3"/>
            <a:endCxn id="42" idx="1"/>
          </p:cNvCxnSpPr>
          <p:nvPr/>
        </p:nvCxnSpPr>
        <p:spPr>
          <a:xfrm flipV="1">
            <a:off x="8759716" y="4109700"/>
            <a:ext cx="346562" cy="559455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125"/>
          <p:cNvSpPr/>
          <p:nvPr/>
        </p:nvSpPr>
        <p:spPr>
          <a:xfrm>
            <a:off x="10678789" y="5736206"/>
            <a:ext cx="962336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전환 수행 단계</a:t>
            </a:r>
          </a:p>
        </p:txBody>
      </p:sp>
      <p:sp>
        <p:nvSpPr>
          <p:cNvPr id="49" name="Rectangle 126"/>
          <p:cNvSpPr/>
          <p:nvPr/>
        </p:nvSpPr>
        <p:spPr>
          <a:xfrm>
            <a:off x="8904313" y="5736206"/>
            <a:ext cx="959927" cy="3570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전환대상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제외</a:t>
            </a:r>
          </a:p>
        </p:txBody>
      </p:sp>
      <p:cxnSp>
        <p:nvCxnSpPr>
          <p:cNvPr id="50" name="Elbow Connector 144"/>
          <p:cNvCxnSpPr>
            <a:stCxn id="51" idx="2"/>
            <a:endCxn id="49" idx="3"/>
          </p:cNvCxnSpPr>
          <p:nvPr/>
        </p:nvCxnSpPr>
        <p:spPr>
          <a:xfrm rot="5400000">
            <a:off x="9954193" y="5548513"/>
            <a:ext cx="276284" cy="456192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lowchart: Decision 148"/>
          <p:cNvSpPr/>
          <p:nvPr/>
        </p:nvSpPr>
        <p:spPr>
          <a:xfrm>
            <a:off x="9672360" y="5080271"/>
            <a:ext cx="1296144" cy="558196"/>
          </a:xfrm>
          <a:prstGeom prst="flowChartDecision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전환여부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결정</a:t>
            </a:r>
          </a:p>
        </p:txBody>
      </p:sp>
      <p:cxnSp>
        <p:nvCxnSpPr>
          <p:cNvPr id="52" name="Elbow Connector 164"/>
          <p:cNvCxnSpPr>
            <a:stCxn id="51" idx="3"/>
            <a:endCxn id="48" idx="0"/>
          </p:cNvCxnSpPr>
          <p:nvPr/>
        </p:nvCxnSpPr>
        <p:spPr>
          <a:xfrm>
            <a:off x="10968503" y="5359370"/>
            <a:ext cx="191454" cy="376837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186"/>
          <p:cNvSpPr/>
          <p:nvPr/>
        </p:nvSpPr>
        <p:spPr>
          <a:xfrm>
            <a:off x="9942820" y="5752857"/>
            <a:ext cx="352335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No</a:t>
            </a:r>
          </a:p>
        </p:txBody>
      </p:sp>
      <p:sp>
        <p:nvSpPr>
          <p:cNvPr id="54" name="Rectangle 187"/>
          <p:cNvSpPr/>
          <p:nvPr/>
        </p:nvSpPr>
        <p:spPr>
          <a:xfrm>
            <a:off x="10968503" y="5199023"/>
            <a:ext cx="352335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Yes</a:t>
            </a:r>
          </a:p>
        </p:txBody>
      </p:sp>
      <p:sp>
        <p:nvSpPr>
          <p:cNvPr id="55" name="직사각형 54"/>
          <p:cNvSpPr/>
          <p:nvPr/>
        </p:nvSpPr>
        <p:spPr>
          <a:xfrm>
            <a:off x="335360" y="827569"/>
            <a:ext cx="11528162" cy="58477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Phase-2 “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준비 및 테스트” 단계에서는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Unix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를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Linux Platform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으로 전환하기 위한 구체적인 이행계획서를 작성하며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TO-BE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시스템의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H/W, S/W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를 구성하고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App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과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Data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를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Porting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하여 일정기간 동안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Linux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환경에서 테스트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수행합니다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  <a:endParaRPr lang="en-US" altLang="ko-KR" sz="16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8111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오픈 소스 전환 절차 </a:t>
            </a:r>
            <a:r>
              <a:rPr lang="en-US" altLang="ko-KR" dirty="0"/>
              <a:t>– </a:t>
            </a:r>
            <a:r>
              <a:rPr lang="ko-KR" altLang="en-US" dirty="0"/>
              <a:t>준비 및 테스트</a:t>
            </a:r>
          </a:p>
        </p:txBody>
      </p:sp>
      <p:cxnSp>
        <p:nvCxnSpPr>
          <p:cNvPr id="3" name="Straight Connector 74"/>
          <p:cNvCxnSpPr/>
          <p:nvPr/>
        </p:nvCxnSpPr>
        <p:spPr>
          <a:xfrm>
            <a:off x="617295" y="2112494"/>
            <a:ext cx="10973519" cy="0"/>
          </a:xfrm>
          <a:prstGeom prst="line">
            <a:avLst/>
          </a:prstGeom>
          <a:ln w="38100">
            <a:solidFill>
              <a:srgbClr val="4255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그룹 3"/>
          <p:cNvGrpSpPr/>
          <p:nvPr/>
        </p:nvGrpSpPr>
        <p:grpSpPr>
          <a:xfrm>
            <a:off x="617294" y="1823761"/>
            <a:ext cx="7062882" cy="288733"/>
            <a:chOff x="617294" y="1130954"/>
            <a:chExt cx="5187056" cy="355364"/>
          </a:xfrm>
        </p:grpSpPr>
        <p:sp>
          <p:nvSpPr>
            <p:cNvPr id="5" name="Snip Single Corner Rectangle 58"/>
            <p:cNvSpPr/>
            <p:nvPr/>
          </p:nvSpPr>
          <p:spPr>
            <a:xfrm>
              <a:off x="617294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>
                      <a:lumMod val="50000"/>
                    </a:prst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환경조사 및 대상선정</a:t>
              </a:r>
            </a:p>
          </p:txBody>
        </p:sp>
        <p:sp>
          <p:nvSpPr>
            <p:cNvPr id="6" name="Snip Single Corner Rectangle 59"/>
            <p:cNvSpPr/>
            <p:nvPr/>
          </p:nvSpPr>
          <p:spPr>
            <a:xfrm>
              <a:off x="1919536" y="1130954"/>
              <a:ext cx="1302242" cy="355364"/>
            </a:xfrm>
            <a:prstGeom prst="snip1Rect">
              <a:avLst/>
            </a:prstGeom>
            <a:solidFill>
              <a:srgbClr val="425563"/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준비 및 테스트</a:t>
              </a:r>
            </a:p>
          </p:txBody>
        </p:sp>
        <p:sp>
          <p:nvSpPr>
            <p:cNvPr id="7" name="Snip Single Corner Rectangle 60"/>
            <p:cNvSpPr/>
            <p:nvPr/>
          </p:nvSpPr>
          <p:spPr>
            <a:xfrm>
              <a:off x="3215726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>
                      <a:lumMod val="50000"/>
                    </a:prst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수행</a:t>
              </a:r>
            </a:p>
          </p:txBody>
        </p:sp>
        <p:sp>
          <p:nvSpPr>
            <p:cNvPr id="8" name="Snip Single Corner Rectangle 61"/>
            <p:cNvSpPr/>
            <p:nvPr/>
          </p:nvSpPr>
          <p:spPr>
            <a:xfrm>
              <a:off x="4502108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42950" fontAlgn="auto" latinLnBrk="0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000" b="1" dirty="0">
                  <a:solidFill>
                    <a:prstClr val="white">
                      <a:lumMod val="50000"/>
                    </a:prst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최적화 및 안정화</a:t>
              </a:r>
            </a:p>
          </p:txBody>
        </p:sp>
      </p:grpSp>
      <p:cxnSp>
        <p:nvCxnSpPr>
          <p:cNvPr id="9" name="Straight Connector 62"/>
          <p:cNvCxnSpPr/>
          <p:nvPr/>
        </p:nvCxnSpPr>
        <p:spPr>
          <a:xfrm>
            <a:off x="617295" y="2112494"/>
            <a:ext cx="10973519" cy="0"/>
          </a:xfrm>
          <a:prstGeom prst="line">
            <a:avLst/>
          </a:prstGeom>
          <a:ln w="38100">
            <a:solidFill>
              <a:srgbClr val="4255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075776"/>
              </p:ext>
            </p:extLst>
          </p:nvPr>
        </p:nvGraphicFramePr>
        <p:xfrm>
          <a:off x="623392" y="2339319"/>
          <a:ext cx="10967419" cy="4042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1592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8150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725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12700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03842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189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No.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Process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Task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Input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Output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담당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8965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이행계획서 작성 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이행계획서 작성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이행계획서 초안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3394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ko-KR" altLang="en-US" sz="1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이행계획서 및</a:t>
                      </a:r>
                    </a:p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성능비교방안 협의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이행계획서 초안</a:t>
                      </a:r>
                    </a:p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 전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/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후 성능비교 방안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이행계획서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8965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인프라 시스템 구성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HW,NW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장비 도입 및 설치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HW, NW </a:t>
                      </a:r>
                      <a:r>
                        <a:rPr lang="en-US" altLang="ko-KR" sz="10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설치 정보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8965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ko-KR" altLang="en-US" sz="1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OS,MW,DB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설치 및 환경 설정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설치계획서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설치결과서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8965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ko-KR" altLang="en-US" sz="1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기타 상용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SW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구성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설치결과서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8965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ko-KR" altLang="en-US" sz="1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 위한 네트워크 환경 구성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L4, </a:t>
                      </a:r>
                      <a:r>
                        <a:rPr lang="ko-KR" altLang="en-US" sz="1000" b="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방화벽 등록 신청서</a:t>
                      </a:r>
                      <a:endParaRPr lang="ko-KR" altLang="en-US" sz="1000" b="0" baseline="30000" dirty="0" smtClean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설치결과서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18965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애플리케이션 및 데이터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포팅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애플리케이션 컴파일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/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링크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/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변환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C9CA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App.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변환 작업 결과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18965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ko-KR" altLang="en-US" sz="1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DB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데이터 이행 테스트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이행테스트 결과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18965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테스트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단위테스트 및 데이터 검증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이행계획서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단위 테스트 결과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18965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ko-KR" altLang="en-US" sz="1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연동 기능 테스트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이행계획서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연동 테스트 결과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18965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전환여부</a:t>
                      </a:r>
                      <a:r>
                        <a:rPr lang="ko-KR" altLang="en-US" sz="10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결정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타당성 심의결과 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Update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12" name="직사각형 11"/>
          <p:cNvSpPr/>
          <p:nvPr/>
        </p:nvSpPr>
        <p:spPr>
          <a:xfrm>
            <a:off x="335360" y="827569"/>
            <a:ext cx="11528162" cy="58477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Phase-2 “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준비 및 테스트” 단계에서는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Unix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를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Linux Platform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으로 전환하기 위한 구체적인 이행계획서를 작성하며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TO-BE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시스템의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H/W, S/W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를 구성하고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App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과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Data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를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Porting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하여 일정기간 동안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Linux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환경에서 테스트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수행합니다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  <a:endParaRPr lang="en-US" altLang="ko-KR" sz="16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5214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오픈 소스 전환 </a:t>
            </a:r>
            <a:r>
              <a:rPr lang="ko-KR" altLang="en-US" dirty="0" smtClean="0"/>
              <a:t>절차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전환 수행 </a:t>
            </a:r>
            <a:endParaRPr lang="ko-KR" altLang="en-US" dirty="0"/>
          </a:p>
        </p:txBody>
      </p:sp>
      <p:cxnSp>
        <p:nvCxnSpPr>
          <p:cNvPr id="3" name="Straight Connector 87"/>
          <p:cNvCxnSpPr/>
          <p:nvPr/>
        </p:nvCxnSpPr>
        <p:spPr>
          <a:xfrm>
            <a:off x="512612" y="2197253"/>
            <a:ext cx="10973519" cy="0"/>
          </a:xfrm>
          <a:prstGeom prst="line">
            <a:avLst/>
          </a:prstGeom>
          <a:ln w="38100">
            <a:solidFill>
              <a:srgbClr val="4255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그룹 3"/>
          <p:cNvGrpSpPr/>
          <p:nvPr/>
        </p:nvGrpSpPr>
        <p:grpSpPr>
          <a:xfrm>
            <a:off x="512611" y="1908521"/>
            <a:ext cx="7062882" cy="288733"/>
            <a:chOff x="617294" y="1130954"/>
            <a:chExt cx="5187056" cy="355364"/>
          </a:xfrm>
        </p:grpSpPr>
        <p:sp>
          <p:nvSpPr>
            <p:cNvPr id="5" name="Snip Single Corner Rectangle 58"/>
            <p:cNvSpPr/>
            <p:nvPr/>
          </p:nvSpPr>
          <p:spPr>
            <a:xfrm>
              <a:off x="617294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solidFill>
                    <a:schemeClr val="bg1">
                      <a:lumMod val="50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환경조사 및 대상선정</a:t>
              </a:r>
            </a:p>
          </p:txBody>
        </p:sp>
        <p:sp>
          <p:nvSpPr>
            <p:cNvPr id="6" name="Snip Single Corner Rectangle 59"/>
            <p:cNvSpPr/>
            <p:nvPr/>
          </p:nvSpPr>
          <p:spPr>
            <a:xfrm>
              <a:off x="1919536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solidFill>
                    <a:schemeClr val="bg1">
                      <a:lumMod val="50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준비 및 테스트</a:t>
              </a:r>
            </a:p>
          </p:txBody>
        </p:sp>
        <p:sp>
          <p:nvSpPr>
            <p:cNvPr id="7" name="Snip Single Corner Rectangle 60"/>
            <p:cNvSpPr/>
            <p:nvPr/>
          </p:nvSpPr>
          <p:spPr>
            <a:xfrm>
              <a:off x="3215726" y="1130954"/>
              <a:ext cx="1302242" cy="355364"/>
            </a:xfrm>
            <a:prstGeom prst="snip1Rect">
              <a:avLst/>
            </a:prstGeom>
            <a:solidFill>
              <a:srgbClr val="425563"/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수행</a:t>
              </a:r>
            </a:p>
          </p:txBody>
        </p:sp>
        <p:sp>
          <p:nvSpPr>
            <p:cNvPr id="8" name="Snip Single Corner Rectangle 61"/>
            <p:cNvSpPr/>
            <p:nvPr/>
          </p:nvSpPr>
          <p:spPr>
            <a:xfrm>
              <a:off x="4502108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solidFill>
                    <a:schemeClr val="bg1">
                      <a:lumMod val="50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최적화 및 안정화</a:t>
              </a:r>
            </a:p>
          </p:txBody>
        </p:sp>
      </p:grpSp>
      <p:sp>
        <p:nvSpPr>
          <p:cNvPr id="9" name="Rectangle 2"/>
          <p:cNvSpPr/>
          <p:nvPr/>
        </p:nvSpPr>
        <p:spPr>
          <a:xfrm>
            <a:off x="8038320" y="4637466"/>
            <a:ext cx="1990273" cy="11677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전환 및 점검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/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/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/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/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/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/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grpSp>
        <p:nvGrpSpPr>
          <p:cNvPr id="10" name="Group 7"/>
          <p:cNvGrpSpPr/>
          <p:nvPr/>
        </p:nvGrpSpPr>
        <p:grpSpPr>
          <a:xfrm>
            <a:off x="1024223" y="2356048"/>
            <a:ext cx="2664295" cy="797826"/>
            <a:chOff x="965665" y="1191363"/>
            <a:chExt cx="2664295" cy="981940"/>
          </a:xfrm>
        </p:grpSpPr>
        <p:sp>
          <p:nvSpPr>
            <p:cNvPr id="11" name="Pentagon 8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서비스 전환</a:t>
              </a:r>
              <a:endParaRPr lang="en-US" altLang="ko-KR" sz="1000" b="1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algn="ctr"/>
              <a:r>
                <a:rPr lang="ko-KR" altLang="en-US" sz="1000" b="1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상세 절차서 작성</a:t>
              </a:r>
            </a:p>
          </p:txBody>
        </p:sp>
        <p:sp>
          <p:nvSpPr>
            <p:cNvPr id="12" name="Rectangle 9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000" b="1" i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1</a:t>
              </a:r>
              <a:endParaRPr lang="ko-KR" altLang="en-US" sz="1000" b="1" i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13" name="Rectangle 10"/>
          <p:cNvSpPr/>
          <p:nvPr/>
        </p:nvSpPr>
        <p:spPr>
          <a:xfrm>
            <a:off x="590717" y="3271259"/>
            <a:ext cx="3531305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전환에 필요한 상세한 작업 절차 작성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담당자와 전환일정 확정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4" name="Rectangle 11"/>
          <p:cNvSpPr/>
          <p:nvPr/>
        </p:nvSpPr>
        <p:spPr>
          <a:xfrm>
            <a:off x="756531" y="4567049"/>
            <a:ext cx="3199678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전환 상세 절차 협의 및 절차서 완성</a:t>
            </a:r>
          </a:p>
        </p:txBody>
      </p:sp>
      <p:grpSp>
        <p:nvGrpSpPr>
          <p:cNvPr id="15" name="Group 12"/>
          <p:cNvGrpSpPr/>
          <p:nvPr/>
        </p:nvGrpSpPr>
        <p:grpSpPr>
          <a:xfrm>
            <a:off x="4665117" y="2356048"/>
            <a:ext cx="2664295" cy="797826"/>
            <a:chOff x="965665" y="1191363"/>
            <a:chExt cx="2664295" cy="981940"/>
          </a:xfrm>
        </p:grpSpPr>
        <p:sp>
          <p:nvSpPr>
            <p:cNvPr id="16" name="Pentagon 13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이행 전 성능 측정</a:t>
              </a:r>
            </a:p>
          </p:txBody>
        </p:sp>
        <p:sp>
          <p:nvSpPr>
            <p:cNvPr id="17" name="Rectangle 14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000" b="1" i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2</a:t>
              </a:r>
              <a:endParaRPr lang="ko-KR" altLang="en-US" sz="1000" b="1" i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18" name="Rectangle 15"/>
          <p:cNvSpPr/>
          <p:nvPr/>
        </p:nvSpPr>
        <p:spPr>
          <a:xfrm>
            <a:off x="4231612" y="3271259"/>
            <a:ext cx="3531305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전환 전에 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U2L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전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후의 성능비교를 위해 사전에 협의한 항목들의 성능 측정</a:t>
            </a:r>
          </a:p>
        </p:txBody>
      </p:sp>
      <p:sp>
        <p:nvSpPr>
          <p:cNvPr id="19" name="Rectangle 16"/>
          <p:cNvSpPr/>
          <p:nvPr/>
        </p:nvSpPr>
        <p:spPr>
          <a:xfrm>
            <a:off x="4397425" y="4007592"/>
            <a:ext cx="3199678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이행 전 시스템 성능측정 및 검토</a:t>
            </a:r>
          </a:p>
        </p:txBody>
      </p:sp>
      <p:grpSp>
        <p:nvGrpSpPr>
          <p:cNvPr id="20" name="Group 17"/>
          <p:cNvGrpSpPr/>
          <p:nvPr/>
        </p:nvGrpSpPr>
        <p:grpSpPr>
          <a:xfrm>
            <a:off x="8306010" y="2356048"/>
            <a:ext cx="2664295" cy="797826"/>
            <a:chOff x="965665" y="1191363"/>
            <a:chExt cx="2664295" cy="981940"/>
          </a:xfrm>
        </p:grpSpPr>
        <p:sp>
          <p:nvSpPr>
            <p:cNvPr id="21" name="Pentagon 18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서비스 전환작업</a:t>
              </a:r>
            </a:p>
          </p:txBody>
        </p:sp>
        <p:sp>
          <p:nvSpPr>
            <p:cNvPr id="22" name="Rectangle 19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000" b="1" i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3</a:t>
              </a:r>
              <a:endParaRPr lang="ko-KR" altLang="en-US" sz="1000" b="1" i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23" name="Rectangle 20"/>
          <p:cNvSpPr/>
          <p:nvPr/>
        </p:nvSpPr>
        <p:spPr>
          <a:xfrm>
            <a:off x="7872504" y="3271259"/>
            <a:ext cx="3531305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전환 작업 절차에 따라 서비스 전환을 실시하고 서비스 점검결과에 따라 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Open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결정</a:t>
            </a:r>
          </a:p>
        </p:txBody>
      </p:sp>
      <p:sp>
        <p:nvSpPr>
          <p:cNvPr id="24" name="Rectangle 21"/>
          <p:cNvSpPr/>
          <p:nvPr/>
        </p:nvSpPr>
        <p:spPr>
          <a:xfrm>
            <a:off x="8038319" y="4007592"/>
            <a:ext cx="3199678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전환 작업 전 작업절차 최종 점검</a:t>
            </a:r>
          </a:p>
        </p:txBody>
      </p:sp>
      <p:cxnSp>
        <p:nvCxnSpPr>
          <p:cNvPr id="25" name="Straight Connector 26"/>
          <p:cNvCxnSpPr/>
          <p:nvPr/>
        </p:nvCxnSpPr>
        <p:spPr>
          <a:xfrm>
            <a:off x="512612" y="2197253"/>
            <a:ext cx="10973519" cy="0"/>
          </a:xfrm>
          <a:prstGeom prst="line">
            <a:avLst/>
          </a:prstGeom>
          <a:ln w="38100">
            <a:solidFill>
              <a:srgbClr val="4255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7"/>
          <p:cNvSpPr/>
          <p:nvPr/>
        </p:nvSpPr>
        <p:spPr>
          <a:xfrm>
            <a:off x="756531" y="4007592"/>
            <a:ext cx="3199678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전환 상세 절차서 초안 작성</a:t>
            </a:r>
          </a:p>
        </p:txBody>
      </p:sp>
      <p:sp>
        <p:nvSpPr>
          <p:cNvPr id="27" name="Rectangle 28"/>
          <p:cNvSpPr/>
          <p:nvPr/>
        </p:nvSpPr>
        <p:spPr>
          <a:xfrm>
            <a:off x="756531" y="5126507"/>
            <a:ext cx="3199678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전환 일정 확정</a:t>
            </a:r>
          </a:p>
        </p:txBody>
      </p:sp>
      <p:sp>
        <p:nvSpPr>
          <p:cNvPr id="28" name="Rectangle 29"/>
          <p:cNvSpPr/>
          <p:nvPr/>
        </p:nvSpPr>
        <p:spPr>
          <a:xfrm>
            <a:off x="10239789" y="5012401"/>
            <a:ext cx="998206" cy="48637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최적화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및 안정화 작업</a:t>
            </a:r>
          </a:p>
        </p:txBody>
      </p:sp>
      <p:cxnSp>
        <p:nvCxnSpPr>
          <p:cNvPr id="29" name="Straight Arrow Connector 30"/>
          <p:cNvCxnSpPr>
            <a:stCxn id="26" idx="2"/>
            <a:endCxn id="14" idx="0"/>
          </p:cNvCxnSpPr>
          <p:nvPr/>
        </p:nvCxnSpPr>
        <p:spPr>
          <a:xfrm>
            <a:off x="2356370" y="4364681"/>
            <a:ext cx="0" cy="20236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31"/>
          <p:cNvCxnSpPr>
            <a:stCxn id="14" idx="2"/>
            <a:endCxn id="27" idx="0"/>
          </p:cNvCxnSpPr>
          <p:nvPr/>
        </p:nvCxnSpPr>
        <p:spPr>
          <a:xfrm>
            <a:off x="2356370" y="4924138"/>
            <a:ext cx="0" cy="20236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2"/>
          <p:cNvCxnSpPr>
            <a:stCxn id="27" idx="3"/>
            <a:endCxn id="19" idx="1"/>
          </p:cNvCxnSpPr>
          <p:nvPr/>
        </p:nvCxnSpPr>
        <p:spPr>
          <a:xfrm flipV="1">
            <a:off x="3956209" y="4186138"/>
            <a:ext cx="441217" cy="111891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3"/>
          <p:cNvSpPr/>
          <p:nvPr/>
        </p:nvSpPr>
        <p:spPr>
          <a:xfrm>
            <a:off x="9676256" y="5092395"/>
            <a:ext cx="352335" cy="153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Yes</a:t>
            </a:r>
          </a:p>
        </p:txBody>
      </p:sp>
      <p:sp>
        <p:nvSpPr>
          <p:cNvPr id="33" name="Flowchart: Decision 34"/>
          <p:cNvSpPr/>
          <p:nvPr/>
        </p:nvSpPr>
        <p:spPr>
          <a:xfrm>
            <a:off x="8306009" y="5012401"/>
            <a:ext cx="1367246" cy="486371"/>
          </a:xfrm>
          <a:prstGeom prst="flowChartDecision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성공여부</a:t>
            </a:r>
          </a:p>
        </p:txBody>
      </p:sp>
      <p:cxnSp>
        <p:nvCxnSpPr>
          <p:cNvPr id="34" name="Straight Arrow Connector 35"/>
          <p:cNvCxnSpPr>
            <a:stCxn id="19" idx="3"/>
            <a:endCxn id="24" idx="1"/>
          </p:cNvCxnSpPr>
          <p:nvPr/>
        </p:nvCxnSpPr>
        <p:spPr>
          <a:xfrm>
            <a:off x="7597102" y="4186137"/>
            <a:ext cx="44121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6"/>
          <p:cNvCxnSpPr>
            <a:stCxn id="33" idx="2"/>
            <a:endCxn id="19" idx="2"/>
          </p:cNvCxnSpPr>
          <p:nvPr/>
        </p:nvCxnSpPr>
        <p:spPr>
          <a:xfrm rot="5400000" flipH="1">
            <a:off x="6926402" y="3435543"/>
            <a:ext cx="1134090" cy="2992368"/>
          </a:xfrm>
          <a:prstGeom prst="bentConnector3">
            <a:avLst>
              <a:gd name="adj1" fmla="val -16378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7"/>
          <p:cNvCxnSpPr>
            <a:stCxn id="33" idx="3"/>
            <a:endCxn id="28" idx="1"/>
          </p:cNvCxnSpPr>
          <p:nvPr/>
        </p:nvCxnSpPr>
        <p:spPr>
          <a:xfrm>
            <a:off x="9673254" y="5255586"/>
            <a:ext cx="566535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8"/>
          <p:cNvCxnSpPr>
            <a:stCxn id="24" idx="2"/>
            <a:endCxn id="9" idx="0"/>
          </p:cNvCxnSpPr>
          <p:nvPr/>
        </p:nvCxnSpPr>
        <p:spPr>
          <a:xfrm rot="5400000">
            <a:off x="9199417" y="4198721"/>
            <a:ext cx="272783" cy="604702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9"/>
          <p:cNvSpPr/>
          <p:nvPr/>
        </p:nvSpPr>
        <p:spPr>
          <a:xfrm>
            <a:off x="9008682" y="5520900"/>
            <a:ext cx="352335" cy="153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No</a:t>
            </a:r>
          </a:p>
        </p:txBody>
      </p:sp>
      <p:sp>
        <p:nvSpPr>
          <p:cNvPr id="39" name="직사각형 38"/>
          <p:cNvSpPr/>
          <p:nvPr/>
        </p:nvSpPr>
        <p:spPr>
          <a:xfrm>
            <a:off x="335360" y="827569"/>
            <a:ext cx="11528162" cy="58477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Phase-3 “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전환 수행＂단계에서는 서비스를 전환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(Cut-Over)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하기 위한 상세한 작업절차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(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시나리오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)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를 작성하고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이행 전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후 성능비교를 위한 성능측정 작업 후에 서비스 담당자와 협의된 전환 일정에 맞춰 전환 작업을 실시합니다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9389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오픈 소스 전환 절차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전환 수행</a:t>
            </a:r>
            <a:endParaRPr lang="ko-KR" altLang="en-US" dirty="0"/>
          </a:p>
        </p:txBody>
      </p:sp>
      <p:cxnSp>
        <p:nvCxnSpPr>
          <p:cNvPr id="3" name="Straight Connector 62"/>
          <p:cNvCxnSpPr/>
          <p:nvPr/>
        </p:nvCxnSpPr>
        <p:spPr>
          <a:xfrm>
            <a:off x="528620" y="2148302"/>
            <a:ext cx="10973519" cy="0"/>
          </a:xfrm>
          <a:prstGeom prst="line">
            <a:avLst/>
          </a:prstGeom>
          <a:ln w="38100">
            <a:solidFill>
              <a:srgbClr val="4255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7010374"/>
              </p:ext>
            </p:extLst>
          </p:nvPr>
        </p:nvGraphicFramePr>
        <p:xfrm>
          <a:off x="534718" y="2375127"/>
          <a:ext cx="10967420" cy="34118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0460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8150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1063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53437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2288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No.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Process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Task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Input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Output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담당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1945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전환</a:t>
                      </a:r>
                      <a:r>
                        <a:rPr lang="ko-KR" altLang="en-US" sz="10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상세 절차서 작성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전환 상세 절차서 초안 작성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현황분석결과서</a:t>
                      </a:r>
                      <a:endParaRPr lang="en-US" altLang="ko-KR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이행계획서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이행시나리오 초안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</a:t>
                      </a:r>
                      <a:r>
                        <a:rPr lang="en-US" altLang="ko-KR" sz="10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baseline="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57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전환 상세 절차 협의 및 절차서 완성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이행시나리오 초안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이행시나리오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en-US" altLang="ko-KR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</a:t>
                      </a:r>
                      <a:r>
                        <a:rPr lang="en-US" altLang="ko-KR" sz="10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baseline="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57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전환 일정 확정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이행시나리오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세부 이행 일정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</a:p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812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 전 성능 측정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 전 시스템 성능측정 및 검토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성능비교방안 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812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latinLnBrk="1"/>
                      <a:endParaRPr lang="ko-KR" altLang="en-US" sz="12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이행 전 시스템 성능지표 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577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전환작업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전환 작업 전 작업절차 최종 점검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이행시나리오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이행시나리오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</a:p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57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전환 및 점검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별 이행시나리오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</a:p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9812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전환 결과서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grpSp>
        <p:nvGrpSpPr>
          <p:cNvPr id="5" name="그룹 4"/>
          <p:cNvGrpSpPr/>
          <p:nvPr/>
        </p:nvGrpSpPr>
        <p:grpSpPr>
          <a:xfrm>
            <a:off x="528619" y="1859570"/>
            <a:ext cx="7062882" cy="288733"/>
            <a:chOff x="617294" y="1130954"/>
            <a:chExt cx="5187056" cy="355364"/>
          </a:xfrm>
        </p:grpSpPr>
        <p:sp>
          <p:nvSpPr>
            <p:cNvPr id="6" name="Snip Single Corner Rectangle 58"/>
            <p:cNvSpPr/>
            <p:nvPr/>
          </p:nvSpPr>
          <p:spPr>
            <a:xfrm>
              <a:off x="617294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975" b="1" dirty="0">
                  <a:solidFill>
                    <a:schemeClr val="bg1">
                      <a:lumMod val="50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환경조사 및 대상선정</a:t>
              </a:r>
            </a:p>
          </p:txBody>
        </p:sp>
        <p:sp>
          <p:nvSpPr>
            <p:cNvPr id="7" name="Snip Single Corner Rectangle 59"/>
            <p:cNvSpPr/>
            <p:nvPr/>
          </p:nvSpPr>
          <p:spPr>
            <a:xfrm>
              <a:off x="1919536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975" b="1" dirty="0">
                  <a:solidFill>
                    <a:schemeClr val="bg1">
                      <a:lumMod val="50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준비 및 테스트</a:t>
              </a:r>
            </a:p>
          </p:txBody>
        </p:sp>
        <p:sp>
          <p:nvSpPr>
            <p:cNvPr id="8" name="Snip Single Corner Rectangle 60"/>
            <p:cNvSpPr/>
            <p:nvPr/>
          </p:nvSpPr>
          <p:spPr>
            <a:xfrm>
              <a:off x="3215726" y="1130954"/>
              <a:ext cx="1302242" cy="355364"/>
            </a:xfrm>
            <a:prstGeom prst="snip1Rect">
              <a:avLst/>
            </a:prstGeom>
            <a:solidFill>
              <a:srgbClr val="425563"/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975" b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수행</a:t>
              </a:r>
            </a:p>
          </p:txBody>
        </p:sp>
        <p:sp>
          <p:nvSpPr>
            <p:cNvPr id="9" name="Snip Single Corner Rectangle 61"/>
            <p:cNvSpPr/>
            <p:nvPr/>
          </p:nvSpPr>
          <p:spPr>
            <a:xfrm>
              <a:off x="4502108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975" b="1" dirty="0">
                  <a:solidFill>
                    <a:schemeClr val="bg1">
                      <a:lumMod val="50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최적화 및 안정화</a:t>
              </a:r>
            </a:p>
          </p:txBody>
        </p:sp>
      </p:grpSp>
      <p:sp>
        <p:nvSpPr>
          <p:cNvPr id="10" name="직사각형 9"/>
          <p:cNvSpPr/>
          <p:nvPr/>
        </p:nvSpPr>
        <p:spPr>
          <a:xfrm>
            <a:off x="335360" y="827569"/>
            <a:ext cx="11528162" cy="58477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Phase-3 “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전환 수행＂단계에서는 서비스를 전환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(Cut-Over)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하기 위한 상세한 작업절차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(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시나리오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)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를 작성하고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이행 전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후 성능비교를 위한 성능측정 작업 후에 서비스 담당자와 협의된 전환 일정에 맞춰 전환 작업을 실시합니다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669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오픈 소스 전환 절차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최적화 및 안정화</a:t>
            </a:r>
            <a:endParaRPr lang="ko-KR" altLang="en-US" dirty="0"/>
          </a:p>
        </p:txBody>
      </p:sp>
      <p:cxnSp>
        <p:nvCxnSpPr>
          <p:cNvPr id="3" name="Straight Connector 78"/>
          <p:cNvCxnSpPr/>
          <p:nvPr/>
        </p:nvCxnSpPr>
        <p:spPr>
          <a:xfrm>
            <a:off x="512612" y="2163774"/>
            <a:ext cx="10973519" cy="0"/>
          </a:xfrm>
          <a:prstGeom prst="line">
            <a:avLst/>
          </a:prstGeom>
          <a:ln w="38100">
            <a:solidFill>
              <a:srgbClr val="4255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24"/>
          <p:cNvCxnSpPr/>
          <p:nvPr/>
        </p:nvCxnSpPr>
        <p:spPr>
          <a:xfrm>
            <a:off x="512612" y="2163774"/>
            <a:ext cx="10973519" cy="0"/>
          </a:xfrm>
          <a:prstGeom prst="line">
            <a:avLst/>
          </a:prstGeom>
          <a:ln w="38100">
            <a:solidFill>
              <a:srgbClr val="4255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그룹 4"/>
          <p:cNvGrpSpPr/>
          <p:nvPr/>
        </p:nvGrpSpPr>
        <p:grpSpPr>
          <a:xfrm>
            <a:off x="512611" y="1875042"/>
            <a:ext cx="7062882" cy="288733"/>
            <a:chOff x="617294" y="1130954"/>
            <a:chExt cx="5187056" cy="355364"/>
          </a:xfrm>
        </p:grpSpPr>
        <p:sp>
          <p:nvSpPr>
            <p:cNvPr id="6" name="Snip Single Corner Rectangle 58"/>
            <p:cNvSpPr/>
            <p:nvPr/>
          </p:nvSpPr>
          <p:spPr>
            <a:xfrm>
              <a:off x="617294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solidFill>
                    <a:schemeClr val="bg1">
                      <a:lumMod val="50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환경조사 및 대상선정</a:t>
              </a:r>
            </a:p>
          </p:txBody>
        </p:sp>
        <p:sp>
          <p:nvSpPr>
            <p:cNvPr id="7" name="Snip Single Corner Rectangle 59"/>
            <p:cNvSpPr/>
            <p:nvPr/>
          </p:nvSpPr>
          <p:spPr>
            <a:xfrm>
              <a:off x="1919536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solidFill>
                    <a:schemeClr val="bg1">
                      <a:lumMod val="50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준비 및 테스트</a:t>
              </a:r>
            </a:p>
          </p:txBody>
        </p:sp>
        <p:sp>
          <p:nvSpPr>
            <p:cNvPr id="8" name="Snip Single Corner Rectangle 60"/>
            <p:cNvSpPr/>
            <p:nvPr/>
          </p:nvSpPr>
          <p:spPr>
            <a:xfrm>
              <a:off x="3215726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solidFill>
                    <a:schemeClr val="bg1">
                      <a:lumMod val="50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수행</a:t>
              </a:r>
            </a:p>
          </p:txBody>
        </p:sp>
        <p:sp>
          <p:nvSpPr>
            <p:cNvPr id="9" name="Snip Single Corner Rectangle 61"/>
            <p:cNvSpPr/>
            <p:nvPr/>
          </p:nvSpPr>
          <p:spPr>
            <a:xfrm>
              <a:off x="4502108" y="1130954"/>
              <a:ext cx="1302242" cy="355364"/>
            </a:xfrm>
            <a:prstGeom prst="snip1Rect">
              <a:avLst/>
            </a:prstGeom>
            <a:solidFill>
              <a:srgbClr val="425563"/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최적화 및 안정화</a:t>
              </a:r>
            </a:p>
          </p:txBody>
        </p:sp>
      </p:grpSp>
      <p:grpSp>
        <p:nvGrpSpPr>
          <p:cNvPr id="10" name="Group 6"/>
          <p:cNvGrpSpPr/>
          <p:nvPr/>
        </p:nvGrpSpPr>
        <p:grpSpPr>
          <a:xfrm>
            <a:off x="542037" y="2322569"/>
            <a:ext cx="2664295" cy="797826"/>
            <a:chOff x="965665" y="1191363"/>
            <a:chExt cx="2664295" cy="981940"/>
          </a:xfrm>
        </p:grpSpPr>
        <p:sp>
          <p:nvSpPr>
            <p:cNvPr id="11" name="Pentagon 7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시스템 모니터링</a:t>
              </a:r>
            </a:p>
          </p:txBody>
        </p:sp>
        <p:sp>
          <p:nvSpPr>
            <p:cNvPr id="12" name="Rectangle 8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000" b="1" i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1</a:t>
              </a:r>
              <a:endParaRPr lang="ko-KR" altLang="en-US" sz="1000" b="1" i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13" name="Rectangle 9"/>
          <p:cNvSpPr/>
          <p:nvPr/>
        </p:nvSpPr>
        <p:spPr>
          <a:xfrm>
            <a:off x="611524" y="3237780"/>
            <a:ext cx="2594809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 운영 현황 모니터링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성능 측정 지표로 사용을 위한 모니터링 수행 결과 수집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grpSp>
        <p:nvGrpSpPr>
          <p:cNvPr id="14" name="Group 10"/>
          <p:cNvGrpSpPr/>
          <p:nvPr/>
        </p:nvGrpSpPr>
        <p:grpSpPr>
          <a:xfrm>
            <a:off x="3302862" y="2322569"/>
            <a:ext cx="2664295" cy="797826"/>
            <a:chOff x="965665" y="1191363"/>
            <a:chExt cx="2664295" cy="981940"/>
          </a:xfrm>
        </p:grpSpPr>
        <p:sp>
          <p:nvSpPr>
            <p:cNvPr id="15" name="Pentagon 11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이행 후 성능 측정</a:t>
              </a:r>
            </a:p>
          </p:txBody>
        </p:sp>
        <p:sp>
          <p:nvSpPr>
            <p:cNvPr id="16" name="Rectangle 12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000" b="1" i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2</a:t>
              </a:r>
              <a:endParaRPr lang="ko-KR" altLang="en-US" sz="1000" b="1" i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17" name="Rectangle 13"/>
          <p:cNvSpPr/>
          <p:nvPr/>
        </p:nvSpPr>
        <p:spPr>
          <a:xfrm>
            <a:off x="3372347" y="3237780"/>
            <a:ext cx="2594809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사전 협의한 항목들의 성능 측정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이행 전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후 성능 결과 비교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grpSp>
        <p:nvGrpSpPr>
          <p:cNvPr id="18" name="Group 14"/>
          <p:cNvGrpSpPr/>
          <p:nvPr/>
        </p:nvGrpSpPr>
        <p:grpSpPr>
          <a:xfrm>
            <a:off x="6063685" y="2322569"/>
            <a:ext cx="2664295" cy="797826"/>
            <a:chOff x="965665" y="1191363"/>
            <a:chExt cx="2664295" cy="981940"/>
          </a:xfrm>
        </p:grpSpPr>
        <p:sp>
          <p:nvSpPr>
            <p:cNvPr id="19" name="Pentagon 15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성능 최적화</a:t>
              </a:r>
            </a:p>
          </p:txBody>
        </p:sp>
        <p:sp>
          <p:nvSpPr>
            <p:cNvPr id="20" name="Rectangle 16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000" b="1" i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3</a:t>
              </a:r>
              <a:endParaRPr lang="ko-KR" altLang="en-US" sz="1000" b="1" i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21" name="Rectangle 17"/>
          <p:cNvSpPr/>
          <p:nvPr/>
        </p:nvSpPr>
        <p:spPr>
          <a:xfrm>
            <a:off x="6133172" y="3237780"/>
            <a:ext cx="2594809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 성능이 이행 전에 비해 저하된 경우 각 분야 별 최적화 작업을 수행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2" name="Rectangle 23"/>
          <p:cNvSpPr/>
          <p:nvPr/>
        </p:nvSpPr>
        <p:spPr>
          <a:xfrm>
            <a:off x="684028" y="3974113"/>
            <a:ext cx="2449801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 모니터링 수행</a:t>
            </a:r>
          </a:p>
        </p:txBody>
      </p:sp>
      <p:grpSp>
        <p:nvGrpSpPr>
          <p:cNvPr id="23" name="Group 24"/>
          <p:cNvGrpSpPr/>
          <p:nvPr/>
        </p:nvGrpSpPr>
        <p:grpSpPr>
          <a:xfrm>
            <a:off x="8824511" y="2322569"/>
            <a:ext cx="2664295" cy="797826"/>
            <a:chOff x="965665" y="1191363"/>
            <a:chExt cx="2664295" cy="981940"/>
          </a:xfrm>
        </p:grpSpPr>
        <p:sp>
          <p:nvSpPr>
            <p:cNvPr id="24" name="Pentagon 25"/>
            <p:cNvSpPr/>
            <p:nvPr/>
          </p:nvSpPr>
          <p:spPr>
            <a:xfrm>
              <a:off x="1035151" y="1263371"/>
              <a:ext cx="2594809" cy="909932"/>
            </a:xfrm>
            <a:prstGeom prst="homePlate">
              <a:avLst>
                <a:gd name="adj" fmla="val 1755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시스템 안정화</a:t>
              </a:r>
            </a:p>
          </p:txBody>
        </p:sp>
        <p:sp>
          <p:nvSpPr>
            <p:cNvPr id="25" name="Rectangle 26"/>
            <p:cNvSpPr/>
            <p:nvPr/>
          </p:nvSpPr>
          <p:spPr>
            <a:xfrm>
              <a:off x="965665" y="1191363"/>
              <a:ext cx="360040" cy="3600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000" b="1" i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3</a:t>
              </a:r>
              <a:endParaRPr lang="ko-KR" altLang="en-US" sz="1000" b="1" i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26" name="Rectangle 27"/>
          <p:cNvSpPr/>
          <p:nvPr/>
        </p:nvSpPr>
        <p:spPr>
          <a:xfrm>
            <a:off x="8893995" y="3237780"/>
            <a:ext cx="2594809" cy="54811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 안정화 작업 지원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Troubleshooting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수행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7" name="Rectangle 29"/>
          <p:cNvSpPr/>
          <p:nvPr/>
        </p:nvSpPr>
        <p:spPr>
          <a:xfrm>
            <a:off x="3444851" y="3974113"/>
            <a:ext cx="2449801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이행 후 성능 측정</a:t>
            </a:r>
          </a:p>
        </p:txBody>
      </p:sp>
      <p:sp>
        <p:nvSpPr>
          <p:cNvPr id="28" name="Rectangle 30"/>
          <p:cNvSpPr/>
          <p:nvPr/>
        </p:nvSpPr>
        <p:spPr>
          <a:xfrm>
            <a:off x="3444851" y="4533568"/>
            <a:ext cx="2449801" cy="14877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성능 지표 분석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/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/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/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/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/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/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algn="ctr"/>
            <a:endParaRPr lang="ko-KR" altLang="en-US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9" name="Rectangle 34"/>
          <p:cNvSpPr/>
          <p:nvPr/>
        </p:nvSpPr>
        <p:spPr>
          <a:xfrm>
            <a:off x="6205232" y="4533568"/>
            <a:ext cx="2449801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분야 별 성능 최적화</a:t>
            </a:r>
          </a:p>
        </p:txBody>
      </p:sp>
      <p:sp>
        <p:nvSpPr>
          <p:cNvPr id="30" name="Rectangle 35"/>
          <p:cNvSpPr/>
          <p:nvPr/>
        </p:nvSpPr>
        <p:spPr>
          <a:xfrm>
            <a:off x="8947386" y="3974113"/>
            <a:ext cx="2449801" cy="3570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 안정화 수행</a:t>
            </a:r>
          </a:p>
        </p:txBody>
      </p:sp>
      <p:cxnSp>
        <p:nvCxnSpPr>
          <p:cNvPr id="31" name="Straight Arrow Connector 43"/>
          <p:cNvCxnSpPr>
            <a:stCxn id="27" idx="2"/>
            <a:endCxn id="28" idx="0"/>
          </p:cNvCxnSpPr>
          <p:nvPr/>
        </p:nvCxnSpPr>
        <p:spPr>
          <a:xfrm>
            <a:off x="4669751" y="4331202"/>
            <a:ext cx="0" cy="20236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47"/>
          <p:cNvCxnSpPr>
            <a:stCxn id="29" idx="0"/>
            <a:endCxn id="27" idx="3"/>
          </p:cNvCxnSpPr>
          <p:nvPr/>
        </p:nvCxnSpPr>
        <p:spPr>
          <a:xfrm rot="16200000" flipV="1">
            <a:off x="6471936" y="3575373"/>
            <a:ext cx="380910" cy="1535481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48"/>
          <p:cNvCxnSpPr>
            <a:stCxn id="35" idx="3"/>
            <a:endCxn id="29" idx="1"/>
          </p:cNvCxnSpPr>
          <p:nvPr/>
        </p:nvCxnSpPr>
        <p:spPr>
          <a:xfrm flipV="1">
            <a:off x="5343817" y="4712113"/>
            <a:ext cx="861415" cy="650787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50"/>
          <p:cNvCxnSpPr>
            <a:stCxn id="35" idx="2"/>
            <a:endCxn id="30" idx="1"/>
          </p:cNvCxnSpPr>
          <p:nvPr/>
        </p:nvCxnSpPr>
        <p:spPr>
          <a:xfrm rot="5400000" flipH="1" flipV="1">
            <a:off x="6012596" y="2800258"/>
            <a:ext cx="1582388" cy="4287191"/>
          </a:xfrm>
          <a:prstGeom prst="bentConnector4">
            <a:avLst>
              <a:gd name="adj1" fmla="val -11738"/>
              <a:gd name="adj2" fmla="val 9672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lowchart: Decision 79"/>
          <p:cNvSpPr/>
          <p:nvPr/>
        </p:nvSpPr>
        <p:spPr>
          <a:xfrm>
            <a:off x="3976571" y="4990752"/>
            <a:ext cx="1367246" cy="744294"/>
          </a:xfrm>
          <a:prstGeom prst="flowChartDecision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성능오차범위인정</a:t>
            </a:r>
          </a:p>
        </p:txBody>
      </p:sp>
      <p:sp>
        <p:nvSpPr>
          <p:cNvPr id="36" name="Rectangle 80"/>
          <p:cNvSpPr/>
          <p:nvPr/>
        </p:nvSpPr>
        <p:spPr>
          <a:xfrm>
            <a:off x="5340161" y="5210936"/>
            <a:ext cx="352335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No</a:t>
            </a:r>
          </a:p>
        </p:txBody>
      </p:sp>
      <p:sp>
        <p:nvSpPr>
          <p:cNvPr id="37" name="Rectangle 86"/>
          <p:cNvSpPr/>
          <p:nvPr/>
        </p:nvSpPr>
        <p:spPr>
          <a:xfrm>
            <a:off x="4696212" y="5754085"/>
            <a:ext cx="352335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Yes</a:t>
            </a:r>
          </a:p>
        </p:txBody>
      </p:sp>
      <p:cxnSp>
        <p:nvCxnSpPr>
          <p:cNvPr id="38" name="직선 화살표 연결선 37"/>
          <p:cNvCxnSpPr>
            <a:stCxn id="22" idx="3"/>
            <a:endCxn id="27" idx="1"/>
          </p:cNvCxnSpPr>
          <p:nvPr/>
        </p:nvCxnSpPr>
        <p:spPr>
          <a:xfrm>
            <a:off x="3133828" y="4152658"/>
            <a:ext cx="311023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직사각형 38"/>
          <p:cNvSpPr/>
          <p:nvPr/>
        </p:nvSpPr>
        <p:spPr>
          <a:xfrm>
            <a:off x="335360" y="827569"/>
            <a:ext cx="11528162" cy="58477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Phase-4 Optimization “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최적화 및 안정화” 단계에서는 서비스 전환 후 시스템 안정화 작업 지원과 이행 전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후 성능비교 결과에 따라 취할 수 있는 성능최적화 작업등을 포함합니다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9517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오픈 소스 전환 </a:t>
            </a:r>
            <a:r>
              <a:rPr lang="ko-KR" altLang="en-US" dirty="0" smtClean="0"/>
              <a:t>절차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최적화 및 안정화 </a:t>
            </a:r>
            <a:endParaRPr lang="ko-KR" altLang="en-US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997258"/>
              </p:ext>
            </p:extLst>
          </p:nvPr>
        </p:nvGraphicFramePr>
        <p:xfrm>
          <a:off x="518708" y="2445241"/>
          <a:ext cx="10967421" cy="2465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7659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383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1563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75649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2288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No.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Process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Task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Input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Output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담당</a:t>
                      </a:r>
                      <a:endParaRPr lang="ko-KR" altLang="en-US" sz="10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577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시스템 모니터링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시스템 모니터링 수행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이슈보고서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</a:p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1945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 후 성능 측정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 후 성능 측정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이행 후 시스템 성능지표 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1945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latinLnBrk="1"/>
                      <a:endParaRPr lang="ko-KR" altLang="en-US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성능 지표 분석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이행 전</a:t>
                      </a:r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후 성능비교분석 결과 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577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성능 최적화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분야 별 성능 최적화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성능 튜닝 작업 결과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</a:p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577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4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시스템 안정화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시스템 안정화 수행</a:t>
                      </a: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모니터링 결과 보고서</a:t>
                      </a:r>
                      <a:endParaRPr lang="ko-KR" altLang="en-US" sz="10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서비스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운영팀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협력업체</a:t>
                      </a:r>
                    </a:p>
                    <a:p>
                      <a:pPr algn="ctr" latinLnBrk="1"/>
                      <a:r>
                        <a:rPr lang="en-US" altLang="ko-KR" sz="10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U2L </a:t>
                      </a:r>
                      <a:r>
                        <a:rPr lang="ko-KR" altLang="en-US" sz="100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이행팀</a:t>
                      </a:r>
                      <a:endParaRPr lang="ko-KR" altLang="en-US" sz="100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pSp>
        <p:nvGrpSpPr>
          <p:cNvPr id="4" name="그룹 3"/>
          <p:cNvGrpSpPr/>
          <p:nvPr/>
        </p:nvGrpSpPr>
        <p:grpSpPr>
          <a:xfrm>
            <a:off x="512611" y="1929682"/>
            <a:ext cx="7062882" cy="288733"/>
            <a:chOff x="617294" y="1130954"/>
            <a:chExt cx="5187056" cy="355364"/>
          </a:xfrm>
        </p:grpSpPr>
        <p:sp>
          <p:nvSpPr>
            <p:cNvPr id="5" name="Snip Single Corner Rectangle 58"/>
            <p:cNvSpPr/>
            <p:nvPr/>
          </p:nvSpPr>
          <p:spPr>
            <a:xfrm>
              <a:off x="617294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solidFill>
                    <a:schemeClr val="bg1">
                      <a:lumMod val="50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환경조사 및 대상선정</a:t>
              </a:r>
            </a:p>
          </p:txBody>
        </p:sp>
        <p:sp>
          <p:nvSpPr>
            <p:cNvPr id="6" name="Snip Single Corner Rectangle 59"/>
            <p:cNvSpPr/>
            <p:nvPr/>
          </p:nvSpPr>
          <p:spPr>
            <a:xfrm>
              <a:off x="1919536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solidFill>
                    <a:schemeClr val="bg1">
                      <a:lumMod val="50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준비 및 테스트</a:t>
              </a:r>
            </a:p>
          </p:txBody>
        </p:sp>
        <p:sp>
          <p:nvSpPr>
            <p:cNvPr id="7" name="Snip Single Corner Rectangle 60"/>
            <p:cNvSpPr/>
            <p:nvPr/>
          </p:nvSpPr>
          <p:spPr>
            <a:xfrm>
              <a:off x="3215726" y="1130954"/>
              <a:ext cx="1302242" cy="355364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solidFill>
                    <a:schemeClr val="bg1">
                      <a:lumMod val="50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수행</a:t>
              </a:r>
            </a:p>
          </p:txBody>
        </p:sp>
        <p:sp>
          <p:nvSpPr>
            <p:cNvPr id="8" name="Snip Single Corner Rectangle 61"/>
            <p:cNvSpPr/>
            <p:nvPr/>
          </p:nvSpPr>
          <p:spPr>
            <a:xfrm>
              <a:off x="4502108" y="1130954"/>
              <a:ext cx="1302242" cy="355364"/>
            </a:xfrm>
            <a:prstGeom prst="snip1Rect">
              <a:avLst/>
            </a:prstGeom>
            <a:solidFill>
              <a:srgbClr val="425563"/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1000" b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최적화 및 안정화</a:t>
              </a:r>
            </a:p>
          </p:txBody>
        </p:sp>
      </p:grpSp>
      <p:cxnSp>
        <p:nvCxnSpPr>
          <p:cNvPr id="9" name="Straight Connector 24"/>
          <p:cNvCxnSpPr/>
          <p:nvPr/>
        </p:nvCxnSpPr>
        <p:spPr>
          <a:xfrm>
            <a:off x="512612" y="2218415"/>
            <a:ext cx="10973519" cy="0"/>
          </a:xfrm>
          <a:prstGeom prst="line">
            <a:avLst/>
          </a:prstGeom>
          <a:ln w="38100">
            <a:solidFill>
              <a:srgbClr val="4255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직사각형 9"/>
          <p:cNvSpPr/>
          <p:nvPr/>
        </p:nvSpPr>
        <p:spPr>
          <a:xfrm>
            <a:off x="335360" y="827569"/>
            <a:ext cx="11528162" cy="58477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Phase-4 Optimization “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최적화 및 안정화” 단계에서는 서비스 전환 후 시스템 안정화 작업 지원과 이행 전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후 성능비교 결과에 따라 취할 수 있는 성능최적화 작업등을 포함합니다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294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리눅스</a:t>
            </a:r>
            <a:r>
              <a:rPr lang="ko-KR" altLang="en-US" dirty="0" smtClean="0"/>
              <a:t> 전환 시 고려 사항 </a:t>
            </a:r>
            <a:r>
              <a:rPr lang="en-US" altLang="ko-KR" dirty="0" smtClean="0">
                <a:sym typeface="Wingdings" panose="05000000000000000000" pitchFamily="2" charset="2"/>
              </a:rPr>
              <a:t> C </a:t>
            </a:r>
            <a:r>
              <a:rPr lang="ko-KR" altLang="en-US" dirty="0" smtClean="0">
                <a:sym typeface="Wingdings" panose="05000000000000000000" pitchFamily="2" charset="2"/>
              </a:rPr>
              <a:t>언어 애플리케이션</a:t>
            </a:r>
            <a:endParaRPr lang="ko-KR" altLang="en-US" dirty="0"/>
          </a:p>
        </p:txBody>
      </p:sp>
      <p:grpSp>
        <p:nvGrpSpPr>
          <p:cNvPr id="79" name="그룹 78"/>
          <p:cNvGrpSpPr/>
          <p:nvPr/>
        </p:nvGrpSpPr>
        <p:grpSpPr>
          <a:xfrm>
            <a:off x="630028" y="2307152"/>
            <a:ext cx="10783487" cy="977832"/>
            <a:chOff x="693304" y="2708921"/>
            <a:chExt cx="10659280" cy="977832"/>
          </a:xfrm>
        </p:grpSpPr>
        <p:sp>
          <p:nvSpPr>
            <p:cNvPr id="80" name="object 9"/>
            <p:cNvSpPr/>
            <p:nvPr/>
          </p:nvSpPr>
          <p:spPr>
            <a:xfrm>
              <a:off x="8988873" y="2708921"/>
              <a:ext cx="2363711" cy="97783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lIns="0" tIns="0" rIns="0" bIns="0" rtlCol="0" anchor="ctr"/>
            <a:lstStyle/>
            <a:p>
              <a:pPr algn="ctr"/>
              <a:r>
                <a:rPr lang="ko-KR" altLang="en-US" sz="1400" dirty="0" err="1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리</a:t>
              </a:r>
              <a:r>
                <a:rPr lang="ko-KR" altLang="en-US" sz="1400" spc="-5" dirty="0" err="1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눅스에서</a:t>
              </a:r>
              <a:r>
                <a:rPr lang="ko-KR" altLang="en-US" sz="1400" spc="-5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</a:t>
              </a:r>
              <a:r>
                <a:rPr lang="ko-KR" altLang="en-US" sz="1400" spc="-5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실행 될 </a:t>
              </a:r>
              <a:r>
                <a:rPr lang="ko-KR" altLang="en-US" sz="14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수</a:t>
              </a:r>
              <a:endParaRPr lang="en-US" altLang="ko-KR" sz="1400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  <a:p>
              <a:pPr algn="ctr"/>
              <a:r>
                <a:rPr lang="ko-KR" altLang="en-US" sz="1400" spc="-335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</a:t>
              </a:r>
              <a:r>
                <a:rPr lang="ko-KR" altLang="en-US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있</a:t>
              </a:r>
              <a:r>
                <a:rPr lang="ko-KR" altLang="en-US" sz="1400" spc="-5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도록</a:t>
              </a:r>
              <a:r>
                <a:rPr lang="ko-KR" altLang="en-US" sz="1400" spc="-15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</a:t>
              </a:r>
              <a:r>
                <a:rPr lang="ko-KR" altLang="en-US" sz="1400" spc="-5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애플리케이션 </a:t>
              </a:r>
              <a:endParaRPr lang="en-US" altLang="ko-KR" sz="1400" spc="-5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  <a:p>
              <a:pPr algn="ctr"/>
              <a:r>
                <a:rPr lang="ko-KR" altLang="en-US" sz="14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구축 </a:t>
              </a:r>
              <a:r>
                <a:rPr lang="ko-KR" altLang="en-US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및</a:t>
              </a:r>
              <a:r>
                <a:rPr lang="ko-KR" altLang="en-US" sz="1400" spc="-265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</a:t>
              </a:r>
              <a:r>
                <a:rPr lang="ko-KR" altLang="en-US" sz="14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테스트</a:t>
              </a:r>
              <a:endPara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</p:txBody>
        </p:sp>
        <p:grpSp>
          <p:nvGrpSpPr>
            <p:cNvPr id="82" name="그룹 81"/>
            <p:cNvGrpSpPr/>
            <p:nvPr/>
          </p:nvGrpSpPr>
          <p:grpSpPr>
            <a:xfrm>
              <a:off x="693304" y="2717125"/>
              <a:ext cx="2594383" cy="927355"/>
              <a:chOff x="693305" y="2717125"/>
              <a:chExt cx="2183638" cy="927355"/>
            </a:xfrm>
          </p:grpSpPr>
          <p:sp>
            <p:nvSpPr>
              <p:cNvPr id="90" name="object 14"/>
              <p:cNvSpPr txBox="1"/>
              <p:nvPr/>
            </p:nvSpPr>
            <p:spPr>
              <a:xfrm>
                <a:off x="719213" y="2742272"/>
                <a:ext cx="2157730" cy="472473"/>
              </a:xfrm>
              <a:prstGeom prst="rect">
                <a:avLst/>
              </a:prstGeom>
            </p:spPr>
            <p:txBody>
              <a:bodyPr vert="horz" wrap="square" lIns="0" tIns="5814" rIns="0" bIns="0" rtlCol="0">
                <a:spAutoFit/>
              </a:bodyPr>
              <a:lstStyle/>
              <a:p>
                <a:pPr>
                  <a:lnSpc>
                    <a:spcPct val="100000"/>
                  </a:lnSpc>
                  <a:spcBef>
                    <a:spcPts val="45"/>
                  </a:spcBef>
                </a:pPr>
                <a:endParaRPr sz="140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endParaRPr>
              </a:p>
              <a:p>
                <a:pPr marL="96520" marR="108585">
                  <a:lnSpc>
                    <a:spcPct val="135900"/>
                  </a:lnSpc>
                </a:pPr>
                <a:r>
                  <a:rPr sz="1200" dirty="0">
                    <a:solidFill>
                      <a:srgbClr val="CCCCFF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  <a:cs typeface="Malgun Gothic" charset="-127"/>
                  </a:rPr>
                  <a:t>포팅과 관련된</a:t>
                </a:r>
                <a:r>
                  <a:rPr sz="1200" spc="-260" dirty="0">
                    <a:solidFill>
                      <a:srgbClr val="CCCCFF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  <a:cs typeface="Malgun Gothic" charset="-127"/>
                  </a:rPr>
                  <a:t> </a:t>
                </a:r>
                <a:r>
                  <a:rPr sz="1200" dirty="0">
                    <a:solidFill>
                      <a:srgbClr val="CCCCFF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  <a:cs typeface="Malgun Gothic" charset="-127"/>
                  </a:rPr>
                  <a:t>사항확  인</a:t>
                </a:r>
                <a:endParaRPr sz="120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endParaRPr>
              </a:p>
            </p:txBody>
          </p:sp>
          <p:sp>
            <p:nvSpPr>
              <p:cNvPr id="91" name="object 15"/>
              <p:cNvSpPr/>
              <p:nvPr/>
            </p:nvSpPr>
            <p:spPr>
              <a:xfrm>
                <a:off x="693305" y="2717125"/>
                <a:ext cx="2183130" cy="927355"/>
              </a:xfrm>
              <a:prstGeom prst="rect">
                <a:avLst/>
              </a:prstGeom>
              <a:blipFill>
                <a:blip r:embed="rId2" cstate="print"/>
                <a:stretch>
                  <a:fillRect/>
                </a:stretch>
              </a:blipFill>
              <a:ln>
                <a:solidFill>
                  <a:schemeClr val="bg1">
                    <a:lumMod val="65000"/>
                  </a:schemeClr>
                </a:solidFill>
              </a:ln>
            </p:spPr>
            <p:txBody>
              <a:bodyPr wrap="square" lIns="0" tIns="0" rIns="0" bIns="0" rtlCol="0" anchor="ctr"/>
              <a:lstStyle/>
              <a:p>
                <a:pPr algn="ctr"/>
                <a:r>
                  <a:rPr lang="ko-KR" altLang="en-US" sz="1400" dirty="0" err="1">
                    <a:latin typeface="산돌고딕 M" panose="02030504000101010101" pitchFamily="18" charset="-127"/>
                    <a:ea typeface="산돌고딕 M" panose="02030504000101010101" pitchFamily="18" charset="-127"/>
                    <a:cs typeface="Malgun Gothic" charset="-127"/>
                  </a:rPr>
                  <a:t>포팅과</a:t>
                </a:r>
                <a:r>
                  <a:rPr lang="ko-KR" altLang="en-US" sz="1400" dirty="0">
                    <a:latin typeface="산돌고딕 M" panose="02030504000101010101" pitchFamily="18" charset="-127"/>
                    <a:ea typeface="산돌고딕 M" panose="02030504000101010101" pitchFamily="18" charset="-127"/>
                    <a:cs typeface="Malgun Gothic" charset="-127"/>
                  </a:rPr>
                  <a:t> 관련된 사항확인</a:t>
                </a:r>
              </a:p>
            </p:txBody>
          </p:sp>
        </p:grpSp>
        <p:sp>
          <p:nvSpPr>
            <p:cNvPr id="83" name="object 56"/>
            <p:cNvSpPr/>
            <p:nvPr/>
          </p:nvSpPr>
          <p:spPr>
            <a:xfrm>
              <a:off x="3385752" y="2813800"/>
              <a:ext cx="120014" cy="794094"/>
            </a:xfrm>
            <a:custGeom>
              <a:avLst/>
              <a:gdLst/>
              <a:ahLst/>
              <a:cxnLst/>
              <a:rect l="l" t="t" r="r" b="b"/>
              <a:pathLst>
                <a:path w="120015" h="888364">
                  <a:moveTo>
                    <a:pt x="0" y="0"/>
                  </a:moveTo>
                  <a:lnTo>
                    <a:pt x="0" y="888199"/>
                  </a:lnTo>
                  <a:lnTo>
                    <a:pt x="119507" y="4440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 sz="1100" dirty="0"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84" name="object 56"/>
            <p:cNvSpPr/>
            <p:nvPr/>
          </p:nvSpPr>
          <p:spPr>
            <a:xfrm>
              <a:off x="6047994" y="2822657"/>
              <a:ext cx="120014" cy="794094"/>
            </a:xfrm>
            <a:custGeom>
              <a:avLst/>
              <a:gdLst/>
              <a:ahLst/>
              <a:cxnLst/>
              <a:rect l="l" t="t" r="r" b="b"/>
              <a:pathLst>
                <a:path w="120015" h="888364">
                  <a:moveTo>
                    <a:pt x="0" y="0"/>
                  </a:moveTo>
                  <a:lnTo>
                    <a:pt x="0" y="888199"/>
                  </a:lnTo>
                  <a:lnTo>
                    <a:pt x="119507" y="4440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 sz="1100" dirty="0"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85" name="object 9"/>
            <p:cNvSpPr/>
            <p:nvPr/>
          </p:nvSpPr>
          <p:spPr>
            <a:xfrm>
              <a:off x="3588273" y="2708921"/>
              <a:ext cx="2363711" cy="97783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lIns="0" tIns="0" rIns="0" bIns="0" rtlCol="0" anchor="ctr"/>
            <a:lstStyle/>
            <a:p>
              <a:pPr algn="ctr"/>
              <a:r>
                <a:rPr lang="en-US" altLang="ko-KR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UNIX</a:t>
              </a:r>
              <a:r>
                <a:rPr lang="ko-KR" altLang="en-US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상에서 </a:t>
              </a:r>
              <a:r>
                <a:rPr lang="en-US" altLang="ko-KR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GNU</a:t>
              </a:r>
              <a:r>
                <a:rPr lang="ko-KR" altLang="en-US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툴을 </a:t>
              </a:r>
              <a:endPara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  <a:p>
              <a:pPr algn="ctr"/>
              <a:r>
                <a:rPr lang="ko-KR" altLang="en-US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이용하여 </a:t>
              </a:r>
              <a:r>
                <a:rPr lang="en-US" altLang="ko-KR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C/C++  </a:t>
              </a:r>
            </a:p>
            <a:p>
              <a:pPr algn="ctr"/>
              <a:r>
                <a:rPr lang="ko-KR" altLang="en-US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애플리케이션 구축</a:t>
              </a:r>
            </a:p>
          </p:txBody>
        </p:sp>
        <p:sp>
          <p:nvSpPr>
            <p:cNvPr id="87" name="object 9"/>
            <p:cNvSpPr/>
            <p:nvPr/>
          </p:nvSpPr>
          <p:spPr>
            <a:xfrm>
              <a:off x="6240028" y="2708921"/>
              <a:ext cx="2363711" cy="97783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lIns="0" tIns="0" rIns="0" bIns="0" rtlCol="0" anchor="ctr"/>
            <a:lstStyle/>
            <a:p>
              <a:pPr algn="ctr"/>
              <a:r>
                <a:rPr lang="en-US" altLang="ko-KR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UNIX</a:t>
              </a:r>
              <a:r>
                <a:rPr lang="ko-KR" altLang="en-US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머신 상에서 </a:t>
              </a:r>
              <a:endPara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  <a:p>
              <a:pPr algn="ctr"/>
              <a:r>
                <a:rPr lang="ko-KR" altLang="en-US" sz="1400" dirty="0" err="1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리눅스용</a:t>
              </a:r>
              <a:r>
                <a:rPr lang="ko-KR" altLang="en-US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애플리케이션을 </a:t>
              </a:r>
              <a:r>
                <a:rPr lang="en-US" altLang="ko-KR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/>
              </a:r>
              <a:br>
                <a:rPr lang="en-US" altLang="ko-KR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</a:br>
              <a:r>
                <a:rPr lang="ko-KR" altLang="en-US" sz="1400" dirty="0" err="1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빌드및</a:t>
              </a:r>
              <a:r>
                <a:rPr lang="ko-KR" altLang="en-US" sz="14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테스트</a:t>
              </a:r>
            </a:p>
          </p:txBody>
        </p:sp>
        <p:sp>
          <p:nvSpPr>
            <p:cNvPr id="89" name="object 56"/>
            <p:cNvSpPr/>
            <p:nvPr/>
          </p:nvSpPr>
          <p:spPr>
            <a:xfrm>
              <a:off x="8712290" y="2780928"/>
              <a:ext cx="120014" cy="794094"/>
            </a:xfrm>
            <a:custGeom>
              <a:avLst/>
              <a:gdLst/>
              <a:ahLst/>
              <a:cxnLst/>
              <a:rect l="l" t="t" r="r" b="b"/>
              <a:pathLst>
                <a:path w="120015" h="888364">
                  <a:moveTo>
                    <a:pt x="0" y="0"/>
                  </a:moveTo>
                  <a:lnTo>
                    <a:pt x="0" y="888199"/>
                  </a:lnTo>
                  <a:lnTo>
                    <a:pt x="119507" y="4440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 sz="1100" dirty="0"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93" name="표 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6985615"/>
              </p:ext>
            </p:extLst>
          </p:nvPr>
        </p:nvGraphicFramePr>
        <p:xfrm>
          <a:off x="336063" y="3464528"/>
          <a:ext cx="11344030" cy="278980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2785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0654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99763">
                <a:tc>
                  <a:txBody>
                    <a:bodyPr/>
                    <a:lstStyle/>
                    <a:p>
                      <a:pPr algn="l"/>
                      <a:r>
                        <a:rPr lang="ko-KR" altLang="en-US" sz="14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항목</a:t>
                      </a:r>
                      <a:endParaRPr lang="en-US" sz="14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225024" marR="225024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14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    내역</a:t>
                      </a:r>
                      <a:endParaRPr lang="en-US" sz="14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225024" marR="225024" marT="36000" marB="3600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5463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14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컴파일</a:t>
                      </a:r>
                      <a:endParaRPr lang="en-US" sz="1400" b="1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225024" marR="225024" marT="102870" marB="10287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14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CPU </a:t>
                      </a:r>
                      <a:r>
                        <a:rPr lang="ko-KR" altLang="en-US" sz="1400" baseline="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로직과</a:t>
                      </a:r>
                      <a:r>
                        <a:rPr lang="ko-KR" altLang="en-US" sz="14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en-US" altLang="ko-KR" sz="14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 </a:t>
                      </a:r>
                      <a:r>
                        <a:rPr lang="ko-KR" altLang="en-US" sz="14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지원 명령어의 차이에 따라 소스 코드 컴파일 시 오류가 발생할 수 있음</a:t>
                      </a:r>
                      <a:endParaRPr lang="en-US" altLang="ko-KR" sz="1400" baseline="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4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컴파일러 플래그</a:t>
                      </a:r>
                      <a:r>
                        <a:rPr lang="en-US" altLang="ko-KR" sz="14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 </a:t>
                      </a:r>
                      <a:r>
                        <a:rPr lang="en-US" altLang="ko-KR" sz="1400" baseline="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Makefiles</a:t>
                      </a:r>
                      <a:r>
                        <a:rPr lang="en-US" altLang="ko-KR" sz="14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 </a:t>
                      </a:r>
                      <a:r>
                        <a:rPr lang="ko-KR" altLang="en-US" sz="1400" baseline="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빌드</a:t>
                      </a:r>
                      <a:r>
                        <a:rPr lang="ko-KR" altLang="en-US" sz="14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절차</a:t>
                      </a:r>
                      <a:r>
                        <a:rPr lang="en-US" altLang="ko-KR" sz="14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 </a:t>
                      </a:r>
                      <a:r>
                        <a:rPr lang="ko-KR" altLang="en-US" sz="14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소스 코드 변경 등이 필요함</a:t>
                      </a:r>
                      <a:endParaRPr lang="en-US" altLang="ko-KR" sz="1400" baseline="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225024" marR="225024" marT="102870" marB="10287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5463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14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라이브러리</a:t>
                      </a:r>
                      <a:endParaRPr lang="en-US" sz="1400" b="1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225024" marR="225024" marT="102870" marB="10287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ANSI,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C/C++ </a:t>
                      </a:r>
                      <a:r>
                        <a:rPr lang="ko-KR" altLang="en-US" sz="14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등 표준 라이브러리가 벤더와 버전 별로 상이한 경우</a:t>
                      </a:r>
                      <a:r>
                        <a:rPr lang="en-US" altLang="ko-KR" sz="14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4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라이브러리 변환이 필요할 수 있음 </a:t>
                      </a:r>
                      <a:r>
                        <a:rPr lang="en-US" altLang="ko-KR" sz="14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(</a:t>
                      </a:r>
                      <a:r>
                        <a:rPr lang="ko-KR" altLang="en-US" sz="14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예</a:t>
                      </a:r>
                      <a:r>
                        <a:rPr lang="en-US" altLang="ko-KR" sz="14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: Unix </a:t>
                      </a:r>
                      <a:r>
                        <a:rPr lang="ko-KR" altLang="en-US" sz="14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전용 </a:t>
                      </a:r>
                      <a:r>
                        <a:rPr lang="en-US" altLang="ko-KR" sz="14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</a:t>
                      </a:r>
                      <a:r>
                        <a:rPr lang="ko-KR" altLang="en-US" sz="14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언어 라이브러리를 사용하는 경우</a:t>
                      </a:r>
                      <a:r>
                        <a:rPr lang="en-US" altLang="ko-KR" sz="14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)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225024" marR="225024" marT="102870" marB="10287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5463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4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Endian</a:t>
                      </a:r>
                      <a:endParaRPr lang="en-US" sz="1400" b="1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225024" marR="225024" marT="102870" marB="10287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Unix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에서 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Big-Endian 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방식인 경우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, Linux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의 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Little-Endian</a:t>
                      </a:r>
                      <a:r>
                        <a:rPr lang="en-US" altLang="ko-KR" sz="14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</a:t>
                      </a:r>
                      <a:r>
                        <a:rPr lang="ko-KR" altLang="en-US" sz="14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방식으로 변환이 필요할 수 있음</a:t>
                      </a:r>
                      <a:endParaRPr lang="en-US" altLang="ko-KR" sz="1400" kern="1200" dirty="0" smtClean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  <a:p>
                      <a:pPr marL="28575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Endian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이란 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CPU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가 메모리에 데이터를 저장하는 방식을 의미함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225024" marR="225024" marT="102870" marB="10287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5463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altLang="ko-KR" sz="14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POSIX</a:t>
                      </a:r>
                      <a:endParaRPr lang="en-US" sz="1400" b="1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225024" marR="225024" marT="102870" marB="10287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POSIX (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이기종 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Unix 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간 호환을 위해서 공통 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API 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준수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) </a:t>
                      </a:r>
                      <a:r>
                        <a:rPr lang="ko-KR" altLang="en-US" sz="14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기반이 아닌 경우에는 소스 코드는 변경이 필요함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225024" marR="225024" marT="102870" marB="10287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cxnSp>
        <p:nvCxnSpPr>
          <p:cNvPr id="95" name="직선 화살표 연결선 94"/>
          <p:cNvCxnSpPr/>
          <p:nvPr/>
        </p:nvCxnSpPr>
        <p:spPr>
          <a:xfrm flipH="1">
            <a:off x="5942907" y="2098504"/>
            <a:ext cx="238247" cy="24630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6094829" y="1790727"/>
            <a:ext cx="1231051" cy="307777"/>
          </a:xfrm>
          <a:prstGeom prst="rect">
            <a:avLst/>
          </a:prstGeom>
        </p:spPr>
        <p:txBody>
          <a:bodyPr wrap="square" lIns="0" rtlCol="0">
            <a:spAutoFit/>
          </a:bodyPr>
          <a:lstStyle/>
          <a:p>
            <a:pPr defTabSz="1042988" eaLnBrk="0" hangingPunct="0">
              <a:spcBef>
                <a:spcPct val="50000"/>
              </a:spcBef>
              <a:buSzPct val="140000"/>
            </a:pPr>
            <a:r>
              <a:rPr lang="en-US" altLang="ko-KR" sz="1400" b="1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Key Point!</a:t>
            </a:r>
            <a:endParaRPr lang="ko-KR" altLang="en-US" sz="1400" b="1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00" name="직사각형 99"/>
          <p:cNvSpPr/>
          <p:nvPr/>
        </p:nvSpPr>
        <p:spPr>
          <a:xfrm>
            <a:off x="3558730" y="2322686"/>
            <a:ext cx="2391254" cy="962298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ash"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1" name="직사각형 100"/>
          <p:cNvSpPr/>
          <p:nvPr/>
        </p:nvSpPr>
        <p:spPr>
          <a:xfrm>
            <a:off x="335360" y="827569"/>
            <a:ext cx="11528162" cy="1215717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3"/>
              </a:buBlip>
            </a:pP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자체 개발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C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나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턱시도 기반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인프라는 아래와 같은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단계로 적용합니다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  <a:endParaRPr lang="en-US" altLang="ko-KR" sz="16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742950" lvl="1" indent="-285750" fontAlgn="auto" latinLnBrk="0"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Linux C / C library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를 기존 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UNIX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에 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install (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일반적으로 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UNIX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에서 이미 사용중임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)</a:t>
            </a:r>
          </a:p>
          <a:p>
            <a:pPr marL="742950" lvl="1" indent="-285750" fontAlgn="auto" latinLnBrk="0"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UNIX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상에서 컴파일 및 테스트 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(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표본집단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)</a:t>
            </a:r>
          </a:p>
          <a:p>
            <a:pPr marL="742950" lvl="1" indent="-285750" fontAlgn="auto" latinLnBrk="0"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검증 후 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Linux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상에 재 컴파일 및 구성 </a:t>
            </a:r>
          </a:p>
        </p:txBody>
      </p:sp>
    </p:spTree>
    <p:extLst>
      <p:ext uri="{BB962C8B-B14F-4D97-AF65-F5344CB8AC3E}">
        <p14:creationId xmlns:p14="http://schemas.microsoft.com/office/powerpoint/2010/main" val="155765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리눅스</a:t>
            </a:r>
            <a:r>
              <a:rPr lang="ko-KR" altLang="en-US" dirty="0"/>
              <a:t> 전환 시 고려 사항 </a:t>
            </a:r>
            <a:r>
              <a:rPr lang="en-US" altLang="ko-KR" dirty="0">
                <a:sym typeface="Wingdings" panose="05000000000000000000" pitchFamily="2" charset="2"/>
              </a:rPr>
              <a:t> C </a:t>
            </a:r>
            <a:r>
              <a:rPr lang="ko-KR" altLang="en-US" dirty="0">
                <a:sym typeface="Wingdings" panose="05000000000000000000" pitchFamily="2" charset="2"/>
              </a:rPr>
              <a:t>언어 </a:t>
            </a:r>
            <a:r>
              <a:rPr lang="ko-KR" altLang="en-US" dirty="0" smtClean="0">
                <a:sym typeface="Wingdings" panose="05000000000000000000" pitchFamily="2" charset="2"/>
              </a:rPr>
              <a:t>애플리케이션</a:t>
            </a:r>
            <a:r>
              <a:rPr lang="en-US" altLang="ko-KR" dirty="0" smtClean="0">
                <a:sym typeface="Wingdings" panose="05000000000000000000" pitchFamily="2" charset="2"/>
              </a:rPr>
              <a:t>(</a:t>
            </a:r>
            <a:r>
              <a:rPr lang="ko-KR" altLang="en-US" dirty="0" smtClean="0">
                <a:sym typeface="Wingdings" panose="05000000000000000000" pitchFamily="2" charset="2"/>
              </a:rPr>
              <a:t>턱시도</a:t>
            </a:r>
            <a:r>
              <a:rPr lang="en-US" altLang="ko-KR" dirty="0" smtClean="0">
                <a:sym typeface="Wingdings" panose="05000000000000000000" pitchFamily="2" charset="2"/>
              </a:rPr>
              <a:t>)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04794" y="804683"/>
            <a:ext cx="7967470" cy="234026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defTabSz="349548" fontAlgn="auto" latinLnBrk="0">
              <a:spcBef>
                <a:spcPts val="0"/>
              </a:spcBef>
              <a:spcAft>
                <a:spcPts val="0"/>
              </a:spcAft>
              <a:buSzPct val="100000"/>
            </a:pPr>
            <a:endParaRPr kumimoji="0" lang="ko-KR" altLang="en-US" sz="1138" b="1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HP Simplified" pitchFamily="34" charset="0"/>
            </a:endParaRPr>
          </a:p>
        </p:txBody>
      </p:sp>
      <p:sp>
        <p:nvSpPr>
          <p:cNvPr id="4" name="Rectangle 63"/>
          <p:cNvSpPr>
            <a:spLocks noChangeArrowheads="1"/>
          </p:cNvSpPr>
          <p:nvPr/>
        </p:nvSpPr>
        <p:spPr bwMode="gray">
          <a:xfrm>
            <a:off x="335360" y="833951"/>
            <a:ext cx="9365460" cy="1215717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  <a:extLst/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Tuxedo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기반 인프라는 아래와 같은 단계를 거칩니다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endParaRPr lang="en-US" altLang="ko-KR" sz="16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742950" lvl="1" indent="-285750" fontAlgn="auto" latinLnBrk="0"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Tuxedo 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개발 환경 전환 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(</a:t>
            </a:r>
            <a:r>
              <a:rPr lang="en-US" altLang="ko-KR" sz="1400" dirty="0" err="1">
                <a:latin typeface="산돌고딕 M" panose="02030504000101010101" pitchFamily="18" charset="-127"/>
                <a:ea typeface="산돌고딕 M" panose="02030504000101010101" pitchFamily="18" charset="-127"/>
              </a:rPr>
              <a:t>UBBconfig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파일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en-US" altLang="ko-KR" sz="1400" dirty="0" err="1">
                <a:latin typeface="산돌고딕 M" panose="02030504000101010101" pitchFamily="18" charset="-127"/>
                <a:ea typeface="산돌고딕 M" panose="02030504000101010101" pitchFamily="18" charset="-127"/>
              </a:rPr>
              <a:t>setenv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파일 등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)</a:t>
            </a:r>
          </a:p>
          <a:p>
            <a:pPr marL="742950" lvl="1" indent="-285750" fontAlgn="auto" latinLnBrk="0"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UNIX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상에서 </a:t>
            </a:r>
            <a:r>
              <a:rPr lang="en-US" altLang="ko-KR" sz="1400" dirty="0" err="1">
                <a:latin typeface="산돌고딕 M" panose="02030504000101010101" pitchFamily="18" charset="-127"/>
                <a:ea typeface="산돌고딕 M" panose="02030504000101010101" pitchFamily="18" charset="-127"/>
              </a:rPr>
              <a:t>gcc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(GNU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툴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) 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컴파일 및 테스트 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(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표본집단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)</a:t>
            </a:r>
          </a:p>
          <a:p>
            <a:pPr marL="742950" lvl="1" indent="-285750" fontAlgn="auto" latinLnBrk="0"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검증 후 </a:t>
            </a:r>
            <a:r>
              <a:rPr lang="en-US" altLang="ko-KR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Linux</a:t>
            </a:r>
            <a:r>
              <a:rPr lang="ko-KR" altLang="en-US" sz="14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상에 재 컴파일 및 구성 </a:t>
            </a:r>
            <a:endParaRPr lang="en-US" altLang="ko-KR" sz="14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5" name="object 9"/>
          <p:cNvSpPr/>
          <p:nvPr/>
        </p:nvSpPr>
        <p:spPr>
          <a:xfrm>
            <a:off x="9060882" y="2283473"/>
            <a:ext cx="2363711" cy="794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txBody>
          <a:bodyPr wrap="square" lIns="0" tIns="0" rIns="0" bIns="0" rtlCol="0" anchor="ctr"/>
          <a:lstStyle/>
          <a:p>
            <a:pPr algn="ctr"/>
            <a:r>
              <a:rPr lang="ko-KR" altLang="en-US" sz="1400" b="1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관리 명령어</a:t>
            </a:r>
          </a:p>
          <a:p>
            <a:pPr algn="ctr"/>
            <a:endParaRPr lang="en-US" altLang="ko-KR" sz="1050" dirty="0" smtClean="0"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  <a:p>
            <a:pPr algn="ctr"/>
            <a:r>
              <a:rPr lang="ko-KR" altLang="en-US" sz="1050" dirty="0" err="1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리눅스에서도</a:t>
            </a:r>
            <a:r>
              <a:rPr lang="ko-KR" altLang="en-US" sz="1050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 </a:t>
            </a:r>
            <a:r>
              <a:rPr lang="ko-KR" altLang="en-US" sz="105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동일한 명령어 </a:t>
            </a:r>
            <a:r>
              <a:rPr lang="ko-KR" altLang="en-US" sz="1050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사용</a:t>
            </a:r>
            <a:endParaRPr sz="1050" dirty="0"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</p:txBody>
      </p:sp>
      <p:sp>
        <p:nvSpPr>
          <p:cNvPr id="7" name="object 14"/>
          <p:cNvSpPr txBox="1"/>
          <p:nvPr/>
        </p:nvSpPr>
        <p:spPr>
          <a:xfrm>
            <a:off x="796094" y="2310572"/>
            <a:ext cx="2563601" cy="489325"/>
          </a:xfrm>
          <a:prstGeom prst="rect">
            <a:avLst/>
          </a:prstGeom>
        </p:spPr>
        <p:txBody>
          <a:bodyPr vert="horz" wrap="square" lIns="0" tIns="4724" rIns="0" bIns="0" rtlCol="0">
            <a:spAutoFit/>
          </a:bodyPr>
          <a:lstStyle/>
          <a:p>
            <a:pPr algn="ctr" defTabSz="742950" fontAlgn="auto" latinLnBrk="0">
              <a:spcBef>
                <a:spcPts val="37"/>
              </a:spcBef>
              <a:spcAft>
                <a:spcPts val="0"/>
              </a:spcAft>
            </a:pPr>
            <a:endParaRPr kumimoji="0" sz="1381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  <a:p>
            <a:pPr marL="78423" marR="88225" algn="ctr" defTabSz="742950" fontAlgn="auto" latinLnBrk="0">
              <a:lnSpc>
                <a:spcPct val="135900"/>
              </a:lnSpc>
              <a:spcBef>
                <a:spcPts val="0"/>
              </a:spcBef>
              <a:spcAft>
                <a:spcPts val="0"/>
              </a:spcAft>
            </a:pPr>
            <a:r>
              <a:rPr kumimoji="0" sz="1300" dirty="0">
                <a:solidFill>
                  <a:srgbClr val="CCCCFF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포팅과 관련된</a:t>
            </a:r>
            <a:r>
              <a:rPr kumimoji="0" sz="1300" spc="-211" dirty="0">
                <a:solidFill>
                  <a:srgbClr val="CCCCFF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 </a:t>
            </a:r>
            <a:r>
              <a:rPr kumimoji="0" sz="1300" dirty="0">
                <a:solidFill>
                  <a:srgbClr val="CCCCFF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사항확  인</a:t>
            </a:r>
            <a:endParaRPr kumimoji="0" sz="130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</p:txBody>
      </p:sp>
      <p:sp>
        <p:nvSpPr>
          <p:cNvPr id="8" name="object 15"/>
          <p:cNvSpPr/>
          <p:nvPr/>
        </p:nvSpPr>
        <p:spPr>
          <a:xfrm>
            <a:off x="765312" y="2290139"/>
            <a:ext cx="2593780" cy="7534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txBody>
          <a:bodyPr wrap="square" lIns="0" tIns="0" rIns="0" bIns="0" rtlCol="0" anchor="ctr"/>
          <a:lstStyle/>
          <a:p>
            <a:pPr algn="ctr"/>
            <a:r>
              <a:rPr lang="ko-KR" altLang="en-US" sz="1400" b="1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환경 구성 및 </a:t>
            </a:r>
            <a:r>
              <a:rPr lang="ko-KR" altLang="en-US" sz="1400" b="1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설정</a:t>
            </a:r>
            <a:endParaRPr lang="en-US" altLang="ko-KR" sz="1400" b="1" dirty="0" smtClean="0"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  <a:p>
            <a:pPr algn="ctr"/>
            <a:endParaRPr lang="ko-KR" altLang="en-US" sz="1400" dirty="0"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  <a:p>
            <a:pPr algn="ctr"/>
            <a:r>
              <a:rPr lang="en-US" altLang="ko-KR" sz="105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(IP </a:t>
            </a:r>
            <a:r>
              <a:rPr lang="ko-KR" altLang="en-US" sz="105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정보</a:t>
            </a:r>
            <a:r>
              <a:rPr lang="en-US" altLang="ko-KR" sz="105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, </a:t>
            </a:r>
            <a:r>
              <a:rPr lang="ko-KR" altLang="en-US" sz="1050" dirty="0" err="1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파라미터</a:t>
            </a:r>
            <a:r>
              <a:rPr lang="ko-KR" altLang="en-US" sz="105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 등</a:t>
            </a:r>
            <a:r>
              <a:rPr lang="en-US" altLang="ko-KR" sz="105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)</a:t>
            </a:r>
            <a:endParaRPr sz="1050" dirty="0"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</p:txBody>
      </p:sp>
      <p:sp>
        <p:nvSpPr>
          <p:cNvPr id="10" name="object 56"/>
          <p:cNvSpPr/>
          <p:nvPr/>
        </p:nvSpPr>
        <p:spPr>
          <a:xfrm>
            <a:off x="3457760" y="2368688"/>
            <a:ext cx="120014" cy="645201"/>
          </a:xfrm>
          <a:custGeom>
            <a:avLst/>
            <a:gdLst/>
            <a:ahLst/>
            <a:cxnLst/>
            <a:rect l="l" t="t" r="r" b="b"/>
            <a:pathLst>
              <a:path w="120015" h="888364">
                <a:moveTo>
                  <a:pt x="0" y="0"/>
                </a:moveTo>
                <a:lnTo>
                  <a:pt x="0" y="888199"/>
                </a:lnTo>
                <a:lnTo>
                  <a:pt x="119507" y="444093"/>
                </a:lnTo>
                <a:lnTo>
                  <a:pt x="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endParaRPr kumimoji="0" sz="1138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1" name="object 56"/>
          <p:cNvSpPr/>
          <p:nvPr/>
        </p:nvSpPr>
        <p:spPr>
          <a:xfrm>
            <a:off x="6120003" y="2375884"/>
            <a:ext cx="120014" cy="645201"/>
          </a:xfrm>
          <a:custGeom>
            <a:avLst/>
            <a:gdLst/>
            <a:ahLst/>
            <a:cxnLst/>
            <a:rect l="l" t="t" r="r" b="b"/>
            <a:pathLst>
              <a:path w="120015" h="888364">
                <a:moveTo>
                  <a:pt x="0" y="0"/>
                </a:moveTo>
                <a:lnTo>
                  <a:pt x="0" y="888199"/>
                </a:lnTo>
                <a:lnTo>
                  <a:pt x="119507" y="444093"/>
                </a:lnTo>
                <a:lnTo>
                  <a:pt x="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endParaRPr kumimoji="0" sz="1138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2" name="object 9"/>
          <p:cNvSpPr/>
          <p:nvPr/>
        </p:nvSpPr>
        <p:spPr>
          <a:xfrm>
            <a:off x="3660281" y="2274472"/>
            <a:ext cx="2363711" cy="794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txBody>
          <a:bodyPr wrap="square" lIns="0" tIns="0" rIns="0" bIns="0" rtlCol="0" anchor="ctr"/>
          <a:lstStyle/>
          <a:p>
            <a:pPr algn="ctr"/>
            <a:r>
              <a:rPr lang="ko-KR" altLang="en-US" sz="1400" b="1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컴파일 환경</a:t>
            </a:r>
            <a:endParaRPr lang="en-US" altLang="ko-KR" sz="1400" b="1" dirty="0"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  <a:p>
            <a:pPr algn="ctr"/>
            <a:endParaRPr lang="en-US" altLang="ko-KR" sz="1050" dirty="0" smtClean="0"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  <a:p>
            <a:pPr algn="ctr"/>
            <a:r>
              <a:rPr lang="ko-KR" altLang="en-US" sz="1050" dirty="0" err="1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리눅스는</a:t>
            </a:r>
            <a:r>
              <a:rPr lang="ko-KR" altLang="en-US" sz="1050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 </a:t>
            </a:r>
            <a:r>
              <a:rPr lang="en-US" altLang="ko-KR" sz="1050" dirty="0" err="1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gcc</a:t>
            </a:r>
            <a:r>
              <a:rPr lang="en-US" altLang="ko-KR" sz="105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/g</a:t>
            </a:r>
            <a:r>
              <a:rPr lang="en-US" altLang="ko-KR" sz="1050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++</a:t>
            </a:r>
          </a:p>
          <a:p>
            <a:pPr algn="ctr"/>
            <a:r>
              <a:rPr lang="ko-KR" altLang="en-US" sz="1050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컴파일 사용권장</a:t>
            </a:r>
            <a:endParaRPr sz="1400" b="1" dirty="0"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</p:txBody>
      </p:sp>
      <p:sp>
        <p:nvSpPr>
          <p:cNvPr id="14" name="object 9"/>
          <p:cNvSpPr/>
          <p:nvPr/>
        </p:nvSpPr>
        <p:spPr>
          <a:xfrm>
            <a:off x="6312036" y="2283473"/>
            <a:ext cx="2363711" cy="794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txBody>
          <a:bodyPr wrap="square" lIns="0" tIns="0" rIns="0" bIns="0" rtlCol="0" anchor="ctr"/>
          <a:lstStyle/>
          <a:p>
            <a:pPr algn="ctr"/>
            <a:r>
              <a:rPr lang="ko-KR" altLang="en-US" sz="1400" b="1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소스 코드 </a:t>
            </a:r>
            <a:r>
              <a:rPr lang="ko-KR" altLang="en-US" sz="1400" b="1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호환성</a:t>
            </a:r>
            <a:endParaRPr lang="en-US" altLang="ko-KR" sz="1400" b="1" dirty="0"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  <a:p>
            <a:pPr algn="ctr"/>
            <a:endParaRPr lang="en-US" altLang="ko-KR" sz="1050" dirty="0" smtClean="0"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  <a:p>
            <a:pPr algn="ctr"/>
            <a:r>
              <a:rPr lang="ko-KR" altLang="en-US" sz="1050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자체개발 </a:t>
            </a:r>
            <a:r>
              <a:rPr lang="en-US" altLang="ko-KR" sz="105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C</a:t>
            </a:r>
            <a:r>
              <a:rPr lang="ko-KR" altLang="en-US" sz="105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이슈와 동일</a:t>
            </a:r>
            <a:endParaRPr lang="en-US" altLang="ko-KR" sz="1050" dirty="0"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  <a:p>
            <a:pPr algn="ctr"/>
            <a:r>
              <a:rPr lang="en-US" altLang="ko-KR" sz="105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Tuxedo API</a:t>
            </a:r>
            <a:r>
              <a:rPr lang="ko-KR" altLang="en-US" sz="105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는 </a:t>
            </a:r>
            <a:r>
              <a:rPr lang="ko-KR" altLang="en-US" sz="1050" dirty="0" err="1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rPr>
              <a:t>변경필요없음</a:t>
            </a:r>
            <a:endParaRPr sz="1050" dirty="0">
              <a:latin typeface="산돌고딕 M" panose="02030504000101010101" pitchFamily="18" charset="-127"/>
              <a:ea typeface="산돌고딕 M" panose="02030504000101010101" pitchFamily="18" charset="-127"/>
              <a:cs typeface="Malgun Gothic" charset="-127"/>
            </a:endParaRPr>
          </a:p>
        </p:txBody>
      </p:sp>
      <p:sp>
        <p:nvSpPr>
          <p:cNvPr id="16" name="object 56"/>
          <p:cNvSpPr/>
          <p:nvPr/>
        </p:nvSpPr>
        <p:spPr>
          <a:xfrm>
            <a:off x="8784298" y="2341979"/>
            <a:ext cx="120014" cy="645201"/>
          </a:xfrm>
          <a:custGeom>
            <a:avLst/>
            <a:gdLst/>
            <a:ahLst/>
            <a:cxnLst/>
            <a:rect l="l" t="t" r="r" b="b"/>
            <a:pathLst>
              <a:path w="120015" h="888364">
                <a:moveTo>
                  <a:pt x="0" y="0"/>
                </a:moveTo>
                <a:lnTo>
                  <a:pt x="0" y="888199"/>
                </a:lnTo>
                <a:lnTo>
                  <a:pt x="119507" y="444093"/>
                </a:lnTo>
                <a:lnTo>
                  <a:pt x="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endParaRPr kumimoji="0" sz="1138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Arial" panose="020B0604020202020204" pitchFamily="34" charset="0"/>
            </a:endParaRPr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872852"/>
              </p:ext>
            </p:extLst>
          </p:nvPr>
        </p:nvGraphicFramePr>
        <p:xfrm>
          <a:off x="357897" y="3172046"/>
          <a:ext cx="11322194" cy="328129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2741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0480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31855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항목</a:t>
                      </a:r>
                      <a:endParaRPr lang="en-US" sz="12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82832" marR="182832" marT="29250" marB="292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    내역</a:t>
                      </a:r>
                      <a:endParaRPr lang="en-US" sz="1200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82832" marR="182832" marT="29250" marB="2925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5149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12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구성 파일</a:t>
                      </a:r>
                      <a:endParaRPr lang="en-US" sz="1200" b="1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82832" marR="182832" marT="83582" marB="8358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UBB </a:t>
                      </a:r>
                      <a:r>
                        <a:rPr lang="en-US" altLang="ko-KR" sz="1200" baseline="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config</a:t>
                      </a:r>
                      <a:r>
                        <a:rPr lang="en-US" altLang="ko-KR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파일 </a:t>
                      </a:r>
                      <a:r>
                        <a:rPr lang="en-US" altLang="ko-KR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– Tuxedo</a:t>
                      </a:r>
                      <a:r>
                        <a:rPr lang="ko-KR" altLang="en-US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의 전반적인 구성 정보</a:t>
                      </a:r>
                      <a:endParaRPr lang="en-US" altLang="ko-KR" sz="1200" baseline="0" dirty="0" smtClean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1200" baseline="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setenv</a:t>
                      </a:r>
                      <a:r>
                        <a:rPr lang="en-US" altLang="ko-KR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파일 </a:t>
                      </a:r>
                      <a:r>
                        <a:rPr lang="en-US" altLang="ko-KR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– Tuxedo </a:t>
                      </a:r>
                      <a:r>
                        <a:rPr lang="ko-KR" altLang="en-US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환경 변수 설정 </a:t>
                      </a:r>
                      <a:r>
                        <a:rPr lang="en-US" altLang="ko-KR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lang="ko-KR" altLang="en-US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보통 </a:t>
                      </a:r>
                      <a:r>
                        <a:rPr lang="en-US" altLang="ko-KR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.profile, .</a:t>
                      </a:r>
                      <a:r>
                        <a:rPr lang="en-US" altLang="ko-KR" sz="1200" baseline="0" dirty="0" err="1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bshrc</a:t>
                      </a:r>
                      <a:r>
                        <a:rPr lang="en-US" altLang="ko-KR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파일 에서 설정함</a:t>
                      </a:r>
                      <a:r>
                        <a:rPr lang="en-US" altLang="ko-KR" sz="1200" baseline="0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</a:p>
                  </a:txBody>
                  <a:tcPr marL="182832" marR="182832" marT="83582" marB="83582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3874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12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컴파일 환경</a:t>
                      </a:r>
                      <a:endParaRPr lang="en-US" sz="1200" b="1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82832" marR="182832" marT="83582" marB="8358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buildserver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,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</a:t>
                      </a:r>
                      <a:r>
                        <a:rPr lang="en-US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buildclient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명령어를 통해 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Tuxedo server 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프로그램과 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client 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프로그램을 </a:t>
                      </a:r>
                      <a:r>
                        <a:rPr lang="ko-KR" altLang="en-US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빌드함</a:t>
                      </a:r>
                      <a:endParaRPr lang="en-US" altLang="ko-KR" sz="1200" kern="1200" baseline="0" dirty="0" smtClean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  <a:p>
                      <a:pPr marL="28575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CC=</a:t>
                      </a:r>
                      <a:r>
                        <a:rPr lang="en-US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gcc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, CC=</a:t>
                      </a:r>
                      <a:r>
                        <a:rPr lang="en-US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aCC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등 설정으로 컴파일러 및 컴파일러 옵션 변경 가능함</a:t>
                      </a:r>
                      <a:endParaRPr lang="en-US" altLang="ko-KR" sz="1200" kern="1200" baseline="0" dirty="0" smtClean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  <a:p>
                      <a:pPr marL="28575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보통 </a:t>
                      </a:r>
                      <a:r>
                        <a:rPr lang="ko-KR" altLang="en-US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고객사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프로젝트에서는 </a:t>
                      </a:r>
                      <a:r>
                        <a:rPr lang="en-US" altLang="ko-KR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Makefile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을 활용하여 컴파일 하므로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해당 </a:t>
                      </a:r>
                      <a:r>
                        <a:rPr lang="en-US" altLang="ko-KR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Makefile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수정 필요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182832" marR="182832" marT="83582" marB="83582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55149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12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소스코드 </a:t>
                      </a:r>
                      <a:r>
                        <a:rPr lang="en-US" altLang="ko-KR" sz="12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– Tuxedo </a:t>
                      </a:r>
                      <a:r>
                        <a:rPr lang="ko-KR" altLang="en-US" sz="12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함수</a:t>
                      </a:r>
                      <a:endParaRPr lang="en-US" sz="1200" b="1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82832" marR="182832" marT="83582" marB="8358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Tuxedo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어플리케이션에서는 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ATMI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와 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FML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함수를 사용해서 개발을 하는데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,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UNIX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와 동일하므로 변경 필요 없음</a:t>
                      </a:r>
                      <a:endParaRPr lang="en-US" altLang="ko-KR" sz="1200" kern="1200" dirty="0" smtClean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  <a:p>
                      <a:pPr marL="28575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ATMI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함수 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– </a:t>
                      </a:r>
                      <a:r>
                        <a:rPr lang="en-US" altLang="ko-KR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tpcall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(), </a:t>
                      </a:r>
                      <a:r>
                        <a:rPr lang="en-US" altLang="ko-KR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tpacall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(), </a:t>
                      </a:r>
                      <a:r>
                        <a:rPr lang="en-US" altLang="ko-KR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tpopen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(), </a:t>
                      </a:r>
                      <a:r>
                        <a:rPr lang="en-US" altLang="ko-KR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tpcommit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() 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등 통신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/</a:t>
                      </a:r>
                      <a:r>
                        <a:rPr lang="ko-KR" altLang="en-US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트랜젝션처리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등을 위한 함수임</a:t>
                      </a:r>
                      <a:endParaRPr lang="en-US" altLang="ko-KR" sz="1200" kern="1200" baseline="0" dirty="0" smtClean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  <a:p>
                      <a:pPr marL="28575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FML 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함수 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– </a:t>
                      </a:r>
                      <a:r>
                        <a:rPr lang="en-US" altLang="ko-KR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Fchg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(), </a:t>
                      </a:r>
                      <a:r>
                        <a:rPr lang="en-US" altLang="ko-KR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Fadd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(), </a:t>
                      </a:r>
                      <a:r>
                        <a:rPr lang="en-US" altLang="ko-KR" sz="1200" kern="1200" baseline="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Fget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() 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등 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FML </a:t>
                      </a:r>
                      <a:r>
                        <a:rPr lang="ko-KR" altLang="en-US" sz="1200" kern="1200" baseline="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버퍼를 처리하기 위한 함수임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182832" marR="182832" marT="83582" marB="83582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0689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12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소스코드 </a:t>
                      </a:r>
                      <a:r>
                        <a:rPr lang="en-US" altLang="ko-KR" sz="12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– </a:t>
                      </a:r>
                      <a:r>
                        <a:rPr lang="ko-KR" altLang="en-US" sz="12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기타 </a:t>
                      </a:r>
                      <a:r>
                        <a:rPr lang="en-US" altLang="ko-KR" sz="12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 </a:t>
                      </a:r>
                      <a:r>
                        <a:rPr lang="ko-KR" altLang="en-US" sz="12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함수</a:t>
                      </a:r>
                      <a:endParaRPr lang="en-US" sz="1200" b="1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82832" marR="182832" marT="83582" marB="8358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앞장에서 설명한 자체 개발 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C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와 이슈 사항 및 주의 사항은 동일 함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182832" marR="182832" marT="83582" marB="83582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0689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ko-KR" altLang="en-US" sz="1200" b="1" dirty="0" smtClean="0"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관리 명령어</a:t>
                      </a:r>
                      <a:endParaRPr lang="en-US" sz="1200" b="1" dirty="0"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82832" marR="182832" marT="83582" marB="8358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SzPct val="100000"/>
                        <a:buFont typeface="Wingdings" panose="05000000000000000000" pitchFamily="2" charset="2"/>
                        <a:buChar char="§"/>
                      </a:pP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tmboot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,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tmshutdown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,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tmadmin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 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등 주요 관리 명령어는 </a:t>
                      </a: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UNIX</a:t>
                      </a: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+mn-cs"/>
                        </a:rPr>
                        <a:t>와 동일 함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+mn-cs"/>
                      </a:endParaRPr>
                    </a:p>
                  </a:txBody>
                  <a:tcPr marL="182832" marR="182832" marT="83582" marB="83582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8" name="직사각형 17"/>
          <p:cNvSpPr/>
          <p:nvPr/>
        </p:nvSpPr>
        <p:spPr bwMode="auto">
          <a:xfrm>
            <a:off x="6623542" y="1071547"/>
            <a:ext cx="1772308" cy="2857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100" b="1" kern="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Tuxedo</a:t>
            </a:r>
            <a:r>
              <a:rPr lang="en-US" altLang="ko-KR" sz="1200" b="1" kern="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Application</a:t>
            </a:r>
            <a:endParaRPr lang="ko-KR" altLang="en-US" sz="1200" b="1" kern="0" dirty="0" smtClean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9" name="직사각형 18"/>
          <p:cNvSpPr/>
          <p:nvPr/>
        </p:nvSpPr>
        <p:spPr bwMode="auto">
          <a:xfrm>
            <a:off x="6623542" y="1414462"/>
            <a:ext cx="1772308" cy="5857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100" b="1" kern="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Tuxedo</a:t>
            </a:r>
            <a:r>
              <a:rPr lang="en-US" altLang="ko-KR" sz="1200" b="1" kern="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Engine </a:t>
            </a:r>
          </a:p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200" b="1" kern="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for UNIX</a:t>
            </a:r>
            <a:endParaRPr lang="ko-KR" altLang="en-US" sz="1200" b="1" kern="0" dirty="0" smtClean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0" name="오른쪽 화살표 19"/>
          <p:cNvSpPr/>
          <p:nvPr/>
        </p:nvSpPr>
        <p:spPr bwMode="auto">
          <a:xfrm>
            <a:off x="8557864" y="1071547"/>
            <a:ext cx="1055084" cy="360000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ko-KR" altLang="en-US" sz="1100" kern="0" dirty="0" err="1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재컴파일</a:t>
            </a:r>
            <a:endParaRPr lang="ko-KR" altLang="en-US" sz="1100" kern="0" dirty="0" smtClean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1" name="오른쪽 화살표 20"/>
          <p:cNvSpPr/>
          <p:nvPr/>
        </p:nvSpPr>
        <p:spPr bwMode="auto">
          <a:xfrm>
            <a:off x="8557864" y="1533588"/>
            <a:ext cx="1055084" cy="360000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ko-KR" altLang="en-US" sz="1100" kern="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재설치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118245" y="738294"/>
            <a:ext cx="1303562" cy="329321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none" rtlCol="0">
            <a:spAutoFit/>
          </a:bodyPr>
          <a:lstStyle/>
          <a:p>
            <a:pPr marL="268288" indent="-268288"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</a:pPr>
            <a:r>
              <a:rPr kumimoji="0" lang="en-US" altLang="ko-KR" sz="1400" b="1" u="sng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U2L for Tuxedo</a:t>
            </a:r>
            <a:endParaRPr kumimoji="0" lang="ko-KR" altLang="en-US" sz="1400" b="1" u="sng" kern="0" dirty="0" err="1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3" name="직사각형 22"/>
          <p:cNvSpPr/>
          <p:nvPr/>
        </p:nvSpPr>
        <p:spPr bwMode="auto">
          <a:xfrm>
            <a:off x="9788795" y="1071547"/>
            <a:ext cx="1772308" cy="2857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100" b="1" kern="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Tuxedo</a:t>
            </a:r>
            <a:r>
              <a:rPr lang="en-US" altLang="ko-KR" sz="1200" b="1" kern="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Application</a:t>
            </a:r>
            <a:endParaRPr lang="ko-KR" altLang="en-US" sz="1200" b="1" kern="0" dirty="0" smtClean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4" name="직사각형 23"/>
          <p:cNvSpPr/>
          <p:nvPr/>
        </p:nvSpPr>
        <p:spPr bwMode="auto">
          <a:xfrm>
            <a:off x="9788795" y="1414462"/>
            <a:ext cx="1772308" cy="5857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100" b="1" kern="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Tuxedo</a:t>
            </a:r>
            <a:r>
              <a:rPr lang="en-US" altLang="ko-KR" sz="1200" b="1" kern="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Engine </a:t>
            </a:r>
          </a:p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200" b="1" kern="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for LINUX</a:t>
            </a:r>
            <a:endParaRPr lang="ko-KR" altLang="en-US" sz="1200" b="1" kern="0" dirty="0" smtClean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7743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2">
            <a:extLst>
              <a:ext uri="{FF2B5EF4-FFF2-40B4-BE49-F238E27FC236}">
                <a16:creationId xmlns:a16="http://schemas.microsoft.com/office/drawing/2014/main" xmlns="" id="{BEA3559B-9AB1-4441-87CB-FE409F6ACB40}"/>
              </a:ext>
            </a:extLst>
          </p:cNvPr>
          <p:cNvSpPr txBox="1">
            <a:spLocks/>
          </p:cNvSpPr>
          <p:nvPr/>
        </p:nvSpPr>
        <p:spPr>
          <a:xfrm>
            <a:off x="789709" y="3039923"/>
            <a:ext cx="7938655" cy="60478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36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ld" panose="020B0804020101010102" pitchFamily="34" charset="0"/>
              </a:rPr>
              <a:t>한화 금융 </a:t>
            </a:r>
            <a:r>
              <a:rPr lang="en-US" altLang="ko-KR" sz="36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ld" panose="020B0804020101010102" pitchFamily="34" charset="0"/>
              </a:rPr>
              <a:t>U2L </a:t>
            </a:r>
            <a:r>
              <a:rPr lang="ko-KR" altLang="en-US" sz="36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ld" panose="020B0804020101010102" pitchFamily="34" charset="0"/>
              </a:rPr>
              <a:t>보고서</a:t>
            </a:r>
          </a:p>
        </p:txBody>
      </p:sp>
      <p:sp>
        <p:nvSpPr>
          <p:cNvPr id="9" name="텍스트 개체 틀 1">
            <a:extLst>
              <a:ext uri="{FF2B5EF4-FFF2-40B4-BE49-F238E27FC236}">
                <a16:creationId xmlns:a16="http://schemas.microsoft.com/office/drawing/2014/main" xmlns="" id="{98804D90-1C1A-4F28-ACD9-6C7592CFED13}"/>
              </a:ext>
            </a:extLst>
          </p:cNvPr>
          <p:cNvSpPr txBox="1">
            <a:spLocks/>
          </p:cNvSpPr>
          <p:nvPr/>
        </p:nvSpPr>
        <p:spPr>
          <a:xfrm>
            <a:off x="1685886" y="4197241"/>
            <a:ext cx="6841222" cy="7822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ok" panose="020B0604020101020102" pitchFamily="34" charset="0"/>
              </a:rPr>
              <a:t>2016. 02 </a:t>
            </a:r>
            <a:r>
              <a:rPr lang="ko-KR" altLang="en-US" sz="2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ok" panose="020B0604020101020102" pitchFamily="34" charset="0"/>
              </a:rPr>
              <a:t>에 작성하였음</a:t>
            </a:r>
            <a:r>
              <a:rPr lang="en-US" altLang="ko-KR" sz="2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ok" panose="020B0604020101020102" pitchFamily="34" charset="0"/>
              </a:rPr>
              <a:t>.</a:t>
            </a:r>
            <a:r>
              <a:rPr lang="ko-KR" altLang="en-US" sz="2000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ok" panose="020B0604020101020102" pitchFamily="34" charset="0"/>
              </a:rPr>
              <a:t> </a:t>
            </a:r>
            <a:endParaRPr lang="en-US" altLang="ko-KR" sz="2000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cs typeface="Circular Pro Book" panose="020B0604020101020102" pitchFamily="34" charset="0"/>
            </a:endParaRPr>
          </a:p>
          <a:p>
            <a:pPr marL="0" indent="0">
              <a:buNone/>
            </a:pPr>
            <a:endParaRPr lang="ko-KR" altLang="en-US" sz="2000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cs typeface="Circular Pro Book" panose="020B0604020101020102" pitchFamily="34" charset="0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xmlns="" id="{BF78C16C-3104-9E42-A071-D382FAFF4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66688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패키지 애플리케이션 사례 </a:t>
            </a:r>
            <a:r>
              <a:rPr lang="en-US" altLang="ko-KR" dirty="0" smtClean="0"/>
              <a:t>- SAP</a:t>
            </a:r>
            <a:endParaRPr lang="ko-KR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8486" y="1743749"/>
            <a:ext cx="4847618" cy="23251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35434" y="1734577"/>
            <a:ext cx="4869078" cy="23343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3383" y="4123042"/>
            <a:ext cx="6626880" cy="12433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169200">
              <a:spcBef>
                <a:spcPts val="0"/>
              </a:spcBef>
              <a:spcAft>
                <a:spcPts val="1151"/>
              </a:spcAft>
              <a:buClr>
                <a:srgbClr val="000000"/>
              </a:buClr>
              <a:buSzPct val="65000"/>
              <a:buFont typeface="Arial" pitchFamily="32"/>
              <a:buNone/>
              <a:defRPr lang="en-US" sz="24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defRPr>
            </a:defPPr>
            <a:lvl1pPr marL="432000" marR="0" lvl="0" indent="-169200">
              <a:spcBef>
                <a:spcPts val="0"/>
              </a:spcBef>
              <a:spcAft>
                <a:spcPts val="1151"/>
              </a:spcAft>
              <a:buClr>
                <a:srgbClr val="000000"/>
              </a:buClr>
              <a:buSzPct val="65000"/>
              <a:buFont typeface="Arial" pitchFamily="32"/>
              <a:buChar char="•"/>
              <a:defRPr lang="en-US" sz="24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defRPr>
            </a:lvl1pPr>
            <a:lvl2pPr marL="859680" marR="0" lvl="1" indent="-173880">
              <a:spcBef>
                <a:spcPts val="0"/>
              </a:spcBef>
              <a:spcAft>
                <a:spcPts val="1151"/>
              </a:spcAft>
              <a:buClr>
                <a:srgbClr val="000000"/>
              </a:buClr>
              <a:buSzPct val="65000"/>
              <a:buFont typeface="Arial" pitchFamily="32"/>
              <a:buChar char="‒"/>
              <a:defRPr lang="en-US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defRPr>
            </a:lvl2pPr>
            <a:lvl3pPr marL="1295999" marR="0" lvl="2" indent="-169200">
              <a:spcBef>
                <a:spcPts val="0"/>
              </a:spcBef>
              <a:spcAft>
                <a:spcPts val="1151"/>
              </a:spcAft>
              <a:buClr>
                <a:srgbClr val="000000"/>
              </a:buClr>
              <a:buSzPct val="65000"/>
              <a:buFont typeface="Arial" pitchFamily="32"/>
              <a:buChar char="‒"/>
              <a:defRPr lang="en-US" sz="16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defRPr>
            </a:lvl3pPr>
            <a:lvl4pPr marL="1728000" marR="0" lvl="3" indent="-169200">
              <a:spcBef>
                <a:spcPts val="0"/>
              </a:spcBef>
              <a:spcAft>
                <a:spcPts val="1151"/>
              </a:spcAft>
              <a:buClr>
                <a:srgbClr val="000000"/>
              </a:buClr>
              <a:buSzPct val="65000"/>
              <a:buFont typeface="Arial" pitchFamily="32"/>
              <a:buChar char="‒"/>
              <a:defRPr lang="en-US" sz="14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defRPr>
            </a:lvl4pPr>
            <a:lvl5pPr marL="2153160" marR="0" lvl="4" indent="-173880">
              <a:spcBef>
                <a:spcPts val="0"/>
              </a:spcBef>
              <a:spcAft>
                <a:spcPts val="1151"/>
              </a:spcAft>
              <a:buClr>
                <a:srgbClr val="000000"/>
              </a:buClr>
              <a:buSzPct val="65000"/>
              <a:buFont typeface="Arial" pitchFamily="32"/>
              <a:buChar char="‒"/>
              <a:defRPr lang="en-US" sz="12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defRPr>
            </a:lvl5pPr>
            <a:lvl6pPr marL="2588040" marR="0" lvl="5" indent="-173880">
              <a:spcBef>
                <a:spcPts val="0"/>
              </a:spcBef>
              <a:spcAft>
                <a:spcPts val="1151"/>
              </a:spcAft>
              <a:buClr>
                <a:srgbClr val="000000"/>
              </a:buClr>
              <a:buSzPct val="65000"/>
              <a:buFont typeface="Arial" pitchFamily="32"/>
              <a:buChar char="‒"/>
              <a:defRPr lang="en-US" sz="12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defRPr>
            </a:lvl6pPr>
            <a:lvl7pPr marL="3017520" marR="0" lvl="6" indent="-173880">
              <a:spcBef>
                <a:spcPts val="0"/>
              </a:spcBef>
              <a:spcAft>
                <a:spcPts val="1151"/>
              </a:spcAft>
              <a:buClr>
                <a:srgbClr val="000000"/>
              </a:buClr>
              <a:buSzPct val="65000"/>
              <a:buFont typeface="Arial" pitchFamily="32"/>
              <a:buChar char="‒"/>
              <a:defRPr lang="en-US" sz="12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defRPr>
            </a:lvl7pPr>
            <a:lvl8pPr marL="3456719" marR="0" lvl="7" indent="-173880">
              <a:spcBef>
                <a:spcPts val="0"/>
              </a:spcBef>
              <a:spcAft>
                <a:spcPts val="1151"/>
              </a:spcAft>
              <a:buClr>
                <a:srgbClr val="000000"/>
              </a:buClr>
              <a:buSzPct val="65000"/>
              <a:buFont typeface="Arial" pitchFamily="32"/>
              <a:buChar char="‒"/>
              <a:defRPr lang="en-US" sz="12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defRPr>
            </a:lvl8pPr>
            <a:lvl9pPr marL="3886200" marR="0" lvl="8" indent="-173880">
              <a:spcBef>
                <a:spcPts val="0"/>
              </a:spcBef>
              <a:spcAft>
                <a:spcPts val="1151"/>
              </a:spcAft>
              <a:buClr>
                <a:srgbClr val="000000"/>
              </a:buClr>
              <a:buSzPct val="65000"/>
              <a:buFont typeface="Arial" pitchFamily="32"/>
              <a:buChar char="‒"/>
              <a:defRPr lang="en-US" sz="1200" b="0" i="0" u="none" strike="noStrike" kern="120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defRPr>
            </a:lvl9pPr>
          </a:lstStyle>
          <a:p>
            <a:pPr hangingPunct="0">
              <a:lnSpc>
                <a:spcPct val="93000"/>
              </a:lnSpc>
              <a:buFont typeface="Arial" pitchFamily="32"/>
              <a:buNone/>
              <a:defRPr sz="2400"/>
            </a:pPr>
            <a:r>
              <a:rPr sz="9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Source: The Trend from UNIX to Linux in SAP Data-Centers, </a:t>
            </a:r>
            <a:r>
              <a:rPr sz="900" dirty="0" err="1">
                <a:latin typeface="산돌고딕 M" panose="02030504000101010101" pitchFamily="18" charset="-127"/>
                <a:ea typeface="산돌고딕 M" panose="02030504000101010101" pitchFamily="18" charset="-127"/>
              </a:rPr>
              <a:t>RealTech</a:t>
            </a:r>
            <a:r>
              <a:rPr sz="9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 Consulting, Oct 2012</a:t>
            </a:r>
          </a:p>
        </p:txBody>
      </p:sp>
      <p:sp>
        <p:nvSpPr>
          <p:cNvPr id="6" name="Rectangle 63"/>
          <p:cNvSpPr>
            <a:spLocks noChangeArrowheads="1"/>
          </p:cNvSpPr>
          <p:nvPr/>
        </p:nvSpPr>
        <p:spPr bwMode="gray">
          <a:xfrm>
            <a:off x="335362" y="4603787"/>
            <a:ext cx="8467354" cy="1449628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  <a:extLst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  <a:spcBef>
                <a:spcPct val="20000"/>
              </a:spcBef>
              <a:buSzPct val="100000"/>
            </a:pPr>
            <a:r>
              <a:rPr lang="ko-KR" altLang="en-US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현재 많은 </a:t>
            </a:r>
            <a:r>
              <a:rPr lang="ko-KR" altLang="en-US" sz="1400" kern="0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클라우드위에</a:t>
            </a:r>
            <a:r>
              <a:rPr lang="ko-KR" altLang="en-US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SAP</a:t>
            </a:r>
            <a:r>
              <a:rPr lang="ko-KR" altLang="en-US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가 운영되고 있으며</a:t>
            </a: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이미 </a:t>
            </a: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certification</a:t>
            </a:r>
            <a:r>
              <a:rPr lang="ko-KR" altLang="en-US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되어 졌음</a:t>
            </a: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. </a:t>
            </a:r>
          </a:p>
          <a:p>
            <a:pPr marL="285750" indent="-285750">
              <a:lnSpc>
                <a:spcPct val="110000"/>
              </a:lnSpc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Core </a:t>
            </a:r>
            <a:r>
              <a:rPr lang="en-US" altLang="ko-KR" sz="1400" kern="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SAP business applications have been certified on Amazon's cloud since </a:t>
            </a: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2011</a:t>
            </a:r>
          </a:p>
          <a:p>
            <a:pPr marL="285750" indent="-285750">
              <a:lnSpc>
                <a:spcPct val="110000"/>
              </a:lnSpc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ko-KR" sz="1400" kern="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Core SAP applications to be certified on Microsoft Azure cloud by </a:t>
            </a: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June 2014</a:t>
            </a:r>
          </a:p>
          <a:p>
            <a:pPr marL="285750" indent="-285750">
              <a:lnSpc>
                <a:spcPct val="110000"/>
              </a:lnSpc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SAP</a:t>
            </a:r>
            <a:r>
              <a:rPr lang="ko-KR" altLang="en-US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S/4HANA applications on HP </a:t>
            </a:r>
            <a:r>
              <a:rPr lang="en-US" altLang="ko-KR" sz="1400" kern="0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Helion</a:t>
            </a: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by May 5. 2015</a:t>
            </a:r>
            <a:endParaRPr lang="en-US" altLang="ko-KR" sz="1400" kern="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>
              <a:lnSpc>
                <a:spcPct val="110000"/>
              </a:lnSpc>
              <a:spcBef>
                <a:spcPct val="20000"/>
              </a:spcBef>
              <a:buSzPct val="100000"/>
            </a:pPr>
            <a:endParaRPr lang="en-US" altLang="ko-KR" sz="1400" kern="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4208" y="4172046"/>
            <a:ext cx="3045182" cy="2137274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335360" y="827569"/>
            <a:ext cx="11528162" cy="58477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5"/>
              </a:buBlip>
            </a:pP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국내 대부분의 고객들이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SAP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를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Linux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로 전환하였거나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계획을 하고 있는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상태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. SAP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에서는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HANA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를 포함하는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SAP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코어 비즈니스 애플리케이션을 클라우드 기반에 </a:t>
            </a:r>
            <a:r>
              <a:rPr lang="ko-KR" altLang="en-US" sz="1600" dirty="0" err="1">
                <a:latin typeface="산돌고딕 M" panose="02030504000101010101" pitchFamily="18" charset="-127"/>
                <a:ea typeface="산돌고딕 M" panose="02030504000101010101" pitchFamily="18" charset="-127"/>
              </a:rPr>
              <a:t>포팅되도록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 권고하고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있습니다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  <a:endParaRPr lang="ko-KR" altLang="en-US" sz="14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8234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SAP </a:t>
            </a:r>
            <a:r>
              <a:rPr lang="ko-KR" altLang="en-US" dirty="0" smtClean="0"/>
              <a:t>마이그레이션 사례 </a:t>
            </a:r>
            <a:r>
              <a:rPr lang="en-US" altLang="ko-KR" dirty="0" smtClean="0"/>
              <a:t>(Unix to Linux)</a:t>
            </a:r>
            <a:endParaRPr lang="ko-KR" altLang="en-US" dirty="0"/>
          </a:p>
        </p:txBody>
      </p:sp>
      <p:sp>
        <p:nvSpPr>
          <p:cNvPr id="19" name="내용 개체 틀 87"/>
          <p:cNvSpPr txBox="1">
            <a:spLocks/>
          </p:cNvSpPr>
          <p:nvPr/>
        </p:nvSpPr>
        <p:spPr bwMode="auto">
          <a:xfrm>
            <a:off x="335361" y="830856"/>
            <a:ext cx="11344732" cy="3761030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en-US" altLang="ko-KR" sz="1600" dirty="0"/>
              <a:t>U2L </a:t>
            </a:r>
            <a:r>
              <a:rPr lang="ko-KR" altLang="en-US" sz="1600" dirty="0" err="1"/>
              <a:t>구축사례</a:t>
            </a:r>
            <a:r>
              <a:rPr lang="ko-KR" altLang="en-US" sz="1600" dirty="0"/>
              <a:t> </a:t>
            </a:r>
            <a:r>
              <a:rPr lang="en-US" altLang="ko-KR" sz="1600" dirty="0"/>
              <a:t>: K</a:t>
            </a:r>
            <a:r>
              <a:rPr lang="ko-KR" altLang="en-US" sz="1600" dirty="0"/>
              <a:t>사 </a:t>
            </a:r>
            <a:r>
              <a:rPr lang="en-US" altLang="ko-KR" sz="1600" dirty="0" smtClean="0"/>
              <a:t>ERP</a:t>
            </a:r>
          </a:p>
          <a:p>
            <a:pPr lvl="1"/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K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시스템은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Unix/Oracle ERP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이고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, K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사는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Unix/SAP ERP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에서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K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사는 두 회사의 통합 이후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ERP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통합을 시도하여 차세대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ERP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를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x86/ Linux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로 통합 신규 </a:t>
            </a:r>
            <a:r>
              <a:rPr kumimoji="0" lang="ko-KR" altLang="en-US" sz="16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구축</a:t>
            </a:r>
            <a:endParaRPr kumimoji="0" lang="en-US" altLang="ko-KR" sz="1600" kern="0" dirty="0" smtClean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  <a:p>
            <a:pPr lvl="1"/>
            <a:endParaRPr kumimoji="0" lang="en-US" altLang="ko-KR" sz="1600" kern="0" dirty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  <a:p>
            <a:r>
              <a:rPr lang="en-US" altLang="ko-KR" sz="1600" dirty="0"/>
              <a:t>U2L </a:t>
            </a:r>
            <a:r>
              <a:rPr lang="ko-KR" altLang="en-US" sz="1600" dirty="0" err="1"/>
              <a:t>구축사례</a:t>
            </a:r>
            <a:r>
              <a:rPr lang="ko-KR" altLang="en-US" sz="1600" dirty="0"/>
              <a:t> </a:t>
            </a:r>
            <a:r>
              <a:rPr lang="en-US" altLang="ko-KR" sz="1600" dirty="0"/>
              <a:t>: H</a:t>
            </a:r>
            <a:r>
              <a:rPr lang="ko-KR" altLang="en-US" sz="1600" dirty="0"/>
              <a:t>사 </a:t>
            </a:r>
            <a:r>
              <a:rPr lang="en-US" altLang="ko-KR" sz="1600" dirty="0"/>
              <a:t>ERP</a:t>
            </a:r>
          </a:p>
          <a:p>
            <a:pPr lvl="1"/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기존 유닉스 플랫폼과 비교해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SAP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이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x86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도 동일하게 지원하고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, SAP Migration </a:t>
            </a:r>
            <a:r>
              <a:rPr kumimoji="0" lang="ko-KR" altLang="en-US" sz="16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툴 지원 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및 안정성이나 기능이 떨어지지 않으면서도 성능 대비 비용이 저렴한 플랫폼으로 리눅스가 적합하다고 </a:t>
            </a:r>
            <a:r>
              <a:rPr kumimoji="0" lang="ko-KR" altLang="en-US" sz="16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판단</a:t>
            </a:r>
            <a:endParaRPr kumimoji="0" lang="en-US" altLang="ko-KR" sz="1600" kern="0" dirty="0" smtClean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  <a:p>
            <a:pPr lvl="1"/>
            <a:endParaRPr kumimoji="0" lang="en-US" altLang="ko-KR" sz="1600" kern="0" dirty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  <a:p>
            <a:r>
              <a:rPr lang="en-US" altLang="ko-KR" sz="1600" dirty="0"/>
              <a:t>U2L </a:t>
            </a:r>
            <a:r>
              <a:rPr lang="ko-KR" altLang="en-US" sz="1600" dirty="0" err="1"/>
              <a:t>구축사례</a:t>
            </a:r>
            <a:r>
              <a:rPr lang="ko-KR" altLang="en-US" sz="1600" dirty="0"/>
              <a:t> </a:t>
            </a:r>
            <a:r>
              <a:rPr lang="en-US" altLang="ko-KR" sz="1600" dirty="0"/>
              <a:t>: S</a:t>
            </a:r>
            <a:r>
              <a:rPr lang="ko-KR" altLang="en-US" sz="1600" dirty="0"/>
              <a:t>사 </a:t>
            </a:r>
            <a:r>
              <a:rPr lang="en-US" altLang="ko-KR" sz="1600" dirty="0"/>
              <a:t>ERP</a:t>
            </a:r>
          </a:p>
          <a:p>
            <a:pPr lvl="1"/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AS-IS 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시스템에 대한 구성 환경에 사용률 보정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( SAP </a:t>
            </a:r>
            <a:r>
              <a:rPr kumimoji="0" lang="ko-KR" altLang="en-US" sz="1600" kern="0" dirty="0" err="1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권고치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65% 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기준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)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을 적용할 경우 필요한 용량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x ( 15% Business Growth, 3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년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)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을 적용하여 필요한 요구 용량을 산정하고 이에 준하는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TO-BE 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시스템의 </a:t>
            </a:r>
            <a:r>
              <a:rPr kumimoji="0" lang="en-US" altLang="ko-KR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CPU</a:t>
            </a:r>
            <a:r>
              <a:rPr kumimoji="0" lang="ko-KR" altLang="en-US" sz="1600" kern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용량을 구성 </a:t>
            </a:r>
          </a:p>
          <a:p>
            <a:pPr lvl="1"/>
            <a:endParaRPr kumimoji="0" lang="en-US" altLang="ko-KR" sz="1600" kern="0" dirty="0" smtClean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  <a:p>
            <a:pPr lvl="1"/>
            <a:endParaRPr kumimoji="0" lang="ko-KR" altLang="en-US" sz="1600" kern="0" dirty="0" smtClean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  <a:p>
            <a:pPr lvl="1"/>
            <a:endParaRPr kumimoji="0" lang="en-US" altLang="ko-KR" sz="1600" kern="0" dirty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20" name="Rectangle 30"/>
          <p:cNvSpPr>
            <a:spLocks noChangeArrowheads="1"/>
          </p:cNvSpPr>
          <p:nvPr/>
        </p:nvSpPr>
        <p:spPr bwMode="auto">
          <a:xfrm>
            <a:off x="478450" y="4509121"/>
            <a:ext cx="1553054" cy="1574286"/>
          </a:xfrm>
          <a:prstGeom prst="roundRect">
            <a:avLst>
              <a:gd name="adj" fmla="val 0"/>
            </a:avLst>
          </a:prstGeom>
          <a:solidFill>
            <a:sysClr val="window" lastClr="FFFFFF">
              <a:lumMod val="65000"/>
            </a:sysClr>
          </a:solidFill>
          <a:ln w="9525" algn="ctr">
            <a:solidFill>
              <a:sysClr val="windowText" lastClr="000000"/>
            </a:solidFill>
            <a:round/>
            <a:headEnd/>
            <a:tailEnd/>
          </a:ln>
        </p:spPr>
        <p:txBody>
          <a:bodyPr lIns="0" tIns="0" rIns="0" bIns="0" anchor="ctr" anchorCtr="1"/>
          <a:lstStyle/>
          <a:p>
            <a:pPr marL="85725" marR="0" lvl="0" indent="-85725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SAP </a:t>
            </a:r>
            <a:endParaRPr kumimoji="0" lang="en-US" altLang="ko-KR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1" name="Rectangle 40"/>
          <p:cNvSpPr>
            <a:spLocks noChangeArrowheads="1"/>
          </p:cNvSpPr>
          <p:nvPr/>
        </p:nvSpPr>
        <p:spPr bwMode="gray">
          <a:xfrm>
            <a:off x="2107864" y="4509121"/>
            <a:ext cx="9572228" cy="1574287"/>
          </a:xfrm>
          <a:prstGeom prst="rect">
            <a:avLst/>
          </a:prstGeom>
          <a:solidFill>
            <a:sysClr val="window" lastClr="FFFF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  <a:effectLst>
            <a:outerShdw blurRad="50800" dist="50800" dir="2700000" algn="ctr" rotWithShape="0">
              <a:sysClr val="window" lastClr="FFFFFF">
                <a:lumMod val="65000"/>
              </a:sysClr>
            </a:outerShdw>
          </a:effectLst>
        </p:spPr>
        <p:txBody>
          <a:bodyPr tIns="468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82550" marR="0" lvl="0" indent="-825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SAP</a:t>
            </a:r>
            <a:r>
              <a:rPr kumimoji="1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는 전세계에서</a:t>
            </a:r>
            <a:r>
              <a:rPr lang="ko-KR" altLang="en-US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유닉스에서 </a:t>
            </a:r>
            <a:r>
              <a:rPr lang="ko-KR" altLang="en-US" sz="1400" kern="0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리눅스</a:t>
            </a:r>
            <a:r>
              <a:rPr kumimoji="1" lang="ko-KR" alt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로</a:t>
            </a:r>
            <a:r>
              <a: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,</a:t>
            </a:r>
            <a:r>
              <a:rPr kumimoji="1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kumimoji="1" lang="ko-KR" alt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리눅스</a:t>
            </a:r>
            <a:r>
              <a:rPr lang="ko-KR" altLang="en-US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에서 클라우드로 전환하는 추세입니다</a:t>
            </a: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. </a:t>
            </a:r>
          </a:p>
          <a:p>
            <a:pPr marL="82550" marR="0" lvl="0" indent="-825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대부분의 신규 프로젝트</a:t>
            </a:r>
            <a:r>
              <a: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(</a:t>
            </a:r>
            <a:r>
              <a:rPr lang="en-US" altLang="ko-KR" sz="1400" kern="0" noProof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**</a:t>
            </a:r>
            <a:r>
              <a:rPr lang="ko-KR" altLang="en-US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화재</a:t>
            </a: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,**</a:t>
            </a:r>
            <a:r>
              <a:rPr lang="ko-KR" altLang="en-US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생명</a:t>
            </a: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)</a:t>
            </a:r>
            <a:r>
              <a:rPr kumimoji="1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는 </a:t>
            </a:r>
            <a:r>
              <a:rPr lang="ko-KR" altLang="en-US" sz="1400" kern="0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리눅</a:t>
            </a:r>
            <a:r>
              <a:rPr lang="ko-KR" altLang="en-US" sz="1400" kern="0" dirty="0" err="1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스</a:t>
            </a:r>
            <a:r>
              <a:rPr kumimoji="1" lang="ko-KR" alt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로</a:t>
            </a:r>
            <a:r>
              <a:rPr kumimoji="1" lang="ko-KR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 진행중인 상태입니다</a:t>
            </a:r>
            <a:r>
              <a: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. </a:t>
            </a:r>
          </a:p>
          <a:p>
            <a:pPr marL="82550" marR="0" lvl="0" indent="-825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SAP</a:t>
            </a:r>
            <a:r>
              <a:rPr kumimoji="1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서버의 경우</a:t>
            </a:r>
            <a:r>
              <a:rPr kumimoji="1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kumimoji="1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시스템의 형태가 거의 정규화 되어 있어</a:t>
            </a:r>
            <a:r>
              <a:rPr kumimoji="1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업계에 많은 사례가 존재합니다</a:t>
            </a:r>
            <a:r>
              <a:rPr lang="en-US" altLang="ko-KR" sz="1400" kern="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  <a:endParaRPr kumimoji="1" lang="en-US" altLang="ko-KR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>
                  <a:lumMod val="50000"/>
                </a:srgbClr>
              </a:solidFill>
              <a:effectLst/>
              <a:uLnTx/>
              <a:uFillTx/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82550" marR="0" lvl="0" indent="-825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ko-KR" altLang="en-US" sz="1400" dirty="0" smtClean="0">
                <a:solidFill>
                  <a:srgbClr val="000000">
                    <a:lumMod val="50000"/>
                  </a:srgbClr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대부분의 프로시저가 </a:t>
            </a:r>
            <a:r>
              <a:rPr lang="en-US" altLang="ko-KR" sz="1400" dirty="0" smtClean="0">
                <a:solidFill>
                  <a:srgbClr val="000000">
                    <a:lumMod val="50000"/>
                  </a:srgbClr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DB</a:t>
            </a:r>
            <a:r>
              <a:rPr lang="ko-KR" altLang="en-US" sz="1400" dirty="0" smtClean="0">
                <a:solidFill>
                  <a:srgbClr val="000000">
                    <a:lumMod val="50000"/>
                  </a:srgbClr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에 저장되어 있는 패키지 형태라 전환이 용이합니다</a:t>
            </a:r>
            <a:r>
              <a:rPr lang="en-US" altLang="ko-KR" sz="1400" dirty="0" smtClean="0">
                <a:solidFill>
                  <a:srgbClr val="000000">
                    <a:lumMod val="50000"/>
                  </a:srgbClr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. </a:t>
            </a:r>
            <a:endParaRPr kumimoji="1" lang="en-US" altLang="ko-K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7111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전환 시 영역별 고려 사항</a:t>
            </a:r>
            <a:endParaRPr lang="ko-KR" altLang="en-US" dirty="0"/>
          </a:p>
        </p:txBody>
      </p:sp>
      <p:graphicFrame>
        <p:nvGraphicFramePr>
          <p:cNvPr id="3" name="내용 개체 틀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0053382"/>
              </p:ext>
            </p:extLst>
          </p:nvPr>
        </p:nvGraphicFramePr>
        <p:xfrm>
          <a:off x="6993505" y="2848625"/>
          <a:ext cx="4697137" cy="31323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71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6064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마이그레이션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내용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2542" marR="1125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301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5.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동일한 상용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WAS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버전에서는 업무 소스코드를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수정없이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리눅스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 기반으로 이전하여 사용가능하고 업그레이드 버전의 경우 일부 수정이 요구됨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Liberation Sans" panose="020B0604020202020204" pitchFamily="34" charset="0"/>
                      </a:endParaRPr>
                    </a:p>
                  </a:txBody>
                  <a:tcPr marL="112542" marR="1125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29558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4.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유닉스에서 운영중인 동일 버전을 사용하거나 업그레이드된 버전을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RHEL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에 설치하여 업무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App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을 위한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미들웨어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 환경을 구성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라이선스 이전이 가능한지 확인 필요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.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오픈소스기반의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JBoss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로의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마이그레이션도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 고려 필요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Liberation Sans" panose="020B0604020202020204" pitchFamily="34" charset="0"/>
                      </a:endParaRPr>
                    </a:p>
                  </a:txBody>
                  <a:tcPr marL="112542" marR="1125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459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3. Unix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와 동일한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JDK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버전을 사용하거나 </a:t>
                      </a:r>
                      <a:r>
                        <a:rPr lang="en-US" altLang="ko-KR" sz="10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WebLogic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을 업그레이드 할 경우 권장되는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JDK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버전을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RHEL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에 설치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Liberation Sans" panose="020B0604020202020204" pitchFamily="34" charset="0"/>
                      </a:endParaRPr>
                    </a:p>
                  </a:txBody>
                  <a:tcPr marL="112542" marR="1125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71512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2.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웹로직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/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제우스에서 요구하는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OS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커널파라미터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 및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쉘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 환경설정을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RHEL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에 맞게 구성하고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RHEL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에서 제공되는 </a:t>
                      </a:r>
                      <a:r>
                        <a:rPr lang="en-US" altLang="ko-KR" sz="10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Huge</a:t>
                      </a:r>
                      <a:r>
                        <a:rPr lang="en-US" altLang="ko-KR" sz="1000" baseline="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Pages</a:t>
                      </a:r>
                      <a:r>
                        <a:rPr lang="ko-KR" altLang="en-US" sz="10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를 사용할 경우 더 좋은 성능을 기대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Liberation Sans" panose="020B0604020202020204" pitchFamily="34" charset="0"/>
                      </a:endParaRPr>
                    </a:p>
                  </a:txBody>
                  <a:tcPr marL="112542" marR="1125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3301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1.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기존의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파티셔닝된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Unix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환경과 동일한 성능을 제공할 수 있게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x86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기반의 가상화 솔루션에서 합당한 </a:t>
                      </a:r>
                      <a:r>
                        <a:rPr lang="en-US" altLang="ko-KR" sz="10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vCPU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및 </a:t>
                      </a:r>
                      <a:r>
                        <a:rPr lang="en-US" altLang="ko-KR" sz="1000" dirty="0" err="1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vMemory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 </a:t>
                      </a:r>
                      <a:r>
                        <a:rPr lang="ko-KR" altLang="en-US" sz="1000" baseline="0" dirty="0" smtClean="0">
                          <a:solidFill>
                            <a:schemeClr val="tx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  <a:cs typeface="Liberation Sans" panose="020B0604020202020204" pitchFamily="34" charset="0"/>
                        </a:rPr>
                        <a:t>자원을 할당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  <a:cs typeface="Liberation Sans" panose="020B0604020202020204" pitchFamily="34" charset="0"/>
                      </a:endParaRPr>
                    </a:p>
                  </a:txBody>
                  <a:tcPr marL="112542" marR="1125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pSp>
        <p:nvGrpSpPr>
          <p:cNvPr id="4" name="그룹 3"/>
          <p:cNvGrpSpPr/>
          <p:nvPr/>
        </p:nvGrpSpPr>
        <p:grpSpPr>
          <a:xfrm>
            <a:off x="279043" y="2869218"/>
            <a:ext cx="6416923" cy="3428405"/>
            <a:chOff x="153980" y="2586624"/>
            <a:chExt cx="5735125" cy="3771245"/>
          </a:xfrm>
        </p:grpSpPr>
        <p:sp>
          <p:nvSpPr>
            <p:cNvPr id="5" name="직사각형 4"/>
            <p:cNvSpPr/>
            <p:nvPr/>
          </p:nvSpPr>
          <p:spPr>
            <a:xfrm>
              <a:off x="1249002" y="2586624"/>
              <a:ext cx="1882940" cy="347215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5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1383498" y="4601203"/>
              <a:ext cx="1613949" cy="53722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AIX / HP-UX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741848" y="6078561"/>
              <a:ext cx="733821" cy="279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Unix Server</a:t>
              </a:r>
              <a:endParaRPr lang="ko-KR" altLang="en-US" sz="105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383498" y="4131135"/>
              <a:ext cx="1613949" cy="3357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dirty="0" smtClean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JDK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1383498" y="3661067"/>
              <a:ext cx="1613949" cy="3357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상용</a:t>
              </a:r>
              <a:r>
                <a:rPr lang="en-US" altLang="ko-KR" sz="105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WAS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1383498" y="2788083"/>
              <a:ext cx="1613949" cy="73867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 smtClean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업무 </a:t>
              </a:r>
              <a:r>
                <a:rPr lang="en-US" altLang="ko-KR" sz="1050" dirty="0" smtClean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App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6742" y="4725002"/>
              <a:ext cx="600581" cy="279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5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운영체제</a:t>
              </a:r>
              <a:endParaRPr lang="ko-KR" altLang="en-US" sz="105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72713" y="4189081"/>
              <a:ext cx="382813" cy="279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5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자바</a:t>
              </a:r>
              <a:endParaRPr lang="ko-KR" altLang="en-US" sz="105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41011" y="3661066"/>
              <a:ext cx="600581" cy="279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5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미들웨어</a:t>
              </a:r>
              <a:endParaRPr lang="ko-KR" altLang="en-US" sz="105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53980" y="3013910"/>
              <a:ext cx="1095021" cy="270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00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애플리케이션</a:t>
              </a:r>
              <a:endPara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4006165" y="2586624"/>
              <a:ext cx="1882940" cy="347215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5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4140660" y="4601203"/>
              <a:ext cx="1613949" cy="53722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dirty="0" smtClean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RHEL7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550770" y="6078561"/>
              <a:ext cx="690841" cy="279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x86 Server</a:t>
              </a:r>
              <a:endParaRPr lang="ko-KR" altLang="en-US" sz="105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4140660" y="4131135"/>
              <a:ext cx="1613949" cy="3357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dirty="0" smtClean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JDK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4140660" y="3661067"/>
              <a:ext cx="1613949" cy="3357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dirty="0" smtClean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JBoss/Tomcat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4140660" y="2788083"/>
              <a:ext cx="1613949" cy="73867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업무 </a:t>
              </a:r>
              <a:r>
                <a:rPr lang="en-US" altLang="ko-KR" sz="105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App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140660" y="5272730"/>
              <a:ext cx="1613949" cy="537221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dirty="0" smtClean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RHEV / VMware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1383498" y="5272730"/>
              <a:ext cx="1613949" cy="537221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LPAR / NPAR</a:t>
              </a:r>
              <a:endParaRPr lang="ko-KR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97505" y="5419499"/>
              <a:ext cx="854167" cy="279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5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파티션</a:t>
              </a:r>
              <a:r>
                <a:rPr lang="en-US" altLang="ko-KR" sz="105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/</a:t>
              </a:r>
              <a:r>
                <a:rPr lang="ko-KR" altLang="en-US" sz="105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가상화</a:t>
              </a:r>
              <a:endParaRPr lang="ko-KR" altLang="en-US" sz="105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1316250" y="2720930"/>
              <a:ext cx="1748445" cy="2484647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5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4073413" y="2720930"/>
              <a:ext cx="1748445" cy="2484647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5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6" name="오른쪽 화살표 25"/>
            <p:cNvSpPr/>
            <p:nvPr/>
          </p:nvSpPr>
          <p:spPr>
            <a:xfrm>
              <a:off x="3266438" y="4650964"/>
              <a:ext cx="534435" cy="437699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2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7" name="오른쪽 화살표 26"/>
            <p:cNvSpPr/>
            <p:nvPr/>
          </p:nvSpPr>
          <p:spPr>
            <a:xfrm>
              <a:off x="3266438" y="4080167"/>
              <a:ext cx="534435" cy="437699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3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8" name="오른쪽 화살표 27"/>
            <p:cNvSpPr/>
            <p:nvPr/>
          </p:nvSpPr>
          <p:spPr>
            <a:xfrm>
              <a:off x="3282366" y="3601643"/>
              <a:ext cx="518507" cy="437699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4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9" name="오른쪽 화살표 28"/>
            <p:cNvSpPr/>
            <p:nvPr/>
          </p:nvSpPr>
          <p:spPr>
            <a:xfrm>
              <a:off x="3266439" y="2938573"/>
              <a:ext cx="534434" cy="437699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5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30" name="오른쪽 화살표 29"/>
            <p:cNvSpPr/>
            <p:nvPr/>
          </p:nvSpPr>
          <p:spPr>
            <a:xfrm>
              <a:off x="3266438" y="5322491"/>
              <a:ext cx="534435" cy="437699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1</a:t>
              </a:r>
              <a:endParaRPr lang="ko-KR" altLang="en-US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31" name="직사각형 30"/>
          <p:cNvSpPr/>
          <p:nvPr/>
        </p:nvSpPr>
        <p:spPr>
          <a:xfrm>
            <a:off x="346613" y="1628800"/>
            <a:ext cx="6296634" cy="360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6350" algn="ctr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lIns="18000" tIns="91440" rIns="18000" bIns="91440" anchor="ctr"/>
          <a:lstStyle/>
          <a:p>
            <a:pPr algn="ctr" latinLnBrk="0">
              <a:tabLst>
                <a:tab pos="952500" algn="r"/>
              </a:tabLst>
            </a:pPr>
            <a:r>
              <a:rPr kumimoji="0" lang="ko-KR" altLang="en-US" sz="1200" b="1" dirty="0">
                <a:solidFill>
                  <a:srgbClr val="FFFFFF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웹 애플리케이션 서버 전환 이미지</a:t>
            </a:r>
          </a:p>
        </p:txBody>
      </p:sp>
      <p:sp>
        <p:nvSpPr>
          <p:cNvPr id="32" name="직사각형 31"/>
          <p:cNvSpPr/>
          <p:nvPr/>
        </p:nvSpPr>
        <p:spPr>
          <a:xfrm>
            <a:off x="6993506" y="1628800"/>
            <a:ext cx="4697138" cy="360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6350" algn="ctr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lIns="18000" tIns="91440" rIns="18000" bIns="91440" anchor="ctr"/>
          <a:lstStyle/>
          <a:p>
            <a:pPr algn="ctr" latinLnBrk="0">
              <a:tabLst>
                <a:tab pos="952500" algn="r"/>
              </a:tabLst>
            </a:pPr>
            <a:r>
              <a:rPr kumimoji="0" lang="ko-KR" altLang="en-US" sz="1200" b="1" dirty="0">
                <a:solidFill>
                  <a:srgbClr val="FFFFFF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이관 고려사항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1504241" y="2161688"/>
            <a:ext cx="2117263" cy="5627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IBM HTTP Server</a:t>
            </a:r>
          </a:p>
          <a:p>
            <a:r>
              <a:rPr lang="en-US" altLang="ko-KR" sz="1050" dirty="0" err="1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SunOne</a:t>
            </a:r>
            <a:r>
              <a:rPr lang="en-US" altLang="ko-KR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Web Server</a:t>
            </a:r>
          </a:p>
          <a:p>
            <a:r>
              <a:rPr lang="en-US" altLang="ko-KR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Microsoft IIS</a:t>
            </a:r>
            <a:endParaRPr lang="ko-KR" altLang="en-US" sz="1050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13612" y="2366985"/>
            <a:ext cx="8706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err="1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웹서</a:t>
            </a:r>
            <a:r>
              <a:rPr lang="ko-KR" altLang="en-US" sz="1000" dirty="0" err="1">
                <a:latin typeface="산돌고딕 M" panose="02030504000101010101" pitchFamily="18" charset="-127"/>
                <a:ea typeface="산돌고딕 M" panose="02030504000101010101" pitchFamily="18" charset="-127"/>
              </a:rPr>
              <a:t>버</a:t>
            </a:r>
            <a:endParaRPr lang="ko-KR" altLang="en-US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4535123" y="2161688"/>
            <a:ext cx="2148194" cy="5627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50" dirty="0" err="1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conf</a:t>
            </a:r>
            <a:r>
              <a:rPr lang="en-US" altLang="ko-KR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lang="en-US" altLang="ko-KR" sz="1050" dirty="0" err="1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httpd.conf</a:t>
            </a:r>
            <a:endParaRPr lang="en-US" altLang="ko-KR" sz="1050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r>
              <a:rPr lang="en-US" altLang="ko-KR" sz="1050" dirty="0" err="1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conf</a:t>
            </a:r>
            <a:r>
              <a:rPr lang="en-US" altLang="ko-KR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lang="en-US" altLang="ko-KR" sz="1050" dirty="0" err="1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ssl.conf</a:t>
            </a:r>
            <a:r>
              <a:rPr lang="en-US" altLang="ko-KR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(v2.0.x)</a:t>
            </a:r>
          </a:p>
          <a:p>
            <a:r>
              <a:rPr lang="en-US" altLang="ko-KR" sz="1050" dirty="0" err="1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conf</a:t>
            </a:r>
            <a:r>
              <a:rPr lang="en-US" altLang="ko-KR" sz="105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/extra/* (v2.2.x)</a:t>
            </a:r>
            <a:endParaRPr lang="ko-KR" altLang="en-US" sz="1050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36" name="오른쪽 화살표 35"/>
          <p:cNvSpPr/>
          <p:nvPr/>
        </p:nvSpPr>
        <p:spPr>
          <a:xfrm>
            <a:off x="3801585" y="2298496"/>
            <a:ext cx="597968" cy="397908"/>
          </a:xfrm>
          <a:prstGeom prst="righ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50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37" name="모서리가 둥근 직사각형 36"/>
          <p:cNvSpPr/>
          <p:nvPr/>
        </p:nvSpPr>
        <p:spPr>
          <a:xfrm>
            <a:off x="6993506" y="2161688"/>
            <a:ext cx="4697138" cy="562745"/>
          </a:xfrm>
          <a:prstGeom prst="roundRect">
            <a:avLst>
              <a:gd name="adj" fmla="val 209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36000" tIns="36000" rIns="36000" bIns="36000" rtlCol="0" anchor="ctr" anchorCtr="0"/>
          <a:lstStyle/>
          <a:p>
            <a:pPr marL="171450" indent="-171450" latinLnBrk="0">
              <a:buFont typeface="Arial" panose="020B0604020202020204" pitchFamily="34" charset="0"/>
              <a:buChar char="•"/>
            </a:pPr>
            <a:r>
              <a:rPr lang="ko-KR" altLang="en-US" sz="1050" dirty="0" err="1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정적파일</a:t>
            </a:r>
            <a:r>
              <a:rPr lang="en-US" altLang="ko-KR" sz="105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(HTML, </a:t>
            </a:r>
            <a:r>
              <a:rPr lang="ko-KR" altLang="en-US" sz="105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이미지</a:t>
            </a:r>
            <a:r>
              <a:rPr lang="en-US" altLang="ko-KR" sz="105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, CSS, </a:t>
            </a:r>
            <a:r>
              <a:rPr lang="ko-KR" altLang="en-US" sz="105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스크립트</a:t>
            </a:r>
            <a:r>
              <a:rPr lang="en-US" altLang="ko-KR" sz="105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) </a:t>
            </a:r>
            <a:r>
              <a:rPr lang="ko-KR" altLang="en-US" sz="105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이관</a:t>
            </a:r>
            <a:endParaRPr lang="en-US" altLang="ko-KR" sz="1050" dirty="0" smtClean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171450" indent="-171450" latinLnBrk="0">
              <a:buFont typeface="Arial" panose="020B0604020202020204" pitchFamily="34" charset="0"/>
              <a:buChar char="•"/>
            </a:pPr>
            <a:r>
              <a:rPr lang="ko-KR" altLang="en-US" sz="105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소프트웨어 전환이 가장 쉬운 영역</a:t>
            </a:r>
            <a:endParaRPr lang="ko-KR" altLang="en-US" sz="1050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38" name="제목 1"/>
          <p:cNvSpPr txBox="1">
            <a:spLocks/>
          </p:cNvSpPr>
          <p:nvPr/>
        </p:nvSpPr>
        <p:spPr>
          <a:xfrm>
            <a:off x="336062" y="836614"/>
            <a:ext cx="11344031" cy="58477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defRPr sz="1600">
                <a:latin typeface="산돌고딕 M" panose="02030504000101010101" pitchFamily="18" charset="-127"/>
                <a:ea typeface="산돌고딕 M" panose="02030504000101010101" pitchFamily="18" charset="-127"/>
              </a:defRPr>
            </a:lvl1pPr>
          </a:lstStyle>
          <a:p>
            <a:r>
              <a:rPr lang="ko-KR" altLang="en-US" dirty="0"/>
              <a:t>웹 서버의 경우 전환이 용이하며</a:t>
            </a:r>
            <a:r>
              <a:rPr lang="en-US" altLang="ko-KR" dirty="0"/>
              <a:t>,</a:t>
            </a:r>
            <a:r>
              <a:rPr lang="ko-KR" altLang="en-US" dirty="0"/>
              <a:t> 자바는 </a:t>
            </a:r>
            <a:r>
              <a:rPr lang="en-US" altLang="ko-KR" dirty="0"/>
              <a:t>CPU </a:t>
            </a:r>
            <a:r>
              <a:rPr lang="ko-KR" altLang="en-US" dirty="0"/>
              <a:t>아키텍처 단위로 동일한 버전이 제공되고 </a:t>
            </a:r>
            <a:r>
              <a:rPr lang="en-US" altLang="ko-KR" dirty="0"/>
              <a:t>JVM</a:t>
            </a:r>
            <a:r>
              <a:rPr lang="ko-KR" altLang="en-US" dirty="0"/>
              <a:t>상의 동일한 응용 운영 환경을 </a:t>
            </a:r>
            <a:r>
              <a:rPr lang="ko-KR" altLang="en-US" dirty="0" smtClean="0"/>
              <a:t>제공하므로 </a:t>
            </a:r>
            <a:r>
              <a:rPr lang="en-US" altLang="ko-KR" dirty="0"/>
              <a:t>CPU </a:t>
            </a:r>
            <a:r>
              <a:rPr lang="ko-KR" altLang="en-US" dirty="0"/>
              <a:t>아키텍처에 </a:t>
            </a:r>
            <a:r>
              <a:rPr lang="ko-KR" altLang="en-US" dirty="0" err="1"/>
              <a:t>구애받지</a:t>
            </a:r>
            <a:r>
              <a:rPr lang="ko-KR" altLang="en-US" dirty="0"/>
              <a:t> 않고 애플리케이션의 </a:t>
            </a:r>
            <a:r>
              <a:rPr lang="ko-KR" altLang="en-US" dirty="0" err="1" smtClean="0"/>
              <a:t>리눅스</a:t>
            </a:r>
            <a:r>
              <a:rPr lang="ko-KR" altLang="en-US" dirty="0" smtClean="0"/>
              <a:t> 이전이 가능합니다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001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미들웨어</a:t>
            </a:r>
            <a:r>
              <a:rPr lang="ko-KR" altLang="en-US" dirty="0" smtClean="0"/>
              <a:t> 마이그레이션 대상 파악 내용</a:t>
            </a:r>
            <a:endParaRPr lang="ko-KR" altLang="en-US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639116"/>
              </p:ext>
            </p:extLst>
          </p:nvPr>
        </p:nvGraphicFramePr>
        <p:xfrm>
          <a:off x="336062" y="1243722"/>
          <a:ext cx="11344031" cy="5234084"/>
        </p:xfrm>
        <a:graphic>
          <a:graphicData uri="http://schemas.openxmlformats.org/drawingml/2006/table">
            <a:tbl>
              <a:tblPr firstRow="1" bandRow="1"/>
              <a:tblGrid>
                <a:gridCol w="22059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1380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91255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400" dirty="0" smtClean="0">
                          <a:latin typeface="산돌고딕 M" pitchFamily="18" charset="-127"/>
                          <a:ea typeface="산돌고딕 M" pitchFamily="18" charset="-127"/>
                        </a:rPr>
                        <a:t>구분 </a:t>
                      </a:r>
                      <a:endParaRPr lang="ko-KR" altLang="en-US" sz="1400" dirty="0">
                        <a:latin typeface="산돌고딕 M" pitchFamily="18" charset="-127"/>
                        <a:ea typeface="산돌고딕 M" pitchFamily="18" charset="-127"/>
                      </a:endParaRPr>
                    </a:p>
                  </a:txBody>
                  <a:tcPr marL="112542" marR="112542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400" dirty="0" smtClean="0">
                          <a:latin typeface="산돌고딕 M" pitchFamily="18" charset="-127"/>
                          <a:ea typeface="산돌고딕 M" pitchFamily="18" charset="-127"/>
                        </a:rPr>
                        <a:t>내용</a:t>
                      </a:r>
                      <a:endParaRPr lang="ko-KR" altLang="en-US" sz="1400" dirty="0">
                        <a:latin typeface="산돌고딕 M" pitchFamily="18" charset="-127"/>
                        <a:ea typeface="산돌고딕 M" pitchFamily="18" charset="-127"/>
                      </a:endParaRPr>
                    </a:p>
                  </a:txBody>
                  <a:tcPr marL="112542" marR="112542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65489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일반 클래스</a:t>
                      </a:r>
                    </a:p>
                  </a:txBody>
                  <a:tcPr marL="112542" marR="112542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174625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641AD"/>
                        </a:buClr>
                        <a:buSzPct val="65000"/>
                        <a:buFont typeface="Arial" charset="0"/>
                        <a:buChar char="•"/>
                        <a:tabLst>
                          <a:tab pos="85725" algn="l"/>
                          <a:tab pos="1000125" algn="l"/>
                          <a:tab pos="1914525" algn="l"/>
                          <a:tab pos="2828925" algn="l"/>
                          <a:tab pos="3743325" algn="l"/>
                          <a:tab pos="4657725" algn="l"/>
                          <a:tab pos="5572125" algn="l"/>
                          <a:tab pos="6486525" algn="l"/>
                          <a:tab pos="7400925" algn="l"/>
                          <a:tab pos="8315325" algn="l"/>
                          <a:tab pos="9229725" algn="l"/>
                          <a:tab pos="10144125" algn="l"/>
                        </a:tabLst>
                      </a:pP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공통적으로 사용하는 라이브러리 클래스들에 대한 분석을 통해 </a:t>
                      </a:r>
                      <a:r>
                        <a:rPr lang="ko-KR" altLang="en-GB" sz="1400" dirty="0" smtClean="0">
                          <a:solidFill>
                            <a:srgbClr val="FF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상용</a:t>
                      </a:r>
                      <a:r>
                        <a:rPr lang="en-GB" altLang="ko-KR" sz="1400" dirty="0" smtClean="0">
                          <a:solidFill>
                            <a:srgbClr val="FF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WAS</a:t>
                      </a:r>
                      <a:r>
                        <a:rPr lang="ko-KR" altLang="en-GB" sz="1400" dirty="0" smtClean="0">
                          <a:solidFill>
                            <a:srgbClr val="FF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에 의존적인 코드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를 찾아 수정</a:t>
                      </a:r>
                      <a:endParaRPr lang="en-US" altLang="ko-KR" sz="1400" dirty="0" smtClean="0">
                        <a:solidFill>
                          <a:srgbClr val="000000"/>
                        </a:solidFill>
                        <a:latin typeface="산돌고딕 M" pitchFamily="18" charset="-127"/>
                        <a:ea typeface="산돌고딕 M" pitchFamily="18" charset="-127"/>
                      </a:endParaRPr>
                    </a:p>
                    <a:p>
                      <a:pPr marL="174625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641AD"/>
                        </a:buClr>
                        <a:buSzPct val="65000"/>
                        <a:buFont typeface="Arial" charset="0"/>
                        <a:buChar char="•"/>
                        <a:tabLst>
                          <a:tab pos="85725" algn="l"/>
                          <a:tab pos="1000125" algn="l"/>
                          <a:tab pos="1914525" algn="l"/>
                          <a:tab pos="2828925" algn="l"/>
                          <a:tab pos="3743325" algn="l"/>
                          <a:tab pos="4657725" algn="l"/>
                          <a:tab pos="5572125" algn="l"/>
                          <a:tab pos="6486525" algn="l"/>
                          <a:tab pos="7400925" algn="l"/>
                          <a:tab pos="8315325" algn="l"/>
                          <a:tab pos="9229725" algn="l"/>
                          <a:tab pos="10144125" algn="l"/>
                        </a:tabLst>
                      </a:pP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일반적으로 애플리케이션 수정 없이 재 컴파일만을 통해서 배치</a:t>
                      </a:r>
                      <a:endParaRPr lang="en-GB" altLang="ko-KR" sz="1400" dirty="0" smtClean="0">
                        <a:solidFill>
                          <a:srgbClr val="000000"/>
                        </a:solidFill>
                        <a:latin typeface="산돌고딕 M" pitchFamily="18" charset="-127"/>
                        <a:ea typeface="산돌고딕 M" pitchFamily="18" charset="-127"/>
                      </a:endParaRPr>
                    </a:p>
                  </a:txBody>
                  <a:tcPr marL="112542" marR="112542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65489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JSP/Servlet</a:t>
                      </a:r>
                    </a:p>
                    <a:p>
                      <a:pPr algn="ctr" latinLnBrk="1"/>
                      <a:endParaRPr lang="ko-KR" altLang="en-US" sz="1400" dirty="0">
                        <a:latin typeface="산돌고딕 M" pitchFamily="18" charset="-127"/>
                        <a:ea typeface="산돌고딕 M" pitchFamily="18" charset="-127"/>
                      </a:endParaRPr>
                    </a:p>
                  </a:txBody>
                  <a:tcPr marL="112542" marR="112542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174625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641AD"/>
                        </a:buClr>
                        <a:buSzPct val="65000"/>
                        <a:buFont typeface="Arial" charset="0"/>
                        <a:buChar char="•"/>
                        <a:tabLst>
                          <a:tab pos="85725" algn="l"/>
                          <a:tab pos="1000125" algn="l"/>
                          <a:tab pos="1914525" algn="l"/>
                          <a:tab pos="2828925" algn="l"/>
                          <a:tab pos="3743325" algn="l"/>
                          <a:tab pos="4657725" algn="l"/>
                          <a:tab pos="5572125" algn="l"/>
                          <a:tab pos="6486525" algn="l"/>
                          <a:tab pos="7400925" algn="l"/>
                          <a:tab pos="8315325" algn="l"/>
                          <a:tab pos="9229725" algn="l"/>
                          <a:tab pos="10144125" algn="l"/>
                        </a:tabLst>
                      </a:pP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개발된 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JSP/Servlet 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애플리케이션의 지원 </a:t>
                      </a:r>
                      <a:r>
                        <a:rPr lang="ko-KR" altLang="en-GB" sz="1400" dirty="0" err="1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스펙을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 확인하여 최신 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JSP/Servlet </a:t>
                      </a:r>
                      <a:r>
                        <a:rPr lang="ko-KR" altLang="en-GB" sz="1400" dirty="0" err="1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스펙에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 맞게 전환</a:t>
                      </a:r>
                      <a:endParaRPr lang="en-GB" altLang="ko-KR" sz="1400" dirty="0" smtClean="0">
                        <a:solidFill>
                          <a:srgbClr val="000000"/>
                        </a:solidFill>
                        <a:latin typeface="산돌고딕 M" pitchFamily="18" charset="-127"/>
                        <a:ea typeface="산돌고딕 M" pitchFamily="18" charset="-127"/>
                      </a:endParaRPr>
                    </a:p>
                    <a:p>
                      <a:pPr marL="174625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641AD"/>
                        </a:buClr>
                        <a:buSzPct val="65000"/>
                        <a:buFont typeface="Arial" charset="0"/>
                        <a:buChar char="•"/>
                        <a:tabLst>
                          <a:tab pos="85725" algn="l"/>
                          <a:tab pos="1000125" algn="l"/>
                          <a:tab pos="1914525" algn="l"/>
                          <a:tab pos="2828925" algn="l"/>
                          <a:tab pos="3743325" algn="l"/>
                          <a:tab pos="4657725" algn="l"/>
                          <a:tab pos="5572125" algn="l"/>
                          <a:tab pos="6486525" algn="l"/>
                          <a:tab pos="7400925" algn="l"/>
                          <a:tab pos="8315325" algn="l"/>
                          <a:tab pos="9229725" algn="l"/>
                          <a:tab pos="10144125" algn="l"/>
                        </a:tabLst>
                      </a:pP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일반적으로 애플리케이션 수정 및 재 컴파일 없이 사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용 가능</a:t>
                      </a:r>
                      <a:endParaRPr lang="en-GB" altLang="ko-KR" sz="1400" dirty="0" smtClean="0">
                        <a:solidFill>
                          <a:srgbClr val="000000"/>
                        </a:solidFill>
                        <a:latin typeface="산돌고딕 M" pitchFamily="18" charset="-127"/>
                        <a:ea typeface="산돌고딕 M" pitchFamily="18" charset="-127"/>
                      </a:endParaRPr>
                    </a:p>
                  </a:txBody>
                  <a:tcPr marL="112542" marR="112542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77229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EJB</a:t>
                      </a:r>
                    </a:p>
                    <a:p>
                      <a:pPr algn="ctr" latinLnBrk="1"/>
                      <a:endParaRPr lang="ko-KR" altLang="en-US" sz="1400" dirty="0">
                        <a:latin typeface="산돌고딕 M" pitchFamily="18" charset="-127"/>
                        <a:ea typeface="산돌고딕 M" pitchFamily="18" charset="-127"/>
                      </a:endParaRPr>
                    </a:p>
                  </a:txBody>
                  <a:tcPr marL="112542" marR="112542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174625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641AD"/>
                        </a:buClr>
                        <a:buSzPct val="65000"/>
                        <a:buFont typeface="Arial" charset="0"/>
                        <a:buChar char="•"/>
                        <a:tabLst>
                          <a:tab pos="74613" algn="l"/>
                          <a:tab pos="989013" algn="l"/>
                          <a:tab pos="1903413" algn="l"/>
                          <a:tab pos="2817813" algn="l"/>
                          <a:tab pos="3732213" algn="l"/>
                          <a:tab pos="4646613" algn="l"/>
                          <a:tab pos="5561013" algn="l"/>
                          <a:tab pos="6475413" algn="l"/>
                          <a:tab pos="7389813" algn="l"/>
                          <a:tab pos="8304213" algn="l"/>
                          <a:tab pos="9218613" algn="l"/>
                          <a:tab pos="10133013" algn="l"/>
                        </a:tabLst>
                      </a:pP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EJB </a:t>
                      </a:r>
                      <a:r>
                        <a:rPr lang="ko-KR" altLang="en-GB" sz="1400" dirty="0" err="1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스펙을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 확인하고 </a:t>
                      </a:r>
                      <a:r>
                        <a:rPr lang="en-GB" altLang="ko-KR" sz="1400" dirty="0" smtClean="0">
                          <a:solidFill>
                            <a:srgbClr val="FF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WAS</a:t>
                      </a:r>
                      <a:r>
                        <a:rPr lang="ko-KR" altLang="en-GB" sz="1400" dirty="0" smtClean="0">
                          <a:solidFill>
                            <a:srgbClr val="FF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에 의존적인 </a:t>
                      </a:r>
                      <a:r>
                        <a:rPr lang="en-GB" altLang="ko-KR" sz="1400" dirty="0" smtClean="0">
                          <a:solidFill>
                            <a:srgbClr val="FF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DD.xml </a:t>
                      </a:r>
                      <a:r>
                        <a:rPr lang="ko-KR" altLang="en-GB" sz="1400" dirty="0" smtClean="0">
                          <a:solidFill>
                            <a:srgbClr val="FF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파일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을 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JBoss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용으로 전환</a:t>
                      </a:r>
                      <a:endParaRPr lang="en-GB" altLang="ko-KR" sz="1400" dirty="0" smtClean="0">
                        <a:solidFill>
                          <a:srgbClr val="000000"/>
                        </a:solidFill>
                        <a:latin typeface="산돌고딕 M" pitchFamily="18" charset="-127"/>
                        <a:ea typeface="산돌고딕 M" pitchFamily="18" charset="-127"/>
                      </a:endParaRPr>
                    </a:p>
                    <a:p>
                      <a:pPr marL="174625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641AD"/>
                        </a:buClr>
                        <a:buSzPct val="65000"/>
                        <a:buFont typeface="Arial" charset="0"/>
                        <a:buChar char="•"/>
                        <a:tabLst>
                          <a:tab pos="74613" algn="l"/>
                          <a:tab pos="989013" algn="l"/>
                          <a:tab pos="1903413" algn="l"/>
                          <a:tab pos="2817813" algn="l"/>
                          <a:tab pos="3732213" algn="l"/>
                          <a:tab pos="4646613" algn="l"/>
                          <a:tab pos="5561013" algn="l"/>
                          <a:tab pos="6475413" algn="l"/>
                          <a:tab pos="7389813" algn="l"/>
                          <a:tab pos="8304213" algn="l"/>
                          <a:tab pos="9218613" algn="l"/>
                          <a:tab pos="10133013" algn="l"/>
                        </a:tabLst>
                      </a:pP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EJB Bean 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클래스의 비즈니스 </a:t>
                      </a:r>
                      <a:r>
                        <a:rPr lang="ko-KR" altLang="en-GB" sz="1400" dirty="0" err="1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로직을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 가지고 있는 </a:t>
                      </a:r>
                      <a:r>
                        <a:rPr lang="ko-KR" altLang="en-GB" sz="1400" dirty="0" err="1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메소드에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 대한 소스 수정</a:t>
                      </a:r>
                      <a:r>
                        <a:rPr lang="en-US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없음</a:t>
                      </a:r>
                      <a:endParaRPr lang="en-GB" altLang="ko-KR" sz="1400" dirty="0" smtClean="0">
                        <a:solidFill>
                          <a:srgbClr val="000000"/>
                        </a:solidFill>
                        <a:latin typeface="산돌고딕 M" pitchFamily="18" charset="-127"/>
                        <a:ea typeface="산돌고딕 M" pitchFamily="18" charset="-127"/>
                      </a:endParaRPr>
                    </a:p>
                    <a:p>
                      <a:pPr marL="631825" lvl="2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Pct val="80000"/>
                        <a:buFont typeface="Wingdings 3" pitchFamily="18" charset="2"/>
                        <a:buChar char=""/>
                        <a:tabLst>
                          <a:tab pos="74613" algn="l"/>
                          <a:tab pos="989013" algn="l"/>
                          <a:tab pos="1903413" algn="l"/>
                          <a:tab pos="2817813" algn="l"/>
                          <a:tab pos="3732213" algn="l"/>
                          <a:tab pos="4646613" algn="l"/>
                          <a:tab pos="5561013" algn="l"/>
                          <a:tab pos="6475413" algn="l"/>
                          <a:tab pos="7389813" algn="l"/>
                          <a:tab pos="8304213" algn="l"/>
                          <a:tab pos="9218613" algn="l"/>
                          <a:tab pos="10133013" algn="l"/>
                        </a:tabLst>
                      </a:pPr>
                      <a:r>
                        <a:rPr lang="en-GB" altLang="ko-KR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J2EE EJB </a:t>
                      </a:r>
                      <a:r>
                        <a:rPr lang="ko-KR" altLang="en-GB" sz="1400" kern="1200" dirty="0" err="1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스펙</a:t>
                      </a:r>
                      <a:r>
                        <a:rPr lang="ko-KR" altLang="en-GB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 변경에 따른 </a:t>
                      </a:r>
                      <a:r>
                        <a:rPr lang="en-GB" altLang="ko-KR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Home, Remote </a:t>
                      </a:r>
                      <a:r>
                        <a:rPr lang="ko-KR" altLang="en-GB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인터페이스 클래스는 필요 없음</a:t>
                      </a:r>
                      <a:r>
                        <a:rPr lang="en-GB" altLang="ko-KR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 (EJB3.0</a:t>
                      </a:r>
                      <a:r>
                        <a:rPr lang="ko-KR" altLang="en-GB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으로 전환 시</a:t>
                      </a:r>
                      <a:r>
                        <a:rPr lang="en-GB" altLang="ko-KR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)</a:t>
                      </a:r>
                    </a:p>
                    <a:p>
                      <a:pPr marL="631825" lvl="2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Pct val="80000"/>
                        <a:buFont typeface="Wingdings 3" pitchFamily="18" charset="2"/>
                        <a:buChar char=""/>
                        <a:tabLst>
                          <a:tab pos="74613" algn="l"/>
                          <a:tab pos="989013" algn="l"/>
                          <a:tab pos="1903413" algn="l"/>
                          <a:tab pos="2817813" algn="l"/>
                          <a:tab pos="3732213" algn="l"/>
                          <a:tab pos="4646613" algn="l"/>
                          <a:tab pos="5561013" algn="l"/>
                          <a:tab pos="6475413" algn="l"/>
                          <a:tab pos="7389813" algn="l"/>
                          <a:tab pos="8304213" algn="l"/>
                          <a:tab pos="9218613" algn="l"/>
                          <a:tab pos="10133013" algn="l"/>
                        </a:tabLst>
                      </a:pPr>
                      <a:r>
                        <a:rPr lang="en-GB" altLang="ko-KR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J2EE EJB </a:t>
                      </a:r>
                      <a:r>
                        <a:rPr lang="ko-KR" altLang="en-GB" sz="1400" kern="1200" dirty="0" err="1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스펙</a:t>
                      </a:r>
                      <a:r>
                        <a:rPr lang="ko-KR" altLang="en-GB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 변경에 따른 각 </a:t>
                      </a:r>
                      <a:r>
                        <a:rPr lang="ko-KR" altLang="en-GB" sz="1400" kern="1200" dirty="0" err="1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메소드</a:t>
                      </a:r>
                      <a:r>
                        <a:rPr lang="ko-KR" altLang="en-GB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 별 </a:t>
                      </a:r>
                      <a:r>
                        <a:rPr lang="en-GB" altLang="ko-KR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Annotation </a:t>
                      </a:r>
                      <a:r>
                        <a:rPr lang="ko-KR" altLang="en-GB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추가 </a:t>
                      </a:r>
                      <a:r>
                        <a:rPr lang="en-GB" altLang="ko-KR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(EJB 3.0</a:t>
                      </a:r>
                      <a:r>
                        <a:rPr lang="ko-KR" altLang="en-GB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으로 전환 시</a:t>
                      </a:r>
                      <a:r>
                        <a:rPr lang="en-GB" altLang="ko-KR" sz="1400" kern="12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  <a:cs typeface="+mn-cs"/>
                        </a:rPr>
                        <a:t>)</a:t>
                      </a:r>
                      <a:endParaRPr lang="ko-KR" altLang="en-US" sz="1400" kern="1200" dirty="0" smtClean="0">
                        <a:solidFill>
                          <a:srgbClr val="000000"/>
                        </a:solidFill>
                        <a:latin typeface="산돌고딕 M" pitchFamily="18" charset="-127"/>
                        <a:ea typeface="산돌고딕 M" pitchFamily="18" charset="-127"/>
                        <a:cs typeface="+mn-cs"/>
                      </a:endParaRPr>
                    </a:p>
                  </a:txBody>
                  <a:tcPr marL="112542" marR="112542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77087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클라이언트 </a:t>
                      </a:r>
                      <a:endParaRPr lang="en-US" altLang="ko-KR" sz="1400" dirty="0" smtClean="0">
                        <a:solidFill>
                          <a:srgbClr val="000000"/>
                        </a:solidFill>
                        <a:latin typeface="산돌고딕 M" pitchFamily="18" charset="-127"/>
                        <a:ea typeface="산돌고딕 M" pitchFamily="18" charset="-127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프로그램</a:t>
                      </a:r>
                    </a:p>
                  </a:txBody>
                  <a:tcPr marL="112542" marR="112542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174625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641AD"/>
                        </a:buClr>
                        <a:buSzPct val="65000"/>
                        <a:buFont typeface="Arial" charset="0"/>
                        <a:buChar char="•"/>
                        <a:tabLst>
                          <a:tab pos="74613" algn="l"/>
                          <a:tab pos="989013" algn="l"/>
                          <a:tab pos="1903413" algn="l"/>
                          <a:tab pos="2817813" algn="l"/>
                          <a:tab pos="3732213" algn="l"/>
                          <a:tab pos="4646613" algn="l"/>
                          <a:tab pos="5561013" algn="l"/>
                          <a:tab pos="6475413" algn="l"/>
                          <a:tab pos="7389813" algn="l"/>
                          <a:tab pos="8304213" algn="l"/>
                          <a:tab pos="9218613" algn="l"/>
                          <a:tab pos="10133013" algn="l"/>
                        </a:tabLst>
                      </a:pP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WAS Server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의 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Context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를 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lookup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하기 위한 클라이언트 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Property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를 수정</a:t>
                      </a:r>
                      <a:endParaRPr lang="en-GB" altLang="ko-KR" sz="1400" dirty="0" smtClean="0">
                        <a:solidFill>
                          <a:srgbClr val="000000"/>
                        </a:solidFill>
                        <a:latin typeface="산돌고딕 M" pitchFamily="18" charset="-127"/>
                        <a:ea typeface="산돌고딕 M" pitchFamily="18" charset="-127"/>
                      </a:endParaRPr>
                    </a:p>
                    <a:p>
                      <a:pPr marL="174625" lvl="1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DDDDDD"/>
                        </a:buClr>
                        <a:buSzPct val="80000"/>
                        <a:buFont typeface="Arial" charset="0"/>
                        <a:buChar char="•"/>
                        <a:tabLst>
                          <a:tab pos="74613" algn="l"/>
                          <a:tab pos="989013" algn="l"/>
                          <a:tab pos="1903413" algn="l"/>
                          <a:tab pos="2817813" algn="l"/>
                          <a:tab pos="3732213" algn="l"/>
                          <a:tab pos="4646613" algn="l"/>
                          <a:tab pos="5561013" algn="l"/>
                          <a:tab pos="6475413" algn="l"/>
                          <a:tab pos="7389813" algn="l"/>
                          <a:tab pos="8304213" algn="l"/>
                          <a:tab pos="9218613" algn="l"/>
                          <a:tab pos="10133013" algn="l"/>
                        </a:tabLst>
                      </a:pPr>
                      <a:r>
                        <a:rPr lang="en-GB" altLang="ko-KR" sz="1400" dirty="0" err="1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InitialContext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(), lookup() 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사용 소스 수정</a:t>
                      </a:r>
                    </a:p>
                    <a:p>
                      <a:pPr marL="174625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641AD"/>
                        </a:buClr>
                        <a:buSzPct val="65000"/>
                        <a:buFont typeface="Arial" charset="0"/>
                        <a:buChar char="•"/>
                        <a:tabLst>
                          <a:tab pos="74613" algn="l"/>
                          <a:tab pos="989013" algn="l"/>
                          <a:tab pos="1903413" algn="l"/>
                          <a:tab pos="2817813" algn="l"/>
                          <a:tab pos="3732213" algn="l"/>
                          <a:tab pos="4646613" algn="l"/>
                          <a:tab pos="5561013" algn="l"/>
                          <a:tab pos="6475413" algn="l"/>
                          <a:tab pos="7389813" algn="l"/>
                          <a:tab pos="8304213" algn="l"/>
                          <a:tab pos="9218613" algn="l"/>
                          <a:tab pos="10133013" algn="l"/>
                        </a:tabLst>
                      </a:pP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일반적인 경우 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local context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를 사용함으로 수정할 대상 소스가 거의 없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음</a:t>
                      </a:r>
                      <a:endParaRPr lang="ko-KR" altLang="en-US" sz="1400" dirty="0">
                        <a:latin typeface="산돌고딕 M" pitchFamily="18" charset="-127"/>
                        <a:ea typeface="산돌고딕 M" pitchFamily="18" charset="-127"/>
                      </a:endParaRPr>
                    </a:p>
                  </a:txBody>
                  <a:tcPr marL="112542" marR="112542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91656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400" dirty="0" smtClean="0">
                          <a:latin typeface="산돌고딕 M" pitchFamily="18" charset="-127"/>
                          <a:ea typeface="산돌고딕 M" pitchFamily="18" charset="-127"/>
                        </a:rPr>
                        <a:t>구성 파일</a:t>
                      </a:r>
                      <a:endParaRPr lang="ko-KR" altLang="en-US" sz="1400" dirty="0">
                        <a:latin typeface="산돌고딕 M" pitchFamily="18" charset="-127"/>
                        <a:ea typeface="산돌고딕 M" pitchFamily="18" charset="-127"/>
                      </a:endParaRPr>
                    </a:p>
                  </a:txBody>
                  <a:tcPr marL="112542" marR="112542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174625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641AD"/>
                        </a:buClr>
                        <a:buSzPct val="65000"/>
                        <a:buFont typeface="Arial" charset="0"/>
                        <a:buChar char="•"/>
                        <a:tabLst>
                          <a:tab pos="85725" algn="l"/>
                          <a:tab pos="1000125" algn="l"/>
                          <a:tab pos="1914525" algn="l"/>
                          <a:tab pos="2828925" algn="l"/>
                          <a:tab pos="3743325" algn="l"/>
                          <a:tab pos="4657725" algn="l"/>
                          <a:tab pos="5572125" algn="l"/>
                          <a:tab pos="6486525" algn="l"/>
                          <a:tab pos="7400925" algn="l"/>
                          <a:tab pos="8315325" algn="l"/>
                          <a:tab pos="9229725" algn="l"/>
                          <a:tab pos="10144125" algn="l"/>
                        </a:tabLst>
                      </a:pP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기존의 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WAS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에서 파악된 구성 정보를 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Migration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대상 환경의 구성 파일을 생성</a:t>
                      </a:r>
                      <a:endParaRPr lang="en-GB" altLang="ko-KR" sz="1400" dirty="0" smtClean="0">
                        <a:solidFill>
                          <a:srgbClr val="000000"/>
                        </a:solidFill>
                        <a:latin typeface="산돌고딕 M" pitchFamily="18" charset="-127"/>
                        <a:ea typeface="산돌고딕 M" pitchFamily="18" charset="-127"/>
                      </a:endParaRPr>
                    </a:p>
                    <a:p>
                      <a:pPr marL="631825" lvl="2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Pct val="80000"/>
                        <a:buFont typeface="Wingdings 3" pitchFamily="18" charset="2"/>
                        <a:buChar char=""/>
                        <a:tabLst>
                          <a:tab pos="85725" algn="l"/>
                          <a:tab pos="1000125" algn="l"/>
                          <a:tab pos="1914525" algn="l"/>
                          <a:tab pos="2828925" algn="l"/>
                          <a:tab pos="3743325" algn="l"/>
                          <a:tab pos="4657725" algn="l"/>
                          <a:tab pos="5572125" algn="l"/>
                          <a:tab pos="6486525" algn="l"/>
                          <a:tab pos="7400925" algn="l"/>
                          <a:tab pos="8315325" algn="l"/>
                          <a:tab pos="9229725" algn="l"/>
                          <a:tab pos="10144125" algn="l"/>
                        </a:tabLst>
                      </a:pP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DB Connection Pool 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구성 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: Min, Max connection 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수</a:t>
                      </a:r>
                    </a:p>
                    <a:p>
                      <a:pPr marL="631825" lvl="2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Pct val="80000"/>
                        <a:buFont typeface="Wingdings 3" pitchFamily="18" charset="2"/>
                        <a:buChar char=""/>
                        <a:tabLst>
                          <a:tab pos="85725" algn="l"/>
                          <a:tab pos="1000125" algn="l"/>
                          <a:tab pos="1914525" algn="l"/>
                          <a:tab pos="2828925" algn="l"/>
                          <a:tab pos="3743325" algn="l"/>
                          <a:tab pos="4657725" algn="l"/>
                          <a:tab pos="5572125" algn="l"/>
                          <a:tab pos="6486525" algn="l"/>
                          <a:tab pos="7400925" algn="l"/>
                          <a:tab pos="8315325" algn="l"/>
                          <a:tab pos="9229725" algn="l"/>
                          <a:tab pos="10144125" algn="l"/>
                        </a:tabLst>
                      </a:pP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클러스터 구성</a:t>
                      </a:r>
                    </a:p>
                    <a:p>
                      <a:pPr marL="631825" lvl="2" indent="-174625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Pct val="80000"/>
                        <a:buFont typeface="Wingdings 3" pitchFamily="18" charset="2"/>
                        <a:buChar char=""/>
                        <a:tabLst>
                          <a:tab pos="85725" algn="l"/>
                          <a:tab pos="1000125" algn="l"/>
                          <a:tab pos="1914525" algn="l"/>
                          <a:tab pos="2828925" algn="l"/>
                          <a:tab pos="3743325" algn="l"/>
                          <a:tab pos="4657725" algn="l"/>
                          <a:tab pos="5572125" algn="l"/>
                          <a:tab pos="6486525" algn="l"/>
                          <a:tab pos="7400925" algn="l"/>
                          <a:tab pos="8315325" algn="l"/>
                          <a:tab pos="9229725" algn="l"/>
                          <a:tab pos="10144125" algn="l"/>
                        </a:tabLst>
                      </a:pP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JMS 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구성</a:t>
                      </a:r>
                      <a:endParaRPr lang="ko-KR" altLang="en-US" sz="1400" dirty="0">
                        <a:latin typeface="산돌고딕 M" pitchFamily="18" charset="-127"/>
                        <a:ea typeface="산돌고딕 M" pitchFamily="18" charset="-127"/>
                      </a:endParaRPr>
                    </a:p>
                  </a:txBody>
                  <a:tcPr marL="112542" marR="112542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52334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400" dirty="0" smtClean="0">
                          <a:latin typeface="산돌고딕 M" pitchFamily="18" charset="-127"/>
                          <a:ea typeface="산돌고딕 M" pitchFamily="18" charset="-127"/>
                        </a:rPr>
                        <a:t>라이브러리</a:t>
                      </a:r>
                      <a:endParaRPr lang="ko-KR" altLang="en-US" sz="1400" dirty="0">
                        <a:latin typeface="산돌고딕 M" pitchFamily="18" charset="-127"/>
                        <a:ea typeface="산돌고딕 M" pitchFamily="18" charset="-127"/>
                      </a:endParaRPr>
                    </a:p>
                  </a:txBody>
                  <a:tcPr marL="112542" marR="112542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174625" marR="0" lvl="1" indent="-174625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애플리케이션 구동에 필요한 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3</a:t>
                      </a:r>
                      <a:r>
                        <a:rPr lang="en-GB" altLang="ko-KR" sz="1400" baseline="300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rd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-party 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라이브러리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(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예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:PL/SQL, Tuxedo 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연동을 위한 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Jolt, 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아파치 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log4j </a:t>
                      </a:r>
                      <a:r>
                        <a:rPr lang="ko-KR" altLang="en-GB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등</a:t>
                      </a:r>
                      <a:r>
                        <a:rPr lang="en-GB" altLang="ko-KR" sz="1400" dirty="0" smtClean="0">
                          <a:solidFill>
                            <a:srgbClr val="000000"/>
                          </a:solidFill>
                          <a:latin typeface="산돌고딕 M" pitchFamily="18" charset="-127"/>
                          <a:ea typeface="산돌고딕 M" pitchFamily="18" charset="-127"/>
                        </a:rPr>
                        <a:t>)</a:t>
                      </a:r>
                      <a:endParaRPr lang="ko-KR" altLang="en-US" sz="1400" dirty="0">
                        <a:latin typeface="산돌고딕 M" pitchFamily="18" charset="-127"/>
                        <a:ea typeface="산돌고딕 M" pitchFamily="18" charset="-127"/>
                      </a:endParaRPr>
                    </a:p>
                  </a:txBody>
                  <a:tcPr marL="112542" marR="112542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4" name="내용 개체 틀 87"/>
          <p:cNvSpPr txBox="1">
            <a:spLocks/>
          </p:cNvSpPr>
          <p:nvPr/>
        </p:nvSpPr>
        <p:spPr bwMode="auto">
          <a:xfrm>
            <a:off x="335361" y="830855"/>
            <a:ext cx="10210800" cy="36317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sz="1600" dirty="0" smtClean="0"/>
              <a:t>자바 표준 규격이 존재하므로 </a:t>
            </a:r>
            <a:r>
              <a:rPr lang="ko-KR" altLang="en-US" sz="1600" dirty="0" err="1" smtClean="0"/>
              <a:t>미들웨어</a:t>
            </a:r>
            <a:r>
              <a:rPr lang="ko-KR" altLang="en-US" sz="1600" dirty="0" smtClean="0"/>
              <a:t> 마이그레이션의 경우 종속성 파악이 중요합니다</a:t>
            </a:r>
            <a:r>
              <a:rPr lang="en-US" altLang="ko-KR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6353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미들웨어</a:t>
            </a:r>
            <a:r>
              <a:rPr lang="ko-KR" altLang="en-US" dirty="0" smtClean="0"/>
              <a:t> 마이그레이션 </a:t>
            </a:r>
            <a:r>
              <a:rPr lang="en-US" altLang="ko-KR" dirty="0" smtClean="0"/>
              <a:t>– EAR(Enterprise Archive)</a:t>
            </a:r>
            <a:endParaRPr lang="ko-KR" altLang="en-US" dirty="0"/>
          </a:p>
        </p:txBody>
      </p:sp>
      <p:grpSp>
        <p:nvGrpSpPr>
          <p:cNvPr id="52" name="그룹 51"/>
          <p:cNvGrpSpPr/>
          <p:nvPr/>
        </p:nvGrpSpPr>
        <p:grpSpPr>
          <a:xfrm>
            <a:off x="1184683" y="1412777"/>
            <a:ext cx="9400033" cy="5179899"/>
            <a:chOff x="962555" y="993626"/>
            <a:chExt cx="7637527" cy="5599049"/>
          </a:xfrm>
        </p:grpSpPr>
        <p:sp>
          <p:nvSpPr>
            <p:cNvPr id="3" name="TextBox 2"/>
            <p:cNvSpPr txBox="1"/>
            <p:nvPr/>
          </p:nvSpPr>
          <p:spPr>
            <a:xfrm>
              <a:off x="4233333" y="993626"/>
              <a:ext cx="1058333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ko-KR" altLang="en-US" sz="900"/>
                <a:t>파일입력</a:t>
              </a:r>
              <a:endParaRPr lang="ko-KR" altLang="en-US" sz="900" dirty="0"/>
            </a:p>
          </p:txBody>
        </p:sp>
        <p:sp>
          <p:nvSpPr>
            <p:cNvPr id="4" name="순서도: 판단 3"/>
            <p:cNvSpPr/>
            <p:nvPr/>
          </p:nvSpPr>
          <p:spPr bwMode="auto">
            <a:xfrm>
              <a:off x="4233332" y="2556942"/>
              <a:ext cx="1058334" cy="458539"/>
            </a:xfrm>
            <a:prstGeom prst="flowChartDecision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r>
                <a:rPr lang="ko-KR" altLang="en-US" sz="900" b="0" dirty="0" err="1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확장자</a:t>
              </a:r>
              <a:r>
                <a:rPr lang="en-US" altLang="ko-KR" sz="900" b="0" dirty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?</a:t>
              </a: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233334" y="1511413"/>
              <a:ext cx="1058333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ko-KR" altLang="en-US" sz="900" dirty="0"/>
                <a:t>압축해제</a:t>
              </a:r>
            </a:p>
          </p:txBody>
        </p:sp>
        <p:cxnSp>
          <p:nvCxnSpPr>
            <p:cNvPr id="6" name="직선 화살표 연결선 5"/>
            <p:cNvCxnSpPr>
              <a:stCxn id="3" idx="2"/>
              <a:endCxn id="5" idx="0"/>
            </p:cNvCxnSpPr>
            <p:nvPr/>
          </p:nvCxnSpPr>
          <p:spPr bwMode="auto">
            <a:xfrm>
              <a:off x="4762500" y="1239847"/>
              <a:ext cx="1" cy="271566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7" name="직선 화살표 연결선 6"/>
            <p:cNvCxnSpPr>
              <a:stCxn id="5" idx="2"/>
              <a:endCxn id="11" idx="0"/>
            </p:cNvCxnSpPr>
            <p:nvPr/>
          </p:nvCxnSpPr>
          <p:spPr bwMode="auto">
            <a:xfrm flipH="1">
              <a:off x="4762499" y="1757634"/>
              <a:ext cx="2" cy="276543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8" name="TextBox 7"/>
            <p:cNvSpPr txBox="1"/>
            <p:nvPr/>
          </p:nvSpPr>
          <p:spPr>
            <a:xfrm>
              <a:off x="962555" y="3383500"/>
              <a:ext cx="1058333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sz="900" dirty="0"/>
                <a:t>xml </a:t>
              </a:r>
              <a:r>
                <a:rPr lang="ko-KR" altLang="en-US" sz="900" dirty="0"/>
                <a:t>분석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191933" y="3383500"/>
              <a:ext cx="1165755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sz="900"/>
                <a:t>application.xml </a:t>
              </a:r>
              <a:r>
                <a:rPr lang="ko-KR" altLang="en-US" sz="900" dirty="0"/>
                <a:t>분석</a:t>
              </a:r>
            </a:p>
          </p:txBody>
        </p:sp>
        <p:sp>
          <p:nvSpPr>
            <p:cNvPr id="10" name="설명선 2 9"/>
            <p:cNvSpPr/>
            <p:nvPr/>
          </p:nvSpPr>
          <p:spPr bwMode="auto">
            <a:xfrm>
              <a:off x="5902125" y="1027321"/>
              <a:ext cx="1051330" cy="266145"/>
            </a:xfrm>
            <a:prstGeom prst="borderCallout2">
              <a:avLst>
                <a:gd name="adj1" fmla="val 18750"/>
                <a:gd name="adj2" fmla="val 720"/>
                <a:gd name="adj3" fmla="val 18750"/>
                <a:gd name="adj4" fmla="val -16667"/>
                <a:gd name="adj5" fmla="val 210337"/>
                <a:gd name="adj6" fmla="val -45831"/>
              </a:avLst>
            </a:prstGeom>
            <a:solidFill>
              <a:srgbClr val="FFFF00"/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산돌고딕 M" pitchFamily="18" charset="-127"/>
                  <a:ea typeface="산돌고딕 M" pitchFamily="18" charset="-127"/>
                </a:rPr>
                <a:t>임시 </a:t>
              </a:r>
              <a:r>
                <a:rPr kumimoji="0" lang="ko-KR" altLang="en-US" sz="1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산돌고딕 M" pitchFamily="18" charset="-127"/>
                  <a:ea typeface="산돌고딕 M" pitchFamily="18" charset="-127"/>
                </a:rPr>
                <a:t>디렉토리에</a:t>
              </a:r>
              <a:r>
                <a:rPr kumimoji="0" lang="ko-KR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산돌고딕 M" pitchFamily="18" charset="-127"/>
                  <a:ea typeface="산돌고딕 M" pitchFamily="18" charset="-127"/>
                </a:rPr>
                <a:t> 해제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233332" y="2034177"/>
              <a:ext cx="1058333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ko-KR" altLang="en-US" sz="900" dirty="0" err="1"/>
                <a:t>인코딩</a:t>
              </a:r>
              <a:r>
                <a:rPr lang="ko-KR" altLang="en-US" sz="900" dirty="0"/>
                <a:t> 변경</a:t>
              </a:r>
            </a:p>
          </p:txBody>
        </p:sp>
        <p:cxnSp>
          <p:nvCxnSpPr>
            <p:cNvPr id="12" name="직선 화살표 연결선 11"/>
            <p:cNvCxnSpPr>
              <a:stCxn id="11" idx="2"/>
              <a:endCxn id="4" idx="0"/>
            </p:cNvCxnSpPr>
            <p:nvPr/>
          </p:nvCxnSpPr>
          <p:spPr bwMode="auto">
            <a:xfrm>
              <a:off x="4762499" y="2280398"/>
              <a:ext cx="0" cy="276544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13" name="설명선 2 12"/>
            <p:cNvSpPr/>
            <p:nvPr/>
          </p:nvSpPr>
          <p:spPr bwMode="auto">
            <a:xfrm>
              <a:off x="5929075" y="1531895"/>
              <a:ext cx="819495" cy="266145"/>
            </a:xfrm>
            <a:prstGeom prst="borderCallout2">
              <a:avLst>
                <a:gd name="adj1" fmla="val 18750"/>
                <a:gd name="adj2" fmla="val 720"/>
                <a:gd name="adj3" fmla="val 18750"/>
                <a:gd name="adj4" fmla="val -16667"/>
                <a:gd name="adj5" fmla="val 228677"/>
                <a:gd name="adj6" fmla="val -58598"/>
              </a:avLst>
            </a:prstGeom>
            <a:solidFill>
              <a:srgbClr val="FFFF00"/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산돌고딕 M" pitchFamily="18" charset="-127"/>
                  <a:ea typeface="산돌고딕 M" pitchFamily="18" charset="-127"/>
                </a:rPr>
                <a:t>UTF-8</a:t>
              </a:r>
              <a:r>
                <a:rPr kumimoji="0" lang="ko-KR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산돌고딕 M" pitchFamily="18" charset="-127"/>
                  <a:ea typeface="산돌고딕 M" pitchFamily="18" charset="-127"/>
                </a:rPr>
                <a:t>으로 변경</a:t>
              </a:r>
            </a:p>
          </p:txBody>
        </p:sp>
        <p:cxnSp>
          <p:nvCxnSpPr>
            <p:cNvPr id="14" name="꺾인 연결선 13"/>
            <p:cNvCxnSpPr>
              <a:stCxn id="4" idx="1"/>
              <a:endCxn id="8" idx="0"/>
            </p:cNvCxnSpPr>
            <p:nvPr/>
          </p:nvCxnSpPr>
          <p:spPr bwMode="auto">
            <a:xfrm rot="10800000" flipV="1">
              <a:off x="1491722" y="2786212"/>
              <a:ext cx="2741610" cy="597288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1850660" y="2556942"/>
              <a:ext cx="262051" cy="2495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>
                <a:defRPr sz="800" b="0">
                  <a:latin typeface="산돌고딕 M" pitchFamily="18" charset="-127"/>
                  <a:ea typeface="산돌고딕 M" pitchFamily="18" charset="-127"/>
                </a:defRPr>
              </a:lvl1pPr>
            </a:lstStyle>
            <a:p>
              <a:pPr algn="ctr"/>
              <a:r>
                <a:rPr lang="en-US" altLang="ko-KR" sz="900" dirty="0"/>
                <a:t>zip</a:t>
              </a:r>
              <a:endParaRPr lang="ko-KR" altLang="en-US" sz="900" dirty="0"/>
            </a:p>
          </p:txBody>
        </p:sp>
        <p:cxnSp>
          <p:nvCxnSpPr>
            <p:cNvPr id="16" name="꺾인 연결선 15"/>
            <p:cNvCxnSpPr>
              <a:stCxn id="4" idx="2"/>
              <a:endCxn id="9" idx="0"/>
            </p:cNvCxnSpPr>
            <p:nvPr/>
          </p:nvCxnSpPr>
          <p:spPr bwMode="auto">
            <a:xfrm rot="5400000">
              <a:off x="4084646" y="2705646"/>
              <a:ext cx="368019" cy="987688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3853400" y="2944817"/>
              <a:ext cx="271168" cy="2495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>
                <a:defRPr sz="800" b="0">
                  <a:latin typeface="산돌고딕 M" pitchFamily="18" charset="-127"/>
                  <a:ea typeface="산돌고딕 M" pitchFamily="18" charset="-127"/>
                </a:defRPr>
              </a:lvl1pPr>
            </a:lstStyle>
            <a:p>
              <a:pPr algn="ctr"/>
              <a:r>
                <a:rPr lang="en-US" altLang="ko-KR" sz="900" dirty="0"/>
                <a:t>ear</a:t>
              </a:r>
              <a:endParaRPr lang="ko-KR" altLang="en-US" sz="900" dirty="0"/>
            </a:p>
          </p:txBody>
        </p:sp>
        <p:sp>
          <p:nvSpPr>
            <p:cNvPr id="18" name="순서도: 판단 17"/>
            <p:cNvSpPr/>
            <p:nvPr/>
          </p:nvSpPr>
          <p:spPr bwMode="auto">
            <a:xfrm>
              <a:off x="3191933" y="4766774"/>
              <a:ext cx="1165755" cy="458539"/>
            </a:xfrm>
            <a:prstGeom prst="flowChartDecision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3386949" y="4882944"/>
              <a:ext cx="794749" cy="2495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900" b="0" dirty="0" err="1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ejbModule</a:t>
              </a:r>
              <a:r>
                <a:rPr lang="en-US" altLang="ko-KR" sz="900" b="0" dirty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 </a:t>
              </a:r>
              <a:r>
                <a:rPr lang="ko-KR" altLang="en-US" sz="900" b="0" dirty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존재</a:t>
              </a:r>
              <a:r>
                <a:rPr lang="en-US" altLang="ko-KR" sz="900" b="0" dirty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?</a:t>
              </a: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cxnSp>
          <p:nvCxnSpPr>
            <p:cNvPr id="20" name="직선 화살표 연결선 19"/>
            <p:cNvCxnSpPr>
              <a:stCxn id="9" idx="2"/>
              <a:endCxn id="26" idx="0"/>
            </p:cNvCxnSpPr>
            <p:nvPr/>
          </p:nvCxnSpPr>
          <p:spPr bwMode="auto">
            <a:xfrm flipH="1">
              <a:off x="3774222" y="3629721"/>
              <a:ext cx="589" cy="339256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21" name="꺾인 연결선 20"/>
            <p:cNvCxnSpPr>
              <a:stCxn id="18" idx="1"/>
              <a:endCxn id="22" idx="0"/>
            </p:cNvCxnSpPr>
            <p:nvPr/>
          </p:nvCxnSpPr>
          <p:spPr bwMode="auto">
            <a:xfrm rot="10800000" flipV="1">
              <a:off x="2214035" y="4996043"/>
              <a:ext cx="977899" cy="517303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22" name="타원 21"/>
            <p:cNvSpPr/>
            <p:nvPr/>
          </p:nvSpPr>
          <p:spPr bwMode="auto">
            <a:xfrm>
              <a:off x="1913467" y="5513347"/>
              <a:ext cx="601133" cy="565739"/>
            </a:xfrm>
            <a:prstGeom prst="ellips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2030259" y="5626939"/>
              <a:ext cx="367549" cy="399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altLang="ko-KR" sz="9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Go to</a:t>
              </a:r>
            </a:p>
            <a:p>
              <a:pPr algn="ctr">
                <a:spcBef>
                  <a:spcPts val="0"/>
                </a:spcBef>
              </a:pPr>
              <a:r>
                <a:rPr lang="en-US" altLang="ko-KR" sz="9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EJB</a:t>
              </a: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619722" y="4766774"/>
              <a:ext cx="281588" cy="2495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>
                <a:defRPr sz="800" b="0">
                  <a:latin typeface="산돌고딕 M" pitchFamily="18" charset="-127"/>
                  <a:ea typeface="산돌고딕 M" pitchFamily="18" charset="-127"/>
                </a:defRPr>
              </a:lvl1pPr>
            </a:lstStyle>
            <a:p>
              <a:pPr algn="ctr"/>
              <a:r>
                <a:rPr lang="en-US" altLang="ko-KR" sz="900" dirty="0"/>
                <a:t>yes</a:t>
              </a:r>
              <a:endParaRPr lang="ko-KR" altLang="en-US" sz="900" dirty="0"/>
            </a:p>
          </p:txBody>
        </p:sp>
        <p:sp>
          <p:nvSpPr>
            <p:cNvPr id="25" name="타원 24"/>
            <p:cNvSpPr/>
            <p:nvPr/>
          </p:nvSpPr>
          <p:spPr bwMode="auto">
            <a:xfrm>
              <a:off x="3479209" y="5518286"/>
              <a:ext cx="601133" cy="565739"/>
            </a:xfrm>
            <a:prstGeom prst="ellips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26" name="순서도: 판단 25"/>
            <p:cNvSpPr/>
            <p:nvPr/>
          </p:nvSpPr>
          <p:spPr bwMode="auto">
            <a:xfrm>
              <a:off x="3191344" y="3968977"/>
              <a:ext cx="1165755" cy="458539"/>
            </a:xfrm>
            <a:prstGeom prst="flowChartDecision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cxnSp>
          <p:nvCxnSpPr>
            <p:cNvPr id="27" name="직선 화살표 연결선 26"/>
            <p:cNvCxnSpPr>
              <a:stCxn id="26" idx="2"/>
              <a:endCxn id="18" idx="0"/>
            </p:cNvCxnSpPr>
            <p:nvPr/>
          </p:nvCxnSpPr>
          <p:spPr bwMode="auto">
            <a:xfrm>
              <a:off x="3774222" y="4427516"/>
              <a:ext cx="589" cy="339258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28" name="직사각형 27"/>
            <p:cNvSpPr/>
            <p:nvPr/>
          </p:nvSpPr>
          <p:spPr>
            <a:xfrm>
              <a:off x="3394524" y="4090524"/>
              <a:ext cx="790841" cy="2495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9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vendor-</a:t>
              </a:r>
              <a:r>
                <a:rPr lang="en-US" altLang="ko-KR" sz="900" b="0" dirty="0" err="1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dd</a:t>
              </a:r>
              <a:r>
                <a:rPr lang="en-US" altLang="ko-KR" sz="9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 </a:t>
              </a:r>
              <a:r>
                <a:rPr lang="ko-KR" altLang="en-US" sz="9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존재</a:t>
              </a:r>
              <a:r>
                <a:rPr lang="en-US" altLang="ko-KR" sz="900" b="0" dirty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?</a:t>
              </a: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961467" y="4847854"/>
              <a:ext cx="1165755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ko-KR" altLang="en-US" sz="900" dirty="0" smtClean="0"/>
                <a:t>파일</a:t>
              </a:r>
              <a:r>
                <a:rPr lang="en-US" altLang="ko-KR" sz="900" dirty="0"/>
                <a:t> </a:t>
              </a:r>
              <a:r>
                <a:rPr lang="ko-KR" altLang="en-US" sz="900" dirty="0" smtClean="0"/>
                <a:t>변경</a:t>
              </a:r>
              <a:endParaRPr lang="ko-KR" altLang="en-US" sz="900" dirty="0"/>
            </a:p>
          </p:txBody>
        </p:sp>
        <p:sp>
          <p:nvSpPr>
            <p:cNvPr id="30" name="설명선 2 29"/>
            <p:cNvSpPr/>
            <p:nvPr/>
          </p:nvSpPr>
          <p:spPr bwMode="auto">
            <a:xfrm>
              <a:off x="6286738" y="5454052"/>
              <a:ext cx="1149012" cy="765167"/>
            </a:xfrm>
            <a:prstGeom prst="borderCallout2">
              <a:avLst>
                <a:gd name="adj1" fmla="val 2147"/>
                <a:gd name="adj2" fmla="val 49401"/>
                <a:gd name="adj3" fmla="val -58082"/>
                <a:gd name="adj4" fmla="val 48948"/>
                <a:gd name="adj5" fmla="val -68761"/>
                <a:gd name="adj6" fmla="val -853"/>
              </a:avLst>
            </a:prstGeom>
            <a:solidFill>
              <a:srgbClr val="FFFF00"/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산돌고딕 M" pitchFamily="18" charset="-127"/>
                  <a:ea typeface="산돌고딕 M" pitchFamily="18" charset="-127"/>
                </a:rPr>
                <a:t>weblogic-app.xml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1000" b="0" dirty="0" smtClean="0">
                  <a:latin typeface="산돌고딕 M" pitchFamily="18" charset="-127"/>
                  <a:ea typeface="산돌고딕 M" pitchFamily="18" charset="-127"/>
                </a:rPr>
                <a:t>jeus-application-dd.xml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690683" y="3939347"/>
              <a:ext cx="281588" cy="2495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>
                <a:defRPr sz="800" b="0">
                  <a:latin typeface="산돌고딕 M" pitchFamily="18" charset="-127"/>
                  <a:ea typeface="산돌고딕 M" pitchFamily="18" charset="-127"/>
                </a:defRPr>
              </a:lvl1pPr>
            </a:lstStyle>
            <a:p>
              <a:pPr algn="ctr"/>
              <a:r>
                <a:rPr lang="en-US" altLang="ko-KR" sz="900" dirty="0"/>
                <a:t>yes</a:t>
              </a:r>
              <a:endParaRPr lang="ko-KR" altLang="en-US" sz="9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820661" y="4495153"/>
              <a:ext cx="246422" cy="2495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>
                <a:defRPr sz="800" b="0">
                  <a:latin typeface="산돌고딕 M" pitchFamily="18" charset="-127"/>
                  <a:ea typeface="산돌고딕 M" pitchFamily="18" charset="-127"/>
                </a:defRPr>
              </a:lvl1pPr>
            </a:lstStyle>
            <a:p>
              <a:pPr algn="ctr"/>
              <a:r>
                <a:rPr lang="en-US" altLang="ko-KR" sz="900" dirty="0"/>
                <a:t>no</a:t>
              </a:r>
              <a:endParaRPr lang="ko-KR" altLang="en-US" sz="900" dirty="0"/>
            </a:p>
          </p:txBody>
        </p:sp>
        <p:cxnSp>
          <p:nvCxnSpPr>
            <p:cNvPr id="33" name="직선 화살표 연결선 32"/>
            <p:cNvCxnSpPr>
              <a:stCxn id="18" idx="2"/>
              <a:endCxn id="25" idx="0"/>
            </p:cNvCxnSpPr>
            <p:nvPr/>
          </p:nvCxnSpPr>
          <p:spPr bwMode="auto">
            <a:xfrm>
              <a:off x="3774811" y="5225313"/>
              <a:ext cx="4965" cy="292973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34" name="TextBox 33"/>
            <p:cNvSpPr txBox="1"/>
            <p:nvPr/>
          </p:nvSpPr>
          <p:spPr>
            <a:xfrm>
              <a:off x="3850545" y="5271673"/>
              <a:ext cx="246422" cy="2495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>
                <a:defRPr sz="800" b="0">
                  <a:latin typeface="산돌고딕 M" pitchFamily="18" charset="-127"/>
                  <a:ea typeface="산돌고딕 M" pitchFamily="18" charset="-127"/>
                </a:defRPr>
              </a:lvl1pPr>
            </a:lstStyle>
            <a:p>
              <a:pPr algn="ctr"/>
              <a:r>
                <a:rPr lang="en-US" altLang="ko-KR" sz="900" dirty="0"/>
                <a:t>no</a:t>
              </a:r>
              <a:endParaRPr lang="ko-KR" altLang="en-US" sz="900" dirty="0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3538773" y="5631878"/>
              <a:ext cx="506910" cy="399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altLang="ko-KR" sz="9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Go to</a:t>
              </a:r>
            </a:p>
            <a:p>
              <a:pPr algn="ctr">
                <a:spcBef>
                  <a:spcPts val="0"/>
                </a:spcBef>
              </a:pPr>
              <a:r>
                <a:rPr lang="en-US" altLang="ko-KR" sz="9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Web App</a:t>
              </a: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36" name="타원 35"/>
            <p:cNvSpPr/>
            <p:nvPr/>
          </p:nvSpPr>
          <p:spPr bwMode="auto">
            <a:xfrm>
              <a:off x="6127222" y="3377312"/>
              <a:ext cx="601133" cy="565739"/>
            </a:xfrm>
            <a:prstGeom prst="ellips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6170868" y="3550174"/>
              <a:ext cx="506910" cy="2495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altLang="ko-KR" sz="9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Web App</a:t>
              </a: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38" name="타원 37"/>
            <p:cNvSpPr/>
            <p:nvPr/>
          </p:nvSpPr>
          <p:spPr bwMode="auto">
            <a:xfrm>
              <a:off x="7998356" y="3402698"/>
              <a:ext cx="601133" cy="565739"/>
            </a:xfrm>
            <a:prstGeom prst="ellips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8159875" y="3567092"/>
              <a:ext cx="305032" cy="2495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altLang="ko-KR" sz="9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EJB</a:t>
              </a: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cxnSp>
          <p:nvCxnSpPr>
            <p:cNvPr id="40" name="꺾인 연결선 39"/>
            <p:cNvCxnSpPr>
              <a:stCxn id="4" idx="2"/>
              <a:endCxn id="36" idx="0"/>
            </p:cNvCxnSpPr>
            <p:nvPr/>
          </p:nvCxnSpPr>
          <p:spPr bwMode="auto">
            <a:xfrm rot="16200000" flipH="1">
              <a:off x="5414229" y="2363751"/>
              <a:ext cx="361831" cy="1665290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41" name="꺾인 연결선 40"/>
            <p:cNvCxnSpPr>
              <a:stCxn id="4" idx="3"/>
              <a:endCxn id="38" idx="0"/>
            </p:cNvCxnSpPr>
            <p:nvPr/>
          </p:nvCxnSpPr>
          <p:spPr bwMode="auto">
            <a:xfrm>
              <a:off x="5291666" y="2786212"/>
              <a:ext cx="3007257" cy="616486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42" name="꺾인 연결선 41"/>
            <p:cNvCxnSpPr>
              <a:stCxn id="26" idx="3"/>
              <a:endCxn id="29" idx="0"/>
            </p:cNvCxnSpPr>
            <p:nvPr/>
          </p:nvCxnSpPr>
          <p:spPr bwMode="auto">
            <a:xfrm>
              <a:off x="4357099" y="4198247"/>
              <a:ext cx="1187246" cy="649607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43" name="TextBox 42"/>
            <p:cNvSpPr txBox="1"/>
            <p:nvPr/>
          </p:nvSpPr>
          <p:spPr>
            <a:xfrm>
              <a:off x="962555" y="3971564"/>
              <a:ext cx="1058333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ko-KR" altLang="en-US" sz="900" dirty="0"/>
                <a:t>의존성 분석</a:t>
              </a:r>
            </a:p>
          </p:txBody>
        </p:sp>
        <p:cxnSp>
          <p:nvCxnSpPr>
            <p:cNvPr id="44" name="직선 화살표 연결선 43"/>
            <p:cNvCxnSpPr>
              <a:stCxn id="8" idx="2"/>
              <a:endCxn id="43" idx="0"/>
            </p:cNvCxnSpPr>
            <p:nvPr/>
          </p:nvCxnSpPr>
          <p:spPr bwMode="auto">
            <a:xfrm>
              <a:off x="1491722" y="3629721"/>
              <a:ext cx="0" cy="341843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45" name="TextBox 44"/>
            <p:cNvSpPr txBox="1"/>
            <p:nvPr/>
          </p:nvSpPr>
          <p:spPr>
            <a:xfrm>
              <a:off x="962555" y="4519729"/>
              <a:ext cx="1058333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ko-KR" altLang="en-US" sz="900" dirty="0" err="1"/>
                <a:t>재압축</a:t>
              </a:r>
              <a:endParaRPr lang="ko-KR" altLang="en-US" sz="900" dirty="0"/>
            </a:p>
          </p:txBody>
        </p:sp>
        <p:cxnSp>
          <p:nvCxnSpPr>
            <p:cNvPr id="46" name="직선 화살표 연결선 45"/>
            <p:cNvCxnSpPr>
              <a:stCxn id="43" idx="2"/>
              <a:endCxn id="45" idx="0"/>
            </p:cNvCxnSpPr>
            <p:nvPr/>
          </p:nvCxnSpPr>
          <p:spPr bwMode="auto">
            <a:xfrm>
              <a:off x="1491722" y="4217785"/>
              <a:ext cx="0" cy="301944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47" name="TextBox 46"/>
            <p:cNvSpPr txBox="1"/>
            <p:nvPr/>
          </p:nvSpPr>
          <p:spPr>
            <a:xfrm>
              <a:off x="2423385" y="6346454"/>
              <a:ext cx="1165755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sz="900" dirty="0" smtClean="0"/>
                <a:t>ear </a:t>
              </a:r>
              <a:r>
                <a:rPr lang="ko-KR" altLang="en-US" sz="900" dirty="0" err="1" smtClean="0"/>
                <a:t>재패키징</a:t>
              </a:r>
              <a:endParaRPr lang="ko-KR" altLang="en-US" sz="900" dirty="0"/>
            </a:p>
          </p:txBody>
        </p:sp>
        <p:cxnSp>
          <p:nvCxnSpPr>
            <p:cNvPr id="48" name="꺾인 연결선 47"/>
            <p:cNvCxnSpPr>
              <a:stCxn id="22" idx="4"/>
              <a:endCxn id="47" idx="1"/>
            </p:cNvCxnSpPr>
            <p:nvPr/>
          </p:nvCxnSpPr>
          <p:spPr bwMode="auto">
            <a:xfrm rot="16200000" flipH="1">
              <a:off x="2123470" y="6169649"/>
              <a:ext cx="390479" cy="209351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49" name="꺾인 연결선 48"/>
            <p:cNvCxnSpPr>
              <a:stCxn id="25" idx="4"/>
              <a:endCxn id="47" idx="3"/>
            </p:cNvCxnSpPr>
            <p:nvPr/>
          </p:nvCxnSpPr>
          <p:spPr bwMode="auto">
            <a:xfrm rot="5400000">
              <a:off x="3491688" y="6181477"/>
              <a:ext cx="385540" cy="190636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50" name="TextBox 49"/>
            <p:cNvSpPr txBox="1"/>
            <p:nvPr/>
          </p:nvSpPr>
          <p:spPr>
            <a:xfrm>
              <a:off x="5868060" y="2960167"/>
              <a:ext cx="290704" cy="2495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>
                <a:defRPr sz="800" b="0">
                  <a:latin typeface="산돌고딕 M" pitchFamily="18" charset="-127"/>
                  <a:ea typeface="산돌고딕 M" pitchFamily="18" charset="-127"/>
                </a:defRPr>
              </a:lvl1pPr>
            </a:lstStyle>
            <a:p>
              <a:pPr algn="ctr"/>
              <a:r>
                <a:rPr lang="en-US" altLang="ko-KR" sz="900" dirty="0" smtClean="0"/>
                <a:t>war</a:t>
              </a:r>
              <a:endParaRPr lang="ko-KR" altLang="en-US" sz="9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8354962" y="2960167"/>
              <a:ext cx="245120" cy="2495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>
                <a:defRPr sz="800" b="0">
                  <a:latin typeface="산돌고딕 M" pitchFamily="18" charset="-127"/>
                  <a:ea typeface="산돌고딕 M" pitchFamily="18" charset="-127"/>
                </a:defRPr>
              </a:lvl1pPr>
            </a:lstStyle>
            <a:p>
              <a:pPr algn="ctr"/>
              <a:r>
                <a:rPr lang="en-US" altLang="ko-KR" sz="900" dirty="0" smtClean="0"/>
                <a:t>jar</a:t>
              </a:r>
              <a:endParaRPr lang="ko-KR" altLang="en-US" sz="900" dirty="0"/>
            </a:p>
          </p:txBody>
        </p:sp>
      </p:grpSp>
      <p:sp>
        <p:nvSpPr>
          <p:cNvPr id="53" name="내용 개체 틀 87"/>
          <p:cNvSpPr txBox="1">
            <a:spLocks/>
          </p:cNvSpPr>
          <p:nvPr/>
        </p:nvSpPr>
        <p:spPr bwMode="auto">
          <a:xfrm>
            <a:off x="335361" y="830855"/>
            <a:ext cx="11344732" cy="36317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en-US" altLang="ko-KR" sz="1600" dirty="0" smtClean="0"/>
              <a:t>EAR </a:t>
            </a:r>
            <a:r>
              <a:rPr lang="ko-KR" altLang="en-US" sz="1600" dirty="0" smtClean="0"/>
              <a:t>파일의 경우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내부에 </a:t>
            </a:r>
            <a:r>
              <a:rPr lang="en-US" altLang="ko-KR" sz="1600" dirty="0" smtClean="0"/>
              <a:t>WAR/EJB</a:t>
            </a:r>
            <a:r>
              <a:rPr lang="ko-KR" altLang="en-US" sz="1600" dirty="0" smtClean="0"/>
              <a:t>가 존재하므로 각각을 분석하여 전환 대상 </a:t>
            </a:r>
            <a:r>
              <a:rPr lang="en-US" altLang="ko-KR" sz="1600" dirty="0" smtClean="0"/>
              <a:t>WAS</a:t>
            </a:r>
            <a:r>
              <a:rPr lang="ko-KR" altLang="en-US" sz="1600" dirty="0" smtClean="0"/>
              <a:t>로 변경하여 적용합니다</a:t>
            </a:r>
            <a:r>
              <a:rPr lang="en-US" altLang="ko-KR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5481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미들웨어</a:t>
            </a:r>
            <a:r>
              <a:rPr lang="ko-KR" altLang="en-US" dirty="0" smtClean="0"/>
              <a:t> 마이그레이션 </a:t>
            </a:r>
            <a:r>
              <a:rPr lang="en-US" altLang="ko-KR" dirty="0" smtClean="0"/>
              <a:t>- WEB/EJB</a:t>
            </a:r>
            <a:endParaRPr lang="ko-KR" altLang="en-US" dirty="0"/>
          </a:p>
        </p:txBody>
      </p:sp>
      <p:grpSp>
        <p:nvGrpSpPr>
          <p:cNvPr id="71" name="그룹 70"/>
          <p:cNvGrpSpPr/>
          <p:nvPr/>
        </p:nvGrpSpPr>
        <p:grpSpPr>
          <a:xfrm>
            <a:off x="464268" y="1609932"/>
            <a:ext cx="5341801" cy="4651518"/>
            <a:chOff x="301698" y="1609932"/>
            <a:chExt cx="4340214" cy="4651518"/>
          </a:xfrm>
        </p:grpSpPr>
        <p:sp>
          <p:nvSpPr>
            <p:cNvPr id="3" name="타원 2"/>
            <p:cNvSpPr/>
            <p:nvPr/>
          </p:nvSpPr>
          <p:spPr bwMode="auto">
            <a:xfrm>
              <a:off x="2076801" y="1609932"/>
              <a:ext cx="513801" cy="508612"/>
            </a:xfrm>
            <a:prstGeom prst="ellips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endParaRPr lang="ko-KR" altLang="en-US" sz="8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4" name="직사각형 3"/>
            <p:cNvSpPr/>
            <p:nvPr/>
          </p:nvSpPr>
          <p:spPr>
            <a:xfrm>
              <a:off x="2111947" y="1757726"/>
              <a:ext cx="466533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altLang="ko-KR" sz="8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Web App</a:t>
              </a:r>
              <a:endParaRPr lang="ko-KR" altLang="en-US" sz="8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883442" y="2346307"/>
              <a:ext cx="904580" cy="221358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dirty="0"/>
                <a:t>web.xml </a:t>
              </a:r>
              <a:r>
                <a:rPr lang="ko-KR" altLang="en-US" dirty="0"/>
                <a:t>분석</a:t>
              </a:r>
            </a:p>
          </p:txBody>
        </p:sp>
        <p:cxnSp>
          <p:nvCxnSpPr>
            <p:cNvPr id="6" name="직선 화살표 연결선 5"/>
            <p:cNvCxnSpPr>
              <a:stCxn id="3" idx="4"/>
              <a:endCxn id="5" idx="0"/>
            </p:cNvCxnSpPr>
            <p:nvPr/>
          </p:nvCxnSpPr>
          <p:spPr bwMode="auto">
            <a:xfrm>
              <a:off x="2333702" y="2118544"/>
              <a:ext cx="2030" cy="227763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7" name="순서도: 판단 6"/>
            <p:cNvSpPr/>
            <p:nvPr/>
          </p:nvSpPr>
          <p:spPr bwMode="auto">
            <a:xfrm>
              <a:off x="1835569" y="2790417"/>
              <a:ext cx="996396" cy="412237"/>
            </a:xfrm>
            <a:prstGeom prst="flowChartDecision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endParaRPr lang="ko-KR" altLang="en-US" sz="8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cxnSp>
          <p:nvCxnSpPr>
            <p:cNvPr id="8" name="직선 화살표 연결선 7"/>
            <p:cNvCxnSpPr>
              <a:stCxn id="7" idx="2"/>
              <a:endCxn id="16" idx="0"/>
            </p:cNvCxnSpPr>
            <p:nvPr/>
          </p:nvCxnSpPr>
          <p:spPr bwMode="auto">
            <a:xfrm>
              <a:off x="2333767" y="3202654"/>
              <a:ext cx="916" cy="268329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9" name="직사각형 8"/>
            <p:cNvSpPr/>
            <p:nvPr/>
          </p:nvSpPr>
          <p:spPr>
            <a:xfrm>
              <a:off x="1988904" y="2899691"/>
              <a:ext cx="716603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8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vendor-</a:t>
              </a:r>
              <a:r>
                <a:rPr lang="en-US" altLang="ko-KR" sz="800" b="0" dirty="0" err="1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dd</a:t>
              </a:r>
              <a:r>
                <a:rPr lang="en-US" altLang="ko-KR" sz="8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 </a:t>
              </a:r>
              <a:r>
                <a:rPr lang="ko-KR" altLang="en-US" sz="8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존재</a:t>
              </a:r>
              <a:r>
                <a:rPr lang="en-US" altLang="ko-KR" sz="800" b="0" dirty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?</a:t>
              </a:r>
              <a:endParaRPr lang="ko-KR" altLang="en-US" sz="8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111331" y="2801839"/>
              <a:ext cx="26726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b="0" dirty="0" smtClean="0">
                  <a:latin typeface="산돌고딕 M" pitchFamily="18" charset="-127"/>
                  <a:ea typeface="산돌고딕 M" pitchFamily="18" charset="-127"/>
                </a:rPr>
                <a:t>yes</a:t>
              </a:r>
              <a:endParaRPr lang="ko-KR" altLang="en-US" sz="800" b="0" dirty="0" smtClean="0"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76237" y="3263460"/>
              <a:ext cx="2347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b="0" dirty="0" smtClean="0">
                  <a:latin typeface="산돌고딕 M" pitchFamily="18" charset="-127"/>
                  <a:ea typeface="산돌고딕 M" pitchFamily="18" charset="-127"/>
                </a:rPr>
                <a:t>no</a:t>
              </a:r>
              <a:endParaRPr lang="ko-KR" altLang="en-US" sz="800" b="0" dirty="0" smtClean="0">
                <a:latin typeface="산돌고딕 M" pitchFamily="18" charset="-127"/>
                <a:ea typeface="산돌고딕 M" pitchFamily="18" charset="-127"/>
              </a:endParaRPr>
            </a:p>
          </p:txBody>
        </p:sp>
        <p:cxnSp>
          <p:nvCxnSpPr>
            <p:cNvPr id="12" name="꺾인 연결선 11"/>
            <p:cNvCxnSpPr>
              <a:stCxn id="7" idx="3"/>
              <a:endCxn id="14" idx="0"/>
            </p:cNvCxnSpPr>
            <p:nvPr/>
          </p:nvCxnSpPr>
          <p:spPr bwMode="auto">
            <a:xfrm>
              <a:off x="2831965" y="2996536"/>
              <a:ext cx="1062550" cy="297014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3" name="직선 화살표 연결선 12"/>
            <p:cNvCxnSpPr>
              <a:stCxn id="5" idx="2"/>
              <a:endCxn id="7" idx="0"/>
            </p:cNvCxnSpPr>
            <p:nvPr/>
          </p:nvCxnSpPr>
          <p:spPr bwMode="auto">
            <a:xfrm flipH="1">
              <a:off x="2333767" y="2567665"/>
              <a:ext cx="1965" cy="222752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3396317" y="3293550"/>
              <a:ext cx="996396" cy="221358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dirty="0" smtClean="0"/>
                <a:t>DD </a:t>
              </a:r>
              <a:r>
                <a:rPr lang="ko-KR" altLang="en-US" dirty="0" smtClean="0"/>
                <a:t>변경</a:t>
              </a:r>
              <a:endParaRPr lang="ko-KR" altLang="en-US" dirty="0"/>
            </a:p>
          </p:txBody>
        </p:sp>
        <p:sp>
          <p:nvSpPr>
            <p:cNvPr id="15" name="설명선 2 14"/>
            <p:cNvSpPr/>
            <p:nvPr/>
          </p:nvSpPr>
          <p:spPr bwMode="auto">
            <a:xfrm>
              <a:off x="3848466" y="3884705"/>
              <a:ext cx="793446" cy="438582"/>
            </a:xfrm>
            <a:prstGeom prst="borderCallout2">
              <a:avLst>
                <a:gd name="adj1" fmla="val 2147"/>
                <a:gd name="adj2" fmla="val 49401"/>
                <a:gd name="adj3" fmla="val -58082"/>
                <a:gd name="adj4" fmla="val 48948"/>
                <a:gd name="adj5" fmla="val -83480"/>
                <a:gd name="adj6" fmla="val -2989"/>
              </a:avLst>
            </a:prstGeom>
            <a:solidFill>
              <a:srgbClr val="FFFF00"/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산돌고딕 M" pitchFamily="18" charset="-127"/>
                  <a:ea typeface="산돌고딕 M" pitchFamily="18" charset="-127"/>
                </a:rPr>
                <a:t>weblogic.xml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900" b="0" dirty="0" smtClean="0">
                  <a:latin typeface="산돌고딕 M" pitchFamily="18" charset="-127"/>
                  <a:ea typeface="산돌고딕 M" pitchFamily="18" charset="-127"/>
                </a:rPr>
                <a:t>jeus-web-dd.xml</a:t>
              </a:r>
              <a:endParaRPr kumimoji="0" lang="ko-KR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36485" y="3470983"/>
              <a:ext cx="996396" cy="290456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dirty="0"/>
                <a:t>WEB-INF/classes</a:t>
              </a:r>
              <a:r>
                <a:rPr lang="ko-KR" altLang="en-US" dirty="0"/>
                <a:t>분석</a:t>
              </a:r>
            </a:p>
          </p:txBody>
        </p:sp>
        <p:sp>
          <p:nvSpPr>
            <p:cNvPr id="17" name="순서도: 판단 16"/>
            <p:cNvSpPr/>
            <p:nvPr/>
          </p:nvSpPr>
          <p:spPr bwMode="auto">
            <a:xfrm>
              <a:off x="301698" y="2794668"/>
              <a:ext cx="996396" cy="412237"/>
            </a:xfrm>
            <a:prstGeom prst="flowChartDecision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endParaRPr lang="ko-KR" altLang="en-US" sz="8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429637" y="2903941"/>
              <a:ext cx="767397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800" b="0" dirty="0" err="1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인코딩</a:t>
              </a:r>
              <a:r>
                <a:rPr lang="ko-KR" altLang="en-US" sz="8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 필터 존재</a:t>
              </a:r>
              <a:r>
                <a:rPr lang="en-US" altLang="ko-KR" sz="800" b="0" dirty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?</a:t>
              </a:r>
              <a:endParaRPr lang="ko-KR" altLang="en-US" sz="8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cxnSp>
          <p:nvCxnSpPr>
            <p:cNvPr id="19" name="꺾인 연결선 18"/>
            <p:cNvCxnSpPr>
              <a:stCxn id="5" idx="1"/>
              <a:endCxn id="17" idx="0"/>
            </p:cNvCxnSpPr>
            <p:nvPr/>
          </p:nvCxnSpPr>
          <p:spPr bwMode="auto">
            <a:xfrm rot="10800000" flipV="1">
              <a:off x="799896" y="2456986"/>
              <a:ext cx="1083546" cy="337682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20" name="TextBox 19"/>
            <p:cNvSpPr txBox="1"/>
            <p:nvPr/>
          </p:nvSpPr>
          <p:spPr>
            <a:xfrm>
              <a:off x="307900" y="3519951"/>
              <a:ext cx="996396" cy="221358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ko-KR" altLang="en-US" dirty="0" err="1" smtClean="0"/>
                <a:t>인코딩</a:t>
              </a:r>
              <a:r>
                <a:rPr lang="ko-KR" altLang="en-US" dirty="0" smtClean="0"/>
                <a:t> 필터 추가</a:t>
              </a:r>
              <a:endParaRPr lang="ko-KR" altLang="en-US" dirty="0"/>
            </a:p>
          </p:txBody>
        </p:sp>
        <p:cxnSp>
          <p:nvCxnSpPr>
            <p:cNvPr id="21" name="직선 화살표 연결선 20"/>
            <p:cNvCxnSpPr>
              <a:stCxn id="17" idx="2"/>
              <a:endCxn id="20" idx="0"/>
            </p:cNvCxnSpPr>
            <p:nvPr/>
          </p:nvCxnSpPr>
          <p:spPr bwMode="auto">
            <a:xfrm>
              <a:off x="799896" y="3206905"/>
              <a:ext cx="6202" cy="313046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>
              <a:off x="308934" y="4007971"/>
              <a:ext cx="996396" cy="221358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dirty="0" smtClean="0"/>
                <a:t>web.xml </a:t>
              </a:r>
              <a:r>
                <a:rPr lang="ko-KR" altLang="en-US" dirty="0" smtClean="0"/>
                <a:t>재저장</a:t>
              </a:r>
              <a:endParaRPr lang="ko-KR" altLang="en-US" dirty="0"/>
            </a:p>
          </p:txBody>
        </p:sp>
        <p:cxnSp>
          <p:nvCxnSpPr>
            <p:cNvPr id="23" name="직선 화살표 연결선 22"/>
            <p:cNvCxnSpPr>
              <a:stCxn id="20" idx="2"/>
              <a:endCxn id="22" idx="0"/>
            </p:cNvCxnSpPr>
            <p:nvPr/>
          </p:nvCxnSpPr>
          <p:spPr bwMode="auto">
            <a:xfrm>
              <a:off x="806098" y="3741309"/>
              <a:ext cx="1034" cy="266662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24" name="꺾인 연결선 23"/>
            <p:cNvCxnSpPr>
              <a:stCxn id="16" idx="3"/>
              <a:endCxn id="14" idx="1"/>
            </p:cNvCxnSpPr>
            <p:nvPr/>
          </p:nvCxnSpPr>
          <p:spPr bwMode="auto">
            <a:xfrm flipV="1">
              <a:off x="2832881" y="3404229"/>
              <a:ext cx="563436" cy="211982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25" name="TextBox 24"/>
            <p:cNvSpPr txBox="1"/>
            <p:nvPr/>
          </p:nvSpPr>
          <p:spPr>
            <a:xfrm>
              <a:off x="1836485" y="4007971"/>
              <a:ext cx="996396" cy="221358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dirty="0" smtClean="0"/>
                <a:t>WEB-INF/lib </a:t>
              </a:r>
              <a:r>
                <a:rPr lang="ko-KR" altLang="en-US" dirty="0" smtClean="0"/>
                <a:t>분석</a:t>
              </a:r>
              <a:endParaRPr lang="ko-KR" altLang="en-US" dirty="0"/>
            </a:p>
          </p:txBody>
        </p:sp>
        <p:cxnSp>
          <p:nvCxnSpPr>
            <p:cNvPr id="26" name="직선 화살표 연결선 25"/>
            <p:cNvCxnSpPr>
              <a:stCxn id="16" idx="2"/>
              <a:endCxn id="25" idx="0"/>
            </p:cNvCxnSpPr>
            <p:nvPr/>
          </p:nvCxnSpPr>
          <p:spPr bwMode="auto">
            <a:xfrm>
              <a:off x="2334684" y="3761440"/>
              <a:ext cx="0" cy="246531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27" name="꺾인 연결선 26"/>
            <p:cNvCxnSpPr>
              <a:stCxn id="25" idx="3"/>
              <a:endCxn id="14" idx="1"/>
            </p:cNvCxnSpPr>
            <p:nvPr/>
          </p:nvCxnSpPr>
          <p:spPr bwMode="auto">
            <a:xfrm flipV="1">
              <a:off x="2832881" y="3404229"/>
              <a:ext cx="563436" cy="71442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28" name="순서도: 판단 27"/>
            <p:cNvSpPr/>
            <p:nvPr/>
          </p:nvSpPr>
          <p:spPr bwMode="auto">
            <a:xfrm>
              <a:off x="1836538" y="4586785"/>
              <a:ext cx="996396" cy="412237"/>
            </a:xfrm>
            <a:prstGeom prst="flowChartDecision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endParaRPr lang="ko-KR" altLang="en-US" sz="8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cxnSp>
          <p:nvCxnSpPr>
            <p:cNvPr id="29" name="직선 화살표 연결선 28"/>
            <p:cNvCxnSpPr>
              <a:stCxn id="28" idx="2"/>
              <a:endCxn id="37" idx="0"/>
            </p:cNvCxnSpPr>
            <p:nvPr/>
          </p:nvCxnSpPr>
          <p:spPr bwMode="auto">
            <a:xfrm>
              <a:off x="2334737" y="4999022"/>
              <a:ext cx="916" cy="471833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30" name="직사각형 29"/>
            <p:cNvSpPr/>
            <p:nvPr/>
          </p:nvSpPr>
          <p:spPr>
            <a:xfrm>
              <a:off x="2046531" y="4696058"/>
              <a:ext cx="60329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8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Deploy </a:t>
              </a:r>
              <a:r>
                <a:rPr lang="ko-KR" altLang="en-US" sz="8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대상</a:t>
              </a:r>
              <a:r>
                <a:rPr lang="en-US" altLang="ko-KR" sz="8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?</a:t>
              </a:r>
              <a:endParaRPr lang="ko-KR" altLang="en-US" sz="8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066065" y="4590595"/>
              <a:ext cx="3597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b="0" dirty="0" smtClean="0">
                  <a:latin typeface="산돌고딕 M" pitchFamily="18" charset="-127"/>
                  <a:ea typeface="산돌고딕 M" pitchFamily="18" charset="-127"/>
                </a:rPr>
                <a:t>JBoss</a:t>
              </a:r>
              <a:endParaRPr lang="ko-KR" altLang="en-US" sz="800" b="0" dirty="0" smtClean="0"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397045" y="5059828"/>
              <a:ext cx="40662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>
                <a:defRPr sz="800" b="0">
                  <a:latin typeface="산돌고딕 M" pitchFamily="18" charset="-127"/>
                  <a:ea typeface="산돌고딕 M" pitchFamily="18" charset="-127"/>
                </a:defRPr>
              </a:lvl1pPr>
            </a:lstStyle>
            <a:p>
              <a:pPr algn="ctr"/>
              <a:r>
                <a:rPr lang="en-US" altLang="ko-KR" dirty="0" smtClean="0"/>
                <a:t>Tomcat</a:t>
              </a:r>
              <a:endParaRPr lang="ko-KR" altLang="en-US" dirty="0"/>
            </a:p>
          </p:txBody>
        </p:sp>
        <p:cxnSp>
          <p:nvCxnSpPr>
            <p:cNvPr id="33" name="꺾인 연결선 32"/>
            <p:cNvCxnSpPr>
              <a:stCxn id="28" idx="3"/>
              <a:endCxn id="35" idx="0"/>
            </p:cNvCxnSpPr>
            <p:nvPr/>
          </p:nvCxnSpPr>
          <p:spPr bwMode="auto">
            <a:xfrm>
              <a:off x="2832934" y="4792904"/>
              <a:ext cx="1061580" cy="266924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4" name="직선 화살표 연결선 33"/>
            <p:cNvCxnSpPr>
              <a:stCxn id="25" idx="2"/>
              <a:endCxn id="28" idx="0"/>
            </p:cNvCxnSpPr>
            <p:nvPr/>
          </p:nvCxnSpPr>
          <p:spPr bwMode="auto">
            <a:xfrm>
              <a:off x="2334684" y="4229329"/>
              <a:ext cx="53" cy="357456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35" name="TextBox 34"/>
            <p:cNvSpPr txBox="1"/>
            <p:nvPr/>
          </p:nvSpPr>
          <p:spPr>
            <a:xfrm>
              <a:off x="3396316" y="5059828"/>
              <a:ext cx="996396" cy="315529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dirty="0" smtClean="0"/>
                <a:t>XML </a:t>
              </a:r>
              <a:r>
                <a:rPr lang="ko-KR" altLang="en-US" dirty="0" smtClean="0"/>
                <a:t>라이브러리 제거</a:t>
              </a:r>
              <a:endParaRPr lang="ko-KR" altLang="en-US" dirty="0"/>
            </a:p>
          </p:txBody>
        </p:sp>
        <p:sp>
          <p:nvSpPr>
            <p:cNvPr id="36" name="설명선 2 35"/>
            <p:cNvSpPr/>
            <p:nvPr/>
          </p:nvSpPr>
          <p:spPr bwMode="auto">
            <a:xfrm>
              <a:off x="3968334" y="5753619"/>
              <a:ext cx="639758" cy="507831"/>
            </a:xfrm>
            <a:prstGeom prst="borderCallout2">
              <a:avLst>
                <a:gd name="adj1" fmla="val 2147"/>
                <a:gd name="adj2" fmla="val 49401"/>
                <a:gd name="adj3" fmla="val -58082"/>
                <a:gd name="adj4" fmla="val 48948"/>
                <a:gd name="adj5" fmla="val -72948"/>
                <a:gd name="adj6" fmla="val 25142"/>
              </a:avLst>
            </a:prstGeom>
            <a:solidFill>
              <a:srgbClr val="FFFF00"/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900" b="0" dirty="0">
                  <a:latin typeface="산돌고딕 M" pitchFamily="18" charset="-127"/>
                  <a:ea typeface="산돌고딕 M" pitchFamily="18" charset="-127"/>
                </a:rPr>
                <a:t>x</a:t>
              </a:r>
              <a:r>
                <a:rPr kumimoji="0" lang="en-US" altLang="ko-K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산돌고딕 M" pitchFamily="18" charset="-127"/>
                  <a:ea typeface="산돌고딕 M" pitchFamily="18" charset="-127"/>
                </a:rPr>
                <a:t>erces.jar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900" b="0" dirty="0" smtClean="0">
                  <a:latin typeface="산돌고딕 M" pitchFamily="18" charset="-127"/>
                  <a:ea typeface="산돌고딕 M" pitchFamily="18" charset="-127"/>
                </a:rPr>
                <a:t>xalan.jar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900" b="0" dirty="0" smtClean="0">
                  <a:latin typeface="산돌고딕 M" pitchFamily="18" charset="-127"/>
                  <a:ea typeface="산돌고딕 M" pitchFamily="18" charset="-127"/>
                </a:rPr>
                <a:t>jboss-xxx.jar</a:t>
              </a:r>
              <a:endParaRPr kumimoji="0" lang="ko-KR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산돌고딕 M" pitchFamily="18" charset="-127"/>
                <a:ea typeface="산돌고딕 M" pitchFamily="18" charset="-127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837455" y="5470855"/>
              <a:ext cx="996396" cy="315535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dirty="0" smtClean="0"/>
                <a:t>XML </a:t>
              </a:r>
              <a:r>
                <a:rPr lang="ko-KR" altLang="en-US" dirty="0" smtClean="0"/>
                <a:t>라이브러리 제거</a:t>
              </a:r>
              <a:endParaRPr lang="ko-KR" altLang="en-US" dirty="0"/>
            </a:p>
          </p:txBody>
        </p:sp>
        <p:cxnSp>
          <p:nvCxnSpPr>
            <p:cNvPr id="38" name="꺾인 연결선 37"/>
            <p:cNvCxnSpPr>
              <a:stCxn id="35" idx="2"/>
              <a:endCxn id="37" idx="3"/>
            </p:cNvCxnSpPr>
            <p:nvPr/>
          </p:nvCxnSpPr>
          <p:spPr bwMode="auto">
            <a:xfrm rot="5400000">
              <a:off x="3237550" y="4971659"/>
              <a:ext cx="253266" cy="1060663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39" name="TextBox 38"/>
            <p:cNvSpPr txBox="1"/>
            <p:nvPr/>
          </p:nvSpPr>
          <p:spPr>
            <a:xfrm>
              <a:off x="1830218" y="6034128"/>
              <a:ext cx="996396" cy="221358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dirty="0" smtClean="0"/>
                <a:t>WAR </a:t>
              </a:r>
              <a:r>
                <a:rPr lang="ko-KR" altLang="en-US" dirty="0" err="1" smtClean="0"/>
                <a:t>재패키징</a:t>
              </a:r>
              <a:endParaRPr lang="ko-KR" altLang="en-US" dirty="0"/>
            </a:p>
          </p:txBody>
        </p:sp>
        <p:cxnSp>
          <p:nvCxnSpPr>
            <p:cNvPr id="40" name="직선 화살표 연결선 39"/>
            <p:cNvCxnSpPr>
              <a:stCxn id="37" idx="2"/>
              <a:endCxn id="39" idx="0"/>
            </p:cNvCxnSpPr>
            <p:nvPr/>
          </p:nvCxnSpPr>
          <p:spPr bwMode="auto">
            <a:xfrm flipH="1">
              <a:off x="2328416" y="5786390"/>
              <a:ext cx="7237" cy="247737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41" name="그룹 40"/>
          <p:cNvGrpSpPr/>
          <p:nvPr/>
        </p:nvGrpSpPr>
        <p:grpSpPr>
          <a:xfrm>
            <a:off x="6728580" y="1556792"/>
            <a:ext cx="5371840" cy="4085034"/>
            <a:chOff x="5191333" y="1744224"/>
            <a:chExt cx="4364620" cy="4085034"/>
          </a:xfrm>
        </p:grpSpPr>
        <p:sp>
          <p:nvSpPr>
            <p:cNvPr id="42" name="타원 41"/>
            <p:cNvSpPr/>
            <p:nvPr/>
          </p:nvSpPr>
          <p:spPr bwMode="auto">
            <a:xfrm>
              <a:off x="6997155" y="1744224"/>
              <a:ext cx="601133" cy="565739"/>
            </a:xfrm>
            <a:prstGeom prst="ellips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7158674" y="1908618"/>
              <a:ext cx="305032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altLang="ko-KR" sz="9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EJB</a:t>
              </a: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770930" y="2563308"/>
              <a:ext cx="1058333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sz="900" dirty="0" smtClean="0"/>
                <a:t>ejb-jar.xml </a:t>
              </a:r>
              <a:r>
                <a:rPr lang="ko-KR" altLang="en-US" sz="900" dirty="0" smtClean="0"/>
                <a:t>분석</a:t>
              </a:r>
              <a:endParaRPr lang="ko-KR" altLang="en-US" sz="900" dirty="0"/>
            </a:p>
          </p:txBody>
        </p:sp>
        <p:cxnSp>
          <p:nvCxnSpPr>
            <p:cNvPr id="45" name="직선 화살표 연결선 44"/>
            <p:cNvCxnSpPr>
              <a:stCxn id="42" idx="4"/>
              <a:endCxn id="44" idx="0"/>
            </p:cNvCxnSpPr>
            <p:nvPr/>
          </p:nvCxnSpPr>
          <p:spPr bwMode="auto">
            <a:xfrm>
              <a:off x="7297722" y="2309963"/>
              <a:ext cx="2375" cy="253345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46" name="순서도: 판단 45"/>
            <p:cNvSpPr/>
            <p:nvPr/>
          </p:nvSpPr>
          <p:spPr bwMode="auto">
            <a:xfrm>
              <a:off x="6714920" y="3057300"/>
              <a:ext cx="1165755" cy="458539"/>
            </a:xfrm>
            <a:prstGeom prst="flowChartDecision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cxnSp>
          <p:nvCxnSpPr>
            <p:cNvPr id="47" name="직선 화살표 연결선 46"/>
            <p:cNvCxnSpPr>
              <a:stCxn id="46" idx="2"/>
              <a:endCxn id="54" idx="0"/>
            </p:cNvCxnSpPr>
            <p:nvPr/>
          </p:nvCxnSpPr>
          <p:spPr bwMode="auto">
            <a:xfrm>
              <a:off x="7297798" y="3515839"/>
              <a:ext cx="1072" cy="347326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48" name="직사각형 47"/>
            <p:cNvSpPr/>
            <p:nvPr/>
          </p:nvSpPr>
          <p:spPr>
            <a:xfrm>
              <a:off x="7039225" y="3178847"/>
              <a:ext cx="548588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9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vendor-</a:t>
              </a:r>
              <a:r>
                <a:rPr lang="en-US" altLang="ko-KR" sz="900" b="0" dirty="0" err="1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dd</a:t>
              </a: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1736" y="3027670"/>
              <a:ext cx="30503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>
                <a:defRPr sz="800" b="0">
                  <a:latin typeface="산돌고딕 M" pitchFamily="18" charset="-127"/>
                  <a:ea typeface="산돌고딕 M" pitchFamily="18" charset="-127"/>
                </a:defRPr>
              </a:lvl1pPr>
            </a:lstStyle>
            <a:p>
              <a:pPr algn="ctr"/>
              <a:r>
                <a:rPr lang="en-US" altLang="ko-KR" sz="900" dirty="0" err="1"/>
                <a:t>jeus</a:t>
              </a:r>
              <a:endParaRPr lang="ko-KR" altLang="en-US" sz="9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372941" y="3583475"/>
              <a:ext cx="49518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>
                <a:defRPr sz="800" b="0">
                  <a:latin typeface="산돌고딕 M" pitchFamily="18" charset="-127"/>
                  <a:ea typeface="산돌고딕 M" pitchFamily="18" charset="-127"/>
                </a:defRPr>
              </a:lvl1pPr>
            </a:lstStyle>
            <a:p>
              <a:pPr algn="ctr"/>
              <a:r>
                <a:rPr lang="en-US" altLang="ko-KR" sz="900" dirty="0" err="1"/>
                <a:t>weblogic</a:t>
              </a:r>
              <a:endParaRPr lang="ko-KR" altLang="en-US" sz="900" dirty="0"/>
            </a:p>
          </p:txBody>
        </p:sp>
        <p:cxnSp>
          <p:nvCxnSpPr>
            <p:cNvPr id="51" name="꺾인 연결선 50"/>
            <p:cNvCxnSpPr>
              <a:stCxn id="46" idx="3"/>
              <a:endCxn id="53" idx="0"/>
            </p:cNvCxnSpPr>
            <p:nvPr/>
          </p:nvCxnSpPr>
          <p:spPr bwMode="auto">
            <a:xfrm>
              <a:off x="7880675" y="3286570"/>
              <a:ext cx="1092401" cy="330374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52" name="직선 화살표 연결선 51"/>
            <p:cNvCxnSpPr>
              <a:stCxn id="44" idx="2"/>
              <a:endCxn id="46" idx="0"/>
            </p:cNvCxnSpPr>
            <p:nvPr/>
          </p:nvCxnSpPr>
          <p:spPr bwMode="auto">
            <a:xfrm flipH="1">
              <a:off x="7297798" y="2809529"/>
              <a:ext cx="2299" cy="247771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53" name="TextBox 52"/>
            <p:cNvSpPr txBox="1"/>
            <p:nvPr/>
          </p:nvSpPr>
          <p:spPr>
            <a:xfrm>
              <a:off x="8390198" y="3616944"/>
              <a:ext cx="1165755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sz="900" dirty="0"/>
                <a:t>j</a:t>
              </a:r>
              <a:r>
                <a:rPr lang="en-US" altLang="ko-KR" sz="900" dirty="0" smtClean="0"/>
                <a:t>eus-ejb-dd.xml </a:t>
              </a:r>
              <a:r>
                <a:rPr lang="ko-KR" altLang="en-US" sz="900" dirty="0" smtClean="0"/>
                <a:t>분석</a:t>
              </a:r>
              <a:endParaRPr lang="ko-KR" altLang="en-US" sz="9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715992" y="3863165"/>
              <a:ext cx="1165755" cy="335777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sz="900" dirty="0" smtClean="0"/>
                <a:t>weblogic-ejb.xml </a:t>
              </a:r>
              <a:r>
                <a:rPr lang="ko-KR" altLang="en-US" sz="900" dirty="0" smtClean="0"/>
                <a:t>분석</a:t>
              </a:r>
              <a:endParaRPr lang="ko-KR" altLang="en-US" sz="900" dirty="0"/>
            </a:p>
          </p:txBody>
        </p:sp>
        <p:sp>
          <p:nvSpPr>
            <p:cNvPr id="55" name="순서도: 판단 54"/>
            <p:cNvSpPr/>
            <p:nvPr/>
          </p:nvSpPr>
          <p:spPr bwMode="auto">
            <a:xfrm>
              <a:off x="5191333" y="3062028"/>
              <a:ext cx="1165755" cy="458539"/>
            </a:xfrm>
            <a:prstGeom prst="flowChartDecision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</a:pP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5479173" y="3183575"/>
              <a:ext cx="621524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9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version </a:t>
              </a:r>
              <a:r>
                <a:rPr lang="ko-KR" altLang="en-US" sz="900" b="0" dirty="0" smtClean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rPr>
                <a:t>확인</a:t>
              </a:r>
              <a:endParaRPr lang="ko-KR" altLang="en-US" sz="900" b="0" dirty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  <a:cs typeface="Calibri" pitchFamily="34" charset="0"/>
              </a:endParaRPr>
            </a:p>
          </p:txBody>
        </p:sp>
        <p:cxnSp>
          <p:nvCxnSpPr>
            <p:cNvPr id="57" name="꺾인 연결선 56"/>
            <p:cNvCxnSpPr>
              <a:stCxn id="44" idx="1"/>
              <a:endCxn id="55" idx="0"/>
            </p:cNvCxnSpPr>
            <p:nvPr/>
          </p:nvCxnSpPr>
          <p:spPr bwMode="auto">
            <a:xfrm rot="10800000" flipV="1">
              <a:off x="5774212" y="2686418"/>
              <a:ext cx="996719" cy="375609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58" name="TextBox 57"/>
            <p:cNvSpPr txBox="1"/>
            <p:nvPr/>
          </p:nvSpPr>
          <p:spPr>
            <a:xfrm>
              <a:off x="5198589" y="3868774"/>
              <a:ext cx="1165755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ko-KR" altLang="en-US" sz="900" dirty="0" smtClean="0"/>
                <a:t>버전에 의한 </a:t>
              </a:r>
              <a:r>
                <a:rPr lang="ko-KR" altLang="en-US" sz="900" dirty="0" err="1" smtClean="0"/>
                <a:t>파싱</a:t>
              </a:r>
              <a:endParaRPr lang="ko-KR" altLang="en-US" sz="900" dirty="0"/>
            </a:p>
          </p:txBody>
        </p:sp>
        <p:cxnSp>
          <p:nvCxnSpPr>
            <p:cNvPr id="59" name="직선 화살표 연결선 58"/>
            <p:cNvCxnSpPr>
              <a:stCxn id="55" idx="2"/>
              <a:endCxn id="58" idx="0"/>
            </p:cNvCxnSpPr>
            <p:nvPr/>
          </p:nvCxnSpPr>
          <p:spPr bwMode="auto">
            <a:xfrm>
              <a:off x="5774211" y="3520567"/>
              <a:ext cx="7256" cy="348207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60" name="TextBox 59"/>
            <p:cNvSpPr txBox="1"/>
            <p:nvPr/>
          </p:nvSpPr>
          <p:spPr>
            <a:xfrm>
              <a:off x="5199799" y="4411608"/>
              <a:ext cx="1165755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ko-KR" altLang="en-US" sz="900" dirty="0" smtClean="0"/>
                <a:t>권고</a:t>
              </a:r>
              <a:r>
                <a:rPr lang="ko-KR" altLang="en-US" sz="900" dirty="0"/>
                <a:t>안</a:t>
              </a:r>
              <a:r>
                <a:rPr lang="ko-KR" altLang="en-US" sz="900" dirty="0" smtClean="0"/>
                <a:t> </a:t>
              </a:r>
              <a:r>
                <a:rPr lang="en-US" altLang="ko-KR" sz="900" dirty="0" smtClean="0"/>
                <a:t>PDF</a:t>
              </a:r>
              <a:r>
                <a:rPr lang="ko-KR" altLang="en-US" sz="900" dirty="0" smtClean="0"/>
                <a:t>입력</a:t>
              </a:r>
              <a:endParaRPr lang="ko-KR" altLang="en-US" sz="900" dirty="0"/>
            </a:p>
          </p:txBody>
        </p:sp>
        <p:cxnSp>
          <p:nvCxnSpPr>
            <p:cNvPr id="61" name="직선 화살표 연결선 60"/>
            <p:cNvCxnSpPr>
              <a:stCxn id="58" idx="2"/>
              <a:endCxn id="60" idx="0"/>
            </p:cNvCxnSpPr>
            <p:nvPr/>
          </p:nvCxnSpPr>
          <p:spPr bwMode="auto">
            <a:xfrm>
              <a:off x="5781467" y="4114995"/>
              <a:ext cx="1210" cy="296613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62" name="TextBox 61"/>
            <p:cNvSpPr txBox="1"/>
            <p:nvPr/>
          </p:nvSpPr>
          <p:spPr>
            <a:xfrm>
              <a:off x="6715992" y="4411608"/>
              <a:ext cx="1165755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sz="900" dirty="0" smtClean="0"/>
                <a:t>jboss.xml </a:t>
              </a:r>
              <a:r>
                <a:rPr lang="ko-KR" altLang="en-US" sz="900" dirty="0" smtClean="0"/>
                <a:t>변환</a:t>
              </a:r>
              <a:endParaRPr lang="ko-KR" altLang="en-US" sz="900" dirty="0"/>
            </a:p>
          </p:txBody>
        </p:sp>
        <p:cxnSp>
          <p:nvCxnSpPr>
            <p:cNvPr id="63" name="직선 화살표 연결선 62"/>
            <p:cNvCxnSpPr>
              <a:stCxn id="62" idx="2"/>
              <a:endCxn id="65" idx="0"/>
            </p:cNvCxnSpPr>
            <p:nvPr/>
          </p:nvCxnSpPr>
          <p:spPr bwMode="auto">
            <a:xfrm>
              <a:off x="7298870" y="4657829"/>
              <a:ext cx="0" cy="380312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64" name="꺾인 연결선 63"/>
            <p:cNvCxnSpPr>
              <a:stCxn id="53" idx="2"/>
              <a:endCxn id="62" idx="3"/>
            </p:cNvCxnSpPr>
            <p:nvPr/>
          </p:nvCxnSpPr>
          <p:spPr bwMode="auto">
            <a:xfrm rot="5400000">
              <a:off x="8091635" y="3653278"/>
              <a:ext cx="671554" cy="1091329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65" name="TextBox 64"/>
            <p:cNvSpPr txBox="1"/>
            <p:nvPr/>
          </p:nvSpPr>
          <p:spPr>
            <a:xfrm>
              <a:off x="6715992" y="5038141"/>
              <a:ext cx="1165755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sz="900" dirty="0" smtClean="0"/>
                <a:t>META-INF </a:t>
              </a:r>
              <a:r>
                <a:rPr lang="ko-KR" altLang="en-US" sz="900" dirty="0" smtClean="0"/>
                <a:t>구성</a:t>
              </a:r>
              <a:endParaRPr lang="ko-KR" altLang="en-US" sz="900" dirty="0"/>
            </a:p>
          </p:txBody>
        </p:sp>
        <p:cxnSp>
          <p:nvCxnSpPr>
            <p:cNvPr id="66" name="직선 화살표 연결선 65"/>
            <p:cNvCxnSpPr>
              <a:stCxn id="54" idx="2"/>
              <a:endCxn id="62" idx="0"/>
            </p:cNvCxnSpPr>
            <p:nvPr/>
          </p:nvCxnSpPr>
          <p:spPr bwMode="auto">
            <a:xfrm>
              <a:off x="7298870" y="4198942"/>
              <a:ext cx="0" cy="212666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67" name="꺾인 연결선 66"/>
            <p:cNvCxnSpPr>
              <a:stCxn id="60" idx="2"/>
              <a:endCxn id="65" idx="1"/>
            </p:cNvCxnSpPr>
            <p:nvPr/>
          </p:nvCxnSpPr>
          <p:spPr bwMode="auto">
            <a:xfrm rot="16200000" flipH="1">
              <a:off x="5997623" y="4442882"/>
              <a:ext cx="503423" cy="933315"/>
            </a:xfrm>
            <a:prstGeom prst="bentConnector2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68" name="직선 화살표 연결선 67"/>
            <p:cNvCxnSpPr>
              <a:stCxn id="65" idx="2"/>
              <a:endCxn id="69" idx="0"/>
            </p:cNvCxnSpPr>
            <p:nvPr/>
          </p:nvCxnSpPr>
          <p:spPr bwMode="auto">
            <a:xfrm flipH="1">
              <a:off x="7297721" y="5284362"/>
              <a:ext cx="1149" cy="298675"/>
            </a:xfrm>
            <a:prstGeom prst="straightConnector1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69" name="TextBox 68"/>
            <p:cNvSpPr txBox="1"/>
            <p:nvPr/>
          </p:nvSpPr>
          <p:spPr>
            <a:xfrm>
              <a:off x="6714843" y="5583037"/>
              <a:ext cx="1165755" cy="246221"/>
            </a:xfrm>
            <a:prstGeom prst="rect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en-US"/>
              </a:defPPr>
              <a:lvl1pPr>
                <a:spcBef>
                  <a:spcPts val="0"/>
                </a:spcBef>
                <a:defRPr sz="800" b="0">
                  <a:solidFill>
                    <a:srgbClr val="000000"/>
                  </a:solidFill>
                  <a:latin typeface="산돌고딕 M" pitchFamily="18" charset="-127"/>
                  <a:ea typeface="산돌고딕 M" pitchFamily="18" charset="-127"/>
                  <a:cs typeface="Calibri" pitchFamily="34" charset="0"/>
                </a:defRPr>
              </a:lvl1pPr>
            </a:lstStyle>
            <a:p>
              <a:pPr algn="ctr"/>
              <a:r>
                <a:rPr lang="en-US" altLang="ko-KR" sz="900" dirty="0" smtClean="0"/>
                <a:t>EJB </a:t>
              </a:r>
              <a:r>
                <a:rPr lang="ko-KR" altLang="en-US" sz="900" dirty="0" err="1" smtClean="0"/>
                <a:t>재패키징</a:t>
              </a:r>
              <a:endParaRPr lang="ko-KR" altLang="en-US" sz="900" dirty="0"/>
            </a:p>
          </p:txBody>
        </p:sp>
      </p:grpSp>
      <p:sp>
        <p:nvSpPr>
          <p:cNvPr id="70" name="내용 개체 틀 87"/>
          <p:cNvSpPr txBox="1">
            <a:spLocks/>
          </p:cNvSpPr>
          <p:nvPr/>
        </p:nvSpPr>
        <p:spPr bwMode="auto">
          <a:xfrm>
            <a:off x="335361" y="830855"/>
            <a:ext cx="11344732" cy="36317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en-US" altLang="ko-KR" sz="1600" dirty="0" smtClean="0"/>
              <a:t>WEB </a:t>
            </a:r>
            <a:r>
              <a:rPr lang="ko-KR" altLang="en-US" sz="1600" dirty="0" smtClean="0"/>
              <a:t>시스템의 경우 손쉽게 마이그레이션이 가능하나</a:t>
            </a:r>
            <a:r>
              <a:rPr lang="en-US" altLang="ko-KR" sz="1600" dirty="0" smtClean="0"/>
              <a:t>, EJB </a:t>
            </a:r>
            <a:r>
              <a:rPr lang="ko-KR" altLang="en-US" sz="1600" dirty="0" smtClean="0"/>
              <a:t>애플리케이션의 경우 설정 구성에 대한 확인 및 변경 절차가 필요합니다</a:t>
            </a:r>
            <a:r>
              <a:rPr lang="en-US" altLang="ko-KR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3902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미들웨어</a:t>
            </a:r>
            <a:r>
              <a:rPr lang="ko-KR" altLang="en-US" dirty="0" smtClean="0"/>
              <a:t> 전환 절차</a:t>
            </a:r>
            <a:endParaRPr lang="ko-KR" altLang="en-US" dirty="0"/>
          </a:p>
        </p:txBody>
      </p:sp>
      <p:grpSp>
        <p:nvGrpSpPr>
          <p:cNvPr id="3" name="그룹 2"/>
          <p:cNvGrpSpPr/>
          <p:nvPr/>
        </p:nvGrpSpPr>
        <p:grpSpPr>
          <a:xfrm>
            <a:off x="427894" y="1412776"/>
            <a:ext cx="11323175" cy="4742886"/>
            <a:chOff x="739791" y="1411327"/>
            <a:chExt cx="8158162" cy="4742886"/>
          </a:xfrm>
        </p:grpSpPr>
        <p:sp>
          <p:nvSpPr>
            <p:cNvPr id="4" name="AutoShape 106"/>
            <p:cNvSpPr>
              <a:spLocks noChangeArrowheads="1"/>
            </p:cNvSpPr>
            <p:nvPr/>
          </p:nvSpPr>
          <p:spPr bwMode="auto">
            <a:xfrm>
              <a:off x="789003" y="2375467"/>
              <a:ext cx="1471613" cy="407988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87313" indent="-87313" algn="l" fontAlgn="t">
                <a:spcBef>
                  <a:spcPct val="50000"/>
                </a:spcBef>
                <a:buFont typeface="2002L" pitchFamily="18" charset="-127"/>
                <a:buChar char="-"/>
              </a:pPr>
              <a:r>
                <a:rPr lang="ko-KR" altLang="en-US" sz="900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애플리케이션 소스</a:t>
              </a:r>
              <a:r>
                <a:rPr lang="en-US" altLang="ko-KR" sz="900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</a:t>
              </a:r>
              <a:r>
                <a:rPr lang="ko-KR" altLang="en-US" sz="900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운영 스크립트 및 </a:t>
              </a:r>
              <a:r>
                <a:rPr lang="ko-KR" altLang="en-US" sz="900" b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백업</a:t>
              </a:r>
              <a:endParaRPr lang="ko-KR" altLang="en-US" sz="900" b="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5" name="AutoShape 114"/>
            <p:cNvSpPr>
              <a:spLocks noChangeArrowheads="1"/>
            </p:cNvSpPr>
            <p:nvPr/>
          </p:nvSpPr>
          <p:spPr bwMode="auto">
            <a:xfrm>
              <a:off x="801703" y="2819967"/>
              <a:ext cx="1450975" cy="254000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en-US" altLang="ko-KR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JBoss Server </a:t>
              </a: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설치</a:t>
              </a:r>
            </a:p>
          </p:txBody>
        </p:sp>
        <p:sp>
          <p:nvSpPr>
            <p:cNvPr id="6" name="AutoShape 115"/>
            <p:cNvSpPr>
              <a:spLocks noChangeArrowheads="1"/>
            </p:cNvSpPr>
            <p:nvPr/>
          </p:nvSpPr>
          <p:spPr bwMode="auto">
            <a:xfrm>
              <a:off x="773128" y="3112067"/>
              <a:ext cx="1506538" cy="625475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fontAlgn="t">
                <a:spcBef>
                  <a:spcPts val="0"/>
                </a:spcBef>
                <a:buFont typeface="2002L" pitchFamily="18" charset="-127"/>
                <a:buChar char="-"/>
              </a:pPr>
              <a:r>
                <a:rPr lang="en-US" altLang="ko-KR" sz="900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WebLogic</a:t>
              </a:r>
              <a:r>
                <a:rPr lang="ko-KR" altLang="en-US" sz="900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구성 환경 분석</a:t>
              </a:r>
            </a:p>
            <a:p>
              <a:pPr marL="195263" lvl="1" indent="-96838" algn="l" fontAlgn="t">
                <a:spcBef>
                  <a:spcPts val="0"/>
                </a:spcBef>
                <a:buFontTx/>
                <a:buChar char="•"/>
              </a:pPr>
              <a:r>
                <a:rPr lang="en-US" altLang="ko-KR" sz="900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Java </a:t>
              </a:r>
              <a:r>
                <a:rPr lang="ko-KR" altLang="en-US" sz="900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옵션</a:t>
              </a:r>
            </a:p>
            <a:p>
              <a:pPr marL="195263" lvl="1" indent="-96838" algn="l" fontAlgn="t">
                <a:spcBef>
                  <a:spcPts val="0"/>
                </a:spcBef>
                <a:buFontTx/>
                <a:buChar char="•"/>
              </a:pPr>
              <a:r>
                <a:rPr lang="en-US" altLang="ko-KR" sz="900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DB Connection</a:t>
              </a:r>
            </a:p>
            <a:p>
              <a:pPr marL="195263" lvl="1" indent="-96838" algn="l" fontAlgn="t">
                <a:spcBef>
                  <a:spcPts val="0"/>
                </a:spcBef>
                <a:buFontTx/>
                <a:buChar char="•"/>
              </a:pPr>
              <a:r>
                <a:rPr lang="en-US" altLang="ko-KR" sz="900" b="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WAS </a:t>
              </a:r>
              <a:r>
                <a:rPr lang="ko-KR" altLang="en-US" sz="900" b="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파라미터</a:t>
              </a:r>
              <a:endParaRPr lang="ko-KR" altLang="en-US" sz="900" b="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7" name="AutoShape 116"/>
            <p:cNvSpPr>
              <a:spLocks noChangeArrowheads="1"/>
            </p:cNvSpPr>
            <p:nvPr/>
          </p:nvSpPr>
          <p:spPr bwMode="auto">
            <a:xfrm>
              <a:off x="774716" y="3788337"/>
              <a:ext cx="1504950" cy="665961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ts val="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시스템 설정 확인</a:t>
              </a:r>
            </a:p>
            <a:p>
              <a:pPr marL="195263" lvl="1" indent="-96838" algn="l" defTabSz="914400" fontAlgn="t">
                <a:lnSpc>
                  <a:spcPct val="100000"/>
                </a:lnSpc>
                <a:spcBef>
                  <a:spcPts val="0"/>
                </a:spcBef>
                <a:buClrTx/>
                <a:buSzTx/>
                <a:buFontTx/>
                <a:buChar char="•"/>
              </a:pPr>
              <a:r>
                <a:rPr lang="en-US" altLang="ko-KR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OS </a:t>
              </a: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버전</a:t>
              </a:r>
            </a:p>
            <a:p>
              <a:pPr marL="195263" lvl="1" indent="-96838" algn="l" defTabSz="914400" fontAlgn="t">
                <a:lnSpc>
                  <a:spcPct val="100000"/>
                </a:lnSpc>
                <a:spcBef>
                  <a:spcPts val="0"/>
                </a:spcBef>
                <a:buClrTx/>
                <a:buSzTx/>
                <a:buFontTx/>
                <a:buChar char="•"/>
              </a:pPr>
              <a:r>
                <a:rPr lang="en-US" altLang="ko-KR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JDK </a:t>
              </a: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버전</a:t>
              </a:r>
            </a:p>
            <a:p>
              <a:pPr marL="195263" lvl="1" indent="-96838" algn="l" defTabSz="914400" fontAlgn="t">
                <a:lnSpc>
                  <a:spcPct val="100000"/>
                </a:lnSpc>
                <a:spcBef>
                  <a:spcPts val="0"/>
                </a:spcBef>
                <a:buClrTx/>
                <a:buSzTx/>
                <a:buFontTx/>
                <a:buChar char="•"/>
              </a:pPr>
              <a:r>
                <a:rPr lang="ko-KR" altLang="en-US" sz="900" b="0" dirty="0" err="1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커널</a:t>
              </a: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파라미터 등</a:t>
              </a:r>
            </a:p>
          </p:txBody>
        </p:sp>
        <p:sp>
          <p:nvSpPr>
            <p:cNvPr id="8" name="AutoShape 117"/>
            <p:cNvSpPr>
              <a:spLocks noChangeArrowheads="1"/>
            </p:cNvSpPr>
            <p:nvPr/>
          </p:nvSpPr>
          <p:spPr bwMode="auto">
            <a:xfrm>
              <a:off x="789003" y="1896042"/>
              <a:ext cx="1471613" cy="376238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대상 </a:t>
              </a:r>
              <a:r>
                <a:rPr lang="en-US" altLang="ko-KR" sz="90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OS/</a:t>
              </a:r>
              <a:r>
                <a:rPr lang="ko-KR" altLang="en-US" sz="900" b="0" dirty="0" smtClean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애플리케이션 </a:t>
              </a:r>
              <a:r>
                <a:rPr lang="en-US" altLang="ko-KR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Scope </a:t>
              </a: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설정</a:t>
              </a:r>
            </a:p>
          </p:txBody>
        </p:sp>
        <p:sp>
          <p:nvSpPr>
            <p:cNvPr id="9" name="AutoShape 135"/>
            <p:cNvSpPr>
              <a:spLocks noChangeArrowheads="1"/>
            </p:cNvSpPr>
            <p:nvPr/>
          </p:nvSpPr>
          <p:spPr bwMode="auto">
            <a:xfrm>
              <a:off x="789003" y="4506943"/>
              <a:ext cx="1471613" cy="256124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en-US" altLang="ko-KR" sz="900" b="0" dirty="0" smtClean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Server </a:t>
              </a: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개발 환경 구성</a:t>
              </a:r>
            </a:p>
          </p:txBody>
        </p:sp>
        <p:sp>
          <p:nvSpPr>
            <p:cNvPr id="10" name="AutoShape 137"/>
            <p:cNvSpPr>
              <a:spLocks noChangeArrowheads="1"/>
            </p:cNvSpPr>
            <p:nvPr/>
          </p:nvSpPr>
          <p:spPr bwMode="auto">
            <a:xfrm>
              <a:off x="739791" y="4808031"/>
              <a:ext cx="1570037" cy="1346182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애플리케이션 분석</a:t>
              </a:r>
            </a:p>
            <a:p>
              <a:pPr marL="195263" lvl="1" indent="-96838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Char char="•"/>
              </a:pPr>
              <a:r>
                <a:rPr lang="en-US" altLang="ko-KR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JSP/Servlet, EJB </a:t>
              </a: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사용시 특이 사항 확인</a:t>
              </a:r>
            </a:p>
            <a:p>
              <a:pPr marL="195263" lvl="1" indent="-96838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Char char="•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프레임워크 사용여부 확인</a:t>
              </a:r>
            </a:p>
            <a:p>
              <a:pPr marL="195263" lvl="1" indent="-96838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Char char="•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연계 시스템 확인</a:t>
              </a:r>
            </a:p>
            <a:p>
              <a:pPr marL="195263" lvl="1" indent="-96838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Char char="•"/>
              </a:pPr>
              <a:r>
                <a:rPr lang="en-US" altLang="ko-KR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Pilot </a:t>
              </a: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대상 애플리케이션 선정</a:t>
              </a:r>
            </a:p>
          </p:txBody>
        </p:sp>
        <p:sp>
          <p:nvSpPr>
            <p:cNvPr id="11" name="AutoShape 142"/>
            <p:cNvSpPr>
              <a:spLocks noChangeArrowheads="1"/>
            </p:cNvSpPr>
            <p:nvPr/>
          </p:nvSpPr>
          <p:spPr bwMode="auto">
            <a:xfrm>
              <a:off x="2443178" y="1903980"/>
              <a:ext cx="1471613" cy="455612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en-US" altLang="ko-KR" sz="900" b="0" dirty="0" smtClean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Server </a:t>
              </a: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개발 환경 구성</a:t>
              </a:r>
            </a:p>
          </p:txBody>
        </p:sp>
        <p:sp>
          <p:nvSpPr>
            <p:cNvPr id="12" name="AutoShape 143"/>
            <p:cNvSpPr>
              <a:spLocks noChangeArrowheads="1"/>
            </p:cNvSpPr>
            <p:nvPr/>
          </p:nvSpPr>
          <p:spPr bwMode="auto">
            <a:xfrm>
              <a:off x="2443178" y="2421505"/>
              <a:ext cx="1471613" cy="455612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선정된 애플리케이션 전환 작업</a:t>
              </a:r>
            </a:p>
          </p:txBody>
        </p:sp>
        <p:sp>
          <p:nvSpPr>
            <p:cNvPr id="13" name="AutoShape 144"/>
            <p:cNvSpPr>
              <a:spLocks noChangeArrowheads="1"/>
            </p:cNvSpPr>
            <p:nvPr/>
          </p:nvSpPr>
          <p:spPr bwMode="auto">
            <a:xfrm>
              <a:off x="2443178" y="2904105"/>
              <a:ext cx="1471613" cy="436562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시 이슈사항 정리 및 해결 방안 모색</a:t>
              </a:r>
            </a:p>
          </p:txBody>
        </p:sp>
        <p:sp>
          <p:nvSpPr>
            <p:cNvPr id="14" name="AutoShape 145"/>
            <p:cNvSpPr>
              <a:spLocks noChangeArrowheads="1"/>
            </p:cNvSpPr>
            <p:nvPr/>
          </p:nvSpPr>
          <p:spPr bwMode="auto">
            <a:xfrm>
              <a:off x="4052903" y="1880167"/>
              <a:ext cx="1520825" cy="911225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ts val="1300"/>
                </a:lnSpc>
                <a:spcBef>
                  <a:spcPts val="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대상 애플리케이션에 대한 단계별 또는 </a:t>
              </a:r>
              <a:r>
                <a:rPr lang="en-US" altLang="ko-KR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Pilot </a:t>
              </a: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단계에서 개발한 일관 전환 프로그램을 통한 일괄 전환 작업</a:t>
              </a:r>
            </a:p>
          </p:txBody>
        </p:sp>
        <p:sp>
          <p:nvSpPr>
            <p:cNvPr id="15" name="AutoShape 146"/>
            <p:cNvSpPr>
              <a:spLocks noChangeArrowheads="1"/>
            </p:cNvSpPr>
            <p:nvPr/>
          </p:nvSpPr>
          <p:spPr bwMode="auto">
            <a:xfrm>
              <a:off x="2427303" y="3393056"/>
              <a:ext cx="1504950" cy="739775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marL="87313" indent="-87313" algn="l" fontAlgn="t">
                <a:spcBef>
                  <a:spcPct val="50000"/>
                </a:spcBef>
                <a:buFont typeface="2002L" pitchFamily="18" charset="-127"/>
                <a:buChar char="-"/>
              </a:pPr>
              <a:r>
                <a:rPr lang="ko-KR" altLang="en-US" sz="900" b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필요 시 애플리케이션 및 배치 파일 등 일괄 전환을 위한 프로그램</a:t>
              </a:r>
              <a:r>
                <a:rPr lang="en-US" altLang="ko-KR" sz="900" b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</a:t>
              </a:r>
              <a:r>
                <a:rPr lang="ko-KR" altLang="en-US" sz="900" b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스크립트</a:t>
              </a:r>
              <a:r>
                <a:rPr lang="en-US" altLang="ko-KR" sz="900" b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) </a:t>
              </a:r>
              <a:r>
                <a:rPr lang="ko-KR" altLang="en-US" sz="900" b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작성</a:t>
              </a:r>
            </a:p>
          </p:txBody>
        </p:sp>
        <p:sp>
          <p:nvSpPr>
            <p:cNvPr id="16" name="AutoShape 147"/>
            <p:cNvSpPr>
              <a:spLocks noChangeArrowheads="1"/>
            </p:cNvSpPr>
            <p:nvPr/>
          </p:nvSpPr>
          <p:spPr bwMode="auto">
            <a:xfrm>
              <a:off x="4076716" y="2858067"/>
              <a:ext cx="1471612" cy="407988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새롭게 발생한 이슈에 대한 해결 방안 모색</a:t>
              </a:r>
            </a:p>
          </p:txBody>
        </p:sp>
        <p:sp>
          <p:nvSpPr>
            <p:cNvPr id="17" name="AutoShape 148"/>
            <p:cNvSpPr>
              <a:spLocks noChangeArrowheads="1"/>
            </p:cNvSpPr>
            <p:nvPr/>
          </p:nvSpPr>
          <p:spPr bwMode="auto">
            <a:xfrm>
              <a:off x="4076716" y="3337492"/>
              <a:ext cx="1471612" cy="642938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단위 애플리케이션 별 기능 테스트 및 문제점 해결</a:t>
              </a:r>
            </a:p>
          </p:txBody>
        </p:sp>
        <p:sp>
          <p:nvSpPr>
            <p:cNvPr id="18" name="AutoShape 149"/>
            <p:cNvSpPr>
              <a:spLocks noChangeArrowheads="1"/>
            </p:cNvSpPr>
            <p:nvPr/>
          </p:nvSpPr>
          <p:spPr bwMode="auto">
            <a:xfrm>
              <a:off x="5765816" y="1896042"/>
              <a:ext cx="1487487" cy="676275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단위 테스트된 애플리케이션을 대상으로 통합 테스트 실시</a:t>
              </a:r>
            </a:p>
          </p:txBody>
        </p:sp>
        <p:sp>
          <p:nvSpPr>
            <p:cNvPr id="19" name="AutoShape 151"/>
            <p:cNvSpPr>
              <a:spLocks noChangeArrowheads="1"/>
            </p:cNvSpPr>
            <p:nvPr/>
          </p:nvSpPr>
          <p:spPr bwMode="auto">
            <a:xfrm>
              <a:off x="5742003" y="2631055"/>
              <a:ext cx="1536700" cy="1073150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성능 및 가용성 테스트 실시</a:t>
              </a:r>
            </a:p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병목구간 확인</a:t>
              </a:r>
              <a:r>
                <a:rPr lang="en-US" altLang="ko-KR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</a:t>
              </a: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필요 시 애플리케이션 수정</a:t>
              </a:r>
            </a:p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클러스터 구성 여부 결정</a:t>
              </a:r>
            </a:p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부하 분산 여부 확인</a:t>
              </a:r>
            </a:p>
          </p:txBody>
        </p:sp>
        <p:sp>
          <p:nvSpPr>
            <p:cNvPr id="20" name="AutoShape 152"/>
            <p:cNvSpPr>
              <a:spLocks noChangeArrowheads="1"/>
            </p:cNvSpPr>
            <p:nvPr/>
          </p:nvSpPr>
          <p:spPr bwMode="auto">
            <a:xfrm>
              <a:off x="5732478" y="3780406"/>
              <a:ext cx="1554163" cy="1027626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시스템 및 애플리케이션 튜닝</a:t>
              </a:r>
            </a:p>
            <a:p>
              <a:pPr marL="185738" lvl="1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Char char="•"/>
              </a:pPr>
              <a:r>
                <a:rPr lang="en-US" altLang="ko-KR" sz="900" b="0" dirty="0" smtClean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Server </a:t>
              </a:r>
              <a:r>
                <a:rPr lang="ko-KR" altLang="en-US" sz="900" b="0" dirty="0" err="1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파라미터</a:t>
              </a: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튜닝</a:t>
              </a:r>
            </a:p>
            <a:p>
              <a:pPr marL="185738" lvl="1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Char char="•"/>
              </a:pP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시스템 </a:t>
              </a:r>
              <a:r>
                <a:rPr lang="ko-KR" altLang="en-US" sz="900" b="0" dirty="0" err="1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커널</a:t>
              </a: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</a:t>
              </a:r>
              <a:r>
                <a:rPr lang="ko-KR" altLang="en-US" sz="900" b="0" dirty="0" err="1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파라미터</a:t>
              </a: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튜닝</a:t>
              </a:r>
            </a:p>
            <a:p>
              <a:pPr marL="185738" lvl="1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Char char="•"/>
              </a:pPr>
              <a:r>
                <a:rPr lang="en-US" altLang="ko-KR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Java </a:t>
              </a:r>
              <a:r>
                <a:rPr lang="ko-KR" altLang="en-US" sz="9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옵션 튜닝</a:t>
              </a:r>
            </a:p>
          </p:txBody>
        </p:sp>
        <p:sp>
          <p:nvSpPr>
            <p:cNvPr id="21" name="AutoShape 153"/>
            <p:cNvSpPr>
              <a:spLocks noChangeArrowheads="1"/>
            </p:cNvSpPr>
            <p:nvPr/>
          </p:nvSpPr>
          <p:spPr bwMode="auto">
            <a:xfrm>
              <a:off x="7410466" y="1896042"/>
              <a:ext cx="1487487" cy="676275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운영 환경 구성</a:t>
              </a:r>
            </a:p>
            <a:p>
              <a:pPr marL="185738" lvl="1" indent="-96838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테스트 단계에서 튜닝된 각종 파라미터로 설정</a:t>
              </a:r>
            </a:p>
          </p:txBody>
        </p:sp>
        <p:sp>
          <p:nvSpPr>
            <p:cNvPr id="22" name="AutoShape 154"/>
            <p:cNvSpPr>
              <a:spLocks noChangeArrowheads="1"/>
            </p:cNvSpPr>
            <p:nvPr/>
          </p:nvSpPr>
          <p:spPr bwMode="auto">
            <a:xfrm>
              <a:off x="7410466" y="2981892"/>
              <a:ext cx="1487487" cy="576263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운영 기술 이전</a:t>
              </a:r>
            </a:p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필요 시 운영을 위한 스크립트 작성 지원 </a:t>
              </a:r>
            </a:p>
          </p:txBody>
        </p:sp>
        <p:sp>
          <p:nvSpPr>
            <p:cNvPr id="23" name="AutoShape 156"/>
            <p:cNvSpPr>
              <a:spLocks noChangeArrowheads="1"/>
            </p:cNvSpPr>
            <p:nvPr/>
          </p:nvSpPr>
          <p:spPr bwMode="auto">
            <a:xfrm>
              <a:off x="7410466" y="3607367"/>
              <a:ext cx="1487487" cy="608013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fontAlgn="t">
                <a:spcBef>
                  <a:spcPts val="0"/>
                </a:spcBef>
                <a:buFont typeface="2002L" pitchFamily="18" charset="-127"/>
                <a:buChar char="-"/>
              </a:pPr>
              <a:r>
                <a:rPr lang="ko-KR" altLang="en-US" sz="900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운영 가이드 작성</a:t>
              </a:r>
            </a:p>
            <a:p>
              <a:pPr marL="87313" indent="-87313" algn="l" fontAlgn="t">
                <a:spcBef>
                  <a:spcPts val="0"/>
                </a:spcBef>
                <a:buFont typeface="2002L" pitchFamily="18" charset="-127"/>
                <a:buChar char="-"/>
              </a:pPr>
              <a:r>
                <a:rPr lang="ko-KR" altLang="en-US" sz="900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최종 산출물 작성</a:t>
              </a:r>
              <a:r>
                <a:rPr lang="en-US" altLang="ko-KR" sz="900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/</a:t>
              </a:r>
              <a:r>
                <a:rPr lang="ko-KR" altLang="en-US" sz="900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전달</a:t>
              </a:r>
            </a:p>
            <a:p>
              <a:pPr marL="185738" lvl="1" indent="-96838" algn="l" fontAlgn="t">
                <a:spcBef>
                  <a:spcPts val="0"/>
                </a:spcBef>
                <a:buFontTx/>
                <a:buChar char="•"/>
              </a:pPr>
              <a:r>
                <a:rPr lang="ko-KR" altLang="en-US" sz="900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시 이슈 사항 등</a:t>
              </a:r>
            </a:p>
          </p:txBody>
        </p:sp>
        <p:sp>
          <p:nvSpPr>
            <p:cNvPr id="24" name="AutoShape 157"/>
            <p:cNvSpPr>
              <a:spLocks noChangeArrowheads="1"/>
            </p:cNvSpPr>
            <p:nvPr/>
          </p:nvSpPr>
          <p:spPr bwMode="auto">
            <a:xfrm>
              <a:off x="7418403" y="4274117"/>
              <a:ext cx="1471613" cy="488950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안정화 기간 기술 지원</a:t>
              </a:r>
            </a:p>
            <a:p>
              <a:pPr marL="174625" lvl="1" indent="-76200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Char char="•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운영 환경 모니터링</a:t>
              </a:r>
            </a:p>
          </p:txBody>
        </p:sp>
        <p:sp>
          <p:nvSpPr>
            <p:cNvPr id="25" name="AutoShape 158"/>
            <p:cNvSpPr>
              <a:spLocks noChangeArrowheads="1"/>
            </p:cNvSpPr>
            <p:nvPr/>
          </p:nvSpPr>
          <p:spPr bwMode="auto">
            <a:xfrm>
              <a:off x="7427928" y="2645342"/>
              <a:ext cx="1454150" cy="268288"/>
            </a:xfrm>
            <a:prstGeom prst="roundRect">
              <a:avLst>
                <a:gd name="adj" fmla="val 16667"/>
              </a:avLst>
            </a:prstGeom>
            <a:noFill/>
            <a:ln w="12700" algn="ctr">
              <a:solidFill>
                <a:schemeClr val="tx1"/>
              </a:solidFill>
              <a:prstDash val="sysDash"/>
              <a:miter lim="800000"/>
              <a:headEnd/>
              <a:tailEnd/>
            </a:ln>
          </p:spPr>
          <p:txBody>
            <a:bodyPr lIns="0" tIns="0" rIns="0" bIns="36000" anchor="ctr"/>
            <a:lstStyle/>
            <a:p>
              <a:pPr marL="87313" indent="-87313" algn="l" defTabSz="914400" fontAlgn="t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2002L" pitchFamily="18" charset="-127"/>
                <a:buChar char="-"/>
              </a:pPr>
              <a:r>
                <a:rPr lang="ko-KR" altLang="en-US" sz="9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시스템 전환 이행</a:t>
              </a:r>
            </a:p>
          </p:txBody>
        </p:sp>
        <p:sp>
          <p:nvSpPr>
            <p:cNvPr id="26" name="Text Box 5"/>
            <p:cNvSpPr txBox="1">
              <a:spLocks noChangeArrowheads="1"/>
            </p:cNvSpPr>
            <p:nvPr/>
          </p:nvSpPr>
          <p:spPr bwMode="auto">
            <a:xfrm>
              <a:off x="1136136" y="1427202"/>
              <a:ext cx="771525" cy="381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36000" tIns="0" rIns="36000" bIns="0" anchor="ctr" anchorCtr="1"/>
            <a:lstStyle/>
            <a:p>
              <a:pPr defTabSz="914400">
                <a:lnSpc>
                  <a:spcPct val="95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ko-KR" altLang="en-US" sz="16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분석</a:t>
              </a:r>
            </a:p>
          </p:txBody>
        </p:sp>
        <p:cxnSp>
          <p:nvCxnSpPr>
            <p:cNvPr id="27" name="직선 연결선 64"/>
            <p:cNvCxnSpPr>
              <a:cxnSpLocks noChangeShapeType="1"/>
            </p:cNvCxnSpPr>
            <p:nvPr/>
          </p:nvCxnSpPr>
          <p:spPr bwMode="auto">
            <a:xfrm>
              <a:off x="1149366" y="1792327"/>
              <a:ext cx="803275" cy="1588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8" name="Text Box 5"/>
            <p:cNvSpPr txBox="1">
              <a:spLocks noChangeArrowheads="1"/>
            </p:cNvSpPr>
            <p:nvPr/>
          </p:nvSpPr>
          <p:spPr bwMode="auto">
            <a:xfrm>
              <a:off x="2735279" y="1427202"/>
              <a:ext cx="771525" cy="381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36000" tIns="0" rIns="36000" bIns="0" anchor="ctr" anchorCtr="1"/>
            <a:lstStyle/>
            <a:p>
              <a:pPr defTabSz="914400">
                <a:lnSpc>
                  <a:spcPct val="95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ko-KR" sz="1600" b="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Pilot</a:t>
              </a:r>
              <a:endParaRPr lang="ko-KR" altLang="en-US" sz="1600" b="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cxnSp>
          <p:nvCxnSpPr>
            <p:cNvPr id="29" name="직선 연결선 66"/>
            <p:cNvCxnSpPr>
              <a:cxnSpLocks noChangeShapeType="1"/>
            </p:cNvCxnSpPr>
            <p:nvPr/>
          </p:nvCxnSpPr>
          <p:spPr bwMode="auto">
            <a:xfrm>
              <a:off x="2714641" y="1792327"/>
              <a:ext cx="803275" cy="1588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30" name="Text Box 5"/>
            <p:cNvSpPr txBox="1">
              <a:spLocks noChangeArrowheads="1"/>
            </p:cNvSpPr>
            <p:nvPr/>
          </p:nvSpPr>
          <p:spPr bwMode="auto">
            <a:xfrm>
              <a:off x="4316428" y="1427202"/>
              <a:ext cx="771525" cy="381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36000" tIns="0" rIns="36000" bIns="0" anchor="ctr" anchorCtr="1"/>
            <a:lstStyle/>
            <a:p>
              <a:pPr defTabSz="914400">
                <a:lnSpc>
                  <a:spcPct val="95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ko-KR" altLang="en-US" sz="16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</a:t>
              </a:r>
            </a:p>
          </p:txBody>
        </p:sp>
        <p:cxnSp>
          <p:nvCxnSpPr>
            <p:cNvPr id="31" name="직선 연결선 68"/>
            <p:cNvCxnSpPr>
              <a:cxnSpLocks noChangeShapeType="1"/>
            </p:cNvCxnSpPr>
            <p:nvPr/>
          </p:nvCxnSpPr>
          <p:spPr bwMode="auto">
            <a:xfrm>
              <a:off x="4321191" y="1792327"/>
              <a:ext cx="803275" cy="1588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32" name="Text Box 5"/>
            <p:cNvSpPr txBox="1">
              <a:spLocks noChangeArrowheads="1"/>
            </p:cNvSpPr>
            <p:nvPr/>
          </p:nvSpPr>
          <p:spPr bwMode="auto">
            <a:xfrm>
              <a:off x="6130942" y="1427202"/>
              <a:ext cx="771525" cy="381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36000" tIns="0" rIns="36000" bIns="0" anchor="ctr" anchorCtr="1"/>
            <a:lstStyle/>
            <a:p>
              <a:pPr defTabSz="914400">
                <a:lnSpc>
                  <a:spcPct val="95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ko-KR" altLang="en-US" sz="16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테스트</a:t>
              </a:r>
            </a:p>
          </p:txBody>
        </p:sp>
        <p:cxnSp>
          <p:nvCxnSpPr>
            <p:cNvPr id="33" name="직선 연결선 70"/>
            <p:cNvCxnSpPr>
              <a:cxnSpLocks noChangeShapeType="1"/>
            </p:cNvCxnSpPr>
            <p:nvPr/>
          </p:nvCxnSpPr>
          <p:spPr bwMode="auto">
            <a:xfrm>
              <a:off x="6110303" y="1792327"/>
              <a:ext cx="803275" cy="1588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34" name="Text Box 5"/>
            <p:cNvSpPr txBox="1">
              <a:spLocks noChangeArrowheads="1"/>
            </p:cNvSpPr>
            <p:nvPr/>
          </p:nvSpPr>
          <p:spPr bwMode="auto">
            <a:xfrm>
              <a:off x="7810517" y="1411327"/>
              <a:ext cx="771525" cy="381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36000" tIns="0" rIns="36000" bIns="0" anchor="ctr" anchorCtr="1"/>
            <a:lstStyle/>
            <a:p>
              <a:pPr defTabSz="914400">
                <a:lnSpc>
                  <a:spcPct val="95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ko-KR" altLang="en-US" sz="1600" b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이행</a:t>
              </a:r>
            </a:p>
          </p:txBody>
        </p:sp>
        <p:cxnSp>
          <p:nvCxnSpPr>
            <p:cNvPr id="35" name="직선 연결선 72"/>
            <p:cNvCxnSpPr>
              <a:cxnSpLocks noChangeShapeType="1"/>
            </p:cNvCxnSpPr>
            <p:nvPr/>
          </p:nvCxnSpPr>
          <p:spPr bwMode="auto">
            <a:xfrm>
              <a:off x="7789878" y="1776452"/>
              <a:ext cx="803275" cy="1588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36" name="내용 개체 틀 87"/>
          <p:cNvSpPr txBox="1">
            <a:spLocks/>
          </p:cNvSpPr>
          <p:nvPr/>
        </p:nvSpPr>
        <p:spPr bwMode="auto">
          <a:xfrm>
            <a:off x="335361" y="830855"/>
            <a:ext cx="11344732" cy="36317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sz="1600" dirty="0" smtClean="0"/>
              <a:t>기존의 </a:t>
            </a:r>
            <a:r>
              <a:rPr lang="ko-KR" altLang="en-US" sz="1600" dirty="0" err="1" smtClean="0"/>
              <a:t>미들웨어를</a:t>
            </a:r>
            <a:r>
              <a:rPr lang="ko-KR" altLang="en-US" sz="1600" dirty="0" smtClean="0"/>
              <a:t> 오픈 소스 기반으로 전환 시 아래와 같은 절차에 따라 작업을 수행합니다</a:t>
            </a:r>
            <a:r>
              <a:rPr lang="en-US" altLang="ko-KR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7849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8"/>
          <p:cNvSpPr txBox="1">
            <a:spLocks noChangeArrowheads="1"/>
          </p:cNvSpPr>
          <p:nvPr/>
        </p:nvSpPr>
        <p:spPr bwMode="black">
          <a:xfrm>
            <a:off x="3830351" y="1200150"/>
            <a:ext cx="5878513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 type="none" w="lg" len="sm"/>
              </a14:hiddenLine>
            </a:ext>
          </a:extLst>
        </p:spPr>
        <p:txBody>
          <a:bodyPr lIns="144000" tIns="91440" rIns="182880" bIns="91440" anchor="ctr"/>
          <a:lstStyle>
            <a:lvl1pPr marL="609600" indent="-609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95000"/>
              </a:lnSpc>
              <a:spcBef>
                <a:spcPct val="50000"/>
              </a:spcBef>
            </a:pPr>
            <a:r>
              <a:rPr lang="en-US" altLang="ko-KR" sz="2400" b="1" dirty="0" smtClean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2.</a:t>
            </a:r>
            <a:r>
              <a:rPr lang="ko-KR" altLang="en-US" sz="2400" b="1" dirty="0" smtClean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en-US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/ </a:t>
            </a:r>
            <a:r>
              <a:rPr lang="ko-KR" altLang="en-US" sz="2400" b="1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클라우드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전환 </a:t>
            </a:r>
            <a:r>
              <a:rPr lang="ko-KR" altLang="en-US" sz="2400" b="1" dirty="0" smtClean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공수산정 기준</a:t>
            </a:r>
            <a:endParaRPr lang="ko-KR" altLang="en-US" sz="24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gray">
          <a:xfrm>
            <a:off x="3929742" y="2160116"/>
            <a:ext cx="71628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각 </a:t>
            </a: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솔루션별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전환 예상 소요 </a:t>
            </a:r>
            <a:r>
              <a:rPr lang="ko-KR" altLang="en-US" sz="1600" dirty="0" smtClean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시간</a:t>
            </a:r>
            <a:endParaRPr lang="en-US" altLang="ko-KR" sz="1600" dirty="0" smtClean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 err="1"/>
              <a:t>리눅스</a:t>
            </a:r>
            <a:r>
              <a:rPr lang="ko-KR" altLang="en-US" sz="1600" dirty="0"/>
              <a:t> 전환 시 난이도 상세 산정 </a:t>
            </a:r>
            <a:r>
              <a:rPr lang="ko-KR" altLang="en-US" sz="1600" dirty="0" smtClean="0"/>
              <a:t>방법</a:t>
            </a:r>
            <a:endParaRPr lang="en-US" altLang="ko-KR" sz="1600" dirty="0" smtClean="0"/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/>
              <a:t>각 </a:t>
            </a:r>
            <a:r>
              <a:rPr lang="ko-KR" altLang="en-US" sz="1600" dirty="0" err="1"/>
              <a:t>솔루션별</a:t>
            </a:r>
            <a:r>
              <a:rPr lang="ko-KR" altLang="en-US" sz="1600" dirty="0"/>
              <a:t> 전환 예상 소요 일수</a:t>
            </a:r>
            <a:endParaRPr lang="ko-KR" altLang="en-US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888382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각 </a:t>
            </a:r>
            <a:r>
              <a:rPr lang="ko-KR" altLang="en-US" dirty="0" err="1" smtClean="0"/>
              <a:t>솔루션별</a:t>
            </a:r>
            <a:r>
              <a:rPr lang="ko-KR" altLang="en-US" dirty="0" smtClean="0"/>
              <a:t> 전환 예상 소요 시간</a:t>
            </a:r>
            <a:endParaRPr lang="ko-KR" altLang="en-US" dirty="0"/>
          </a:p>
        </p:txBody>
      </p:sp>
      <p:sp>
        <p:nvSpPr>
          <p:cNvPr id="106" name="object 6"/>
          <p:cNvSpPr/>
          <p:nvPr/>
        </p:nvSpPr>
        <p:spPr>
          <a:xfrm>
            <a:off x="7342905" y="5019857"/>
            <a:ext cx="4225783" cy="353359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87750" tIns="29250" rIns="14625" bIns="29250" anchor="ctr"/>
          <a:lstStyle/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ko-KR" altLang="en-US" sz="1000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리눅스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마이그레이션 시</a:t>
            </a:r>
            <a:r>
              <a:rPr lang="en-US" altLang="ko-KR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재설치 및 데이터 로드</a:t>
            </a:r>
            <a:endParaRPr lang="en-US" altLang="ko-KR" sz="100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07" name="object 6"/>
          <p:cNvSpPr/>
          <p:nvPr/>
        </p:nvSpPr>
        <p:spPr>
          <a:xfrm>
            <a:off x="7347047" y="5517232"/>
            <a:ext cx="4225783" cy="346600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87750" tIns="29250" rIns="14625" bIns="29250" anchor="ctr"/>
          <a:lstStyle/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ko-KR" altLang="en-US" sz="1000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오라클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형태의 쿼리</a:t>
            </a:r>
            <a:r>
              <a:rPr lang="en-US" altLang="ko-KR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프로시저 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수행</a:t>
            </a:r>
            <a:endParaRPr lang="en-US" altLang="ko-KR" sz="10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en-US" altLang="ko-KR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TAC 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형태의 클러스터 기능 지원</a:t>
            </a:r>
            <a:endParaRPr lang="en-US" altLang="ko-KR" sz="100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08" name="object 6"/>
          <p:cNvSpPr/>
          <p:nvPr/>
        </p:nvSpPr>
        <p:spPr>
          <a:xfrm>
            <a:off x="7336754" y="6034728"/>
            <a:ext cx="4225783" cy="346600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87750" tIns="29250" rIns="14625" bIns="29250" anchor="ctr"/>
          <a:lstStyle/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소스 스키마 및 프로시저 분석</a:t>
            </a:r>
            <a:r>
              <a:rPr lang="en-US" altLang="ko-KR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쿼리 변경 필요</a:t>
            </a:r>
            <a:endParaRPr lang="en-US" altLang="ko-KR" sz="10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애플리케이션 변경 및 기능 테스트 필요</a:t>
            </a:r>
            <a:endParaRPr lang="en-US" altLang="ko-KR" sz="100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grpSp>
        <p:nvGrpSpPr>
          <p:cNvPr id="121" name="그룹 120"/>
          <p:cNvGrpSpPr/>
          <p:nvPr/>
        </p:nvGrpSpPr>
        <p:grpSpPr>
          <a:xfrm>
            <a:off x="6491929" y="1916832"/>
            <a:ext cx="5080903" cy="432048"/>
            <a:chOff x="2939318" y="2843301"/>
            <a:chExt cx="1431390" cy="360000"/>
          </a:xfrm>
          <a:noFill/>
        </p:grpSpPr>
        <p:sp>
          <p:nvSpPr>
            <p:cNvPr id="122" name="object 4"/>
            <p:cNvSpPr/>
            <p:nvPr/>
          </p:nvSpPr>
          <p:spPr>
            <a:xfrm>
              <a:off x="2939318" y="2850640"/>
              <a:ext cx="1428490" cy="352661"/>
            </a:xfrm>
            <a:prstGeom prst="rect">
              <a:avLst/>
            </a:prstGeom>
            <a:grpFill/>
          </p:spPr>
          <p:txBody>
            <a:bodyPr wrap="square" lIns="0" tIns="0" rIns="0" bIns="0" rtlCol="0"/>
            <a:lstStyle/>
            <a:p>
              <a:endParaRPr sz="1100" dirty="0"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123" name="object 5"/>
            <p:cNvSpPr/>
            <p:nvPr/>
          </p:nvSpPr>
          <p:spPr>
            <a:xfrm>
              <a:off x="3177322" y="2843301"/>
              <a:ext cx="1193386" cy="346600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/>
            <a:lstStyle/>
            <a:p>
              <a:pPr algn="ctr"/>
              <a:r>
                <a:rPr lang="ko-KR" altLang="en-US" sz="1100" b="1" dirty="0" smtClean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Arial" panose="020B0604020202020204" pitchFamily="34" charset="0"/>
                </a:rPr>
                <a:t>예상 기간 및 내용</a:t>
              </a:r>
              <a:endParaRPr sz="1100" b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endParaRPr>
            </a:p>
          </p:txBody>
        </p:sp>
      </p:grpSp>
      <p:sp>
        <p:nvSpPr>
          <p:cNvPr id="125" name="object 6"/>
          <p:cNvSpPr/>
          <p:nvPr/>
        </p:nvSpPr>
        <p:spPr>
          <a:xfrm>
            <a:off x="7336754" y="2429355"/>
            <a:ext cx="4225783" cy="346600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87750" tIns="29250" rIns="14625" bIns="29250" anchor="ctr"/>
          <a:lstStyle/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플랫폼 독립적인 부분으로 </a:t>
            </a:r>
            <a:r>
              <a:rPr lang="en-US" altLang="ko-KR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VM 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설치만으로 기동</a:t>
            </a:r>
            <a:endParaRPr lang="en-US" altLang="ko-KR" sz="100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76101" indent="-76101" ea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</a:pP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일반적인 경우 </a:t>
            </a:r>
            <a:r>
              <a:rPr lang="en-US" altLang="ko-KR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WAR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당 </a:t>
            </a:r>
            <a:r>
              <a:rPr lang="en-US" altLang="ko-KR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3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일 소요</a:t>
            </a:r>
            <a:endParaRPr lang="en-US" altLang="ko-KR" sz="100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26" name="object 6"/>
          <p:cNvSpPr/>
          <p:nvPr/>
        </p:nvSpPr>
        <p:spPr>
          <a:xfrm>
            <a:off x="7336754" y="3939815"/>
            <a:ext cx="4225783" cy="346600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87750" tIns="29250" rIns="14625" bIns="29250" anchor="ctr"/>
          <a:lstStyle/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ko-KR" altLang="en-US" sz="1000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리눅스용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en-US" altLang="ko-KR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C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로 변환 필요</a:t>
            </a:r>
            <a:r>
              <a:rPr lang="en-US" altLang="ko-KR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- 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재 컴파일 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필요</a:t>
            </a:r>
            <a:endParaRPr lang="en-US" altLang="ko-KR" sz="10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en-US" altLang="ko-KR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UNIX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에서 시뮬레이션 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후 </a:t>
            </a:r>
            <a:r>
              <a:rPr lang="ko-KR" altLang="en-US" sz="1000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리눅스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ko-KR" altLang="en-US" sz="1000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포팅</a:t>
            </a:r>
            <a:endParaRPr lang="en-US" altLang="ko-KR" sz="100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31" name="object 6"/>
          <p:cNvSpPr/>
          <p:nvPr/>
        </p:nvSpPr>
        <p:spPr>
          <a:xfrm>
            <a:off x="7336754" y="4498867"/>
            <a:ext cx="4225783" cy="346600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87750" tIns="29250" rIns="14625" bIns="29250" anchor="ctr"/>
          <a:lstStyle/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패키지 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재설치 및 </a:t>
            </a:r>
            <a:r>
              <a:rPr lang="en-US" altLang="ko-KR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Add-On 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소스</a:t>
            </a:r>
            <a:r>
              <a:rPr lang="en-US" altLang="ko-KR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추가 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필요</a:t>
            </a:r>
            <a:endParaRPr lang="en-US" altLang="ko-KR" sz="10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예</a:t>
            </a:r>
            <a:r>
              <a:rPr lang="en-US" altLang="ko-KR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) SAP, MQ, MDM 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등</a:t>
            </a:r>
            <a:endParaRPr lang="en-US" altLang="ko-KR" sz="100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33" name="object 6"/>
          <p:cNvSpPr/>
          <p:nvPr/>
        </p:nvSpPr>
        <p:spPr>
          <a:xfrm>
            <a:off x="7336754" y="3442440"/>
            <a:ext cx="4225783" cy="346600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87750" tIns="29250" rIns="14625" bIns="29250" anchor="ctr"/>
          <a:lstStyle/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en-US" altLang="ko-KR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Java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는 플랫폼 독립적이라 소스 변경 요건이 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적음</a:t>
            </a:r>
            <a:endParaRPr lang="en-US" altLang="ko-KR" sz="100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모듈당 전환</a:t>
            </a:r>
            <a:r>
              <a:rPr lang="en-US" altLang="ko-KR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기동</a:t>
            </a:r>
            <a:r>
              <a:rPr lang="en-US" altLang="ko-KR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테스트 기본까지 </a:t>
            </a:r>
            <a:r>
              <a:rPr lang="en-US" altLang="ko-KR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2</a:t>
            </a:r>
            <a:r>
              <a:rPr lang="ko-KR" altLang="en-US" sz="10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일 소요</a:t>
            </a:r>
            <a:endParaRPr lang="en-US" altLang="ko-KR" sz="100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34" name="object 6"/>
          <p:cNvSpPr/>
          <p:nvPr/>
        </p:nvSpPr>
        <p:spPr>
          <a:xfrm>
            <a:off x="7336754" y="2916477"/>
            <a:ext cx="4225783" cy="346600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87750" tIns="29250" rIns="14625" bIns="29250" anchor="ctr"/>
          <a:lstStyle/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벤더 </a:t>
            </a:r>
            <a:r>
              <a:rPr lang="ko-KR" altLang="en-US" sz="1000" dirty="0" err="1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디스크립터에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대한 분석 및 추가 변환 작업 필요</a:t>
            </a:r>
            <a:endParaRPr lang="en-US" altLang="ko-KR" sz="100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76101" indent="-76101" eaLnBrk="0" hangingPunct="0">
              <a:spcAft>
                <a:spcPts val="0"/>
              </a:spcAft>
              <a:buSzPct val="85000"/>
              <a:buFont typeface="Wingdings" pitchFamily="2" charset="2"/>
              <a:buChar char="§"/>
            </a:pP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보통의 경우 분석</a:t>
            </a:r>
            <a:r>
              <a:rPr lang="en-US" altLang="ko-KR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변환</a:t>
            </a:r>
            <a:r>
              <a:rPr lang="en-US" altLang="ko-KR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배포</a:t>
            </a:r>
            <a:r>
              <a:rPr lang="en-US" altLang="ko-KR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테스트까지 </a:t>
            </a:r>
            <a:r>
              <a:rPr lang="en-US" altLang="ko-KR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5</a:t>
            </a:r>
            <a:r>
              <a:rPr lang="ko-KR" altLang="en-US" sz="10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일 정도 소요</a:t>
            </a:r>
            <a:endParaRPr lang="en-US" altLang="ko-KR" sz="100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grpSp>
        <p:nvGrpSpPr>
          <p:cNvPr id="109" name="그룹 108"/>
          <p:cNvGrpSpPr/>
          <p:nvPr/>
        </p:nvGrpSpPr>
        <p:grpSpPr>
          <a:xfrm>
            <a:off x="336062" y="1916833"/>
            <a:ext cx="1116614" cy="444119"/>
            <a:chOff x="1781587" y="2021019"/>
            <a:chExt cx="2194052" cy="802392"/>
          </a:xfrm>
          <a:noFill/>
        </p:grpSpPr>
        <p:sp>
          <p:nvSpPr>
            <p:cNvPr id="110" name="object 4"/>
            <p:cNvSpPr/>
            <p:nvPr/>
          </p:nvSpPr>
          <p:spPr>
            <a:xfrm>
              <a:off x="1799367" y="2037377"/>
              <a:ext cx="2176272" cy="786034"/>
            </a:xfrm>
            <a:prstGeom prst="rect">
              <a:avLst/>
            </a:prstGeom>
            <a:grpFill/>
          </p:spPr>
          <p:txBody>
            <a:bodyPr wrap="square" lIns="0" tIns="0" rIns="0" bIns="0" rtlCol="0"/>
            <a:lstStyle/>
            <a:p>
              <a:endParaRPr sz="1100" dirty="0"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112" name="object 6"/>
            <p:cNvSpPr/>
            <p:nvPr/>
          </p:nvSpPr>
          <p:spPr>
            <a:xfrm>
              <a:off x="1781587" y="2021019"/>
              <a:ext cx="2160270" cy="772525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/>
            <a:lstStyle/>
            <a:p>
              <a:pPr algn="ctr"/>
              <a:r>
                <a:rPr lang="ko-KR" altLang="en-US" sz="1100" b="1" dirty="0" smtClean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Arial" panose="020B0604020202020204" pitchFamily="34" charset="0"/>
                </a:rPr>
                <a:t>용도</a:t>
              </a:r>
              <a:endParaRPr sz="1100" b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endParaRPr>
            </a:p>
          </p:txBody>
        </p:sp>
      </p:grpSp>
      <p:sp>
        <p:nvSpPr>
          <p:cNvPr id="116" name="object 6"/>
          <p:cNvSpPr/>
          <p:nvPr/>
        </p:nvSpPr>
        <p:spPr>
          <a:xfrm>
            <a:off x="1825078" y="1916830"/>
            <a:ext cx="1254912" cy="415966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ko-KR" altLang="en-US" sz="1100" b="1" dirty="0" smtClean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유닉스 기반</a:t>
            </a:r>
            <a:endParaRPr sz="1100" dirty="0">
              <a:latin typeface="산돌고딕 M" panose="02030504000101010101" pitchFamily="18" charset="-127"/>
              <a:ea typeface="산돌고딕 M" panose="02030504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70" name="직사각형 169"/>
          <p:cNvSpPr/>
          <p:nvPr/>
        </p:nvSpPr>
        <p:spPr bwMode="auto">
          <a:xfrm>
            <a:off x="1854000" y="5517233"/>
            <a:ext cx="1225986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Oracle</a:t>
            </a:r>
            <a:endParaRPr lang="ko-KR" altLang="en-US" sz="1050" kern="0" dirty="0" smtClean="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173" name="직사각형 172"/>
          <p:cNvSpPr/>
          <p:nvPr/>
        </p:nvSpPr>
        <p:spPr bwMode="auto">
          <a:xfrm>
            <a:off x="3552131" y="5029397"/>
            <a:ext cx="1225986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Oracle</a:t>
            </a:r>
            <a:endParaRPr lang="ko-KR" altLang="en-US" sz="1050" kern="0" dirty="0" smtClean="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174" name="직사각형 173"/>
          <p:cNvSpPr/>
          <p:nvPr/>
        </p:nvSpPr>
        <p:spPr bwMode="auto">
          <a:xfrm>
            <a:off x="3549828" y="5518941"/>
            <a:ext cx="1225986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err="1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Tibero</a:t>
            </a:r>
            <a:endParaRPr lang="ko-KR" altLang="en-US" sz="1050" kern="0" dirty="0" smtClean="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175" name="직사각형 174"/>
          <p:cNvSpPr/>
          <p:nvPr/>
        </p:nvSpPr>
        <p:spPr bwMode="auto">
          <a:xfrm>
            <a:off x="3552132" y="6027970"/>
            <a:ext cx="1225986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EDB</a:t>
            </a:r>
            <a:endParaRPr lang="ko-KR" altLang="en-US" sz="1050" kern="0" dirty="0" smtClean="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176" name="직사각형 175"/>
          <p:cNvSpPr/>
          <p:nvPr/>
        </p:nvSpPr>
        <p:spPr bwMode="auto">
          <a:xfrm>
            <a:off x="3552132" y="3437468"/>
            <a:ext cx="1225986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자체 개발 자바</a:t>
            </a:r>
          </a:p>
        </p:txBody>
      </p:sp>
      <p:sp>
        <p:nvSpPr>
          <p:cNvPr id="177" name="직사각형 176"/>
          <p:cNvSpPr/>
          <p:nvPr/>
        </p:nvSpPr>
        <p:spPr bwMode="auto">
          <a:xfrm>
            <a:off x="336062" y="5517233"/>
            <a:ext cx="1225986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DB </a:t>
            </a: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서버</a:t>
            </a:r>
          </a:p>
        </p:txBody>
      </p:sp>
      <p:cxnSp>
        <p:nvCxnSpPr>
          <p:cNvPr id="179" name="직선 연결선 178"/>
          <p:cNvCxnSpPr>
            <a:stCxn id="177" idx="3"/>
            <a:endCxn id="170" idx="1"/>
          </p:cNvCxnSpPr>
          <p:nvPr/>
        </p:nvCxnSpPr>
        <p:spPr bwMode="auto">
          <a:xfrm>
            <a:off x="1562049" y="5693912"/>
            <a:ext cx="29195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86" name="직선 연결선 185"/>
          <p:cNvCxnSpPr>
            <a:stCxn id="170" idx="3"/>
            <a:endCxn id="173" idx="1"/>
          </p:cNvCxnSpPr>
          <p:nvPr/>
        </p:nvCxnSpPr>
        <p:spPr bwMode="auto">
          <a:xfrm flipV="1">
            <a:off x="3079988" y="5206076"/>
            <a:ext cx="472144" cy="4878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92" name="직선 연결선 191"/>
          <p:cNvCxnSpPr>
            <a:stCxn id="170" idx="3"/>
            <a:endCxn id="174" idx="1"/>
          </p:cNvCxnSpPr>
          <p:nvPr/>
        </p:nvCxnSpPr>
        <p:spPr bwMode="auto">
          <a:xfrm>
            <a:off x="3079988" y="5693912"/>
            <a:ext cx="469840" cy="17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4" name="직선 연결선 203"/>
          <p:cNvCxnSpPr>
            <a:stCxn id="170" idx="3"/>
            <a:endCxn id="175" idx="1"/>
          </p:cNvCxnSpPr>
          <p:nvPr/>
        </p:nvCxnSpPr>
        <p:spPr bwMode="auto">
          <a:xfrm>
            <a:off x="3079988" y="5693913"/>
            <a:ext cx="472144" cy="510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07" name="직사각형 206"/>
          <p:cNvSpPr/>
          <p:nvPr/>
        </p:nvSpPr>
        <p:spPr bwMode="auto">
          <a:xfrm>
            <a:off x="1839085" y="2636913"/>
            <a:ext cx="1225986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WAS</a:t>
            </a:r>
            <a:endParaRPr lang="ko-KR" altLang="en-US" sz="1050" kern="0" dirty="0" smtClean="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208" name="직사각형 207"/>
          <p:cNvSpPr/>
          <p:nvPr/>
        </p:nvSpPr>
        <p:spPr bwMode="auto">
          <a:xfrm>
            <a:off x="343742" y="3645025"/>
            <a:ext cx="1225986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응용 서버</a:t>
            </a:r>
          </a:p>
        </p:txBody>
      </p:sp>
      <p:cxnSp>
        <p:nvCxnSpPr>
          <p:cNvPr id="209" name="직선 연결선 208"/>
          <p:cNvCxnSpPr>
            <a:stCxn id="208" idx="3"/>
            <a:endCxn id="207" idx="1"/>
          </p:cNvCxnSpPr>
          <p:nvPr/>
        </p:nvCxnSpPr>
        <p:spPr bwMode="auto">
          <a:xfrm flipV="1">
            <a:off x="1569728" y="2813592"/>
            <a:ext cx="269356" cy="1008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10" name="직사각형 209"/>
          <p:cNvSpPr/>
          <p:nvPr/>
        </p:nvSpPr>
        <p:spPr bwMode="auto">
          <a:xfrm>
            <a:off x="3538477" y="2420889"/>
            <a:ext cx="1225986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WAR</a:t>
            </a:r>
            <a:endParaRPr lang="ko-KR" altLang="en-US" sz="1050" kern="0" dirty="0" smtClean="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211" name="직사각형 210"/>
          <p:cNvSpPr/>
          <p:nvPr/>
        </p:nvSpPr>
        <p:spPr bwMode="auto">
          <a:xfrm>
            <a:off x="3538475" y="2922242"/>
            <a:ext cx="1225986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EJB</a:t>
            </a:r>
            <a:endParaRPr lang="ko-KR" altLang="en-US" sz="1050" kern="0" dirty="0" smtClean="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cxnSp>
        <p:nvCxnSpPr>
          <p:cNvPr id="212" name="직선 연결선 211"/>
          <p:cNvCxnSpPr>
            <a:stCxn id="207" idx="3"/>
            <a:endCxn id="210" idx="1"/>
          </p:cNvCxnSpPr>
          <p:nvPr/>
        </p:nvCxnSpPr>
        <p:spPr bwMode="auto">
          <a:xfrm flipV="1">
            <a:off x="3065071" y="2597568"/>
            <a:ext cx="473406" cy="21602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5" name="직선 연결선 214"/>
          <p:cNvCxnSpPr>
            <a:stCxn id="207" idx="3"/>
            <a:endCxn id="211" idx="1"/>
          </p:cNvCxnSpPr>
          <p:nvPr/>
        </p:nvCxnSpPr>
        <p:spPr bwMode="auto">
          <a:xfrm>
            <a:off x="3065072" y="2813593"/>
            <a:ext cx="473404" cy="28532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18" name="직사각형 217"/>
          <p:cNvSpPr/>
          <p:nvPr/>
        </p:nvSpPr>
        <p:spPr bwMode="auto">
          <a:xfrm>
            <a:off x="1854004" y="3435681"/>
            <a:ext cx="1225986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자체 개발 자바</a:t>
            </a:r>
          </a:p>
        </p:txBody>
      </p:sp>
      <p:cxnSp>
        <p:nvCxnSpPr>
          <p:cNvPr id="219" name="직선 연결선 218"/>
          <p:cNvCxnSpPr>
            <a:stCxn id="218" idx="3"/>
            <a:endCxn id="176" idx="1"/>
          </p:cNvCxnSpPr>
          <p:nvPr/>
        </p:nvCxnSpPr>
        <p:spPr bwMode="auto">
          <a:xfrm>
            <a:off x="3079991" y="3612361"/>
            <a:ext cx="472142" cy="178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22" name="직사각형 221"/>
          <p:cNvSpPr/>
          <p:nvPr/>
        </p:nvSpPr>
        <p:spPr bwMode="auto">
          <a:xfrm>
            <a:off x="1854004" y="3933057"/>
            <a:ext cx="1225986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C/Tuxedo</a:t>
            </a:r>
            <a:endParaRPr lang="ko-KR" altLang="en-US" sz="1050" kern="0" dirty="0" smtClean="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223" name="직사각형 222"/>
          <p:cNvSpPr/>
          <p:nvPr/>
        </p:nvSpPr>
        <p:spPr bwMode="auto">
          <a:xfrm>
            <a:off x="3552132" y="3933057"/>
            <a:ext cx="1225986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C/Tuxedo(Linux)</a:t>
            </a:r>
            <a:endParaRPr lang="ko-KR" altLang="en-US" sz="1050" kern="0" dirty="0" smtClean="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224" name="직사각형 223"/>
          <p:cNvSpPr/>
          <p:nvPr/>
        </p:nvSpPr>
        <p:spPr bwMode="auto">
          <a:xfrm>
            <a:off x="1847843" y="4515802"/>
            <a:ext cx="1225986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패키지 </a:t>
            </a: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APP</a:t>
            </a:r>
            <a:endParaRPr lang="ko-KR" altLang="en-US" sz="1050" kern="0" dirty="0" smtClean="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225" name="직사각형 224"/>
          <p:cNvSpPr/>
          <p:nvPr/>
        </p:nvSpPr>
        <p:spPr bwMode="auto">
          <a:xfrm>
            <a:off x="3532313" y="4515802"/>
            <a:ext cx="1225986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패키지 </a:t>
            </a: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App</a:t>
            </a:r>
            <a:endParaRPr lang="ko-KR" altLang="en-US" sz="1050" kern="0" dirty="0" smtClean="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cxnSp>
        <p:nvCxnSpPr>
          <p:cNvPr id="228" name="직선 연결선 227"/>
          <p:cNvCxnSpPr>
            <a:stCxn id="222" idx="3"/>
            <a:endCxn id="223" idx="1"/>
          </p:cNvCxnSpPr>
          <p:nvPr/>
        </p:nvCxnSpPr>
        <p:spPr bwMode="auto">
          <a:xfrm>
            <a:off x="3079991" y="4109736"/>
            <a:ext cx="47214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32" name="object 6"/>
          <p:cNvSpPr/>
          <p:nvPr/>
        </p:nvSpPr>
        <p:spPr>
          <a:xfrm>
            <a:off x="3552132" y="1916830"/>
            <a:ext cx="1212331" cy="415966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ko-KR" altLang="en-US" sz="1100" b="1" dirty="0" err="1" smtClean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리눅스</a:t>
            </a:r>
            <a:r>
              <a:rPr lang="ko-KR" altLang="en-US" sz="1100" b="1" dirty="0" smtClean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 기반</a:t>
            </a:r>
            <a:endParaRPr sz="1100" dirty="0">
              <a:latin typeface="산돌고딕 M" panose="02030504000101010101" pitchFamily="18" charset="-127"/>
              <a:ea typeface="산돌고딕 M" panose="02030504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35" name="object 6"/>
          <p:cNvSpPr/>
          <p:nvPr/>
        </p:nvSpPr>
        <p:spPr>
          <a:xfrm>
            <a:off x="4982570" y="1916830"/>
            <a:ext cx="1013407" cy="415966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ko-KR" altLang="en-US" sz="1100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난이도</a:t>
            </a:r>
            <a:endParaRPr sz="1100" dirty="0">
              <a:latin typeface="산돌고딕 M" panose="02030504000101010101" pitchFamily="18" charset="-127"/>
              <a:ea typeface="산돌고딕 M" panose="02030504000101010101" pitchFamily="18" charset="-127"/>
              <a:cs typeface="Arial" panose="020B0604020202020204" pitchFamily="34" charset="0"/>
            </a:endParaRPr>
          </a:p>
        </p:txBody>
      </p:sp>
      <p:cxnSp>
        <p:nvCxnSpPr>
          <p:cNvPr id="236" name="직선 연결선 235"/>
          <p:cNvCxnSpPr>
            <a:stCxn id="208" idx="3"/>
            <a:endCxn id="218" idx="1"/>
          </p:cNvCxnSpPr>
          <p:nvPr/>
        </p:nvCxnSpPr>
        <p:spPr bwMode="auto">
          <a:xfrm flipV="1">
            <a:off x="1569728" y="3612361"/>
            <a:ext cx="284276" cy="2093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39" name="직선 연결선 238"/>
          <p:cNvCxnSpPr>
            <a:stCxn id="208" idx="3"/>
            <a:endCxn id="222" idx="1"/>
          </p:cNvCxnSpPr>
          <p:nvPr/>
        </p:nvCxnSpPr>
        <p:spPr bwMode="auto">
          <a:xfrm>
            <a:off x="1569728" y="3821704"/>
            <a:ext cx="284276" cy="2880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42" name="직선 연결선 241"/>
          <p:cNvCxnSpPr>
            <a:stCxn id="208" idx="3"/>
            <a:endCxn id="224" idx="1"/>
          </p:cNvCxnSpPr>
          <p:nvPr/>
        </p:nvCxnSpPr>
        <p:spPr bwMode="auto">
          <a:xfrm>
            <a:off x="1569729" y="3821705"/>
            <a:ext cx="278113" cy="87077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45" name="직선 연결선 244"/>
          <p:cNvCxnSpPr>
            <a:stCxn id="224" idx="3"/>
            <a:endCxn id="225" idx="1"/>
          </p:cNvCxnSpPr>
          <p:nvPr/>
        </p:nvCxnSpPr>
        <p:spPr bwMode="auto">
          <a:xfrm>
            <a:off x="3073829" y="4692481"/>
            <a:ext cx="45848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48" name="직사각형 247"/>
          <p:cNvSpPr/>
          <p:nvPr/>
        </p:nvSpPr>
        <p:spPr bwMode="auto">
          <a:xfrm>
            <a:off x="4982570" y="2420889"/>
            <a:ext cx="1013407" cy="353359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72000" tIns="36000" rIns="72000" bIns="36000" rtlCol="0" anchor="ctr" anchorCtr="0"/>
          <a:lstStyle/>
          <a:p>
            <a:pPr algn="ctr"/>
            <a:r>
              <a:rPr lang="ko-KR" altLang="en-US" b="1" dirty="0">
                <a:solidFill>
                  <a:schemeClr val="lt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下</a:t>
            </a:r>
          </a:p>
        </p:txBody>
      </p:sp>
      <p:sp>
        <p:nvSpPr>
          <p:cNvPr id="249" name="직사각형 248"/>
          <p:cNvSpPr/>
          <p:nvPr/>
        </p:nvSpPr>
        <p:spPr bwMode="auto">
          <a:xfrm>
            <a:off x="4993969" y="2922241"/>
            <a:ext cx="1013407" cy="353359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72000" tIns="36000" rIns="72000" bIns="36000" rtlCol="0" anchor="ctr" anchorCtr="0"/>
          <a:lstStyle/>
          <a:p>
            <a:pPr algn="ctr"/>
            <a:r>
              <a:rPr lang="ko-KR" altLang="en-US" b="1" dirty="0" smtClean="0">
                <a:solidFill>
                  <a:schemeClr val="lt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中</a:t>
            </a:r>
            <a:endParaRPr lang="ko-KR" altLang="en-US" b="1" dirty="0">
              <a:solidFill>
                <a:schemeClr val="lt1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50" name="직사각형 249"/>
          <p:cNvSpPr/>
          <p:nvPr/>
        </p:nvSpPr>
        <p:spPr bwMode="auto">
          <a:xfrm>
            <a:off x="4998599" y="5029397"/>
            <a:ext cx="997376" cy="353359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72000" tIns="36000" rIns="72000" bIns="36000" rtlCol="0" anchor="ctr" anchorCtr="0"/>
          <a:lstStyle/>
          <a:p>
            <a:pPr algn="ctr"/>
            <a:r>
              <a:rPr lang="ko-KR" altLang="en-US" b="1" dirty="0">
                <a:solidFill>
                  <a:schemeClr val="lt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下</a:t>
            </a:r>
          </a:p>
        </p:txBody>
      </p:sp>
      <p:sp>
        <p:nvSpPr>
          <p:cNvPr id="251" name="직사각형 250"/>
          <p:cNvSpPr/>
          <p:nvPr/>
        </p:nvSpPr>
        <p:spPr bwMode="auto">
          <a:xfrm>
            <a:off x="4996295" y="5518941"/>
            <a:ext cx="997376" cy="353359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72000" tIns="36000" rIns="72000" bIns="36000" rtlCol="0" anchor="ctr" anchorCtr="0"/>
          <a:lstStyle/>
          <a:p>
            <a:pPr algn="ctr"/>
            <a:r>
              <a:rPr lang="ko-KR" altLang="en-US" b="1" dirty="0">
                <a:solidFill>
                  <a:schemeClr val="lt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中</a:t>
            </a:r>
          </a:p>
        </p:txBody>
      </p:sp>
      <p:sp>
        <p:nvSpPr>
          <p:cNvPr id="253" name="직사각형 252"/>
          <p:cNvSpPr/>
          <p:nvPr/>
        </p:nvSpPr>
        <p:spPr bwMode="auto">
          <a:xfrm>
            <a:off x="4998601" y="3437468"/>
            <a:ext cx="997376" cy="353359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72000" tIns="36000" rIns="72000" bIns="36000" rtlCol="0" anchor="ctr" anchorCtr="0"/>
          <a:lstStyle/>
          <a:p>
            <a:pPr algn="ctr"/>
            <a:r>
              <a:rPr lang="ko-KR" altLang="en-US" b="1" dirty="0">
                <a:solidFill>
                  <a:schemeClr val="lt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下</a:t>
            </a:r>
          </a:p>
        </p:txBody>
      </p:sp>
      <p:sp>
        <p:nvSpPr>
          <p:cNvPr id="254" name="직사각형 253"/>
          <p:cNvSpPr/>
          <p:nvPr/>
        </p:nvSpPr>
        <p:spPr bwMode="auto">
          <a:xfrm>
            <a:off x="4998601" y="3933057"/>
            <a:ext cx="997376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ko-KR" altLang="en-US" b="1" dirty="0"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上</a:t>
            </a:r>
          </a:p>
        </p:txBody>
      </p:sp>
      <p:sp>
        <p:nvSpPr>
          <p:cNvPr id="255" name="직사각형 254"/>
          <p:cNvSpPr/>
          <p:nvPr/>
        </p:nvSpPr>
        <p:spPr bwMode="auto">
          <a:xfrm>
            <a:off x="4978782" y="4515802"/>
            <a:ext cx="997376" cy="353359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72000" tIns="36000" rIns="72000" bIns="36000" rtlCol="0" anchor="ctr" anchorCtr="0"/>
          <a:lstStyle/>
          <a:p>
            <a:pPr algn="ctr"/>
            <a:r>
              <a:rPr lang="ko-KR" altLang="en-US" b="1" dirty="0">
                <a:solidFill>
                  <a:schemeClr val="lt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下</a:t>
            </a:r>
          </a:p>
        </p:txBody>
      </p:sp>
      <p:sp>
        <p:nvSpPr>
          <p:cNvPr id="257" name="직사각형 256"/>
          <p:cNvSpPr/>
          <p:nvPr/>
        </p:nvSpPr>
        <p:spPr bwMode="auto">
          <a:xfrm>
            <a:off x="6179572" y="5029397"/>
            <a:ext cx="979930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상세분석필요</a:t>
            </a:r>
          </a:p>
        </p:txBody>
      </p:sp>
      <p:sp>
        <p:nvSpPr>
          <p:cNvPr id="258" name="직사각형 257"/>
          <p:cNvSpPr/>
          <p:nvPr/>
        </p:nvSpPr>
        <p:spPr bwMode="auto">
          <a:xfrm>
            <a:off x="6177269" y="5518941"/>
            <a:ext cx="979930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ko-KR" altLang="en-US" sz="1050" kern="0" dirty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상세분석필요</a:t>
            </a:r>
          </a:p>
        </p:txBody>
      </p:sp>
      <p:sp>
        <p:nvSpPr>
          <p:cNvPr id="259" name="직사각형 258"/>
          <p:cNvSpPr/>
          <p:nvPr/>
        </p:nvSpPr>
        <p:spPr bwMode="auto">
          <a:xfrm>
            <a:off x="6179573" y="6027970"/>
            <a:ext cx="979930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ko-KR" altLang="en-US" sz="1050" kern="0" dirty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상세분석필요</a:t>
            </a:r>
          </a:p>
        </p:txBody>
      </p:sp>
      <p:sp>
        <p:nvSpPr>
          <p:cNvPr id="260" name="직사각형 259"/>
          <p:cNvSpPr/>
          <p:nvPr/>
        </p:nvSpPr>
        <p:spPr bwMode="auto">
          <a:xfrm>
            <a:off x="6179573" y="3437468"/>
            <a:ext cx="979930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2</a:t>
            </a: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일</a:t>
            </a: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/</a:t>
            </a: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모듈</a:t>
            </a:r>
          </a:p>
        </p:txBody>
      </p:sp>
      <p:sp>
        <p:nvSpPr>
          <p:cNvPr id="261" name="직사각형 260"/>
          <p:cNvSpPr/>
          <p:nvPr/>
        </p:nvSpPr>
        <p:spPr bwMode="auto">
          <a:xfrm>
            <a:off x="6165918" y="2420889"/>
            <a:ext cx="979930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3</a:t>
            </a: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일</a:t>
            </a: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/WAR</a:t>
            </a:r>
            <a:endParaRPr lang="ko-KR" altLang="en-US" sz="1050" kern="0" dirty="0" smtClean="0">
              <a:solidFill>
                <a:schemeClr val="tx1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262" name="직사각형 261"/>
          <p:cNvSpPr/>
          <p:nvPr/>
        </p:nvSpPr>
        <p:spPr bwMode="auto">
          <a:xfrm>
            <a:off x="6165917" y="2922242"/>
            <a:ext cx="979930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5</a:t>
            </a: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일</a:t>
            </a: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/</a:t>
            </a: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업무</a:t>
            </a:r>
          </a:p>
        </p:txBody>
      </p:sp>
      <p:sp>
        <p:nvSpPr>
          <p:cNvPr id="263" name="직사각형 262"/>
          <p:cNvSpPr/>
          <p:nvPr/>
        </p:nvSpPr>
        <p:spPr bwMode="auto">
          <a:xfrm>
            <a:off x="6179573" y="3933057"/>
            <a:ext cx="979930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3</a:t>
            </a: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일</a:t>
            </a: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/</a:t>
            </a: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모듈</a:t>
            </a:r>
          </a:p>
        </p:txBody>
      </p:sp>
      <p:sp>
        <p:nvSpPr>
          <p:cNvPr id="264" name="직사각형 263"/>
          <p:cNvSpPr/>
          <p:nvPr/>
        </p:nvSpPr>
        <p:spPr bwMode="auto">
          <a:xfrm>
            <a:off x="6170175" y="4515802"/>
            <a:ext cx="979930" cy="3533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latinLnBrk="0">
              <a:lnSpc>
                <a:spcPts val="1400"/>
              </a:lnSpc>
              <a:spcAft>
                <a:spcPct val="30000"/>
              </a:spcAft>
            </a:pP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2</a:t>
            </a: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일</a:t>
            </a:r>
            <a:r>
              <a:rPr lang="en-US" altLang="ko-KR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/</a:t>
            </a:r>
            <a:r>
              <a:rPr lang="ko-KR" altLang="en-US" sz="1050" kern="0" dirty="0" smtClean="0">
                <a:solidFill>
                  <a:schemeClr val="tx1"/>
                </a:solidFill>
                <a:latin typeface="산돌고딕 M" pitchFamily="18" charset="-127"/>
                <a:ea typeface="산돌고딕 M" pitchFamily="18" charset="-127"/>
              </a:rPr>
              <a:t>패키지</a:t>
            </a:r>
          </a:p>
        </p:txBody>
      </p:sp>
      <p:sp>
        <p:nvSpPr>
          <p:cNvPr id="265" name="object 6"/>
          <p:cNvSpPr/>
          <p:nvPr/>
        </p:nvSpPr>
        <p:spPr>
          <a:xfrm>
            <a:off x="6179574" y="1916830"/>
            <a:ext cx="969015" cy="415966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ko-KR" altLang="en-US" sz="1100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예상 </a:t>
            </a:r>
            <a:endParaRPr lang="en-US" altLang="ko-KR" sz="1100" dirty="0" smtClean="0">
              <a:latin typeface="산돌고딕 M" panose="02030504000101010101" pitchFamily="18" charset="-127"/>
              <a:ea typeface="산돌고딕 M" panose="02030504000101010101" pitchFamily="18" charset="-127"/>
              <a:cs typeface="Arial" panose="020B0604020202020204" pitchFamily="34" charset="0"/>
            </a:endParaRPr>
          </a:p>
          <a:p>
            <a:pPr algn="ctr"/>
            <a:r>
              <a:rPr lang="ko-KR" altLang="en-US" sz="1100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소요일수</a:t>
            </a:r>
            <a:endParaRPr sz="1100" dirty="0">
              <a:latin typeface="산돌고딕 M" panose="02030504000101010101" pitchFamily="18" charset="-127"/>
              <a:ea typeface="산돌고딕 M" panose="02030504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66" name="내용 개체 틀 87"/>
          <p:cNvSpPr txBox="1">
            <a:spLocks/>
          </p:cNvSpPr>
          <p:nvPr/>
        </p:nvSpPr>
        <p:spPr bwMode="auto">
          <a:xfrm>
            <a:off x="335361" y="830855"/>
            <a:ext cx="11344732" cy="634020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sz="1600" dirty="0" smtClean="0"/>
              <a:t>기존의 많은 </a:t>
            </a:r>
            <a:r>
              <a:rPr lang="en-US" altLang="ko-KR" sz="1600" dirty="0" smtClean="0"/>
              <a:t>U2L </a:t>
            </a:r>
            <a:r>
              <a:rPr lang="ko-KR" altLang="en-US" sz="1600" dirty="0" smtClean="0"/>
              <a:t>프로젝트 진행 사항과 해당 내용을 기반으로 산정한 결과 </a:t>
            </a:r>
            <a:r>
              <a:rPr lang="ko-KR" altLang="en-US" sz="1600" dirty="0" err="1" smtClean="0"/>
              <a:t>리눅스로</a:t>
            </a:r>
            <a:r>
              <a:rPr lang="ko-KR" altLang="en-US" sz="1600" dirty="0" smtClean="0"/>
              <a:t> 전환 시 영역에 대한 난이도와 예상 소요 시간을 아래와 같이 나눌 수 있습니다</a:t>
            </a:r>
            <a:r>
              <a:rPr lang="en-US" altLang="ko-KR" sz="1600" dirty="0" smtClean="0"/>
              <a:t>. </a:t>
            </a:r>
            <a:endParaRPr lang="en-US" altLang="ko-KR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335360" y="1490176"/>
            <a:ext cx="5900974" cy="36317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none" rtlCol="0">
            <a:spAutoFit/>
          </a:bodyPr>
          <a:lstStyle/>
          <a:p>
            <a:pPr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</a:pPr>
            <a:r>
              <a:rPr kumimoji="0" lang="en-US" altLang="ko-KR" sz="1600" kern="0" dirty="0" smtClean="0">
                <a:solidFill>
                  <a:srgbClr val="C00000"/>
                </a:solidFill>
                <a:latin typeface="산돌고딕 M" pitchFamily="18" charset="-127"/>
                <a:ea typeface="산돌고딕 M" pitchFamily="18" charset="-127"/>
              </a:rPr>
              <a:t>※ </a:t>
            </a:r>
            <a:r>
              <a:rPr kumimoji="0" lang="ko-KR" altLang="en-US" sz="1600" kern="0" dirty="0" smtClean="0">
                <a:solidFill>
                  <a:srgbClr val="C00000"/>
                </a:solidFill>
                <a:latin typeface="산돌고딕 M" pitchFamily="18" charset="-127"/>
                <a:ea typeface="산돌고딕 M" pitchFamily="18" charset="-127"/>
              </a:rPr>
              <a:t>단순 운영체제 설치 및 구성 확인의 경우 시스템당 </a:t>
            </a:r>
            <a:r>
              <a:rPr kumimoji="0" lang="en-US" altLang="ko-KR" sz="1600" kern="0" dirty="0" smtClean="0">
                <a:solidFill>
                  <a:srgbClr val="C00000"/>
                </a:solidFill>
                <a:latin typeface="산돌고딕 M" pitchFamily="18" charset="-127"/>
                <a:ea typeface="산돌고딕 M" pitchFamily="18" charset="-127"/>
              </a:rPr>
              <a:t>1</a:t>
            </a:r>
            <a:r>
              <a:rPr kumimoji="0" lang="ko-KR" altLang="en-US" sz="1600" kern="0" dirty="0" smtClean="0">
                <a:solidFill>
                  <a:srgbClr val="C00000"/>
                </a:solidFill>
                <a:latin typeface="산돌고딕 M" pitchFamily="18" charset="-127"/>
                <a:ea typeface="산돌고딕 M" pitchFamily="18" charset="-127"/>
              </a:rPr>
              <a:t>일의 시간 소요</a:t>
            </a:r>
          </a:p>
        </p:txBody>
      </p:sp>
      <p:sp>
        <p:nvSpPr>
          <p:cNvPr id="67" name="직사각형 66"/>
          <p:cNvSpPr/>
          <p:nvPr/>
        </p:nvSpPr>
        <p:spPr bwMode="auto">
          <a:xfrm>
            <a:off x="4999578" y="6038223"/>
            <a:ext cx="997376" cy="353359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72000" tIns="36000" rIns="72000" bIns="36000" rtlCol="0" anchor="ctr" anchorCtr="0"/>
          <a:lstStyle/>
          <a:p>
            <a:pPr algn="ctr"/>
            <a:r>
              <a:rPr lang="ko-KR" altLang="en-US" b="1" dirty="0">
                <a:solidFill>
                  <a:schemeClr val="lt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Arial" panose="020B0604020202020204" pitchFamily="34" charset="0"/>
              </a:rPr>
              <a:t>中</a:t>
            </a:r>
          </a:p>
        </p:txBody>
      </p:sp>
    </p:spTree>
    <p:extLst>
      <p:ext uri="{BB962C8B-B14F-4D97-AF65-F5344CB8AC3E}">
        <p14:creationId xmlns:p14="http://schemas.microsoft.com/office/powerpoint/2010/main" val="364782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리눅스</a:t>
            </a:r>
            <a:r>
              <a:rPr lang="ko-KR" altLang="en-US" dirty="0" smtClean="0"/>
              <a:t> 전환 시 난이도 상세 산정 방법</a:t>
            </a:r>
            <a:endParaRPr lang="ko-KR" altLang="en-US" dirty="0"/>
          </a:p>
        </p:txBody>
      </p:sp>
      <p:sp>
        <p:nvSpPr>
          <p:cNvPr id="19" name="내용 개체 틀 87"/>
          <p:cNvSpPr txBox="1">
            <a:spLocks/>
          </p:cNvSpPr>
          <p:nvPr/>
        </p:nvSpPr>
        <p:spPr bwMode="auto">
          <a:xfrm>
            <a:off x="335361" y="836614"/>
            <a:ext cx="11344732" cy="4499693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sz="1600" dirty="0" smtClean="0"/>
              <a:t>일반적으로 </a:t>
            </a:r>
            <a:r>
              <a:rPr lang="en-US" altLang="ko-KR" sz="1600" dirty="0" smtClean="0"/>
              <a:t>U2L</a:t>
            </a:r>
            <a:r>
              <a:rPr lang="ko-KR" altLang="en-US" sz="1600" dirty="0" smtClean="0"/>
              <a:t>의 난이도는 아래와 같이 산정합니다</a:t>
            </a:r>
            <a:r>
              <a:rPr lang="en-US" altLang="ko-KR" sz="1600" dirty="0" smtClean="0"/>
              <a:t>. </a:t>
            </a:r>
          </a:p>
          <a:p>
            <a:endParaRPr lang="en-US" altLang="ko-KR" sz="1600" dirty="0"/>
          </a:p>
          <a:p>
            <a:endParaRPr lang="en-US" altLang="ko-KR" sz="1600" dirty="0" smtClean="0"/>
          </a:p>
          <a:p>
            <a:endParaRPr lang="en-US" altLang="ko-KR" sz="1600" dirty="0"/>
          </a:p>
          <a:p>
            <a:endParaRPr lang="en-US" altLang="ko-KR" sz="1600" dirty="0" smtClean="0"/>
          </a:p>
          <a:p>
            <a:endParaRPr lang="en-US" altLang="ko-KR" sz="1600" dirty="0"/>
          </a:p>
          <a:p>
            <a:endParaRPr lang="en-US" altLang="ko-KR" sz="1600" dirty="0" smtClean="0"/>
          </a:p>
          <a:p>
            <a:endParaRPr lang="en-US" altLang="ko-KR" sz="1600" dirty="0"/>
          </a:p>
          <a:p>
            <a:endParaRPr lang="en-US" altLang="ko-KR" sz="1600" dirty="0" smtClean="0"/>
          </a:p>
          <a:p>
            <a:endParaRPr lang="en-US" altLang="ko-KR" sz="1600" dirty="0" smtClean="0"/>
          </a:p>
          <a:p>
            <a:endParaRPr lang="en-US" altLang="ko-KR" sz="1600" dirty="0" smtClean="0"/>
          </a:p>
          <a:p>
            <a:endParaRPr lang="en-US" altLang="ko-KR" sz="1600" dirty="0" smtClean="0"/>
          </a:p>
          <a:p>
            <a:endParaRPr lang="en-US" altLang="ko-KR" sz="1600" dirty="0" smtClean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366517"/>
              </p:ext>
            </p:extLst>
          </p:nvPr>
        </p:nvGraphicFramePr>
        <p:xfrm>
          <a:off x="336059" y="1268760"/>
          <a:ext cx="11344034" cy="1224136"/>
        </p:xfrm>
        <a:graphic>
          <a:graphicData uri="http://schemas.openxmlformats.org/drawingml/2006/table">
            <a:tbl>
              <a:tblPr/>
              <a:tblGrid>
                <a:gridCol w="1361284">
                  <a:extLst>
                    <a:ext uri="{9D8B030D-6E8A-4147-A177-3AD203B41FA5}">
                      <a16:colId xmlns:a16="http://schemas.microsoft.com/office/drawing/2014/main" xmlns="" val="3435373448"/>
                    </a:ext>
                  </a:extLst>
                </a:gridCol>
                <a:gridCol w="1588165">
                  <a:extLst>
                    <a:ext uri="{9D8B030D-6E8A-4147-A177-3AD203B41FA5}">
                      <a16:colId xmlns:a16="http://schemas.microsoft.com/office/drawing/2014/main" xmlns="" val="944176978"/>
                    </a:ext>
                  </a:extLst>
                </a:gridCol>
                <a:gridCol w="1588165">
                  <a:extLst>
                    <a:ext uri="{9D8B030D-6E8A-4147-A177-3AD203B41FA5}">
                      <a16:colId xmlns:a16="http://schemas.microsoft.com/office/drawing/2014/main" xmlns="" val="207695067"/>
                    </a:ext>
                  </a:extLst>
                </a:gridCol>
                <a:gridCol w="1361284">
                  <a:extLst>
                    <a:ext uri="{9D8B030D-6E8A-4147-A177-3AD203B41FA5}">
                      <a16:colId xmlns:a16="http://schemas.microsoft.com/office/drawing/2014/main" xmlns="" val="435480742"/>
                    </a:ext>
                  </a:extLst>
                </a:gridCol>
                <a:gridCol w="1361284">
                  <a:extLst>
                    <a:ext uri="{9D8B030D-6E8A-4147-A177-3AD203B41FA5}">
                      <a16:colId xmlns:a16="http://schemas.microsoft.com/office/drawing/2014/main" xmlns="" val="2046280664"/>
                    </a:ext>
                  </a:extLst>
                </a:gridCol>
                <a:gridCol w="1361284">
                  <a:extLst>
                    <a:ext uri="{9D8B030D-6E8A-4147-A177-3AD203B41FA5}">
                      <a16:colId xmlns:a16="http://schemas.microsoft.com/office/drawing/2014/main" xmlns="" val="3033087340"/>
                    </a:ext>
                  </a:extLst>
                </a:gridCol>
                <a:gridCol w="1361284">
                  <a:extLst>
                    <a:ext uri="{9D8B030D-6E8A-4147-A177-3AD203B41FA5}">
                      <a16:colId xmlns:a16="http://schemas.microsoft.com/office/drawing/2014/main" xmlns="" val="627668888"/>
                    </a:ext>
                  </a:extLst>
                </a:gridCol>
                <a:gridCol w="1361284">
                  <a:extLst>
                    <a:ext uri="{9D8B030D-6E8A-4147-A177-3AD203B41FA5}">
                      <a16:colId xmlns:a16="http://schemas.microsoft.com/office/drawing/2014/main" xmlns="" val="2186114537"/>
                    </a:ext>
                  </a:extLst>
                </a:gridCol>
              </a:tblGrid>
              <a:tr h="18465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ITEM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현재 </a:t>
                      </a:r>
                      <a:r>
                        <a:rPr lang="en-US" sz="900" b="1" i="0" u="none" strike="noStrike" dirty="0" err="1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sloution</a:t>
                      </a:r>
                      <a:endParaRPr lang="en-US" sz="900" b="1" i="0" u="none" strike="noStrike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향후 </a:t>
                      </a:r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solution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고려대상</a:t>
                      </a:r>
                      <a:endParaRPr lang="ko-KR" altLang="en-US" sz="900" b="1" i="0" u="none" strike="noStrike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난이도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비고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38413841"/>
                  </a:ext>
                </a:extLst>
              </a:tr>
              <a:tr h="19304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Easy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 err="1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Modeate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difficult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18801074"/>
                  </a:ext>
                </a:extLst>
              </a:tr>
              <a:tr h="28536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이중화 구성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Hacmp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/RAC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RH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Cluster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가능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54920570"/>
                  </a:ext>
                </a:extLst>
              </a:tr>
              <a:tr h="19304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가상화 구성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RHEV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가능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389227"/>
                  </a:ext>
                </a:extLst>
              </a:tr>
              <a:tr h="17498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클라우드구성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OpenStack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가능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신규 구성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05692285"/>
                  </a:ext>
                </a:extLst>
              </a:tr>
              <a:tr h="1930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RHEL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구성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Unix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RHEL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7.X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838161"/>
                  </a:ext>
                </a:extLst>
              </a:tr>
            </a:tbl>
          </a:graphicData>
        </a:graphic>
      </p:graphicFrame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361659"/>
              </p:ext>
            </p:extLst>
          </p:nvPr>
        </p:nvGraphicFramePr>
        <p:xfrm>
          <a:off x="336061" y="2636913"/>
          <a:ext cx="11344030" cy="3668549"/>
        </p:xfrm>
        <a:graphic>
          <a:graphicData uri="http://schemas.openxmlformats.org/drawingml/2006/table">
            <a:tbl>
              <a:tblPr/>
              <a:tblGrid>
                <a:gridCol w="22335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159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3354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6943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1676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1676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5799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77818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&lt;</a:t>
                      </a:r>
                      <a:r>
                        <a:rPr lang="ko-KR" altLang="en-US" sz="105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애플리케이션 변경 난이도 분류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&gt;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781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ITEM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현재 </a:t>
                      </a:r>
                      <a:r>
                        <a:rPr lang="en-US" sz="900" b="0" i="0" u="none" strike="noStrike" dirty="0" err="1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sloution</a:t>
                      </a:r>
                      <a:endParaRPr lang="en-US" sz="900" b="0" i="0" u="none" strike="noStrike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향후 </a:t>
                      </a:r>
                      <a:r>
                        <a:rPr lang="en-US" sz="900" b="0" i="0" u="none" strike="noStrike" dirty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solution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고려대상</a:t>
                      </a:r>
                      <a:endParaRPr lang="ko-KR" altLang="en-US" sz="900" b="0" i="0" u="none" strike="noStrike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 smtClean="0">
                          <a:solidFill>
                            <a:schemeClr val="bg1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난이도</a:t>
                      </a:r>
                      <a:endParaRPr lang="en-US" sz="900" b="0" i="0" u="none" strike="noStrike" dirty="0">
                        <a:solidFill>
                          <a:schemeClr val="bg1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435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Easy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Modeate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difficult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227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Iplanet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/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SunOne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Apache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46154930"/>
                  </a:ext>
                </a:extLst>
              </a:tr>
              <a:tr h="182276">
                <a:tc vMerge="1">
                  <a:txBody>
                    <a:bodyPr/>
                    <a:lstStyle/>
                    <a:p>
                      <a:pPr algn="ctr" fontAlgn="ctr"/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webtob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4.1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webtob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FFFFFF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2276">
                <a:tc vMerge="1">
                  <a:txBody>
                    <a:bodyPr/>
                    <a:lstStyle/>
                    <a:p>
                      <a:pPr algn="ctr" fontAlgn="ctr"/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Apache 2.0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Apache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2.4.X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FFFFFF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80046369"/>
                  </a:ext>
                </a:extLst>
              </a:tr>
              <a:tr h="17781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Jeus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4/5/6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Jeus6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FFFFFF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89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JBOSS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유무</a:t>
                      </a:r>
                      <a:endParaRPr lang="en-US" altLang="ko-KR" sz="900" b="0" i="0" u="none" strike="noStrike" dirty="0" smtClean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FFFFFF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28959">
                <a:tc vMerge="1">
                  <a:txBody>
                    <a:bodyPr/>
                    <a:lstStyle/>
                    <a:p>
                      <a:pPr algn="ctr" fontAlgn="ctr"/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Tomcat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등 </a:t>
                      </a:r>
                      <a:r>
                        <a:rPr lang="en-US" altLang="ko-KR" sz="900" b="0" i="0" u="none" strike="noStrike" dirty="0" err="1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JavaEE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사용여부</a:t>
                      </a:r>
                      <a:endParaRPr lang="en-US" altLang="ko-KR" sz="900" b="0" i="0" u="none" strike="noStrike" dirty="0" smtClean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8237460"/>
                  </a:ext>
                </a:extLst>
              </a:tr>
              <a:tr h="17781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i="0" u="none" strike="noStrike" dirty="0" err="1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Weblogic</a:t>
                      </a:r>
                      <a:r>
                        <a:rPr lang="en-US" altLang="ko-KR" sz="900" b="0" i="0" u="none" strike="noStrike" baseline="0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9/10/11</a:t>
                      </a:r>
                      <a:endParaRPr lang="en-US" altLang="ko-KR" sz="900" b="0" i="0" u="none" strike="noStrike" dirty="0" smtClean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Weblogic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27041058"/>
                  </a:ext>
                </a:extLst>
              </a:tr>
              <a:tr h="177818">
                <a:tc vMerge="1">
                  <a:txBody>
                    <a:bodyPr/>
                    <a:lstStyle/>
                    <a:p>
                      <a:pPr algn="ctr" fontAlgn="ctr"/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JBOSS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유무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05294877"/>
                  </a:ext>
                </a:extLst>
              </a:tr>
              <a:tr h="177818">
                <a:tc vMerge="1">
                  <a:txBody>
                    <a:bodyPr/>
                    <a:lstStyle/>
                    <a:p>
                      <a:pPr algn="ctr" fontAlgn="ctr"/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800" b="1" i="0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Tomcat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등 </a:t>
                      </a:r>
                      <a:r>
                        <a:rPr lang="en-US" altLang="ko-KR" sz="900" b="0" i="0" u="none" strike="noStrike" dirty="0" err="1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JavaEE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사용여부</a:t>
                      </a:r>
                      <a:endParaRPr lang="en-US" altLang="ko-KR" sz="900" b="0" i="0" u="none" strike="noStrike" dirty="0" smtClean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88824689"/>
                  </a:ext>
                </a:extLst>
              </a:tr>
              <a:tr h="1778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Tomcat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tomcat 4/5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Tomcat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FFFFFF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320372"/>
                  </a:ext>
                </a:extLst>
              </a:tr>
              <a:tr h="1778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 DB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11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이상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 11.2.X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FFFFFF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91947403"/>
                  </a:ext>
                </a:extLst>
              </a:tr>
              <a:tr h="1778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 DB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 10.2.X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 11.2.X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FFFFFF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71535777"/>
                  </a:ext>
                </a:extLst>
              </a:tr>
              <a:tr h="1778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 DB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 9.2.X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Oracle 11.2.X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이상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FFFFFF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81740767"/>
                  </a:ext>
                </a:extLst>
              </a:tr>
              <a:tr h="1778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 R/3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 R/3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FFFFFF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778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Maxdb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maxdb7.6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maxdb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FFFFFF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778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SAP ABAP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ABAP/BSP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ABAP/BSP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FFFFFF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778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Gauce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Gauce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Gauce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>
                        <a:solidFill>
                          <a:srgbClr val="FFFFFF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FFFFFF"/>
                          </a:solidFill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687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8"/>
          <p:cNvSpPr txBox="1">
            <a:spLocks noChangeArrowheads="1"/>
          </p:cNvSpPr>
          <p:nvPr/>
        </p:nvSpPr>
        <p:spPr bwMode="black">
          <a:xfrm>
            <a:off x="3830351" y="1200150"/>
            <a:ext cx="5878513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 type="none" w="lg" len="sm"/>
              </a14:hiddenLine>
            </a:ext>
          </a:extLst>
        </p:spPr>
        <p:txBody>
          <a:bodyPr lIns="144000" tIns="91440" rIns="182880" bIns="91440" anchor="ctr"/>
          <a:lstStyle>
            <a:lvl1pPr marL="609600" indent="-609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95000"/>
              </a:lnSpc>
              <a:spcBef>
                <a:spcPct val="50000"/>
              </a:spcBef>
            </a:pPr>
            <a:r>
              <a:rPr lang="en-US" altLang="ko-KR" sz="2400" b="1" dirty="0" smtClean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1.</a:t>
            </a:r>
            <a:r>
              <a:rPr lang="ko-KR" altLang="en-US" sz="2400" b="1" dirty="0" smtClean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ko-KR" altLang="en-US" sz="2400" b="1" dirty="0" err="1" smtClean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마이그레이션</a:t>
            </a:r>
            <a:r>
              <a:rPr lang="ko-KR" altLang="en-US" sz="2400" b="1" dirty="0" smtClean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개요</a:t>
            </a:r>
            <a:endParaRPr lang="ko-KR" altLang="en-US" sz="24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gray">
          <a:xfrm>
            <a:off x="3929742" y="2160116"/>
            <a:ext cx="7162800" cy="1157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오픈소스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도입 전략</a:t>
            </a: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마이그레이션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절차 및 고려 사항</a:t>
            </a: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미들웨어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마이그레이션</a:t>
            </a:r>
            <a:endParaRPr lang="ko-KR" altLang="en-US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942973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각 </a:t>
            </a:r>
            <a:r>
              <a:rPr lang="ko-KR" altLang="en-US" dirty="0" err="1"/>
              <a:t>솔루션별</a:t>
            </a:r>
            <a:r>
              <a:rPr lang="ko-KR" altLang="en-US" dirty="0"/>
              <a:t> 전환 예상 소요 </a:t>
            </a:r>
            <a:r>
              <a:rPr lang="ko-KR" altLang="en-US" dirty="0" smtClean="0"/>
              <a:t>일수</a:t>
            </a:r>
            <a:endParaRPr lang="ko-KR" altLang="en-US" dirty="0"/>
          </a:p>
        </p:txBody>
      </p:sp>
      <p:sp>
        <p:nvSpPr>
          <p:cNvPr id="19" name="내용 개체 틀 87"/>
          <p:cNvSpPr txBox="1">
            <a:spLocks/>
          </p:cNvSpPr>
          <p:nvPr/>
        </p:nvSpPr>
        <p:spPr bwMode="auto">
          <a:xfrm>
            <a:off x="335361" y="830855"/>
            <a:ext cx="8230566" cy="36317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3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sz="1600" dirty="0" smtClean="0"/>
              <a:t>일반적으로 적용한 각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항목당 예상 시간은 아래와 같습니다</a:t>
            </a:r>
            <a:r>
              <a:rPr lang="en-US" altLang="ko-KR" sz="1600" dirty="0" smtClean="0"/>
              <a:t>.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6307294"/>
              </p:ext>
            </p:extLst>
          </p:nvPr>
        </p:nvGraphicFramePr>
        <p:xfrm>
          <a:off x="689861" y="1691608"/>
          <a:ext cx="4124082" cy="12047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7250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51577">
                  <a:extLst>
                    <a:ext uri="{9D8B030D-6E8A-4147-A177-3AD203B41FA5}">
                      <a16:colId xmlns:a16="http://schemas.microsoft.com/office/drawing/2014/main" xmlns="" val="2367536434"/>
                    </a:ext>
                  </a:extLst>
                </a:gridCol>
              </a:tblGrid>
              <a:tr h="389713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항목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예상 기간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528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OS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설치</a:t>
                      </a:r>
                      <a:endParaRPr lang="en-US" altLang="ko-KR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최신 패치 및 보안설정</a:t>
                      </a:r>
                      <a:endParaRPr lang="en-US" altLang="ko-KR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en-US" altLang="ko-KR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971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Cluster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적용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7482953"/>
              </p:ext>
            </p:extLst>
          </p:nvPr>
        </p:nvGraphicFramePr>
        <p:xfrm>
          <a:off x="6096002" y="1684294"/>
          <a:ext cx="4655832" cy="12047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11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246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0117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항목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예상 기간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117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웹 서버</a:t>
                      </a:r>
                      <a:r>
                        <a:rPr lang="ko-KR" alt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설치 구성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전체 </a:t>
                      </a:r>
                      <a:r>
                        <a:rPr lang="en-US" altLang="ko-KR" sz="10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  <a:r>
                        <a:rPr lang="ko-KR" altLang="en-US" sz="10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117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iPlanet</a:t>
                      </a:r>
                      <a:r>
                        <a:rPr lang="en-US" altLang="ko-KR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설정 분석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시스템당 </a:t>
                      </a: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117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설정 변경 적용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</a:t>
                      </a:r>
                      <a:r>
                        <a:rPr lang="ko-KR" altLang="en-US" sz="10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r>
                        <a:rPr lang="en-US" altLang="ko-KR" sz="10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(2</a:t>
                      </a:r>
                      <a:r>
                        <a:rPr lang="ko-KR" altLang="en-US" sz="10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r>
                        <a:rPr lang="ko-KR" altLang="en-US" sz="1000" u="none" strike="noStrike" baseline="0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변환</a:t>
                      </a:r>
                      <a:r>
                        <a:rPr lang="en-US" altLang="ko-KR" sz="1000" u="none" strike="noStrike" baseline="0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,</a:t>
                      </a:r>
                      <a:r>
                        <a:rPr lang="ko-KR" altLang="en-US" sz="1000" u="none" strike="noStrike" baseline="0" dirty="0" err="1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테스팅</a:t>
                      </a:r>
                      <a:r>
                        <a:rPr lang="en-US" altLang="ko-KR" sz="1000" u="none" strike="noStrike" baseline="0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r>
                        <a:rPr lang="ko-KR" altLang="en-US" sz="1000" u="none" strike="noStrike" baseline="0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r>
                        <a:rPr lang="en-US" altLang="ko-KR" sz="1000" u="none" strike="noStrike" baseline="0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390996"/>
              </p:ext>
            </p:extLst>
          </p:nvPr>
        </p:nvGraphicFramePr>
        <p:xfrm>
          <a:off x="689862" y="3923856"/>
          <a:ext cx="4076760" cy="14493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725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0425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8312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항목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예상 시간</a:t>
                      </a:r>
                      <a:endParaRPr lang="ko-KR" alt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31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WAR </a:t>
                      </a:r>
                      <a:r>
                        <a:rPr lang="ko-KR" altLang="en-US" sz="10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개별 변경 공수</a:t>
                      </a:r>
                      <a:r>
                        <a:rPr lang="en-US" altLang="ko-KR" sz="10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(</a:t>
                      </a:r>
                      <a:r>
                        <a:rPr lang="ko-KR" altLang="en-US" sz="10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r>
                        <a:rPr lang="en-US" altLang="ko-KR" sz="1000" u="none" strike="noStrike" dirty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  <a:r>
                        <a:rPr lang="ko-KR" altLang="en-US" sz="1000" u="none" strike="noStrike" dirty="0" smtClean="0"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31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WAR 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배포 및 기본 테스트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39376"/>
              </p:ext>
            </p:extLst>
          </p:nvPr>
        </p:nvGraphicFramePr>
        <p:xfrm>
          <a:off x="6082197" y="3898259"/>
          <a:ext cx="4655832" cy="1449361"/>
        </p:xfrm>
        <a:graphic>
          <a:graphicData uri="http://schemas.openxmlformats.org/drawingml/2006/table">
            <a:tbl>
              <a:tblPr/>
              <a:tblGrid>
                <a:gridCol w="1819825">
                  <a:extLst>
                    <a:ext uri="{9D8B030D-6E8A-4147-A177-3AD203B41FA5}">
                      <a16:colId xmlns:a16="http://schemas.microsoft.com/office/drawing/2014/main" xmlns="" val="3053067592"/>
                    </a:ext>
                  </a:extLst>
                </a:gridCol>
                <a:gridCol w="2836007">
                  <a:extLst>
                    <a:ext uri="{9D8B030D-6E8A-4147-A177-3AD203B41FA5}">
                      <a16:colId xmlns:a16="http://schemas.microsoft.com/office/drawing/2014/main" xmlns="" val="1263315449"/>
                    </a:ext>
                  </a:extLst>
                </a:gridCol>
              </a:tblGrid>
              <a:tr h="272973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항목</a:t>
                      </a: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 </a:t>
                      </a:r>
                      <a:r>
                        <a:rPr lang="ko-KR" altLang="en-U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애플리케이션</a:t>
                      </a: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8B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75954480"/>
                  </a:ext>
                </a:extLst>
              </a:tr>
              <a:tr h="2729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 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애플리케이션 분석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전체 </a:t>
                      </a: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5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81368486"/>
                  </a:ext>
                </a:extLst>
              </a:tr>
              <a:tr h="35746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개발 </a:t>
                      </a: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Bean 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제거 및 변경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하루 </a:t>
                      </a: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10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개의 </a:t>
                      </a: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EJB 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변경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30008344"/>
                  </a:ext>
                </a:extLst>
              </a:tr>
              <a:tr h="2729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WAR</a:t>
                      </a:r>
                      <a:r>
                        <a:rPr lang="en-US" altLang="ko-KR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통합 </a:t>
                      </a:r>
                      <a:r>
                        <a:rPr lang="ko-KR" alt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패키징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전체 </a:t>
                      </a: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3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32961835"/>
                  </a:ext>
                </a:extLst>
              </a:tr>
              <a:tr h="2729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WAR</a:t>
                      </a:r>
                      <a:r>
                        <a:rPr lang="en-US" altLang="ko-KR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 </a:t>
                      </a:r>
                      <a:r>
                        <a:rPr lang="ko-KR" alt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테스트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전체 </a:t>
                      </a: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2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산돌고딕 M" panose="02030504000101010101" pitchFamily="18" charset="-127"/>
                          <a:ea typeface="산돌고딕 M" panose="02030504000101010101" pitchFamily="18" charset="-127"/>
                        </a:rPr>
                        <a:t>일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산돌고딕 M" panose="02030504000101010101" pitchFamily="18" charset="-127"/>
                        <a:ea typeface="산돌고딕 M" panose="02030504000101010101" pitchFamily="18" charset="-127"/>
                      </a:endParaRPr>
                    </a:p>
                  </a:txBody>
                  <a:tcPr marL="11723" marR="11723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47797665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207122" y="1419864"/>
            <a:ext cx="845103" cy="278538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none" rtlCol="0">
            <a:spAutoFit/>
          </a:bodyPr>
          <a:lstStyle/>
          <a:p>
            <a:pPr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</a:pP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&lt;</a:t>
            </a:r>
            <a:r>
              <a:rPr kumimoji="0" lang="ko-KR" altLang="en-US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운영체제</a:t>
            </a: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&gt;</a:t>
            </a:r>
            <a:endParaRPr kumimoji="0" lang="ko-KR" altLang="en-US" sz="1100" kern="0" dirty="0" err="1" smtClean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57130" y="1392329"/>
            <a:ext cx="758541" cy="278538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none" rtlCol="0">
            <a:spAutoFit/>
          </a:bodyPr>
          <a:lstStyle/>
          <a:p>
            <a:pPr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</a:pP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&lt;</a:t>
            </a:r>
            <a:r>
              <a:rPr kumimoji="0" lang="ko-KR" altLang="en-US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웹 서버</a:t>
            </a: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&gt;</a:t>
            </a:r>
            <a:endParaRPr kumimoji="0" lang="ko-KR" altLang="en-US" sz="1100" kern="0" dirty="0" err="1" smtClean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76114" y="3635825"/>
            <a:ext cx="1978427" cy="278538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none" rtlCol="0">
            <a:spAutoFit/>
          </a:bodyPr>
          <a:lstStyle/>
          <a:p>
            <a:pPr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</a:pP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&lt;</a:t>
            </a:r>
            <a:r>
              <a:rPr kumimoji="0" lang="ko-KR" altLang="en-US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웹 애플리케이션 서버 </a:t>
            </a: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- WAR&gt;</a:t>
            </a:r>
            <a:endParaRPr kumimoji="0" lang="ko-KR" altLang="en-US" sz="1100" kern="0" dirty="0" err="1" smtClean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25379" y="3636849"/>
            <a:ext cx="1920719" cy="278538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none" rtlCol="0">
            <a:spAutoFit/>
          </a:bodyPr>
          <a:lstStyle/>
          <a:p>
            <a:pPr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</a:pP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&lt;</a:t>
            </a:r>
            <a:r>
              <a:rPr kumimoji="0" lang="ko-KR" altLang="en-US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웹 애플리케이션 서버 </a:t>
            </a:r>
            <a:r>
              <a:rPr kumimoji="0" lang="en-US" altLang="ko-KR" sz="1100" kern="0" dirty="0" smtClean="0">
                <a:solidFill>
                  <a:srgbClr val="000000"/>
                </a:solidFill>
                <a:latin typeface="산돌고딕 M" pitchFamily="18" charset="-127"/>
                <a:ea typeface="산돌고딕 M" pitchFamily="18" charset="-127"/>
              </a:rPr>
              <a:t>- EJB&gt;</a:t>
            </a:r>
            <a:endParaRPr kumimoji="0" lang="ko-KR" altLang="en-US" sz="1100" kern="0" dirty="0" err="1" smtClean="0">
              <a:solidFill>
                <a:srgbClr val="000000"/>
              </a:solidFill>
              <a:latin typeface="산돌고딕 M" pitchFamily="18" charset="-127"/>
              <a:ea typeface="산돌고딕 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1431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8"/>
          <p:cNvSpPr txBox="1">
            <a:spLocks noChangeArrowheads="1"/>
          </p:cNvSpPr>
          <p:nvPr/>
        </p:nvSpPr>
        <p:spPr bwMode="black">
          <a:xfrm>
            <a:off x="3830351" y="1200150"/>
            <a:ext cx="5878513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 type="none" w="lg" len="sm"/>
              </a14:hiddenLine>
            </a:ext>
          </a:extLst>
        </p:spPr>
        <p:txBody>
          <a:bodyPr lIns="144000" tIns="91440" rIns="182880" bIns="91440" anchor="ctr"/>
          <a:lstStyle>
            <a:lvl1pPr marL="609600" indent="-609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95000"/>
              </a:lnSpc>
              <a:spcBef>
                <a:spcPct val="50000"/>
              </a:spcBef>
            </a:pPr>
            <a:r>
              <a:rPr lang="en-US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4.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en-US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/ </a:t>
            </a:r>
            <a:r>
              <a:rPr lang="ko-KR" altLang="en-US" sz="2400" b="1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클라우드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전환 선정 평가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gray">
          <a:xfrm>
            <a:off x="3929742" y="2160116"/>
            <a:ext cx="71628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/ </a:t>
            </a: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클라우드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전환 대상 선정 방안 수립</a:t>
            </a: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가능여부 파악</a:t>
            </a: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클라우드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가능여부 파악</a:t>
            </a: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클라우드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/</a:t>
            </a:r>
            <a:r>
              <a:rPr lang="en-US" altLang="ko-KR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UtoL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전환 선정 평가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개선방향 수립</a:t>
            </a:r>
          </a:p>
        </p:txBody>
      </p:sp>
    </p:spTree>
    <p:extLst>
      <p:ext uri="{BB962C8B-B14F-4D97-AF65-F5344CB8AC3E}">
        <p14:creationId xmlns:p14="http://schemas.microsoft.com/office/powerpoint/2010/main" val="20084149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138"/>
          <p:cNvSpPr>
            <a:spLocks noChangeArrowheads="1"/>
          </p:cNvSpPr>
          <p:nvPr/>
        </p:nvSpPr>
        <p:spPr bwMode="auto">
          <a:xfrm>
            <a:off x="1565102" y="2051684"/>
            <a:ext cx="604306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6" name="Rectangle 141"/>
          <p:cNvSpPr>
            <a:spLocks noChangeArrowheads="1"/>
          </p:cNvSpPr>
          <p:nvPr/>
        </p:nvSpPr>
        <p:spPr bwMode="auto">
          <a:xfrm>
            <a:off x="1565102" y="1735562"/>
            <a:ext cx="604306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 err="1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클라우드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 컴퓨팅 서비스 적합 업무 분류기준</a:t>
            </a:r>
            <a:endParaRPr lang="en-US" altLang="ko-KR" sz="14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grpSp>
        <p:nvGrpSpPr>
          <p:cNvPr id="5" name="그룹 88"/>
          <p:cNvGrpSpPr>
            <a:grpSpLocks/>
          </p:cNvGrpSpPr>
          <p:nvPr/>
        </p:nvGrpSpPr>
        <p:grpSpPr bwMode="auto">
          <a:xfrm>
            <a:off x="3927530" y="2481312"/>
            <a:ext cx="1077520" cy="3371314"/>
            <a:chOff x="4086605" y="2241724"/>
            <a:chExt cx="1726503" cy="3630318"/>
          </a:xfrm>
        </p:grpSpPr>
        <p:grpSp>
          <p:nvGrpSpPr>
            <p:cNvPr id="6" name="그룹 28"/>
            <p:cNvGrpSpPr>
              <a:grpSpLocks/>
            </p:cNvGrpSpPr>
            <p:nvPr/>
          </p:nvGrpSpPr>
          <p:grpSpPr bwMode="auto">
            <a:xfrm>
              <a:off x="4152834" y="2241724"/>
              <a:ext cx="1620181" cy="3630318"/>
              <a:chOff x="4152834" y="2448667"/>
              <a:chExt cx="1620181" cy="3030828"/>
            </a:xfrm>
          </p:grpSpPr>
          <p:sp>
            <p:nvSpPr>
              <p:cNvPr id="11" name="양쪽 모서리가 둥근 사각형 10"/>
              <p:cNvSpPr/>
              <p:nvPr/>
            </p:nvSpPr>
            <p:spPr>
              <a:xfrm rot="10800000">
                <a:off x="4152834" y="4031427"/>
                <a:ext cx="1620180" cy="144806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chemeClr val="bg1">
                      <a:lumMod val="50000"/>
                    </a:schemeClr>
                  </a:gs>
                  <a:gs pos="8000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txBody>
              <a:bodyPr anchor="ctr"/>
              <a:lstStyle/>
              <a:p>
                <a:pPr>
                  <a:defRPr/>
                </a:pPr>
                <a:endParaRPr lang="ko-KR" altLang="en-US" sz="1200" kern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  <p:sp>
            <p:nvSpPr>
              <p:cNvPr id="12" name="양쪽 모서리가 둥근 사각형 11"/>
              <p:cNvSpPr/>
              <p:nvPr/>
            </p:nvSpPr>
            <p:spPr>
              <a:xfrm>
                <a:off x="4152835" y="2448667"/>
                <a:ext cx="1620180" cy="144806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txBody>
              <a:bodyPr anchor="ctr"/>
              <a:lstStyle/>
              <a:p>
                <a:pPr>
                  <a:defRPr/>
                </a:pPr>
                <a:endParaRPr lang="ko-KR" altLang="en-US" sz="1200" kern="0">
                  <a:solidFill>
                    <a:srgbClr val="FFFFFF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  <p:sp>
          <p:nvSpPr>
            <p:cNvPr id="7" name="Oval 28"/>
            <p:cNvSpPr>
              <a:spLocks noChangeArrowheads="1"/>
            </p:cNvSpPr>
            <p:nvPr/>
          </p:nvSpPr>
          <p:spPr bwMode="auto">
            <a:xfrm flipH="1">
              <a:off x="5119651" y="5119628"/>
              <a:ext cx="433212" cy="387319"/>
            </a:xfrm>
            <a:prstGeom prst="ellipse">
              <a:avLst/>
            </a:prstGeom>
            <a:gradFill rotWithShape="1">
              <a:gsLst>
                <a:gs pos="0">
                  <a:sysClr val="window" lastClr="FFFFFF">
                    <a:alpha val="64999"/>
                  </a:sysClr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200" ker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8" name="TextBox 115"/>
            <p:cNvSpPr txBox="1">
              <a:spLocks noChangeArrowheads="1"/>
            </p:cNvSpPr>
            <p:nvPr/>
          </p:nvSpPr>
          <p:spPr bwMode="auto">
            <a:xfrm>
              <a:off x="4105647" y="2711586"/>
              <a:ext cx="1707461" cy="10539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ko-KR" altLang="en-US" sz="1200" b="1" kern="0" dirty="0" err="1">
                  <a:solidFill>
                    <a:srgbClr val="FFFFFF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클라우드</a:t>
              </a:r>
              <a:r>
                <a:rPr lang="ko-KR" altLang="en-US" sz="1200" b="1" kern="0" dirty="0">
                  <a:solidFill>
                    <a:srgbClr val="FFFFFF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 </a:t>
              </a:r>
              <a:endParaRPr lang="en-US" altLang="ko-KR" sz="1200" b="1" kern="0" dirty="0">
                <a:solidFill>
                  <a:srgbClr val="FFFFFF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ko-KR" altLang="en-US" sz="1200" b="1" kern="0" dirty="0">
                  <a:solidFill>
                    <a:srgbClr val="FFFFFF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컴퓨팅 </a:t>
              </a:r>
              <a:r>
                <a:rPr lang="en-US" altLang="ko-KR" sz="1200" b="1" kern="0" dirty="0">
                  <a:solidFill>
                    <a:srgbClr val="FFFFFF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/>
              </a:r>
              <a:br>
                <a:rPr lang="en-US" altLang="ko-KR" sz="1200" b="1" kern="0" dirty="0">
                  <a:solidFill>
                    <a:srgbClr val="FFFFFF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</a:br>
              <a:r>
                <a:rPr lang="ko-KR" altLang="en-US" sz="1200" b="1" kern="0" dirty="0">
                  <a:solidFill>
                    <a:srgbClr val="FFFFFF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서비스 적합 업무</a:t>
              </a:r>
            </a:p>
          </p:txBody>
        </p:sp>
        <p:sp>
          <p:nvSpPr>
            <p:cNvPr id="10" name="TextBox 115"/>
            <p:cNvSpPr txBox="1">
              <a:spLocks noChangeArrowheads="1"/>
            </p:cNvSpPr>
            <p:nvPr/>
          </p:nvSpPr>
          <p:spPr bwMode="auto">
            <a:xfrm>
              <a:off x="4086605" y="4314831"/>
              <a:ext cx="1707461" cy="10539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ko-KR" altLang="en-US" sz="1200" b="1" kern="0" dirty="0" err="1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클라우드</a:t>
              </a:r>
              <a:r>
                <a:rPr lang="ko-KR" altLang="en-US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 </a:t>
              </a:r>
              <a:r>
                <a:rPr lang="en-US" altLang="ko-KR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/>
              </a:r>
              <a:br>
                <a:rPr lang="en-US" altLang="ko-KR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</a:br>
              <a:r>
                <a:rPr lang="ko-KR" altLang="en-US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컴퓨팅 </a:t>
              </a:r>
              <a:r>
                <a:rPr lang="en-US" altLang="ko-KR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/>
              </a:r>
              <a:br>
                <a:rPr lang="en-US" altLang="ko-KR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</a:br>
              <a:r>
                <a:rPr lang="ko-KR" altLang="en-US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서비스 </a:t>
              </a:r>
              <a:r>
                <a:rPr lang="en-US" altLang="ko-KR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/>
              </a:r>
              <a:br>
                <a:rPr lang="en-US" altLang="ko-KR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</a:br>
              <a:r>
                <a:rPr lang="ko-KR" altLang="en-US" sz="1200" b="1" kern="0" dirty="0" err="1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후순위</a:t>
              </a:r>
              <a:r>
                <a:rPr lang="ko-KR" altLang="en-US" sz="12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 업무</a:t>
              </a:r>
            </a:p>
          </p:txBody>
        </p:sp>
      </p:grpSp>
      <p:sp>
        <p:nvSpPr>
          <p:cNvPr id="13" name="AutoShape 11"/>
          <p:cNvSpPr>
            <a:spLocks noChangeArrowheads="1"/>
          </p:cNvSpPr>
          <p:nvPr/>
        </p:nvSpPr>
        <p:spPr bwMode="gray">
          <a:xfrm>
            <a:off x="1631504" y="2209807"/>
            <a:ext cx="1884670" cy="428969"/>
          </a:xfrm>
          <a:prstGeom prst="roundRect">
            <a:avLst>
              <a:gd name="adj" fmla="val 6199"/>
            </a:avLst>
          </a:prstGeom>
          <a:solidFill>
            <a:schemeClr val="bg1">
              <a:lumMod val="7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 algn="ctr">
              <a:defRPr/>
            </a:pPr>
            <a:r>
              <a:rPr lang="ko-KR" altLang="en-US" sz="11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1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적용이 높은 업무</a:t>
            </a:r>
          </a:p>
        </p:txBody>
      </p:sp>
      <p:sp>
        <p:nvSpPr>
          <p:cNvPr id="17" name="AutoShape 18"/>
          <p:cNvSpPr>
            <a:spLocks noChangeArrowheads="1"/>
          </p:cNvSpPr>
          <p:nvPr/>
        </p:nvSpPr>
        <p:spPr bwMode="gray">
          <a:xfrm>
            <a:off x="1631504" y="2702163"/>
            <a:ext cx="1884670" cy="2930161"/>
          </a:xfrm>
          <a:prstGeom prst="roundRect">
            <a:avLst>
              <a:gd name="adj" fmla="val 3796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46800" tIns="46800" rIns="46800" bIns="46800" anchor="ctr"/>
          <a:lstStyle/>
          <a:p>
            <a:endParaRPr lang="ko-KR" altLang="en-US" sz="1050" b="1">
              <a:solidFill>
                <a:srgbClr val="FFFFFF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4" name="AutoShape 15"/>
          <p:cNvSpPr>
            <a:spLocks noChangeArrowheads="1"/>
          </p:cNvSpPr>
          <p:nvPr/>
        </p:nvSpPr>
        <p:spPr bwMode="gray">
          <a:xfrm>
            <a:off x="1774118" y="2799265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tx1">
              <a:lumMod val="50000"/>
              <a:lumOff val="5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>
              <a:defRPr/>
            </a:pPr>
            <a:r>
              <a:rPr lang="ko-KR" altLang="en-US" sz="1000" b="1" dirty="0" err="1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저사용</a:t>
            </a:r>
            <a:r>
              <a:rPr lang="ko-KR" altLang="en-US" sz="10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워크로드</a:t>
            </a:r>
            <a:endParaRPr lang="en-US" altLang="ko-KR" sz="10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AutoShape 16"/>
          <p:cNvSpPr>
            <a:spLocks noChangeArrowheads="1"/>
          </p:cNvSpPr>
          <p:nvPr/>
        </p:nvSpPr>
        <p:spPr bwMode="gray">
          <a:xfrm>
            <a:off x="1774118" y="3149556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tx1">
              <a:lumMod val="50000"/>
              <a:lumOff val="5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>
              <a:defRPr/>
            </a:pPr>
            <a:r>
              <a:rPr lang="ko-KR" altLang="en-US" sz="10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사용량 예측불가 워크로드</a:t>
            </a:r>
          </a:p>
        </p:txBody>
      </p:sp>
      <p:sp>
        <p:nvSpPr>
          <p:cNvPr id="16" name="AutoShape 17"/>
          <p:cNvSpPr>
            <a:spLocks noChangeArrowheads="1"/>
          </p:cNvSpPr>
          <p:nvPr/>
        </p:nvSpPr>
        <p:spPr bwMode="gray">
          <a:xfrm>
            <a:off x="1774118" y="3850138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tx1">
              <a:lumMod val="50000"/>
              <a:lumOff val="5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>
              <a:defRPr/>
            </a:pPr>
            <a:r>
              <a:rPr lang="ko-KR" altLang="en-US" sz="10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개발 및 테스트 환경</a:t>
            </a:r>
            <a:endParaRPr lang="en-US" altLang="ko-KR" sz="10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8" name="AutoShape 17"/>
          <p:cNvSpPr>
            <a:spLocks noChangeArrowheads="1"/>
          </p:cNvSpPr>
          <p:nvPr/>
        </p:nvSpPr>
        <p:spPr bwMode="gray">
          <a:xfrm>
            <a:off x="1774118" y="4200429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공통업무</a:t>
            </a:r>
            <a:r>
              <a:rPr lang="en-US" altLang="ko-KR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000" b="1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이메일</a:t>
            </a:r>
            <a:r>
              <a:rPr lang="en-US" altLang="ko-KR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,CRM</a:t>
            </a:r>
            <a:r>
              <a:rPr lang="ko-KR" altLang="en-US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등</a:t>
            </a:r>
            <a:r>
              <a:rPr lang="en-US" altLang="ko-KR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</p:txBody>
      </p:sp>
      <p:sp>
        <p:nvSpPr>
          <p:cNvPr id="19" name="AutoShape 16"/>
          <p:cNvSpPr>
            <a:spLocks noChangeArrowheads="1"/>
          </p:cNvSpPr>
          <p:nvPr/>
        </p:nvSpPr>
        <p:spPr bwMode="gray">
          <a:xfrm>
            <a:off x="1774118" y="3499847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tx1">
              <a:lumMod val="50000"/>
              <a:lumOff val="5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>
              <a:defRPr/>
            </a:pPr>
            <a:r>
              <a:rPr lang="ko-KR" altLang="en-US" sz="10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규칙적 사용량 급증</a:t>
            </a:r>
          </a:p>
        </p:txBody>
      </p:sp>
      <p:sp>
        <p:nvSpPr>
          <p:cNvPr id="20" name="AutoShape 17"/>
          <p:cNvSpPr>
            <a:spLocks noChangeArrowheads="1"/>
          </p:cNvSpPr>
          <p:nvPr/>
        </p:nvSpPr>
        <p:spPr bwMode="gray">
          <a:xfrm>
            <a:off x="1774118" y="4550720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1000" b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어플리케이션 서버</a:t>
            </a:r>
            <a:endParaRPr lang="en-US" altLang="ko-KR" sz="1000" b="1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1" name="AutoShape 17"/>
          <p:cNvSpPr>
            <a:spLocks noChangeArrowheads="1"/>
          </p:cNvSpPr>
          <p:nvPr/>
        </p:nvSpPr>
        <p:spPr bwMode="gray">
          <a:xfrm>
            <a:off x="1774118" y="4901011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tx1">
              <a:lumMod val="50000"/>
              <a:lumOff val="5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>
              <a:defRPr/>
            </a:pPr>
            <a:r>
              <a:rPr lang="en-US" altLang="ko-KR" sz="10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Scale-Out </a:t>
            </a:r>
            <a:r>
              <a:rPr lang="ko-KR" altLang="en-US" sz="10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워크로드</a:t>
            </a:r>
            <a:endParaRPr lang="en-US" altLang="ko-KR" sz="10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2" name="AutoShape 17"/>
          <p:cNvSpPr>
            <a:spLocks noChangeArrowheads="1"/>
          </p:cNvSpPr>
          <p:nvPr/>
        </p:nvSpPr>
        <p:spPr bwMode="gray">
          <a:xfrm>
            <a:off x="1774118" y="5251305"/>
            <a:ext cx="1592511" cy="321970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1000" b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교육 등 내부지원 시스템</a:t>
            </a:r>
            <a:endParaRPr lang="en-US" altLang="ko-KR" sz="1000" b="1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33" name="꺾인 연결선 80"/>
          <p:cNvCxnSpPr>
            <a:cxnSpLocks noChangeShapeType="1"/>
            <a:stCxn id="24" idx="1"/>
            <a:endCxn id="10" idx="3"/>
          </p:cNvCxnSpPr>
          <p:nvPr/>
        </p:nvCxnSpPr>
        <p:spPr bwMode="auto">
          <a:xfrm rot="10800000" flipV="1">
            <a:off x="4993168" y="2424291"/>
            <a:ext cx="432435" cy="2471588"/>
          </a:xfrm>
          <a:prstGeom prst="bentConnector3">
            <a:avLst>
              <a:gd name="adj1" fmla="val 50000"/>
            </a:avLst>
          </a:prstGeom>
          <a:noFill/>
          <a:ln w="38100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</p:cxnSp>
      <p:cxnSp>
        <p:nvCxnSpPr>
          <p:cNvPr id="34" name="꺾인 연결선 83"/>
          <p:cNvCxnSpPr>
            <a:cxnSpLocks noChangeShapeType="1"/>
            <a:stCxn id="13" idx="3"/>
            <a:endCxn id="8" idx="1"/>
          </p:cNvCxnSpPr>
          <p:nvPr/>
        </p:nvCxnSpPr>
        <p:spPr bwMode="auto">
          <a:xfrm>
            <a:off x="3516174" y="2424291"/>
            <a:ext cx="423240" cy="982726"/>
          </a:xfrm>
          <a:prstGeom prst="bentConnector3">
            <a:avLst>
              <a:gd name="adj1" fmla="val 50000"/>
            </a:avLst>
          </a:prstGeom>
          <a:noFill/>
          <a:ln w="38100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</p:cxnSp>
      <p:sp>
        <p:nvSpPr>
          <p:cNvPr id="38" name="Rectangle 138"/>
          <p:cNvSpPr>
            <a:spLocks noChangeArrowheads="1"/>
          </p:cNvSpPr>
          <p:nvPr/>
        </p:nvSpPr>
        <p:spPr bwMode="auto">
          <a:xfrm>
            <a:off x="7989417" y="2051684"/>
            <a:ext cx="2715097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9" name="Rectangle 141"/>
          <p:cNvSpPr>
            <a:spLocks noChangeArrowheads="1"/>
          </p:cNvSpPr>
          <p:nvPr/>
        </p:nvSpPr>
        <p:spPr bwMode="auto">
          <a:xfrm>
            <a:off x="7989417" y="1735562"/>
            <a:ext cx="2715097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선정절차</a:t>
            </a:r>
            <a:endParaRPr lang="en-US" altLang="ko-KR" sz="14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40" name="이등변 삼각형 39"/>
          <p:cNvSpPr/>
          <p:nvPr/>
        </p:nvSpPr>
        <p:spPr>
          <a:xfrm rot="5400000">
            <a:off x="6662901" y="3971044"/>
            <a:ext cx="2281844" cy="247294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1" name="Rectangle 74"/>
          <p:cNvSpPr>
            <a:spLocks noChangeArrowheads="1"/>
          </p:cNvSpPr>
          <p:nvPr/>
        </p:nvSpPr>
        <p:spPr bwMode="auto">
          <a:xfrm>
            <a:off x="8044532" y="3947358"/>
            <a:ext cx="2596481" cy="504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ko-KR" altLang="en-US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단계별 전환 계획 수립 </a:t>
            </a:r>
            <a:endParaRPr lang="en-US" altLang="ko-KR" sz="900" kern="0" dirty="0">
              <a:solidFill>
                <a:sysClr val="windowText" lastClr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7" name="Rectangle 74"/>
          <p:cNvSpPr>
            <a:spLocks noChangeArrowheads="1"/>
          </p:cNvSpPr>
          <p:nvPr/>
        </p:nvSpPr>
        <p:spPr bwMode="auto">
          <a:xfrm>
            <a:off x="8044533" y="3947359"/>
            <a:ext cx="219645" cy="2300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en-US" altLang="ko-KR" sz="9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</a:t>
            </a:r>
          </a:p>
        </p:txBody>
      </p:sp>
      <p:sp>
        <p:nvSpPr>
          <p:cNvPr id="70" name="AutoShape 17"/>
          <p:cNvSpPr>
            <a:spLocks noChangeArrowheads="1"/>
          </p:cNvSpPr>
          <p:nvPr/>
        </p:nvSpPr>
        <p:spPr bwMode="gray">
          <a:xfrm>
            <a:off x="1631505" y="5901380"/>
            <a:ext cx="5679757" cy="321970"/>
          </a:xfrm>
          <a:prstGeom prst="roundRect">
            <a:avLst>
              <a:gd name="adj" fmla="val 6199"/>
            </a:avLst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 algn="ctr">
              <a:defRPr/>
            </a:pPr>
            <a:r>
              <a:rPr lang="en-US" altLang="ko-KR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IT</a:t>
            </a:r>
            <a:r>
              <a:rPr lang="ko-KR" altLang="en-US" sz="10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정책 고려</a:t>
            </a:r>
            <a:endParaRPr lang="en-US" altLang="ko-KR" sz="10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71" name="Picture 3" descr="up big arrow transpare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611608" y="5611614"/>
            <a:ext cx="307407" cy="32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Picture 3" descr="up big arrow transpare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042353" y="5611615"/>
            <a:ext cx="307407" cy="32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AutoShape 11"/>
          <p:cNvSpPr>
            <a:spLocks noChangeArrowheads="1"/>
          </p:cNvSpPr>
          <p:nvPr/>
        </p:nvSpPr>
        <p:spPr bwMode="gray">
          <a:xfrm>
            <a:off x="5425602" y="2209807"/>
            <a:ext cx="2030427" cy="428969"/>
          </a:xfrm>
          <a:prstGeom prst="roundRect">
            <a:avLst>
              <a:gd name="adj" fmla="val 6199"/>
            </a:avLst>
          </a:prstGeom>
          <a:solidFill>
            <a:schemeClr val="bg1">
              <a:lumMod val="7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pPr algn="ctr">
              <a:defRPr/>
            </a:pPr>
            <a:r>
              <a:rPr lang="ko-KR" altLang="en-US" sz="11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1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1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적용성이</a:t>
            </a:r>
            <a:r>
              <a:rPr lang="ko-KR" altLang="en-US" sz="11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낮은 업무</a:t>
            </a:r>
          </a:p>
        </p:txBody>
      </p:sp>
      <p:sp>
        <p:nvSpPr>
          <p:cNvPr id="28" name="AutoShape 18"/>
          <p:cNvSpPr>
            <a:spLocks noChangeArrowheads="1"/>
          </p:cNvSpPr>
          <p:nvPr/>
        </p:nvSpPr>
        <p:spPr bwMode="gray">
          <a:xfrm>
            <a:off x="5425602" y="2702163"/>
            <a:ext cx="2030427" cy="2930161"/>
          </a:xfrm>
          <a:prstGeom prst="roundRect">
            <a:avLst>
              <a:gd name="adj" fmla="val 3796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46800" tIns="46800" rIns="46800" bIns="46800" anchor="ctr"/>
          <a:lstStyle/>
          <a:p>
            <a:endParaRPr lang="ko-KR" altLang="en-US" sz="1050" b="1">
              <a:solidFill>
                <a:srgbClr val="FFFFFF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5" name="AutoShape 15"/>
          <p:cNvSpPr>
            <a:spLocks noChangeArrowheads="1"/>
          </p:cNvSpPr>
          <p:nvPr/>
        </p:nvSpPr>
        <p:spPr bwMode="gray">
          <a:xfrm>
            <a:off x="5546080" y="2775001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지속적으로 높은 사용 워크로드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6" name="AutoShape 16"/>
          <p:cNvSpPr>
            <a:spLocks noChangeArrowheads="1"/>
          </p:cNvSpPr>
          <p:nvPr/>
        </p:nvSpPr>
        <p:spPr bwMode="gray">
          <a:xfrm>
            <a:off x="5546080" y="3093256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내부 </a:t>
            </a:r>
            <a:r>
              <a:rPr lang="ko-KR" altLang="en-US" sz="900" b="1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민감정보</a:t>
            </a:r>
            <a:endParaRPr lang="ko-KR" altLang="en-US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7" name="AutoShape 17"/>
          <p:cNvSpPr>
            <a:spLocks noChangeArrowheads="1"/>
          </p:cNvSpPr>
          <p:nvPr/>
        </p:nvSpPr>
        <p:spPr bwMode="gray">
          <a:xfrm>
            <a:off x="5546080" y="3729766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가상화 불가 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S/W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패키지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9" name="AutoShape 17"/>
          <p:cNvSpPr>
            <a:spLocks noChangeArrowheads="1"/>
          </p:cNvSpPr>
          <p:nvPr/>
        </p:nvSpPr>
        <p:spPr bwMode="gray">
          <a:xfrm>
            <a:off x="5546080" y="4048021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외부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인터페이스가 복잡한 업무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0" name="AutoShape 16"/>
          <p:cNvSpPr>
            <a:spLocks noChangeArrowheads="1"/>
          </p:cNvSpPr>
          <p:nvPr/>
        </p:nvSpPr>
        <p:spPr bwMode="gray">
          <a:xfrm>
            <a:off x="5546080" y="3411511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미션 </a:t>
            </a:r>
            <a:r>
              <a:rPr lang="ko-KR" altLang="en-US" sz="900" b="1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크리티컬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업무</a:t>
            </a:r>
          </a:p>
        </p:txBody>
      </p:sp>
      <p:sp>
        <p:nvSpPr>
          <p:cNvPr id="31" name="AutoShape 17"/>
          <p:cNvSpPr>
            <a:spLocks noChangeArrowheads="1"/>
          </p:cNvSpPr>
          <p:nvPr/>
        </p:nvSpPr>
        <p:spPr bwMode="gray">
          <a:xfrm>
            <a:off x="5546080" y="5002786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대용량 트랜잭션 워크로드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2" name="AutoShape 17"/>
          <p:cNvSpPr>
            <a:spLocks noChangeArrowheads="1"/>
          </p:cNvSpPr>
          <p:nvPr/>
        </p:nvSpPr>
        <p:spPr bwMode="gray">
          <a:xfrm>
            <a:off x="5546080" y="5321042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Scale-Up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워크로드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3" name="AutoShape 17"/>
          <p:cNvSpPr>
            <a:spLocks noChangeArrowheads="1"/>
          </p:cNvSpPr>
          <p:nvPr/>
        </p:nvSpPr>
        <p:spPr bwMode="gray">
          <a:xfrm>
            <a:off x="5546080" y="4366276"/>
            <a:ext cx="1834209" cy="266094"/>
          </a:xfrm>
          <a:prstGeom prst="roundRect">
            <a:avLst>
              <a:gd name="adj" fmla="val 619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46800" tIns="46800" rIns="46800" bIns="46800" anchor="ctr"/>
          <a:lstStyle/>
          <a:p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타 기관 주관 응용시스템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7" name="Rectangle 74"/>
          <p:cNvSpPr>
            <a:spLocks noChangeArrowheads="1"/>
          </p:cNvSpPr>
          <p:nvPr/>
        </p:nvSpPr>
        <p:spPr bwMode="auto">
          <a:xfrm>
            <a:off x="8044532" y="2163522"/>
            <a:ext cx="2596481" cy="504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en-US" altLang="ko-KR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lang="ko-KR" altLang="en-US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가능여부 파악</a:t>
            </a:r>
            <a:endParaRPr lang="en-US" altLang="ko-KR" sz="900" kern="0" dirty="0">
              <a:solidFill>
                <a:sysClr val="windowText" lastClr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9" name="Rectangle 74"/>
          <p:cNvSpPr>
            <a:spLocks noChangeArrowheads="1"/>
          </p:cNvSpPr>
          <p:nvPr/>
        </p:nvSpPr>
        <p:spPr bwMode="auto">
          <a:xfrm>
            <a:off x="8044533" y="2163523"/>
            <a:ext cx="219645" cy="2300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en-US" altLang="ko-KR" sz="9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</a:p>
        </p:txBody>
      </p:sp>
      <p:sp>
        <p:nvSpPr>
          <p:cNvPr id="60" name="Rectangle 74"/>
          <p:cNvSpPr>
            <a:spLocks noChangeArrowheads="1"/>
          </p:cNvSpPr>
          <p:nvPr/>
        </p:nvSpPr>
        <p:spPr bwMode="auto">
          <a:xfrm>
            <a:off x="8044532" y="2754770"/>
            <a:ext cx="2596481" cy="504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ko-KR" altLang="en-US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애플리케이션</a:t>
            </a:r>
            <a:r>
              <a:rPr lang="en-US" altLang="ko-KR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Migration </a:t>
            </a:r>
            <a:r>
              <a:rPr lang="ko-KR" altLang="en-US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가능여부 파악</a:t>
            </a:r>
            <a:endParaRPr lang="en-US" altLang="ko-KR" sz="900" kern="0" dirty="0">
              <a:solidFill>
                <a:sysClr val="windowText" lastClr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3" name="Rectangle 74"/>
          <p:cNvSpPr>
            <a:spLocks noChangeArrowheads="1"/>
          </p:cNvSpPr>
          <p:nvPr/>
        </p:nvSpPr>
        <p:spPr bwMode="auto">
          <a:xfrm>
            <a:off x="8044533" y="2754771"/>
            <a:ext cx="219645" cy="2300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en-US" altLang="ko-KR" sz="9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</a:p>
        </p:txBody>
      </p:sp>
      <p:sp>
        <p:nvSpPr>
          <p:cNvPr id="66" name="Rectangle 74"/>
          <p:cNvSpPr>
            <a:spLocks noChangeArrowheads="1"/>
          </p:cNvSpPr>
          <p:nvPr/>
        </p:nvSpPr>
        <p:spPr bwMode="auto">
          <a:xfrm>
            <a:off x="8044532" y="3352400"/>
            <a:ext cx="2596481" cy="504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ko-KR" altLang="en-US" sz="900" kern="0" dirty="0" err="1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서비스별</a:t>
            </a:r>
            <a:r>
              <a:rPr lang="ko-KR" altLang="en-US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kern="0" dirty="0" err="1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900" kern="0" dirty="0">
                <a:solidFill>
                  <a:sysClr val="windowText" lastClr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적용 여부 파악</a:t>
            </a:r>
            <a:endParaRPr lang="en-US" altLang="ko-KR" sz="900" kern="0" dirty="0">
              <a:solidFill>
                <a:sysClr val="windowText" lastClr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7" name="Rectangle 74"/>
          <p:cNvSpPr>
            <a:spLocks noChangeArrowheads="1"/>
          </p:cNvSpPr>
          <p:nvPr/>
        </p:nvSpPr>
        <p:spPr bwMode="auto">
          <a:xfrm>
            <a:off x="8044533" y="3352401"/>
            <a:ext cx="219645" cy="2300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>
              <a:defRPr/>
            </a:pPr>
            <a:r>
              <a:rPr lang="en-US" altLang="ko-KR" sz="9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</a:p>
        </p:txBody>
      </p:sp>
      <p:sp>
        <p:nvSpPr>
          <p:cNvPr id="42" name="제목 41">
            <a:extLst>
              <a:ext uri="{FF2B5EF4-FFF2-40B4-BE49-F238E27FC236}">
                <a16:creationId xmlns:a16="http://schemas.microsoft.com/office/drawing/2014/main" xmlns="" id="{D07B844E-8E26-5643-92EA-C68C500F7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4.1 U2L /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전환 대상 선정 방안 수립</a:t>
            </a:r>
          </a:p>
        </p:txBody>
      </p:sp>
      <p:sp>
        <p:nvSpPr>
          <p:cNvPr id="43" name="텍스트 개체 틀 42">
            <a:extLst>
              <a:ext uri="{FF2B5EF4-FFF2-40B4-BE49-F238E27FC236}">
                <a16:creationId xmlns:a16="http://schemas.microsoft.com/office/drawing/2014/main" xmlns="" id="{97996D83-96CF-BF42-9B72-ED96CD51E97F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0" y="881063"/>
            <a:ext cx="10312400" cy="809625"/>
          </a:xfrm>
        </p:spPr>
        <p:txBody>
          <a:bodyPr>
            <a:normAutofit fontScale="77500" lnSpcReduction="20000"/>
          </a:bodyPr>
          <a:lstStyle/>
          <a:p>
            <a:r>
              <a:rPr kumimoji="1" lang="ko-KR" altLang="en-US" dirty="0"/>
              <a:t>다수의 </a:t>
            </a:r>
            <a:r>
              <a:rPr kumimoji="1" lang="en" altLang="ko-KR" dirty="0"/>
              <a:t>U2L/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컴퓨팅 프로젝트 경험을 바탕으로 </a:t>
            </a:r>
            <a:r>
              <a:rPr kumimoji="1" lang="en" altLang="ko-KR" dirty="0"/>
              <a:t>U2L/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로 전환을 위한 </a:t>
            </a:r>
            <a:r>
              <a:rPr kumimoji="1" lang="ko-KR" altLang="en-US" dirty="0" err="1"/>
              <a:t>적합업무를</a:t>
            </a:r>
            <a:r>
              <a:rPr kumimoji="1" lang="ko-KR" altLang="en-US" dirty="0"/>
              <a:t> 도출하여 </a:t>
            </a:r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</a:t>
            </a:r>
            <a:r>
              <a:rPr kumimoji="1" lang="ko-KR" altLang="en-US" dirty="0"/>
              <a:t> 시스템의 </a:t>
            </a:r>
            <a:r>
              <a:rPr kumimoji="1" lang="ko-KR" altLang="en-US" dirty="0" err="1"/>
              <a:t>전환계획</a:t>
            </a:r>
            <a:r>
              <a:rPr kumimoji="1" lang="ko-KR" altLang="en-US" dirty="0"/>
              <a:t> 시 반영함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82505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8"/>
          <p:cNvSpPr>
            <a:spLocks noChangeArrowheads="1"/>
          </p:cNvSpPr>
          <p:nvPr/>
        </p:nvSpPr>
        <p:spPr bwMode="auto">
          <a:xfrm>
            <a:off x="1558925" y="1874260"/>
            <a:ext cx="9145588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5" name="Rectangle 141"/>
          <p:cNvSpPr>
            <a:spLocks noChangeArrowheads="1"/>
          </p:cNvSpPr>
          <p:nvPr/>
        </p:nvSpPr>
        <p:spPr bwMode="auto">
          <a:xfrm>
            <a:off x="1558925" y="1558138"/>
            <a:ext cx="9145588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분석대상 및 수행범위</a:t>
            </a:r>
            <a:endParaRPr lang="en-US" altLang="ko-KR" sz="14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gray">
          <a:xfrm>
            <a:off x="1710801" y="2396712"/>
            <a:ext cx="1277879" cy="3552569"/>
          </a:xfrm>
          <a:prstGeom prst="rect">
            <a:avLst/>
          </a:prstGeom>
          <a:solidFill>
            <a:schemeClr val="bg1"/>
          </a:solidFill>
          <a:ln w="25400" cap="rnd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endParaRPr lang="ko-KR" altLang="ko-KR" sz="105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gray">
          <a:xfrm>
            <a:off x="1736929" y="2508064"/>
            <a:ext cx="1254363" cy="3441216"/>
          </a:xfrm>
          <a:prstGeom prst="roundRect">
            <a:avLst>
              <a:gd name="adj" fmla="val 192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t"/>
          <a:lstStyle/>
          <a:p>
            <a:pPr algn="ctr" eaLnBrk="0" latinLnBrk="0" hangingPunct="0">
              <a:spcBef>
                <a:spcPct val="50000"/>
              </a:spcBef>
            </a:pPr>
            <a:r>
              <a:rPr lang="ko-KR" altLang="en-US" sz="105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한화생명 </a:t>
            </a:r>
            <a:r>
              <a:rPr lang="en-US" altLang="ko-KR" sz="105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10</a:t>
            </a:r>
            <a:r>
              <a:rPr lang="ko-KR" altLang="en-US" sz="105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대 </a:t>
            </a:r>
            <a:r>
              <a:rPr lang="en-US" altLang="ko-KR" sz="105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Unix</a:t>
            </a:r>
            <a:endParaRPr lang="ko-KR" altLang="en-US" sz="105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0" name="AutoShape 20"/>
          <p:cNvSpPr>
            <a:spLocks noChangeArrowheads="1"/>
          </p:cNvSpPr>
          <p:nvPr/>
        </p:nvSpPr>
        <p:spPr bwMode="gray">
          <a:xfrm>
            <a:off x="1809764" y="3180580"/>
            <a:ext cx="1113795" cy="86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fontAlgn="ctr"/>
            <a:r>
              <a:rPr lang="en-US" altLang="ko-KR" sz="12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84</a:t>
            </a:r>
            <a:r>
              <a:rPr lang="ko-KR" altLang="en-US" sz="12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 서비스</a:t>
            </a:r>
          </a:p>
        </p:txBody>
      </p:sp>
      <p:sp>
        <p:nvSpPr>
          <p:cNvPr id="25" name="Oval 27"/>
          <p:cNvSpPr>
            <a:spLocks noChangeArrowheads="1"/>
          </p:cNvSpPr>
          <p:nvPr/>
        </p:nvSpPr>
        <p:spPr bwMode="gray">
          <a:xfrm>
            <a:off x="3026393" y="2715130"/>
            <a:ext cx="102190" cy="435859"/>
          </a:xfrm>
          <a:prstGeom prst="ellipse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square" lIns="90000" tIns="46800" rIns="90000" bIns="46800" anchor="ctr">
            <a:spAutoFit/>
          </a:bodyPr>
          <a:lstStyle/>
          <a:p>
            <a:endParaRPr lang="ko-KR" altLang="en-US" sz="1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5" name="Rectangle 138"/>
          <p:cNvSpPr>
            <a:spLocks noChangeArrowheads="1"/>
          </p:cNvSpPr>
          <p:nvPr/>
        </p:nvSpPr>
        <p:spPr bwMode="auto">
          <a:xfrm>
            <a:off x="1631504" y="2327941"/>
            <a:ext cx="1439250" cy="3734046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/>
          <a:lstStyle/>
          <a:p>
            <a:pPr marL="182563" lvl="1" indent="-180975" algn="ctr" defTabSz="900113" eaLnBrk="0" latin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6" name="Rectangle 141"/>
          <p:cNvSpPr>
            <a:spLocks noChangeArrowheads="1"/>
          </p:cNvSpPr>
          <p:nvPr/>
        </p:nvSpPr>
        <p:spPr bwMode="auto">
          <a:xfrm>
            <a:off x="1631504" y="2017307"/>
            <a:ext cx="1439250" cy="29624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분석 대상</a:t>
            </a:r>
          </a:p>
        </p:txBody>
      </p:sp>
      <p:sp>
        <p:nvSpPr>
          <p:cNvPr id="37" name="Rectangle 138"/>
          <p:cNvSpPr>
            <a:spLocks noChangeArrowheads="1"/>
          </p:cNvSpPr>
          <p:nvPr/>
        </p:nvSpPr>
        <p:spPr bwMode="auto">
          <a:xfrm>
            <a:off x="3104232" y="2295901"/>
            <a:ext cx="2809246" cy="3766087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0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8" name="Rectangle 141"/>
          <p:cNvSpPr>
            <a:spLocks noChangeArrowheads="1"/>
          </p:cNvSpPr>
          <p:nvPr/>
        </p:nvSpPr>
        <p:spPr bwMode="auto">
          <a:xfrm>
            <a:off x="3104232" y="2018487"/>
            <a:ext cx="2809246" cy="295066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분석절차</a:t>
            </a:r>
            <a:endParaRPr lang="en-US" altLang="ko-KR" sz="1000" b="1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48" name="Rectangle 7"/>
          <p:cNvSpPr>
            <a:spLocks noChangeArrowheads="1"/>
          </p:cNvSpPr>
          <p:nvPr/>
        </p:nvSpPr>
        <p:spPr bwMode="gray">
          <a:xfrm>
            <a:off x="3183731" y="2420889"/>
            <a:ext cx="622312" cy="1160405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rnd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대상 사전</a:t>
            </a:r>
            <a:endParaRPr lang="en-US" altLang="ko-KR" sz="1050" dirty="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분석</a:t>
            </a:r>
          </a:p>
        </p:txBody>
      </p:sp>
      <p:sp>
        <p:nvSpPr>
          <p:cNvPr id="49" name="Text Box 10"/>
          <p:cNvSpPr txBox="1">
            <a:spLocks noChangeArrowheads="1"/>
          </p:cNvSpPr>
          <p:nvPr/>
        </p:nvSpPr>
        <p:spPr bwMode="auto">
          <a:xfrm>
            <a:off x="3822630" y="2438076"/>
            <a:ext cx="1881571" cy="1161935"/>
          </a:xfrm>
          <a:prstGeom prst="rect">
            <a:avLst/>
          </a:prstGeom>
          <a:noFill/>
          <a:ln w="6350" cap="rnd" algn="ctr">
            <a:noFill/>
            <a:miter lim="800000"/>
            <a:headEnd/>
            <a:tailEnd/>
          </a:ln>
        </p:spPr>
        <p:txBody>
          <a:bodyPr lIns="45720" rIns="45720" anchor="ctr"/>
          <a:lstStyle>
            <a:defPPr>
              <a:defRPr lang="ko-KR"/>
            </a:defPPr>
            <a:lvl1pPr marL="87313" indent="-87313" eaLnBrk="0" latinLnBrk="0" hangingPunct="0">
              <a:lnSpc>
                <a:spcPct val="150000"/>
              </a:lnSpc>
              <a:buClr>
                <a:srgbClr val="4D4D4D"/>
              </a:buClr>
              <a:buSzPct val="120000"/>
              <a:buFont typeface="Wingdings" pitchFamily="2" charset="2"/>
              <a:buChar char="§"/>
              <a:defRPr kumimoji="0" sz="12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OS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버전 확인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DBMS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버전 확인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WAS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버전 확인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JDK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및 애플리케이션 </a:t>
            </a:r>
            <a:b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버전 확인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3rd_Party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버전 확인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</a:t>
            </a:r>
            <a:r>
              <a:rPr lang="en-US" altLang="ko-KR" sz="9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IN-House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내용 확인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현재 기타 설정 내용 확인</a:t>
            </a:r>
          </a:p>
        </p:txBody>
      </p:sp>
      <p:sp>
        <p:nvSpPr>
          <p:cNvPr id="52" name="Rectangle 7"/>
          <p:cNvSpPr>
            <a:spLocks noChangeArrowheads="1"/>
          </p:cNvSpPr>
          <p:nvPr/>
        </p:nvSpPr>
        <p:spPr bwMode="gray">
          <a:xfrm>
            <a:off x="3183731" y="3645025"/>
            <a:ext cx="622312" cy="1160405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rnd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대상 사전</a:t>
            </a:r>
            <a:endParaRPr lang="en-US" altLang="ko-KR" sz="1050" dirty="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분석</a:t>
            </a:r>
            <a:endParaRPr lang="en-US" altLang="ko-KR" sz="1050" dirty="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endParaRPr lang="en-US" altLang="ko-KR" sz="1050" dirty="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세부</a:t>
            </a:r>
            <a:endParaRPr lang="en-US" altLang="ko-KR" sz="1050" dirty="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작업</a:t>
            </a:r>
          </a:p>
        </p:txBody>
      </p:sp>
      <p:sp>
        <p:nvSpPr>
          <p:cNvPr id="53" name="Text Box 10"/>
          <p:cNvSpPr txBox="1">
            <a:spLocks noChangeArrowheads="1"/>
          </p:cNvSpPr>
          <p:nvPr/>
        </p:nvSpPr>
        <p:spPr bwMode="auto">
          <a:xfrm>
            <a:off x="3829936" y="3626377"/>
            <a:ext cx="1881571" cy="1161935"/>
          </a:xfrm>
          <a:prstGeom prst="rect">
            <a:avLst/>
          </a:prstGeom>
          <a:noFill/>
          <a:ln w="6350" cap="rnd" algn="ctr">
            <a:noFill/>
            <a:miter lim="800000"/>
            <a:headEnd/>
            <a:tailEnd/>
          </a:ln>
        </p:spPr>
        <p:txBody>
          <a:bodyPr lIns="45720" rIns="45720" anchor="ctr"/>
          <a:lstStyle>
            <a:defPPr>
              <a:defRPr lang="ko-KR"/>
            </a:defPPr>
            <a:lvl1pPr marL="87313" indent="-87313" eaLnBrk="0" latinLnBrk="0" hangingPunct="0">
              <a:lnSpc>
                <a:spcPct val="150000"/>
              </a:lnSpc>
              <a:buClr>
                <a:srgbClr val="4D4D4D"/>
              </a:buClr>
              <a:buSzPct val="120000"/>
              <a:buFont typeface="Wingdings" pitchFamily="2" charset="2"/>
              <a:buChar char="§"/>
              <a:defRPr kumimoji="0" sz="12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서비스 그룹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서비스 내용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9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호스트명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파악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OS,  HW Vendor, ,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기종 파악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CPU CLK, CPU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개수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Memory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개수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en-US" altLang="ko-KR" sz="9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TpmC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이중화 구성여부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(Act-</a:t>
            </a:r>
            <a:r>
              <a:rPr lang="en-US" altLang="ko-KR" sz="9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Sby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기능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9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마이그레이션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구분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S/W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상세</a:t>
            </a:r>
          </a:p>
        </p:txBody>
      </p:sp>
      <p:sp>
        <p:nvSpPr>
          <p:cNvPr id="54" name="Rectangle 7"/>
          <p:cNvSpPr>
            <a:spLocks noChangeArrowheads="1"/>
          </p:cNvSpPr>
          <p:nvPr/>
        </p:nvSpPr>
        <p:spPr bwMode="gray">
          <a:xfrm>
            <a:off x="3183731" y="4860452"/>
            <a:ext cx="622312" cy="1160405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rnd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상세</a:t>
            </a:r>
            <a:endParaRPr lang="en-US" altLang="ko-KR" sz="1050" dirty="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분석</a:t>
            </a:r>
          </a:p>
        </p:txBody>
      </p:sp>
      <p:sp>
        <p:nvSpPr>
          <p:cNvPr id="55" name="Text Box 10"/>
          <p:cNvSpPr txBox="1">
            <a:spLocks noChangeArrowheads="1"/>
          </p:cNvSpPr>
          <p:nvPr/>
        </p:nvSpPr>
        <p:spPr bwMode="auto">
          <a:xfrm>
            <a:off x="3853164" y="4886771"/>
            <a:ext cx="2103964" cy="1161935"/>
          </a:xfrm>
          <a:prstGeom prst="rect">
            <a:avLst/>
          </a:prstGeom>
          <a:noFill/>
          <a:ln w="6350" cap="rnd" algn="ctr">
            <a:noFill/>
            <a:miter lim="800000"/>
            <a:headEnd/>
            <a:tailEnd/>
          </a:ln>
        </p:spPr>
        <p:txBody>
          <a:bodyPr lIns="45720" rIns="45720" anchor="ctr"/>
          <a:lstStyle>
            <a:defPPr>
              <a:defRPr lang="ko-KR"/>
            </a:defPPr>
            <a:lvl1pPr marL="87313" indent="-87313" eaLnBrk="0" latinLnBrk="0" hangingPunct="0">
              <a:lnSpc>
                <a:spcPct val="150000"/>
              </a:lnSpc>
              <a:buClr>
                <a:srgbClr val="4D4D4D"/>
              </a:buClr>
              <a:buSzPct val="120000"/>
              <a:buFont typeface="Wingdings" pitchFamily="2" charset="2"/>
              <a:buChar char="§"/>
              <a:defRPr kumimoji="0" sz="12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인프라 어플리케이션 분석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- </a:t>
            </a:r>
            <a:r>
              <a:rPr lang="ko-KR" altLang="en-US" sz="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아키텍처에 관련된 기초 환경  </a:t>
            </a:r>
            <a:endParaRPr lang="en-US" altLang="ko-KR" sz="8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</a:t>
            </a:r>
            <a:r>
              <a:rPr lang="ko-KR" altLang="en-US" sz="8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애플리케이션을 정의</a:t>
            </a:r>
            <a:endParaRPr lang="en-US" altLang="ko-KR" sz="8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- Linux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 적합한 애플리케이션 선정</a:t>
            </a: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개별 애플리케이션 분석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- 3th-party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의 애플리케이션을 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Linux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 적합한 애플리케이션으로 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분석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선정하는 단계</a:t>
            </a:r>
          </a:p>
          <a:p>
            <a:pPr marL="0" indent="0">
              <a:lnSpc>
                <a:spcPct val="100000"/>
              </a:lnSpc>
              <a:buNone/>
            </a:pPr>
            <a:endParaRPr lang="ko-KR" altLang="en-US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8" name="Rectangle 622"/>
          <p:cNvSpPr txBox="1">
            <a:spLocks noChangeArrowheads="1"/>
          </p:cNvSpPr>
          <p:nvPr/>
        </p:nvSpPr>
        <p:spPr bwMode="auto">
          <a:xfrm>
            <a:off x="1205458" y="-204723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9" name="Rectangle 138"/>
          <p:cNvSpPr>
            <a:spLocks noChangeArrowheads="1"/>
          </p:cNvSpPr>
          <p:nvPr/>
        </p:nvSpPr>
        <p:spPr bwMode="auto">
          <a:xfrm>
            <a:off x="5968626" y="2327941"/>
            <a:ext cx="4663878" cy="3734046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/>
          <a:lstStyle/>
          <a:p>
            <a:pPr marL="182563" lvl="1" indent="-180975" algn="ctr" defTabSz="900113" eaLnBrk="0" latin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60" name="Rectangle 141"/>
          <p:cNvSpPr>
            <a:spLocks noChangeArrowheads="1"/>
          </p:cNvSpPr>
          <p:nvPr/>
        </p:nvSpPr>
        <p:spPr bwMode="auto">
          <a:xfrm>
            <a:off x="5968626" y="2017307"/>
            <a:ext cx="4663878" cy="29624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난이도 정의</a:t>
            </a:r>
          </a:p>
        </p:txBody>
      </p:sp>
      <p:graphicFrame>
        <p:nvGraphicFramePr>
          <p:cNvPr id="66" name="표 65"/>
          <p:cNvGraphicFramePr>
            <a:graphicFrameLocks noGrp="1"/>
          </p:cNvGraphicFramePr>
          <p:nvPr>
            <p:extLst/>
          </p:nvPr>
        </p:nvGraphicFramePr>
        <p:xfrm>
          <a:off x="6096001" y="2438075"/>
          <a:ext cx="4464497" cy="3582783"/>
        </p:xfrm>
        <a:graphic>
          <a:graphicData uri="http://schemas.openxmlformats.org/drawingml/2006/table">
            <a:tbl>
              <a:tblPr/>
              <a:tblGrid>
                <a:gridCol w="6910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811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1216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23361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구분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쉬움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중간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어려움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5209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ISV </a:t>
                      </a:r>
                    </a:p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소프트웨어 </a:t>
                      </a:r>
                      <a:b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마이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900" b="1" i="0" u="none" strike="noStrike" dirty="0" err="1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그레이션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Unix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 설치된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3rd-party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애플리케이션과 같은 버전 수준으로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Linux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 인증 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적은 외부 연동부분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Unix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 설치된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3rd-party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애플리케이션과 같은 버전 수준으로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RHEL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 인증</a:t>
                      </a: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외부 연동 부분이 적음</a:t>
                      </a:r>
                    </a:p>
                    <a:p>
                      <a:pPr algn="l" rtl="0" fontAlgn="ctr">
                        <a:lnSpc>
                          <a:spcPct val="100000"/>
                        </a:lnSpc>
                      </a:pP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Unix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 설치된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3rd-party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애플리케이션이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RHEL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에서 인증 안됨</a:t>
                      </a:r>
                    </a:p>
                    <a:p>
                      <a:pPr marL="171450" marR="0" indent="-17145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복잡한 외부 연동부분 많음</a:t>
                      </a: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34213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 err="1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애플리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 err="1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케이션</a:t>
                      </a: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</a:p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 err="1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포팅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높은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이식성을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 제공하고 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포팅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 방법론이 제공됨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간결한 코드와 매우 적은 종속성을 가짐</a:t>
                      </a: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Java Application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은 최소한의 코드 변경으로 쉽게 아키텍처 변경 </a:t>
                      </a: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개발자와의 정보 공유가 용이하고 외부 통합연동부분이 적은 경우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OS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종속적인 콜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함수 등의 대체가 가능</a:t>
                      </a: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간결하고 독립적인 코드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일부 원 개발자들과의 정보공유가 가능</a:t>
                      </a: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외부 통합 연동부분이 일부 존재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많은 부분의 코드가 새롭게 개발되어야 하거나 신규 개발이 효율적인 경우</a:t>
                      </a:r>
                    </a:p>
                    <a:p>
                      <a:pPr marL="171450" marR="0" indent="-17145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자체 라이브러리에서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RHEL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에서 제공될 수 없는 외부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3rd-party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라이브러리를 요구하는 경우</a:t>
                      </a:r>
                    </a:p>
                    <a:p>
                      <a:pPr marL="171450" marR="0" indent="-17145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자원 부족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인력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라이브러리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하드웨어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으로 인한 많은 이슈가 발생되거나 기술적 또는 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비지니스적으로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 비용적인 부담이 큰 경우</a:t>
                      </a:r>
                    </a:p>
                    <a:p>
                      <a:pPr marL="0" marR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" name="제목 1">
            <a:extLst>
              <a:ext uri="{FF2B5EF4-FFF2-40B4-BE49-F238E27FC236}">
                <a16:creationId xmlns:a16="http://schemas.microsoft.com/office/drawing/2014/main" xmlns="" id="{A080DB33-197C-EF43-BB34-33B0C2C19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4.2 U2L </a:t>
            </a:r>
            <a:r>
              <a:rPr kumimoji="1" lang="ko-KR" altLang="en-US" dirty="0"/>
              <a:t>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F86030C8-E1A4-0842-91DF-50BD80DF67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시스템의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파악하기 위해 현재 </a:t>
            </a:r>
            <a:r>
              <a:rPr kumimoji="1" lang="en" altLang="ko-KR" dirty="0"/>
              <a:t>Unix </a:t>
            </a:r>
            <a:r>
              <a:rPr kumimoji="1" lang="ko-KR" altLang="en-US" dirty="0"/>
              <a:t>시스템의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전환 가능 여부를 파악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678106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622"/>
          <p:cNvSpPr txBox="1">
            <a:spLocks noChangeArrowheads="1"/>
          </p:cNvSpPr>
          <p:nvPr/>
        </p:nvSpPr>
        <p:spPr bwMode="auto">
          <a:xfrm>
            <a:off x="2503424" y="-711899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6" y="1916833"/>
            <a:ext cx="9289032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BD82B95B-8B64-2C4F-9F1A-CB84D2588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4.2 U2L </a:t>
            </a:r>
            <a:r>
              <a:rPr kumimoji="1" lang="ko-KR" altLang="en-US" dirty="0"/>
              <a:t>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7EC747CE-54A7-8349-9AAD-8B11832E8B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1885612" cy="2440100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 시스템의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파악하기 위해 현재 </a:t>
            </a:r>
            <a:r>
              <a:rPr kumimoji="1" lang="en" altLang="ko-KR" dirty="0"/>
              <a:t>Unix </a:t>
            </a:r>
            <a:r>
              <a:rPr kumimoji="1" lang="ko-KR" altLang="en-US" dirty="0"/>
              <a:t>시스템의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전환 가능 여부를 파악</a:t>
            </a:r>
          </a:p>
          <a:p>
            <a:r>
              <a:rPr kumimoji="1" lang="ko-KR" altLang="en-US" dirty="0"/>
              <a:t>난이도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en-US" altLang="ko-KR" dirty="0"/>
          </a:p>
          <a:p>
            <a:r>
              <a:rPr kumimoji="1" lang="en-US" altLang="ko-KR" dirty="0"/>
              <a:t>                  </a:t>
            </a:r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710089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6" y="1916114"/>
            <a:ext cx="9290050" cy="453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3F60DE68-B13C-7C4C-8EC1-978BDCCDD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4.2 U2L </a:t>
            </a:r>
            <a:r>
              <a:rPr kumimoji="1" lang="ko-KR" altLang="en-US" dirty="0"/>
              <a:t>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8881210E-C7F4-2C46-A2F2-7CD815F49F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637995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 시스템의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파악하기 위해 현재 </a:t>
            </a:r>
            <a:r>
              <a:rPr kumimoji="1" lang="en" altLang="ko-KR" dirty="0"/>
              <a:t>Unix </a:t>
            </a:r>
            <a:r>
              <a:rPr kumimoji="1" lang="ko-KR" altLang="en-US" dirty="0"/>
              <a:t>시스템의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전환 가능 여부를 파악</a:t>
            </a:r>
          </a:p>
          <a:p>
            <a:r>
              <a:rPr kumimoji="1" lang="ko-KR" altLang="en-US" dirty="0"/>
              <a:t>난이도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en-US" altLang="ko-KR" dirty="0"/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154480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1909764"/>
            <a:ext cx="9290050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직사각형 2"/>
          <p:cNvSpPr/>
          <p:nvPr/>
        </p:nvSpPr>
        <p:spPr bwMode="auto">
          <a:xfrm>
            <a:off x="7896200" y="1628800"/>
            <a:ext cx="216024" cy="216024"/>
          </a:xfrm>
          <a:prstGeom prst="rect">
            <a:avLst/>
          </a:prstGeom>
          <a:solidFill>
            <a:srgbClr val="FFFF00"/>
          </a:solidFill>
          <a:ln w="6350" cap="flat" cmpd="sng" algn="ctr">
            <a:solidFill>
              <a:srgbClr val="4669A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 latinLnBrk="0">
              <a:lnSpc>
                <a:spcPct val="110000"/>
              </a:lnSpc>
              <a:spcBef>
                <a:spcPct val="30000"/>
              </a:spcBef>
              <a:spcAft>
                <a:spcPct val="0"/>
              </a:spcAft>
            </a:pPr>
            <a:endParaRPr lang="ko-KR" altLang="en-US" sz="1200" b="1">
              <a:latin typeface="Futura Bk" pitchFamily="34" charset="0"/>
              <a:ea typeface="가는각진제목체" pitchFamily="18" charset="-127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12224" y="1567826"/>
            <a:ext cx="4892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easy</a:t>
            </a:r>
            <a:endParaRPr lang="ko-KR" altLang="en-US" sz="1200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07545A34-056F-D947-A5D6-A99F65123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4.2 U2L </a:t>
            </a:r>
            <a:r>
              <a:rPr kumimoji="1" lang="ko-KR" altLang="en-US" dirty="0"/>
              <a:t>가능여부 파악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xmlns="" id="{FD7D0245-01C4-A748-8746-D08FECD156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830500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 시스템의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파악하기 위해 현재 </a:t>
            </a:r>
            <a:r>
              <a:rPr kumimoji="1" lang="en" altLang="ko-KR" dirty="0"/>
              <a:t>Unix </a:t>
            </a:r>
            <a:r>
              <a:rPr kumimoji="1" lang="ko-KR" altLang="en-US" dirty="0"/>
              <a:t>시스템의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전환 가능 여부를 파악</a:t>
            </a:r>
          </a:p>
          <a:p>
            <a:r>
              <a:rPr kumimoji="1" lang="ko-KR" altLang="en-US" dirty="0"/>
              <a:t>난이도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en-US" altLang="ko-KR" dirty="0"/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119390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10296585" y="-1712076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현황 분석</a:t>
            </a:r>
          </a:p>
        </p:txBody>
      </p:sp>
      <p:sp>
        <p:nvSpPr>
          <p:cNvPr id="57" name="제목 35"/>
          <p:cNvSpPr txBox="1">
            <a:spLocks/>
          </p:cNvSpPr>
          <p:nvPr/>
        </p:nvSpPr>
        <p:spPr bwMode="auto">
          <a:xfrm>
            <a:off x="1946526" y="-2043663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4.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전환 선정 평가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4.2 U2L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가능여부 파악</a:t>
            </a:r>
          </a:p>
        </p:txBody>
      </p:sp>
      <p:sp>
        <p:nvSpPr>
          <p:cNvPr id="58" name="Rectangle 622"/>
          <p:cNvSpPr txBox="1">
            <a:spLocks noChangeArrowheads="1"/>
          </p:cNvSpPr>
          <p:nvPr/>
        </p:nvSpPr>
        <p:spPr bwMode="auto">
          <a:xfrm>
            <a:off x="1974752" y="-1086613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한화생명  시스템의 </a:t>
            </a: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가능 여부를 파악하기 위해 현재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Unix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시스템의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Linux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전환 가능 여부를 파악</a:t>
            </a:r>
            <a:endParaRPr lang="en-US" altLang="ko-KR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en-US" altLang="ko-KR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난이도 기준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web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was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DB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(DR /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이중화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/ upgrade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필요성 반영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) </a:t>
            </a: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                    (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교체 예정 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: 2016 / UNIX)</a:t>
            </a: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1916114"/>
            <a:ext cx="9290050" cy="453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1434C3E6-166A-D748-B823-0DAA59A8A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" altLang="ko-KR" dirty="0"/>
              <a:t>4.2 U2L </a:t>
            </a:r>
            <a:r>
              <a:rPr kumimoji="1" lang="ko-KR" altLang="en-US" dirty="0"/>
              <a:t>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163365CB-7E52-054A-BFDF-725914603A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2449573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 시스템의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파악하기 위해 현재 </a:t>
            </a:r>
            <a:r>
              <a:rPr kumimoji="1" lang="en" altLang="ko-KR" dirty="0"/>
              <a:t>Unix </a:t>
            </a:r>
            <a:r>
              <a:rPr kumimoji="1" lang="ko-KR" altLang="en-US" dirty="0"/>
              <a:t>시스템의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전환 가능 여부를 파악</a:t>
            </a:r>
          </a:p>
          <a:p>
            <a:r>
              <a:rPr kumimoji="1" lang="ko-KR" altLang="en-US" dirty="0"/>
              <a:t>난이도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en-US" altLang="ko-KR" dirty="0"/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356579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" name="차트 51"/>
          <p:cNvGraphicFramePr>
            <a:graphicFrameLocks/>
          </p:cNvGraphicFramePr>
          <p:nvPr>
            <p:extLst/>
          </p:nvPr>
        </p:nvGraphicFramePr>
        <p:xfrm>
          <a:off x="3314671" y="1982343"/>
          <a:ext cx="3196651" cy="1717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7" name="차트 36"/>
          <p:cNvGraphicFramePr>
            <a:graphicFrameLocks/>
          </p:cNvGraphicFramePr>
          <p:nvPr>
            <p:extLst/>
          </p:nvPr>
        </p:nvGraphicFramePr>
        <p:xfrm>
          <a:off x="1146422" y="2004564"/>
          <a:ext cx="3196651" cy="1717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Rectangle 138"/>
          <p:cNvSpPr>
            <a:spLocks noChangeArrowheads="1"/>
          </p:cNvSpPr>
          <p:nvPr/>
        </p:nvSpPr>
        <p:spPr bwMode="auto">
          <a:xfrm>
            <a:off x="2495599" y="5373688"/>
            <a:ext cx="8208914" cy="792162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18000" tIns="36000" rIns="18000" bIns="36000" anchor="ctr"/>
          <a:lstStyle/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Unix 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전체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84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개중 데이터가 부정확한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11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대를 포함하여 분석 </a:t>
            </a: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전체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84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 중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DB/WAS/WEB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은 모두 </a:t>
            </a:r>
            <a:r>
              <a:rPr lang="ko-KR" altLang="en-US" sz="10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리눅스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버전이 존재하고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마이그레이션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0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프로시져가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있는 제품임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상세 기타 어플리케이션의 경우 데이터가 없어 분석하지 못하였음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</a:p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난이도별로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20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점과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80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점을 을 기준으로 쉬움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중간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어려움을 분석 </a:t>
            </a: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Rectangle 141"/>
          <p:cNvSpPr>
            <a:spLocks noChangeArrowheads="1"/>
          </p:cNvSpPr>
          <p:nvPr/>
        </p:nvSpPr>
        <p:spPr bwMode="auto">
          <a:xfrm>
            <a:off x="1559496" y="5373688"/>
            <a:ext cx="864096" cy="79216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시사점</a:t>
            </a:r>
            <a:endParaRPr lang="en-US" altLang="ko-KR" sz="1000" b="1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2423592" y="1557338"/>
            <a:ext cx="2146190" cy="288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200" b="1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한화생명 </a:t>
            </a:r>
            <a:r>
              <a:rPr lang="en-US" altLang="ko-KR" sz="1200" b="1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lang="ko-KR" altLang="en-US" sz="1200" b="1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가능여부</a:t>
            </a: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/>
          </p:nvPr>
        </p:nvGraphicFramePr>
        <p:xfrm>
          <a:off x="1847530" y="3789038"/>
          <a:ext cx="3301829" cy="14401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939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969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108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7027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구분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수량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백분율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합계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100%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가능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1500%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불가능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31" name="차트 30"/>
          <p:cNvGraphicFramePr>
            <a:graphicFrameLocks/>
          </p:cNvGraphicFramePr>
          <p:nvPr>
            <p:extLst/>
          </p:nvPr>
        </p:nvGraphicFramePr>
        <p:xfrm>
          <a:off x="897274" y="1908773"/>
          <a:ext cx="3196651" cy="1717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9" name="표 58"/>
          <p:cNvGraphicFramePr>
            <a:graphicFrameLocks noGrp="1"/>
          </p:cNvGraphicFramePr>
          <p:nvPr>
            <p:extLst/>
          </p:nvPr>
        </p:nvGraphicFramePr>
        <p:xfrm>
          <a:off x="7157098" y="3777534"/>
          <a:ext cx="3259380" cy="14516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89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12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991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7657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구분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수량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백분율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03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합계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100%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03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쉬움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54%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03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중간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39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46%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14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어려움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60" name="TextBox 1"/>
          <p:cNvSpPr txBox="1"/>
          <p:nvPr/>
        </p:nvSpPr>
        <p:spPr>
          <a:xfrm>
            <a:off x="7850756" y="1557338"/>
            <a:ext cx="1874144" cy="288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b="1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lang="ko-KR" altLang="en-US" sz="1200" b="1" u="sng" dirty="0">
                <a:latin typeface="나눔고딕" panose="020D0604000000000000" pitchFamily="50" charset="-127"/>
                <a:ea typeface="나눔고딕" panose="020D0604000000000000" pitchFamily="50" charset="-127"/>
              </a:rPr>
              <a:t>난이도</a:t>
            </a:r>
          </a:p>
        </p:txBody>
      </p:sp>
      <p:graphicFrame>
        <p:nvGraphicFramePr>
          <p:cNvPr id="26" name="차트 25"/>
          <p:cNvGraphicFramePr>
            <a:graphicFrameLocks/>
          </p:cNvGraphicFramePr>
          <p:nvPr>
            <p:extLst/>
          </p:nvPr>
        </p:nvGraphicFramePr>
        <p:xfrm>
          <a:off x="1847528" y="1664902"/>
          <a:ext cx="3312368" cy="2124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0" name="차트 19"/>
          <p:cNvGraphicFramePr>
            <a:graphicFrameLocks/>
          </p:cNvGraphicFramePr>
          <p:nvPr>
            <p:extLst/>
          </p:nvPr>
        </p:nvGraphicFramePr>
        <p:xfrm>
          <a:off x="7248128" y="1772817"/>
          <a:ext cx="3168352" cy="18798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976320" y="2852936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쉬움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184232" y="2780928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중간</a:t>
            </a: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xmlns="" id="{F5106B21-A111-CD4E-8AE4-B184CCA92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" altLang="ko-KR" dirty="0"/>
              <a:t>4.2 U2L </a:t>
            </a:r>
            <a:r>
              <a:rPr kumimoji="1" lang="ko-KR" altLang="en-US" dirty="0"/>
              <a:t>가능여부 파악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245E3EBA-F895-624D-BFA6-1DD5886709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456734"/>
          </a:xfrm>
        </p:spPr>
        <p:txBody>
          <a:bodyPr/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</a:t>
            </a:r>
            <a:r>
              <a:rPr kumimoji="1" lang="en" altLang="ko-KR" dirty="0"/>
              <a:t>Unix </a:t>
            </a:r>
            <a:r>
              <a:rPr kumimoji="1" lang="ko-KR" altLang="en-US" dirty="0"/>
              <a:t>시스템의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전환 가능 여부를 파악한 결과는 아래와 같음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880368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8"/>
          <p:cNvSpPr>
            <a:spLocks noChangeArrowheads="1"/>
          </p:cNvSpPr>
          <p:nvPr/>
        </p:nvSpPr>
        <p:spPr bwMode="auto">
          <a:xfrm>
            <a:off x="1558925" y="1874260"/>
            <a:ext cx="9145588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5" name="Rectangle 141"/>
          <p:cNvSpPr>
            <a:spLocks noChangeArrowheads="1"/>
          </p:cNvSpPr>
          <p:nvPr/>
        </p:nvSpPr>
        <p:spPr bwMode="auto">
          <a:xfrm>
            <a:off x="1558925" y="1558138"/>
            <a:ext cx="9145588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분석대상 및 수행범위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gray">
          <a:xfrm>
            <a:off x="1697702" y="2396712"/>
            <a:ext cx="1277879" cy="3552569"/>
          </a:xfrm>
          <a:prstGeom prst="rect">
            <a:avLst/>
          </a:prstGeom>
          <a:solidFill>
            <a:schemeClr val="bg1"/>
          </a:solidFill>
          <a:ln w="25400" cap="rnd" algn="ctr">
            <a:solidFill>
              <a:schemeClr val="bg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endParaRPr lang="ko-KR" altLang="ko-KR" sz="1050">
              <a:latin typeface="나눔고딕" panose="020B0600000101010101" charset="-127"/>
              <a:ea typeface="나눔고딕" panose="020B0600000101010101" charset="-127"/>
              <a:cs typeface="Arial" pitchFamily="34" charset="0"/>
            </a:endParaRP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gray">
          <a:xfrm>
            <a:off x="1697703" y="2508064"/>
            <a:ext cx="1254363" cy="3441216"/>
          </a:xfrm>
          <a:prstGeom prst="roundRect">
            <a:avLst>
              <a:gd name="adj" fmla="val 192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t"/>
          <a:lstStyle/>
          <a:p>
            <a:pPr algn="ctr" eaLnBrk="0" latinLnBrk="0" hangingPunct="0">
              <a:spcBef>
                <a:spcPct val="50000"/>
              </a:spcBef>
            </a:pPr>
            <a:r>
              <a:rPr lang="ko-KR" altLang="en-US" sz="1050" b="1" dirty="0">
                <a:latin typeface="나눔고딕" panose="020B0600000101010101" charset="-127"/>
                <a:ea typeface="나눔고딕" panose="020B0600000101010101" charset="-127"/>
              </a:rPr>
              <a:t>한화생명 </a:t>
            </a:r>
            <a:r>
              <a:rPr lang="en-US" altLang="ko-KR" sz="1050" b="1" dirty="0">
                <a:latin typeface="나눔고딕" panose="020B0600000101010101" charset="-127"/>
                <a:ea typeface="나눔고딕" panose="020B0600000101010101" charset="-127"/>
              </a:rPr>
              <a:t>84</a:t>
            </a:r>
            <a:r>
              <a:rPr lang="ko-KR" altLang="en-US" sz="1050" b="1" dirty="0">
                <a:latin typeface="나눔고딕" panose="020B0600000101010101" charset="-127"/>
                <a:ea typeface="나눔고딕" panose="020B0600000101010101" charset="-127"/>
              </a:rPr>
              <a:t>개 서버</a:t>
            </a:r>
          </a:p>
        </p:txBody>
      </p:sp>
      <p:sp>
        <p:nvSpPr>
          <p:cNvPr id="35" name="Rectangle 138"/>
          <p:cNvSpPr>
            <a:spLocks noChangeArrowheads="1"/>
          </p:cNvSpPr>
          <p:nvPr/>
        </p:nvSpPr>
        <p:spPr bwMode="auto">
          <a:xfrm>
            <a:off x="1631504" y="2327941"/>
            <a:ext cx="1439250" cy="3734046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/>
          <a:lstStyle/>
          <a:p>
            <a:pPr marL="182563" lvl="1" indent="-180975" algn="ctr" defTabSz="900113" eaLnBrk="0" latin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6" name="Rectangle 141"/>
          <p:cNvSpPr>
            <a:spLocks noChangeArrowheads="1"/>
          </p:cNvSpPr>
          <p:nvPr/>
        </p:nvSpPr>
        <p:spPr bwMode="auto">
          <a:xfrm>
            <a:off x="1631504" y="2017307"/>
            <a:ext cx="1439250" cy="29624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분석 대상</a:t>
            </a:r>
          </a:p>
        </p:txBody>
      </p:sp>
      <p:sp>
        <p:nvSpPr>
          <p:cNvPr id="37" name="Rectangle 138"/>
          <p:cNvSpPr>
            <a:spLocks noChangeArrowheads="1"/>
          </p:cNvSpPr>
          <p:nvPr/>
        </p:nvSpPr>
        <p:spPr bwMode="auto">
          <a:xfrm>
            <a:off x="3104232" y="2295901"/>
            <a:ext cx="2809246" cy="3766087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0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8" name="Rectangle 141"/>
          <p:cNvSpPr>
            <a:spLocks noChangeArrowheads="1"/>
          </p:cNvSpPr>
          <p:nvPr/>
        </p:nvSpPr>
        <p:spPr bwMode="auto">
          <a:xfrm>
            <a:off x="3104232" y="2018487"/>
            <a:ext cx="2809246" cy="295066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분석절차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8" name="Rectangle 7"/>
          <p:cNvSpPr>
            <a:spLocks noChangeArrowheads="1"/>
          </p:cNvSpPr>
          <p:nvPr/>
        </p:nvSpPr>
        <p:spPr bwMode="gray">
          <a:xfrm>
            <a:off x="3183731" y="2420889"/>
            <a:ext cx="622312" cy="1689343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rnd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B0600000101010101" charset="-127"/>
                <a:ea typeface="나눔고딕" panose="020B0600000101010101" charset="-127"/>
                <a:cs typeface="Arial" pitchFamily="34" charset="0"/>
              </a:rPr>
              <a:t>개별</a:t>
            </a:r>
            <a:endParaRPr lang="en-US" altLang="ko-KR" sz="1050" dirty="0">
              <a:latin typeface="나눔고딕" panose="020B0600000101010101" charset="-127"/>
              <a:ea typeface="나눔고딕" panose="020B0600000101010101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B0600000101010101" charset="-127"/>
                <a:ea typeface="나눔고딕" panose="020B0600000101010101" charset="-127"/>
                <a:cs typeface="Arial" pitchFamily="34" charset="0"/>
              </a:rPr>
              <a:t>서버</a:t>
            </a:r>
            <a:endParaRPr lang="en-US" altLang="ko-KR" sz="1050" dirty="0">
              <a:latin typeface="나눔고딕" panose="020B0600000101010101" charset="-127"/>
              <a:ea typeface="나눔고딕" panose="020B0600000101010101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B0600000101010101" charset="-127"/>
                <a:ea typeface="나눔고딕" panose="020B0600000101010101" charset="-127"/>
                <a:cs typeface="Arial" pitchFamily="34" charset="0"/>
              </a:rPr>
              <a:t>분석</a:t>
            </a:r>
          </a:p>
        </p:txBody>
      </p:sp>
      <p:sp>
        <p:nvSpPr>
          <p:cNvPr id="49" name="Text Box 10"/>
          <p:cNvSpPr txBox="1">
            <a:spLocks noChangeArrowheads="1"/>
          </p:cNvSpPr>
          <p:nvPr/>
        </p:nvSpPr>
        <p:spPr bwMode="auto">
          <a:xfrm>
            <a:off x="3822630" y="2438075"/>
            <a:ext cx="1881571" cy="1691570"/>
          </a:xfrm>
          <a:prstGeom prst="rect">
            <a:avLst/>
          </a:prstGeom>
          <a:noFill/>
          <a:ln w="6350" cap="rnd" algn="ctr">
            <a:noFill/>
            <a:miter lim="800000"/>
            <a:headEnd/>
            <a:tailEnd/>
          </a:ln>
        </p:spPr>
        <p:txBody>
          <a:bodyPr lIns="45720" rIns="45720" anchor="ctr"/>
          <a:lstStyle>
            <a:defPPr>
              <a:defRPr lang="ko-KR"/>
            </a:defPPr>
            <a:lvl1pPr marL="87313" indent="-87313" eaLnBrk="0" latinLnBrk="0" hangingPunct="0">
              <a:lnSpc>
                <a:spcPct val="150000"/>
              </a:lnSpc>
              <a:buClr>
                <a:srgbClr val="4D4D4D"/>
              </a:buClr>
              <a:buSzPct val="120000"/>
              <a:buFont typeface="Wingdings" pitchFamily="2" charset="2"/>
              <a:buChar char="§"/>
              <a:defRPr kumimoji="0" sz="12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HW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종류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현재 </a:t>
            </a: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OS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버전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DBMS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종류 및 버전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 err="1">
                <a:latin typeface="나눔고딕" panose="020B0600000101010101" charset="-127"/>
                <a:ea typeface="나눔고딕" panose="020B0600000101010101" charset="-127"/>
              </a:rPr>
              <a:t>미들웨어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서비스 그룹</a:t>
            </a: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서비스 내용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CPU CLK, CPU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개수</a:t>
            </a: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사용량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Memory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개수 및 사용량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주 사용 소프트웨어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도입연도 및 내용연수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구동 소프트웨어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백업 여부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이중화</a:t>
            </a: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, DR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구성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Appliance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및 종속 여부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9" name="Rectangle 138"/>
          <p:cNvSpPr>
            <a:spLocks noChangeArrowheads="1"/>
          </p:cNvSpPr>
          <p:nvPr/>
        </p:nvSpPr>
        <p:spPr bwMode="auto">
          <a:xfrm>
            <a:off x="5968626" y="2327941"/>
            <a:ext cx="4663878" cy="3734046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/>
          <a:lstStyle/>
          <a:p>
            <a:pPr marL="182563" lvl="1" indent="-180975" algn="ctr" defTabSz="900113" eaLnBrk="0" latin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60" name="Rectangle 141"/>
          <p:cNvSpPr>
            <a:spLocks noChangeArrowheads="1"/>
          </p:cNvSpPr>
          <p:nvPr/>
        </p:nvSpPr>
        <p:spPr bwMode="auto">
          <a:xfrm>
            <a:off x="5968626" y="2017307"/>
            <a:ext cx="4663878" cy="29624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클라우드</a:t>
            </a: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적용 범위</a:t>
            </a:r>
          </a:p>
        </p:txBody>
      </p:sp>
      <p:graphicFrame>
        <p:nvGraphicFramePr>
          <p:cNvPr id="66" name="표 65"/>
          <p:cNvGraphicFramePr>
            <a:graphicFrameLocks noGrp="1"/>
          </p:cNvGraphicFramePr>
          <p:nvPr>
            <p:extLst/>
          </p:nvPr>
        </p:nvGraphicFramePr>
        <p:xfrm>
          <a:off x="6096000" y="2438078"/>
          <a:ext cx="4392488" cy="1045431"/>
        </p:xfrm>
        <a:graphic>
          <a:graphicData uri="http://schemas.openxmlformats.org/drawingml/2006/table">
            <a:tbl>
              <a:tblPr/>
              <a:tblGrid>
                <a:gridCol w="13749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573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602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70843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퍼블릭</a:t>
                      </a:r>
                      <a:r>
                        <a:rPr lang="en-US" altLang="ko-KR" sz="1000" b="1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</a:t>
                      </a:r>
                      <a:r>
                        <a:rPr lang="ko-KR" altLang="en-US" sz="1000" b="1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클라우드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개별 서버가능여부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서비스 별 가능여부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74588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현재 운영되고 있는 시스템이 외부 민간 사업자의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퍼블릭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클라우드를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사용 가능하지 여부 파악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각 개별 서버 별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클라우드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가능 여부를 파악하고 이전 난이도 도출</a:t>
                      </a:r>
                    </a:p>
                    <a:p>
                      <a:pPr algn="l" rtl="0" fontAlgn="ctr">
                        <a:lnSpc>
                          <a:spcPct val="100000"/>
                        </a:lnSpc>
                      </a:pP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각 개별 서버 별 연동되고 있는 서비스 별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클라우드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전환 가능 여부를 파악하고 난이도 도출</a:t>
                      </a: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0" name="Rectangle 7"/>
          <p:cNvSpPr>
            <a:spLocks noChangeArrowheads="1"/>
          </p:cNvSpPr>
          <p:nvPr/>
        </p:nvSpPr>
        <p:spPr bwMode="gray">
          <a:xfrm>
            <a:off x="3183731" y="4280779"/>
            <a:ext cx="622312" cy="1689343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 cap="rnd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45720" rIns="45720" anchor="ctr"/>
          <a:lstStyle/>
          <a:p>
            <a:pPr algn="ctr" eaLnBrk="0" latinLnBrk="0" hangingPunct="0">
              <a:defRPr/>
            </a:pPr>
            <a:r>
              <a:rPr lang="ko-KR" altLang="en-US" sz="1050" dirty="0" err="1">
                <a:latin typeface="나눔고딕" panose="020B0600000101010101" charset="-127"/>
                <a:ea typeface="나눔고딕" panose="020B0600000101010101" charset="-127"/>
                <a:cs typeface="Arial" pitchFamily="34" charset="0"/>
              </a:rPr>
              <a:t>서비스별</a:t>
            </a:r>
            <a:r>
              <a:rPr lang="ko-KR" altLang="en-US" sz="1050" dirty="0">
                <a:latin typeface="나눔고딕" panose="020B0600000101010101" charset="-127"/>
                <a:ea typeface="나눔고딕" panose="020B0600000101010101" charset="-127"/>
                <a:cs typeface="Arial" pitchFamily="34" charset="0"/>
              </a:rPr>
              <a:t> </a:t>
            </a:r>
            <a:endParaRPr lang="en-US" altLang="ko-KR" sz="1050" dirty="0">
              <a:latin typeface="나눔고딕" panose="020B0600000101010101" charset="-127"/>
              <a:ea typeface="나눔고딕" panose="020B0600000101010101" charset="-127"/>
              <a:cs typeface="Arial" pitchFamily="34" charset="0"/>
            </a:endParaRPr>
          </a:p>
          <a:p>
            <a:pPr algn="ctr" eaLnBrk="0" latinLnBrk="0" hangingPunct="0">
              <a:defRPr/>
            </a:pPr>
            <a:r>
              <a:rPr lang="ko-KR" altLang="en-US" sz="1050" dirty="0">
                <a:latin typeface="나눔고딕" panose="020B0600000101010101" charset="-127"/>
                <a:ea typeface="나눔고딕" panose="020B0600000101010101" charset="-127"/>
                <a:cs typeface="Arial" pitchFamily="34" charset="0"/>
              </a:rPr>
              <a:t>분석</a:t>
            </a:r>
          </a:p>
        </p:txBody>
      </p:sp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3822630" y="4297965"/>
            <a:ext cx="1881571" cy="1691570"/>
          </a:xfrm>
          <a:prstGeom prst="rect">
            <a:avLst/>
          </a:prstGeom>
          <a:noFill/>
          <a:ln w="6350" cap="rnd" algn="ctr">
            <a:noFill/>
            <a:miter lim="800000"/>
            <a:headEnd/>
            <a:tailEnd/>
          </a:ln>
        </p:spPr>
        <p:txBody>
          <a:bodyPr lIns="45720" rIns="45720" anchor="ctr"/>
          <a:lstStyle>
            <a:defPPr>
              <a:defRPr lang="ko-KR"/>
            </a:defPPr>
            <a:lvl1pPr marL="87313" indent="-87313" eaLnBrk="0" latinLnBrk="0" hangingPunct="0">
              <a:lnSpc>
                <a:spcPct val="150000"/>
              </a:lnSpc>
              <a:buClr>
                <a:srgbClr val="4D4D4D"/>
              </a:buClr>
              <a:buSzPct val="120000"/>
              <a:buFont typeface="Wingdings" pitchFamily="2" charset="2"/>
              <a:buChar char="§"/>
              <a:defRPr kumimoji="0" sz="12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서비스 구성도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연동 </a:t>
            </a: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DBMS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네트워크 구성도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U2L 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가능여부 및 난이도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애플리케이션 </a:t>
            </a:r>
            <a:r>
              <a:rPr lang="en-US" altLang="ko-KR" sz="900" dirty="0">
                <a:latin typeface="나눔고딕" panose="020B0600000101010101" charset="-127"/>
                <a:ea typeface="나눔고딕" panose="020B0600000101010101" charset="-127"/>
              </a:rPr>
              <a:t>Migration</a:t>
            </a: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가능 여부 및 서비스 별 난이도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r>
              <a:rPr lang="ko-KR" altLang="en-US" sz="900" dirty="0">
                <a:latin typeface="나눔고딕" panose="020B0600000101010101" charset="-127"/>
                <a:ea typeface="나눔고딕" panose="020B0600000101010101" charset="-127"/>
              </a:rPr>
              <a:t>서비스 별 내용연수 확인</a:t>
            </a: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endParaRPr lang="en-US" altLang="ko-KR" sz="900" dirty="0">
              <a:latin typeface="나눔고딕" panose="020B0600000101010101" charset="-127"/>
              <a:ea typeface="나눔고딕" panose="020B0600000101010101" charset="-127"/>
            </a:endParaRPr>
          </a:p>
          <a:p>
            <a:pPr>
              <a:lnSpc>
                <a:spcPct val="100000"/>
              </a:lnSpc>
            </a:pPr>
            <a:endParaRPr lang="ko-KR" altLang="en-US" sz="900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2" name="AutoShape 20"/>
          <p:cNvSpPr>
            <a:spLocks noChangeArrowheads="1"/>
          </p:cNvSpPr>
          <p:nvPr/>
        </p:nvSpPr>
        <p:spPr bwMode="gray">
          <a:xfrm>
            <a:off x="1753120" y="2852936"/>
            <a:ext cx="1113795" cy="648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altLang="ko-KR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84 </a:t>
            </a:r>
            <a:r>
              <a:rPr lang="ko-KR" altLang="en-US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 서비스 </a:t>
            </a:r>
            <a:endParaRPr lang="en-US" altLang="ko-KR" sz="105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algn="ctr"/>
            <a:r>
              <a:rPr lang="en-US" altLang="ko-KR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 </a:t>
            </a:r>
            <a:r>
              <a:rPr lang="ko-KR" altLang="en-US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서버</a:t>
            </a:r>
          </a:p>
        </p:txBody>
      </p:sp>
      <p:sp>
        <p:nvSpPr>
          <p:cNvPr id="46" name="Rectangle 141"/>
          <p:cNvSpPr>
            <a:spLocks noChangeArrowheads="1"/>
          </p:cNvSpPr>
          <p:nvPr/>
        </p:nvSpPr>
        <p:spPr bwMode="auto">
          <a:xfrm>
            <a:off x="5968626" y="3645025"/>
            <a:ext cx="4663878" cy="29624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난이도 정의</a:t>
            </a:r>
          </a:p>
        </p:txBody>
      </p:sp>
      <p:graphicFrame>
        <p:nvGraphicFramePr>
          <p:cNvPr id="47" name="표 46"/>
          <p:cNvGraphicFramePr>
            <a:graphicFrameLocks noGrp="1"/>
          </p:cNvGraphicFramePr>
          <p:nvPr>
            <p:extLst/>
          </p:nvPr>
        </p:nvGraphicFramePr>
        <p:xfrm>
          <a:off x="6096001" y="4020056"/>
          <a:ext cx="4464497" cy="1929225"/>
        </p:xfrm>
        <a:graphic>
          <a:graphicData uri="http://schemas.openxmlformats.org/drawingml/2006/table">
            <a:tbl>
              <a:tblPr/>
              <a:tblGrid>
                <a:gridCol w="6910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811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614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55824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구분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쉬움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중간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00000"/>
                        </a:lnSpc>
                      </a:pPr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어려움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73401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900" b="1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서버별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난이도</a:t>
                      </a:r>
                    </a:p>
                  </a:txBody>
                  <a:tcPr marL="3600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현재 사용하고 있는 시스템 환경에서 아무런 변경 없이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클라우드로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전환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현재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Virtual Machine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에서 구동되고 있는 시스템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쉬운 레벨의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U2L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을 진행해야 하는 경우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쉬운 레벨의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DB</a:t>
                      </a:r>
                      <a:r>
                        <a:rPr lang="en-US" altLang="ko-KR" sz="800" b="0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</a:t>
                      </a:r>
                      <a:r>
                        <a:rPr lang="ko-KR" altLang="en-US" sz="800" b="0" i="0" u="none" strike="noStrike" baseline="0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마이그레이션을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진행해야 하는 경우</a:t>
                      </a:r>
                      <a:endParaRPr lang="en-US" altLang="ko-KR" sz="800" b="0" i="0" u="none" strike="noStrike" baseline="0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marL="171450" indent="-171450" algn="l" rtl="0" fontAlgn="ctr">
                        <a:lnSpc>
                          <a:spcPct val="10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서비스 구성도 및 네트워크 구조가 바뀌는 경우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algn="l" rtl="0" fontAlgn="ctr">
                        <a:lnSpc>
                          <a:spcPct val="100000"/>
                        </a:lnSpc>
                      </a:pP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비교적 어려운 레벨의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U2L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및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DB</a:t>
                      </a:r>
                      <a:r>
                        <a:rPr lang="en-US" altLang="ko-KR" sz="800" b="0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</a:t>
                      </a:r>
                      <a:r>
                        <a:rPr lang="ko-KR" altLang="en-US" sz="800" b="0" i="0" u="none" strike="noStrike" baseline="0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마이그레이션을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동시에 수행하여 </a:t>
                      </a:r>
                      <a:r>
                        <a:rPr lang="ko-KR" altLang="en-US" sz="800" b="0" i="0" u="none" strike="noStrike" baseline="0" dirty="0" err="1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클라우드로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latin typeface="나눔고딕" panose="020B0600000101010101" charset="-127"/>
                          <a:ea typeface="나눔고딕" panose="020B0600000101010101" charset="-127"/>
                        </a:rPr>
                        <a:t> 전환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marL="0" marR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marL="0" marR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" name="제목 1">
            <a:extLst>
              <a:ext uri="{FF2B5EF4-FFF2-40B4-BE49-F238E27FC236}">
                <a16:creationId xmlns:a16="http://schemas.microsoft.com/office/drawing/2014/main" xmlns="" id="{B41FCAB0-A02C-7646-9F34-C5C668E7F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ko-KR" dirty="0"/>
              <a:t>4.3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ACC447BA-730C-9943-9DDC-9B9EA3F7D0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432937"/>
          </a:xfrm>
        </p:spPr>
        <p:txBody>
          <a:bodyPr/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</a:t>
            </a:r>
            <a:r>
              <a:rPr kumimoji="1" lang="en-US" altLang="ko-KR" dirty="0"/>
              <a:t>/ </a:t>
            </a:r>
            <a:r>
              <a:rPr kumimoji="1" lang="ko-KR" altLang="en-US" dirty="0"/>
              <a:t>서비스 총 </a:t>
            </a:r>
            <a:r>
              <a:rPr kumimoji="1" lang="en-US" altLang="ko-KR" dirty="0"/>
              <a:t>84</a:t>
            </a:r>
            <a:r>
              <a:rPr kumimoji="1" lang="ko-KR" altLang="en-US" dirty="0"/>
              <a:t>개에 대한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50872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오픈 소스 도입 전략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335360" y="827569"/>
            <a:ext cx="11528162" cy="58477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향후 </a:t>
            </a:r>
            <a:r>
              <a:rPr lang="ko-KR" altLang="en-US" sz="1600" dirty="0" err="1">
                <a:latin typeface="산돌고딕 M" panose="02030504000101010101" pitchFamily="18" charset="-127"/>
                <a:ea typeface="산돌고딕 M" panose="02030504000101010101" pitchFamily="18" charset="-127"/>
              </a:rPr>
              <a:t>오픈소스를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ko-KR" altLang="en-US" sz="1600" dirty="0" err="1">
                <a:latin typeface="산돌고딕 M" panose="02030504000101010101" pitchFamily="18" charset="-127"/>
                <a:ea typeface="산돌고딕 M" panose="02030504000101010101" pitchFamily="18" charset="-127"/>
              </a:rPr>
              <a:t>비지니스의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 핵심요소로 가지고 가기 위해 플랫폼 전략으로 </a:t>
            </a:r>
            <a:r>
              <a:rPr lang="ko-KR" altLang="en-US" sz="1600" dirty="0" err="1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리눅스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600" dirty="0" err="1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오픈소스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ko-KR" altLang="en-US" sz="1600" dirty="0" err="1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미들웨어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,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클라우드가 </a:t>
            </a:r>
            <a:r>
              <a:rPr lang="ko-KR" altLang="en-US" sz="1600" dirty="0" err="1">
                <a:latin typeface="산돌고딕 M" panose="02030504000101010101" pitchFamily="18" charset="-127"/>
                <a:ea typeface="산돌고딕 M" panose="02030504000101010101" pitchFamily="18" charset="-127"/>
              </a:rPr>
              <a:t>되입되고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 있는 실정입니다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. 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512610" y="1628801"/>
            <a:ext cx="11167482" cy="4763413"/>
            <a:chOff x="632520" y="1831808"/>
            <a:chExt cx="8626276" cy="4117472"/>
          </a:xfrm>
        </p:grpSpPr>
        <p:grpSp>
          <p:nvGrpSpPr>
            <p:cNvPr id="9" name="그룹 8"/>
            <p:cNvGrpSpPr/>
            <p:nvPr/>
          </p:nvGrpSpPr>
          <p:grpSpPr>
            <a:xfrm>
              <a:off x="632520" y="2326586"/>
              <a:ext cx="1242239" cy="521850"/>
              <a:chOff x="3440832" y="1052736"/>
              <a:chExt cx="5616624" cy="1230442"/>
            </a:xfrm>
            <a:solidFill>
              <a:srgbClr val="BEBEBE"/>
            </a:solidFill>
          </p:grpSpPr>
          <p:cxnSp>
            <p:nvCxnSpPr>
              <p:cNvPr id="10" name="직선 연결선 9"/>
              <p:cNvCxnSpPr/>
              <p:nvPr/>
            </p:nvCxnSpPr>
            <p:spPr bwMode="auto">
              <a:xfrm>
                <a:off x="3440832" y="1052736"/>
                <a:ext cx="5616624" cy="0"/>
              </a:xfrm>
              <a:prstGeom prst="line">
                <a:avLst/>
              </a:prstGeom>
              <a:grpFill/>
              <a:ln w="38100">
                <a:solidFill>
                  <a:schemeClr val="bg1">
                    <a:lumMod val="50000"/>
                  </a:schemeClr>
                </a:solidFill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" name="직선 연결선 10"/>
              <p:cNvCxnSpPr/>
              <p:nvPr/>
            </p:nvCxnSpPr>
            <p:spPr bwMode="auto">
              <a:xfrm>
                <a:off x="3440832" y="2283178"/>
                <a:ext cx="5616624" cy="0"/>
              </a:xfrm>
              <a:prstGeom prst="lin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2" name="TextBox 11"/>
              <p:cNvSpPr txBox="1"/>
              <p:nvPr/>
            </p:nvSpPr>
            <p:spPr>
              <a:xfrm>
                <a:off x="3440832" y="1065750"/>
                <a:ext cx="5616624" cy="1211124"/>
              </a:xfrm>
              <a:prstGeom prst="rect">
                <a:avLst/>
              </a:prstGeom>
              <a:grpFill/>
              <a:ln w="19050" algn="ctr">
                <a:noFill/>
                <a:round/>
                <a:headEnd/>
                <a:tailEnd/>
              </a:ln>
            </p:spPr>
            <p:txBody>
              <a:bodyPr wrap="square" rtlCol="0" anchor="ctr">
                <a:noAutofit/>
              </a:bodyPr>
              <a:lstStyle>
                <a:defPPr>
                  <a:defRPr lang="ko-KR"/>
                </a:defPPr>
                <a:lvl1pPr marL="268288" indent="-268288" eaLnBrk="1" fontAlgn="auto" latinLnBrk="0" hangingPunct="1">
                  <a:lnSpc>
                    <a:spcPct val="120000"/>
                  </a:lnSpc>
                  <a:spcBef>
                    <a:spcPts val="600"/>
                  </a:spcBef>
                  <a:spcAft>
                    <a:spcPts val="0"/>
                  </a:spcAft>
                  <a:buSzPct val="100000"/>
                  <a:buFontTx/>
                  <a:buBlip>
                    <a:blip r:embed="rId3"/>
                  </a:buBlip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kumimoji="0" sz="1600" b="0" kern="0">
                    <a:solidFill>
                      <a:srgbClr val="000000"/>
                    </a:solidFill>
                    <a:latin typeface="산돌고딕 M" pitchFamily="18" charset="-127"/>
                    <a:ea typeface="산돌고딕 M" pitchFamily="18" charset="-127"/>
                  </a:defRPr>
                </a:lvl1pPr>
              </a:lstStyle>
              <a:p>
                <a:pPr marL="0" indent="0" algn="ctr" defTabSz="742950">
                  <a:lnSpc>
                    <a:spcPct val="110000"/>
                  </a:lnSpc>
                  <a:spcBef>
                    <a:spcPct val="20000"/>
                  </a:spcBef>
                  <a:buNone/>
                  <a:tabLst>
                    <a:tab pos="0" algn="l"/>
                    <a:tab pos="371475" algn="l"/>
                    <a:tab pos="742950" algn="l"/>
                    <a:tab pos="1114425" algn="l"/>
                    <a:tab pos="1485900" algn="l"/>
                    <a:tab pos="1857375" algn="l"/>
                    <a:tab pos="2228850" algn="l"/>
                    <a:tab pos="2600325" algn="l"/>
                    <a:tab pos="2971800" algn="l"/>
                    <a:tab pos="3343275" algn="l"/>
                    <a:tab pos="3714750" algn="l"/>
                    <a:tab pos="4086225" algn="l"/>
                    <a:tab pos="4457700" algn="l"/>
                    <a:tab pos="4829175" algn="l"/>
                    <a:tab pos="5200650" algn="l"/>
                    <a:tab pos="5572125" algn="l"/>
                    <a:tab pos="5943600" algn="l"/>
                    <a:tab pos="6315075" algn="l"/>
                    <a:tab pos="6686550" algn="l"/>
                    <a:tab pos="7058025" algn="l"/>
                    <a:tab pos="7429500" algn="l"/>
                  </a:tabLst>
                </a:pPr>
                <a:r>
                  <a:rPr lang="ko-KR" altLang="en-US" sz="1200" b="1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</a:rPr>
                  <a:t>오픈 소스 </a:t>
                </a:r>
                <a:r>
                  <a:rPr lang="ko-KR" altLang="en-US" sz="12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</a:rPr>
                  <a:t>분석</a:t>
                </a:r>
              </a:p>
            </p:txBody>
          </p:sp>
        </p:grpSp>
        <p:grpSp>
          <p:nvGrpSpPr>
            <p:cNvPr id="13" name="그룹 12"/>
            <p:cNvGrpSpPr/>
            <p:nvPr/>
          </p:nvGrpSpPr>
          <p:grpSpPr>
            <a:xfrm>
              <a:off x="632520" y="3492008"/>
              <a:ext cx="1242239" cy="521850"/>
              <a:chOff x="3440832" y="1052736"/>
              <a:chExt cx="5616624" cy="1230442"/>
            </a:xfrm>
            <a:solidFill>
              <a:srgbClr val="BEBEBE"/>
            </a:solidFill>
          </p:grpSpPr>
          <p:cxnSp>
            <p:nvCxnSpPr>
              <p:cNvPr id="14" name="직선 연결선 13"/>
              <p:cNvCxnSpPr/>
              <p:nvPr/>
            </p:nvCxnSpPr>
            <p:spPr bwMode="auto">
              <a:xfrm>
                <a:off x="3440832" y="1052736"/>
                <a:ext cx="5616624" cy="0"/>
              </a:xfrm>
              <a:prstGeom prst="line">
                <a:avLst/>
              </a:prstGeom>
              <a:grpFill/>
              <a:ln w="38100">
                <a:solidFill>
                  <a:schemeClr val="bg1">
                    <a:lumMod val="50000"/>
                  </a:schemeClr>
                </a:solidFill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" name="직선 연결선 14"/>
              <p:cNvCxnSpPr/>
              <p:nvPr/>
            </p:nvCxnSpPr>
            <p:spPr bwMode="auto">
              <a:xfrm>
                <a:off x="3440832" y="2283178"/>
                <a:ext cx="5616624" cy="0"/>
              </a:xfrm>
              <a:prstGeom prst="lin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6" name="TextBox 15"/>
              <p:cNvSpPr txBox="1"/>
              <p:nvPr/>
            </p:nvSpPr>
            <p:spPr>
              <a:xfrm>
                <a:off x="3440832" y="1065750"/>
                <a:ext cx="5616624" cy="1211124"/>
              </a:xfrm>
              <a:prstGeom prst="rect">
                <a:avLst/>
              </a:prstGeom>
              <a:grpFill/>
              <a:ln w="19050" algn="ctr">
                <a:noFill/>
                <a:round/>
                <a:headEnd/>
                <a:tailEnd/>
              </a:ln>
            </p:spPr>
            <p:txBody>
              <a:bodyPr wrap="square" rtlCol="0" anchor="ctr">
                <a:noAutofit/>
              </a:bodyPr>
              <a:lstStyle>
                <a:defPPr>
                  <a:defRPr lang="ko-KR"/>
                </a:defPPr>
                <a:lvl1pPr marL="268288" indent="-268288" eaLnBrk="1" fontAlgn="auto" latinLnBrk="0" hangingPunct="1">
                  <a:lnSpc>
                    <a:spcPct val="120000"/>
                  </a:lnSpc>
                  <a:spcBef>
                    <a:spcPts val="600"/>
                  </a:spcBef>
                  <a:spcAft>
                    <a:spcPts val="0"/>
                  </a:spcAft>
                  <a:buSzPct val="100000"/>
                  <a:buFontTx/>
                  <a:buBlip>
                    <a:blip r:embed="rId3"/>
                  </a:buBlip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kumimoji="0" sz="1600" b="0" kern="0">
                    <a:solidFill>
                      <a:srgbClr val="000000"/>
                    </a:solidFill>
                    <a:latin typeface="산돌고딕 M" pitchFamily="18" charset="-127"/>
                    <a:ea typeface="산돌고딕 M" pitchFamily="18" charset="-127"/>
                  </a:defRPr>
                </a:lvl1pPr>
              </a:lstStyle>
              <a:p>
                <a:pPr marL="0" indent="0" algn="ctr" defTabSz="742950">
                  <a:lnSpc>
                    <a:spcPct val="110000"/>
                  </a:lnSpc>
                  <a:spcBef>
                    <a:spcPct val="20000"/>
                  </a:spcBef>
                  <a:buNone/>
                  <a:tabLst>
                    <a:tab pos="0" algn="l"/>
                    <a:tab pos="371475" algn="l"/>
                    <a:tab pos="742950" algn="l"/>
                    <a:tab pos="1114425" algn="l"/>
                    <a:tab pos="1485900" algn="l"/>
                    <a:tab pos="1857375" algn="l"/>
                    <a:tab pos="2228850" algn="l"/>
                    <a:tab pos="2600325" algn="l"/>
                    <a:tab pos="2971800" algn="l"/>
                    <a:tab pos="3343275" algn="l"/>
                    <a:tab pos="3714750" algn="l"/>
                    <a:tab pos="4086225" algn="l"/>
                    <a:tab pos="4457700" algn="l"/>
                    <a:tab pos="4829175" algn="l"/>
                    <a:tab pos="5200650" algn="l"/>
                    <a:tab pos="5572125" algn="l"/>
                    <a:tab pos="5943600" algn="l"/>
                    <a:tab pos="6315075" algn="l"/>
                    <a:tab pos="6686550" algn="l"/>
                    <a:tab pos="7058025" algn="l"/>
                    <a:tab pos="7429500" algn="l"/>
                  </a:tabLst>
                </a:pPr>
                <a:r>
                  <a:rPr lang="ko-KR" altLang="en-US" sz="12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</a:rPr>
                  <a:t>시사점</a:t>
                </a:r>
              </a:p>
            </p:txBody>
          </p:sp>
        </p:grpSp>
        <p:grpSp>
          <p:nvGrpSpPr>
            <p:cNvPr id="17" name="그룹 16"/>
            <p:cNvGrpSpPr/>
            <p:nvPr/>
          </p:nvGrpSpPr>
          <p:grpSpPr>
            <a:xfrm>
              <a:off x="632520" y="4603631"/>
              <a:ext cx="1242239" cy="519176"/>
              <a:chOff x="3440832" y="1052736"/>
              <a:chExt cx="5616624" cy="1230442"/>
            </a:xfrm>
            <a:solidFill>
              <a:srgbClr val="BEBEBE"/>
            </a:solidFill>
          </p:grpSpPr>
          <p:cxnSp>
            <p:nvCxnSpPr>
              <p:cNvPr id="18" name="직선 연결선 17"/>
              <p:cNvCxnSpPr/>
              <p:nvPr/>
            </p:nvCxnSpPr>
            <p:spPr bwMode="auto">
              <a:xfrm>
                <a:off x="3440832" y="1052736"/>
                <a:ext cx="5616624" cy="0"/>
              </a:xfrm>
              <a:prstGeom prst="line">
                <a:avLst/>
              </a:prstGeom>
              <a:grpFill/>
              <a:ln w="38100">
                <a:solidFill>
                  <a:schemeClr val="bg1">
                    <a:lumMod val="50000"/>
                  </a:schemeClr>
                </a:solidFill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" name="직선 연결선 18"/>
              <p:cNvCxnSpPr/>
              <p:nvPr/>
            </p:nvCxnSpPr>
            <p:spPr bwMode="auto">
              <a:xfrm>
                <a:off x="3440832" y="2283178"/>
                <a:ext cx="5616624" cy="0"/>
              </a:xfrm>
              <a:prstGeom prst="lin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 type="none" w="med" len="med"/>
                <a:tailEnd type="none" w="med" len="med"/>
              </a:ln>
            </p:spPr>
          </p:cxnSp>
          <p:sp>
            <p:nvSpPr>
              <p:cNvPr id="20" name="TextBox 19"/>
              <p:cNvSpPr txBox="1"/>
              <p:nvPr/>
            </p:nvSpPr>
            <p:spPr>
              <a:xfrm>
                <a:off x="3440832" y="1065750"/>
                <a:ext cx="5616624" cy="1211124"/>
              </a:xfrm>
              <a:prstGeom prst="rect">
                <a:avLst/>
              </a:prstGeom>
              <a:grpFill/>
              <a:ln w="19050" algn="ctr">
                <a:noFill/>
                <a:round/>
                <a:headEnd/>
                <a:tailEnd/>
              </a:ln>
            </p:spPr>
            <p:txBody>
              <a:bodyPr wrap="square" rtlCol="0" anchor="ctr">
                <a:noAutofit/>
              </a:bodyPr>
              <a:lstStyle>
                <a:defPPr>
                  <a:defRPr lang="ko-KR"/>
                </a:defPPr>
                <a:lvl1pPr marL="268288" indent="-268288" eaLnBrk="1" fontAlgn="auto" latinLnBrk="0" hangingPunct="1">
                  <a:lnSpc>
                    <a:spcPct val="120000"/>
                  </a:lnSpc>
                  <a:spcBef>
                    <a:spcPts val="600"/>
                  </a:spcBef>
                  <a:spcAft>
                    <a:spcPts val="0"/>
                  </a:spcAft>
                  <a:buSzPct val="100000"/>
                  <a:buFontTx/>
                  <a:buBlip>
                    <a:blip r:embed="rId3"/>
                  </a:buBlip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kumimoji="0" sz="1600" b="0" kern="0">
                    <a:solidFill>
                      <a:srgbClr val="000000"/>
                    </a:solidFill>
                    <a:latin typeface="산돌고딕 M" pitchFamily="18" charset="-127"/>
                    <a:ea typeface="산돌고딕 M" pitchFamily="18" charset="-127"/>
                  </a:defRPr>
                </a:lvl1pPr>
              </a:lstStyle>
              <a:p>
                <a:pPr marL="0" indent="0" algn="ctr" defTabSz="742950">
                  <a:lnSpc>
                    <a:spcPct val="110000"/>
                  </a:lnSpc>
                  <a:spcBef>
                    <a:spcPct val="20000"/>
                  </a:spcBef>
                  <a:buNone/>
                  <a:tabLst>
                    <a:tab pos="0" algn="l"/>
                    <a:tab pos="371475" algn="l"/>
                    <a:tab pos="742950" algn="l"/>
                    <a:tab pos="1114425" algn="l"/>
                    <a:tab pos="1485900" algn="l"/>
                    <a:tab pos="1857375" algn="l"/>
                    <a:tab pos="2228850" algn="l"/>
                    <a:tab pos="2600325" algn="l"/>
                    <a:tab pos="2971800" algn="l"/>
                    <a:tab pos="3343275" algn="l"/>
                    <a:tab pos="3714750" algn="l"/>
                    <a:tab pos="4086225" algn="l"/>
                    <a:tab pos="4457700" algn="l"/>
                    <a:tab pos="4829175" algn="l"/>
                    <a:tab pos="5200650" algn="l"/>
                    <a:tab pos="5572125" algn="l"/>
                    <a:tab pos="5943600" algn="l"/>
                    <a:tab pos="6315075" algn="l"/>
                    <a:tab pos="6686550" algn="l"/>
                    <a:tab pos="7058025" algn="l"/>
                    <a:tab pos="7429500" algn="l"/>
                  </a:tabLst>
                </a:pPr>
                <a:r>
                  <a:rPr lang="ko-KR" altLang="en-US" sz="12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</a:rPr>
                  <a:t>활용 측면</a:t>
                </a:r>
                <a:endParaRPr lang="en-US" altLang="ko-KR" sz="1200" b="1" dirty="0">
                  <a:solidFill>
                    <a:prstClr val="black">
                      <a:lumMod val="65000"/>
                      <a:lumOff val="35000"/>
                    </a:prstClr>
                  </a:solidFill>
                </a:endParaRPr>
              </a:p>
            </p:txBody>
          </p:sp>
        </p:grpSp>
        <p:grpSp>
          <p:nvGrpSpPr>
            <p:cNvPr id="21" name="그룹 20"/>
            <p:cNvGrpSpPr/>
            <p:nvPr/>
          </p:nvGrpSpPr>
          <p:grpSpPr>
            <a:xfrm>
              <a:off x="632520" y="5422722"/>
              <a:ext cx="1242239" cy="519176"/>
              <a:chOff x="3440832" y="1052736"/>
              <a:chExt cx="5616624" cy="1230442"/>
            </a:xfrm>
            <a:solidFill>
              <a:srgbClr val="BEBEBE"/>
            </a:solidFill>
          </p:grpSpPr>
          <p:cxnSp>
            <p:nvCxnSpPr>
              <p:cNvPr id="22" name="직선 연결선 21"/>
              <p:cNvCxnSpPr/>
              <p:nvPr/>
            </p:nvCxnSpPr>
            <p:spPr bwMode="auto">
              <a:xfrm>
                <a:off x="3440832" y="1052736"/>
                <a:ext cx="5616624" cy="0"/>
              </a:xfrm>
              <a:prstGeom prst="line">
                <a:avLst/>
              </a:prstGeom>
              <a:grpFill/>
              <a:ln w="38100">
                <a:solidFill>
                  <a:schemeClr val="bg1">
                    <a:lumMod val="50000"/>
                  </a:schemeClr>
                </a:solidFill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3" name="직선 연결선 22"/>
              <p:cNvCxnSpPr/>
              <p:nvPr/>
            </p:nvCxnSpPr>
            <p:spPr bwMode="auto">
              <a:xfrm>
                <a:off x="3440832" y="2283178"/>
                <a:ext cx="5616624" cy="0"/>
              </a:xfrm>
              <a:prstGeom prst="line">
                <a:avLst/>
              </a:prstGeom>
              <a:grpFill/>
              <a:ln w="9525">
                <a:solidFill>
                  <a:schemeClr val="bg1">
                    <a:lumMod val="50000"/>
                  </a:schemeClr>
                </a:solidFill>
                <a:round/>
                <a:headEnd type="none" w="med" len="med"/>
                <a:tailEnd type="none" w="med" len="med"/>
              </a:ln>
            </p:spPr>
          </p:cxnSp>
          <p:sp>
            <p:nvSpPr>
              <p:cNvPr id="24" name="TextBox 23"/>
              <p:cNvSpPr txBox="1"/>
              <p:nvPr/>
            </p:nvSpPr>
            <p:spPr>
              <a:xfrm>
                <a:off x="3440832" y="1065750"/>
                <a:ext cx="5616624" cy="1211124"/>
              </a:xfrm>
              <a:prstGeom prst="rect">
                <a:avLst/>
              </a:prstGeom>
              <a:grpFill/>
              <a:ln w="19050" algn="ctr">
                <a:noFill/>
                <a:round/>
                <a:headEnd/>
                <a:tailEnd/>
              </a:ln>
            </p:spPr>
            <p:txBody>
              <a:bodyPr wrap="square" rtlCol="0" anchor="ctr">
                <a:noAutofit/>
              </a:bodyPr>
              <a:lstStyle>
                <a:defPPr>
                  <a:defRPr lang="ko-KR"/>
                </a:defPPr>
                <a:lvl1pPr marL="268288" indent="-268288" eaLnBrk="1" fontAlgn="auto" latinLnBrk="0" hangingPunct="1">
                  <a:lnSpc>
                    <a:spcPct val="120000"/>
                  </a:lnSpc>
                  <a:spcBef>
                    <a:spcPts val="600"/>
                  </a:spcBef>
                  <a:spcAft>
                    <a:spcPts val="0"/>
                  </a:spcAft>
                  <a:buSzPct val="100000"/>
                  <a:buFontTx/>
                  <a:buBlip>
                    <a:blip r:embed="rId3"/>
                  </a:buBlip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kumimoji="0" sz="1600" b="0" kern="0">
                    <a:solidFill>
                      <a:srgbClr val="000000"/>
                    </a:solidFill>
                    <a:latin typeface="산돌고딕 M" pitchFamily="18" charset="-127"/>
                    <a:ea typeface="산돌고딕 M" pitchFamily="18" charset="-127"/>
                  </a:defRPr>
                </a:lvl1pPr>
              </a:lstStyle>
              <a:p>
                <a:pPr marL="0" indent="0" algn="ctr" defTabSz="742950">
                  <a:lnSpc>
                    <a:spcPct val="110000"/>
                  </a:lnSpc>
                  <a:spcBef>
                    <a:spcPct val="20000"/>
                  </a:spcBef>
                  <a:buNone/>
                  <a:tabLst>
                    <a:tab pos="0" algn="l"/>
                    <a:tab pos="371475" algn="l"/>
                    <a:tab pos="742950" algn="l"/>
                    <a:tab pos="1114425" algn="l"/>
                    <a:tab pos="1485900" algn="l"/>
                    <a:tab pos="1857375" algn="l"/>
                    <a:tab pos="2228850" algn="l"/>
                    <a:tab pos="2600325" algn="l"/>
                    <a:tab pos="2971800" algn="l"/>
                    <a:tab pos="3343275" algn="l"/>
                    <a:tab pos="3714750" algn="l"/>
                    <a:tab pos="4086225" algn="l"/>
                    <a:tab pos="4457700" algn="l"/>
                    <a:tab pos="4829175" algn="l"/>
                    <a:tab pos="5200650" algn="l"/>
                    <a:tab pos="5572125" algn="l"/>
                    <a:tab pos="5943600" algn="l"/>
                    <a:tab pos="6315075" algn="l"/>
                    <a:tab pos="6686550" algn="l"/>
                    <a:tab pos="7058025" algn="l"/>
                    <a:tab pos="7429500" algn="l"/>
                  </a:tabLst>
                </a:pPr>
                <a:r>
                  <a:rPr lang="ko-KR" altLang="en-US" sz="12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</a:rPr>
                  <a:t>관리 측면</a:t>
                </a:r>
                <a:endParaRPr lang="en-US" altLang="ko-KR" sz="1200" b="1" dirty="0">
                  <a:solidFill>
                    <a:prstClr val="black">
                      <a:lumMod val="65000"/>
                      <a:lumOff val="35000"/>
                    </a:prstClr>
                  </a:solidFill>
                </a:endParaRPr>
              </a:p>
            </p:txBody>
          </p:sp>
        </p:grpSp>
        <p:grpSp>
          <p:nvGrpSpPr>
            <p:cNvPr id="25" name="그룹 24"/>
            <p:cNvGrpSpPr/>
            <p:nvPr/>
          </p:nvGrpSpPr>
          <p:grpSpPr>
            <a:xfrm>
              <a:off x="2366673" y="1831808"/>
              <a:ext cx="6892123" cy="4117472"/>
              <a:chOff x="3108201" y="1169654"/>
              <a:chExt cx="7380287" cy="5067658"/>
            </a:xfrm>
          </p:grpSpPr>
          <p:sp>
            <p:nvSpPr>
              <p:cNvPr id="26" name="Rectangle 9"/>
              <p:cNvSpPr>
                <a:spLocks noChangeArrowheads="1"/>
              </p:cNvSpPr>
              <p:nvPr/>
            </p:nvSpPr>
            <p:spPr bwMode="auto">
              <a:xfrm>
                <a:off x="3135188" y="3140968"/>
                <a:ext cx="7353300" cy="752144"/>
              </a:xfrm>
              <a:prstGeom prst="homePlate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000000">
                    <a:alpha val="37999"/>
                  </a:srgbClr>
                </a:outerShdw>
              </a:effectLst>
            </p:spPr>
            <p:txBody>
              <a:bodyPr lIns="117000" rIns="0" anchor="ctr"/>
              <a:lstStyle/>
              <a:p>
                <a:pPr defTabSz="742950" eaLnBrk="0" fontAlgn="auto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§"/>
                  <a:defRPr/>
                </a:pPr>
                <a:r>
                  <a:rPr kumimoji="0" lang="en-US" altLang="ko-KR" sz="140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</a:t>
                </a:r>
                <a:r>
                  <a:rPr kumimoji="0" lang="ko-KR" altLang="en-US" sz="140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운영체제</a:t>
                </a:r>
                <a:r>
                  <a:rPr kumimoji="0" lang="en-US" altLang="ko-KR" sz="140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, </a:t>
                </a:r>
                <a:r>
                  <a:rPr kumimoji="0" lang="ko-KR" altLang="en-US" sz="140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웹</a:t>
                </a:r>
                <a:r>
                  <a:rPr kumimoji="0" lang="en-US" altLang="ko-KR" sz="140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, </a:t>
                </a:r>
                <a:r>
                  <a:rPr kumimoji="0" lang="ko-KR" altLang="en-US" sz="1400" dirty="0" err="1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미들웨어</a:t>
                </a:r>
                <a:r>
                  <a:rPr kumimoji="0" lang="en-US" altLang="ko-KR" sz="140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, </a:t>
                </a:r>
                <a:r>
                  <a:rPr kumimoji="0" lang="ko-KR" altLang="en-US" sz="140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패키지 솔루션의 </a:t>
                </a:r>
                <a:r>
                  <a:rPr kumimoji="0" lang="ko-KR" altLang="en-US" sz="1400" dirty="0" err="1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전방위</a:t>
                </a:r>
                <a:r>
                  <a:rPr kumimoji="0" lang="ko-KR" altLang="en-US" sz="140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오픈 소스 적용 가능 </a:t>
                </a:r>
                <a:endParaRPr kumimoji="0" lang="en-US" altLang="ko-KR" sz="1400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  <a:p>
                <a:pPr defTabSz="742950" eaLnBrk="0" fontAlgn="auto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Char char="§"/>
                  <a:defRPr/>
                </a:pPr>
                <a:r>
                  <a:rPr kumimoji="0" lang="en-US" altLang="ko-KR" sz="140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</a:t>
                </a:r>
                <a:r>
                  <a:rPr kumimoji="0" lang="ko-KR" altLang="en-US" sz="1400" b="1" dirty="0">
                    <a:solidFill>
                      <a:srgbClr val="C00000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클라우드 기반 인프라에 금융</a:t>
                </a:r>
                <a:r>
                  <a:rPr kumimoji="0" lang="en-US" altLang="ko-KR" sz="1400" b="1" dirty="0">
                    <a:solidFill>
                      <a:srgbClr val="C00000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/</a:t>
                </a:r>
                <a:r>
                  <a:rPr kumimoji="0" lang="ko-KR" altLang="en-US" sz="1400" b="1" dirty="0">
                    <a:solidFill>
                      <a:srgbClr val="C00000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제조 서비스를 결합한 클라우드 형태로의 전환 진행</a:t>
                </a:r>
                <a:endParaRPr kumimoji="0" lang="en-US" altLang="ko-KR" sz="1400" b="1" dirty="0">
                  <a:solidFill>
                    <a:srgbClr val="C00000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27" name="AutoShape 7"/>
              <p:cNvSpPr>
                <a:spLocks noChangeArrowheads="1"/>
              </p:cNvSpPr>
              <p:nvPr/>
            </p:nvSpPr>
            <p:spPr bwMode="auto">
              <a:xfrm>
                <a:off x="6835137" y="1313672"/>
                <a:ext cx="3653351" cy="1710764"/>
              </a:xfrm>
              <a:prstGeom prst="roundRect">
                <a:avLst>
                  <a:gd name="adj" fmla="val 3597"/>
                </a:avLst>
              </a:prstGeom>
              <a:noFill/>
              <a:ln w="3175" algn="ctr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lIns="76050" tIns="155025" rIns="74811" bIns="37406" anchor="ctr"/>
              <a:lstStyle/>
              <a:p>
                <a:pPr algn="ctr" defTabSz="742950" fontAlgn="auto" latinLnBrk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FF"/>
                  </a:buClr>
                  <a:defRPr/>
                </a:pPr>
                <a:endParaRPr kumimoji="0" lang="ko-KR" altLang="ko-KR" sz="1000" kern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28" name="AutoShape 7"/>
              <p:cNvSpPr>
                <a:spLocks noChangeArrowheads="1"/>
              </p:cNvSpPr>
              <p:nvPr/>
            </p:nvSpPr>
            <p:spPr bwMode="auto">
              <a:xfrm>
                <a:off x="3108201" y="1313672"/>
                <a:ext cx="3517083" cy="1710764"/>
              </a:xfrm>
              <a:prstGeom prst="roundRect">
                <a:avLst>
                  <a:gd name="adj" fmla="val 3597"/>
                </a:avLst>
              </a:prstGeom>
              <a:solidFill>
                <a:srgbClr val="FFFFFF"/>
              </a:solidFill>
              <a:ln w="3175" algn="ctr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lIns="76050" tIns="155025" rIns="74811" bIns="37406" anchor="ctr"/>
              <a:lstStyle/>
              <a:p>
                <a:pPr algn="ctr" defTabSz="742950" fontAlgn="auto" latinLnBrk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FF"/>
                  </a:buClr>
                  <a:defRPr/>
                </a:pPr>
                <a:endParaRPr kumimoji="0" lang="ko-KR" altLang="ko-KR" sz="1000" kern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29" name="AutoShape 946"/>
              <p:cNvSpPr>
                <a:spLocks noChangeArrowheads="1"/>
              </p:cNvSpPr>
              <p:nvPr/>
            </p:nvSpPr>
            <p:spPr bwMode="auto">
              <a:xfrm rot="10800000">
                <a:off x="3705055" y="1169656"/>
                <a:ext cx="2369705" cy="324482"/>
              </a:xfrm>
              <a:prstGeom prst="roundRect">
                <a:avLst>
                  <a:gd name="adj" fmla="val 6346"/>
                </a:avLst>
              </a:prstGeom>
              <a:solidFill>
                <a:srgbClr val="BEBEBE"/>
              </a:solidFill>
              <a:ln w="9525" algn="ctr">
                <a:noFill/>
                <a:round/>
                <a:headEnd/>
                <a:tailEnd/>
              </a:ln>
            </p:spPr>
            <p:txBody>
              <a:bodyPr rot="10800000" lIns="58500" tIns="58500" rIns="58500" bIns="58500" anchor="ctr"/>
              <a:lstStyle/>
              <a:p>
                <a:pPr algn="ctr" defTabSz="742950" fontAlgn="auto" latinLnBrk="0"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</a:pPr>
                <a:r>
                  <a:rPr kumimoji="0" lang="ko-KR" altLang="en-US" sz="14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과거</a:t>
                </a:r>
              </a:p>
            </p:txBody>
          </p:sp>
          <p:sp>
            <p:nvSpPr>
              <p:cNvPr id="30" name="Text Box 42"/>
              <p:cNvSpPr txBox="1">
                <a:spLocks noChangeArrowheads="1"/>
              </p:cNvSpPr>
              <p:nvPr/>
            </p:nvSpPr>
            <p:spPr bwMode="auto">
              <a:xfrm>
                <a:off x="3110925" y="1484784"/>
                <a:ext cx="3375364" cy="135557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ko-KR" altLang="en-US" sz="12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</a:t>
                </a:r>
                <a:r>
                  <a:rPr kumimoji="0" lang="en-US" altLang="ko-KR" sz="12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Linux </a:t>
                </a: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defRPr/>
                </a:pP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 </a:t>
                </a: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-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상용 운영체제에 대한 공개 전환</a:t>
                </a:r>
                <a:endParaRPr kumimoji="0" lang="en-US" altLang="ko-KR" sz="1000" kern="0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defRPr/>
                </a:pP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 - 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전세계 개발자에 의한 빠른 발전 속도</a:t>
                </a: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 </a:t>
                </a: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en-US" altLang="ko-KR" sz="12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Apache Web Server</a:t>
                </a: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defRPr/>
                </a:pP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  -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</a:t>
                </a: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1996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년 </a:t>
                </a:r>
                <a:r>
                  <a:rPr kumimoji="0" lang="ko-KR" altLang="en-US" sz="1000" kern="0" dirty="0" err="1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리눅스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탑재</a:t>
                </a: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, 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전세계 </a:t>
                </a: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63.7% 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점유율</a:t>
                </a:r>
                <a:endParaRPr kumimoji="0" lang="en-US" altLang="ko-KR" sz="1000" kern="0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defRPr/>
                </a:pP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  - 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웹 폭발적 성장에 기여</a:t>
                </a:r>
                <a:endParaRPr kumimoji="0" lang="en-US" altLang="ko-KR" sz="1000" kern="0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31" name="AutoShape 946"/>
              <p:cNvSpPr>
                <a:spLocks noChangeArrowheads="1"/>
              </p:cNvSpPr>
              <p:nvPr/>
            </p:nvSpPr>
            <p:spPr bwMode="auto">
              <a:xfrm rot="10800000">
                <a:off x="7367946" y="1169654"/>
                <a:ext cx="2368342" cy="324483"/>
              </a:xfrm>
              <a:prstGeom prst="roundRect">
                <a:avLst>
                  <a:gd name="adj" fmla="val 4838"/>
                </a:avLst>
              </a:prstGeom>
              <a:solidFill>
                <a:srgbClr val="BEBEBE"/>
              </a:solidFill>
              <a:ln w="9525" algn="ctr">
                <a:noFill/>
                <a:round/>
                <a:headEnd/>
                <a:tailEnd/>
              </a:ln>
            </p:spPr>
            <p:txBody>
              <a:bodyPr rot="10800000" lIns="58500" tIns="58500" rIns="58500" bIns="58500" anchor="ctr"/>
              <a:lstStyle/>
              <a:p>
                <a:pPr algn="ctr" defTabSz="742950" fontAlgn="auto" latinLnBrk="0"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</a:pPr>
                <a:r>
                  <a:rPr kumimoji="0" lang="ko-KR" altLang="en-US" sz="14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현재</a:t>
                </a:r>
              </a:p>
            </p:txBody>
          </p:sp>
          <p:sp>
            <p:nvSpPr>
              <p:cNvPr id="32" name="Text Box 42"/>
              <p:cNvSpPr txBox="1">
                <a:spLocks noChangeArrowheads="1"/>
              </p:cNvSpPr>
              <p:nvPr/>
            </p:nvSpPr>
            <p:spPr bwMode="auto">
              <a:xfrm>
                <a:off x="6872909" y="1484784"/>
                <a:ext cx="3615579" cy="135557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ko-KR" altLang="en-US" sz="12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모든 영역의 솔루션 서비스</a:t>
                </a:r>
                <a:endParaRPr kumimoji="0" lang="en-US" altLang="ko-KR" sz="1200" kern="0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defRPr/>
                </a:pP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 </a:t>
                </a: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-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운영체제</a:t>
                </a: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, </a:t>
                </a:r>
                <a:r>
                  <a:rPr kumimoji="0" lang="ko-KR" altLang="en-US" sz="1000" kern="0" dirty="0" err="1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미들웨어</a:t>
                </a: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, 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데이터베이스</a:t>
                </a: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, 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프레임워크</a:t>
                </a:r>
                <a:endParaRPr kumimoji="0" lang="en-US" altLang="ko-KR" sz="1000" kern="0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defRPr/>
                </a:pP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 - 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캐시</a:t>
                </a: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, 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대용량 분산처리</a:t>
                </a: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, HA, EAI,ERP</a:t>
                </a: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ko-KR" altLang="en-US" sz="12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서비스 융합</a:t>
                </a:r>
                <a:endParaRPr kumimoji="0" lang="en-US" altLang="ko-KR" sz="1200" kern="0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defRPr/>
                </a:pP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  - 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오픈 소스 조합으로 새로운 서비스 개발 가능</a:t>
                </a:r>
                <a:endParaRPr kumimoji="0" lang="en-US" altLang="ko-KR" sz="1000" kern="0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defRPr/>
                </a:pP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  - 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검색엔진의 도움으로 손쉬운 문제 해결 가능</a:t>
                </a:r>
                <a:endParaRPr kumimoji="0" lang="en-US" altLang="ko-KR" sz="1000" kern="0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33" name="순서도: 병합 32"/>
              <p:cNvSpPr/>
              <p:nvPr/>
            </p:nvSpPr>
            <p:spPr bwMode="auto">
              <a:xfrm>
                <a:off x="4727848" y="4005064"/>
                <a:ext cx="3960440" cy="144016"/>
              </a:xfrm>
              <a:prstGeom prst="flowChartMerg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  <a:headEnd/>
                <a:tailEnd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742950" fontAlgn="auto" latinLnBrk="0">
                  <a:lnSpc>
                    <a:spcPts val="1138"/>
                  </a:lnSpc>
                  <a:spcBef>
                    <a:spcPts val="0"/>
                  </a:spcBef>
                  <a:spcAft>
                    <a:spcPct val="30000"/>
                  </a:spcAft>
                </a:pPr>
                <a:endParaRPr kumimoji="0" lang="ko-KR" altLang="en-US" sz="10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34" name="AutoShape 7"/>
              <p:cNvSpPr>
                <a:spLocks noChangeArrowheads="1"/>
              </p:cNvSpPr>
              <p:nvPr/>
            </p:nvSpPr>
            <p:spPr bwMode="auto">
              <a:xfrm>
                <a:off x="6835137" y="4293096"/>
                <a:ext cx="3653351" cy="1152128"/>
              </a:xfrm>
              <a:prstGeom prst="roundRect">
                <a:avLst>
                  <a:gd name="adj" fmla="val 3597"/>
                </a:avLst>
              </a:prstGeom>
              <a:noFill/>
              <a:ln w="3175" algn="ctr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lIns="76050" tIns="155025" rIns="74811" bIns="37406" anchor="ctr"/>
              <a:lstStyle/>
              <a:p>
                <a:pPr algn="ctr" defTabSz="742950" fontAlgn="auto" latinLnBrk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FF"/>
                  </a:buClr>
                  <a:defRPr/>
                </a:pPr>
                <a:endParaRPr kumimoji="0" lang="ko-KR" altLang="ko-KR" sz="900" kern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35" name="AutoShape 7"/>
              <p:cNvSpPr>
                <a:spLocks noChangeArrowheads="1"/>
              </p:cNvSpPr>
              <p:nvPr/>
            </p:nvSpPr>
            <p:spPr bwMode="auto">
              <a:xfrm>
                <a:off x="3108201" y="4293096"/>
                <a:ext cx="3517083" cy="1152128"/>
              </a:xfrm>
              <a:prstGeom prst="roundRect">
                <a:avLst>
                  <a:gd name="adj" fmla="val 3597"/>
                </a:avLst>
              </a:prstGeom>
              <a:solidFill>
                <a:srgbClr val="FFFFFF"/>
              </a:solidFill>
              <a:ln w="3175" algn="ctr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lIns="76050" tIns="155025" rIns="74811" bIns="37406" anchor="ctr"/>
              <a:lstStyle/>
              <a:p>
                <a:pPr algn="ctr" defTabSz="742950" fontAlgn="auto" latinLnBrk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FF"/>
                  </a:buClr>
                  <a:defRPr/>
                </a:pPr>
                <a:endParaRPr kumimoji="0" lang="ko-KR" altLang="ko-KR" sz="900" kern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36" name="AutoShape 946"/>
              <p:cNvSpPr>
                <a:spLocks noChangeArrowheads="1"/>
              </p:cNvSpPr>
              <p:nvPr/>
            </p:nvSpPr>
            <p:spPr bwMode="auto">
              <a:xfrm rot="10800000">
                <a:off x="3705054" y="4149080"/>
                <a:ext cx="2369705" cy="347104"/>
              </a:xfrm>
              <a:prstGeom prst="roundRect">
                <a:avLst>
                  <a:gd name="adj" fmla="val 6346"/>
                </a:avLst>
              </a:prstGeom>
              <a:solidFill>
                <a:srgbClr val="BEBEBE"/>
              </a:solidFill>
              <a:ln w="9525" algn="ctr">
                <a:noFill/>
                <a:round/>
                <a:headEnd/>
                <a:tailEnd/>
              </a:ln>
            </p:spPr>
            <p:txBody>
              <a:bodyPr rot="10800000" lIns="58500" tIns="58500" rIns="58500" bIns="58500" anchor="ctr"/>
              <a:lstStyle/>
              <a:p>
                <a:pPr algn="ctr" defTabSz="742950" fontAlgn="auto" latinLnBrk="0"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</a:pPr>
                <a:r>
                  <a:rPr kumimoji="0" lang="ko-KR" altLang="en-US" sz="14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단기</a:t>
                </a:r>
              </a:p>
            </p:txBody>
          </p:sp>
          <p:sp>
            <p:nvSpPr>
              <p:cNvPr id="37" name="Text Box 42"/>
              <p:cNvSpPr txBox="1">
                <a:spLocks noChangeArrowheads="1"/>
              </p:cNvSpPr>
              <p:nvPr/>
            </p:nvSpPr>
            <p:spPr bwMode="auto">
              <a:xfrm>
                <a:off x="3110925" y="4477522"/>
                <a:ext cx="3375364" cy="88407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상용 오픈 소스 </a:t>
                </a: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S/W 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도입</a:t>
                </a: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사용경험에 의한 필수 기능 추출</a:t>
                </a: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초기 투자 비용 회수</a:t>
                </a: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ko-KR" altLang="en-US" sz="1000" b="1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오픈 소스 </a:t>
                </a:r>
                <a:r>
                  <a:rPr kumimoji="0" lang="en-US" altLang="ko-KR" sz="1000" b="1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S/W </a:t>
                </a:r>
                <a:r>
                  <a:rPr kumimoji="0" lang="ko-KR" altLang="en-US" sz="1000" b="1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생태계 학습</a:t>
                </a:r>
              </a:p>
            </p:txBody>
          </p:sp>
          <p:sp>
            <p:nvSpPr>
              <p:cNvPr id="38" name="AutoShape 946"/>
              <p:cNvSpPr>
                <a:spLocks noChangeArrowheads="1"/>
              </p:cNvSpPr>
              <p:nvPr/>
            </p:nvSpPr>
            <p:spPr bwMode="auto">
              <a:xfrm rot="10800000">
                <a:off x="7367946" y="4149080"/>
                <a:ext cx="2368342" cy="334912"/>
              </a:xfrm>
              <a:prstGeom prst="roundRect">
                <a:avLst>
                  <a:gd name="adj" fmla="val 4838"/>
                </a:avLst>
              </a:prstGeom>
              <a:solidFill>
                <a:srgbClr val="BEBEBE"/>
              </a:solidFill>
              <a:ln w="9525" algn="ctr">
                <a:noFill/>
                <a:round/>
                <a:headEnd/>
                <a:tailEnd/>
              </a:ln>
            </p:spPr>
            <p:txBody>
              <a:bodyPr rot="10800000" lIns="58500" tIns="58500" rIns="58500" bIns="58500" anchor="ctr"/>
              <a:lstStyle/>
              <a:p>
                <a:pPr algn="ctr" defTabSz="742950" fontAlgn="auto" latinLnBrk="0"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</a:pPr>
                <a:r>
                  <a:rPr kumimoji="0" lang="ko-KR" altLang="en-US" sz="14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중장기</a:t>
                </a:r>
              </a:p>
            </p:txBody>
          </p:sp>
          <p:sp>
            <p:nvSpPr>
              <p:cNvPr id="39" name="Text Box 42"/>
              <p:cNvSpPr txBox="1">
                <a:spLocks noChangeArrowheads="1"/>
              </p:cNvSpPr>
              <p:nvPr/>
            </p:nvSpPr>
            <p:spPr bwMode="auto">
              <a:xfrm>
                <a:off x="6872909" y="4477522"/>
                <a:ext cx="3615579" cy="108053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자체 솔루션 개발 활용</a:t>
                </a: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솔루션 핵심 기능의 구현</a:t>
                </a: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서비스 추가</a:t>
                </a:r>
                <a:r>
                  <a:rPr kumimoji="0" lang="en-US" altLang="ko-KR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, </a:t>
                </a: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시스템 확산 시 비용 절감</a:t>
                </a: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en-US" altLang="ko-KR" sz="1000" b="1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</a:t>
                </a:r>
                <a:r>
                  <a:rPr kumimoji="0" lang="ko-KR" altLang="en-US" sz="1000" b="1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오픈 소스</a:t>
                </a:r>
                <a:r>
                  <a:rPr kumimoji="0" lang="en-US" altLang="ko-KR" sz="1000" b="1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</a:t>
                </a:r>
                <a:r>
                  <a:rPr kumimoji="0" lang="ko-KR" altLang="en-US" sz="1000" b="1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참여를 통한 방향성 반영</a:t>
                </a:r>
                <a:endParaRPr kumimoji="0" lang="en-US" altLang="ko-KR" sz="1000" b="1" kern="0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endParaRPr kumimoji="0" lang="ko-KR" altLang="en-US" sz="1000" kern="0" dirty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40" name="AutoShape 7"/>
              <p:cNvSpPr>
                <a:spLocks noChangeArrowheads="1"/>
              </p:cNvSpPr>
              <p:nvPr/>
            </p:nvSpPr>
            <p:spPr bwMode="auto">
              <a:xfrm>
                <a:off x="6835137" y="5589240"/>
                <a:ext cx="3653351" cy="648072"/>
              </a:xfrm>
              <a:prstGeom prst="roundRect">
                <a:avLst>
                  <a:gd name="adj" fmla="val 3597"/>
                </a:avLst>
              </a:prstGeom>
              <a:noFill/>
              <a:ln w="3175" algn="ctr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lIns="76050" tIns="155025" rIns="74811" bIns="37406" anchor="ctr"/>
              <a:lstStyle/>
              <a:p>
                <a:pPr algn="ctr" defTabSz="742950" fontAlgn="auto" latinLnBrk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FF"/>
                  </a:buClr>
                  <a:defRPr/>
                </a:pPr>
                <a:endParaRPr kumimoji="0" lang="ko-KR" altLang="ko-KR" sz="900" kern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41" name="AutoShape 7"/>
              <p:cNvSpPr>
                <a:spLocks noChangeArrowheads="1"/>
              </p:cNvSpPr>
              <p:nvPr/>
            </p:nvSpPr>
            <p:spPr bwMode="auto">
              <a:xfrm>
                <a:off x="3108201" y="5589240"/>
                <a:ext cx="3517083" cy="648072"/>
              </a:xfrm>
              <a:prstGeom prst="roundRect">
                <a:avLst>
                  <a:gd name="adj" fmla="val 3597"/>
                </a:avLst>
              </a:prstGeom>
              <a:solidFill>
                <a:srgbClr val="FFFFFF"/>
              </a:solidFill>
              <a:ln w="3175" algn="ctr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lIns="76050" tIns="155025" rIns="74811" bIns="37406" anchor="ctr"/>
              <a:lstStyle/>
              <a:p>
                <a:pPr algn="ctr" defTabSz="742950" fontAlgn="auto" latinLnBrk="0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FF"/>
                  </a:buClr>
                  <a:defRPr/>
                </a:pPr>
                <a:endParaRPr kumimoji="0" lang="ko-KR" altLang="ko-KR" sz="900" kern="0">
                  <a:solidFill>
                    <a:prstClr val="black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endParaRPr>
              </a:p>
            </p:txBody>
          </p:sp>
          <p:sp>
            <p:nvSpPr>
              <p:cNvPr id="42" name="Text Box 42"/>
              <p:cNvSpPr txBox="1">
                <a:spLocks noChangeArrowheads="1"/>
              </p:cNvSpPr>
              <p:nvPr/>
            </p:nvSpPr>
            <p:spPr bwMode="auto">
              <a:xfrm>
                <a:off x="3152684" y="5629775"/>
                <a:ext cx="3375364" cy="49115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</a:t>
                </a:r>
                <a:r>
                  <a:rPr kumimoji="0" lang="ko-KR" altLang="en-US" sz="1000" b="1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벤더 유지 보수 지원 인력 활용</a:t>
                </a: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ko-KR" altLang="en-US" sz="1000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솔루션 중심의 운영 관리</a:t>
                </a:r>
              </a:p>
            </p:txBody>
          </p:sp>
          <p:sp>
            <p:nvSpPr>
              <p:cNvPr id="43" name="직사각형 42"/>
              <p:cNvSpPr/>
              <p:nvPr/>
            </p:nvSpPr>
            <p:spPr>
              <a:xfrm>
                <a:off x="6865289" y="5629775"/>
                <a:ext cx="3551191" cy="4911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ko-KR" altLang="en-US" sz="1000" b="1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내재화를 통한 자체 핵심역량 강화 </a:t>
                </a:r>
              </a:p>
              <a:p>
                <a:pPr defTabSz="742950" fontAlgn="auto" latinLnBrk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Wingdings" pitchFamily="2" charset="2"/>
                  <a:buChar char="§"/>
                  <a:defRPr/>
                </a:pPr>
                <a:r>
                  <a:rPr kumimoji="0" lang="en-US" altLang="ko-KR" sz="1000" b="1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 OSS</a:t>
                </a:r>
                <a:r>
                  <a:rPr kumimoji="0" lang="ko-KR" altLang="en-US" sz="1000" b="1" kern="0" dirty="0">
                    <a:solidFill>
                      <a:prstClr val="black"/>
                    </a:solidFill>
                    <a:latin typeface="산돌고딕 M" panose="02030504000101010101" pitchFamily="18" charset="-127"/>
                    <a:ea typeface="산돌고딕 M" panose="02030504000101010101" pitchFamily="18" charset="-127"/>
                  </a:rPr>
                  <a:t>관리 및 운영 조직 구조 변화</a:t>
                </a:r>
              </a:p>
            </p:txBody>
          </p:sp>
        </p:grpSp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2475" y="2445107"/>
              <a:ext cx="190485" cy="2863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5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2475" y="3609021"/>
              <a:ext cx="190485" cy="2863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2240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9671753" y="-1840414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현황 분석</a:t>
            </a:r>
          </a:p>
        </p:txBody>
      </p:sp>
      <p:sp>
        <p:nvSpPr>
          <p:cNvPr id="57" name="제목 35"/>
          <p:cNvSpPr txBox="1">
            <a:spLocks/>
          </p:cNvSpPr>
          <p:nvPr/>
        </p:nvSpPr>
        <p:spPr bwMode="auto">
          <a:xfrm>
            <a:off x="1321694" y="-2172001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전환 선정 평가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1909764"/>
            <a:ext cx="9290050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622"/>
          <p:cNvSpPr txBox="1">
            <a:spLocks noChangeArrowheads="1"/>
          </p:cNvSpPr>
          <p:nvPr/>
        </p:nvSpPr>
        <p:spPr bwMode="auto">
          <a:xfrm>
            <a:off x="1349920" y="-1214951"/>
            <a:ext cx="9361040" cy="94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1B299196-D6F5-D540-BA93-0634237A2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ko-KR" dirty="0"/>
              <a:t>4.4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62510086-F2B1-7A4C-A4F2-CE49482980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1773317" cy="2600521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서비스 총 </a:t>
            </a:r>
            <a:r>
              <a:rPr kumimoji="1" lang="en-US" altLang="ko-KR" dirty="0"/>
              <a:t>84</a:t>
            </a:r>
            <a:r>
              <a:rPr kumimoji="1" lang="ko-KR" altLang="en-US" dirty="0"/>
              <a:t>개에 대한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</a:t>
            </a:r>
          </a:p>
          <a:p>
            <a:r>
              <a:rPr kumimoji="1" lang="ko-KR" altLang="en-US" dirty="0" err="1"/>
              <a:t>클라우드</a:t>
            </a:r>
            <a:r>
              <a:rPr kumimoji="1" lang="ko-KR" altLang="en-US" dirty="0"/>
              <a:t> 전환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 (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4395871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9908984" y="-1792287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현황 분석</a:t>
            </a:r>
          </a:p>
        </p:txBody>
      </p:sp>
      <p:sp>
        <p:nvSpPr>
          <p:cNvPr id="57" name="제목 35"/>
          <p:cNvSpPr txBox="1">
            <a:spLocks/>
          </p:cNvSpPr>
          <p:nvPr/>
        </p:nvSpPr>
        <p:spPr bwMode="auto">
          <a:xfrm>
            <a:off x="1558925" y="-2123874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전환 선정 평가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4.4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가능여부 파악</a:t>
            </a:r>
          </a:p>
        </p:txBody>
      </p:sp>
      <p:sp>
        <p:nvSpPr>
          <p:cNvPr id="9" name="Rectangle 622"/>
          <p:cNvSpPr txBox="1">
            <a:spLocks noChangeArrowheads="1"/>
          </p:cNvSpPr>
          <p:nvPr/>
        </p:nvSpPr>
        <p:spPr bwMode="auto">
          <a:xfrm>
            <a:off x="1587151" y="-1166824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한화생명 시스템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서비스 총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84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개에 대한 </a:t>
            </a: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가능 여부를 파악</a:t>
            </a: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전환 기준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web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was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DB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(DR /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이중화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/ upgrade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필요성 반영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) </a:t>
            </a: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                    (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교체 예정 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: 2016 / UNIX)</a:t>
            </a: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1916113"/>
            <a:ext cx="9290050" cy="45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C094BF07-D419-CD4F-B83C-70D9DD85C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ko-KR" dirty="0"/>
              <a:t>4.4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16E01A89-0991-B041-A572-628347E90B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2639591" cy="4252858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서비스 총 </a:t>
            </a:r>
            <a:r>
              <a:rPr kumimoji="1" lang="en-US" altLang="ko-KR" dirty="0"/>
              <a:t>84</a:t>
            </a:r>
            <a:r>
              <a:rPr kumimoji="1" lang="ko-KR" altLang="en-US" dirty="0"/>
              <a:t>개에 대한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</a:t>
            </a:r>
          </a:p>
          <a:p>
            <a:r>
              <a:rPr kumimoji="1" lang="ko-KR" altLang="en-US" dirty="0" err="1"/>
              <a:t>클라우드</a:t>
            </a:r>
            <a:r>
              <a:rPr kumimoji="1" lang="ko-KR" altLang="en-US" dirty="0"/>
              <a:t> 전환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 (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202787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9671753" y="-1583740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현황 분석</a:t>
            </a:r>
          </a:p>
        </p:txBody>
      </p:sp>
      <p:sp>
        <p:nvSpPr>
          <p:cNvPr id="57" name="제목 35"/>
          <p:cNvSpPr txBox="1">
            <a:spLocks/>
          </p:cNvSpPr>
          <p:nvPr/>
        </p:nvSpPr>
        <p:spPr bwMode="auto">
          <a:xfrm>
            <a:off x="1321694" y="-1915327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전환 선정 평가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4.4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가능여부 파악</a:t>
            </a:r>
          </a:p>
        </p:txBody>
      </p:sp>
      <p:sp>
        <p:nvSpPr>
          <p:cNvPr id="9" name="Rectangle 622"/>
          <p:cNvSpPr txBox="1">
            <a:spLocks noChangeArrowheads="1"/>
          </p:cNvSpPr>
          <p:nvPr/>
        </p:nvSpPr>
        <p:spPr bwMode="auto">
          <a:xfrm>
            <a:off x="1349920" y="-958277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한화생명 시스템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서비스 총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84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개에 대한 </a:t>
            </a: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가능 여부를 파악</a:t>
            </a: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전환 기준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web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was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DB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(DR /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이중화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/ upgrade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필요성 반영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) </a:t>
            </a: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                    (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교체 예정 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: 2016 / UNIX)</a:t>
            </a: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25" y="1909764"/>
            <a:ext cx="9290050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2EE5017B-C556-6E49-B7D8-B6A12FA9C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ko-KR" dirty="0"/>
              <a:t>4.4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ECC4A9A8-84FB-294E-BBC5-33A5C43E6E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3634201" cy="1990921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서비스 총 </a:t>
            </a:r>
            <a:r>
              <a:rPr kumimoji="1" lang="en-US" altLang="ko-KR" dirty="0"/>
              <a:t>84</a:t>
            </a:r>
            <a:r>
              <a:rPr kumimoji="1" lang="ko-KR" altLang="en-US" dirty="0"/>
              <a:t>개에 대한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</a:t>
            </a:r>
          </a:p>
          <a:p>
            <a:r>
              <a:rPr kumimoji="1" lang="ko-KR" altLang="en-US" dirty="0" err="1"/>
              <a:t>클라우드</a:t>
            </a:r>
            <a:r>
              <a:rPr kumimoji="1" lang="ko-KR" altLang="en-US" dirty="0"/>
              <a:t> 전환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 (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6278834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9671753" y="-1599782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현황 분석</a:t>
            </a:r>
          </a:p>
        </p:txBody>
      </p:sp>
      <p:sp>
        <p:nvSpPr>
          <p:cNvPr id="57" name="제목 35"/>
          <p:cNvSpPr txBox="1">
            <a:spLocks/>
          </p:cNvSpPr>
          <p:nvPr/>
        </p:nvSpPr>
        <p:spPr bwMode="auto">
          <a:xfrm>
            <a:off x="1321694" y="-1931369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전환 선정 평가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4.4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가능여부 파악</a:t>
            </a:r>
          </a:p>
        </p:txBody>
      </p:sp>
      <p:sp>
        <p:nvSpPr>
          <p:cNvPr id="9" name="Rectangle 622"/>
          <p:cNvSpPr txBox="1">
            <a:spLocks noChangeArrowheads="1"/>
          </p:cNvSpPr>
          <p:nvPr/>
        </p:nvSpPr>
        <p:spPr bwMode="auto">
          <a:xfrm>
            <a:off x="1349920" y="-974319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한화생명 시스템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서비스 총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84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개에 대한 </a:t>
            </a: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가능 여부를 파악</a:t>
            </a: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전환 기준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web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was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 DB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서버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(DR /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이중화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/ upgrade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필요성 반영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) </a:t>
            </a: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                     (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교체 예정 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Wingdings" pitchFamily="2" charset="2"/>
              </a:rPr>
              <a:t>: 2016 / UNIX)</a:t>
            </a: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13" y="1916114"/>
            <a:ext cx="9307562" cy="446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50C4D23D-7B16-E240-BB37-3E525423D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ko-KR" dirty="0"/>
              <a:t>4.4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244A0B10-0751-DD40-B34F-4EB0D8CAAF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2992517" cy="1637995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서비스 총 </a:t>
            </a:r>
            <a:r>
              <a:rPr kumimoji="1" lang="en-US" altLang="ko-KR" dirty="0"/>
              <a:t>84</a:t>
            </a:r>
            <a:r>
              <a:rPr kumimoji="1" lang="ko-KR" altLang="en-US" dirty="0"/>
              <a:t>개에 대한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</a:t>
            </a:r>
          </a:p>
          <a:p>
            <a:r>
              <a:rPr kumimoji="1" lang="ko-KR" altLang="en-US" dirty="0" err="1"/>
              <a:t>클라우드</a:t>
            </a:r>
            <a:r>
              <a:rPr kumimoji="1" lang="ko-KR" altLang="en-US" dirty="0"/>
              <a:t> 전환 기준 </a:t>
            </a:r>
            <a:r>
              <a:rPr kumimoji="1" lang="en-US" altLang="ko-KR" dirty="0"/>
              <a:t>: </a:t>
            </a:r>
            <a:r>
              <a:rPr kumimoji="1" lang="en" altLang="ko-KR" dirty="0"/>
              <a:t>web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was</a:t>
            </a:r>
            <a:r>
              <a:rPr kumimoji="1" lang="ko-KR" altLang="en-US" dirty="0"/>
              <a:t>서버  </a:t>
            </a:r>
            <a:r>
              <a:rPr kumimoji="1" lang="en" altLang="ko-KR" dirty="0"/>
              <a:t>DB</a:t>
            </a:r>
            <a:r>
              <a:rPr kumimoji="1" lang="ko-KR" altLang="en-US" dirty="0"/>
              <a:t>서버  </a:t>
            </a:r>
            <a:r>
              <a:rPr kumimoji="1" lang="en-US" altLang="ko-KR" dirty="0"/>
              <a:t>(</a:t>
            </a:r>
            <a:r>
              <a:rPr kumimoji="1" lang="en" altLang="ko-KR" dirty="0"/>
              <a:t>DR / </a:t>
            </a:r>
            <a:r>
              <a:rPr kumimoji="1" lang="ko-KR" altLang="en-US" dirty="0"/>
              <a:t>이중화 </a:t>
            </a:r>
            <a:r>
              <a:rPr kumimoji="1" lang="en-US" altLang="ko-KR" dirty="0"/>
              <a:t>/ </a:t>
            </a:r>
            <a:r>
              <a:rPr kumimoji="1" lang="en" altLang="ko-KR" dirty="0"/>
              <a:t>upgrade </a:t>
            </a:r>
            <a:r>
              <a:rPr kumimoji="1" lang="ko-KR" altLang="en-US" dirty="0"/>
              <a:t>필요성 반영</a:t>
            </a:r>
            <a:r>
              <a:rPr kumimoji="1" lang="en-US" altLang="ko-KR" dirty="0"/>
              <a:t>)  (</a:t>
            </a:r>
            <a:r>
              <a:rPr kumimoji="1" lang="ko-KR" altLang="en-US" dirty="0"/>
              <a:t>교체 예정  </a:t>
            </a:r>
            <a:r>
              <a:rPr kumimoji="1" lang="en-US" altLang="ko-KR" dirty="0"/>
              <a:t>: 2016 / </a:t>
            </a:r>
            <a:r>
              <a:rPr kumimoji="1" lang="en" altLang="ko-KR" dirty="0"/>
              <a:t>UNIX)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4114654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차트 31"/>
          <p:cNvGraphicFramePr>
            <a:graphicFrameLocks/>
          </p:cNvGraphicFramePr>
          <p:nvPr>
            <p:extLst/>
          </p:nvPr>
        </p:nvGraphicFramePr>
        <p:xfrm>
          <a:off x="1991544" y="1916113"/>
          <a:ext cx="3204964" cy="1803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2" name="차트 51"/>
          <p:cNvGraphicFramePr>
            <a:graphicFrameLocks/>
          </p:cNvGraphicFramePr>
          <p:nvPr>
            <p:extLst/>
          </p:nvPr>
        </p:nvGraphicFramePr>
        <p:xfrm>
          <a:off x="3314671" y="2054327"/>
          <a:ext cx="3196651" cy="1717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7" name="차트 36"/>
          <p:cNvGraphicFramePr>
            <a:graphicFrameLocks/>
          </p:cNvGraphicFramePr>
          <p:nvPr>
            <p:extLst/>
          </p:nvPr>
        </p:nvGraphicFramePr>
        <p:xfrm>
          <a:off x="1146422" y="2076548"/>
          <a:ext cx="3196651" cy="1717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9976601" y="-1431903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현황 분석</a:t>
            </a:r>
          </a:p>
        </p:txBody>
      </p:sp>
      <p:sp>
        <p:nvSpPr>
          <p:cNvPr id="57" name="제목 35"/>
          <p:cNvSpPr txBox="1">
            <a:spLocks/>
          </p:cNvSpPr>
          <p:nvPr/>
        </p:nvSpPr>
        <p:spPr bwMode="auto">
          <a:xfrm>
            <a:off x="1626542" y="-1763490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4.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전환 선정 평가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hangingPunct="0">
              <a:defRPr/>
            </a:pP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4.4 </a:t>
            </a:r>
            <a:r>
              <a:rPr lang="ko-KR" altLang="en-US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B0600000101010101" charset="-127"/>
                <a:ea typeface="나눔고딕" panose="020B0600000101010101" charset="-127"/>
              </a:rPr>
              <a:t>가능여부 파악</a:t>
            </a:r>
          </a:p>
        </p:txBody>
      </p:sp>
      <p:sp>
        <p:nvSpPr>
          <p:cNvPr id="58" name="Rectangle 622"/>
          <p:cNvSpPr txBox="1">
            <a:spLocks noChangeArrowheads="1"/>
          </p:cNvSpPr>
          <p:nvPr/>
        </p:nvSpPr>
        <p:spPr bwMode="auto">
          <a:xfrm>
            <a:off x="1654768" y="-806440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한화생명 시스템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서비스 총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84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개에 대한 </a:t>
            </a: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가능 여부를 파악</a:t>
            </a: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전환 수치가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 / 15 / 20 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순으로 쉬움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/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중간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/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어려움 으로 구분 </a:t>
            </a:r>
            <a:endParaRPr lang="en-US" altLang="ko-KR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이는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클러스터 상태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/ DR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구축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/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업무 종류에 따른 기준으로 측정하였음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. </a:t>
            </a:r>
          </a:p>
        </p:txBody>
      </p:sp>
      <p:sp>
        <p:nvSpPr>
          <p:cNvPr id="7" name="Rectangle 138"/>
          <p:cNvSpPr>
            <a:spLocks noChangeArrowheads="1"/>
          </p:cNvSpPr>
          <p:nvPr/>
        </p:nvSpPr>
        <p:spPr bwMode="auto">
          <a:xfrm>
            <a:off x="2495599" y="5733182"/>
            <a:ext cx="8208914" cy="792162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18000" tIns="36000" rIns="18000" bIns="36000" anchor="ctr"/>
          <a:lstStyle/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한화생명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고객사의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 응용서비스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84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개의 서버 중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45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 응용서비스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(54%), 14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대의 서버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(17%)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가 </a:t>
            </a:r>
            <a:r>
              <a:rPr lang="ko-KR" altLang="en-US" sz="1000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전환이 가능함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. </a:t>
            </a:r>
          </a:p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DB 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중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oracle RAC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는 </a:t>
            </a:r>
            <a:r>
              <a:rPr lang="en-US" altLang="ko-KR" sz="1000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openstack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에서 지원하지 않음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. </a:t>
            </a:r>
          </a:p>
          <a:p>
            <a:pPr marL="93663" indent="-93663" eaLnBrk="0" latinLnBrk="0" hangingPunct="0">
              <a:spcAft>
                <a:spcPct val="20000"/>
              </a:spcAft>
              <a:buSzPct val="85000"/>
              <a:buFont typeface="Wingdings" pitchFamily="2" charset="2"/>
              <a:buChar char="§"/>
              <a:defRPr/>
            </a:pP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was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와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web / 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단일 </a:t>
            </a:r>
            <a:r>
              <a:rPr lang="en-US" altLang="ko-KR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DB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를 중심으로 먼저 </a:t>
            </a:r>
            <a:r>
              <a:rPr lang="en-US" altLang="ko-KR" sz="1000" kern="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openstack</a:t>
            </a:r>
            <a:r>
              <a:rPr lang="ko-KR" altLang="en-US" sz="1000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에 이관 가능 </a:t>
            </a:r>
            <a:endParaRPr lang="en-US" altLang="ko-KR" sz="1000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8" name="Rectangle 141"/>
          <p:cNvSpPr>
            <a:spLocks noChangeArrowheads="1"/>
          </p:cNvSpPr>
          <p:nvPr/>
        </p:nvSpPr>
        <p:spPr bwMode="auto">
          <a:xfrm>
            <a:off x="1559496" y="5733182"/>
            <a:ext cx="864096" cy="79216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000" b="1" dirty="0"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시사점</a:t>
            </a:r>
            <a:endParaRPr lang="en-US" altLang="ko-KR" sz="1000" b="1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/>
          </p:nvPr>
        </p:nvGraphicFramePr>
        <p:xfrm>
          <a:off x="1847530" y="3717032"/>
          <a:ext cx="3301829" cy="18301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939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969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108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7027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구분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수량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백분율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 전체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쉬움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중간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99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어려움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31" name="차트 30"/>
          <p:cNvGraphicFramePr>
            <a:graphicFrameLocks/>
          </p:cNvGraphicFramePr>
          <p:nvPr>
            <p:extLst/>
          </p:nvPr>
        </p:nvGraphicFramePr>
        <p:xfrm>
          <a:off x="897274" y="1980757"/>
          <a:ext cx="3196651" cy="1717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59" name="표 58"/>
          <p:cNvGraphicFramePr>
            <a:graphicFrameLocks noGrp="1"/>
          </p:cNvGraphicFramePr>
          <p:nvPr>
            <p:extLst/>
          </p:nvPr>
        </p:nvGraphicFramePr>
        <p:xfrm>
          <a:off x="7157098" y="3849518"/>
          <a:ext cx="3187374" cy="15957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58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422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792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0401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구분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수량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백분율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011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 전체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011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쉬움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011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중간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1348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어려움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682851" y="2996928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쉬움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99656" y="3082295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>
                <a:solidFill>
                  <a:schemeClr val="bg1"/>
                </a:solidFill>
              </a:rPr>
              <a:t>중간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143673" y="2132856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어려움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2495601" y="1628800"/>
            <a:ext cx="2187687" cy="288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200" b="1" u="sng" dirty="0" err="1"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200" b="1" u="sng" dirty="0">
                <a:latin typeface="나눔고딕" panose="020B0600000101010101" charset="-127"/>
                <a:ea typeface="나눔고딕" panose="020B0600000101010101" charset="-127"/>
              </a:rPr>
              <a:t> 전환 난이도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6744074" y="1628800"/>
            <a:ext cx="3600399" cy="28803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200" b="1" u="sng" dirty="0">
                <a:latin typeface="나눔고딕" panose="020B0600000101010101" charset="-127"/>
                <a:ea typeface="나눔고딕" panose="020B0600000101010101" charset="-127"/>
              </a:rPr>
              <a:t>업무난이도를 고려한 서비스 </a:t>
            </a:r>
            <a:r>
              <a:rPr lang="ko-KR" altLang="en-US" sz="1200" b="1" u="sng" dirty="0" err="1">
                <a:latin typeface="나눔고딕" panose="020B0600000101010101" charset="-127"/>
                <a:ea typeface="나눔고딕" panose="020B0600000101010101" charset="-127"/>
              </a:rPr>
              <a:t>클라우드</a:t>
            </a:r>
            <a:r>
              <a:rPr lang="ko-KR" altLang="en-US" sz="1200" b="1" u="sng" dirty="0">
                <a:latin typeface="나눔고딕" panose="020B0600000101010101" charset="-127"/>
                <a:ea typeface="나눔고딕" panose="020B0600000101010101" charset="-127"/>
              </a:rPr>
              <a:t> 전환 대상 </a:t>
            </a:r>
          </a:p>
        </p:txBody>
      </p:sp>
      <p:graphicFrame>
        <p:nvGraphicFramePr>
          <p:cNvPr id="27" name="차트 26"/>
          <p:cNvGraphicFramePr>
            <a:graphicFrameLocks/>
          </p:cNvGraphicFramePr>
          <p:nvPr>
            <p:extLst/>
          </p:nvPr>
        </p:nvGraphicFramePr>
        <p:xfrm>
          <a:off x="7571556" y="2060130"/>
          <a:ext cx="2268860" cy="1656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8795692" y="2996952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쉬움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184882" y="3167390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>
                <a:solidFill>
                  <a:schemeClr val="bg1"/>
                </a:solidFill>
              </a:rPr>
              <a:t>중간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003605" y="2348880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100" b="1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어려움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4F499E71-E7E3-DD45-BD63-DE78C1CDD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ko-KR" dirty="0"/>
              <a:t>4.4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가능여부 파악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4CA70AE4-E867-1548-8E77-D1D7F1AA51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343471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kumimoji="1" lang="ko-KR" altLang="en-US" dirty="0" err="1"/>
              <a:t>한화생명</a:t>
            </a:r>
            <a:r>
              <a:rPr kumimoji="1" lang="ko-KR" altLang="en-US" dirty="0"/>
              <a:t> 시스템 </a:t>
            </a:r>
            <a:r>
              <a:rPr kumimoji="1" lang="en-US" altLang="ko-KR" dirty="0"/>
              <a:t>10</a:t>
            </a:r>
            <a:r>
              <a:rPr kumimoji="1" lang="ko-KR" altLang="en-US" dirty="0"/>
              <a:t>대 서비스 총 </a:t>
            </a:r>
            <a:r>
              <a:rPr kumimoji="1" lang="en-US" altLang="ko-KR" dirty="0"/>
              <a:t>84</a:t>
            </a:r>
            <a:r>
              <a:rPr kumimoji="1" lang="ko-KR" altLang="en-US" dirty="0"/>
              <a:t>개에 대한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 여부를 파악</a:t>
            </a:r>
            <a:r>
              <a:rPr kumimoji="1" lang="en-US" altLang="ko-KR" dirty="0"/>
              <a:t>.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전환 수치가 </a:t>
            </a:r>
            <a:r>
              <a:rPr kumimoji="1" lang="en-US" altLang="ko-KR" dirty="0"/>
              <a:t>10 / 15 / 20  </a:t>
            </a:r>
            <a:r>
              <a:rPr kumimoji="1" lang="ko-KR" altLang="en-US" dirty="0"/>
              <a:t>순으로 쉬움</a:t>
            </a:r>
            <a:r>
              <a:rPr kumimoji="1" lang="en-US" altLang="ko-KR" dirty="0"/>
              <a:t>/</a:t>
            </a:r>
            <a:r>
              <a:rPr kumimoji="1" lang="ko-KR" altLang="en-US" dirty="0"/>
              <a:t>중간</a:t>
            </a:r>
            <a:r>
              <a:rPr kumimoji="1" lang="en-US" altLang="ko-KR" dirty="0"/>
              <a:t>/</a:t>
            </a:r>
            <a:r>
              <a:rPr kumimoji="1" lang="ko-KR" altLang="en-US" dirty="0"/>
              <a:t>어려움 </a:t>
            </a:r>
            <a:r>
              <a:rPr kumimoji="1" lang="ko-KR" altLang="en-US" dirty="0" err="1"/>
              <a:t>으로</a:t>
            </a:r>
            <a:r>
              <a:rPr kumimoji="1" lang="ko-KR" altLang="en-US" dirty="0"/>
              <a:t> 구분</a:t>
            </a:r>
            <a:r>
              <a:rPr kumimoji="1" lang="en-US" altLang="ko-KR" dirty="0"/>
              <a:t>. </a:t>
            </a:r>
            <a:r>
              <a:rPr kumimoji="1" lang="ko-KR" altLang="en-US" dirty="0"/>
              <a:t>이는 클러스터 상태 </a:t>
            </a:r>
            <a:r>
              <a:rPr kumimoji="1" lang="en-US" altLang="ko-KR" dirty="0"/>
              <a:t>/ </a:t>
            </a:r>
            <a:r>
              <a:rPr kumimoji="1" lang="en" altLang="ko-KR" dirty="0"/>
              <a:t>DR </a:t>
            </a:r>
            <a:r>
              <a:rPr kumimoji="1" lang="ko-KR" altLang="en-US" dirty="0"/>
              <a:t>구축 </a:t>
            </a:r>
            <a:r>
              <a:rPr kumimoji="1" lang="en-US" altLang="ko-KR" dirty="0"/>
              <a:t>/ </a:t>
            </a:r>
            <a:r>
              <a:rPr kumimoji="1" lang="ko-KR" altLang="en-US" dirty="0"/>
              <a:t>업무 종류에 따른 기준으로 측정하였음</a:t>
            </a:r>
            <a:r>
              <a:rPr kumimoji="1" lang="en-US" altLang="ko-KR" dirty="0"/>
              <a:t>. 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6445873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8"/>
          <p:cNvSpPr txBox="1">
            <a:spLocks noChangeArrowheads="1"/>
          </p:cNvSpPr>
          <p:nvPr/>
        </p:nvSpPr>
        <p:spPr bwMode="black">
          <a:xfrm>
            <a:off x="3830351" y="1200150"/>
            <a:ext cx="5878513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 type="none" w="lg" len="sm"/>
              </a14:hiddenLine>
            </a:ext>
          </a:extLst>
        </p:spPr>
        <p:txBody>
          <a:bodyPr lIns="144000" tIns="91440" rIns="182880" bIns="91440" anchor="ctr"/>
          <a:lstStyle>
            <a:lvl1pPr marL="609600" indent="-609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95000"/>
              </a:lnSpc>
              <a:spcBef>
                <a:spcPct val="50000"/>
              </a:spcBef>
            </a:pPr>
            <a:r>
              <a:rPr lang="en-US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1.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개요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gray">
          <a:xfrm>
            <a:off x="3929742" y="2160116"/>
            <a:ext cx="7162800" cy="1157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추진 배경 및 추진 방향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 추진 방안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endParaRPr lang="ko-KR" altLang="en-US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097074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365152" y="-608539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en-US" altLang="ko-KR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423592" y="2181345"/>
            <a:ext cx="3456384" cy="2506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아키텍처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코어 영역에서 매년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배 이상의 성능 발전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기술 표준을 바탕으로 하여 대부분의 서버 업체에서 </a:t>
            </a:r>
            <a:r>
              <a:rPr lang="ko-KR" altLang="en-US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리눅스를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기반으로 출시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오픈소스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기반으로 개발자들이 원하는 신기술을 빠르게 </a:t>
            </a:r>
            <a:r>
              <a:rPr lang="ko-KR" altLang="en-US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커널에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적용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182563" indent="-182563" latinLnBrk="0">
              <a:lnSpc>
                <a:spcPct val="120000"/>
              </a:lnSpc>
              <a:buClr>
                <a:srgbClr val="000000"/>
              </a:buClr>
              <a:buFont typeface="Wingdings" pitchFamily="2" charset="2"/>
              <a:buChar char="§"/>
              <a:tabLst>
                <a:tab pos="182563" algn="l"/>
              </a:tabLst>
              <a:defRPr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전세계 서버 출하량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920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만대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(2013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년 기준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대 중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97%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가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X86 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기반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182563" indent="-182563" latinLnBrk="0">
              <a:lnSpc>
                <a:spcPct val="120000"/>
              </a:lnSpc>
              <a:buClr>
                <a:srgbClr val="000000"/>
              </a:buClr>
              <a:buFont typeface="Wingdings" pitchFamily="2" charset="2"/>
              <a:buChar char="§"/>
              <a:tabLst>
                <a:tab pos="182563" algn="l"/>
              </a:tabLst>
              <a:defRPr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메모리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네트워크 카드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기타 주요 부품 업체의 </a:t>
            </a:r>
            <a:r>
              <a:rPr lang="ko-KR" altLang="en-US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타겟은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X86 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시장으로 집중하는 상황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2423592" y="4845641"/>
            <a:ext cx="3456384" cy="1329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밴더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종속성 탈피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최적 솔루션 제공을 통한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IT 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선진화 구축 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Linux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와 </a:t>
            </a:r>
            <a:r>
              <a:rPr lang="ko-KR" altLang="en-US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오픈소스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도입을 통한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IT TCO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절감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eaLnBrk="0" latinLnBrk="0" hangingPunct="0">
              <a:lnSpc>
                <a:spcPct val="105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Char char="•"/>
            </a:pP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기술 내재화를 통한 향후 자체 핵심 역량 강화</a:t>
            </a:r>
            <a:endParaRPr lang="en-US" altLang="ko-KR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9223845" y="-1234002"/>
            <a:ext cx="164036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Ⅳ. 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모델수립</a:t>
            </a:r>
          </a:p>
        </p:txBody>
      </p:sp>
      <p:sp>
        <p:nvSpPr>
          <p:cNvPr id="23" name="Rectangle 138"/>
          <p:cNvSpPr>
            <a:spLocks noChangeArrowheads="1"/>
          </p:cNvSpPr>
          <p:nvPr/>
        </p:nvSpPr>
        <p:spPr bwMode="auto">
          <a:xfrm>
            <a:off x="1558926" y="2066764"/>
            <a:ext cx="4321051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25" name="Rectangle 141"/>
          <p:cNvSpPr>
            <a:spLocks noChangeArrowheads="1"/>
          </p:cNvSpPr>
          <p:nvPr/>
        </p:nvSpPr>
        <p:spPr bwMode="auto">
          <a:xfrm>
            <a:off x="1558926" y="1750642"/>
            <a:ext cx="4321051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추진 배경</a:t>
            </a:r>
            <a:endParaRPr lang="en-US" altLang="ko-KR" sz="14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26" name="Rectangle 138"/>
          <p:cNvSpPr>
            <a:spLocks noChangeArrowheads="1"/>
          </p:cNvSpPr>
          <p:nvPr/>
        </p:nvSpPr>
        <p:spPr bwMode="auto">
          <a:xfrm>
            <a:off x="6384033" y="2068104"/>
            <a:ext cx="4321051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27" name="Rectangle 141"/>
          <p:cNvSpPr>
            <a:spLocks noChangeArrowheads="1"/>
          </p:cNvSpPr>
          <p:nvPr/>
        </p:nvSpPr>
        <p:spPr bwMode="auto">
          <a:xfrm>
            <a:off x="6384033" y="1751304"/>
            <a:ext cx="4321051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추진 방향</a:t>
            </a:r>
            <a:endParaRPr lang="en-US" altLang="ko-KR" sz="14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28" name="AutoShape 142"/>
          <p:cNvSpPr>
            <a:spLocks noChangeArrowheads="1"/>
          </p:cNvSpPr>
          <p:nvPr/>
        </p:nvSpPr>
        <p:spPr bwMode="auto">
          <a:xfrm rot="5400000">
            <a:off x="4746378" y="4023762"/>
            <a:ext cx="2880000" cy="320400"/>
          </a:xfrm>
          <a:prstGeom prst="triangle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rot="10800000" vert="eaVert" wrap="none" lIns="0" tIns="0" rIns="0" bIns="0" anchor="ctr"/>
          <a:lstStyle/>
          <a:p>
            <a:pPr algn="ctr" eaLnBrk="0" latinLnBrk="0" hangingPunct="0">
              <a:buFont typeface="Wingdings" pitchFamily="2" charset="2"/>
              <a:buChar char="§"/>
            </a:pP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29" name="오각형 28"/>
          <p:cNvSpPr>
            <a:spLocks noChangeArrowheads="1"/>
          </p:cNvSpPr>
          <p:nvPr/>
        </p:nvSpPr>
        <p:spPr bwMode="gray">
          <a:xfrm>
            <a:off x="1667508" y="2181362"/>
            <a:ext cx="756084" cy="2520262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외부적</a:t>
            </a:r>
            <a:r>
              <a:rPr lang="en-US" altLang="ko-KR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환경변화</a:t>
            </a:r>
            <a:endParaRPr lang="en-US" altLang="ko-KR" sz="12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0" name="오각형 29"/>
          <p:cNvSpPr>
            <a:spLocks noChangeArrowheads="1"/>
          </p:cNvSpPr>
          <p:nvPr/>
        </p:nvSpPr>
        <p:spPr bwMode="gray">
          <a:xfrm>
            <a:off x="1667508" y="4845640"/>
            <a:ext cx="756084" cy="1404172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내부적 </a:t>
            </a:r>
            <a:endParaRPr lang="en-US" altLang="ko-KR" sz="12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/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요인</a:t>
            </a:r>
            <a:endParaRPr lang="en-US" altLang="ko-KR" sz="12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7616568" y="3621504"/>
            <a:ext cx="2988000" cy="1423684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오픈 소스 운영 환경을 위한 운영 요원의 </a:t>
            </a: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기술 내재화</a:t>
            </a: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오픈소스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기반 통합 모니터링</a:t>
            </a: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백업 및 </a:t>
            </a: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복구 체제</a:t>
            </a: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오픈소스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기반 인프라 조성 및 서비스 기획</a:t>
            </a:r>
          </a:p>
        </p:txBody>
      </p:sp>
      <p:sp>
        <p:nvSpPr>
          <p:cNvPr id="32" name="Rectangle 27"/>
          <p:cNvSpPr>
            <a:spLocks noChangeArrowheads="1"/>
          </p:cNvSpPr>
          <p:nvPr/>
        </p:nvSpPr>
        <p:spPr bwMode="auto">
          <a:xfrm>
            <a:off x="6500863" y="3621504"/>
            <a:ext cx="1040796" cy="1423684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중기</a:t>
            </a:r>
            <a:r>
              <a:rPr lang="en-US" altLang="ko-KR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</a:p>
          <a:p>
            <a:pPr algn="ctr">
              <a:defRPr/>
            </a:pPr>
            <a:r>
              <a:rPr lang="ko-KR" altLang="en-US" sz="1200" b="1" dirty="0" err="1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오픈소스</a:t>
            </a:r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활용 </a:t>
            </a:r>
            <a:endParaRPr lang="en-US" altLang="ko-KR" sz="12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3" name="Rectangle 8"/>
          <p:cNvSpPr>
            <a:spLocks noChangeArrowheads="1"/>
          </p:cNvSpPr>
          <p:nvPr/>
        </p:nvSpPr>
        <p:spPr bwMode="auto">
          <a:xfrm>
            <a:off x="7619477" y="5133672"/>
            <a:ext cx="2988000" cy="1144036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업무 시스템에 대한 서비스 중심의 </a:t>
            </a: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2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클라우드화</a:t>
            </a:r>
            <a:endParaRPr lang="ko-KR" altLang="en-US" sz="12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인프라 관점의 모니터링 일원화 및 </a:t>
            </a: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사용자 중심의 인터페이스 전환</a:t>
            </a: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2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빅데이터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서비스 등의 다양한 환경 제공</a:t>
            </a:r>
          </a:p>
        </p:txBody>
      </p:sp>
      <p:sp>
        <p:nvSpPr>
          <p:cNvPr id="34" name="Rectangle 27"/>
          <p:cNvSpPr>
            <a:spLocks noChangeArrowheads="1"/>
          </p:cNvSpPr>
          <p:nvPr/>
        </p:nvSpPr>
        <p:spPr bwMode="auto">
          <a:xfrm>
            <a:off x="6503772" y="5133672"/>
            <a:ext cx="1040796" cy="1144036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 중심의 </a:t>
            </a:r>
            <a:r>
              <a:rPr lang="en-US" altLang="ko-KR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200" b="1" dirty="0" err="1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화 </a:t>
            </a:r>
          </a:p>
        </p:txBody>
      </p:sp>
      <p:sp>
        <p:nvSpPr>
          <p:cNvPr id="36" name="Rectangle 8"/>
          <p:cNvSpPr>
            <a:spLocks noChangeArrowheads="1"/>
          </p:cNvSpPr>
          <p:nvPr/>
        </p:nvSpPr>
        <p:spPr bwMode="auto">
          <a:xfrm>
            <a:off x="7619477" y="2173252"/>
            <a:ext cx="2988000" cy="1376244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X86 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기반의 </a:t>
            </a: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시스템 전환</a:t>
            </a: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업무를 위한 공통 플랫폼 제공</a:t>
            </a: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단순화</a:t>
            </a:r>
            <a:r>
              <a:rPr lang="en-US" altLang="ko-KR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표준화 기반의 </a:t>
            </a:r>
            <a:r>
              <a:rPr lang="ko-KR" altLang="en-US" sz="1200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계층형</a:t>
            </a: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아키텍처</a:t>
            </a:r>
          </a:p>
          <a:p>
            <a:pPr marL="87313" indent="-87313" eaLnBrk="0" latin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ko-KR" altLang="en-US" sz="12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개발 인프라에 대한 가상화 적용</a:t>
            </a:r>
          </a:p>
        </p:txBody>
      </p:sp>
      <p:sp>
        <p:nvSpPr>
          <p:cNvPr id="37" name="Rectangle 27"/>
          <p:cNvSpPr>
            <a:spLocks noChangeArrowheads="1"/>
          </p:cNvSpPr>
          <p:nvPr/>
        </p:nvSpPr>
        <p:spPr bwMode="auto">
          <a:xfrm>
            <a:off x="6503772" y="2173252"/>
            <a:ext cx="1040796" cy="1376244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o-KR" altLang="en-US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초기 </a:t>
            </a:r>
            <a:r>
              <a:rPr lang="en-US" altLang="ko-KR" sz="12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</a:t>
            </a:r>
            <a:endParaRPr lang="ko-KR" altLang="en-US" sz="12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91E6699B-6591-4F4A-A8EF-A4B62A97D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ko-KR" dirty="0"/>
              <a:t>1.1 </a:t>
            </a:r>
            <a:r>
              <a:rPr kumimoji="1" lang="ko-KR" altLang="en-US" dirty="0"/>
              <a:t>추진 배경 및 추진 방향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3239B3D4-C88E-9D43-BA6D-9C1A94F1F53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1067465" cy="1878626"/>
          </a:xfrm>
        </p:spPr>
        <p:txBody>
          <a:bodyPr>
            <a:normAutofit/>
          </a:bodyPr>
          <a:lstStyle/>
          <a:p>
            <a:r>
              <a:rPr kumimoji="1" lang="ko-KR" altLang="en-US" dirty="0"/>
              <a:t>오픈소스 소프트웨어 기반의 프로세스를 정립하고 공통플랫폼을 구축함으로써 종속성 탈피</a:t>
            </a:r>
            <a:r>
              <a:rPr kumimoji="1" lang="en-US" altLang="ko-KR" dirty="0"/>
              <a:t>, </a:t>
            </a:r>
            <a:r>
              <a:rPr kumimoji="1" lang="ko-KR" altLang="en-US" dirty="0"/>
              <a:t>개방성 증가</a:t>
            </a:r>
            <a:r>
              <a:rPr kumimoji="1" lang="en-US" altLang="ko-KR" dirty="0"/>
              <a:t>, </a:t>
            </a:r>
            <a:r>
              <a:rPr kumimoji="1" lang="ko-KR" altLang="en-US" dirty="0"/>
              <a:t>비용 </a:t>
            </a:r>
            <a:r>
              <a:rPr kumimoji="1" lang="ko-KR" altLang="en-US" dirty="0" err="1"/>
              <a:t>절감등을</a:t>
            </a:r>
            <a:r>
              <a:rPr kumimoji="1" lang="ko-KR" altLang="en-US" dirty="0"/>
              <a:t> 통해서 </a:t>
            </a:r>
            <a:r>
              <a:rPr kumimoji="1" lang="en" altLang="ko-KR" dirty="0"/>
              <a:t>IT </a:t>
            </a:r>
            <a:r>
              <a:rPr kumimoji="1" lang="ko-KR" altLang="en-US" dirty="0"/>
              <a:t>경쟁력을 확보하고 위해 </a:t>
            </a:r>
            <a:r>
              <a:rPr kumimoji="1" lang="en" altLang="ko-KR" dirty="0"/>
              <a:t>U2L</a:t>
            </a:r>
            <a:r>
              <a:rPr kumimoji="1" lang="ko-KR" altLang="en-US" dirty="0"/>
              <a:t>을 추진함</a:t>
            </a:r>
            <a:r>
              <a:rPr kumimoji="1" lang="en-US" altLang="ko-KR" dirty="0"/>
              <a:t>. </a:t>
            </a:r>
            <a:r>
              <a:rPr kumimoji="1" lang="ko-KR" altLang="en-US" dirty="0"/>
              <a:t>이는 향후 </a:t>
            </a:r>
            <a:r>
              <a:rPr kumimoji="1" lang="ko-KR" altLang="en-US" dirty="0" err="1"/>
              <a:t>클라우드로의</a:t>
            </a:r>
            <a:r>
              <a:rPr kumimoji="1" lang="ko-KR" altLang="en-US" dirty="0"/>
              <a:t> 전환</a:t>
            </a:r>
            <a:r>
              <a:rPr kumimoji="1" lang="en-US" altLang="ko-KR" dirty="0"/>
              <a:t>, </a:t>
            </a:r>
            <a:r>
              <a:rPr kumimoji="1" lang="ko-KR" altLang="en-US" dirty="0"/>
              <a:t>구축을 위한 초기단계임</a:t>
            </a:r>
            <a:r>
              <a:rPr kumimoji="1" lang="en-US" altLang="ko-KR" dirty="0"/>
              <a:t>.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3203844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1611410" y="2349426"/>
            <a:ext cx="9137537" cy="2458842"/>
            <a:chOff x="216341" y="1440481"/>
            <a:chExt cx="9438298" cy="3359784"/>
          </a:xfrm>
        </p:grpSpPr>
        <p:sp>
          <p:nvSpPr>
            <p:cNvPr id="2" name="자유형 1"/>
            <p:cNvSpPr/>
            <p:nvPr/>
          </p:nvSpPr>
          <p:spPr bwMode="auto">
            <a:xfrm>
              <a:off x="4479913" y="1694445"/>
              <a:ext cx="1567542" cy="2623457"/>
            </a:xfrm>
            <a:custGeom>
              <a:avLst/>
              <a:gdLst>
                <a:gd name="connsiteX0" fmla="*/ 0 w 1208314"/>
                <a:gd name="connsiteY0" fmla="*/ 0 h 2623457"/>
                <a:gd name="connsiteX1" fmla="*/ 1208314 w 1208314"/>
                <a:gd name="connsiteY1" fmla="*/ 130629 h 2623457"/>
                <a:gd name="connsiteX2" fmla="*/ 1208314 w 1208314"/>
                <a:gd name="connsiteY2" fmla="*/ 2569029 h 2623457"/>
                <a:gd name="connsiteX3" fmla="*/ 0 w 1208314"/>
                <a:gd name="connsiteY3" fmla="*/ 2623457 h 2623457"/>
                <a:gd name="connsiteX4" fmla="*/ 0 w 1208314"/>
                <a:gd name="connsiteY4" fmla="*/ 0 h 2623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8314" h="2623457">
                  <a:moveTo>
                    <a:pt x="0" y="0"/>
                  </a:moveTo>
                  <a:lnTo>
                    <a:pt x="1208314" y="130629"/>
                  </a:lnTo>
                  <a:lnTo>
                    <a:pt x="1208314" y="2569029"/>
                  </a:lnTo>
                  <a:lnTo>
                    <a:pt x="0" y="2623457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9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0800000" scaled="0"/>
            </a:gradFill>
            <a:ln w="9525">
              <a:noFill/>
              <a:miter lim="800000"/>
              <a:headEnd/>
              <a:tailEnd/>
            </a:ln>
          </p:spPr>
          <p:txBody>
            <a:bodyPr wrap="none" rtlCol="0" anchor="ctr"/>
            <a:lstStyle/>
            <a:p>
              <a:pPr algn="ctr"/>
              <a:endParaRPr lang="ko-KR" altLang="en-US" sz="12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3" name="모서리가 둥근 직사각형 2"/>
            <p:cNvSpPr/>
            <p:nvPr/>
          </p:nvSpPr>
          <p:spPr>
            <a:xfrm>
              <a:off x="5927708" y="1814188"/>
              <a:ext cx="3546933" cy="2438854"/>
            </a:xfrm>
            <a:prstGeom prst="roundRect">
              <a:avLst>
                <a:gd name="adj" fmla="val 6154"/>
              </a:avLst>
            </a:prstGeom>
            <a:solidFill>
              <a:schemeClr val="bg1">
                <a:lumMod val="95000"/>
              </a:schemeClr>
            </a:solidFill>
            <a:ln w="15875">
              <a:solidFill>
                <a:srgbClr val="0070C0"/>
              </a:solidFill>
              <a:prstDash val="sysDash"/>
            </a:ln>
          </p:spPr>
          <p:txBody>
            <a:bodyPr anchor="b"/>
            <a:lstStyle/>
            <a:p>
              <a:pPr algn="ctr">
                <a:defRPr/>
              </a:pPr>
              <a:endParaRPr lang="ko-KR" altLang="en-US" sz="120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4" name="모서리가 둥근 직사각형 11"/>
            <p:cNvSpPr>
              <a:spLocks noChangeArrowheads="1"/>
            </p:cNvSpPr>
            <p:nvPr/>
          </p:nvSpPr>
          <p:spPr bwMode="auto">
            <a:xfrm>
              <a:off x="736812" y="1552108"/>
              <a:ext cx="1862137" cy="2795276"/>
            </a:xfrm>
            <a:prstGeom prst="roundRect">
              <a:avLst>
                <a:gd name="adj" fmla="val 6884"/>
              </a:avLst>
            </a:prstGeom>
            <a:solidFill>
              <a:schemeClr val="bg1">
                <a:lumMod val="85000"/>
              </a:schemeClr>
            </a:solidFill>
            <a:ln w="15875">
              <a:solidFill>
                <a:srgbClr val="0070C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ko-KR" altLang="en-US" sz="1050" b="1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기존 유닉스</a:t>
              </a:r>
              <a:r>
                <a:rPr lang="en-US" altLang="ko-KR" sz="1050" b="1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lang="ko-KR" altLang="en-US" sz="1050" b="1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계열</a:t>
              </a:r>
              <a:endParaRPr lang="en-US" altLang="ko-KR" sz="1050" b="1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algn="ctr"/>
              <a:endParaRPr lang="en-US" altLang="ko-KR" sz="120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algn="ctr"/>
              <a:endParaRPr lang="en-US" altLang="ko-KR" sz="120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algn="ctr"/>
              <a:endParaRPr lang="en-US" altLang="ko-KR" sz="120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algn="ctr"/>
              <a:endParaRPr lang="en-US" altLang="ko-KR" sz="120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algn="ctr"/>
              <a:endParaRPr lang="ko-KR" altLang="en-US" sz="120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5" name="모서리가 둥근 직사각형 4"/>
            <p:cNvSpPr>
              <a:spLocks noChangeArrowheads="1"/>
            </p:cNvSpPr>
            <p:nvPr/>
          </p:nvSpPr>
          <p:spPr bwMode="auto">
            <a:xfrm>
              <a:off x="2740237" y="1539045"/>
              <a:ext cx="1860550" cy="2808339"/>
            </a:xfrm>
            <a:prstGeom prst="roundRect">
              <a:avLst>
                <a:gd name="adj" fmla="val 6884"/>
              </a:avLst>
            </a:prstGeom>
            <a:solidFill>
              <a:schemeClr val="bg1">
                <a:lumMod val="85000"/>
              </a:schemeClr>
            </a:solidFill>
            <a:ln w="15875">
              <a:solidFill>
                <a:srgbClr val="0070C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ko-KR" sz="1050" b="1" dirty="0">
                  <a:solidFill>
                    <a:srgbClr val="00206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Unix to Linux  Migration</a:t>
              </a:r>
            </a:p>
          </p:txBody>
        </p:sp>
        <p:sp>
          <p:nvSpPr>
            <p:cNvPr id="6" name="직사각형 6"/>
            <p:cNvSpPr>
              <a:spLocks noChangeArrowheads="1"/>
            </p:cNvSpPr>
            <p:nvPr/>
          </p:nvSpPr>
          <p:spPr bwMode="auto">
            <a:xfrm>
              <a:off x="541549" y="2026459"/>
              <a:ext cx="4243388" cy="719137"/>
            </a:xfrm>
            <a:prstGeom prst="rect">
              <a:avLst/>
            </a:prstGeom>
            <a:solidFill>
              <a:schemeClr val="bg2">
                <a:lumMod val="75000"/>
                <a:alpha val="45882"/>
              </a:schemeClr>
            </a:solidFill>
            <a:ln w="15875">
              <a:solidFill>
                <a:srgbClr val="0070C0"/>
              </a:solidFill>
              <a:prstDash val="sysDash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ko-KR" sz="1050" dirty="0">
                  <a:solidFill>
                    <a:srgbClr val="00206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High Performance System</a:t>
              </a:r>
              <a:endParaRPr lang="ko-KR" altLang="en-US" sz="105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7" name="직사각형 7"/>
            <p:cNvSpPr>
              <a:spLocks noChangeArrowheads="1"/>
            </p:cNvSpPr>
            <p:nvPr/>
          </p:nvSpPr>
          <p:spPr bwMode="auto">
            <a:xfrm>
              <a:off x="541549" y="2799571"/>
              <a:ext cx="4243388" cy="719138"/>
            </a:xfrm>
            <a:prstGeom prst="rect">
              <a:avLst/>
            </a:prstGeom>
            <a:solidFill>
              <a:schemeClr val="bg2">
                <a:lumMod val="75000"/>
                <a:alpha val="45882"/>
              </a:schemeClr>
            </a:solidFill>
            <a:ln w="15875">
              <a:solidFill>
                <a:srgbClr val="0070C0"/>
              </a:solidFill>
              <a:prstDash val="sysDash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ko-KR" sz="1050" dirty="0">
                  <a:solidFill>
                    <a:srgbClr val="00206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Medium Performance System</a:t>
              </a:r>
              <a:endParaRPr lang="ko-KR" altLang="en-US" sz="105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8" name="직사각형 8"/>
            <p:cNvSpPr>
              <a:spLocks noChangeArrowheads="1"/>
            </p:cNvSpPr>
            <p:nvPr/>
          </p:nvSpPr>
          <p:spPr bwMode="auto">
            <a:xfrm>
              <a:off x="541549" y="3574271"/>
              <a:ext cx="4243388" cy="719138"/>
            </a:xfrm>
            <a:prstGeom prst="rect">
              <a:avLst/>
            </a:prstGeom>
            <a:solidFill>
              <a:schemeClr val="bg2">
                <a:lumMod val="75000"/>
                <a:alpha val="45882"/>
              </a:schemeClr>
            </a:solidFill>
            <a:ln w="15875">
              <a:solidFill>
                <a:srgbClr val="0070C0"/>
              </a:solidFill>
              <a:prstDash val="sysDash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ko-KR" sz="1050" dirty="0">
                  <a:solidFill>
                    <a:srgbClr val="00206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Low Performance System</a:t>
              </a:r>
              <a:endParaRPr lang="ko-KR" altLang="en-US" sz="1050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cxnSp>
          <p:nvCxnSpPr>
            <p:cNvPr id="9" name="직선 화살표 연결선 14"/>
            <p:cNvCxnSpPr>
              <a:cxnSpLocks noChangeShapeType="1"/>
            </p:cNvCxnSpPr>
            <p:nvPr/>
          </p:nvCxnSpPr>
          <p:spPr bwMode="auto">
            <a:xfrm rot="16200000" flipH="1">
              <a:off x="-985626" y="2980547"/>
              <a:ext cx="2879725" cy="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 type="triangle" w="med" len="med"/>
              <a:tailEnd type="none"/>
            </a:ln>
          </p:spPr>
        </p:cxnSp>
        <p:cxnSp>
          <p:nvCxnSpPr>
            <p:cNvPr id="10" name="직선 화살표 연결선 16"/>
            <p:cNvCxnSpPr>
              <a:cxnSpLocks noChangeShapeType="1"/>
            </p:cNvCxnSpPr>
            <p:nvPr/>
          </p:nvCxnSpPr>
          <p:spPr bwMode="auto">
            <a:xfrm rot="10800000">
              <a:off x="447665" y="4418367"/>
              <a:ext cx="4487863" cy="635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 type="triangle" w="med" len="med"/>
              <a:tailEnd/>
            </a:ln>
          </p:spPr>
        </p:cxnSp>
        <p:sp>
          <p:nvSpPr>
            <p:cNvPr id="11" name="TextBox 10"/>
            <p:cNvSpPr txBox="1"/>
            <p:nvPr/>
          </p:nvSpPr>
          <p:spPr>
            <a:xfrm>
              <a:off x="241040" y="1537957"/>
              <a:ext cx="190744" cy="2492375"/>
            </a:xfrm>
            <a:prstGeom prst="rect">
              <a:avLst/>
            </a:prstGeom>
            <a:noFill/>
          </p:spPr>
          <p:txBody>
            <a:bodyPr vert="eaVert" lIns="0" tIns="0" rIns="0" bIns="0">
              <a:spAutoFit/>
            </a:bodyPr>
            <a:lstStyle/>
            <a:p>
              <a:pPr>
                <a:defRPr/>
              </a:pPr>
              <a:r>
                <a:rPr lang="ko-KR" altLang="en-US" sz="12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규모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55915" y="4421771"/>
              <a:ext cx="1598613" cy="3784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defRPr/>
              </a:pPr>
              <a:r>
                <a:rPr lang="en-US" altLang="ko-KR" sz="12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Platform</a:t>
              </a:r>
              <a:endParaRPr lang="ko-KR" altLang="en-US" sz="12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13" name="오른쪽 화살표 12"/>
            <p:cNvSpPr/>
            <p:nvPr/>
          </p:nvSpPr>
          <p:spPr>
            <a:xfrm>
              <a:off x="736812" y="2521366"/>
              <a:ext cx="4048125" cy="603076"/>
            </a:xfrm>
            <a:prstGeom prst="rightArrow">
              <a:avLst>
                <a:gd name="adj1" fmla="val 64262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 w="15875">
              <a:solidFill>
                <a:srgbClr val="0096D6"/>
              </a:solidFill>
              <a:prstDash val="sysDash"/>
            </a:ln>
          </p:spPr>
          <p:txBody>
            <a:bodyPr anchor="ctr"/>
            <a:lstStyle/>
            <a:p>
              <a:pPr algn="ctr">
                <a:defRPr/>
              </a:pPr>
              <a:r>
                <a:rPr lang="ko-KR" altLang="en-US" sz="1200" b="1" dirty="0" err="1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오픈소스</a:t>
              </a:r>
              <a:r>
                <a:rPr lang="ko-KR" altLang="en-US" sz="1200" b="1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인프라 추진방향</a:t>
              </a:r>
            </a:p>
          </p:txBody>
        </p:sp>
        <p:sp>
          <p:nvSpPr>
            <p:cNvPr id="14" name="타원 26"/>
            <p:cNvSpPr>
              <a:spLocks noChangeArrowheads="1"/>
            </p:cNvSpPr>
            <p:nvPr/>
          </p:nvSpPr>
          <p:spPr bwMode="auto">
            <a:xfrm>
              <a:off x="6514407" y="1972931"/>
              <a:ext cx="2416175" cy="542925"/>
            </a:xfrm>
            <a:prstGeom prst="ellipse">
              <a:avLst/>
            </a:prstGeom>
            <a:solidFill>
              <a:schemeClr val="bg2">
                <a:lumMod val="75000"/>
                <a:alpha val="45882"/>
              </a:schemeClr>
            </a:solidFill>
            <a:ln w="15875">
              <a:solidFill>
                <a:srgbClr val="0070C0"/>
              </a:solidFill>
              <a:prstDash val="sysDash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ko-KR" sz="900" b="1" dirty="0">
                  <a:solidFill>
                    <a:srgbClr val="00206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U2L Migration</a:t>
              </a:r>
            </a:p>
            <a:p>
              <a:pPr algn="ctr"/>
              <a:r>
                <a:rPr lang="en-US" altLang="ko-KR" sz="900" b="1" dirty="0">
                  <a:solidFill>
                    <a:srgbClr val="00206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(Unix To Linux Migration)</a:t>
              </a:r>
              <a:endParaRPr lang="ko-KR" altLang="en-US" sz="900" b="1" dirty="0">
                <a:solidFill>
                  <a:srgbClr val="00206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15" name="타원 14"/>
            <p:cNvSpPr/>
            <p:nvPr/>
          </p:nvSpPr>
          <p:spPr>
            <a:xfrm>
              <a:off x="6514407" y="2667233"/>
              <a:ext cx="2416175" cy="54292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5875">
              <a:solidFill>
                <a:srgbClr val="0070C0"/>
              </a:solidFill>
              <a:prstDash val="sysDash"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ko-KR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P2V</a:t>
              </a:r>
            </a:p>
            <a:p>
              <a:pPr algn="ctr">
                <a:defRPr/>
              </a:pPr>
              <a:r>
                <a:rPr lang="en-US" altLang="ko-KR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(Physical To Virtual Migration)</a:t>
              </a:r>
              <a:endParaRPr lang="ko-KR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16" name="타원 15"/>
            <p:cNvSpPr/>
            <p:nvPr/>
          </p:nvSpPr>
          <p:spPr>
            <a:xfrm>
              <a:off x="6514407" y="3361534"/>
              <a:ext cx="2416175" cy="54292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5875">
              <a:solidFill>
                <a:srgbClr val="0070C0"/>
              </a:solidFill>
              <a:prstDash val="sysDash"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ko-KR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V2V</a:t>
              </a:r>
            </a:p>
            <a:p>
              <a:pPr algn="ctr">
                <a:defRPr/>
              </a:pPr>
              <a:r>
                <a:rPr lang="en-US" altLang="ko-KR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(Virtual To Virtual Migration)</a:t>
              </a:r>
              <a:endPara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cxnSp>
          <p:nvCxnSpPr>
            <p:cNvPr id="17" name="직선 화살표 연결선 16"/>
            <p:cNvCxnSpPr>
              <a:stCxn id="14" idx="4"/>
              <a:endCxn id="15" idx="0"/>
            </p:cNvCxnSpPr>
            <p:nvPr/>
          </p:nvCxnSpPr>
          <p:spPr bwMode="auto">
            <a:xfrm rot="5400000">
              <a:off x="7646807" y="2591544"/>
              <a:ext cx="151377" cy="158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/>
            </a:ln>
          </p:spPr>
        </p:cxnSp>
        <p:cxnSp>
          <p:nvCxnSpPr>
            <p:cNvPr id="18" name="직선 화살표 연결선 17"/>
            <p:cNvCxnSpPr>
              <a:stCxn id="15" idx="4"/>
              <a:endCxn id="16" idx="0"/>
            </p:cNvCxnSpPr>
            <p:nvPr/>
          </p:nvCxnSpPr>
          <p:spPr bwMode="auto">
            <a:xfrm rot="5400000">
              <a:off x="7646807" y="3285846"/>
              <a:ext cx="151376" cy="158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/>
            </a:ln>
          </p:spPr>
        </p:cxnSp>
        <p:sp>
          <p:nvSpPr>
            <p:cNvPr id="19" name="Rectangle 1"/>
            <p:cNvSpPr/>
            <p:nvPr/>
          </p:nvSpPr>
          <p:spPr>
            <a:xfrm>
              <a:off x="216341" y="1440481"/>
              <a:ext cx="9438298" cy="3258288"/>
            </a:xfrm>
            <a:prstGeom prst="rect">
              <a:avLst/>
            </a:prstGeom>
            <a:noFill/>
            <a:ln>
              <a:solidFill>
                <a:srgbClr val="80808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</p:grpSp>
      <p:sp>
        <p:nvSpPr>
          <p:cNvPr id="21" name="AutoShape 28"/>
          <p:cNvSpPr>
            <a:spLocks noChangeArrowheads="1"/>
          </p:cNvSpPr>
          <p:nvPr/>
        </p:nvSpPr>
        <p:spPr bwMode="auto">
          <a:xfrm>
            <a:off x="1845550" y="4975140"/>
            <a:ext cx="1849832" cy="314257"/>
          </a:xfrm>
          <a:prstGeom prst="roundRect">
            <a:avLst>
              <a:gd name="adj" fmla="val 20514"/>
            </a:avLst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1. </a:t>
            </a:r>
            <a:r>
              <a:rPr lang="ko-KR" altLang="en-US" sz="1050" b="1" dirty="0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애플리케이션 요소</a:t>
            </a:r>
          </a:p>
        </p:txBody>
      </p:sp>
      <p:sp>
        <p:nvSpPr>
          <p:cNvPr id="22" name="AutoShape 30"/>
          <p:cNvSpPr>
            <a:spLocks noChangeArrowheads="1"/>
          </p:cNvSpPr>
          <p:nvPr/>
        </p:nvSpPr>
        <p:spPr bwMode="auto">
          <a:xfrm>
            <a:off x="4105555" y="4993965"/>
            <a:ext cx="1849832" cy="314258"/>
          </a:xfrm>
          <a:prstGeom prst="roundRect">
            <a:avLst>
              <a:gd name="adj" fmla="val 20514"/>
            </a:avLst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2. </a:t>
            </a:r>
            <a:r>
              <a:rPr lang="ko-KR" altLang="en-US" sz="1050" b="1" dirty="0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기능적 요소</a:t>
            </a:r>
          </a:p>
        </p:txBody>
      </p:sp>
      <p:sp>
        <p:nvSpPr>
          <p:cNvPr id="23" name="AutoShape 32"/>
          <p:cNvSpPr>
            <a:spLocks noChangeArrowheads="1"/>
          </p:cNvSpPr>
          <p:nvPr/>
        </p:nvSpPr>
        <p:spPr bwMode="auto">
          <a:xfrm>
            <a:off x="6462834" y="4993965"/>
            <a:ext cx="1849832" cy="314258"/>
          </a:xfrm>
          <a:prstGeom prst="roundRect">
            <a:avLst>
              <a:gd name="adj" fmla="val 20514"/>
            </a:avLst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3. </a:t>
            </a:r>
            <a:r>
              <a:rPr lang="ko-KR" altLang="en-US" sz="1050" b="1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비용 절감 요소</a:t>
            </a:r>
          </a:p>
        </p:txBody>
      </p:sp>
      <p:sp>
        <p:nvSpPr>
          <p:cNvPr id="24" name="AutoShape 34"/>
          <p:cNvSpPr>
            <a:spLocks noChangeArrowheads="1"/>
          </p:cNvSpPr>
          <p:nvPr/>
        </p:nvSpPr>
        <p:spPr bwMode="auto">
          <a:xfrm>
            <a:off x="8834706" y="4973690"/>
            <a:ext cx="1849833" cy="314258"/>
          </a:xfrm>
          <a:prstGeom prst="roundRect">
            <a:avLst>
              <a:gd name="adj" fmla="val 20514"/>
            </a:avLst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4. </a:t>
            </a:r>
            <a:r>
              <a:rPr lang="ko-KR" altLang="en-US" sz="1050" b="1" dirty="0">
                <a:solidFill>
                  <a:schemeClr val="tx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프로젝트 크기</a:t>
            </a:r>
          </a:p>
        </p:txBody>
      </p:sp>
      <p:grpSp>
        <p:nvGrpSpPr>
          <p:cNvPr id="25" name="그룹 24"/>
          <p:cNvGrpSpPr/>
          <p:nvPr/>
        </p:nvGrpSpPr>
        <p:grpSpPr>
          <a:xfrm>
            <a:off x="1845551" y="5382206"/>
            <a:ext cx="8838987" cy="1044118"/>
            <a:chOff x="623888" y="2194573"/>
            <a:chExt cx="8655050" cy="853563"/>
          </a:xfrm>
          <a:noFill/>
        </p:grpSpPr>
        <p:sp>
          <p:nvSpPr>
            <p:cNvPr id="26" name="AutoShape 29"/>
            <p:cNvSpPr>
              <a:spLocks noChangeArrowheads="1"/>
            </p:cNvSpPr>
            <p:nvPr/>
          </p:nvSpPr>
          <p:spPr bwMode="auto">
            <a:xfrm>
              <a:off x="623888" y="2194574"/>
              <a:ext cx="1811337" cy="821222"/>
            </a:xfrm>
            <a:prstGeom prst="roundRect">
              <a:avLst>
                <a:gd name="adj" fmla="val 6194"/>
              </a:avLst>
            </a:prstGeom>
            <a:grpFill/>
            <a:ln w="63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tIns="54000" rIns="54000" bIns="25200"/>
            <a:lstStyle/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의존성 검토 여부 </a:t>
              </a: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확인</a:t>
              </a:r>
              <a:endParaRPr lang="en-US" altLang="ko-KR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In-house </a:t>
              </a:r>
              <a:r>
                <a:rPr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코드로 개발된 </a:t>
              </a:r>
              <a:r>
                <a:rPr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APP</a:t>
              </a:r>
              <a:r>
                <a:rPr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에 대한 </a:t>
              </a:r>
              <a:r>
                <a:rPr lang="ko-KR" altLang="en-US" sz="1100" dirty="0" err="1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아키텍쳐</a:t>
              </a:r>
              <a:r>
                <a:rPr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확인</a:t>
              </a:r>
              <a:endParaRPr kumimoji="1"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27" name="AutoShape 31"/>
            <p:cNvSpPr>
              <a:spLocks noChangeArrowheads="1"/>
            </p:cNvSpPr>
            <p:nvPr/>
          </p:nvSpPr>
          <p:spPr bwMode="auto">
            <a:xfrm>
              <a:off x="2836863" y="2225665"/>
              <a:ext cx="1811337" cy="822469"/>
            </a:xfrm>
            <a:prstGeom prst="roundRect">
              <a:avLst>
                <a:gd name="adj" fmla="val 6194"/>
              </a:avLst>
            </a:prstGeom>
            <a:grpFill/>
            <a:ln w="63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tIns="54000" rIns="54000" bIns="25200"/>
            <a:lstStyle/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신뢰성</a:t>
              </a: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가용성</a:t>
              </a: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 err="1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보안성</a:t>
              </a:r>
              <a:endParaRPr kumimoji="1"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 err="1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관리성</a:t>
              </a:r>
              <a:endParaRPr kumimoji="1"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28" name="AutoShape 33"/>
            <p:cNvSpPr>
              <a:spLocks noChangeArrowheads="1"/>
            </p:cNvSpPr>
            <p:nvPr/>
          </p:nvSpPr>
          <p:spPr bwMode="auto">
            <a:xfrm>
              <a:off x="5145088" y="2225667"/>
              <a:ext cx="1811337" cy="822469"/>
            </a:xfrm>
            <a:prstGeom prst="roundRect">
              <a:avLst>
                <a:gd name="adj" fmla="val 6194"/>
              </a:avLst>
            </a:prstGeom>
            <a:grpFill/>
            <a:ln w="63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tIns="54000" rIns="54000" bIns="25200"/>
            <a:lstStyle/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시스템 비용당 절감</a:t>
              </a:r>
              <a:endParaRPr kumimoji="1" lang="en-US" altLang="ko-KR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시스템 전체에 대한</a:t>
              </a: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절감</a:t>
              </a: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관리</a:t>
              </a: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,</a:t>
              </a:r>
              <a:r>
                <a:rPr kumimoji="1" lang="ko-KR" altLang="en-US" sz="1100" dirty="0" err="1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네트웍</a:t>
              </a: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,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기타 요소에 대한 비용 절감</a:t>
              </a:r>
            </a:p>
          </p:txBody>
        </p:sp>
        <p:sp>
          <p:nvSpPr>
            <p:cNvPr id="29" name="AutoShape 35"/>
            <p:cNvSpPr>
              <a:spLocks noChangeArrowheads="1"/>
            </p:cNvSpPr>
            <p:nvPr/>
          </p:nvSpPr>
          <p:spPr bwMode="auto">
            <a:xfrm>
              <a:off x="7467600" y="2194573"/>
              <a:ext cx="1811338" cy="822469"/>
            </a:xfrm>
            <a:prstGeom prst="roundRect">
              <a:avLst>
                <a:gd name="adj" fmla="val 6194"/>
              </a:avLst>
            </a:prstGeom>
            <a:grpFill/>
            <a:ln w="6350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54000" tIns="54000" rIns="54000" bIns="25200"/>
            <a:lstStyle/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서버 볼륨</a:t>
              </a: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(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수</a:t>
              </a:r>
              <a:r>
                <a:rPr kumimoji="1" lang="en-US" altLang="ko-KR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)</a:t>
              </a: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에 따라 비용절감 효과</a:t>
              </a:r>
            </a:p>
            <a:p>
              <a:pPr marL="85725" indent="-85725">
                <a:lnSpc>
                  <a:spcPct val="120000"/>
                </a:lnSpc>
                <a:spcBef>
                  <a:spcPct val="20000"/>
                </a:spcBef>
                <a:buClr>
                  <a:srgbClr val="4669AF"/>
                </a:buClr>
                <a:buFont typeface="Wingdings" pitchFamily="2" charset="2"/>
                <a:buChar char="w"/>
              </a:pPr>
              <a:r>
                <a:rPr kumimoji="1" lang="ko-KR" altLang="en-US" sz="1100" dirty="0"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 프로젝트 규모에 따른 장애요인에 최대 비용 절감</a:t>
              </a:r>
            </a:p>
          </p:txBody>
        </p:sp>
      </p:grpSp>
      <p:sp>
        <p:nvSpPr>
          <p:cNvPr id="34" name="Rectangle 34" descr="object-06"/>
          <p:cNvSpPr>
            <a:spLocks noChangeArrowheads="1"/>
          </p:cNvSpPr>
          <p:nvPr/>
        </p:nvSpPr>
        <p:spPr bwMode="auto">
          <a:xfrm>
            <a:off x="1633451" y="1779832"/>
            <a:ext cx="9200105" cy="350719"/>
          </a:xfrm>
          <a:prstGeom prst="rect">
            <a:avLst/>
          </a:prstGeom>
          <a:solidFill>
            <a:srgbClr val="FFFFFF">
              <a:lumMod val="85000"/>
            </a:srgbClr>
          </a:solidFill>
          <a:ln w="3175">
            <a:solidFill>
              <a:srgbClr val="FFFFFF">
                <a:lumMod val="5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200" b="1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추진 방향 및 고려 요소</a:t>
            </a:r>
            <a:endParaRPr lang="en-US" altLang="ko-KR" sz="1200" b="1" kern="0" dirty="0">
              <a:solidFill>
                <a:sysClr val="windowText" lastClr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0" name="제목 29">
            <a:extLst>
              <a:ext uri="{FF2B5EF4-FFF2-40B4-BE49-F238E27FC236}">
                <a16:creationId xmlns:a16="http://schemas.microsoft.com/office/drawing/2014/main" xmlns="" id="{3EE45F44-B6DB-8E4F-9039-C99111794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ko-KR" dirty="0"/>
              <a:t>1.1 </a:t>
            </a:r>
            <a:r>
              <a:rPr kumimoji="1" lang="ko-KR" altLang="en-US" dirty="0"/>
              <a:t>추진 배경 및 추진 방향</a:t>
            </a:r>
          </a:p>
        </p:txBody>
      </p:sp>
      <p:sp>
        <p:nvSpPr>
          <p:cNvPr id="31" name="텍스트 개체 틀 30">
            <a:extLst>
              <a:ext uri="{FF2B5EF4-FFF2-40B4-BE49-F238E27FC236}">
                <a16:creationId xmlns:a16="http://schemas.microsoft.com/office/drawing/2014/main" xmlns="" id="{BDF3514D-8D16-3A44-9AB6-FFB2DB5BE8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700815"/>
          </a:xfrm>
        </p:spPr>
        <p:txBody>
          <a:bodyPr>
            <a:normAutofit/>
          </a:bodyPr>
          <a:lstStyle/>
          <a:p>
            <a:r>
              <a:rPr kumimoji="1" lang="ko-KR" altLang="en-US" dirty="0"/>
              <a:t>이전의 유닉스 기반 시스템에서 작동하는 업무시스템을 </a:t>
            </a:r>
            <a:r>
              <a:rPr kumimoji="1" lang="en" altLang="ko-KR" dirty="0"/>
              <a:t>x86 </a:t>
            </a:r>
            <a:r>
              <a:rPr kumimoji="1" lang="ko-KR" altLang="en-US" dirty="0"/>
              <a:t>기반의 시스템으로 전환함으로써 고려해야 할 사항은 애플리케이션</a:t>
            </a:r>
            <a:r>
              <a:rPr kumimoji="1" lang="en-US" altLang="ko-KR" dirty="0"/>
              <a:t>, </a:t>
            </a:r>
            <a:r>
              <a:rPr kumimoji="1" lang="ko-KR" altLang="en-US" dirty="0"/>
              <a:t>기능</a:t>
            </a:r>
            <a:r>
              <a:rPr kumimoji="1" lang="en-US" altLang="ko-KR" dirty="0"/>
              <a:t>, </a:t>
            </a:r>
            <a:r>
              <a:rPr kumimoji="1" lang="ko-KR" altLang="en-US" dirty="0"/>
              <a:t>비용</a:t>
            </a:r>
            <a:r>
              <a:rPr kumimoji="1" lang="en-US" altLang="ko-KR" dirty="0"/>
              <a:t>, </a:t>
            </a:r>
            <a:r>
              <a:rPr kumimoji="1" lang="ko-KR" altLang="en-US" dirty="0"/>
              <a:t>프로젝트 요소 등을 고려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562240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835229" y="-825042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prstClr val="black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7" name="Rectangle 138"/>
          <p:cNvSpPr>
            <a:spLocks noChangeArrowheads="1"/>
          </p:cNvSpPr>
          <p:nvPr/>
        </p:nvSpPr>
        <p:spPr bwMode="auto">
          <a:xfrm>
            <a:off x="1558926" y="2199881"/>
            <a:ext cx="9145588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prstClr val="black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48" name="Rectangle 141"/>
          <p:cNvSpPr>
            <a:spLocks noChangeArrowheads="1"/>
          </p:cNvSpPr>
          <p:nvPr/>
        </p:nvSpPr>
        <p:spPr bwMode="auto">
          <a:xfrm>
            <a:off x="1558926" y="1883759"/>
            <a:ext cx="9145588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prstClr val="white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U2L</a:t>
            </a:r>
            <a:r>
              <a:rPr lang="ko-KR" altLang="en-US" sz="1400" b="1" dirty="0">
                <a:solidFill>
                  <a:prstClr val="white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 환경으로 전환을 위한 추진 방안</a:t>
            </a:r>
            <a:endParaRPr lang="en-US" altLang="ko-KR" sz="1400" b="1" dirty="0">
              <a:solidFill>
                <a:prstClr val="white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49" name="Text Box 355"/>
          <p:cNvSpPr txBox="1">
            <a:spLocks noChangeArrowheads="1"/>
          </p:cNvSpPr>
          <p:nvPr/>
        </p:nvSpPr>
        <p:spPr bwMode="auto">
          <a:xfrm>
            <a:off x="1703513" y="2904371"/>
            <a:ext cx="744553" cy="4182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ctr" defTabSz="973138" latinLnBrk="0">
              <a:spcBef>
                <a:spcPts val="0"/>
              </a:spcBef>
              <a:defRPr/>
            </a:pPr>
            <a:r>
              <a:rPr kumimoji="0" lang="ko-KR" altLang="en-US" sz="11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대상</a:t>
            </a:r>
          </a:p>
        </p:txBody>
      </p:sp>
      <p:sp>
        <p:nvSpPr>
          <p:cNvPr id="50" name="Text Box 355"/>
          <p:cNvSpPr txBox="1">
            <a:spLocks noChangeArrowheads="1"/>
          </p:cNvSpPr>
          <p:nvPr/>
        </p:nvSpPr>
        <p:spPr bwMode="auto">
          <a:xfrm>
            <a:off x="1703513" y="2342453"/>
            <a:ext cx="744553" cy="5038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ctr" defTabSz="973138" latinLnBrk="0">
              <a:spcBef>
                <a:spcPts val="0"/>
              </a:spcBef>
              <a:defRPr/>
            </a:pPr>
            <a:r>
              <a:rPr kumimoji="0" lang="ko-KR" altLang="en-US" sz="11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목적</a:t>
            </a:r>
          </a:p>
        </p:txBody>
      </p:sp>
      <p:sp>
        <p:nvSpPr>
          <p:cNvPr id="51" name="Text Box 355"/>
          <p:cNvSpPr txBox="1">
            <a:spLocks noChangeArrowheads="1"/>
          </p:cNvSpPr>
          <p:nvPr/>
        </p:nvSpPr>
        <p:spPr bwMode="auto">
          <a:xfrm>
            <a:off x="2495601" y="2904371"/>
            <a:ext cx="8064896" cy="41820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olid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marL="87313" indent="-87313" defTabSz="973138" latinLnBrk="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kumimoji="0" lang="ko-KR" altLang="en-US" sz="1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 운영서비스</a:t>
            </a:r>
            <a:endParaRPr kumimoji="0" lang="en-US" altLang="ko-KR" sz="11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87313" indent="-87313" defTabSz="973138" latinLnBrk="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kumimoji="0" lang="ko-KR" altLang="en-US" sz="1100" dirty="0" err="1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연차별</a:t>
            </a:r>
            <a:r>
              <a:rPr kumimoji="0" lang="ko-KR" altLang="en-US" sz="1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도입 예정 서비스</a:t>
            </a:r>
            <a:endParaRPr kumimoji="0" lang="en-US" altLang="ko-KR" sz="11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2" name="Text Box 355"/>
          <p:cNvSpPr txBox="1">
            <a:spLocks noChangeArrowheads="1"/>
          </p:cNvSpPr>
          <p:nvPr/>
        </p:nvSpPr>
        <p:spPr bwMode="auto">
          <a:xfrm>
            <a:off x="2495601" y="2342453"/>
            <a:ext cx="8064896" cy="50386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olid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marL="87313" indent="-87313" defTabSz="973138" latinLnBrk="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kumimoji="0" lang="ko-KR" altLang="en-US" sz="1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한화 생명 </a:t>
            </a:r>
            <a:r>
              <a:rPr kumimoji="0" lang="en-US" altLang="ko-KR" sz="1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kumimoji="0" lang="ko-KR" altLang="en-US" sz="1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환경 전환</a:t>
            </a:r>
          </a:p>
        </p:txBody>
      </p:sp>
      <p:sp>
        <p:nvSpPr>
          <p:cNvPr id="17" name="Text Box 355"/>
          <p:cNvSpPr txBox="1">
            <a:spLocks noChangeArrowheads="1"/>
          </p:cNvSpPr>
          <p:nvPr/>
        </p:nvSpPr>
        <p:spPr bwMode="auto">
          <a:xfrm>
            <a:off x="1703513" y="3394581"/>
            <a:ext cx="744553" cy="30243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ctr" defTabSz="973138" latinLnBrk="0">
              <a:spcBef>
                <a:spcPts val="0"/>
              </a:spcBef>
              <a:defRPr/>
            </a:pPr>
            <a:r>
              <a:rPr kumimoji="0" lang="ko-KR" altLang="en-US" sz="11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endParaRPr kumimoji="0" lang="en-US" altLang="ko-KR" sz="1100" b="1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 defTabSz="973138" latinLnBrk="0">
              <a:spcBef>
                <a:spcPts val="0"/>
              </a:spcBef>
              <a:defRPr/>
            </a:pPr>
            <a:r>
              <a:rPr kumimoji="0" lang="ko-KR" altLang="en-US" sz="11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전환 추진</a:t>
            </a:r>
            <a:endParaRPr kumimoji="0" lang="en-US" altLang="ko-KR" sz="1100" b="1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 defTabSz="973138" latinLnBrk="0">
              <a:spcBef>
                <a:spcPts val="0"/>
              </a:spcBef>
              <a:defRPr/>
            </a:pPr>
            <a:r>
              <a:rPr kumimoji="0" lang="ko-KR" altLang="en-US" sz="11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방안</a:t>
            </a:r>
          </a:p>
        </p:txBody>
      </p:sp>
      <p:sp>
        <p:nvSpPr>
          <p:cNvPr id="18" name="Text Box 355"/>
          <p:cNvSpPr txBox="1">
            <a:spLocks noChangeArrowheads="1"/>
          </p:cNvSpPr>
          <p:nvPr/>
        </p:nvSpPr>
        <p:spPr bwMode="auto">
          <a:xfrm>
            <a:off x="2495601" y="3385529"/>
            <a:ext cx="8064896" cy="303338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olid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ctr" defTabSz="973138" latinLnBrk="0">
              <a:spcBef>
                <a:spcPts val="0"/>
              </a:spcBef>
              <a:defRPr/>
            </a:pPr>
            <a:endParaRPr kumimoji="0" lang="ko-KR" altLang="en-US" sz="8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9" name="AutoShape 71"/>
          <p:cNvSpPr>
            <a:spLocks noChangeArrowheads="1"/>
          </p:cNvSpPr>
          <p:nvPr/>
        </p:nvSpPr>
        <p:spPr bwMode="auto">
          <a:xfrm>
            <a:off x="7464153" y="3909025"/>
            <a:ext cx="1512000" cy="24378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80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8" name="AutoShape 71"/>
          <p:cNvSpPr>
            <a:spLocks noChangeArrowheads="1"/>
          </p:cNvSpPr>
          <p:nvPr/>
        </p:nvSpPr>
        <p:spPr bwMode="auto">
          <a:xfrm>
            <a:off x="5879977" y="3898637"/>
            <a:ext cx="1512000" cy="24378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80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4" name="AutoShape 71"/>
          <p:cNvSpPr>
            <a:spLocks noChangeArrowheads="1"/>
          </p:cNvSpPr>
          <p:nvPr/>
        </p:nvSpPr>
        <p:spPr bwMode="auto">
          <a:xfrm>
            <a:off x="4295801" y="3898637"/>
            <a:ext cx="1512000" cy="24378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80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1" name="Freeform 16"/>
          <p:cNvSpPr>
            <a:spLocks/>
          </p:cNvSpPr>
          <p:nvPr/>
        </p:nvSpPr>
        <p:spPr bwMode="auto">
          <a:xfrm rot="16200000" flipH="1">
            <a:off x="8044709" y="2877168"/>
            <a:ext cx="350892" cy="1511999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3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8001" cap="flat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eaVert" wrap="none" lIns="90000" tIns="46800" rIns="90000" bIns="46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컴퓨팅 조직체계</a:t>
            </a:r>
          </a:p>
        </p:txBody>
      </p:sp>
      <p:sp>
        <p:nvSpPr>
          <p:cNvPr id="33" name="AutoShape 71"/>
          <p:cNvSpPr>
            <a:spLocks noChangeArrowheads="1"/>
          </p:cNvSpPr>
          <p:nvPr/>
        </p:nvSpPr>
        <p:spPr bwMode="auto">
          <a:xfrm>
            <a:off x="7520168" y="5035979"/>
            <a:ext cx="1404000" cy="1238923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marL="47625" indent="-47625">
              <a:buFont typeface="Arial" charset="0"/>
              <a:buChar char="•"/>
              <a:defRPr/>
            </a:pPr>
            <a:r>
              <a:rPr lang="ko-KR" altLang="en-US" sz="90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조직별</a:t>
            </a:r>
            <a:r>
              <a:rPr lang="en-US" altLang="ko-KR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상시업무</a:t>
            </a: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분석</a:t>
            </a:r>
            <a:endParaRPr lang="en-US" altLang="ko-KR" sz="9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47625" indent="-47625">
              <a:buFont typeface="Arial" charset="0"/>
              <a:buChar char="•"/>
              <a:defRPr/>
            </a:pP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자원신청 및 운영 프로세스 정의</a:t>
            </a:r>
          </a:p>
        </p:txBody>
      </p:sp>
      <p:sp>
        <p:nvSpPr>
          <p:cNvPr id="39" name="AutoShape 11"/>
          <p:cNvSpPr>
            <a:spLocks noChangeArrowheads="1"/>
          </p:cNvSpPr>
          <p:nvPr/>
        </p:nvSpPr>
        <p:spPr bwMode="auto">
          <a:xfrm rot="10800000" flipH="1" flipV="1">
            <a:off x="5879977" y="3439167"/>
            <a:ext cx="1512000" cy="385982"/>
          </a:xfrm>
          <a:prstGeom prst="chevron">
            <a:avLst>
              <a:gd name="adj" fmla="val 17644"/>
            </a:avLst>
          </a:prstGeom>
          <a:solidFill>
            <a:schemeClr val="bg1">
              <a:lumMod val="65000"/>
            </a:schemeClr>
          </a:solidFill>
          <a:ln w="8001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</a:t>
            </a:r>
            <a:r>
              <a:rPr lang="en-US" altLang="ko-KR" sz="9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HW </a:t>
            </a:r>
            <a:r>
              <a:rPr lang="ko-KR" altLang="en-US" sz="9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설계</a:t>
            </a:r>
          </a:p>
        </p:txBody>
      </p:sp>
      <p:sp>
        <p:nvSpPr>
          <p:cNvPr id="42" name="AutoShape 71"/>
          <p:cNvSpPr>
            <a:spLocks noChangeArrowheads="1"/>
          </p:cNvSpPr>
          <p:nvPr/>
        </p:nvSpPr>
        <p:spPr bwMode="auto">
          <a:xfrm>
            <a:off x="5937908" y="5035977"/>
            <a:ext cx="1404000" cy="1238924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marL="47625" indent="-47625">
              <a:buFont typeface="Arial" charset="0"/>
              <a:buChar char="•"/>
              <a:defRPr/>
            </a:pPr>
            <a:r>
              <a:rPr lang="en-US" altLang="ko-KR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CPU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용량 산정</a:t>
            </a:r>
            <a:endParaRPr lang="en-US" altLang="ko-KR" sz="9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47625" indent="-47625">
              <a:buFont typeface="Arial" charset="0"/>
              <a:buChar char="•"/>
              <a:defRPr/>
            </a:pPr>
            <a:r>
              <a:rPr lang="en-US" altLang="ko-KR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Memory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용량 산정</a:t>
            </a:r>
            <a:endParaRPr lang="en-US" altLang="ko-KR" sz="9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47625" indent="-47625">
              <a:buFont typeface="Arial" charset="0"/>
              <a:buChar char="•"/>
              <a:defRPr/>
            </a:pPr>
            <a:r>
              <a:rPr lang="en-US" altLang="ko-KR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Disk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용량 산정</a:t>
            </a:r>
            <a:endParaRPr lang="en-US" altLang="ko-KR" sz="9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47625" indent="-47625">
              <a:buFont typeface="Arial" charset="0"/>
              <a:buChar char="•"/>
              <a:defRPr/>
            </a:pP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도입품목 산정</a:t>
            </a:r>
            <a:endParaRPr lang="en-US" altLang="ko-KR" sz="9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5" name="AutoShape 71"/>
          <p:cNvSpPr>
            <a:spLocks noChangeArrowheads="1"/>
          </p:cNvSpPr>
          <p:nvPr/>
        </p:nvSpPr>
        <p:spPr bwMode="auto">
          <a:xfrm>
            <a:off x="4355906" y="5035977"/>
            <a:ext cx="1404000" cy="1244367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marL="47625" indent="-47625">
              <a:buFont typeface="Arial" charset="0"/>
              <a:buChar char="•"/>
              <a:defRPr/>
            </a:pP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목표개념도 정의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210" y="3961621"/>
            <a:ext cx="1404000" cy="907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AutoShape 71"/>
          <p:cNvSpPr>
            <a:spLocks noChangeArrowheads="1"/>
          </p:cNvSpPr>
          <p:nvPr/>
        </p:nvSpPr>
        <p:spPr bwMode="auto">
          <a:xfrm>
            <a:off x="2711625" y="3898637"/>
            <a:ext cx="1512000" cy="24378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80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5" name="AutoShape 71"/>
          <p:cNvSpPr>
            <a:spLocks noChangeArrowheads="1"/>
          </p:cNvSpPr>
          <p:nvPr/>
        </p:nvSpPr>
        <p:spPr bwMode="auto">
          <a:xfrm>
            <a:off x="2771013" y="5035977"/>
            <a:ext cx="1404000" cy="1244367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marL="47625" indent="-47625">
              <a:buFont typeface="Arial" charset="0"/>
              <a:buChar char="•"/>
              <a:defRPr/>
            </a:pPr>
            <a:r>
              <a:rPr lang="ko-KR" altLang="en-US" sz="9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각 서비스 단계별 이동 정의</a:t>
            </a:r>
          </a:p>
        </p:txBody>
      </p:sp>
      <p:sp>
        <p:nvSpPr>
          <p:cNvPr id="38" name="AutoShape 11"/>
          <p:cNvSpPr>
            <a:spLocks noChangeArrowheads="1"/>
          </p:cNvSpPr>
          <p:nvPr/>
        </p:nvSpPr>
        <p:spPr bwMode="auto">
          <a:xfrm rot="10800000" flipH="1" flipV="1">
            <a:off x="4295801" y="3448739"/>
            <a:ext cx="1511998" cy="385982"/>
          </a:xfrm>
          <a:prstGeom prst="chevron">
            <a:avLst>
              <a:gd name="adj" fmla="val 17644"/>
            </a:avLst>
          </a:prstGeom>
          <a:solidFill>
            <a:schemeClr val="bg1">
              <a:lumMod val="75000"/>
            </a:schemeClr>
          </a:solidFill>
          <a:ln w="8001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목표개념도 정의</a:t>
            </a:r>
          </a:p>
        </p:txBody>
      </p:sp>
      <p:pic>
        <p:nvPicPr>
          <p:cNvPr id="6" name="그림 5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793687" y="3961621"/>
            <a:ext cx="1404000" cy="986400"/>
          </a:xfrm>
          <a:prstGeom prst="rect">
            <a:avLst/>
          </a:prstGeom>
        </p:spPr>
      </p:pic>
      <p:pic>
        <p:nvPicPr>
          <p:cNvPr id="7" name="그림 6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5938841" y="3961621"/>
            <a:ext cx="1404000" cy="986400"/>
          </a:xfrm>
          <a:prstGeom prst="rect">
            <a:avLst/>
          </a:prstGeom>
        </p:spPr>
      </p:pic>
      <p:pic>
        <p:nvPicPr>
          <p:cNvPr id="8" name="그림 7"/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7523421" y="3961621"/>
            <a:ext cx="1404000" cy="986400"/>
          </a:xfrm>
          <a:prstGeom prst="rect">
            <a:avLst/>
          </a:prstGeom>
        </p:spPr>
      </p:pic>
      <p:sp>
        <p:nvSpPr>
          <p:cNvPr id="43" name="AutoShape 11"/>
          <p:cNvSpPr>
            <a:spLocks noChangeArrowheads="1"/>
          </p:cNvSpPr>
          <p:nvPr/>
        </p:nvSpPr>
        <p:spPr bwMode="auto">
          <a:xfrm rot="10800000" flipH="1" flipV="1">
            <a:off x="2711626" y="3450421"/>
            <a:ext cx="1508877" cy="385982"/>
          </a:xfrm>
          <a:prstGeom prst="chevron">
            <a:avLst>
              <a:gd name="adj" fmla="val 17644"/>
            </a:avLst>
          </a:prstGeom>
          <a:solidFill>
            <a:schemeClr val="bg1">
              <a:lumMod val="95000"/>
            </a:schemeClr>
          </a:solidFill>
          <a:ln w="8001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</a:t>
            </a:r>
            <a:r>
              <a:rPr lang="ko-KR" altLang="en-US" sz="9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단계별 전환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6EAFA63A-5753-DB46-B3C9-9AC40D7A4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1.2 U2L </a:t>
            </a:r>
            <a:r>
              <a:rPr kumimoji="1" lang="ko-KR" altLang="en-US" dirty="0"/>
              <a:t>전환 추진 방안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A54F115F-0697-2141-B512-EF3B3994A9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1741233" cy="1531530"/>
          </a:xfrm>
        </p:spPr>
        <p:txBody>
          <a:bodyPr>
            <a:normAutofit/>
          </a:bodyPr>
          <a:lstStyle/>
          <a:p>
            <a:r>
              <a:rPr kumimoji="1" lang="ko-KR" altLang="en-US" dirty="0"/>
              <a:t>한화 </a:t>
            </a:r>
            <a:r>
              <a:rPr kumimoji="1" lang="en" altLang="ko-KR" dirty="0"/>
              <a:t>S&amp;C </a:t>
            </a:r>
            <a:r>
              <a:rPr kumimoji="1" lang="ko-KR" altLang="en-US" dirty="0"/>
              <a:t>의 서비스에 대하여 </a:t>
            </a:r>
            <a:r>
              <a:rPr kumimoji="1" lang="en" altLang="ko-KR" dirty="0"/>
              <a:t>U2L </a:t>
            </a:r>
            <a:r>
              <a:rPr kumimoji="1" lang="ko-KR" altLang="en-US" dirty="0"/>
              <a:t>전환 및 구축을 위한 기본설계를 아래와 같이 진행함</a:t>
            </a:r>
          </a:p>
          <a:p>
            <a:r>
              <a:rPr kumimoji="1" lang="ko-KR" altLang="en-US" dirty="0"/>
              <a:t>현재는 </a:t>
            </a:r>
            <a:r>
              <a:rPr kumimoji="1" lang="en" altLang="ko-KR" dirty="0"/>
              <a:t>U2L </a:t>
            </a:r>
            <a:r>
              <a:rPr kumimoji="1" lang="ko-KR" altLang="en-US" dirty="0"/>
              <a:t>단계별 전환까지 안을 제시함 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2253485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61" y="5322911"/>
            <a:ext cx="581025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7" name="그룹 46"/>
          <p:cNvGrpSpPr/>
          <p:nvPr/>
        </p:nvGrpSpPr>
        <p:grpSpPr>
          <a:xfrm>
            <a:off x="1631505" y="1938534"/>
            <a:ext cx="865695" cy="4298778"/>
            <a:chOff x="344488" y="1146446"/>
            <a:chExt cx="865695" cy="4298778"/>
          </a:xfrm>
        </p:grpSpPr>
        <p:sp>
          <p:nvSpPr>
            <p:cNvPr id="32" name="object 38"/>
            <p:cNvSpPr/>
            <p:nvPr/>
          </p:nvSpPr>
          <p:spPr>
            <a:xfrm>
              <a:off x="344488" y="1146446"/>
              <a:ext cx="865695" cy="429877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40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45" name="직사각형 44"/>
            <p:cNvSpPr/>
            <p:nvPr/>
          </p:nvSpPr>
          <p:spPr bwMode="auto">
            <a:xfrm>
              <a:off x="704528" y="1988840"/>
              <a:ext cx="504056" cy="1008112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 latinLnBrk="0">
                <a:lnSpc>
                  <a:spcPct val="110000"/>
                </a:lnSpc>
                <a:spcBef>
                  <a:spcPct val="30000"/>
                </a:spcBef>
                <a:spcAft>
                  <a:spcPct val="0"/>
                </a:spcAft>
              </a:pPr>
              <a:endParaRPr lang="ko-KR" altLang="en-US" sz="1200" b="1">
                <a:latin typeface="Futura Bk" pitchFamily="34" charset="0"/>
                <a:ea typeface="가는각진제목체" pitchFamily="18" charset="-127"/>
                <a:cs typeface="Arial" pitchFamily="34" charset="0"/>
              </a:endParaRPr>
            </a:p>
          </p:txBody>
        </p:sp>
      </p:grpSp>
      <p:sp>
        <p:nvSpPr>
          <p:cNvPr id="2" name="object 4"/>
          <p:cNvSpPr/>
          <p:nvPr/>
        </p:nvSpPr>
        <p:spPr>
          <a:xfrm>
            <a:off x="2672712" y="1955677"/>
            <a:ext cx="2176272" cy="7860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" name="object 5"/>
          <p:cNvSpPr/>
          <p:nvPr/>
        </p:nvSpPr>
        <p:spPr>
          <a:xfrm>
            <a:off x="2654932" y="1939319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" name="object 6"/>
          <p:cNvSpPr/>
          <p:nvPr/>
        </p:nvSpPr>
        <p:spPr>
          <a:xfrm>
            <a:off x="2654932" y="1939319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12700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" name="object 7"/>
          <p:cNvSpPr/>
          <p:nvPr/>
        </p:nvSpPr>
        <p:spPr>
          <a:xfrm>
            <a:off x="2669919" y="1958741"/>
            <a:ext cx="292735" cy="229884"/>
          </a:xfrm>
          <a:custGeom>
            <a:avLst/>
            <a:gdLst/>
            <a:ahLst/>
            <a:cxnLst/>
            <a:rect l="l" t="t" r="r" b="b"/>
            <a:pathLst>
              <a:path w="292734" h="257175">
                <a:moveTo>
                  <a:pt x="249809" y="0"/>
                </a:moveTo>
                <a:lnTo>
                  <a:pt x="42925" y="0"/>
                </a:lnTo>
                <a:lnTo>
                  <a:pt x="26253" y="3365"/>
                </a:lnTo>
                <a:lnTo>
                  <a:pt x="12604" y="12541"/>
                </a:lnTo>
                <a:lnTo>
                  <a:pt x="3385" y="26146"/>
                </a:lnTo>
                <a:lnTo>
                  <a:pt x="0" y="42799"/>
                </a:lnTo>
                <a:lnTo>
                  <a:pt x="0" y="214249"/>
                </a:lnTo>
                <a:lnTo>
                  <a:pt x="3385" y="230975"/>
                </a:lnTo>
                <a:lnTo>
                  <a:pt x="12604" y="244617"/>
                </a:lnTo>
                <a:lnTo>
                  <a:pt x="26253" y="253807"/>
                </a:lnTo>
                <a:lnTo>
                  <a:pt x="42925" y="257175"/>
                </a:lnTo>
                <a:lnTo>
                  <a:pt x="249809" y="257175"/>
                </a:lnTo>
                <a:lnTo>
                  <a:pt x="266535" y="253807"/>
                </a:lnTo>
                <a:lnTo>
                  <a:pt x="280177" y="244617"/>
                </a:lnTo>
                <a:lnTo>
                  <a:pt x="289367" y="230975"/>
                </a:lnTo>
                <a:lnTo>
                  <a:pt x="292734" y="214249"/>
                </a:lnTo>
                <a:lnTo>
                  <a:pt x="292734" y="42799"/>
                </a:lnTo>
                <a:lnTo>
                  <a:pt x="289367" y="26146"/>
                </a:lnTo>
                <a:lnTo>
                  <a:pt x="280177" y="12541"/>
                </a:lnTo>
                <a:lnTo>
                  <a:pt x="266535" y="3365"/>
                </a:lnTo>
                <a:lnTo>
                  <a:pt x="2498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6" name="object 8"/>
          <p:cNvSpPr txBox="1"/>
          <p:nvPr/>
        </p:nvSpPr>
        <p:spPr>
          <a:xfrm>
            <a:off x="2773550" y="1989506"/>
            <a:ext cx="84455" cy="1653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20"/>
              </a:lnSpc>
            </a:pPr>
            <a:r>
              <a:rPr sz="1050" spc="-5" dirty="0">
                <a:solidFill>
                  <a:srgbClr val="FFFFFF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1</a:t>
            </a:r>
            <a:endParaRPr sz="105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7" name="object 9"/>
          <p:cNvSpPr txBox="1"/>
          <p:nvPr/>
        </p:nvSpPr>
        <p:spPr>
          <a:xfrm>
            <a:off x="3075454" y="2081380"/>
            <a:ext cx="1436370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r">
              <a:defRPr sz="1000" b="1">
                <a:latin typeface="+mn-ea"/>
                <a:ea typeface="+mn-ea"/>
              </a:defRPr>
            </a:lvl1pPr>
          </a:lstStyle>
          <a:p>
            <a:pPr algn="ctr"/>
            <a:r>
              <a:rPr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HW  및 OS </a:t>
            </a:r>
            <a:endParaRPr lang="en-US" sz="110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algn="ctr"/>
            <a:r>
              <a:rPr lang="ko-KR" altLang="en-US" sz="1100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리눅스</a:t>
            </a:r>
            <a:r>
              <a:rPr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전환</a:t>
            </a:r>
            <a:endParaRPr sz="110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8" name="object 11"/>
          <p:cNvSpPr/>
          <p:nvPr/>
        </p:nvSpPr>
        <p:spPr>
          <a:xfrm>
            <a:off x="2660902" y="4076735"/>
            <a:ext cx="8136255" cy="0"/>
          </a:xfrm>
          <a:custGeom>
            <a:avLst/>
            <a:gdLst/>
            <a:ahLst/>
            <a:cxnLst/>
            <a:rect l="l" t="t" r="r" b="b"/>
            <a:pathLst>
              <a:path w="8136255">
                <a:moveTo>
                  <a:pt x="0" y="0"/>
                </a:moveTo>
                <a:lnTo>
                  <a:pt x="8136001" y="0"/>
                </a:lnTo>
              </a:path>
            </a:pathLst>
          </a:custGeom>
          <a:ln w="19050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9" name="object 12"/>
          <p:cNvSpPr/>
          <p:nvPr/>
        </p:nvSpPr>
        <p:spPr>
          <a:xfrm>
            <a:off x="2672712" y="5282020"/>
            <a:ext cx="2176272" cy="78603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0" name="object 13"/>
          <p:cNvSpPr/>
          <p:nvPr/>
        </p:nvSpPr>
        <p:spPr>
          <a:xfrm>
            <a:off x="2654932" y="5265436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1" name="object 14"/>
          <p:cNvSpPr/>
          <p:nvPr/>
        </p:nvSpPr>
        <p:spPr>
          <a:xfrm>
            <a:off x="2654932" y="5265436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12700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2" name="object 15"/>
          <p:cNvSpPr/>
          <p:nvPr/>
        </p:nvSpPr>
        <p:spPr>
          <a:xfrm>
            <a:off x="2669919" y="5284745"/>
            <a:ext cx="292735" cy="230452"/>
          </a:xfrm>
          <a:custGeom>
            <a:avLst/>
            <a:gdLst/>
            <a:ahLst/>
            <a:cxnLst/>
            <a:rect l="l" t="t" r="r" b="b"/>
            <a:pathLst>
              <a:path w="292734" h="257810">
                <a:moveTo>
                  <a:pt x="249809" y="0"/>
                </a:moveTo>
                <a:lnTo>
                  <a:pt x="42925" y="0"/>
                </a:lnTo>
                <a:lnTo>
                  <a:pt x="26253" y="3367"/>
                </a:lnTo>
                <a:lnTo>
                  <a:pt x="12604" y="12557"/>
                </a:lnTo>
                <a:lnTo>
                  <a:pt x="3385" y="26199"/>
                </a:lnTo>
                <a:lnTo>
                  <a:pt x="0" y="42925"/>
                </a:lnTo>
                <a:lnTo>
                  <a:pt x="0" y="214375"/>
                </a:lnTo>
                <a:lnTo>
                  <a:pt x="3385" y="231048"/>
                </a:lnTo>
                <a:lnTo>
                  <a:pt x="12604" y="244697"/>
                </a:lnTo>
                <a:lnTo>
                  <a:pt x="26253" y="253916"/>
                </a:lnTo>
                <a:lnTo>
                  <a:pt x="42925" y="257301"/>
                </a:lnTo>
                <a:lnTo>
                  <a:pt x="249809" y="257301"/>
                </a:lnTo>
                <a:lnTo>
                  <a:pt x="266535" y="253916"/>
                </a:lnTo>
                <a:lnTo>
                  <a:pt x="280177" y="244697"/>
                </a:lnTo>
                <a:lnTo>
                  <a:pt x="289367" y="231048"/>
                </a:lnTo>
                <a:lnTo>
                  <a:pt x="292734" y="214375"/>
                </a:lnTo>
                <a:lnTo>
                  <a:pt x="292734" y="42925"/>
                </a:lnTo>
                <a:lnTo>
                  <a:pt x="289367" y="26199"/>
                </a:lnTo>
                <a:lnTo>
                  <a:pt x="280177" y="12557"/>
                </a:lnTo>
                <a:lnTo>
                  <a:pt x="266535" y="3367"/>
                </a:lnTo>
                <a:lnTo>
                  <a:pt x="2498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3" name="object 16"/>
          <p:cNvSpPr txBox="1"/>
          <p:nvPr/>
        </p:nvSpPr>
        <p:spPr>
          <a:xfrm>
            <a:off x="2773550" y="5315850"/>
            <a:ext cx="84455" cy="1653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20"/>
              </a:lnSpc>
            </a:pPr>
            <a:r>
              <a:rPr lang="en-US" sz="1050" spc="-5" dirty="0">
                <a:solidFill>
                  <a:srgbClr val="FFFFFF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4</a:t>
            </a:r>
            <a:endParaRPr sz="105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4" name="object 17"/>
          <p:cNvSpPr txBox="1"/>
          <p:nvPr/>
        </p:nvSpPr>
        <p:spPr>
          <a:xfrm>
            <a:off x="3038242" y="5481437"/>
            <a:ext cx="1545590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r">
              <a:defRPr sz="1000" b="1">
                <a:latin typeface="+mn-ea"/>
                <a:ea typeface="+mn-ea"/>
              </a:defRPr>
            </a:lvl1pPr>
          </a:lstStyle>
          <a:p>
            <a:pPr algn="ctr"/>
            <a:r>
              <a:rPr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HW , OS 및 DBMS</a:t>
            </a:r>
          </a:p>
          <a:p>
            <a:pPr algn="ctr"/>
            <a:r>
              <a:rPr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오픈 소스 전환</a:t>
            </a:r>
            <a:endParaRPr sz="110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5" name="object 18"/>
          <p:cNvSpPr/>
          <p:nvPr/>
        </p:nvSpPr>
        <p:spPr>
          <a:xfrm>
            <a:off x="2712721" y="5178894"/>
            <a:ext cx="8136255" cy="0"/>
          </a:xfrm>
          <a:custGeom>
            <a:avLst/>
            <a:gdLst/>
            <a:ahLst/>
            <a:cxnLst/>
            <a:rect l="l" t="t" r="r" b="b"/>
            <a:pathLst>
              <a:path w="8136255">
                <a:moveTo>
                  <a:pt x="0" y="0"/>
                </a:moveTo>
                <a:lnTo>
                  <a:pt x="8136001" y="0"/>
                </a:lnTo>
              </a:path>
            </a:pathLst>
          </a:custGeom>
          <a:ln w="19050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6" name="object 20"/>
          <p:cNvSpPr/>
          <p:nvPr/>
        </p:nvSpPr>
        <p:spPr>
          <a:xfrm>
            <a:off x="2672712" y="4184362"/>
            <a:ext cx="2176272" cy="78739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7" name="object 21"/>
          <p:cNvSpPr/>
          <p:nvPr/>
        </p:nvSpPr>
        <p:spPr>
          <a:xfrm>
            <a:off x="2654932" y="4168458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8" name="object 22"/>
          <p:cNvSpPr/>
          <p:nvPr/>
        </p:nvSpPr>
        <p:spPr>
          <a:xfrm>
            <a:off x="2654932" y="4168458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12700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9" name="object 23"/>
          <p:cNvSpPr/>
          <p:nvPr/>
        </p:nvSpPr>
        <p:spPr>
          <a:xfrm>
            <a:off x="2669919" y="4187881"/>
            <a:ext cx="292735" cy="229884"/>
          </a:xfrm>
          <a:custGeom>
            <a:avLst/>
            <a:gdLst/>
            <a:ahLst/>
            <a:cxnLst/>
            <a:rect l="l" t="t" r="r" b="b"/>
            <a:pathLst>
              <a:path w="292734" h="257175">
                <a:moveTo>
                  <a:pt x="249809" y="0"/>
                </a:moveTo>
                <a:lnTo>
                  <a:pt x="42925" y="0"/>
                </a:lnTo>
                <a:lnTo>
                  <a:pt x="26253" y="3367"/>
                </a:lnTo>
                <a:lnTo>
                  <a:pt x="12604" y="12557"/>
                </a:lnTo>
                <a:lnTo>
                  <a:pt x="3385" y="26199"/>
                </a:lnTo>
                <a:lnTo>
                  <a:pt x="0" y="42925"/>
                </a:lnTo>
                <a:lnTo>
                  <a:pt x="0" y="214375"/>
                </a:lnTo>
                <a:lnTo>
                  <a:pt x="3385" y="231028"/>
                </a:lnTo>
                <a:lnTo>
                  <a:pt x="12604" y="244633"/>
                </a:lnTo>
                <a:lnTo>
                  <a:pt x="26253" y="253809"/>
                </a:lnTo>
                <a:lnTo>
                  <a:pt x="42925" y="257175"/>
                </a:lnTo>
                <a:lnTo>
                  <a:pt x="249809" y="257175"/>
                </a:lnTo>
                <a:lnTo>
                  <a:pt x="266535" y="253809"/>
                </a:lnTo>
                <a:lnTo>
                  <a:pt x="280177" y="244633"/>
                </a:lnTo>
                <a:lnTo>
                  <a:pt x="289367" y="231028"/>
                </a:lnTo>
                <a:lnTo>
                  <a:pt x="292734" y="214375"/>
                </a:lnTo>
                <a:lnTo>
                  <a:pt x="292734" y="42925"/>
                </a:lnTo>
                <a:lnTo>
                  <a:pt x="289367" y="26199"/>
                </a:lnTo>
                <a:lnTo>
                  <a:pt x="280177" y="12557"/>
                </a:lnTo>
                <a:lnTo>
                  <a:pt x="266535" y="3367"/>
                </a:lnTo>
                <a:lnTo>
                  <a:pt x="2498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0" name="object 24"/>
          <p:cNvSpPr txBox="1"/>
          <p:nvPr/>
        </p:nvSpPr>
        <p:spPr>
          <a:xfrm>
            <a:off x="2773550" y="4219214"/>
            <a:ext cx="84455" cy="1653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20"/>
              </a:lnSpc>
            </a:pPr>
            <a:r>
              <a:rPr sz="1050" spc="-5" dirty="0">
                <a:solidFill>
                  <a:srgbClr val="FFFFFF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3</a:t>
            </a:r>
            <a:endParaRPr sz="105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1" name="object 25"/>
          <p:cNvSpPr txBox="1"/>
          <p:nvPr/>
        </p:nvSpPr>
        <p:spPr>
          <a:xfrm>
            <a:off x="2993641" y="4299353"/>
            <a:ext cx="1508760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r">
              <a:defRPr sz="1000" b="1">
                <a:latin typeface="+mn-ea"/>
                <a:ea typeface="+mn-ea"/>
              </a:defRPr>
            </a:lvl1pPr>
          </a:lstStyle>
          <a:p>
            <a:pPr algn="ctr"/>
            <a:r>
              <a:rPr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HW , OS 및  WAS</a:t>
            </a:r>
          </a:p>
          <a:p>
            <a:pPr algn="ctr"/>
            <a:r>
              <a:rPr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오픈 소스 전환</a:t>
            </a:r>
            <a:endParaRPr sz="110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2" name="object 26"/>
          <p:cNvSpPr/>
          <p:nvPr/>
        </p:nvSpPr>
        <p:spPr>
          <a:xfrm>
            <a:off x="2660902" y="2874638"/>
            <a:ext cx="8136255" cy="0"/>
          </a:xfrm>
          <a:custGeom>
            <a:avLst/>
            <a:gdLst/>
            <a:ahLst/>
            <a:cxnLst/>
            <a:rect l="l" t="t" r="r" b="b"/>
            <a:pathLst>
              <a:path w="8136255">
                <a:moveTo>
                  <a:pt x="0" y="0"/>
                </a:moveTo>
                <a:lnTo>
                  <a:pt x="8136001" y="0"/>
                </a:lnTo>
              </a:path>
            </a:pathLst>
          </a:custGeom>
          <a:ln w="19050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3" name="object 28"/>
          <p:cNvSpPr/>
          <p:nvPr/>
        </p:nvSpPr>
        <p:spPr>
          <a:xfrm>
            <a:off x="2672712" y="3013476"/>
            <a:ext cx="2176272" cy="78603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4" name="object 29"/>
          <p:cNvSpPr/>
          <p:nvPr/>
        </p:nvSpPr>
        <p:spPr>
          <a:xfrm>
            <a:off x="2654932" y="2997016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5" name="object 30"/>
          <p:cNvSpPr/>
          <p:nvPr/>
        </p:nvSpPr>
        <p:spPr>
          <a:xfrm>
            <a:off x="2654932" y="2997016"/>
            <a:ext cx="2160270" cy="772525"/>
          </a:xfrm>
          <a:custGeom>
            <a:avLst/>
            <a:gdLst/>
            <a:ahLst/>
            <a:cxnLst/>
            <a:rect l="l" t="t" r="r" b="b"/>
            <a:pathLst>
              <a:path w="2160270" h="864235">
                <a:moveTo>
                  <a:pt x="0" y="863993"/>
                </a:moveTo>
                <a:lnTo>
                  <a:pt x="2160016" y="863993"/>
                </a:lnTo>
                <a:lnTo>
                  <a:pt x="2160016" y="0"/>
                </a:lnTo>
                <a:lnTo>
                  <a:pt x="0" y="0"/>
                </a:lnTo>
                <a:lnTo>
                  <a:pt x="0" y="863993"/>
                </a:lnTo>
                <a:close/>
              </a:path>
            </a:pathLst>
          </a:custGeom>
          <a:ln w="12700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6" name="object 31"/>
          <p:cNvSpPr/>
          <p:nvPr/>
        </p:nvSpPr>
        <p:spPr>
          <a:xfrm>
            <a:off x="2669919" y="3016429"/>
            <a:ext cx="292735" cy="229884"/>
          </a:xfrm>
          <a:custGeom>
            <a:avLst/>
            <a:gdLst/>
            <a:ahLst/>
            <a:cxnLst/>
            <a:rect l="l" t="t" r="r" b="b"/>
            <a:pathLst>
              <a:path w="292734" h="257175">
                <a:moveTo>
                  <a:pt x="249809" y="0"/>
                </a:moveTo>
                <a:lnTo>
                  <a:pt x="42925" y="0"/>
                </a:lnTo>
                <a:lnTo>
                  <a:pt x="26253" y="3365"/>
                </a:lnTo>
                <a:lnTo>
                  <a:pt x="12604" y="12541"/>
                </a:lnTo>
                <a:lnTo>
                  <a:pt x="3385" y="26146"/>
                </a:lnTo>
                <a:lnTo>
                  <a:pt x="0" y="42798"/>
                </a:lnTo>
                <a:lnTo>
                  <a:pt x="0" y="214248"/>
                </a:lnTo>
                <a:lnTo>
                  <a:pt x="3385" y="230975"/>
                </a:lnTo>
                <a:lnTo>
                  <a:pt x="12604" y="244617"/>
                </a:lnTo>
                <a:lnTo>
                  <a:pt x="26253" y="253807"/>
                </a:lnTo>
                <a:lnTo>
                  <a:pt x="42925" y="257174"/>
                </a:lnTo>
                <a:lnTo>
                  <a:pt x="249809" y="257174"/>
                </a:lnTo>
                <a:lnTo>
                  <a:pt x="266535" y="253807"/>
                </a:lnTo>
                <a:lnTo>
                  <a:pt x="280177" y="244617"/>
                </a:lnTo>
                <a:lnTo>
                  <a:pt x="289367" y="230975"/>
                </a:lnTo>
                <a:lnTo>
                  <a:pt x="292734" y="214248"/>
                </a:lnTo>
                <a:lnTo>
                  <a:pt x="292734" y="42798"/>
                </a:lnTo>
                <a:lnTo>
                  <a:pt x="289367" y="26146"/>
                </a:lnTo>
                <a:lnTo>
                  <a:pt x="280177" y="12541"/>
                </a:lnTo>
                <a:lnTo>
                  <a:pt x="266535" y="3365"/>
                </a:lnTo>
                <a:lnTo>
                  <a:pt x="2498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40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7" name="object 32"/>
          <p:cNvSpPr txBox="1"/>
          <p:nvPr/>
        </p:nvSpPr>
        <p:spPr>
          <a:xfrm>
            <a:off x="2773550" y="3048102"/>
            <a:ext cx="84455" cy="1653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20"/>
              </a:lnSpc>
            </a:pPr>
            <a:r>
              <a:rPr lang="en-US" sz="1050" spc="-5" dirty="0">
                <a:solidFill>
                  <a:srgbClr val="FFFFFF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2</a:t>
            </a:r>
            <a:endParaRPr sz="105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8" name="object 33"/>
          <p:cNvSpPr txBox="1"/>
          <p:nvPr/>
        </p:nvSpPr>
        <p:spPr>
          <a:xfrm>
            <a:off x="3007357" y="3130124"/>
            <a:ext cx="1509395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r">
              <a:defRPr sz="1000" b="1">
                <a:latin typeface="+mn-ea"/>
                <a:ea typeface="+mn-ea"/>
              </a:defRPr>
            </a:lvl1pPr>
          </a:lstStyle>
          <a:p>
            <a:pPr algn="ctr"/>
            <a:r>
              <a:rPr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HW , OS 및  WEB</a:t>
            </a:r>
          </a:p>
          <a:p>
            <a:pPr algn="ctr"/>
            <a:r>
              <a:rPr lang="ko-KR" altLang="en-US" sz="110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오픈 소스 전환</a:t>
            </a:r>
            <a:endParaRPr sz="1100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9" name="object 34"/>
          <p:cNvSpPr/>
          <p:nvPr/>
        </p:nvSpPr>
        <p:spPr>
          <a:xfrm>
            <a:off x="2639617" y="6187006"/>
            <a:ext cx="8136255" cy="0"/>
          </a:xfrm>
          <a:custGeom>
            <a:avLst/>
            <a:gdLst/>
            <a:ahLst/>
            <a:cxnLst/>
            <a:rect l="l" t="t" r="r" b="b"/>
            <a:pathLst>
              <a:path w="8136255">
                <a:moveTo>
                  <a:pt x="0" y="0"/>
                </a:moveTo>
                <a:lnTo>
                  <a:pt x="8136001" y="0"/>
                </a:lnTo>
              </a:path>
            </a:pathLst>
          </a:custGeom>
          <a:ln w="19050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0" name="object 36"/>
          <p:cNvSpPr/>
          <p:nvPr/>
        </p:nvSpPr>
        <p:spPr>
          <a:xfrm>
            <a:off x="7824192" y="2005968"/>
            <a:ext cx="120014" cy="794094"/>
          </a:xfrm>
          <a:custGeom>
            <a:avLst/>
            <a:gdLst/>
            <a:ahLst/>
            <a:cxnLst/>
            <a:rect l="l" t="t" r="r" b="b"/>
            <a:pathLst>
              <a:path w="120015" h="888364">
                <a:moveTo>
                  <a:pt x="0" y="0"/>
                </a:moveTo>
                <a:lnTo>
                  <a:pt x="0" y="888238"/>
                </a:lnTo>
                <a:lnTo>
                  <a:pt x="119507" y="444118"/>
                </a:lnTo>
                <a:lnTo>
                  <a:pt x="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3" name="object 40"/>
          <p:cNvSpPr/>
          <p:nvPr/>
        </p:nvSpPr>
        <p:spPr>
          <a:xfrm>
            <a:off x="1598292" y="3584960"/>
            <a:ext cx="376428" cy="9931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4" name="object 42"/>
          <p:cNvSpPr txBox="1"/>
          <p:nvPr/>
        </p:nvSpPr>
        <p:spPr>
          <a:xfrm>
            <a:off x="1511986" y="3450297"/>
            <a:ext cx="188898" cy="124591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vert" wrap="square" lIns="0" tIns="0" rIns="0" bIns="0" rtlCol="0">
            <a:spAutoFit/>
          </a:bodyPr>
          <a:lstStyle/>
          <a:p>
            <a:pPr marL="274955">
              <a:lnSpc>
                <a:spcPts val="1645"/>
              </a:lnSpc>
            </a:pPr>
            <a:r>
              <a:rPr sz="1200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HW &amp; OS</a:t>
            </a:r>
          </a:p>
        </p:txBody>
      </p:sp>
      <p:sp>
        <p:nvSpPr>
          <p:cNvPr id="35" name="object 43"/>
          <p:cNvSpPr/>
          <p:nvPr/>
        </p:nvSpPr>
        <p:spPr>
          <a:xfrm>
            <a:off x="2191344" y="2946647"/>
            <a:ext cx="428625" cy="1944083"/>
          </a:xfrm>
          <a:custGeom>
            <a:avLst/>
            <a:gdLst/>
            <a:ahLst/>
            <a:cxnLst/>
            <a:rect l="l" t="t" r="r" b="b"/>
            <a:pathLst>
              <a:path w="428625" h="2174875">
                <a:moveTo>
                  <a:pt x="354253" y="2098459"/>
                </a:moveTo>
                <a:lnTo>
                  <a:pt x="352712" y="2129989"/>
                </a:lnTo>
                <a:lnTo>
                  <a:pt x="365480" y="2130793"/>
                </a:lnTo>
                <a:lnTo>
                  <a:pt x="364680" y="2143467"/>
                </a:lnTo>
                <a:lnTo>
                  <a:pt x="352053" y="2143467"/>
                </a:lnTo>
                <a:lnTo>
                  <a:pt x="350532" y="2174570"/>
                </a:lnTo>
                <a:lnTo>
                  <a:pt x="421145" y="2143467"/>
                </a:lnTo>
                <a:lnTo>
                  <a:pt x="364680" y="2143467"/>
                </a:lnTo>
                <a:lnTo>
                  <a:pt x="352092" y="2142676"/>
                </a:lnTo>
                <a:lnTo>
                  <a:pt x="422942" y="2142676"/>
                </a:lnTo>
                <a:lnTo>
                  <a:pt x="428497" y="2140229"/>
                </a:lnTo>
                <a:lnTo>
                  <a:pt x="354253" y="2098459"/>
                </a:lnTo>
                <a:close/>
              </a:path>
              <a:path w="428625" h="2174875">
                <a:moveTo>
                  <a:pt x="352712" y="2129989"/>
                </a:moveTo>
                <a:lnTo>
                  <a:pt x="352092" y="2142676"/>
                </a:lnTo>
                <a:lnTo>
                  <a:pt x="364680" y="2143467"/>
                </a:lnTo>
                <a:lnTo>
                  <a:pt x="365480" y="2130793"/>
                </a:lnTo>
                <a:lnTo>
                  <a:pt x="352712" y="2129989"/>
                </a:lnTo>
                <a:close/>
              </a:path>
              <a:path w="428625" h="2174875">
                <a:moveTo>
                  <a:pt x="223672" y="1123188"/>
                </a:moveTo>
                <a:lnTo>
                  <a:pt x="211073" y="1123188"/>
                </a:lnTo>
                <a:lnTo>
                  <a:pt x="211188" y="1124331"/>
                </a:lnTo>
                <a:lnTo>
                  <a:pt x="211188" y="2086254"/>
                </a:lnTo>
                <a:lnTo>
                  <a:pt x="240347" y="2117204"/>
                </a:lnTo>
                <a:lnTo>
                  <a:pt x="277748" y="2130209"/>
                </a:lnTo>
                <a:lnTo>
                  <a:pt x="327101" y="2139861"/>
                </a:lnTo>
                <a:lnTo>
                  <a:pt x="352092" y="2142676"/>
                </a:lnTo>
                <a:lnTo>
                  <a:pt x="352712" y="2129989"/>
                </a:lnTo>
                <a:lnTo>
                  <a:pt x="346709" y="2129612"/>
                </a:lnTo>
                <a:lnTo>
                  <a:pt x="328739" y="2127275"/>
                </a:lnTo>
                <a:lnTo>
                  <a:pt x="280746" y="2117864"/>
                </a:lnTo>
                <a:lnTo>
                  <a:pt x="237058" y="2100948"/>
                </a:lnTo>
                <a:lnTo>
                  <a:pt x="231584" y="2096973"/>
                </a:lnTo>
                <a:lnTo>
                  <a:pt x="231444" y="2096973"/>
                </a:lnTo>
                <a:lnTo>
                  <a:pt x="230657" y="2096300"/>
                </a:lnTo>
                <a:lnTo>
                  <a:pt x="227495" y="2093023"/>
                </a:lnTo>
                <a:lnTo>
                  <a:pt x="227190" y="2093023"/>
                </a:lnTo>
                <a:lnTo>
                  <a:pt x="226212" y="2091740"/>
                </a:lnTo>
                <a:lnTo>
                  <a:pt x="226438" y="2091740"/>
                </a:lnTo>
                <a:lnTo>
                  <a:pt x="225150" y="2089543"/>
                </a:lnTo>
                <a:lnTo>
                  <a:pt x="224726" y="2089543"/>
                </a:lnTo>
                <a:lnTo>
                  <a:pt x="223951" y="2087499"/>
                </a:lnTo>
                <a:lnTo>
                  <a:pt x="224343" y="2087499"/>
                </a:lnTo>
                <a:lnTo>
                  <a:pt x="223891" y="2085086"/>
                </a:lnTo>
                <a:lnTo>
                  <a:pt x="223672" y="1123188"/>
                </a:lnTo>
                <a:close/>
              </a:path>
              <a:path w="428625" h="2174875">
                <a:moveTo>
                  <a:pt x="230657" y="2096300"/>
                </a:moveTo>
                <a:lnTo>
                  <a:pt x="231444" y="2096973"/>
                </a:lnTo>
                <a:lnTo>
                  <a:pt x="231074" y="2096603"/>
                </a:lnTo>
                <a:lnTo>
                  <a:pt x="230657" y="2096300"/>
                </a:lnTo>
                <a:close/>
              </a:path>
              <a:path w="428625" h="2174875">
                <a:moveTo>
                  <a:pt x="231074" y="2096603"/>
                </a:moveTo>
                <a:lnTo>
                  <a:pt x="231444" y="2096973"/>
                </a:lnTo>
                <a:lnTo>
                  <a:pt x="231584" y="2096973"/>
                </a:lnTo>
                <a:lnTo>
                  <a:pt x="231074" y="2096603"/>
                </a:lnTo>
                <a:close/>
              </a:path>
              <a:path w="428625" h="2174875">
                <a:moveTo>
                  <a:pt x="230771" y="2096300"/>
                </a:moveTo>
                <a:lnTo>
                  <a:pt x="231074" y="2096603"/>
                </a:lnTo>
                <a:lnTo>
                  <a:pt x="230771" y="2096300"/>
                </a:lnTo>
                <a:close/>
              </a:path>
              <a:path w="428625" h="2174875">
                <a:moveTo>
                  <a:pt x="226212" y="2091740"/>
                </a:moveTo>
                <a:lnTo>
                  <a:pt x="227190" y="2093023"/>
                </a:lnTo>
                <a:lnTo>
                  <a:pt x="226758" y="2092286"/>
                </a:lnTo>
                <a:lnTo>
                  <a:pt x="226212" y="2091740"/>
                </a:lnTo>
                <a:close/>
              </a:path>
              <a:path w="428625" h="2174875">
                <a:moveTo>
                  <a:pt x="226758" y="2092286"/>
                </a:moveTo>
                <a:lnTo>
                  <a:pt x="227190" y="2093023"/>
                </a:lnTo>
                <a:lnTo>
                  <a:pt x="227495" y="2093023"/>
                </a:lnTo>
                <a:lnTo>
                  <a:pt x="226758" y="2092286"/>
                </a:lnTo>
                <a:close/>
              </a:path>
              <a:path w="428625" h="2174875">
                <a:moveTo>
                  <a:pt x="226438" y="2091740"/>
                </a:moveTo>
                <a:lnTo>
                  <a:pt x="226212" y="2091740"/>
                </a:lnTo>
                <a:lnTo>
                  <a:pt x="226758" y="2092286"/>
                </a:lnTo>
                <a:lnTo>
                  <a:pt x="226438" y="2091740"/>
                </a:lnTo>
                <a:close/>
              </a:path>
              <a:path w="428625" h="2174875">
                <a:moveTo>
                  <a:pt x="223951" y="2087499"/>
                </a:moveTo>
                <a:lnTo>
                  <a:pt x="224726" y="2089543"/>
                </a:lnTo>
                <a:lnTo>
                  <a:pt x="224527" y="2088480"/>
                </a:lnTo>
                <a:lnTo>
                  <a:pt x="223951" y="2087499"/>
                </a:lnTo>
                <a:close/>
              </a:path>
              <a:path w="428625" h="2174875">
                <a:moveTo>
                  <a:pt x="224527" y="2088480"/>
                </a:moveTo>
                <a:lnTo>
                  <a:pt x="224726" y="2089543"/>
                </a:lnTo>
                <a:lnTo>
                  <a:pt x="225150" y="2089543"/>
                </a:lnTo>
                <a:lnTo>
                  <a:pt x="224527" y="2088480"/>
                </a:lnTo>
                <a:close/>
              </a:path>
              <a:path w="428625" h="2174875">
                <a:moveTo>
                  <a:pt x="224343" y="2087499"/>
                </a:moveTo>
                <a:lnTo>
                  <a:pt x="223951" y="2087499"/>
                </a:lnTo>
                <a:lnTo>
                  <a:pt x="224527" y="2088480"/>
                </a:lnTo>
                <a:lnTo>
                  <a:pt x="224343" y="2087499"/>
                </a:lnTo>
                <a:close/>
              </a:path>
              <a:path w="428625" h="2174875">
                <a:moveTo>
                  <a:pt x="223773" y="2084459"/>
                </a:moveTo>
                <a:lnTo>
                  <a:pt x="223773" y="2085086"/>
                </a:lnTo>
                <a:lnTo>
                  <a:pt x="223773" y="2084459"/>
                </a:lnTo>
                <a:close/>
              </a:path>
              <a:path w="428625" h="2174875">
                <a:moveTo>
                  <a:pt x="223773" y="2083917"/>
                </a:moveTo>
                <a:lnTo>
                  <a:pt x="223773" y="2084459"/>
                </a:lnTo>
                <a:lnTo>
                  <a:pt x="223773" y="2083917"/>
                </a:lnTo>
                <a:close/>
              </a:path>
              <a:path w="428625" h="2174875">
                <a:moveTo>
                  <a:pt x="211074" y="1123725"/>
                </a:moveTo>
                <a:lnTo>
                  <a:pt x="211074" y="1124331"/>
                </a:lnTo>
                <a:lnTo>
                  <a:pt x="211074" y="1123725"/>
                </a:lnTo>
                <a:close/>
              </a:path>
              <a:path w="428625" h="2174875">
                <a:moveTo>
                  <a:pt x="210328" y="1119773"/>
                </a:moveTo>
                <a:lnTo>
                  <a:pt x="211074" y="1123725"/>
                </a:lnTo>
                <a:lnTo>
                  <a:pt x="211073" y="1123188"/>
                </a:lnTo>
                <a:lnTo>
                  <a:pt x="223672" y="1123188"/>
                </a:lnTo>
                <a:lnTo>
                  <a:pt x="223672" y="1122045"/>
                </a:lnTo>
                <a:lnTo>
                  <a:pt x="223440" y="1120775"/>
                </a:lnTo>
                <a:lnTo>
                  <a:pt x="210908" y="1120775"/>
                </a:lnTo>
                <a:lnTo>
                  <a:pt x="210328" y="1119773"/>
                </a:lnTo>
                <a:close/>
              </a:path>
              <a:path w="428625" h="2174875">
                <a:moveTo>
                  <a:pt x="210134" y="1118743"/>
                </a:moveTo>
                <a:lnTo>
                  <a:pt x="210328" y="1119773"/>
                </a:lnTo>
                <a:lnTo>
                  <a:pt x="210908" y="1120775"/>
                </a:lnTo>
                <a:lnTo>
                  <a:pt x="210134" y="1118743"/>
                </a:lnTo>
                <a:close/>
              </a:path>
              <a:path w="428625" h="2174875">
                <a:moveTo>
                  <a:pt x="223070" y="1118743"/>
                </a:moveTo>
                <a:lnTo>
                  <a:pt x="210134" y="1118743"/>
                </a:lnTo>
                <a:lnTo>
                  <a:pt x="210908" y="1120775"/>
                </a:lnTo>
                <a:lnTo>
                  <a:pt x="223440" y="1120775"/>
                </a:lnTo>
                <a:lnTo>
                  <a:pt x="223070" y="1118743"/>
                </a:lnTo>
                <a:close/>
              </a:path>
              <a:path w="428625" h="2174875">
                <a:moveTo>
                  <a:pt x="208076" y="1115888"/>
                </a:moveTo>
                <a:lnTo>
                  <a:pt x="210328" y="1119773"/>
                </a:lnTo>
                <a:lnTo>
                  <a:pt x="210134" y="1118743"/>
                </a:lnTo>
                <a:lnTo>
                  <a:pt x="223070" y="1118743"/>
                </a:lnTo>
                <a:lnTo>
                  <a:pt x="222654" y="1116457"/>
                </a:lnTo>
                <a:lnTo>
                  <a:pt x="208648" y="1116457"/>
                </a:lnTo>
                <a:lnTo>
                  <a:pt x="208076" y="1115888"/>
                </a:lnTo>
                <a:close/>
              </a:path>
              <a:path w="428625" h="2174875">
                <a:moveTo>
                  <a:pt x="207670" y="1115187"/>
                </a:moveTo>
                <a:lnTo>
                  <a:pt x="208076" y="1115888"/>
                </a:lnTo>
                <a:lnTo>
                  <a:pt x="208648" y="1116457"/>
                </a:lnTo>
                <a:lnTo>
                  <a:pt x="207670" y="1115187"/>
                </a:lnTo>
                <a:close/>
              </a:path>
              <a:path w="428625" h="2174875">
                <a:moveTo>
                  <a:pt x="222321" y="1115187"/>
                </a:moveTo>
                <a:lnTo>
                  <a:pt x="207670" y="1115187"/>
                </a:lnTo>
                <a:lnTo>
                  <a:pt x="208648" y="1116457"/>
                </a:lnTo>
                <a:lnTo>
                  <a:pt x="222654" y="1116457"/>
                </a:lnTo>
                <a:lnTo>
                  <a:pt x="222491" y="1115695"/>
                </a:lnTo>
                <a:lnTo>
                  <a:pt x="222321" y="1115187"/>
                </a:lnTo>
                <a:close/>
              </a:path>
              <a:path w="428625" h="2174875">
                <a:moveTo>
                  <a:pt x="203695" y="1111527"/>
                </a:moveTo>
                <a:lnTo>
                  <a:pt x="208076" y="1115888"/>
                </a:lnTo>
                <a:lnTo>
                  <a:pt x="207670" y="1115187"/>
                </a:lnTo>
                <a:lnTo>
                  <a:pt x="222321" y="1115187"/>
                </a:lnTo>
                <a:lnTo>
                  <a:pt x="222237" y="1114933"/>
                </a:lnTo>
                <a:lnTo>
                  <a:pt x="220427" y="1111885"/>
                </a:lnTo>
                <a:lnTo>
                  <a:pt x="204203" y="1111885"/>
                </a:lnTo>
                <a:lnTo>
                  <a:pt x="203695" y="1111527"/>
                </a:lnTo>
                <a:close/>
              </a:path>
              <a:path w="428625" h="2174875">
                <a:moveTo>
                  <a:pt x="203415" y="1111250"/>
                </a:moveTo>
                <a:lnTo>
                  <a:pt x="203695" y="1111527"/>
                </a:lnTo>
                <a:lnTo>
                  <a:pt x="204203" y="1111885"/>
                </a:lnTo>
                <a:lnTo>
                  <a:pt x="203415" y="1111250"/>
                </a:lnTo>
                <a:close/>
              </a:path>
              <a:path w="428625" h="2174875">
                <a:moveTo>
                  <a:pt x="220050" y="1111250"/>
                </a:moveTo>
                <a:lnTo>
                  <a:pt x="203415" y="1111250"/>
                </a:lnTo>
                <a:lnTo>
                  <a:pt x="204203" y="1111885"/>
                </a:lnTo>
                <a:lnTo>
                  <a:pt x="220427" y="1111885"/>
                </a:lnTo>
                <a:lnTo>
                  <a:pt x="220050" y="1111250"/>
                </a:lnTo>
                <a:close/>
              </a:path>
              <a:path w="428625" h="2174875">
                <a:moveTo>
                  <a:pt x="104912" y="1068057"/>
                </a:moveTo>
                <a:lnTo>
                  <a:pt x="49187" y="1073150"/>
                </a:lnTo>
                <a:lnTo>
                  <a:pt x="6438" y="1074293"/>
                </a:lnTo>
                <a:lnTo>
                  <a:pt x="6273" y="1074293"/>
                </a:lnTo>
                <a:lnTo>
                  <a:pt x="27724" y="1074674"/>
                </a:lnTo>
                <a:lnTo>
                  <a:pt x="68541" y="1076833"/>
                </a:lnTo>
                <a:lnTo>
                  <a:pt x="123164" y="1083691"/>
                </a:lnTo>
                <a:lnTo>
                  <a:pt x="167170" y="1094105"/>
                </a:lnTo>
                <a:lnTo>
                  <a:pt x="203695" y="1111527"/>
                </a:lnTo>
                <a:lnTo>
                  <a:pt x="203415" y="1111250"/>
                </a:lnTo>
                <a:lnTo>
                  <a:pt x="220050" y="1111250"/>
                </a:lnTo>
                <a:lnTo>
                  <a:pt x="218617" y="1108837"/>
                </a:lnTo>
                <a:lnTo>
                  <a:pt x="218351" y="1108329"/>
                </a:lnTo>
                <a:lnTo>
                  <a:pt x="218020" y="1107948"/>
                </a:lnTo>
                <a:lnTo>
                  <a:pt x="212153" y="1101979"/>
                </a:lnTo>
                <a:lnTo>
                  <a:pt x="211886" y="1101852"/>
                </a:lnTo>
                <a:lnTo>
                  <a:pt x="211607" y="1101598"/>
                </a:lnTo>
                <a:lnTo>
                  <a:pt x="171297" y="1082040"/>
                </a:lnTo>
                <a:lnTo>
                  <a:pt x="125577" y="1071245"/>
                </a:lnTo>
                <a:lnTo>
                  <a:pt x="107937" y="1068451"/>
                </a:lnTo>
                <a:lnTo>
                  <a:pt x="104912" y="1068057"/>
                </a:lnTo>
                <a:close/>
              </a:path>
              <a:path w="428625" h="2174875">
                <a:moveTo>
                  <a:pt x="220427" y="1024128"/>
                </a:moveTo>
                <a:lnTo>
                  <a:pt x="204203" y="1024128"/>
                </a:lnTo>
                <a:lnTo>
                  <a:pt x="203415" y="1024763"/>
                </a:lnTo>
                <a:lnTo>
                  <a:pt x="167487" y="1041781"/>
                </a:lnTo>
                <a:lnTo>
                  <a:pt x="123380" y="1052322"/>
                </a:lnTo>
                <a:lnTo>
                  <a:pt x="68706" y="1059180"/>
                </a:lnTo>
                <a:lnTo>
                  <a:pt x="27889" y="1061339"/>
                </a:lnTo>
                <a:lnTo>
                  <a:pt x="6273" y="1061593"/>
                </a:lnTo>
                <a:lnTo>
                  <a:pt x="2793" y="1061720"/>
                </a:lnTo>
                <a:lnTo>
                  <a:pt x="0" y="1064514"/>
                </a:lnTo>
                <a:lnTo>
                  <a:pt x="0" y="1071499"/>
                </a:lnTo>
                <a:lnTo>
                  <a:pt x="2793" y="1074293"/>
                </a:lnTo>
                <a:lnTo>
                  <a:pt x="6438" y="1074293"/>
                </a:lnTo>
                <a:lnTo>
                  <a:pt x="6438" y="1061593"/>
                </a:lnTo>
                <a:lnTo>
                  <a:pt x="142384" y="1061593"/>
                </a:lnTo>
                <a:lnTo>
                  <a:pt x="183489" y="1049782"/>
                </a:lnTo>
                <a:lnTo>
                  <a:pt x="211886" y="1034161"/>
                </a:lnTo>
                <a:lnTo>
                  <a:pt x="212153" y="1034034"/>
                </a:lnTo>
                <a:lnTo>
                  <a:pt x="218020" y="1028065"/>
                </a:lnTo>
                <a:lnTo>
                  <a:pt x="218351" y="1027684"/>
                </a:lnTo>
                <a:lnTo>
                  <a:pt x="218617" y="1027176"/>
                </a:lnTo>
                <a:lnTo>
                  <a:pt x="220427" y="1024128"/>
                </a:lnTo>
                <a:close/>
              </a:path>
              <a:path w="428625" h="2174875">
                <a:moveTo>
                  <a:pt x="6438" y="1061593"/>
                </a:moveTo>
                <a:lnTo>
                  <a:pt x="6438" y="1074293"/>
                </a:lnTo>
                <a:lnTo>
                  <a:pt x="28066" y="1074039"/>
                </a:lnTo>
                <a:lnTo>
                  <a:pt x="49187" y="1073150"/>
                </a:lnTo>
                <a:lnTo>
                  <a:pt x="69545" y="1071880"/>
                </a:lnTo>
                <a:lnTo>
                  <a:pt x="89141" y="1070102"/>
                </a:lnTo>
                <a:lnTo>
                  <a:pt x="104912" y="1068057"/>
                </a:lnTo>
                <a:lnTo>
                  <a:pt x="89369" y="1066038"/>
                </a:lnTo>
                <a:lnTo>
                  <a:pt x="69710" y="1064133"/>
                </a:lnTo>
                <a:lnTo>
                  <a:pt x="49352" y="1062863"/>
                </a:lnTo>
                <a:lnTo>
                  <a:pt x="28232" y="1061974"/>
                </a:lnTo>
                <a:lnTo>
                  <a:pt x="6438" y="1061593"/>
                </a:lnTo>
                <a:close/>
              </a:path>
              <a:path w="428625" h="2174875">
                <a:moveTo>
                  <a:pt x="142384" y="1061593"/>
                </a:moveTo>
                <a:lnTo>
                  <a:pt x="6438" y="1061593"/>
                </a:lnTo>
                <a:lnTo>
                  <a:pt x="28232" y="1061974"/>
                </a:lnTo>
                <a:lnTo>
                  <a:pt x="49352" y="1062863"/>
                </a:lnTo>
                <a:lnTo>
                  <a:pt x="69710" y="1064133"/>
                </a:lnTo>
                <a:lnTo>
                  <a:pt x="89369" y="1066038"/>
                </a:lnTo>
                <a:lnTo>
                  <a:pt x="104912" y="1068057"/>
                </a:lnTo>
                <a:lnTo>
                  <a:pt x="107759" y="1067689"/>
                </a:lnTo>
                <a:lnTo>
                  <a:pt x="125361" y="1064895"/>
                </a:lnTo>
                <a:lnTo>
                  <a:pt x="141858" y="1061720"/>
                </a:lnTo>
                <a:lnTo>
                  <a:pt x="142384" y="1061593"/>
                </a:lnTo>
                <a:close/>
              </a:path>
              <a:path w="428625" h="2174875">
                <a:moveTo>
                  <a:pt x="203674" y="1024505"/>
                </a:moveTo>
                <a:lnTo>
                  <a:pt x="203314" y="1024763"/>
                </a:lnTo>
                <a:lnTo>
                  <a:pt x="203674" y="1024505"/>
                </a:lnTo>
                <a:close/>
              </a:path>
              <a:path w="428625" h="2174875">
                <a:moveTo>
                  <a:pt x="204203" y="1024128"/>
                </a:moveTo>
                <a:lnTo>
                  <a:pt x="203674" y="1024505"/>
                </a:lnTo>
                <a:lnTo>
                  <a:pt x="203415" y="1024763"/>
                </a:lnTo>
                <a:lnTo>
                  <a:pt x="204203" y="1024128"/>
                </a:lnTo>
                <a:close/>
              </a:path>
              <a:path w="428625" h="2174875">
                <a:moveTo>
                  <a:pt x="208076" y="1020124"/>
                </a:moveTo>
                <a:lnTo>
                  <a:pt x="203674" y="1024505"/>
                </a:lnTo>
                <a:lnTo>
                  <a:pt x="204203" y="1024128"/>
                </a:lnTo>
                <a:lnTo>
                  <a:pt x="220427" y="1024128"/>
                </a:lnTo>
                <a:lnTo>
                  <a:pt x="222237" y="1021080"/>
                </a:lnTo>
                <a:lnTo>
                  <a:pt x="222321" y="1020826"/>
                </a:lnTo>
                <a:lnTo>
                  <a:pt x="207670" y="1020826"/>
                </a:lnTo>
                <a:lnTo>
                  <a:pt x="208076" y="1020124"/>
                </a:lnTo>
                <a:close/>
              </a:path>
              <a:path w="428625" h="2174875">
                <a:moveTo>
                  <a:pt x="208648" y="1019556"/>
                </a:moveTo>
                <a:lnTo>
                  <a:pt x="208076" y="1020124"/>
                </a:lnTo>
                <a:lnTo>
                  <a:pt x="207670" y="1020826"/>
                </a:lnTo>
                <a:lnTo>
                  <a:pt x="208648" y="1019556"/>
                </a:lnTo>
                <a:close/>
              </a:path>
              <a:path w="428625" h="2174875">
                <a:moveTo>
                  <a:pt x="222654" y="1019556"/>
                </a:moveTo>
                <a:lnTo>
                  <a:pt x="208648" y="1019556"/>
                </a:lnTo>
                <a:lnTo>
                  <a:pt x="207670" y="1020826"/>
                </a:lnTo>
                <a:lnTo>
                  <a:pt x="222321" y="1020826"/>
                </a:lnTo>
                <a:lnTo>
                  <a:pt x="222491" y="1020318"/>
                </a:lnTo>
                <a:lnTo>
                  <a:pt x="222654" y="1019556"/>
                </a:lnTo>
                <a:close/>
              </a:path>
              <a:path w="428625" h="2174875">
                <a:moveTo>
                  <a:pt x="210328" y="1016239"/>
                </a:moveTo>
                <a:lnTo>
                  <a:pt x="208076" y="1020124"/>
                </a:lnTo>
                <a:lnTo>
                  <a:pt x="208648" y="1019556"/>
                </a:lnTo>
                <a:lnTo>
                  <a:pt x="222654" y="1019556"/>
                </a:lnTo>
                <a:lnTo>
                  <a:pt x="223070" y="1017270"/>
                </a:lnTo>
                <a:lnTo>
                  <a:pt x="210134" y="1017270"/>
                </a:lnTo>
                <a:lnTo>
                  <a:pt x="210328" y="1016239"/>
                </a:lnTo>
                <a:close/>
              </a:path>
              <a:path w="428625" h="2174875">
                <a:moveTo>
                  <a:pt x="210908" y="1015238"/>
                </a:moveTo>
                <a:lnTo>
                  <a:pt x="210328" y="1016239"/>
                </a:lnTo>
                <a:lnTo>
                  <a:pt x="210134" y="1017270"/>
                </a:lnTo>
                <a:lnTo>
                  <a:pt x="210908" y="1015238"/>
                </a:lnTo>
                <a:close/>
              </a:path>
              <a:path w="428625" h="2174875">
                <a:moveTo>
                  <a:pt x="223440" y="1015238"/>
                </a:moveTo>
                <a:lnTo>
                  <a:pt x="210908" y="1015238"/>
                </a:lnTo>
                <a:lnTo>
                  <a:pt x="210134" y="1017270"/>
                </a:lnTo>
                <a:lnTo>
                  <a:pt x="223070" y="1017270"/>
                </a:lnTo>
                <a:lnTo>
                  <a:pt x="223440" y="1015238"/>
                </a:lnTo>
                <a:close/>
              </a:path>
              <a:path w="428625" h="2174875">
                <a:moveTo>
                  <a:pt x="223672" y="1011682"/>
                </a:moveTo>
                <a:lnTo>
                  <a:pt x="211188" y="1011682"/>
                </a:lnTo>
                <a:lnTo>
                  <a:pt x="211073" y="1012825"/>
                </a:lnTo>
                <a:lnTo>
                  <a:pt x="210328" y="1016239"/>
                </a:lnTo>
                <a:lnTo>
                  <a:pt x="210908" y="1015238"/>
                </a:lnTo>
                <a:lnTo>
                  <a:pt x="223440" y="1015238"/>
                </a:lnTo>
                <a:lnTo>
                  <a:pt x="223672" y="1013968"/>
                </a:lnTo>
                <a:lnTo>
                  <a:pt x="223672" y="1011682"/>
                </a:lnTo>
                <a:close/>
              </a:path>
              <a:path w="428625" h="2174875">
                <a:moveTo>
                  <a:pt x="211074" y="1012287"/>
                </a:moveTo>
                <a:lnTo>
                  <a:pt x="210972" y="1012825"/>
                </a:lnTo>
                <a:lnTo>
                  <a:pt x="211074" y="1012287"/>
                </a:lnTo>
                <a:close/>
              </a:path>
              <a:path w="428625" h="2174875">
                <a:moveTo>
                  <a:pt x="352095" y="31947"/>
                </a:moveTo>
                <a:lnTo>
                  <a:pt x="309283" y="37592"/>
                </a:lnTo>
                <a:lnTo>
                  <a:pt x="263563" y="48387"/>
                </a:lnTo>
                <a:lnTo>
                  <a:pt x="223253" y="67945"/>
                </a:lnTo>
                <a:lnTo>
                  <a:pt x="222973" y="68199"/>
                </a:lnTo>
                <a:lnTo>
                  <a:pt x="222707" y="68326"/>
                </a:lnTo>
                <a:lnTo>
                  <a:pt x="216839" y="74295"/>
                </a:lnTo>
                <a:lnTo>
                  <a:pt x="216509" y="74676"/>
                </a:lnTo>
                <a:lnTo>
                  <a:pt x="216242" y="75184"/>
                </a:lnTo>
                <a:lnTo>
                  <a:pt x="212623" y="81280"/>
                </a:lnTo>
                <a:lnTo>
                  <a:pt x="212369" y="82042"/>
                </a:lnTo>
                <a:lnTo>
                  <a:pt x="212206" y="82804"/>
                </a:lnTo>
                <a:lnTo>
                  <a:pt x="211188" y="88392"/>
                </a:lnTo>
                <a:lnTo>
                  <a:pt x="211074" y="1012287"/>
                </a:lnTo>
                <a:lnTo>
                  <a:pt x="211188" y="1011682"/>
                </a:lnTo>
                <a:lnTo>
                  <a:pt x="223672" y="1011682"/>
                </a:lnTo>
                <a:lnTo>
                  <a:pt x="223672" y="90678"/>
                </a:lnTo>
                <a:lnTo>
                  <a:pt x="223773" y="89535"/>
                </a:lnTo>
                <a:lnTo>
                  <a:pt x="224343" y="87122"/>
                </a:lnTo>
                <a:lnTo>
                  <a:pt x="223951" y="87122"/>
                </a:lnTo>
                <a:lnTo>
                  <a:pt x="224726" y="85090"/>
                </a:lnTo>
                <a:lnTo>
                  <a:pt x="225129" y="85090"/>
                </a:lnTo>
                <a:lnTo>
                  <a:pt x="226454" y="82804"/>
                </a:lnTo>
                <a:lnTo>
                  <a:pt x="226212" y="82804"/>
                </a:lnTo>
                <a:lnTo>
                  <a:pt x="227190" y="81534"/>
                </a:lnTo>
                <a:lnTo>
                  <a:pt x="227488" y="81534"/>
                </a:lnTo>
                <a:lnTo>
                  <a:pt x="230806" y="78232"/>
                </a:lnTo>
                <a:lnTo>
                  <a:pt x="230657" y="78232"/>
                </a:lnTo>
                <a:lnTo>
                  <a:pt x="231444" y="77597"/>
                </a:lnTo>
                <a:lnTo>
                  <a:pt x="237705" y="73279"/>
                </a:lnTo>
                <a:lnTo>
                  <a:pt x="281038" y="56515"/>
                </a:lnTo>
                <a:lnTo>
                  <a:pt x="328917" y="47244"/>
                </a:lnTo>
                <a:lnTo>
                  <a:pt x="352714" y="44609"/>
                </a:lnTo>
                <a:lnTo>
                  <a:pt x="352095" y="31947"/>
                </a:lnTo>
                <a:close/>
              </a:path>
              <a:path w="428625" h="2174875">
                <a:moveTo>
                  <a:pt x="223773" y="90139"/>
                </a:moveTo>
                <a:lnTo>
                  <a:pt x="223672" y="90678"/>
                </a:lnTo>
                <a:lnTo>
                  <a:pt x="223773" y="90139"/>
                </a:lnTo>
                <a:close/>
              </a:path>
              <a:path w="428625" h="2174875">
                <a:moveTo>
                  <a:pt x="223888" y="89535"/>
                </a:moveTo>
                <a:lnTo>
                  <a:pt x="223773" y="90139"/>
                </a:lnTo>
                <a:lnTo>
                  <a:pt x="223888" y="89535"/>
                </a:lnTo>
                <a:close/>
              </a:path>
              <a:path w="428625" h="2174875">
                <a:moveTo>
                  <a:pt x="224726" y="85090"/>
                </a:moveTo>
                <a:lnTo>
                  <a:pt x="223951" y="87122"/>
                </a:lnTo>
                <a:lnTo>
                  <a:pt x="224532" y="86120"/>
                </a:lnTo>
                <a:lnTo>
                  <a:pt x="224726" y="85090"/>
                </a:lnTo>
                <a:close/>
              </a:path>
              <a:path w="428625" h="2174875">
                <a:moveTo>
                  <a:pt x="224532" y="86120"/>
                </a:moveTo>
                <a:lnTo>
                  <a:pt x="223951" y="87122"/>
                </a:lnTo>
                <a:lnTo>
                  <a:pt x="224343" y="87122"/>
                </a:lnTo>
                <a:lnTo>
                  <a:pt x="224532" y="86120"/>
                </a:lnTo>
                <a:close/>
              </a:path>
              <a:path w="428625" h="2174875">
                <a:moveTo>
                  <a:pt x="225129" y="85090"/>
                </a:moveTo>
                <a:lnTo>
                  <a:pt x="224726" y="85090"/>
                </a:lnTo>
                <a:lnTo>
                  <a:pt x="224532" y="86120"/>
                </a:lnTo>
                <a:lnTo>
                  <a:pt x="225129" y="85090"/>
                </a:lnTo>
                <a:close/>
              </a:path>
              <a:path w="428625" h="2174875">
                <a:moveTo>
                  <a:pt x="227190" y="81534"/>
                </a:moveTo>
                <a:lnTo>
                  <a:pt x="226212" y="82804"/>
                </a:lnTo>
                <a:lnTo>
                  <a:pt x="226783" y="82235"/>
                </a:lnTo>
                <a:lnTo>
                  <a:pt x="227190" y="81534"/>
                </a:lnTo>
                <a:close/>
              </a:path>
              <a:path w="428625" h="2174875">
                <a:moveTo>
                  <a:pt x="226783" y="82235"/>
                </a:moveTo>
                <a:lnTo>
                  <a:pt x="226212" y="82804"/>
                </a:lnTo>
                <a:lnTo>
                  <a:pt x="226454" y="82804"/>
                </a:lnTo>
                <a:lnTo>
                  <a:pt x="226783" y="82235"/>
                </a:lnTo>
                <a:close/>
              </a:path>
              <a:path w="428625" h="2174875">
                <a:moveTo>
                  <a:pt x="227488" y="81534"/>
                </a:moveTo>
                <a:lnTo>
                  <a:pt x="227190" y="81534"/>
                </a:lnTo>
                <a:lnTo>
                  <a:pt x="226783" y="82235"/>
                </a:lnTo>
                <a:lnTo>
                  <a:pt x="227488" y="81534"/>
                </a:lnTo>
                <a:close/>
              </a:path>
              <a:path w="428625" h="2174875">
                <a:moveTo>
                  <a:pt x="231444" y="77597"/>
                </a:moveTo>
                <a:lnTo>
                  <a:pt x="230657" y="78232"/>
                </a:lnTo>
                <a:lnTo>
                  <a:pt x="231165" y="77874"/>
                </a:lnTo>
                <a:lnTo>
                  <a:pt x="231444" y="77597"/>
                </a:lnTo>
                <a:close/>
              </a:path>
              <a:path w="428625" h="2174875">
                <a:moveTo>
                  <a:pt x="231165" y="77874"/>
                </a:moveTo>
                <a:lnTo>
                  <a:pt x="230657" y="78232"/>
                </a:lnTo>
                <a:lnTo>
                  <a:pt x="230806" y="78232"/>
                </a:lnTo>
                <a:lnTo>
                  <a:pt x="231165" y="77874"/>
                </a:lnTo>
                <a:close/>
              </a:path>
              <a:path w="428625" h="2174875">
                <a:moveTo>
                  <a:pt x="231561" y="77597"/>
                </a:moveTo>
                <a:lnTo>
                  <a:pt x="231165" y="77874"/>
                </a:lnTo>
                <a:lnTo>
                  <a:pt x="231561" y="77597"/>
                </a:lnTo>
                <a:close/>
              </a:path>
              <a:path w="428625" h="2174875">
                <a:moveTo>
                  <a:pt x="421278" y="31115"/>
                </a:moveTo>
                <a:lnTo>
                  <a:pt x="364680" y="31115"/>
                </a:lnTo>
                <a:lnTo>
                  <a:pt x="365480" y="43815"/>
                </a:lnTo>
                <a:lnTo>
                  <a:pt x="352714" y="44609"/>
                </a:lnTo>
                <a:lnTo>
                  <a:pt x="354253" y="76073"/>
                </a:lnTo>
                <a:lnTo>
                  <a:pt x="428497" y="34290"/>
                </a:lnTo>
                <a:lnTo>
                  <a:pt x="421278" y="31115"/>
                </a:lnTo>
                <a:close/>
              </a:path>
              <a:path w="428625" h="2174875">
                <a:moveTo>
                  <a:pt x="364680" y="31115"/>
                </a:moveTo>
                <a:lnTo>
                  <a:pt x="352095" y="31947"/>
                </a:lnTo>
                <a:lnTo>
                  <a:pt x="352714" y="44609"/>
                </a:lnTo>
                <a:lnTo>
                  <a:pt x="365480" y="43815"/>
                </a:lnTo>
                <a:lnTo>
                  <a:pt x="364680" y="31115"/>
                </a:lnTo>
                <a:close/>
              </a:path>
              <a:path w="428625" h="2174875">
                <a:moveTo>
                  <a:pt x="350532" y="0"/>
                </a:moveTo>
                <a:lnTo>
                  <a:pt x="352095" y="31947"/>
                </a:lnTo>
                <a:lnTo>
                  <a:pt x="364680" y="31115"/>
                </a:lnTo>
                <a:lnTo>
                  <a:pt x="421278" y="31115"/>
                </a:lnTo>
                <a:lnTo>
                  <a:pt x="35053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0" name="object 48"/>
          <p:cNvSpPr/>
          <p:nvPr/>
        </p:nvSpPr>
        <p:spPr>
          <a:xfrm>
            <a:off x="2119500" y="5279296"/>
            <a:ext cx="227076" cy="79284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1" name="object 49"/>
          <p:cNvSpPr/>
          <p:nvPr/>
        </p:nvSpPr>
        <p:spPr>
          <a:xfrm>
            <a:off x="2017392" y="5346048"/>
            <a:ext cx="376428" cy="71383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2" name="object 50"/>
          <p:cNvSpPr/>
          <p:nvPr/>
        </p:nvSpPr>
        <p:spPr>
          <a:xfrm>
            <a:off x="2110203" y="5270963"/>
            <a:ext cx="211454" cy="778768"/>
          </a:xfrm>
          <a:custGeom>
            <a:avLst/>
            <a:gdLst/>
            <a:ahLst/>
            <a:cxnLst/>
            <a:rect l="l" t="t" r="r" b="b"/>
            <a:pathLst>
              <a:path w="211455" h="871220">
                <a:moveTo>
                  <a:pt x="0" y="870889"/>
                </a:moveTo>
                <a:lnTo>
                  <a:pt x="210845" y="870889"/>
                </a:lnTo>
                <a:lnTo>
                  <a:pt x="210845" y="0"/>
                </a:lnTo>
                <a:lnTo>
                  <a:pt x="0" y="0"/>
                </a:lnTo>
                <a:lnTo>
                  <a:pt x="0" y="870889"/>
                </a:lnTo>
                <a:close/>
              </a:path>
            </a:pathLst>
          </a:custGeom>
          <a:solidFill>
            <a:schemeClr val="bg1"/>
          </a:solidFill>
          <a:ln w="6350" cap="flat" cmpd="sng" algn="ctr">
            <a:solidFill>
              <a:schemeClr val="bg1">
                <a:lumMod val="75000"/>
              </a:schemeClr>
            </a:solidFill>
            <a:prstDash val="solid"/>
          </a:ln>
          <a:effectLst>
            <a:innerShdw blurRad="114300">
              <a:schemeClr val="bg1">
                <a:lumMod val="75000"/>
              </a:schemeClr>
            </a:innerShdw>
          </a:effectLst>
        </p:spPr>
        <p:txBody>
          <a:bodyPr lIns="0" tIns="0" rIns="0" bIns="0" anchor="ctr">
            <a:scene3d>
              <a:camera prst="orthographicFront"/>
              <a:lightRig rig="threePt" dir="t"/>
            </a:scene3d>
            <a:sp3d contourW="25400">
              <a:bevelT w="1270"/>
              <a:contourClr>
                <a:schemeClr val="bg1"/>
              </a:contourClr>
            </a:sp3d>
          </a:bodyPr>
          <a:lstStyle/>
          <a:p>
            <a:pPr algn="ctr"/>
            <a:endParaRPr sz="9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3" name="object 51"/>
          <p:cNvSpPr txBox="1"/>
          <p:nvPr/>
        </p:nvSpPr>
        <p:spPr>
          <a:xfrm>
            <a:off x="2132759" y="5270963"/>
            <a:ext cx="188898" cy="778768"/>
          </a:xfrm>
          <a:prstGeom prst="rect">
            <a:avLst/>
          </a:prstGeom>
          <a:ln w="12700">
            <a:solidFill>
              <a:srgbClr val="7E7E7E"/>
            </a:solidFill>
          </a:ln>
        </p:spPr>
        <p:txBody>
          <a:bodyPr vert="vert" wrap="square" lIns="0" tIns="0" rIns="0" bIns="0" rtlCol="0">
            <a:spAutoFit/>
          </a:bodyPr>
          <a:lstStyle/>
          <a:p>
            <a:pPr marL="168910">
              <a:lnSpc>
                <a:spcPts val="1560"/>
              </a:lnSpc>
            </a:pPr>
            <a:r>
              <a:rPr sz="1200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DBMS</a:t>
            </a:r>
          </a:p>
        </p:txBody>
      </p:sp>
      <p:sp>
        <p:nvSpPr>
          <p:cNvPr id="44" name="object 52"/>
          <p:cNvSpPr/>
          <p:nvPr/>
        </p:nvSpPr>
        <p:spPr>
          <a:xfrm>
            <a:off x="7824192" y="5254661"/>
            <a:ext cx="120014" cy="794094"/>
          </a:xfrm>
          <a:custGeom>
            <a:avLst/>
            <a:gdLst/>
            <a:ahLst/>
            <a:cxnLst/>
            <a:rect l="l" t="t" r="r" b="b"/>
            <a:pathLst>
              <a:path w="120015" h="888364">
                <a:moveTo>
                  <a:pt x="0" y="0"/>
                </a:moveTo>
                <a:lnTo>
                  <a:pt x="0" y="888238"/>
                </a:lnTo>
                <a:lnTo>
                  <a:pt x="119507" y="444118"/>
                </a:lnTo>
                <a:lnTo>
                  <a:pt x="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6" name="object 54"/>
          <p:cNvSpPr/>
          <p:nvPr/>
        </p:nvSpPr>
        <p:spPr>
          <a:xfrm>
            <a:off x="7824192" y="4126011"/>
            <a:ext cx="120014" cy="794094"/>
          </a:xfrm>
          <a:custGeom>
            <a:avLst/>
            <a:gdLst/>
            <a:ahLst/>
            <a:cxnLst/>
            <a:rect l="l" t="t" r="r" b="b"/>
            <a:pathLst>
              <a:path w="120015" h="888364">
                <a:moveTo>
                  <a:pt x="0" y="0"/>
                </a:moveTo>
                <a:lnTo>
                  <a:pt x="0" y="888238"/>
                </a:lnTo>
                <a:lnTo>
                  <a:pt x="119507" y="444119"/>
                </a:lnTo>
                <a:lnTo>
                  <a:pt x="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8" name="object 56"/>
          <p:cNvSpPr/>
          <p:nvPr/>
        </p:nvSpPr>
        <p:spPr>
          <a:xfrm>
            <a:off x="7824192" y="2939801"/>
            <a:ext cx="120014" cy="794094"/>
          </a:xfrm>
          <a:custGeom>
            <a:avLst/>
            <a:gdLst/>
            <a:ahLst/>
            <a:cxnLst/>
            <a:rect l="l" t="t" r="r" b="b"/>
            <a:pathLst>
              <a:path w="120015" h="888364">
                <a:moveTo>
                  <a:pt x="0" y="0"/>
                </a:moveTo>
                <a:lnTo>
                  <a:pt x="0" y="888199"/>
                </a:lnTo>
                <a:lnTo>
                  <a:pt x="119507" y="444093"/>
                </a:lnTo>
                <a:lnTo>
                  <a:pt x="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 sz="140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51884" y="1959093"/>
            <a:ext cx="2412268" cy="7745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1100" b="1">
                <a:latin typeface="+mn-ea"/>
                <a:ea typeface="+mn-ea"/>
              </a:defRPr>
            </a:lvl1pPr>
          </a:lstStyle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ko-KR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X86</a:t>
            </a:r>
            <a:r>
              <a:rPr lang="ko-KR" altLang="en-US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서버 모델로 전환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ko-KR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Unix</a:t>
            </a:r>
            <a:r>
              <a:rPr lang="ko-KR" altLang="en-US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를 </a:t>
            </a:r>
            <a:r>
              <a:rPr lang="en-US" altLang="ko-KR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Linux</a:t>
            </a:r>
            <a:r>
              <a:rPr lang="ko-KR" altLang="en-US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로 전환</a:t>
            </a:r>
            <a:r>
              <a:rPr lang="en-US" altLang="ko-KR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(Red Hat, CentOS)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altLang="ko-KR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DBMS,WAS,WEB</a:t>
            </a:r>
            <a:r>
              <a:rPr lang="ko-KR" altLang="en-US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은 유지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051885" y="5250903"/>
            <a:ext cx="2754675" cy="7694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171450" indent="-171450">
              <a:buFont typeface="Arial" panose="020B0604020202020204" pitchFamily="34" charset="0"/>
              <a:buChar char="•"/>
              <a:defRPr sz="1100" b="0">
                <a:latin typeface="+mn-ea"/>
                <a:ea typeface="+mn-ea"/>
              </a:defRPr>
            </a:lvl1pPr>
          </a:lstStyle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X86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서버 모델로 전환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Unix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를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Linux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로 전환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RedHat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CentOS)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DBMS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변경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Oacle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DB2, MYSQL, 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Postgre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SQL, NoSQL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등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)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089732" y="4219215"/>
            <a:ext cx="2754675" cy="7694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171450" indent="-171450">
              <a:buFont typeface="Arial" panose="020B0604020202020204" pitchFamily="34" charset="0"/>
              <a:buChar char="•"/>
              <a:defRPr sz="1100" b="0">
                <a:latin typeface="+mn-ea"/>
                <a:ea typeface="+mn-ea"/>
              </a:defRPr>
            </a:lvl1pPr>
          </a:lstStyle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X86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서버 모델로 전환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Unix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를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Linux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로 전환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(Red 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Hat,CentOS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)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WAS SW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변경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WebSphere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JBoss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Tomcat)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051885" y="2994488"/>
            <a:ext cx="2754675" cy="7694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171450" indent="-171450">
              <a:buFont typeface="Arial" panose="020B0604020202020204" pitchFamily="34" charset="0"/>
              <a:buChar char="•"/>
              <a:defRPr sz="1100" b="0">
                <a:latin typeface="+mn-ea"/>
                <a:ea typeface="+mn-ea"/>
              </a:defRPr>
            </a:lvl1pPr>
          </a:lstStyle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X86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서버 모델로 전환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Unix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를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Linux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로 전환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RedHat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CentOS)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WEB SW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변경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WebtoB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 IIS, </a:t>
            </a:r>
            <a:r>
              <a:rPr lang="en-US" altLang="ko-KR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iPlanet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SUN One, OAS Apache)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8049465" y="2104270"/>
            <a:ext cx="2412268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1100" b="1">
                <a:latin typeface="+mn-ea"/>
                <a:ea typeface="+mn-ea"/>
              </a:defRPr>
            </a:lvl1pPr>
          </a:lstStyle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ko-KR" altLang="en-US" b="0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마이그레이션에</a:t>
            </a:r>
            <a:r>
              <a:rPr lang="ko-KR" altLang="en-US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따른 </a:t>
            </a:r>
            <a:r>
              <a:rPr lang="ko-KR" altLang="en-US" b="0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리스크를</a:t>
            </a:r>
            <a:r>
              <a:rPr lang="ko-KR" altLang="en-US" b="0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최소화 할 수 있음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049466" y="5254662"/>
            <a:ext cx="2754675" cy="7694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171450" indent="-171450">
              <a:buFont typeface="Arial" panose="020B0604020202020204" pitchFamily="34" charset="0"/>
              <a:buChar char="•"/>
              <a:defRPr sz="1100" b="0">
                <a:latin typeface="+mn-ea"/>
                <a:ea typeface="+mn-ea"/>
              </a:defRPr>
            </a:lvl1pPr>
          </a:lstStyle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DBMS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변경을 통한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SW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비용 절감효과가 높음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DBMS </a:t>
            </a:r>
            <a:r>
              <a:rPr lang="ko-KR" altLang="en-US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마이그레이션이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요구됨</a:t>
            </a:r>
          </a:p>
          <a:p>
            <a:r>
              <a:rPr lang="ko-KR" altLang="en-US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마이그레이션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난이도  높음</a:t>
            </a:r>
            <a:endParaRPr lang="en-US" altLang="ko-KR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028215" y="4275252"/>
            <a:ext cx="2901570" cy="6001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171450" indent="-171450">
              <a:buFont typeface="Arial" panose="020B0604020202020204" pitchFamily="34" charset="0"/>
              <a:buChar char="•"/>
              <a:defRPr sz="1100" b="0">
                <a:latin typeface="+mn-ea"/>
                <a:ea typeface="+mn-ea"/>
              </a:defRPr>
            </a:lvl1pPr>
          </a:lstStyle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WAS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변경을 통한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SW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운영비용 효과가 높음</a:t>
            </a:r>
          </a:p>
          <a:p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애플리케이션  </a:t>
            </a:r>
            <a:r>
              <a:rPr lang="ko-KR" altLang="en-US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마이그레이션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및 테스트</a:t>
            </a:r>
            <a:endParaRPr lang="en-US" altLang="ko-KR" dirty="0"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013462" y="3007837"/>
            <a:ext cx="2754675" cy="7694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171450" indent="-171450">
              <a:buFont typeface="Arial" panose="020B0604020202020204" pitchFamily="34" charset="0"/>
              <a:buChar char="•"/>
              <a:defRPr sz="1100" b="0">
                <a:latin typeface="+mn-ea"/>
                <a:ea typeface="+mn-ea"/>
              </a:defRPr>
            </a:lvl1pPr>
          </a:lstStyle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Web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변경을 통한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SW 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비용 절감효과가 높음</a:t>
            </a:r>
          </a:p>
          <a:p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Web </a:t>
            </a:r>
            <a:r>
              <a:rPr lang="ko-KR" altLang="en-US" dirty="0" err="1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마이그레이션이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요구됨 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(</a:t>
            </a:r>
            <a:r>
              <a:rPr lang="ko-KR" altLang="en-US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상대적으로 용이함</a:t>
            </a:r>
            <a:r>
              <a:rPr lang="en-US" altLang="ko-KR" dirty="0"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9" name="object 47"/>
          <p:cNvSpPr txBox="1"/>
          <p:nvPr/>
        </p:nvSpPr>
        <p:spPr>
          <a:xfrm>
            <a:off x="2134030" y="3235982"/>
            <a:ext cx="188898" cy="1245916"/>
          </a:xfrm>
          <a:prstGeom prst="rect">
            <a:avLst/>
          </a:prstGeom>
          <a:solidFill>
            <a:schemeClr val="bg1"/>
          </a:solidFill>
          <a:ln w="12700">
            <a:solidFill>
              <a:srgbClr val="7E7E7E"/>
            </a:solidFill>
          </a:ln>
        </p:spPr>
        <p:txBody>
          <a:bodyPr vert="vert" wrap="square" lIns="0" tIns="0" rIns="0" bIns="0" rtlCol="0">
            <a:spAutoFit/>
          </a:bodyPr>
          <a:lstStyle/>
          <a:p>
            <a:pPr marL="159385">
              <a:lnSpc>
                <a:spcPts val="1645"/>
              </a:lnSpc>
            </a:pPr>
            <a:r>
              <a:rPr sz="1200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WEB &amp; WAS</a:t>
            </a:r>
          </a:p>
        </p:txBody>
      </p:sp>
      <p:sp>
        <p:nvSpPr>
          <p:cNvPr id="68" name="직사각형 67"/>
          <p:cNvSpPr/>
          <p:nvPr/>
        </p:nvSpPr>
        <p:spPr>
          <a:xfrm>
            <a:off x="2567609" y="1907140"/>
            <a:ext cx="8148575" cy="873788"/>
          </a:xfrm>
          <a:prstGeom prst="rect">
            <a:avLst/>
          </a:prstGeom>
          <a:noFill/>
          <a:ln w="22225" cap="flat" cmpd="sng" algn="ctr">
            <a:gradFill flip="none" rotWithShape="1">
              <a:gsLst>
                <a:gs pos="0">
                  <a:srgbClr val="990033"/>
                </a:gs>
                <a:gs pos="50000">
                  <a:srgbClr val="FF0000"/>
                </a:gs>
                <a:gs pos="100000">
                  <a:srgbClr val="990033"/>
                </a:gs>
              </a:gsLst>
              <a:lin ang="0" scaled="1"/>
              <a:tileRect/>
            </a:gradFill>
            <a:prstDash val="sysDash"/>
          </a:ln>
          <a:effectLst>
            <a:outerShdw blurRad="38100" dist="12700" dir="2700000" algn="tl" rotWithShape="0">
              <a:prstClr val="black">
                <a:alpha val="61000"/>
              </a:prstClr>
            </a:outerShdw>
          </a:effectLst>
        </p:spPr>
        <p:txBody>
          <a:bodyPr anchor="ctr"/>
          <a:lstStyle/>
          <a:p>
            <a:pPr algn="ctr"/>
            <a:endParaRPr lang="ko-KR" altLang="en-US" dirty="0">
              <a:solidFill>
                <a:srgbClr val="00B0F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1" name="제목 30">
            <a:extLst>
              <a:ext uri="{FF2B5EF4-FFF2-40B4-BE49-F238E27FC236}">
                <a16:creationId xmlns:a16="http://schemas.microsoft.com/office/drawing/2014/main" xmlns="" id="{3A00532A-D1F3-0643-829F-ACD77C05C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1.2 U2L </a:t>
            </a:r>
            <a:r>
              <a:rPr kumimoji="1" lang="ko-KR" altLang="en-US" dirty="0"/>
              <a:t>전환 추진 방안</a:t>
            </a:r>
          </a:p>
        </p:txBody>
      </p:sp>
      <p:sp>
        <p:nvSpPr>
          <p:cNvPr id="36" name="텍스트 개체 틀 35">
            <a:extLst>
              <a:ext uri="{FF2B5EF4-FFF2-40B4-BE49-F238E27FC236}">
                <a16:creationId xmlns:a16="http://schemas.microsoft.com/office/drawing/2014/main" xmlns="" id="{9F115B74-9CD0-9549-926A-2F3292C4E6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158492"/>
          </a:xfrm>
        </p:spPr>
        <p:txBody>
          <a:bodyPr>
            <a:normAutofit/>
          </a:bodyPr>
          <a:lstStyle/>
          <a:p>
            <a:r>
              <a:rPr kumimoji="1" lang="en" altLang="ko-KR" dirty="0"/>
              <a:t>TO-BE </a:t>
            </a:r>
            <a:r>
              <a:rPr kumimoji="1" lang="ko-KR" altLang="en-US" dirty="0"/>
              <a:t>아키텍처 </a:t>
            </a:r>
            <a:r>
              <a:rPr kumimoji="1" lang="ko-KR" altLang="en-US" dirty="0" err="1"/>
              <a:t>검토시</a:t>
            </a:r>
            <a:r>
              <a:rPr kumimoji="1" lang="ko-KR" altLang="en-US" dirty="0"/>
              <a:t> </a:t>
            </a:r>
            <a:r>
              <a:rPr kumimoji="1" lang="en" altLang="ko-KR" dirty="0"/>
              <a:t>x86 </a:t>
            </a:r>
            <a:r>
              <a:rPr kumimoji="1" lang="ko-KR" altLang="en-US" dirty="0"/>
              <a:t>기반 시스템에 대한 애플리케이션의 오픈소스로의 전환이 같이 고려되는 것이 일반적이나</a:t>
            </a:r>
            <a:r>
              <a:rPr kumimoji="1" lang="en-US" altLang="ko-KR" dirty="0"/>
              <a:t>, </a:t>
            </a:r>
            <a:r>
              <a:rPr kumimoji="1" lang="ko-KR" altLang="en-US" dirty="0"/>
              <a:t>현재는 </a:t>
            </a:r>
            <a:r>
              <a:rPr kumimoji="1" lang="en" altLang="ko-KR" dirty="0"/>
              <a:t>OS</a:t>
            </a:r>
            <a:r>
              <a:rPr kumimoji="1" lang="ko-KR" altLang="en-US" dirty="0"/>
              <a:t>의 리눅스 </a:t>
            </a:r>
            <a:r>
              <a:rPr kumimoji="1" lang="ko-KR" altLang="en-US" dirty="0" err="1"/>
              <a:t>전환만을</a:t>
            </a:r>
            <a:r>
              <a:rPr kumimoji="1" lang="ko-KR" altLang="en-US" dirty="0"/>
              <a:t> 고려의 대상으로 함</a:t>
            </a:r>
            <a:r>
              <a:rPr kumimoji="1" lang="en-US" altLang="ko-KR" dirty="0"/>
              <a:t>. </a:t>
            </a:r>
            <a:r>
              <a:rPr kumimoji="1" lang="ko-KR" altLang="en-US" dirty="0"/>
              <a:t>이후 이에 대한 고려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9356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01"/>
          <p:cNvSpPr/>
          <p:nvPr/>
        </p:nvSpPr>
        <p:spPr>
          <a:xfrm>
            <a:off x="1322368" y="1740841"/>
            <a:ext cx="363415" cy="4275138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87313" indent="-87313" algn="ctr" defTabSz="914400" fontAlgn="ctr" latinLnBrk="0">
              <a:buFont typeface="Wingdings" pitchFamily="2" charset="2"/>
              <a:buChar char="§"/>
              <a:defRPr/>
            </a:pPr>
            <a:endParaRPr lang="ko-KR" altLang="en-US" sz="1200" b="0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cxnSp>
        <p:nvCxnSpPr>
          <p:cNvPr id="2" name="직선 연결선 85"/>
          <p:cNvCxnSpPr/>
          <p:nvPr/>
        </p:nvCxnSpPr>
        <p:spPr bwMode="auto">
          <a:xfrm>
            <a:off x="2652936" y="3174981"/>
            <a:ext cx="8860693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" name="직선 연결선 86"/>
          <p:cNvCxnSpPr/>
          <p:nvPr/>
        </p:nvCxnSpPr>
        <p:spPr bwMode="auto">
          <a:xfrm>
            <a:off x="2652936" y="5104754"/>
            <a:ext cx="8860693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" name="직선 연결선 87"/>
          <p:cNvCxnSpPr/>
          <p:nvPr/>
        </p:nvCxnSpPr>
        <p:spPr bwMode="auto">
          <a:xfrm>
            <a:off x="2652936" y="4183093"/>
            <a:ext cx="8860693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2698500" y="2349947"/>
            <a:ext cx="4440767" cy="549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현행 </a:t>
            </a: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UNIX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플랫폼의 지원 </a:t>
            </a: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HW, SW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만 가능</a:t>
            </a:r>
            <a:endParaRPr lang="en-US" altLang="ko-KR" sz="12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ko-KR" altLang="en-US" sz="1200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기간계</a:t>
            </a: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, 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운영</a:t>
            </a: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, 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운영 지원 시스템이 </a:t>
            </a: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UNIX 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플랫폼으로 운영</a:t>
            </a:r>
            <a:endParaRPr lang="en-US" sz="12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8500" y="3491583"/>
            <a:ext cx="4440767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AS400,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 </a:t>
            </a: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UNIX 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플랫폼 </a:t>
            </a:r>
            <a:r>
              <a:rPr lang="ko-KR" altLang="en-US" sz="120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기반으로 운영</a:t>
            </a:r>
            <a:endParaRPr lang="en-US" altLang="ko-KR" sz="120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98500" y="4368571"/>
            <a:ext cx="4440767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현재 </a:t>
            </a: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UNIX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플랫폼 기반 서버 </a:t>
            </a: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HW, OS, WAS, DBMS(Oracle)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가 특정벤더 제품으로 구성</a:t>
            </a:r>
            <a:endParaRPr lang="en-US" sz="12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98500" y="5148237"/>
            <a:ext cx="4440767" cy="753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벤더 제공 플랫폼에 의한 새로운 </a:t>
            </a: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CPU 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및 서버교체 주기가 </a:t>
            </a: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2-4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년 소요</a:t>
            </a:r>
            <a:endParaRPr lang="en-US" altLang="ko-KR" sz="12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속도 및 비용을 위한 신기술 적용이 제한적이며 고비용 구조</a:t>
            </a:r>
            <a:endParaRPr lang="en-US" sz="12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26620" y="5148237"/>
            <a:ext cx="4440767" cy="549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다양한 속도 및 비용을 위한 신기술 적용이 용이하며 저 비용 구조</a:t>
            </a:r>
            <a:endParaRPr lang="en-US" altLang="ko-KR" sz="12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신기술 발표 및 적용주기가 </a:t>
            </a: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1~2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년 이내</a:t>
            </a:r>
            <a:endParaRPr lang="en-US" sz="12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26620" y="4258159"/>
            <a:ext cx="4440767" cy="549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특정 업체가 전체 시장을 컨트롤 하지 않고 상호 경쟁하는 상황임</a:t>
            </a:r>
            <a:endParaRPr lang="en-US" altLang="ko-KR" sz="1200" dirty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Server, OS, DBMS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등 다양한 지원</a:t>
            </a:r>
            <a:r>
              <a:rPr lang="ko-KR" altLang="en-US" sz="1200" dirty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과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 선택이 가능</a:t>
            </a:r>
            <a:endParaRPr lang="en-US" altLang="ko-KR" sz="12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26619" y="3210986"/>
            <a:ext cx="4718646" cy="753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UNIX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보다 </a:t>
            </a: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x86(Linux) 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플랫폼 증가 추세</a:t>
            </a:r>
            <a:endParaRPr lang="en-US" altLang="ko-KR" sz="12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운영 효율화를 위한  </a:t>
            </a:r>
            <a:r>
              <a:rPr lang="en-US" altLang="ko-KR" sz="120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x86 </a:t>
            </a:r>
            <a:r>
              <a:rPr lang="ko-KR" altLang="en-US" sz="120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플랫폼 기반의 </a:t>
            </a:r>
            <a:r>
              <a:rPr lang="en-US" altLang="ko-KR" sz="120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/>
            </a:r>
            <a:br>
              <a:rPr lang="en-US" altLang="ko-KR" sz="120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</a:br>
            <a:r>
              <a:rPr lang="ko-KR" altLang="en-US" sz="120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기술구조가 주도</a:t>
            </a:r>
            <a:endParaRPr lang="en-US" altLang="ko-KR" sz="120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26620" y="2349947"/>
            <a:ext cx="4440767" cy="753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ko-KR" altLang="en-US" sz="1200" dirty="0" err="1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오픈소스를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 기반으로 한 신기술 적용 용이</a:t>
            </a:r>
            <a:endParaRPr lang="en-US" altLang="ko-KR" sz="12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  <a:p>
            <a:pPr marL="92075" indent="-92075" defTabSz="430213">
              <a:lnSpc>
                <a:spcPct val="110000"/>
              </a:lnSpc>
              <a:spcAft>
                <a:spcPts val="4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DB, TP-Monitor, WAS, 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각종 솔루션이 폭넓게 존재하며</a:t>
            </a:r>
            <a:r>
              <a:rPr lang="en-US" altLang="ko-KR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, </a:t>
            </a:r>
            <a:r>
              <a:rPr lang="ko-KR" altLang="en-US" sz="1200" dirty="0" smtClean="0">
                <a:solidFill>
                  <a:srgbClr val="000000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HP Simplified" pitchFamily="34" charset="0"/>
              </a:rPr>
              <a:t>전환 시 멀티 벤더로 구성 가능</a:t>
            </a:r>
            <a:endParaRPr lang="en-US" altLang="ko-KR" sz="1200" dirty="0" smtClean="0">
              <a:solidFill>
                <a:srgbClr val="000000"/>
              </a:solidFill>
              <a:latin typeface="산돌고딕 M" panose="02030504000101010101" pitchFamily="18" charset="-127"/>
              <a:ea typeface="산돌고딕 M" panose="02030504000101010101" pitchFamily="18" charset="-127"/>
              <a:cs typeface="HP Simplified" pitchFamily="34" charset="0"/>
            </a:endParaRPr>
          </a:p>
        </p:txBody>
      </p:sp>
      <p:sp>
        <p:nvSpPr>
          <p:cNvPr id="13" name="Line 21"/>
          <p:cNvSpPr>
            <a:spLocks noChangeShapeType="1"/>
          </p:cNvSpPr>
          <p:nvPr/>
        </p:nvSpPr>
        <p:spPr bwMode="gray">
          <a:xfrm>
            <a:off x="470491" y="1942650"/>
            <a:ext cx="1107635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 anchor="ctr"/>
          <a:lstStyle/>
          <a:p>
            <a:endParaRPr lang="ko-KR" altLang="en-US" sz="200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4" name="Rectangle 39"/>
          <p:cNvSpPr/>
          <p:nvPr/>
        </p:nvSpPr>
        <p:spPr>
          <a:xfrm>
            <a:off x="495824" y="1629181"/>
            <a:ext cx="2288281" cy="320565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비교 항목</a:t>
            </a:r>
            <a:endParaRPr lang="en-US" sz="1200" b="1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5" name="Rectangle 40"/>
          <p:cNvSpPr/>
          <p:nvPr/>
        </p:nvSpPr>
        <p:spPr>
          <a:xfrm>
            <a:off x="4013450" y="1630281"/>
            <a:ext cx="2288281" cy="320565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UNIX</a:t>
            </a:r>
            <a:endParaRPr lang="en-US" sz="1200" b="1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6" name="Rectangle 41"/>
          <p:cNvSpPr/>
          <p:nvPr/>
        </p:nvSpPr>
        <p:spPr>
          <a:xfrm>
            <a:off x="8455995" y="1628801"/>
            <a:ext cx="2288281" cy="320565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x86(Linux)</a:t>
            </a:r>
          </a:p>
        </p:txBody>
      </p:sp>
      <p:sp>
        <p:nvSpPr>
          <p:cNvPr id="18" name="Rectangle 43"/>
          <p:cNvSpPr/>
          <p:nvPr/>
        </p:nvSpPr>
        <p:spPr>
          <a:xfrm>
            <a:off x="474398" y="2422205"/>
            <a:ext cx="2158999" cy="57275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신기술 적용의 용이성</a:t>
            </a:r>
            <a:endParaRPr lang="en-US" sz="1200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9" name="Rectangle 44"/>
          <p:cNvSpPr/>
          <p:nvPr/>
        </p:nvSpPr>
        <p:spPr>
          <a:xfrm>
            <a:off x="470489" y="3322305"/>
            <a:ext cx="2158999" cy="57275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기술 </a:t>
            </a:r>
            <a:r>
              <a:rPr lang="en-US" altLang="ko-KR" sz="120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Trends</a:t>
            </a:r>
            <a:endParaRPr lang="en-US" sz="1200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0" name="Rectangle 45"/>
          <p:cNvSpPr/>
          <p:nvPr/>
        </p:nvSpPr>
        <p:spPr>
          <a:xfrm>
            <a:off x="470491" y="4366421"/>
            <a:ext cx="2158999" cy="57275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벤더의 의존성</a:t>
            </a:r>
            <a:endParaRPr lang="en-US" sz="1200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1" name="Rectangle 46"/>
          <p:cNvSpPr/>
          <p:nvPr/>
        </p:nvSpPr>
        <p:spPr>
          <a:xfrm>
            <a:off x="470491" y="5273708"/>
            <a:ext cx="2158999" cy="57275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비용</a:t>
            </a:r>
            <a:endParaRPr lang="en-US" sz="1200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2" name="제목 1"/>
          <p:cNvSpPr txBox="1">
            <a:spLocks/>
          </p:cNvSpPr>
          <p:nvPr/>
        </p:nvSpPr>
        <p:spPr>
          <a:xfrm>
            <a:off x="335361" y="836712"/>
            <a:ext cx="11344031" cy="36317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kern="0"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sz="1600" dirty="0"/>
              <a:t>시장은 점차 벤더 종속성 없는 기술 저변과 오픈 소스 등에 힘입어 특히</a:t>
            </a:r>
            <a:r>
              <a:rPr lang="en-US" altLang="ko-KR" sz="1600" dirty="0"/>
              <a:t>, x86 </a:t>
            </a:r>
            <a:r>
              <a:rPr lang="ko-KR" altLang="en-US" sz="1600" dirty="0"/>
              <a:t>플랫폼으로 전환하고 있는 </a:t>
            </a:r>
            <a:r>
              <a:rPr lang="ko-KR" altLang="en-US" sz="1600" dirty="0" smtClean="0"/>
              <a:t>추세입니다</a:t>
            </a:r>
            <a:r>
              <a:rPr lang="en-US" altLang="ko-KR" sz="1600" dirty="0" smtClean="0"/>
              <a:t>.</a:t>
            </a:r>
            <a:endParaRPr lang="ko-KR" altLang="en-US" sz="1600" dirty="0"/>
          </a:p>
        </p:txBody>
      </p:sp>
      <p:sp>
        <p:nvSpPr>
          <p:cNvPr id="26" name="제목 22"/>
          <p:cNvSpPr>
            <a:spLocks noGrp="1"/>
          </p:cNvSpPr>
          <p:nvPr>
            <p:ph type="title"/>
          </p:nvPr>
        </p:nvSpPr>
        <p:spPr>
          <a:xfrm>
            <a:off x="270704" y="-1"/>
            <a:ext cx="9294744" cy="759511"/>
          </a:xfrm>
        </p:spPr>
        <p:txBody>
          <a:bodyPr>
            <a:normAutofit/>
          </a:bodyPr>
          <a:lstStyle/>
          <a:p>
            <a:r>
              <a:rPr lang="ko-KR" altLang="en-US" dirty="0"/>
              <a:t>응용 아키텍처 개요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9781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제목 35"/>
          <p:cNvSpPr txBox="1">
            <a:spLocks/>
          </p:cNvSpPr>
          <p:nvPr/>
        </p:nvSpPr>
        <p:spPr bwMode="auto">
          <a:xfrm>
            <a:off x="1513325" y="-1409199"/>
            <a:ext cx="7169150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  <a:r>
              <a:rPr lang="ko-KR" alt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개요</a:t>
            </a:r>
            <a:endParaRPr lang="ko-KR" altLang="en-US" sz="1400" b="1" dirty="0">
              <a:solidFill>
                <a:prstClr val="black">
                  <a:lumMod val="65000"/>
                  <a:lumOff val="3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hangingPunct="0">
              <a:defRPr/>
            </a:pPr>
            <a:r>
              <a:rPr lang="en-US" altLang="ko-KR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1.2 U2L </a:t>
            </a:r>
            <a:r>
              <a:rPr lang="ko-KR" alt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전환 추진 방안</a:t>
            </a:r>
            <a:endParaRPr lang="ko-KR" altLang="en-US" sz="1400" b="1" dirty="0">
              <a:solidFill>
                <a:prstClr val="black">
                  <a:lumMod val="65000"/>
                  <a:lumOff val="3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1559496" y="1484784"/>
            <a:ext cx="6725770" cy="489654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나눔고딕" charset="-127"/>
              <a:ea typeface="나눔고딕" charset="-127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1559496" y="1484784"/>
            <a:ext cx="6725770" cy="2880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solidFill>
              <a:srgbClr val="FFFFFF">
                <a:lumMod val="5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400" b="1" kern="0" dirty="0" err="1">
                <a:solidFill>
                  <a:schemeClr val="bg1"/>
                </a:solidFill>
                <a:latin typeface="나눔고딕" charset="-127"/>
                <a:ea typeface="나눔고딕" charset="-127"/>
              </a:rPr>
              <a:t>리눅스를</a:t>
            </a:r>
            <a:r>
              <a:rPr lang="ko-KR" altLang="en-US" sz="1400" b="1" kern="0" dirty="0">
                <a:solidFill>
                  <a:schemeClr val="bg1"/>
                </a:solidFill>
                <a:latin typeface="나눔고딕" charset="-127"/>
                <a:ea typeface="나눔고딕" charset="-127"/>
              </a:rPr>
              <a:t> </a:t>
            </a:r>
            <a:r>
              <a:rPr lang="ko-KR" altLang="en-US" sz="1400" b="1" kern="0" dirty="0" err="1">
                <a:solidFill>
                  <a:schemeClr val="bg1"/>
                </a:solidFill>
                <a:latin typeface="나눔고딕" charset="-127"/>
                <a:ea typeface="나눔고딕" charset="-127"/>
              </a:rPr>
              <a:t>기간계로</a:t>
            </a:r>
            <a:r>
              <a:rPr lang="ko-KR" altLang="en-US" sz="1400" b="1" kern="0" dirty="0">
                <a:solidFill>
                  <a:schemeClr val="bg1"/>
                </a:solidFill>
                <a:latin typeface="나눔고딕" charset="-127"/>
                <a:ea typeface="나눔고딕" charset="-127"/>
              </a:rPr>
              <a:t> 사용하는 업무 시스템 구성 </a:t>
            </a:r>
          </a:p>
        </p:txBody>
      </p:sp>
      <p:grpSp>
        <p:nvGrpSpPr>
          <p:cNvPr id="62" name="그룹 61"/>
          <p:cNvGrpSpPr/>
          <p:nvPr/>
        </p:nvGrpSpPr>
        <p:grpSpPr>
          <a:xfrm>
            <a:off x="1703513" y="1852922"/>
            <a:ext cx="6437737" cy="4384390"/>
            <a:chOff x="531487" y="1996938"/>
            <a:chExt cx="6437737" cy="4024350"/>
          </a:xfrm>
        </p:grpSpPr>
        <p:sp>
          <p:nvSpPr>
            <p:cNvPr id="63" name="Rectangle 30"/>
            <p:cNvSpPr>
              <a:spLocks noChangeArrowheads="1"/>
            </p:cNvSpPr>
            <p:nvPr/>
          </p:nvSpPr>
          <p:spPr bwMode="auto">
            <a:xfrm>
              <a:off x="531487" y="1996938"/>
              <a:ext cx="1261856" cy="1144030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65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 anchorCtr="1"/>
            <a:lstStyle/>
            <a:p>
              <a:pPr marL="85725" indent="-85725" algn="ctr" defTabSz="762000">
                <a:defRPr/>
              </a:pPr>
              <a:r>
                <a:rPr lang="en-US" altLang="ko-KR" sz="1400" b="1" dirty="0">
                  <a:solidFill>
                    <a:srgbClr val="FFFFFF"/>
                  </a:solidFill>
                  <a:latin typeface="나눔고딕" charset="-127"/>
                  <a:ea typeface="나눔고딕" charset="-127"/>
                </a:rPr>
                <a:t>WEB/WAS</a:t>
              </a:r>
            </a:p>
          </p:txBody>
        </p:sp>
        <p:sp>
          <p:nvSpPr>
            <p:cNvPr id="64" name="Rectangle 40"/>
            <p:cNvSpPr>
              <a:spLocks noChangeArrowheads="1"/>
            </p:cNvSpPr>
            <p:nvPr/>
          </p:nvSpPr>
          <p:spPr bwMode="gray">
            <a:xfrm>
              <a:off x="1855386" y="1996938"/>
              <a:ext cx="5113838" cy="11440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50800" dir="2700000" algn="ctr" rotWithShape="0">
                <a:schemeClr val="bg1">
                  <a:lumMod val="65000"/>
                </a:schemeClr>
              </a:outerShdw>
            </a:effectLst>
          </p:spPr>
          <p:txBody>
            <a:bodyPr tIns="46800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marL="82550" indent="-82550" latinLnBrk="0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Web : 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대부분 </a:t>
              </a:r>
              <a:r>
                <a:rPr lang="en-US" altLang="ko-KR" sz="1200" dirty="0">
                  <a:latin typeface="나눔고딕" charset="-127"/>
                  <a:ea typeface="나눔고딕" charset="-127"/>
                </a:rPr>
                <a:t>A</a:t>
              </a: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pache 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사용 </a:t>
              </a:r>
              <a:endParaRPr lang="en-US" altLang="ko-KR" sz="1200" dirty="0">
                <a:solidFill>
                  <a:srgbClr val="000000">
                    <a:lumMod val="50000"/>
                  </a:srgbClr>
                </a:solidFill>
                <a:latin typeface="나눔고딕" charset="-127"/>
                <a:ea typeface="나눔고딕" charset="-127"/>
              </a:endParaRPr>
            </a:p>
            <a:p>
              <a:pPr marL="82550" indent="-82550" latinLnBrk="0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WAS : 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대부분 </a:t>
              </a: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java 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기반이므로</a:t>
              </a: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, 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기존 </a:t>
              </a:r>
              <a:r>
                <a:rPr lang="en-US" altLang="ko-KR" sz="1200" dirty="0" err="1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weblogic</a:t>
              </a: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/</a:t>
              </a:r>
              <a:r>
                <a:rPr lang="en-US" altLang="ko-KR" sz="1200" dirty="0" err="1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jeus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에서 </a:t>
              </a: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JBOSS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로 </a:t>
              </a:r>
              <a:r>
                <a:rPr lang="ko-KR" altLang="en-US" sz="1200" dirty="0" err="1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마이그레이션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 하는 것은 일반적임</a:t>
              </a:r>
              <a:r>
                <a: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.  </a:t>
              </a:r>
              <a:r>
                <a:rPr lang="ko-KR" altLang="en-US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대부분 가장 우선적으로 </a:t>
              </a:r>
              <a:r>
                <a:rPr lang="en-US" altLang="ko-KR" sz="1200" dirty="0" err="1">
                  <a:latin typeface="나눔고딕" charset="-127"/>
                  <a:ea typeface="나눔고딕" charset="-127"/>
                </a:rPr>
                <a:t>UtoL</a:t>
              </a:r>
              <a:r>
                <a:rPr lang="en-US" altLang="ko-KR" sz="1200" dirty="0">
                  <a:latin typeface="나눔고딕" charset="-127"/>
                  <a:ea typeface="나눔고딕" charset="-127"/>
                </a:rPr>
                <a:t>(Unix to Linux) </a:t>
              </a:r>
              <a:r>
                <a:rPr lang="ko-KR" altLang="en-US" sz="1200" dirty="0">
                  <a:latin typeface="나눔고딕" charset="-127"/>
                  <a:ea typeface="나눔고딕" charset="-127"/>
                </a:rPr>
                <a:t>하는 부분임</a:t>
              </a:r>
              <a:endParaRPr lang="en-US" altLang="ko-KR" sz="1200" dirty="0">
                <a:latin typeface="나눔고딕" charset="-127"/>
                <a:ea typeface="나눔고딕" charset="-127"/>
              </a:endParaRPr>
            </a:p>
          </p:txBody>
        </p:sp>
        <p:grpSp>
          <p:nvGrpSpPr>
            <p:cNvPr id="66" name="그룹 65"/>
            <p:cNvGrpSpPr/>
            <p:nvPr/>
          </p:nvGrpSpPr>
          <p:grpSpPr>
            <a:xfrm>
              <a:off x="531487" y="3248980"/>
              <a:ext cx="6437737" cy="2772308"/>
              <a:chOff x="531487" y="3474438"/>
              <a:chExt cx="6437737" cy="2078798"/>
            </a:xfrm>
          </p:grpSpPr>
          <p:sp>
            <p:nvSpPr>
              <p:cNvPr id="67" name="Rectangle 30"/>
              <p:cNvSpPr>
                <a:spLocks noChangeArrowheads="1"/>
              </p:cNvSpPr>
              <p:nvPr/>
            </p:nvSpPr>
            <p:spPr bwMode="auto">
              <a:xfrm>
                <a:off x="531487" y="3474438"/>
                <a:ext cx="1261856" cy="592423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65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 anchor="ctr" anchorCtr="1"/>
              <a:lstStyle/>
              <a:p>
                <a:pPr marL="85725" indent="-85725" algn="ctr" defTabSz="762000">
                  <a:defRPr/>
                </a:pPr>
                <a:r>
                  <a:rPr lang="en-US" altLang="ko-KR" sz="1200" b="1" dirty="0">
                    <a:solidFill>
                      <a:srgbClr val="FFFFFF"/>
                    </a:solidFill>
                    <a:latin typeface="나눔고딕" charset="-127"/>
                    <a:ea typeface="나눔고딕" charset="-127"/>
                  </a:rPr>
                  <a:t>DB</a:t>
                </a:r>
                <a:r>
                  <a:rPr lang="ko-KR" altLang="en-US" sz="1200" b="1" dirty="0">
                    <a:solidFill>
                      <a:srgbClr val="FFFFFF"/>
                    </a:solidFill>
                    <a:latin typeface="나눔고딕" charset="-127"/>
                    <a:ea typeface="나눔고딕" charset="-127"/>
                  </a:rPr>
                  <a:t>구성</a:t>
                </a:r>
                <a:endParaRPr lang="en-US" altLang="ko-KR" sz="1200" b="1" dirty="0">
                  <a:solidFill>
                    <a:srgbClr val="FFFFFF"/>
                  </a:solidFill>
                  <a:latin typeface="나눔고딕" charset="-127"/>
                  <a:ea typeface="나눔고딕" charset="-127"/>
                </a:endParaRPr>
              </a:p>
            </p:txBody>
          </p:sp>
          <p:sp>
            <p:nvSpPr>
              <p:cNvPr id="69" name="Rectangle 40"/>
              <p:cNvSpPr>
                <a:spLocks noChangeArrowheads="1"/>
              </p:cNvSpPr>
              <p:nvPr/>
            </p:nvSpPr>
            <p:spPr bwMode="gray">
              <a:xfrm>
                <a:off x="1855386" y="3474438"/>
                <a:ext cx="5113838" cy="59242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25400" dir="2700000" algn="ctr" rotWithShape="0">
                  <a:schemeClr val="bg1">
                    <a:lumMod val="65000"/>
                  </a:schemeClr>
                </a:outerShdw>
              </a:effectLst>
            </p:spPr>
            <p:txBody>
              <a:bodyPr tIns="46800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9pPr>
              </a:lstStyle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  <a:defRPr/>
                </a:pP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Unix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와 동일하게 </a:t>
                </a:r>
                <a:r>
                  <a:rPr lang="en-US" altLang="ko-KR" sz="1200" dirty="0">
                    <a:latin typeface="나눔고딕" charset="-127"/>
                    <a:ea typeface="나눔고딕" charset="-127"/>
                  </a:rPr>
                  <a:t>oracle </a:t>
                </a:r>
                <a:r>
                  <a:rPr lang="en-US" altLang="ko-KR" sz="1200" dirty="0" err="1">
                    <a:latin typeface="나눔고딕" charset="-127"/>
                    <a:ea typeface="나눔고딕" charset="-127"/>
                  </a:rPr>
                  <a:t>RAC+asm</a:t>
                </a:r>
                <a:r>
                  <a:rPr lang="ko-KR" altLang="en-US" sz="1200" dirty="0">
                    <a:latin typeface="나눔고딕" charset="-127"/>
                    <a:ea typeface="나눔고딕" charset="-127"/>
                  </a:rPr>
                  <a:t>구성이거나  </a:t>
                </a:r>
                <a:r>
                  <a:rPr lang="en-US" altLang="ko-KR" sz="1200" dirty="0">
                    <a:latin typeface="나눔고딕" charset="-127"/>
                    <a:ea typeface="나눔고딕" charset="-127"/>
                  </a:rPr>
                  <a:t>Oracle </a:t>
                </a:r>
                <a:r>
                  <a:rPr lang="en-US" altLang="ko-KR" sz="1200" dirty="0" err="1">
                    <a:latin typeface="나눔고딕" charset="-127"/>
                    <a:ea typeface="나눔고딕" charset="-127"/>
                  </a:rPr>
                  <a:t>active_standby</a:t>
                </a:r>
                <a:r>
                  <a:rPr lang="en-US" altLang="ko-KR" sz="1200" dirty="0">
                    <a:latin typeface="나눔고딕" charset="-127"/>
                    <a:ea typeface="나눔고딕" charset="-127"/>
                  </a:rPr>
                  <a:t> + RHHA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 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구성을 함</a:t>
                </a:r>
                <a:endPara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endParaRPr>
              </a:p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  <a:defRPr/>
                </a:pP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새로 구축하는 경우 </a:t>
                </a:r>
                <a:r>
                  <a:rPr lang="en-US" altLang="ko-KR" sz="1200" dirty="0" err="1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MariaDB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(</a:t>
                </a:r>
                <a:r>
                  <a:rPr lang="en-US" altLang="ko-KR" sz="1200" dirty="0" err="1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mysql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)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나 </a:t>
                </a:r>
                <a:r>
                  <a:rPr lang="en-US" altLang="ko-KR" sz="1200" dirty="0" err="1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MongoDB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를 이용하여 구성을 함  </a:t>
                </a:r>
                <a:endPara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endParaRPr>
              </a:p>
            </p:txBody>
          </p:sp>
          <p:sp>
            <p:nvSpPr>
              <p:cNvPr id="70" name="Rectangle 40"/>
              <p:cNvSpPr>
                <a:spLocks noChangeArrowheads="1"/>
              </p:cNvSpPr>
              <p:nvPr/>
            </p:nvSpPr>
            <p:spPr bwMode="gray">
              <a:xfrm>
                <a:off x="1855386" y="4960813"/>
                <a:ext cx="5113838" cy="59242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25400" dir="2700000" algn="ctr" rotWithShape="0">
                  <a:schemeClr val="bg1">
                    <a:lumMod val="65000"/>
                  </a:schemeClr>
                </a:outerShdw>
              </a:effectLst>
            </p:spPr>
            <p:txBody>
              <a:bodyPr tIns="46800" anchor="ctr"/>
              <a:lstStyle/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NAS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를 대부분 사용 </a:t>
                </a:r>
                <a:endPara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endParaRPr>
              </a:p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간단한 구성의 경우 </a:t>
                </a:r>
                <a:r>
                  <a:rPr lang="en-US" altLang="ko-KR" sz="1200" dirty="0" err="1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nfs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를 사용 </a:t>
                </a:r>
                <a:endPara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endParaRPr>
              </a:p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altLang="ko-KR" sz="1200" dirty="0" err="1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gfs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의 경우 파일 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size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와 폴더 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depth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에 따라 성능테스트가 필요함 </a:t>
                </a:r>
                <a:endParaRPr lang="en-US" altLang="ko-KR" sz="12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endParaRPr>
              </a:p>
            </p:txBody>
          </p:sp>
          <p:sp>
            <p:nvSpPr>
              <p:cNvPr id="71" name="Rectangle 30"/>
              <p:cNvSpPr>
                <a:spLocks noChangeArrowheads="1"/>
              </p:cNvSpPr>
              <p:nvPr/>
            </p:nvSpPr>
            <p:spPr bwMode="auto">
              <a:xfrm>
                <a:off x="531487" y="4960813"/>
                <a:ext cx="1261856" cy="592423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65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 anchor="ctr" anchorCtr="1"/>
              <a:lstStyle/>
              <a:p>
                <a:pPr marL="85725" indent="-85725" algn="ctr" defTabSz="762000">
                  <a:defRPr/>
                </a:pPr>
                <a:r>
                  <a:rPr lang="ko-KR" altLang="en-US" sz="1200" b="1" dirty="0">
                    <a:solidFill>
                      <a:srgbClr val="FFFFFF"/>
                    </a:solidFill>
                    <a:latin typeface="나눔고딕" charset="-127"/>
                    <a:ea typeface="나눔고딕" charset="-127"/>
                  </a:rPr>
                  <a:t>공유파일시스템</a:t>
                </a:r>
                <a:endParaRPr lang="en-US" altLang="ko-KR" sz="1200" b="1" dirty="0">
                  <a:solidFill>
                    <a:srgbClr val="FFFFFF"/>
                  </a:solidFill>
                  <a:latin typeface="나눔고딕" charset="-127"/>
                  <a:ea typeface="나눔고딕" charset="-127"/>
                </a:endParaRPr>
              </a:p>
            </p:txBody>
          </p:sp>
          <p:sp>
            <p:nvSpPr>
              <p:cNvPr id="72" name="Rectangle 30"/>
              <p:cNvSpPr>
                <a:spLocks noChangeArrowheads="1"/>
              </p:cNvSpPr>
              <p:nvPr/>
            </p:nvSpPr>
            <p:spPr bwMode="auto">
              <a:xfrm>
                <a:off x="531487" y="4221088"/>
                <a:ext cx="1261856" cy="592423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65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 anchor="ctr" anchorCtr="1"/>
              <a:lstStyle/>
              <a:p>
                <a:pPr marL="85725" indent="-85725" algn="ctr" defTabSz="762000">
                  <a:defRPr/>
                </a:pPr>
                <a:r>
                  <a:rPr lang="ko-KR" altLang="en-US" sz="1200" b="1" dirty="0">
                    <a:solidFill>
                      <a:srgbClr val="FFFFFF"/>
                    </a:solidFill>
                    <a:latin typeface="나눔고딕" charset="-127"/>
                    <a:ea typeface="나눔고딕" charset="-127"/>
                  </a:rPr>
                  <a:t>클러스터</a:t>
                </a:r>
                <a:endParaRPr lang="en-US" altLang="ko-KR" sz="1200" b="1" dirty="0">
                  <a:solidFill>
                    <a:srgbClr val="FFFFFF"/>
                  </a:solidFill>
                  <a:latin typeface="나눔고딕" charset="-127"/>
                  <a:ea typeface="나눔고딕" charset="-127"/>
                </a:endParaRPr>
              </a:p>
            </p:txBody>
          </p:sp>
          <p:sp>
            <p:nvSpPr>
              <p:cNvPr id="73" name="Rectangle 40"/>
              <p:cNvSpPr>
                <a:spLocks noChangeArrowheads="1"/>
              </p:cNvSpPr>
              <p:nvPr/>
            </p:nvSpPr>
            <p:spPr bwMode="gray">
              <a:xfrm>
                <a:off x="1855386" y="4221088"/>
                <a:ext cx="5113838" cy="59242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25400" dir="2700000" algn="ctr" rotWithShape="0">
                  <a:schemeClr val="bg1">
                    <a:lumMod val="65000"/>
                  </a:schemeClr>
                </a:outerShdw>
              </a:effectLst>
            </p:spPr>
            <p:txBody>
              <a:bodyPr tIns="46800" anchor="ctr"/>
              <a:lstStyle/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Red Hat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의 </a:t>
                </a:r>
                <a:r>
                  <a:rPr lang="en-US" altLang="ko-KR" sz="1200" dirty="0">
                    <a:latin typeface="나눔고딕" charset="-127"/>
                    <a:ea typeface="나눔고딕" charset="-127"/>
                  </a:rPr>
                  <a:t>RHHA(Red Hat High Availability)</a:t>
                </a:r>
              </a:p>
              <a:p>
                <a:pPr marL="82550" indent="-82550" latinLnBrk="0">
                  <a:lnSpc>
                    <a:spcPct val="150000"/>
                  </a:lnSpc>
                  <a:buFont typeface="Arial" pitchFamily="34" charset="0"/>
                  <a:buChar char="•"/>
                </a:pP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RHHA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의 경우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, Unix(IBM)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의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 HACMP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와 동일하게 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vg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와 </a:t>
                </a:r>
                <a:r>
                  <a:rPr lang="en-US" altLang="ko-KR" sz="1200" dirty="0" err="1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ip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를 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takeover </a:t>
                </a:r>
                <a:r>
                  <a:rPr lang="ko-KR" altLang="en-US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시켜줌</a:t>
                </a:r>
                <a:r>
                  <a:rPr lang="en-US" altLang="ko-KR" sz="1200" dirty="0">
                    <a:solidFill>
                      <a:srgbClr val="000000">
                        <a:lumMod val="50000"/>
                      </a:srgbClr>
                    </a:solidFill>
                    <a:latin typeface="나눔고딕" charset="-127"/>
                    <a:ea typeface="나눔고딕" charset="-127"/>
                  </a:rPr>
                  <a:t>.</a:t>
                </a:r>
              </a:p>
            </p:txBody>
          </p:sp>
        </p:grpSp>
      </p:grpSp>
      <p:grpSp>
        <p:nvGrpSpPr>
          <p:cNvPr id="74" name="그룹 73"/>
          <p:cNvGrpSpPr/>
          <p:nvPr/>
        </p:nvGrpSpPr>
        <p:grpSpPr>
          <a:xfrm>
            <a:off x="8573298" y="1484785"/>
            <a:ext cx="2160227" cy="4454609"/>
            <a:chOff x="6105128" y="1896932"/>
            <a:chExt cx="3584972" cy="4255212"/>
          </a:xfrm>
        </p:grpSpPr>
        <p:sp>
          <p:nvSpPr>
            <p:cNvPr id="75" name="직사각형 74"/>
            <p:cNvSpPr/>
            <p:nvPr/>
          </p:nvSpPr>
          <p:spPr>
            <a:xfrm>
              <a:off x="6105128" y="1896932"/>
              <a:ext cx="3584972" cy="425521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 dirty="0">
                <a:latin typeface="나눔고딕" charset="-127"/>
                <a:ea typeface="나눔고딕" charset="-127"/>
              </a:endParaRPr>
            </a:p>
          </p:txBody>
        </p:sp>
        <p:sp>
          <p:nvSpPr>
            <p:cNvPr id="76" name="직사각형 75"/>
            <p:cNvSpPr/>
            <p:nvPr/>
          </p:nvSpPr>
          <p:spPr>
            <a:xfrm>
              <a:off x="6105128" y="1896932"/>
              <a:ext cx="3584972" cy="2941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>
              <a:solidFill>
                <a:srgbClr val="FFFFFF">
                  <a:lumMod val="50000"/>
                </a:srgb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ko-KR" altLang="en-US" sz="1400" b="1" kern="0" dirty="0">
                  <a:solidFill>
                    <a:schemeClr val="bg1"/>
                  </a:solidFill>
                  <a:latin typeface="나눔고딕" charset="-127"/>
                  <a:ea typeface="나눔고딕" charset="-127"/>
                </a:rPr>
                <a:t>요약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6105128" y="2191059"/>
              <a:ext cx="3584972" cy="3961085"/>
            </a:xfrm>
            <a:prstGeom prst="rect">
              <a:avLst/>
            </a:prstGeom>
            <a:noFill/>
            <a:ln>
              <a:noFill/>
              <a:prstDash val="sysDot"/>
            </a:ln>
          </p:spPr>
          <p:txBody>
            <a:bodyPr wrap="square" rtlCol="0" anchor="ctr">
              <a:noAutofit/>
            </a:bodyPr>
            <a:lstStyle/>
            <a:p>
              <a:pPr marL="82550" indent="-82550" latinLnBrk="0">
                <a:lnSpc>
                  <a:spcPts val="1600"/>
                </a:lnSpc>
                <a:buFont typeface="Arial" pitchFamily="34" charset="0"/>
                <a:buChar char="•"/>
                <a:defRPr/>
              </a:pPr>
              <a:r>
                <a:rPr lang="ko-KR" altLang="en-US" sz="1400" dirty="0">
                  <a:latin typeface="나눔고딕" charset="-127"/>
                  <a:ea typeface="나눔고딕" charset="-127"/>
                </a:rPr>
                <a:t>기존의 </a:t>
              </a:r>
              <a:r>
                <a:rPr lang="en-US" altLang="ko-KR" sz="1400" dirty="0">
                  <a:latin typeface="나눔고딕" charset="-127"/>
                  <a:ea typeface="나눔고딕" charset="-127"/>
                </a:rPr>
                <a:t>Unix solution</a:t>
              </a:r>
              <a:r>
                <a:rPr lang="ko-KR" altLang="en-US" sz="1400" dirty="0">
                  <a:latin typeface="나눔고딕" charset="-127"/>
                  <a:ea typeface="나눔고딕" charset="-127"/>
                </a:rPr>
                <a:t>을 그대로 사용할 </a:t>
              </a:r>
              <a:r>
                <a:rPr lang="ko-KR" altLang="en-US" sz="14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경우는 </a:t>
              </a:r>
              <a:r>
                <a:rPr lang="ko-KR" altLang="en-US" sz="1400" dirty="0" err="1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마이그레이션</a:t>
              </a:r>
              <a:r>
                <a:rPr lang="ko-KR" altLang="en-US" sz="14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 시 특이한 어려움이 없음</a:t>
              </a:r>
              <a:r>
                <a:rPr lang="en-US" altLang="ko-KR" sz="1400" dirty="0">
                  <a:solidFill>
                    <a:srgbClr val="000000">
                      <a:lumMod val="50000"/>
                    </a:srgbClr>
                  </a:solidFill>
                  <a:latin typeface="나눔고딕" charset="-127"/>
                  <a:ea typeface="나눔고딕" charset="-127"/>
                </a:rPr>
                <a:t>.</a:t>
              </a:r>
            </a:p>
            <a:p>
              <a:pPr marL="82550" indent="-82550" latinLnBrk="0">
                <a:lnSpc>
                  <a:spcPts val="1600"/>
                </a:lnSpc>
                <a:buFont typeface="Arial" pitchFamily="34" charset="0"/>
                <a:buChar char="•"/>
                <a:defRPr/>
              </a:pPr>
              <a:endParaRPr lang="en-US" altLang="ko-KR" sz="1400" dirty="0">
                <a:solidFill>
                  <a:srgbClr val="000000">
                    <a:lumMod val="50000"/>
                  </a:srgbClr>
                </a:solidFill>
                <a:latin typeface="나눔고딕" charset="-127"/>
                <a:ea typeface="나눔고딕" charset="-127"/>
              </a:endParaRPr>
            </a:p>
            <a:p>
              <a:pPr marL="82550" indent="-82550" latinLnBrk="0">
                <a:lnSpc>
                  <a:spcPts val="1600"/>
                </a:lnSpc>
                <a:buFont typeface="Arial" pitchFamily="34" charset="0"/>
                <a:buChar char="•"/>
                <a:defRPr/>
              </a:pPr>
              <a:r>
                <a:rPr lang="en-US" altLang="ko-KR" sz="1400" dirty="0">
                  <a:latin typeface="나눔고딕" charset="-127"/>
                  <a:ea typeface="나눔고딕" charset="-127"/>
                </a:rPr>
                <a:t> Application</a:t>
              </a:r>
              <a:r>
                <a:rPr lang="ko-KR" altLang="en-US" sz="1400" dirty="0">
                  <a:latin typeface="나눔고딕" charset="-127"/>
                  <a:ea typeface="나눔고딕" charset="-127"/>
                </a:rPr>
                <a:t>단까지 </a:t>
              </a:r>
              <a:r>
                <a:rPr lang="ko-KR" altLang="en-US" sz="1400" dirty="0" err="1">
                  <a:latin typeface="나눔고딕" charset="-127"/>
                  <a:ea typeface="나눔고딕" charset="-127"/>
                </a:rPr>
                <a:t>오픈소스를</a:t>
              </a:r>
              <a:r>
                <a:rPr lang="ko-KR" altLang="en-US" sz="1400" dirty="0">
                  <a:latin typeface="나눔고딕" charset="-127"/>
                  <a:ea typeface="나눔고딕" charset="-127"/>
                </a:rPr>
                <a:t> 사용할 경우 </a:t>
              </a:r>
              <a:r>
                <a:rPr lang="en-US" altLang="ko-KR" sz="1400" dirty="0">
                  <a:latin typeface="나눔고딕" charset="-127"/>
                  <a:ea typeface="나눔고딕" charset="-127"/>
                </a:rPr>
                <a:t>WEB</a:t>
              </a:r>
              <a:r>
                <a:rPr lang="ko-KR" altLang="en-US" sz="1400" dirty="0">
                  <a:latin typeface="나눔고딕" charset="-127"/>
                  <a:ea typeface="나눔고딕" charset="-127"/>
                </a:rPr>
                <a:t>과 </a:t>
              </a:r>
              <a:r>
                <a:rPr lang="en-US" altLang="ko-KR" sz="1400" dirty="0">
                  <a:latin typeface="나눔고딕" charset="-127"/>
                  <a:ea typeface="나눔고딕" charset="-127"/>
                </a:rPr>
                <a:t>WAS</a:t>
              </a:r>
              <a:r>
                <a:rPr lang="ko-KR" altLang="en-US" sz="1400" dirty="0">
                  <a:latin typeface="나눔고딕" charset="-127"/>
                  <a:ea typeface="나눔고딕" charset="-127"/>
                </a:rPr>
                <a:t>를 우선적으로 </a:t>
              </a:r>
              <a:r>
                <a:rPr lang="ko-KR" altLang="en-US" sz="1400" dirty="0" err="1">
                  <a:latin typeface="나눔고딕" charset="-127"/>
                  <a:ea typeface="나눔고딕" charset="-127"/>
                </a:rPr>
                <a:t>오픈소스</a:t>
              </a:r>
              <a:r>
                <a:rPr lang="en-US" altLang="ko-KR" sz="1400" dirty="0">
                  <a:latin typeface="나눔고딕" charset="-127"/>
                  <a:ea typeface="나눔고딕" charset="-127"/>
                </a:rPr>
                <a:t>(Apache/JBOSS)</a:t>
              </a:r>
              <a:r>
                <a:rPr lang="ko-KR" altLang="en-US" sz="1400" dirty="0">
                  <a:latin typeface="나눔고딕" charset="-127"/>
                  <a:ea typeface="나눔고딕" charset="-127"/>
                </a:rPr>
                <a:t>로 변환하여 사용 </a:t>
              </a:r>
              <a:endParaRPr lang="en-US" altLang="ko-KR" sz="1400" dirty="0">
                <a:latin typeface="나눔고딕" charset="-127"/>
                <a:ea typeface="나눔고딕" charset="-127"/>
              </a:endParaRPr>
            </a:p>
          </p:txBody>
        </p:sp>
      </p:grpSp>
      <p:sp>
        <p:nvSpPr>
          <p:cNvPr id="78" name="이등변 삼각형 77"/>
          <p:cNvSpPr/>
          <p:nvPr/>
        </p:nvSpPr>
        <p:spPr>
          <a:xfrm rot="5400000">
            <a:off x="7394046" y="3453105"/>
            <a:ext cx="2088232" cy="167817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000">
              <a:latin typeface="나눔고딕" charset="-127"/>
              <a:ea typeface="나눔고딕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0BE00595-5A75-CB48-B4BA-723C19077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" altLang="ko-KR" dirty="0"/>
              <a:t>1.2 U2L </a:t>
            </a:r>
            <a:r>
              <a:rPr kumimoji="1" lang="ko-KR" altLang="en-US" dirty="0"/>
              <a:t>전환 추진 방안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685CB5D9-565D-2743-BF69-D6D43DB106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" altLang="ko-KR" dirty="0"/>
              <a:t>Unix </a:t>
            </a:r>
            <a:r>
              <a:rPr kumimoji="1" lang="ko-KR" altLang="en-US" dirty="0"/>
              <a:t>시스템에서  </a:t>
            </a:r>
            <a:r>
              <a:rPr kumimoji="1" lang="en" altLang="ko-KR" dirty="0"/>
              <a:t>Linux </a:t>
            </a:r>
            <a:r>
              <a:rPr kumimoji="1" lang="ko-KR" altLang="en-US" dirty="0"/>
              <a:t>기반 시스템으로 전환한 고객은 아래와 같은 솔루션으로 시스템을 구성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9951021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8"/>
          <p:cNvSpPr txBox="1">
            <a:spLocks noChangeArrowheads="1"/>
          </p:cNvSpPr>
          <p:nvPr/>
        </p:nvSpPr>
        <p:spPr bwMode="black">
          <a:xfrm>
            <a:off x="3830351" y="1200150"/>
            <a:ext cx="5878513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 type="none" w="lg" len="sm"/>
              </a14:hiddenLine>
            </a:ext>
          </a:extLst>
        </p:spPr>
        <p:txBody>
          <a:bodyPr lIns="144000" tIns="91440" rIns="182880" bIns="91440" anchor="ctr"/>
          <a:lstStyle>
            <a:lvl1pPr marL="609600" indent="-609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95000"/>
              </a:lnSpc>
              <a:spcBef>
                <a:spcPct val="50000"/>
              </a:spcBef>
            </a:pPr>
            <a:r>
              <a:rPr lang="en-US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2.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en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기본설계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gray">
          <a:xfrm>
            <a:off x="3929742" y="2160116"/>
            <a:ext cx="7162800" cy="787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한화생명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고객사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단계별 전환 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endParaRPr lang="ko-KR" altLang="en-US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5030236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0396281" y="-1333160"/>
            <a:ext cx="117722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Ⅲ.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현황 분석</a:t>
            </a:r>
          </a:p>
        </p:txBody>
      </p:sp>
      <p:sp>
        <p:nvSpPr>
          <p:cNvPr id="62" name="제목 35"/>
          <p:cNvSpPr txBox="1">
            <a:spLocks/>
          </p:cNvSpPr>
          <p:nvPr/>
        </p:nvSpPr>
        <p:spPr bwMode="auto">
          <a:xfrm>
            <a:off x="2046222" y="-1664747"/>
            <a:ext cx="7655073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  <a:r>
              <a:rPr lang="en-US" altLang="ko-KR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B0600000101010101" charset="-127"/>
                <a:ea typeface="나눔고딕" panose="020B0600000101010101" charset="-127"/>
              </a:rPr>
              <a:t>U2L </a:t>
            </a:r>
            <a:r>
              <a:rPr lang="ko-KR" alt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기본설계</a:t>
            </a:r>
            <a:endParaRPr lang="ko-KR" altLang="en-US" sz="1400" b="1" dirty="0">
              <a:solidFill>
                <a:prstClr val="black">
                  <a:lumMod val="65000"/>
                  <a:lumOff val="3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1" name="Rectangle 622"/>
          <p:cNvSpPr txBox="1">
            <a:spLocks noChangeArrowheads="1"/>
          </p:cNvSpPr>
          <p:nvPr/>
        </p:nvSpPr>
        <p:spPr bwMode="auto">
          <a:xfrm>
            <a:off x="2074448" y="-707697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한화생명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400" b="1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고객사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업무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중 내용연수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정보유출민감도와 업무중요도 기준을 통해 도출한 단계별 클라우드 가능영역을 분석하여 향후 단계적 클라우드 대상을 확정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대부분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단계로 진행되나 규모가 작아 </a:t>
            </a:r>
            <a:r>
              <a:rPr lang="en-US" altLang="ko-KR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sz="14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단계로 진행하는 것이 효과적</a:t>
            </a:r>
            <a:endParaRPr lang="en-US" altLang="ko-KR" sz="1400" b="1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5" name="Rectangle 138"/>
          <p:cNvSpPr>
            <a:spLocks noChangeArrowheads="1"/>
          </p:cNvSpPr>
          <p:nvPr/>
        </p:nvSpPr>
        <p:spPr bwMode="auto">
          <a:xfrm>
            <a:off x="1549060" y="2066494"/>
            <a:ext cx="9139411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6" name="Rectangle 141"/>
          <p:cNvSpPr>
            <a:spLocks noChangeArrowheads="1"/>
          </p:cNvSpPr>
          <p:nvPr/>
        </p:nvSpPr>
        <p:spPr bwMode="auto">
          <a:xfrm>
            <a:off x="1549060" y="1750372"/>
            <a:ext cx="9139411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클라우드 서비스 적용영역</a:t>
            </a:r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2030180" y="2189481"/>
            <a:ext cx="4006850" cy="3703638"/>
          </a:xfrm>
          <a:prstGeom prst="rect">
            <a:avLst/>
          </a:prstGeom>
          <a:solidFill>
            <a:srgbClr val="FFF9FA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 anchor="ctr"/>
          <a:lstStyle/>
          <a:p>
            <a:pPr eaLnBrk="0" latinLnBrk="0" hangingPunct="0">
              <a:lnSpc>
                <a:spcPct val="80000"/>
              </a:lnSpc>
              <a:spcBef>
                <a:spcPct val="20000"/>
              </a:spcBef>
            </a:pPr>
            <a:endParaRPr kumimoji="1" lang="ko-KR" altLang="en-US" sz="1300">
              <a:solidFill>
                <a:srgbClr val="00008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7392499" y="3219336"/>
            <a:ext cx="3128963" cy="763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1438" tIns="34925" rIns="71438" bIns="34925">
            <a:spAutoFit/>
          </a:bodyPr>
          <a:lstStyle>
            <a:lvl1pPr marL="96838" indent="-96838"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9pPr>
          </a:lstStyle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업무 중요도가 낮은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(2,3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정보유출 민감도가 높아 보안수준이 높은 단계에 있어야 할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(3~4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HW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교체시기가 도래한 서비스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적용이 비교적 용이한 서비스 영역</a:t>
            </a:r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6881324" y="2603284"/>
            <a:ext cx="430213" cy="34607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1" name="Rectangle 6"/>
          <p:cNvSpPr>
            <a:spLocks noChangeArrowheads="1"/>
          </p:cNvSpPr>
          <p:nvPr/>
        </p:nvSpPr>
        <p:spPr bwMode="auto">
          <a:xfrm>
            <a:off x="6446349" y="2603284"/>
            <a:ext cx="434975" cy="34607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6881324" y="2258797"/>
            <a:ext cx="430213" cy="344487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3" name="Rectangle 8"/>
          <p:cNvSpPr>
            <a:spLocks noChangeArrowheads="1"/>
          </p:cNvSpPr>
          <p:nvPr/>
        </p:nvSpPr>
        <p:spPr bwMode="auto">
          <a:xfrm>
            <a:off x="6446349" y="2258797"/>
            <a:ext cx="434975" cy="344487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4" name="Line 9"/>
          <p:cNvSpPr>
            <a:spLocks noChangeShapeType="1"/>
          </p:cNvSpPr>
          <p:nvPr/>
        </p:nvSpPr>
        <p:spPr bwMode="auto">
          <a:xfrm>
            <a:off x="6446348" y="2258796"/>
            <a:ext cx="865188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7" name="Line 10"/>
          <p:cNvSpPr>
            <a:spLocks noChangeShapeType="1"/>
          </p:cNvSpPr>
          <p:nvPr/>
        </p:nvSpPr>
        <p:spPr bwMode="auto">
          <a:xfrm>
            <a:off x="6446348" y="2603283"/>
            <a:ext cx="8651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8" name="Line 11"/>
          <p:cNvSpPr>
            <a:spLocks noChangeShapeType="1"/>
          </p:cNvSpPr>
          <p:nvPr/>
        </p:nvSpPr>
        <p:spPr bwMode="auto">
          <a:xfrm>
            <a:off x="6446348" y="2949358"/>
            <a:ext cx="865188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9" name="Line 12"/>
          <p:cNvSpPr>
            <a:spLocks noChangeShapeType="1"/>
          </p:cNvSpPr>
          <p:nvPr/>
        </p:nvSpPr>
        <p:spPr bwMode="auto">
          <a:xfrm>
            <a:off x="6439998" y="2258933"/>
            <a:ext cx="0" cy="690562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0" name="Line 13"/>
          <p:cNvSpPr>
            <a:spLocks noChangeShapeType="1"/>
          </p:cNvSpPr>
          <p:nvPr/>
        </p:nvSpPr>
        <p:spPr bwMode="auto">
          <a:xfrm>
            <a:off x="6881323" y="2258796"/>
            <a:ext cx="0" cy="6905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1" name="Line 14"/>
          <p:cNvSpPr>
            <a:spLocks noChangeShapeType="1"/>
          </p:cNvSpPr>
          <p:nvPr/>
        </p:nvSpPr>
        <p:spPr bwMode="auto">
          <a:xfrm>
            <a:off x="7311536" y="2258796"/>
            <a:ext cx="0" cy="690562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2" name="Rectangle 15"/>
          <p:cNvSpPr>
            <a:spLocks noChangeArrowheads="1"/>
          </p:cNvSpPr>
          <p:nvPr/>
        </p:nvSpPr>
        <p:spPr bwMode="auto">
          <a:xfrm>
            <a:off x="6894023" y="2274141"/>
            <a:ext cx="400050" cy="3205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I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3" name="Line 17"/>
          <p:cNvSpPr>
            <a:spLocks noChangeShapeType="1"/>
          </p:cNvSpPr>
          <p:nvPr/>
        </p:nvSpPr>
        <p:spPr bwMode="auto">
          <a:xfrm>
            <a:off x="6439998" y="3095408"/>
            <a:ext cx="3760788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4" name="Text Box 18"/>
          <p:cNvSpPr txBox="1">
            <a:spLocks noChangeArrowheads="1"/>
          </p:cNvSpPr>
          <p:nvPr/>
        </p:nvSpPr>
        <p:spPr bwMode="auto">
          <a:xfrm>
            <a:off x="7392498" y="5206377"/>
            <a:ext cx="3445989" cy="901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1438" tIns="34925" rIns="71438" bIns="34925">
            <a:spAutoFit/>
          </a:bodyPr>
          <a:lstStyle>
            <a:lvl1pPr marL="96838" indent="-96838"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9pPr>
          </a:lstStyle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미션 </a:t>
            </a:r>
            <a:r>
              <a:rPr lang="ko-KR" altLang="en-US" sz="9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크리티컬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한 핵심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(1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정보유출 민감도가 아주 높은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(5~6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높은 수준의 보안을 요구하는 서비스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Dedicate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된 인프라 환경이 필요한 서비스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제외 대상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적용이 어렵거나</a:t>
            </a:r>
            <a:r>
              <a:rPr lang="en-US" altLang="ko-KR" sz="9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9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도입 우선 순위가 낮은 서비스 영역</a:t>
            </a:r>
          </a:p>
        </p:txBody>
      </p:sp>
      <p:sp>
        <p:nvSpPr>
          <p:cNvPr id="45" name="Rectangle 20"/>
          <p:cNvSpPr>
            <a:spLocks noChangeArrowheads="1"/>
          </p:cNvSpPr>
          <p:nvPr/>
        </p:nvSpPr>
        <p:spPr bwMode="auto">
          <a:xfrm>
            <a:off x="6887673" y="4581148"/>
            <a:ext cx="431800" cy="34607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6" name="Rectangle 21"/>
          <p:cNvSpPr>
            <a:spLocks noChangeArrowheads="1"/>
          </p:cNvSpPr>
          <p:nvPr/>
        </p:nvSpPr>
        <p:spPr bwMode="auto">
          <a:xfrm>
            <a:off x="6452699" y="4581148"/>
            <a:ext cx="434975" cy="34607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7" name="Rectangle 22"/>
          <p:cNvSpPr>
            <a:spLocks noChangeArrowheads="1"/>
          </p:cNvSpPr>
          <p:nvPr/>
        </p:nvSpPr>
        <p:spPr bwMode="auto">
          <a:xfrm>
            <a:off x="6887673" y="4236659"/>
            <a:ext cx="431800" cy="344488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8" name="Rectangle 23"/>
          <p:cNvSpPr>
            <a:spLocks noChangeArrowheads="1"/>
          </p:cNvSpPr>
          <p:nvPr/>
        </p:nvSpPr>
        <p:spPr bwMode="auto">
          <a:xfrm>
            <a:off x="6452699" y="4236659"/>
            <a:ext cx="434975" cy="344488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0" name="Line 25"/>
          <p:cNvSpPr>
            <a:spLocks noChangeShapeType="1"/>
          </p:cNvSpPr>
          <p:nvPr/>
        </p:nvSpPr>
        <p:spPr bwMode="auto">
          <a:xfrm>
            <a:off x="6452699" y="4581147"/>
            <a:ext cx="8667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1" name="Line 26"/>
          <p:cNvSpPr>
            <a:spLocks noChangeShapeType="1"/>
          </p:cNvSpPr>
          <p:nvPr/>
        </p:nvSpPr>
        <p:spPr bwMode="auto">
          <a:xfrm>
            <a:off x="6452699" y="4927222"/>
            <a:ext cx="866775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2" name="Line 28"/>
          <p:cNvSpPr>
            <a:spLocks noChangeShapeType="1"/>
          </p:cNvSpPr>
          <p:nvPr/>
        </p:nvSpPr>
        <p:spPr bwMode="auto">
          <a:xfrm>
            <a:off x="6887673" y="4236660"/>
            <a:ext cx="0" cy="6905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3" name="Line 29"/>
          <p:cNvSpPr>
            <a:spLocks noChangeShapeType="1"/>
          </p:cNvSpPr>
          <p:nvPr/>
        </p:nvSpPr>
        <p:spPr bwMode="auto">
          <a:xfrm>
            <a:off x="7319473" y="4236660"/>
            <a:ext cx="0" cy="690563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4" name="Rectangle 30"/>
          <p:cNvSpPr>
            <a:spLocks noChangeArrowheads="1"/>
          </p:cNvSpPr>
          <p:nvPr/>
        </p:nvSpPr>
        <p:spPr bwMode="auto">
          <a:xfrm>
            <a:off x="6456667" y="4241422"/>
            <a:ext cx="423862" cy="33311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III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5" name="Line 31"/>
          <p:cNvSpPr>
            <a:spLocks noChangeShapeType="1"/>
          </p:cNvSpPr>
          <p:nvPr/>
        </p:nvSpPr>
        <p:spPr bwMode="auto">
          <a:xfrm>
            <a:off x="6439998" y="5103434"/>
            <a:ext cx="368935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7" name="Rectangle 33"/>
          <p:cNvSpPr>
            <a:spLocks noChangeArrowheads="1"/>
          </p:cNvSpPr>
          <p:nvPr/>
        </p:nvSpPr>
        <p:spPr bwMode="auto">
          <a:xfrm>
            <a:off x="6882779" y="3579078"/>
            <a:ext cx="431932" cy="346783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8" name="Rectangle 34"/>
          <p:cNvSpPr>
            <a:spLocks noChangeArrowheads="1"/>
          </p:cNvSpPr>
          <p:nvPr/>
        </p:nvSpPr>
        <p:spPr bwMode="auto">
          <a:xfrm>
            <a:off x="6446349" y="3579078"/>
            <a:ext cx="436431" cy="346783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3" name="Rectangle 35"/>
          <p:cNvSpPr>
            <a:spLocks noChangeArrowheads="1"/>
          </p:cNvSpPr>
          <p:nvPr/>
        </p:nvSpPr>
        <p:spPr bwMode="auto">
          <a:xfrm>
            <a:off x="6882779" y="3235297"/>
            <a:ext cx="431932" cy="34378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4" name="Rectangle 36"/>
          <p:cNvSpPr>
            <a:spLocks noChangeArrowheads="1"/>
          </p:cNvSpPr>
          <p:nvPr/>
        </p:nvSpPr>
        <p:spPr bwMode="auto">
          <a:xfrm>
            <a:off x="6446349" y="3235297"/>
            <a:ext cx="436431" cy="34378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5" name="Line 37"/>
          <p:cNvSpPr>
            <a:spLocks noChangeShapeType="1"/>
          </p:cNvSpPr>
          <p:nvPr/>
        </p:nvSpPr>
        <p:spPr bwMode="auto">
          <a:xfrm>
            <a:off x="6446349" y="3235297"/>
            <a:ext cx="868363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9" name="Line 40"/>
          <p:cNvSpPr>
            <a:spLocks noChangeShapeType="1"/>
          </p:cNvSpPr>
          <p:nvPr/>
        </p:nvSpPr>
        <p:spPr bwMode="auto">
          <a:xfrm>
            <a:off x="6446348" y="3235298"/>
            <a:ext cx="0" cy="690563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0" name="Line 41"/>
          <p:cNvSpPr>
            <a:spLocks noChangeShapeType="1"/>
          </p:cNvSpPr>
          <p:nvPr/>
        </p:nvSpPr>
        <p:spPr bwMode="auto">
          <a:xfrm>
            <a:off x="6882779" y="3235298"/>
            <a:ext cx="0" cy="6905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2" name="Rectangle 43"/>
          <p:cNvSpPr>
            <a:spLocks noChangeArrowheads="1"/>
          </p:cNvSpPr>
          <p:nvPr/>
        </p:nvSpPr>
        <p:spPr bwMode="auto">
          <a:xfrm>
            <a:off x="6890366" y="3588602"/>
            <a:ext cx="421170" cy="32158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II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3" name="Text Box 45"/>
          <p:cNvSpPr txBox="1">
            <a:spLocks noChangeArrowheads="1"/>
          </p:cNvSpPr>
          <p:nvPr/>
        </p:nvSpPr>
        <p:spPr bwMode="auto">
          <a:xfrm>
            <a:off x="7392498" y="2181075"/>
            <a:ext cx="3051175" cy="901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438" tIns="34925" rIns="71438" bIns="34925">
            <a:spAutoFit/>
          </a:bodyPr>
          <a:lstStyle>
            <a:lvl1pPr marL="96838" indent="-96838"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9pPr>
          </a:lstStyle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업무 중요도가 낮은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(3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정보유출 민감도가 낮은 서비스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낮은 보안 수준과 성능 의존도가 낮은 서비스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높은 수준에 표준화가 된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(WEB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서비스 등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HW 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교체시기가 도래한 서비스</a:t>
            </a:r>
            <a:endParaRPr lang="en-US" altLang="ko-KR" sz="9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latinLnBrk="0" hangingPunct="0">
              <a:buFontTx/>
              <a:buChar char="•"/>
            </a:pPr>
            <a:r>
              <a:rPr lang="ko-KR" altLang="en-US" sz="9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적용이 용이한 서비스 영역</a:t>
            </a:r>
            <a:endParaRPr lang="en-US" altLang="ko-KR" sz="9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4" name="Line 47"/>
          <p:cNvSpPr>
            <a:spLocks noChangeShapeType="1"/>
          </p:cNvSpPr>
          <p:nvPr/>
        </p:nvSpPr>
        <p:spPr bwMode="auto">
          <a:xfrm>
            <a:off x="6439998" y="4000472"/>
            <a:ext cx="368935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5" name="Line 49"/>
          <p:cNvSpPr>
            <a:spLocks noChangeShapeType="1"/>
          </p:cNvSpPr>
          <p:nvPr/>
        </p:nvSpPr>
        <p:spPr bwMode="auto">
          <a:xfrm flipV="1">
            <a:off x="1817455" y="2772095"/>
            <a:ext cx="0" cy="242570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 sz="10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6" name="Line 50"/>
          <p:cNvSpPr>
            <a:spLocks noChangeShapeType="1"/>
          </p:cNvSpPr>
          <p:nvPr/>
        </p:nvSpPr>
        <p:spPr bwMode="auto">
          <a:xfrm>
            <a:off x="2508018" y="6172521"/>
            <a:ext cx="316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 sz="10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7" name="Line 51"/>
          <p:cNvSpPr>
            <a:spLocks noChangeShapeType="1"/>
          </p:cNvSpPr>
          <p:nvPr/>
        </p:nvSpPr>
        <p:spPr bwMode="auto">
          <a:xfrm>
            <a:off x="4082818" y="2181544"/>
            <a:ext cx="0" cy="3721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8" name="Line 52"/>
          <p:cNvSpPr>
            <a:spLocks noChangeShapeType="1"/>
          </p:cNvSpPr>
          <p:nvPr/>
        </p:nvSpPr>
        <p:spPr bwMode="auto">
          <a:xfrm>
            <a:off x="2030180" y="4023044"/>
            <a:ext cx="40147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9" name="Rectangle 53"/>
          <p:cNvSpPr>
            <a:spLocks noChangeArrowheads="1"/>
          </p:cNvSpPr>
          <p:nvPr/>
        </p:nvSpPr>
        <p:spPr bwMode="auto">
          <a:xfrm>
            <a:off x="1961670" y="5950269"/>
            <a:ext cx="567464" cy="38792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77788" tIns="39688" rIns="77788" bIns="39688">
            <a:spAutoFit/>
          </a:bodyPr>
          <a:lstStyle/>
          <a:p>
            <a:pPr algn="ctr" defTabSz="661988" eaLnBrk="0" latinLnBrk="0" hangingPunct="0"/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High</a:t>
            </a:r>
          </a:p>
          <a:p>
            <a:pPr algn="ctr" defTabSz="661988" eaLnBrk="0" latinLnBrk="0" hangingPunct="0"/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(1</a:t>
            </a:r>
            <a:r>
              <a:rPr lang="ko-KR" altLang="en-US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</p:txBody>
      </p:sp>
      <p:sp>
        <p:nvSpPr>
          <p:cNvPr id="80" name="Rectangle 54"/>
          <p:cNvSpPr>
            <a:spLocks noChangeArrowheads="1"/>
          </p:cNvSpPr>
          <p:nvPr/>
        </p:nvSpPr>
        <p:spPr bwMode="auto">
          <a:xfrm>
            <a:off x="5666413" y="5907934"/>
            <a:ext cx="567464" cy="38792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77788" tIns="39688" rIns="77788" bIns="39688">
            <a:spAutoFit/>
          </a:bodyPr>
          <a:lstStyle/>
          <a:p>
            <a:pPr algn="ctr" defTabSz="661988" eaLnBrk="0" latinLnBrk="0" hangingPunct="0"/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Low</a:t>
            </a:r>
            <a:b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(3</a:t>
            </a:r>
            <a:r>
              <a:rPr lang="ko-KR" altLang="en-US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</p:txBody>
      </p:sp>
      <p:sp>
        <p:nvSpPr>
          <p:cNvPr id="81" name="Rectangle 55"/>
          <p:cNvSpPr>
            <a:spLocks noChangeArrowheads="1"/>
          </p:cNvSpPr>
          <p:nvPr/>
        </p:nvSpPr>
        <p:spPr bwMode="auto">
          <a:xfrm rot="16200000">
            <a:off x="1523986" y="5435849"/>
            <a:ext cx="604334" cy="234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7788" tIns="39688" rIns="77788" bIns="39688">
            <a:spAutoFit/>
          </a:bodyPr>
          <a:lstStyle/>
          <a:p>
            <a:pPr defTabSz="661988" eaLnBrk="0" latinLnBrk="0" hangingPunct="0"/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High(6)</a:t>
            </a:r>
          </a:p>
        </p:txBody>
      </p:sp>
      <p:sp>
        <p:nvSpPr>
          <p:cNvPr id="82" name="Rectangle 56"/>
          <p:cNvSpPr>
            <a:spLocks noChangeArrowheads="1"/>
          </p:cNvSpPr>
          <p:nvPr/>
        </p:nvSpPr>
        <p:spPr bwMode="auto">
          <a:xfrm rot="16200000">
            <a:off x="1550520" y="2332559"/>
            <a:ext cx="575480" cy="234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7788" tIns="39688" rIns="77788" bIns="39688">
            <a:spAutoFit/>
          </a:bodyPr>
          <a:lstStyle/>
          <a:p>
            <a:pPr defTabSz="661988" eaLnBrk="0" latinLnBrk="0" hangingPunct="0"/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Low(0)</a:t>
            </a:r>
          </a:p>
        </p:txBody>
      </p:sp>
      <p:sp>
        <p:nvSpPr>
          <p:cNvPr id="83" name="Rectangle 57"/>
          <p:cNvSpPr>
            <a:spLocks noChangeArrowheads="1"/>
          </p:cNvSpPr>
          <p:nvPr/>
        </p:nvSpPr>
        <p:spPr bwMode="auto">
          <a:xfrm>
            <a:off x="3753241" y="5970465"/>
            <a:ext cx="636392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0" tIns="0" rIns="0" bIns="0">
            <a:spAutoFit/>
          </a:bodyPr>
          <a:lstStyle/>
          <a:p>
            <a:pPr algn="ctr" defTabSz="661988" eaLnBrk="0" latinLnBrk="0" hangingPunct="0"/>
            <a:r>
              <a:rPr lang="ko-KR" altLang="en-US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업무 중요도</a:t>
            </a:r>
            <a:endParaRPr lang="en-US" altLang="ko-KR" sz="10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ctr" defTabSz="661988" eaLnBrk="0" latinLnBrk="0" hangingPunct="0"/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(2</a:t>
            </a:r>
            <a:r>
              <a:rPr lang="ko-KR" altLang="en-US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10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4" name="Rectangle 58"/>
          <p:cNvSpPr>
            <a:spLocks noChangeArrowheads="1"/>
          </p:cNvSpPr>
          <p:nvPr/>
        </p:nvSpPr>
        <p:spPr bwMode="auto">
          <a:xfrm rot="16200000">
            <a:off x="1130428" y="3898882"/>
            <a:ext cx="1348127" cy="23403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7788" tIns="39688" rIns="77788" bIns="39688">
            <a:spAutoFit/>
          </a:bodyPr>
          <a:lstStyle/>
          <a:p>
            <a:pPr defTabSz="661988" eaLnBrk="0" latinLnBrk="0" hangingPunct="0"/>
            <a:r>
              <a:rPr lang="ko-KR" altLang="en-US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정보유출 민감도</a:t>
            </a:r>
            <a:r>
              <a:rPr lang="en-US" altLang="ko-KR" sz="10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(BIL)</a:t>
            </a:r>
            <a:endParaRPr lang="ko-KR" altLang="en-US" sz="10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5" name="Text Box 61"/>
          <p:cNvSpPr txBox="1">
            <a:spLocks noChangeArrowheads="1"/>
          </p:cNvSpPr>
          <p:nvPr/>
        </p:nvSpPr>
        <p:spPr bwMode="auto">
          <a:xfrm>
            <a:off x="4763855" y="4192907"/>
            <a:ext cx="689292" cy="1424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1438" tIns="34925" rIns="71438" bIns="34925">
            <a:spAutoFit/>
          </a:bodyPr>
          <a:lstStyle/>
          <a:p>
            <a:pPr eaLnBrk="0" latinLnBrk="0" hangingPunct="0"/>
            <a:r>
              <a:rPr lang="en-US" altLang="ko-KR" sz="8800" dirty="0">
                <a:solidFill>
                  <a:srgbClr val="FF9797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II</a:t>
            </a:r>
          </a:p>
        </p:txBody>
      </p:sp>
      <p:sp>
        <p:nvSpPr>
          <p:cNvPr id="86" name="Text Box 62"/>
          <p:cNvSpPr txBox="1">
            <a:spLocks noChangeArrowheads="1"/>
          </p:cNvSpPr>
          <p:nvPr/>
        </p:nvSpPr>
        <p:spPr bwMode="auto">
          <a:xfrm>
            <a:off x="2495319" y="4192907"/>
            <a:ext cx="1165385" cy="1424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1438" tIns="34925" rIns="71438" bIns="34925">
            <a:spAutoFit/>
          </a:bodyPr>
          <a:lstStyle/>
          <a:p>
            <a:pPr eaLnBrk="0" latinLnBrk="0" hangingPunct="0"/>
            <a:r>
              <a:rPr lang="en-US" altLang="ko-KR" sz="8800" dirty="0">
                <a:solidFill>
                  <a:srgbClr val="FF9797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IV</a:t>
            </a:r>
          </a:p>
        </p:txBody>
      </p:sp>
      <p:sp>
        <p:nvSpPr>
          <p:cNvPr id="87" name="Text Box 65"/>
          <p:cNvSpPr txBox="1">
            <a:spLocks noChangeArrowheads="1"/>
          </p:cNvSpPr>
          <p:nvPr/>
        </p:nvSpPr>
        <p:spPr bwMode="auto">
          <a:xfrm>
            <a:off x="4919430" y="2346645"/>
            <a:ext cx="416782" cy="1424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1438" tIns="34925" rIns="71438" bIns="34925">
            <a:spAutoFit/>
          </a:bodyPr>
          <a:lstStyle/>
          <a:p>
            <a:pPr eaLnBrk="0" latinLnBrk="0" hangingPunct="0"/>
            <a:r>
              <a:rPr lang="en-US" altLang="ko-KR" sz="8800" dirty="0">
                <a:solidFill>
                  <a:srgbClr val="FF9797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I</a:t>
            </a:r>
          </a:p>
        </p:txBody>
      </p:sp>
      <p:sp>
        <p:nvSpPr>
          <p:cNvPr id="88" name="Text Box 66"/>
          <p:cNvSpPr txBox="1">
            <a:spLocks noChangeArrowheads="1"/>
          </p:cNvSpPr>
          <p:nvPr/>
        </p:nvSpPr>
        <p:spPr bwMode="auto">
          <a:xfrm>
            <a:off x="2495319" y="2346645"/>
            <a:ext cx="961803" cy="1424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1438" tIns="34925" rIns="71438" bIns="34925">
            <a:spAutoFit/>
          </a:bodyPr>
          <a:lstStyle/>
          <a:p>
            <a:pPr eaLnBrk="0" latinLnBrk="0" hangingPunct="0"/>
            <a:r>
              <a:rPr lang="en-US" altLang="ko-KR" sz="8800" dirty="0">
                <a:solidFill>
                  <a:srgbClr val="FF9797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III</a:t>
            </a:r>
          </a:p>
        </p:txBody>
      </p:sp>
      <p:sp>
        <p:nvSpPr>
          <p:cNvPr id="89" name="Rectangle 70"/>
          <p:cNvSpPr>
            <a:spLocks noChangeArrowheads="1"/>
          </p:cNvSpPr>
          <p:nvPr/>
        </p:nvSpPr>
        <p:spPr bwMode="auto">
          <a:xfrm>
            <a:off x="6887673" y="5654202"/>
            <a:ext cx="431800" cy="34607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0" name="Rectangle 71"/>
          <p:cNvSpPr>
            <a:spLocks noChangeArrowheads="1"/>
          </p:cNvSpPr>
          <p:nvPr/>
        </p:nvSpPr>
        <p:spPr bwMode="auto">
          <a:xfrm>
            <a:off x="6452699" y="5654202"/>
            <a:ext cx="434975" cy="346075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1" name="Rectangle 72"/>
          <p:cNvSpPr>
            <a:spLocks noChangeArrowheads="1"/>
          </p:cNvSpPr>
          <p:nvPr/>
        </p:nvSpPr>
        <p:spPr bwMode="auto">
          <a:xfrm>
            <a:off x="6887673" y="5309715"/>
            <a:ext cx="431800" cy="344487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2" name="Rectangle 73"/>
          <p:cNvSpPr>
            <a:spLocks noChangeArrowheads="1"/>
          </p:cNvSpPr>
          <p:nvPr/>
        </p:nvSpPr>
        <p:spPr bwMode="auto">
          <a:xfrm>
            <a:off x="6452699" y="5309715"/>
            <a:ext cx="434975" cy="344487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00113"/>
            <a:endParaRPr kumimoji="1" lang="ko-KR" altLang="en-US" sz="24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3" name="Line 74"/>
          <p:cNvSpPr>
            <a:spLocks noChangeShapeType="1"/>
          </p:cNvSpPr>
          <p:nvPr/>
        </p:nvSpPr>
        <p:spPr bwMode="auto">
          <a:xfrm>
            <a:off x="6452699" y="5309714"/>
            <a:ext cx="866775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4" name="Line 75"/>
          <p:cNvSpPr>
            <a:spLocks noChangeShapeType="1"/>
          </p:cNvSpPr>
          <p:nvPr/>
        </p:nvSpPr>
        <p:spPr bwMode="auto">
          <a:xfrm>
            <a:off x="6452699" y="5654201"/>
            <a:ext cx="8667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6" name="Line 78"/>
          <p:cNvSpPr>
            <a:spLocks noChangeShapeType="1"/>
          </p:cNvSpPr>
          <p:nvPr/>
        </p:nvSpPr>
        <p:spPr bwMode="auto">
          <a:xfrm>
            <a:off x="6887673" y="5309714"/>
            <a:ext cx="0" cy="6905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7" name="Line 79"/>
          <p:cNvSpPr>
            <a:spLocks noChangeShapeType="1"/>
          </p:cNvSpPr>
          <p:nvPr/>
        </p:nvSpPr>
        <p:spPr bwMode="auto">
          <a:xfrm>
            <a:off x="7319473" y="5309714"/>
            <a:ext cx="0" cy="690562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8" name="Rectangle 80"/>
          <p:cNvSpPr>
            <a:spLocks noChangeArrowheads="1"/>
          </p:cNvSpPr>
          <p:nvPr/>
        </p:nvSpPr>
        <p:spPr bwMode="auto">
          <a:xfrm>
            <a:off x="6456667" y="5662139"/>
            <a:ext cx="423862" cy="33416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ko-KR" dirty="0">
                <a:latin typeface="나눔고딕" panose="020D0604000000000000" pitchFamily="50" charset="-127"/>
                <a:ea typeface="나눔고딕" panose="020D0604000000000000" pitchFamily="50" charset="-127"/>
              </a:rPr>
              <a:t>IV</a:t>
            </a:r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99" name="Text Box 81"/>
          <p:cNvSpPr txBox="1">
            <a:spLocks noChangeArrowheads="1"/>
          </p:cNvSpPr>
          <p:nvPr/>
        </p:nvSpPr>
        <p:spPr bwMode="auto">
          <a:xfrm>
            <a:off x="7392499" y="4204447"/>
            <a:ext cx="2779713" cy="763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438" tIns="34925" rIns="71438" bIns="34925">
            <a:spAutoFit/>
          </a:bodyPr>
          <a:lstStyle>
            <a:lvl1pPr marL="96838" indent="-96838"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" pitchFamily="2" charset="2"/>
                <a:cs typeface="Arial" pitchFamily="34" charset="0"/>
              </a:defRPr>
            </a:lvl9pPr>
          </a:lstStyle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정보유출 민감도가 낮은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(0~2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업무 중요도가 높거나 업무 시스템간 상호 연계가 커서 클라우드 서비스 사용시 성능 등의 이슈발생 가능성이 높은 서비스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(2</a:t>
            </a:r>
            <a:r>
              <a:rPr lang="ko-KR" altLang="en-US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등급</a:t>
            </a:r>
            <a:r>
              <a:rPr lang="en-US" altLang="ko-KR" sz="9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latinLnBrk="0" hangingPunct="0">
              <a:buFontTx/>
              <a:buChar char="•"/>
            </a:pPr>
            <a:r>
              <a:rPr lang="ko-KR" altLang="en-US" sz="9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 적용이 보통인 서비스 영역</a:t>
            </a:r>
          </a:p>
        </p:txBody>
      </p:sp>
      <p:sp>
        <p:nvSpPr>
          <p:cNvPr id="102" name="직사각형 101"/>
          <p:cNvSpPr/>
          <p:nvPr/>
        </p:nvSpPr>
        <p:spPr bwMode="auto">
          <a:xfrm>
            <a:off x="4082818" y="2189481"/>
            <a:ext cx="1962150" cy="1822650"/>
          </a:xfrm>
          <a:prstGeom prst="rect">
            <a:avLst/>
          </a:prstGeom>
          <a:solidFill>
            <a:srgbClr val="FFFF00">
              <a:alpha val="33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fontAlgn="base" latinLnBrk="0">
              <a:spcBef>
                <a:spcPct val="50000"/>
              </a:spcBef>
              <a:spcAft>
                <a:spcPct val="0"/>
              </a:spcAft>
            </a:pPr>
            <a:endParaRPr lang="ko-KR" altLang="en-US" sz="1200"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</p:txBody>
      </p:sp>
      <p:sp>
        <p:nvSpPr>
          <p:cNvPr id="95" name="Line 76"/>
          <p:cNvSpPr>
            <a:spLocks noChangeShapeType="1"/>
          </p:cNvSpPr>
          <p:nvPr/>
        </p:nvSpPr>
        <p:spPr bwMode="auto">
          <a:xfrm>
            <a:off x="6452699" y="6000276"/>
            <a:ext cx="866775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1" name="Line 77"/>
          <p:cNvSpPr>
            <a:spLocks noChangeShapeType="1"/>
          </p:cNvSpPr>
          <p:nvPr/>
        </p:nvSpPr>
        <p:spPr bwMode="auto">
          <a:xfrm>
            <a:off x="6454284" y="5308582"/>
            <a:ext cx="0" cy="690562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9" name="Line 24"/>
          <p:cNvSpPr>
            <a:spLocks noChangeShapeType="1"/>
          </p:cNvSpPr>
          <p:nvPr/>
        </p:nvSpPr>
        <p:spPr bwMode="auto">
          <a:xfrm>
            <a:off x="6452699" y="4236659"/>
            <a:ext cx="866775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0" name="Line 27"/>
          <p:cNvSpPr>
            <a:spLocks noChangeShapeType="1"/>
          </p:cNvSpPr>
          <p:nvPr/>
        </p:nvSpPr>
        <p:spPr bwMode="auto">
          <a:xfrm>
            <a:off x="6448729" y="4235395"/>
            <a:ext cx="0" cy="690563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8" name="Line 39"/>
          <p:cNvSpPr>
            <a:spLocks noChangeShapeType="1"/>
          </p:cNvSpPr>
          <p:nvPr/>
        </p:nvSpPr>
        <p:spPr bwMode="auto">
          <a:xfrm>
            <a:off x="6446349" y="3925860"/>
            <a:ext cx="868363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1" name="Line 42"/>
          <p:cNvSpPr>
            <a:spLocks noChangeShapeType="1"/>
          </p:cNvSpPr>
          <p:nvPr/>
        </p:nvSpPr>
        <p:spPr bwMode="auto">
          <a:xfrm>
            <a:off x="7314711" y="3235298"/>
            <a:ext cx="0" cy="690563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7" name="Line 38"/>
          <p:cNvSpPr>
            <a:spLocks noChangeShapeType="1"/>
          </p:cNvSpPr>
          <p:nvPr/>
        </p:nvSpPr>
        <p:spPr bwMode="auto">
          <a:xfrm>
            <a:off x="6446349" y="3579077"/>
            <a:ext cx="8683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52B4739B-924A-894F-8931-B5A379EFF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ko-KR" dirty="0"/>
              <a:t>2.1 </a:t>
            </a:r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</a:t>
            </a:r>
            <a:r>
              <a:rPr kumimoji="1" lang="ko-KR" altLang="en-US" dirty="0"/>
              <a:t> </a:t>
            </a:r>
            <a:r>
              <a:rPr kumimoji="1" lang="en" altLang="ko-KR" dirty="0"/>
              <a:t>U2L </a:t>
            </a:r>
            <a:r>
              <a:rPr kumimoji="1" lang="ko-KR" altLang="en-US" dirty="0"/>
              <a:t>단계별 전환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EDCA978C-A5AD-7649-AEED-833342907D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7" y="880616"/>
            <a:ext cx="11693107" cy="1781821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</a:t>
            </a:r>
            <a:r>
              <a:rPr kumimoji="1" lang="ko-KR" altLang="en-US" dirty="0"/>
              <a:t> 업무</a:t>
            </a:r>
            <a:r>
              <a:rPr kumimoji="1" lang="en-US" altLang="ko-KR" dirty="0"/>
              <a:t>(</a:t>
            </a:r>
            <a:r>
              <a:rPr kumimoji="1" lang="ko-KR" altLang="en-US" dirty="0"/>
              <a:t>서비스</a:t>
            </a:r>
            <a:r>
              <a:rPr kumimoji="1" lang="en-US" altLang="ko-KR" dirty="0"/>
              <a:t>) </a:t>
            </a:r>
            <a:r>
              <a:rPr kumimoji="1" lang="ko-KR" altLang="en-US" dirty="0"/>
              <a:t>중 내용연수</a:t>
            </a:r>
            <a:r>
              <a:rPr kumimoji="1" lang="en-US" altLang="ko-KR" dirty="0"/>
              <a:t>, </a:t>
            </a:r>
            <a:r>
              <a:rPr kumimoji="1" lang="ko-KR" altLang="en-US" dirty="0"/>
              <a:t>정보유출민감도와 </a:t>
            </a:r>
            <a:r>
              <a:rPr kumimoji="1" lang="ko-KR" altLang="en-US" dirty="0" err="1"/>
              <a:t>업무중요도</a:t>
            </a:r>
            <a:r>
              <a:rPr kumimoji="1" lang="ko-KR" altLang="en-US" dirty="0"/>
              <a:t> 기준을 통해 도출한 단계별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가능영역을 분석하여 향후 단계적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대상을 확정</a:t>
            </a:r>
            <a:r>
              <a:rPr kumimoji="1" lang="en-US" altLang="ko-KR" dirty="0"/>
              <a:t>, </a:t>
            </a:r>
            <a:r>
              <a:rPr kumimoji="1" lang="ko-KR" altLang="en-US" dirty="0"/>
              <a:t>대부분 </a:t>
            </a:r>
            <a:r>
              <a:rPr kumimoji="1" lang="en-US" altLang="ko-KR" dirty="0"/>
              <a:t>4</a:t>
            </a:r>
            <a:r>
              <a:rPr kumimoji="1" lang="ko-KR" altLang="en-US" dirty="0"/>
              <a:t>단계로 진행되나 규모가 작아 </a:t>
            </a:r>
            <a:r>
              <a:rPr kumimoji="1" lang="en-US" altLang="ko-KR" dirty="0"/>
              <a:t>2</a:t>
            </a:r>
            <a:r>
              <a:rPr kumimoji="1" lang="ko-KR" altLang="en-US" dirty="0"/>
              <a:t>단계로 진행하는 것이 효과적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0319096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2420998" y="2980295"/>
            <a:ext cx="1870968" cy="3507271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 anchor="ctr"/>
          <a:lstStyle/>
          <a:p>
            <a:pPr latinLnBrk="0"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2420998" y="2374740"/>
            <a:ext cx="1872000" cy="504000"/>
            <a:chOff x="1280592" y="1987558"/>
            <a:chExt cx="1936757" cy="505338"/>
          </a:xfrm>
        </p:grpSpPr>
        <p:sp>
          <p:nvSpPr>
            <p:cNvPr id="13" name="AutoShape 3"/>
            <p:cNvSpPr>
              <a:spLocks noChangeArrowheads="1"/>
            </p:cNvSpPr>
            <p:nvPr/>
          </p:nvSpPr>
          <p:spPr bwMode="auto">
            <a:xfrm>
              <a:off x="1280592" y="1988840"/>
              <a:ext cx="1936757" cy="504056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2016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년</a:t>
              </a:r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1280592" y="1987558"/>
              <a:ext cx="1935689" cy="23445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85" h="10102">
                  <a:moveTo>
                    <a:pt x="0" y="0"/>
                  </a:moveTo>
                  <a:lnTo>
                    <a:pt x="9454" y="0"/>
                  </a:lnTo>
                  <a:cubicBezTo>
                    <a:pt x="9764" y="3367"/>
                    <a:pt x="10075" y="6735"/>
                    <a:pt x="10385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1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6600057" y="2374740"/>
            <a:ext cx="1916641" cy="504000"/>
            <a:chOff x="4572570" y="1987558"/>
            <a:chExt cx="1574213" cy="510578"/>
          </a:xfrm>
        </p:grpSpPr>
        <p:sp>
          <p:nvSpPr>
            <p:cNvPr id="16" name="AutoShape 3"/>
            <p:cNvSpPr>
              <a:spLocks noChangeArrowheads="1"/>
            </p:cNvSpPr>
            <p:nvPr/>
          </p:nvSpPr>
          <p:spPr bwMode="auto">
            <a:xfrm>
              <a:off x="4572571" y="1988840"/>
              <a:ext cx="1574212" cy="509296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</p:txBody>
        </p:sp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4572570" y="1987558"/>
              <a:ext cx="1574211" cy="23445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85"/>
                <a:gd name="connsiteY0" fmla="*/ 0 h 10102"/>
                <a:gd name="connsiteX1" fmla="*/ 9356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52"/>
                <a:gd name="connsiteY0" fmla="*/ 0 h 10102"/>
                <a:gd name="connsiteX1" fmla="*/ 9356 w 10352"/>
                <a:gd name="connsiteY1" fmla="*/ 0 h 10102"/>
                <a:gd name="connsiteX2" fmla="*/ 10352 w 10352"/>
                <a:gd name="connsiteY2" fmla="*/ 10102 h 10102"/>
                <a:gd name="connsiteX3" fmla="*/ 23 w 10352"/>
                <a:gd name="connsiteY3" fmla="*/ 10000 h 10102"/>
                <a:gd name="connsiteX4" fmla="*/ 0 w 10352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2" h="10102">
                  <a:moveTo>
                    <a:pt x="0" y="0"/>
                  </a:moveTo>
                  <a:lnTo>
                    <a:pt x="9356" y="0"/>
                  </a:lnTo>
                  <a:cubicBezTo>
                    <a:pt x="9666" y="3367"/>
                    <a:pt x="10042" y="6735"/>
                    <a:pt x="10352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3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8760512" y="2374740"/>
            <a:ext cx="1872000" cy="504000"/>
            <a:chOff x="1280592" y="1987558"/>
            <a:chExt cx="1936757" cy="510578"/>
          </a:xfrm>
        </p:grpSpPr>
        <p:sp>
          <p:nvSpPr>
            <p:cNvPr id="19" name="AutoShape 3"/>
            <p:cNvSpPr>
              <a:spLocks noChangeArrowheads="1"/>
            </p:cNvSpPr>
            <p:nvPr/>
          </p:nvSpPr>
          <p:spPr bwMode="auto">
            <a:xfrm>
              <a:off x="1280592" y="1988840"/>
              <a:ext cx="1936757" cy="509296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</p:txBody>
        </p:sp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1280592" y="1987558"/>
              <a:ext cx="1936756" cy="23445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85" h="10102">
                  <a:moveTo>
                    <a:pt x="0" y="0"/>
                  </a:moveTo>
                  <a:lnTo>
                    <a:pt x="9454" y="0"/>
                  </a:lnTo>
                  <a:cubicBezTo>
                    <a:pt x="9764" y="3367"/>
                    <a:pt x="10075" y="6735"/>
                    <a:pt x="10385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4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6600057" y="2987341"/>
            <a:ext cx="1916639" cy="3500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/>
          <a:lstStyle/>
          <a:p>
            <a:pPr marL="85725" indent="-85725" latinLnBrk="0">
              <a:buFont typeface="Arial" pitchFamily="34" charset="0"/>
              <a:buChar char="•"/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8760513" y="2987340"/>
            <a:ext cx="1871998" cy="3500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/>
          <a:lstStyle/>
          <a:p>
            <a:pPr marL="85725" indent="-85725" latinLnBrk="0">
              <a:buFont typeface="Arial" pitchFamily="34" charset="0"/>
              <a:buChar char="•"/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4528882" y="2374740"/>
            <a:ext cx="1872000" cy="504000"/>
            <a:chOff x="2957628" y="1987558"/>
            <a:chExt cx="1574213" cy="548035"/>
          </a:xfrm>
        </p:grpSpPr>
        <p:sp>
          <p:nvSpPr>
            <p:cNvPr id="24" name="AutoShape 3"/>
            <p:cNvSpPr>
              <a:spLocks noChangeArrowheads="1"/>
            </p:cNvSpPr>
            <p:nvPr/>
          </p:nvSpPr>
          <p:spPr bwMode="auto">
            <a:xfrm>
              <a:off x="2957629" y="1988841"/>
              <a:ext cx="1574212" cy="546752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</p:txBody>
        </p:sp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2957628" y="1987558"/>
              <a:ext cx="1573347" cy="25587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85"/>
                <a:gd name="connsiteY0" fmla="*/ 0 h 10102"/>
                <a:gd name="connsiteX1" fmla="*/ 9356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52"/>
                <a:gd name="connsiteY0" fmla="*/ 0 h 10102"/>
                <a:gd name="connsiteX1" fmla="*/ 9356 w 10352"/>
                <a:gd name="connsiteY1" fmla="*/ 0 h 10102"/>
                <a:gd name="connsiteX2" fmla="*/ 10352 w 10352"/>
                <a:gd name="connsiteY2" fmla="*/ 10102 h 10102"/>
                <a:gd name="connsiteX3" fmla="*/ 23 w 10352"/>
                <a:gd name="connsiteY3" fmla="*/ 10000 h 10102"/>
                <a:gd name="connsiteX4" fmla="*/ 0 w 10352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2" h="10102">
                  <a:moveTo>
                    <a:pt x="0" y="0"/>
                  </a:moveTo>
                  <a:lnTo>
                    <a:pt x="9356" y="0"/>
                  </a:lnTo>
                  <a:cubicBezTo>
                    <a:pt x="9666" y="3367"/>
                    <a:pt x="10042" y="6735"/>
                    <a:pt x="10352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2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sp>
        <p:nvSpPr>
          <p:cNvPr id="26" name="Rectangle 138"/>
          <p:cNvSpPr>
            <a:spLocks noChangeArrowheads="1"/>
          </p:cNvSpPr>
          <p:nvPr/>
        </p:nvSpPr>
        <p:spPr bwMode="auto">
          <a:xfrm>
            <a:off x="1559737" y="2269000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7" name="Rectangle 141"/>
          <p:cNvSpPr>
            <a:spLocks noChangeArrowheads="1"/>
          </p:cNvSpPr>
          <p:nvPr/>
        </p:nvSpPr>
        <p:spPr bwMode="auto">
          <a:xfrm>
            <a:off x="1559737" y="1952878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연차별 </a:t>
            </a: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</a:t>
            </a:r>
          </a:p>
        </p:txBody>
      </p:sp>
      <p:sp>
        <p:nvSpPr>
          <p:cNvPr id="28" name="Text Box 19"/>
          <p:cNvSpPr txBox="1">
            <a:spLocks noChangeArrowheads="1"/>
          </p:cNvSpPr>
          <p:nvPr/>
        </p:nvSpPr>
        <p:spPr bwMode="auto">
          <a:xfrm>
            <a:off x="1703513" y="2383580"/>
            <a:ext cx="627417" cy="650719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9pPr>
          </a:lstStyle>
          <a:p>
            <a:pPr algn="ctr" eaLnBrk="1" fontAlgn="t" latinLnBrk="0" hangingPunct="1">
              <a:defRPr/>
            </a:pP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단계별 </a:t>
            </a:r>
          </a:p>
          <a:p>
            <a:pPr algn="ctr" eaLnBrk="1" fontAlgn="t" latinLnBrk="0" hangingPunct="1">
              <a:defRPr/>
            </a:pP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목표</a:t>
            </a:r>
          </a:p>
        </p:txBody>
      </p:sp>
      <p:sp>
        <p:nvSpPr>
          <p:cNvPr id="29" name="Text Box 20"/>
          <p:cNvSpPr txBox="1">
            <a:spLocks noChangeArrowheads="1"/>
          </p:cNvSpPr>
          <p:nvPr/>
        </p:nvSpPr>
        <p:spPr bwMode="auto">
          <a:xfrm>
            <a:off x="1703512" y="3100374"/>
            <a:ext cx="633402" cy="3396401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9pPr>
          </a:lstStyle>
          <a:p>
            <a:pPr algn="ctr" eaLnBrk="1" fontAlgn="t" latinLnBrk="0" hangingPunct="1">
              <a:spcBef>
                <a:spcPct val="50000"/>
              </a:spcBef>
              <a:defRPr/>
            </a:pP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주요</a:t>
            </a:r>
            <a:r>
              <a:rPr lang="en-US" altLang="ko-KR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/>
            </a:r>
            <a:br>
              <a:rPr lang="en-US" altLang="ko-KR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</a:b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내용</a:t>
            </a:r>
          </a:p>
        </p:txBody>
      </p:sp>
      <p:pic>
        <p:nvPicPr>
          <p:cNvPr id="30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01" y="3031652"/>
            <a:ext cx="1782137" cy="344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Rectangle 11"/>
          <p:cNvSpPr>
            <a:spLocks noChangeArrowheads="1"/>
          </p:cNvSpPr>
          <p:nvPr/>
        </p:nvSpPr>
        <p:spPr bwMode="auto">
          <a:xfrm>
            <a:off x="4511824" y="2987812"/>
            <a:ext cx="1871998" cy="3500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/>
          <a:lstStyle/>
          <a:p>
            <a:pPr marL="85725" indent="-85725" latinLnBrk="0">
              <a:buFont typeface="Arial" pitchFamily="34" charset="0"/>
              <a:buChar char="•"/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832" y="3031652"/>
            <a:ext cx="1800200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064" y="3031652"/>
            <a:ext cx="1800200" cy="345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100" y="3031653"/>
            <a:ext cx="1831404" cy="3440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51D58543-6979-8846-A651-DA85CEAE0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ko-KR" dirty="0"/>
              <a:t>2.1 </a:t>
            </a:r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</a:t>
            </a:r>
            <a:r>
              <a:rPr kumimoji="1" lang="ko-KR" altLang="en-US" dirty="0"/>
              <a:t> </a:t>
            </a:r>
            <a:r>
              <a:rPr kumimoji="1" lang="en" altLang="ko-KR" dirty="0"/>
              <a:t>U2L </a:t>
            </a:r>
            <a:r>
              <a:rPr kumimoji="1" lang="ko-KR" altLang="en-US" dirty="0"/>
              <a:t>단계별 전환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1F8FC3B3-354C-CC4B-B194-4E1809BB01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477573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고객사의 업무</a:t>
            </a:r>
            <a:r>
              <a:rPr kumimoji="1" lang="en-US" altLang="ko-KR" dirty="0"/>
              <a:t>(</a:t>
            </a:r>
            <a:r>
              <a:rPr kumimoji="1" lang="ko-KR" altLang="en-US" dirty="0"/>
              <a:t>서비스</a:t>
            </a:r>
            <a:r>
              <a:rPr kumimoji="1" lang="en-US" altLang="ko-KR" dirty="0"/>
              <a:t>)</a:t>
            </a:r>
            <a:r>
              <a:rPr kumimoji="1" lang="ko-KR" altLang="en-US" dirty="0"/>
              <a:t>에 대하여 업무 중요도 및 </a:t>
            </a:r>
            <a:r>
              <a:rPr kumimoji="1" lang="en" altLang="ko-KR" dirty="0"/>
              <a:t>BIL</a:t>
            </a:r>
            <a:r>
              <a:rPr kumimoji="1" lang="ko-KR" altLang="en-US" dirty="0"/>
              <a:t>분석 결과 아래와 같이 응용시스템의 단계를 도출</a:t>
            </a:r>
          </a:p>
          <a:p>
            <a:r>
              <a:rPr kumimoji="1" lang="ko-KR" altLang="en-US" dirty="0" err="1"/>
              <a:t>한화생명의</a:t>
            </a:r>
            <a:r>
              <a:rPr kumimoji="1" lang="ko-KR" altLang="en-US" dirty="0"/>
              <a:t> </a:t>
            </a:r>
            <a:r>
              <a:rPr kumimoji="1" lang="en" altLang="ko-KR" dirty="0"/>
              <a:t>U2L</a:t>
            </a:r>
            <a:r>
              <a:rPr kumimoji="1" lang="ko-KR" altLang="en-US" dirty="0"/>
              <a:t>을 단계별로 나누어 분류 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9722106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8"/>
          <p:cNvSpPr txBox="1">
            <a:spLocks noChangeArrowheads="1"/>
          </p:cNvSpPr>
          <p:nvPr/>
        </p:nvSpPr>
        <p:spPr bwMode="black">
          <a:xfrm>
            <a:off x="3830351" y="1200150"/>
            <a:ext cx="5878513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 type="none" w="lg" len="sm"/>
              </a14:hiddenLine>
            </a:ext>
          </a:extLst>
        </p:spPr>
        <p:txBody>
          <a:bodyPr lIns="144000" tIns="91440" rIns="182880" bIns="91440" anchor="ctr"/>
          <a:lstStyle>
            <a:lvl1pPr marL="609600" indent="-609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95000"/>
              </a:lnSpc>
              <a:spcBef>
                <a:spcPct val="50000"/>
              </a:spcBef>
            </a:pPr>
            <a:r>
              <a:rPr lang="en-US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3.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en" altLang="ko-KR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24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아키텍처 설계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gray">
          <a:xfrm>
            <a:off x="3929742" y="2160116"/>
            <a:ext cx="7162800" cy="310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하드웨어 설계 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&gt;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용량 산정 방법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- Migration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방안 </a:t>
            </a: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: Overview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- Migration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방안 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: </a:t>
            </a: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Assessment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- Migration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방안 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: </a:t>
            </a: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Preparation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- Migration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방안 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: </a:t>
            </a: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- Migration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방안 </a:t>
            </a:r>
            <a:r>
              <a:rPr lang="en-US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: </a:t>
            </a: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Optimization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3.7 U2L -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단계별 전환 </a:t>
            </a:r>
            <a:r>
              <a:rPr lang="ko-KR" altLang="en-US" sz="16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로드맵</a:t>
            </a:r>
            <a:endParaRPr lang="ko-KR" altLang="en-US" sz="16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latinLnBrk="0">
              <a:lnSpc>
                <a:spcPct val="150000"/>
              </a:lnSpc>
              <a:buFontTx/>
              <a:buAutoNum type="arabicPeriod"/>
            </a:pPr>
            <a:r>
              <a:rPr lang="en" altLang="ko-KR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- </a:t>
            </a:r>
            <a:r>
              <a:rPr lang="ko-KR" altLang="en-US" sz="16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 시 주요 고려사항</a:t>
            </a:r>
          </a:p>
        </p:txBody>
      </p:sp>
    </p:spTree>
    <p:extLst>
      <p:ext uri="{BB962C8B-B14F-4D97-AF65-F5344CB8AC3E}">
        <p14:creationId xmlns:p14="http://schemas.microsoft.com/office/powerpoint/2010/main" val="274349972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622"/>
          <p:cNvSpPr txBox="1">
            <a:spLocks noChangeArrowheads="1"/>
          </p:cNvSpPr>
          <p:nvPr/>
        </p:nvSpPr>
        <p:spPr bwMode="auto">
          <a:xfrm>
            <a:off x="2051044" y="-611748"/>
            <a:ext cx="9145589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prstClr val="black"/>
              </a:buClr>
              <a:defRPr/>
            </a:pPr>
            <a:endParaRPr lang="ko-KR" altLang="en-US" sz="1400" b="1" dirty="0">
              <a:solidFill>
                <a:prstClr val="black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34" name="Text Box 3"/>
          <p:cNvSpPr txBox="1">
            <a:spLocks noChangeArrowheads="1"/>
          </p:cNvSpPr>
          <p:nvPr/>
        </p:nvSpPr>
        <p:spPr bwMode="auto">
          <a:xfrm>
            <a:off x="9844300" y="-1251510"/>
            <a:ext cx="164036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Ⅳ. 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모델수립</a:t>
            </a:r>
          </a:p>
        </p:txBody>
      </p:sp>
      <p:sp>
        <p:nvSpPr>
          <p:cNvPr id="36" name="Rectangle 141"/>
          <p:cNvSpPr>
            <a:spLocks noChangeArrowheads="1"/>
          </p:cNvSpPr>
          <p:nvPr/>
        </p:nvSpPr>
        <p:spPr bwMode="auto">
          <a:xfrm>
            <a:off x="1523492" y="1845624"/>
            <a:ext cx="9145588" cy="3362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wrap="none" anchor="ctr"/>
          <a:lstStyle/>
          <a:p>
            <a:pPr marL="92075" indent="-92075" algn="ctr"/>
            <a:r>
              <a:rPr lang="en-US" altLang="ko-KR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인프라 용량 설계 절차</a:t>
            </a:r>
            <a:endParaRPr lang="en-US" altLang="ko-KR" sz="14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7" name="Text Box 355"/>
          <p:cNvSpPr txBox="1">
            <a:spLocks noChangeArrowheads="1"/>
          </p:cNvSpPr>
          <p:nvPr/>
        </p:nvSpPr>
        <p:spPr bwMode="auto">
          <a:xfrm>
            <a:off x="1884103" y="2418557"/>
            <a:ext cx="8457159" cy="3827744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ysDash"/>
          </a:ln>
        </p:spPr>
        <p:txBody>
          <a:bodyPr lIns="72000" tIns="0" rIns="36000" bIns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200" kern="1200">
                <a:solidFill>
                  <a:schemeClr val="tx1"/>
                </a:solidFill>
                <a:latin typeface="돋움" pitchFamily="50" charset="-127"/>
                <a:ea typeface="돋움" pitchFamily="50" charset="-127"/>
                <a:cs typeface="+mn-cs"/>
              </a:defRPr>
            </a:lvl9pPr>
          </a:lstStyle>
          <a:p>
            <a:pPr algn="ctr" defTabSz="973138" latinLnBrk="0">
              <a:spcBef>
                <a:spcPts val="0"/>
              </a:spcBef>
              <a:defRPr/>
            </a:pPr>
            <a:endParaRPr kumimoji="0" lang="ko-KR" altLang="en-US" sz="1100" dirty="0">
              <a:solidFill>
                <a:prstClr val="black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8" name="AutoShape 11"/>
          <p:cNvSpPr>
            <a:spLocks noChangeArrowheads="1"/>
          </p:cNvSpPr>
          <p:nvPr/>
        </p:nvSpPr>
        <p:spPr bwMode="auto">
          <a:xfrm rot="10800000" flipH="1" flipV="1">
            <a:off x="4053751" y="2487516"/>
            <a:ext cx="2245538" cy="487059"/>
          </a:xfrm>
          <a:prstGeom prst="chevron">
            <a:avLst>
              <a:gd name="adj" fmla="val 17644"/>
            </a:avLst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none" anchor="ctr"/>
          <a:lstStyle/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하드웨어 용량 산정</a:t>
            </a:r>
            <a:endParaRPr lang="en-US" altLang="ko-KR" sz="1400" dirty="0">
              <a:solidFill>
                <a:schemeClr val="bg1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가이드라인 도출</a:t>
            </a:r>
            <a:endParaRPr lang="en-US" altLang="ko-KR" sz="1400" dirty="0">
              <a:solidFill>
                <a:schemeClr val="bg1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9" name="Freeform 16"/>
          <p:cNvSpPr>
            <a:spLocks/>
          </p:cNvSpPr>
          <p:nvPr/>
        </p:nvSpPr>
        <p:spPr bwMode="auto">
          <a:xfrm rot="16200000" flipH="1">
            <a:off x="9061046" y="1804696"/>
            <a:ext cx="487058" cy="1852701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3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eaVert" wrap="none" anchor="ctr"/>
          <a:lstStyle/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서버 용량 및 </a:t>
            </a:r>
            <a:endParaRPr lang="en-US" altLang="ko-KR" sz="1400" dirty="0">
              <a:solidFill>
                <a:schemeClr val="bg1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디스크 용량 산정</a:t>
            </a:r>
            <a:endParaRPr lang="en-US" altLang="ko-KR" sz="1400" dirty="0">
              <a:solidFill>
                <a:schemeClr val="bg1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0" name="Freeform 17"/>
          <p:cNvSpPr>
            <a:spLocks/>
          </p:cNvSpPr>
          <p:nvPr/>
        </p:nvSpPr>
        <p:spPr bwMode="auto">
          <a:xfrm rot="16200000" flipH="1">
            <a:off x="2766124" y="1686546"/>
            <a:ext cx="489207" cy="2086058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10000 w 10000"/>
              <a:gd name="connsiteY3" fmla="*/ 8740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9961 w 10000"/>
              <a:gd name="connsiteY3" fmla="*/ 9493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493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91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385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57"/>
              <a:gd name="connsiteY0" fmla="*/ 0 h 10000"/>
              <a:gd name="connsiteX1" fmla="*/ 0 w 10057"/>
              <a:gd name="connsiteY1" fmla="*/ 9385 h 10000"/>
              <a:gd name="connsiteX2" fmla="*/ 5097 w 10057"/>
              <a:gd name="connsiteY2" fmla="*/ 10000 h 10000"/>
              <a:gd name="connsiteX3" fmla="*/ 10055 w 10057"/>
              <a:gd name="connsiteY3" fmla="*/ 9330 h 10000"/>
              <a:gd name="connsiteX4" fmla="*/ 10039 w 10057"/>
              <a:gd name="connsiteY4" fmla="*/ 0 h 10000"/>
              <a:gd name="connsiteX5" fmla="*/ 39 w 10057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57" h="10000">
                <a:moveTo>
                  <a:pt x="39" y="0"/>
                </a:moveTo>
                <a:cubicBezTo>
                  <a:pt x="26" y="3128"/>
                  <a:pt x="13" y="6257"/>
                  <a:pt x="0" y="9385"/>
                </a:cubicBezTo>
                <a:lnTo>
                  <a:pt x="5097" y="10000"/>
                </a:lnTo>
                <a:lnTo>
                  <a:pt x="10055" y="9330"/>
                </a:lnTo>
                <a:cubicBezTo>
                  <a:pt x="10068" y="6166"/>
                  <a:pt x="10026" y="3164"/>
                  <a:pt x="10039" y="0"/>
                </a:cubicBezTo>
                <a:lnTo>
                  <a:pt x="39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eaVert" wrap="none" anchor="ctr"/>
          <a:lstStyle/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시스템 현황 및 </a:t>
            </a:r>
            <a:endParaRPr lang="en-US" altLang="ko-KR" sz="1400" dirty="0">
              <a:solidFill>
                <a:schemeClr val="bg1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서버 규격 분석</a:t>
            </a:r>
          </a:p>
        </p:txBody>
      </p:sp>
      <p:sp>
        <p:nvSpPr>
          <p:cNvPr id="51" name="AutoShape 71"/>
          <p:cNvSpPr>
            <a:spLocks noChangeArrowheads="1"/>
          </p:cNvSpPr>
          <p:nvPr/>
        </p:nvSpPr>
        <p:spPr bwMode="auto">
          <a:xfrm>
            <a:off x="1957381" y="3067820"/>
            <a:ext cx="2096371" cy="298543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 anchor="t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20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2" name="AutoShape 71"/>
          <p:cNvSpPr>
            <a:spLocks noChangeArrowheads="1"/>
          </p:cNvSpPr>
          <p:nvPr/>
        </p:nvSpPr>
        <p:spPr bwMode="auto">
          <a:xfrm>
            <a:off x="2083278" y="4428788"/>
            <a:ext cx="1858594" cy="1544482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 anchor="t"/>
          <a:lstStyle/>
          <a:p>
            <a:pPr marL="87313" indent="-87313">
              <a:lnSpc>
                <a:spcPct val="150000"/>
              </a:lnSpc>
              <a:buFont typeface="Arial" charset="0"/>
              <a:buChar char="•"/>
              <a:defRPr/>
            </a:pP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현 서버의 코어 성능</a:t>
            </a:r>
            <a:r>
              <a: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, </a:t>
            </a: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메모리</a:t>
            </a:r>
            <a:r>
              <a: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등 용량 분석</a:t>
            </a:r>
            <a:endParaRPr lang="en-US" altLang="ko-KR" sz="1050" dirty="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marL="87313" indent="-87313">
              <a:lnSpc>
                <a:spcPct val="150000"/>
              </a:lnSpc>
              <a:buFont typeface="Arial" charset="0"/>
              <a:buChar char="•"/>
              <a:defRPr/>
            </a:pPr>
            <a:r>
              <a: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CPU </a:t>
            </a:r>
            <a:r>
              <a:rPr lang="ko-KR" alt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부하율</a:t>
            </a: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및 메모리 사용률 분석</a:t>
            </a:r>
            <a:endParaRPr lang="en-US" altLang="ko-KR" sz="1050" dirty="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grpSp>
        <p:nvGrpSpPr>
          <p:cNvPr id="53" name="그룹 52"/>
          <p:cNvGrpSpPr/>
          <p:nvPr/>
        </p:nvGrpSpPr>
        <p:grpSpPr>
          <a:xfrm>
            <a:off x="4162549" y="3067820"/>
            <a:ext cx="1950132" cy="2985430"/>
            <a:chOff x="4168661" y="4293120"/>
            <a:chExt cx="776522" cy="1944168"/>
          </a:xfrm>
        </p:grpSpPr>
        <p:sp>
          <p:nvSpPr>
            <p:cNvPr id="54" name="AutoShape 71"/>
            <p:cNvSpPr>
              <a:spLocks noChangeArrowheads="1"/>
            </p:cNvSpPr>
            <p:nvPr/>
          </p:nvSpPr>
          <p:spPr bwMode="auto">
            <a:xfrm>
              <a:off x="4168661" y="4293120"/>
              <a:ext cx="776522" cy="1944168"/>
            </a:xfrm>
            <a:prstGeom prst="homePlate">
              <a:avLst>
                <a:gd name="adj" fmla="val 0"/>
              </a:avLst>
            </a:prstGeom>
            <a:solidFill>
              <a:schemeClr val="bg1"/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 lIns="10800" rIns="10800" anchor="t"/>
            <a:lstStyle/>
            <a:p>
              <a:pPr marL="47625" indent="-47625">
                <a:buFont typeface="Arial" pitchFamily="34" charset="0"/>
                <a:buChar char="•"/>
              </a:pPr>
              <a:endParaRPr lang="ko-KR" altLang="en-US" sz="120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55" name="AutoShape 71"/>
            <p:cNvSpPr>
              <a:spLocks noChangeArrowheads="1"/>
            </p:cNvSpPr>
            <p:nvPr/>
          </p:nvSpPr>
          <p:spPr bwMode="auto">
            <a:xfrm>
              <a:off x="4213312" y="5166801"/>
              <a:ext cx="702584" cy="1018402"/>
            </a:xfrm>
            <a:prstGeom prst="homePlate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 lIns="10800" rIns="10800" anchor="t"/>
            <a:lstStyle/>
            <a:p>
              <a:pPr marL="87313" indent="-87313">
                <a:lnSpc>
                  <a:spcPct val="150000"/>
                </a:lnSpc>
                <a:buFont typeface="Arial" charset="0"/>
                <a:buChar char="•"/>
                <a:defRPr/>
              </a:pPr>
              <a:r>
                <a:rPr lang="ko-KR" altLang="en-US" sz="1050" dirty="0">
                  <a:solidFill>
                    <a:srgbClr val="00000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하드웨어 용량 산정 가이드 라인 도출</a:t>
              </a:r>
              <a:endPara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marL="87313" indent="-87313">
                <a:lnSpc>
                  <a:spcPct val="150000"/>
                </a:lnSpc>
                <a:buFont typeface="Arial" charset="0"/>
                <a:buChar char="•"/>
                <a:defRPr/>
              </a:pPr>
              <a:r>
                <a:rPr lang="ko-KR" altLang="en-US" sz="1050" dirty="0">
                  <a:solidFill>
                    <a:srgbClr val="00000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하드웨어 용량 산정 방식 </a:t>
              </a:r>
              <a:r>
                <a:rPr lang="en-US" altLang="ko-KR" sz="1050" dirty="0">
                  <a:solidFill>
                    <a:srgbClr val="00000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/>
              </a:r>
              <a:br>
                <a:rPr lang="en-US" altLang="ko-KR" sz="1050" dirty="0">
                  <a:solidFill>
                    <a:srgbClr val="00000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</a:br>
              <a:r>
                <a:rPr lang="ko-KR" altLang="en-US" sz="1050" dirty="0">
                  <a:solidFill>
                    <a:srgbClr val="00000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도출</a:t>
              </a:r>
              <a:endPara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marL="87313" indent="-87313">
                <a:lnSpc>
                  <a:spcPct val="150000"/>
                </a:lnSpc>
                <a:buFont typeface="Arial" charset="0"/>
                <a:buChar char="•"/>
                <a:defRPr/>
              </a:pPr>
              <a:endPara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8378229" y="3067820"/>
            <a:ext cx="1852703" cy="2985430"/>
            <a:chOff x="4675456" y="4293120"/>
            <a:chExt cx="659337" cy="1944168"/>
          </a:xfrm>
        </p:grpSpPr>
        <p:sp>
          <p:nvSpPr>
            <p:cNvPr id="57" name="AutoShape 71"/>
            <p:cNvSpPr>
              <a:spLocks noChangeArrowheads="1"/>
            </p:cNvSpPr>
            <p:nvPr/>
          </p:nvSpPr>
          <p:spPr bwMode="auto">
            <a:xfrm>
              <a:off x="4675456" y="4293120"/>
              <a:ext cx="659337" cy="1944168"/>
            </a:xfrm>
            <a:prstGeom prst="homePlate">
              <a:avLst>
                <a:gd name="adj" fmla="val 0"/>
              </a:avLst>
            </a:prstGeom>
            <a:solidFill>
              <a:schemeClr val="bg1"/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 lIns="10800" rIns="10800" anchor="t"/>
            <a:lstStyle/>
            <a:p>
              <a:pPr marL="47625" indent="-47625">
                <a:buFont typeface="Arial" pitchFamily="34" charset="0"/>
                <a:buChar char="•"/>
              </a:pPr>
              <a:endParaRPr lang="ko-KR" altLang="en-US" sz="120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58" name="AutoShape 71"/>
            <p:cNvSpPr>
              <a:spLocks noChangeArrowheads="1"/>
            </p:cNvSpPr>
            <p:nvPr/>
          </p:nvSpPr>
          <p:spPr bwMode="auto">
            <a:xfrm>
              <a:off x="4706948" y="5179407"/>
              <a:ext cx="627843" cy="1005796"/>
            </a:xfrm>
            <a:prstGeom prst="homePlate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</p:spPr>
          <p:txBody>
            <a:bodyPr lIns="10800" rIns="10800" anchor="t"/>
            <a:lstStyle/>
            <a:p>
              <a:pPr marL="87313" indent="-87313">
                <a:lnSpc>
                  <a:spcPct val="150000"/>
                </a:lnSpc>
                <a:buFont typeface="Arial" charset="0"/>
                <a:buChar char="•"/>
                <a:defRPr/>
              </a:pPr>
              <a:r>
                <a:rPr lang="ko-KR" altLang="en-US" sz="1050" dirty="0">
                  <a:solidFill>
                    <a:srgbClr val="00000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업무지원 서비스 별 서버 용량 산출</a:t>
              </a:r>
              <a:endPara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  <a:p>
              <a:pPr marL="87313" indent="-87313">
                <a:lnSpc>
                  <a:spcPct val="150000"/>
                </a:lnSpc>
                <a:buFont typeface="Arial" charset="0"/>
                <a:buChar char="•"/>
                <a:defRPr/>
              </a:pPr>
              <a:r>
                <a:rPr lang="ko-KR" altLang="en-US" sz="1050" dirty="0">
                  <a:solidFill>
                    <a:srgbClr val="000000"/>
                  </a:solidFill>
                  <a:latin typeface="Arial" panose="020B0604020202020204" pitchFamily="34" charset="0"/>
                  <a:ea typeface="가는각진제목체" panose="02030600000101010101" pitchFamily="18" charset="-127"/>
                  <a:cs typeface="Arial" panose="020B0604020202020204" pitchFamily="34" charset="0"/>
                </a:rPr>
                <a:t>가상 머신 적용 여부 확인</a:t>
              </a:r>
              <a:endPara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endParaRPr>
            </a:p>
          </p:txBody>
        </p:sp>
      </p:grpSp>
      <p:sp>
        <p:nvSpPr>
          <p:cNvPr id="59" name="AutoShape 11"/>
          <p:cNvSpPr>
            <a:spLocks noChangeArrowheads="1"/>
          </p:cNvSpPr>
          <p:nvPr/>
        </p:nvSpPr>
        <p:spPr bwMode="auto">
          <a:xfrm rot="10800000" flipH="1" flipV="1">
            <a:off x="6309043" y="2487515"/>
            <a:ext cx="2069180" cy="487059"/>
          </a:xfrm>
          <a:prstGeom prst="chevron">
            <a:avLst>
              <a:gd name="adj" fmla="val 17644"/>
            </a:avLst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none" anchor="ctr"/>
          <a:lstStyle/>
          <a:p>
            <a:pPr marL="92075" indent="-92075" algn="ctr"/>
            <a:r>
              <a:rPr lang="ko-KR" altLang="en-US" sz="1400" dirty="0">
                <a:solidFill>
                  <a:schemeClr val="bg1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시스템 상관 관계 분석</a:t>
            </a:r>
            <a:endParaRPr lang="en-US" altLang="ko-KR" sz="1400" dirty="0">
              <a:solidFill>
                <a:schemeClr val="bg1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60" name="AutoShape 71"/>
          <p:cNvSpPr>
            <a:spLocks noChangeArrowheads="1"/>
          </p:cNvSpPr>
          <p:nvPr/>
        </p:nvSpPr>
        <p:spPr bwMode="auto">
          <a:xfrm>
            <a:off x="6299288" y="3067820"/>
            <a:ext cx="1935180" cy="298543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 anchor="t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20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61" name="AutoShape 71"/>
          <p:cNvSpPr>
            <a:spLocks noChangeArrowheads="1"/>
          </p:cNvSpPr>
          <p:nvPr/>
        </p:nvSpPr>
        <p:spPr bwMode="auto">
          <a:xfrm>
            <a:off x="6390852" y="4428788"/>
            <a:ext cx="1742620" cy="1544482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2"/>
            </a:solidFill>
            <a:miter lim="800000"/>
            <a:headEnd/>
            <a:tailEnd/>
          </a:ln>
        </p:spPr>
        <p:txBody>
          <a:bodyPr lIns="10800" rIns="10800" anchor="t"/>
          <a:lstStyle/>
          <a:p>
            <a:pPr marL="87313" indent="-87313">
              <a:lnSpc>
                <a:spcPct val="150000"/>
              </a:lnSpc>
              <a:buFont typeface="Arial" charset="0"/>
              <a:buChar char="•"/>
              <a:defRPr/>
            </a:pP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년간 업무 서비스 증가율</a:t>
            </a:r>
            <a:endParaRPr lang="en-US" altLang="ko-KR" sz="1050" dirty="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marL="87313" indent="-87313">
              <a:lnSpc>
                <a:spcPct val="150000"/>
              </a:lnSpc>
              <a:buFont typeface="Arial" charset="0"/>
              <a:buChar char="•"/>
              <a:defRPr/>
            </a:pPr>
            <a:r>
              <a:rPr lang="ko-KR" altLang="en-US" sz="1050" dirty="0" err="1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임계치</a:t>
            </a: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 자원 활용 최대치</a:t>
            </a:r>
            <a:endParaRPr lang="en-US" altLang="ko-KR" sz="1050" dirty="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  <a:p>
            <a:pPr marL="87313" indent="-87313">
              <a:lnSpc>
                <a:spcPct val="150000"/>
              </a:lnSpc>
              <a:buFont typeface="Arial" charset="0"/>
              <a:buChar char="•"/>
              <a:defRPr/>
            </a:pPr>
            <a:r>
              <a:rPr lang="en-US" altLang="ko-KR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5</a:t>
            </a:r>
            <a:r>
              <a:rPr lang="ko-KR" altLang="en-US" sz="1050" dirty="0">
                <a:solidFill>
                  <a:srgbClr val="000000"/>
                </a:solidFill>
                <a:latin typeface="Arial" panose="020B0604020202020204" pitchFamily="34" charset="0"/>
                <a:ea typeface="가는각진제목체" panose="02030600000101010101" pitchFamily="18" charset="-127"/>
                <a:cs typeface="Arial" panose="020B0604020202020204" pitchFamily="34" charset="0"/>
              </a:rPr>
              <a:t>년간 목표 계획</a:t>
            </a:r>
            <a:endParaRPr lang="en-US" altLang="ko-KR" sz="1050" dirty="0">
              <a:solidFill>
                <a:srgbClr val="000000"/>
              </a:solidFill>
              <a:latin typeface="Arial" panose="020B0604020202020204" pitchFamily="34" charset="0"/>
              <a:ea typeface="가는각진제목체" panose="02030600000101010101" pitchFamily="18" charset="-127"/>
              <a:cs typeface="Arial" panose="020B0604020202020204" pitchFamily="34" charset="0"/>
            </a:endParaRPr>
          </a:p>
        </p:txBody>
      </p:sp>
      <p:pic>
        <p:nvPicPr>
          <p:cNvPr id="6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704" y="3177639"/>
            <a:ext cx="1876582" cy="110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024" y="3217244"/>
            <a:ext cx="1711103" cy="102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그림 6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1124" y="3162880"/>
            <a:ext cx="1801387" cy="1058873"/>
          </a:xfrm>
          <a:prstGeom prst="rect">
            <a:avLst/>
          </a:prstGeom>
        </p:spPr>
      </p:pic>
      <p:pic>
        <p:nvPicPr>
          <p:cNvPr id="65" name="그림 6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21076" y="3193110"/>
            <a:ext cx="1734357" cy="1028643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050A984C-32ED-4745-9637-1C59D203E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ko-KR" dirty="0"/>
              <a:t>3.1 </a:t>
            </a:r>
            <a:r>
              <a:rPr kumimoji="1" lang="ko-KR" altLang="en-US" dirty="0"/>
              <a:t>하드웨어 설계 </a:t>
            </a:r>
            <a:r>
              <a:rPr kumimoji="1" lang="en-US" altLang="ko-KR" dirty="0"/>
              <a:t>&gt; </a:t>
            </a:r>
            <a:r>
              <a:rPr kumimoji="1" lang="ko-KR" altLang="en-US" dirty="0"/>
              <a:t>용량 산정 방법   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C66708C8-4337-4845-9851-EA9E754B7E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ko-KR" altLang="en-US" dirty="0"/>
              <a:t>아래의 </a:t>
            </a:r>
            <a:r>
              <a:rPr kumimoji="1" lang="ko-KR" altLang="en-US" dirty="0" err="1"/>
              <a:t>용량산정</a:t>
            </a:r>
            <a:r>
              <a:rPr kumimoji="1" lang="ko-KR" altLang="en-US" dirty="0"/>
              <a:t> 절차는 </a:t>
            </a:r>
            <a:r>
              <a:rPr kumimoji="1" lang="ko-KR" altLang="en-US" dirty="0" err="1"/>
              <a:t>클라우드</a:t>
            </a:r>
            <a:r>
              <a:rPr kumimoji="1" lang="ko-KR" altLang="en-US" dirty="0"/>
              <a:t> 용량 산정에 가장 많이 사용되는 방식임</a:t>
            </a:r>
            <a:r>
              <a:rPr kumimoji="1" lang="en-US" altLang="ko-KR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4222148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413409" y="-738988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9272102" y="-1364451"/>
            <a:ext cx="164036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Ⅳ. 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모델수립</a:t>
            </a:r>
          </a:p>
        </p:txBody>
      </p:sp>
      <p:sp>
        <p:nvSpPr>
          <p:cNvPr id="18" name="Rectangle 138"/>
          <p:cNvSpPr>
            <a:spLocks noChangeArrowheads="1"/>
          </p:cNvSpPr>
          <p:nvPr/>
        </p:nvSpPr>
        <p:spPr bwMode="auto">
          <a:xfrm>
            <a:off x="1629673" y="2095070"/>
            <a:ext cx="2304015" cy="1373915"/>
          </a:xfrm>
          <a:prstGeom prst="rect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현재 운영중인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Unix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계열 응용서비스에 대한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방안 마련 필요</a:t>
            </a:r>
          </a:p>
        </p:txBody>
      </p:sp>
      <p:sp>
        <p:nvSpPr>
          <p:cNvPr id="19" name="Rectangle 141"/>
          <p:cNvSpPr>
            <a:spLocks noChangeArrowheads="1"/>
          </p:cNvSpPr>
          <p:nvPr/>
        </p:nvSpPr>
        <p:spPr bwMode="auto">
          <a:xfrm>
            <a:off x="1629673" y="1778947"/>
            <a:ext cx="2304015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배경 및 필요성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0" name="Rectangle 138"/>
          <p:cNvSpPr>
            <a:spLocks noChangeArrowheads="1"/>
          </p:cNvSpPr>
          <p:nvPr/>
        </p:nvSpPr>
        <p:spPr bwMode="auto">
          <a:xfrm>
            <a:off x="3967766" y="2095069"/>
            <a:ext cx="6806683" cy="4291590"/>
          </a:xfrm>
          <a:prstGeom prst="rect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1" name="Rectangle 141"/>
          <p:cNvSpPr>
            <a:spLocks noChangeArrowheads="1"/>
          </p:cNvSpPr>
          <p:nvPr/>
        </p:nvSpPr>
        <p:spPr bwMode="auto">
          <a:xfrm>
            <a:off x="3967766" y="1778947"/>
            <a:ext cx="6806683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전환방안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2" name="Rectangle 138"/>
          <p:cNvSpPr>
            <a:spLocks noChangeArrowheads="1"/>
          </p:cNvSpPr>
          <p:nvPr/>
        </p:nvSpPr>
        <p:spPr bwMode="auto">
          <a:xfrm>
            <a:off x="1629673" y="3893924"/>
            <a:ext cx="2304015" cy="2492735"/>
          </a:xfrm>
          <a:prstGeom prst="rect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Unix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로 현재 운영중인 서비스에 대한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x86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계열의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Linux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서버로 전환 필요</a:t>
            </a:r>
            <a:endParaRPr lang="en-US" altLang="ko-KR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3" name="Rectangle 141"/>
          <p:cNvSpPr>
            <a:spLocks noChangeArrowheads="1"/>
          </p:cNvSpPr>
          <p:nvPr/>
        </p:nvSpPr>
        <p:spPr bwMode="auto">
          <a:xfrm>
            <a:off x="1629673" y="3577801"/>
            <a:ext cx="2304015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주요 현황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4" name="Rectangle 141"/>
          <p:cNvSpPr>
            <a:spLocks noChangeArrowheads="1"/>
          </p:cNvSpPr>
          <p:nvPr/>
        </p:nvSpPr>
        <p:spPr bwMode="auto">
          <a:xfrm>
            <a:off x="4077944" y="2209650"/>
            <a:ext cx="3293162" cy="25412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전체</a:t>
            </a:r>
            <a:r>
              <a:rPr lang="en-US" altLang="ko-KR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서비스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3" name="자유형 32"/>
          <p:cNvSpPr/>
          <p:nvPr/>
        </p:nvSpPr>
        <p:spPr>
          <a:xfrm>
            <a:off x="4032335" y="4327907"/>
            <a:ext cx="6731000" cy="602344"/>
          </a:xfrm>
          <a:custGeom>
            <a:avLst/>
            <a:gdLst>
              <a:gd name="connsiteX0" fmla="*/ 4114800 w 6731000"/>
              <a:gd name="connsiteY0" fmla="*/ 0 h 1727200"/>
              <a:gd name="connsiteX1" fmla="*/ 6705600 w 6731000"/>
              <a:gd name="connsiteY1" fmla="*/ 0 h 1727200"/>
              <a:gd name="connsiteX2" fmla="*/ 6731000 w 6731000"/>
              <a:gd name="connsiteY2" fmla="*/ 1689100 h 1727200"/>
              <a:gd name="connsiteX3" fmla="*/ 0 w 6731000"/>
              <a:gd name="connsiteY3" fmla="*/ 1727200 h 1727200"/>
              <a:gd name="connsiteX4" fmla="*/ 4114800 w 6731000"/>
              <a:gd name="connsiteY4" fmla="*/ 0 h 172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31000" h="1727200">
                <a:moveTo>
                  <a:pt x="4114800" y="0"/>
                </a:moveTo>
                <a:lnTo>
                  <a:pt x="6705600" y="0"/>
                </a:lnTo>
                <a:lnTo>
                  <a:pt x="6731000" y="1689100"/>
                </a:lnTo>
                <a:lnTo>
                  <a:pt x="0" y="1727200"/>
                </a:lnTo>
                <a:lnTo>
                  <a:pt x="4114800" y="0"/>
                </a:lnTo>
                <a:close/>
              </a:path>
            </a:pathLst>
          </a:cu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34" name="Rectangle 138"/>
          <p:cNvSpPr>
            <a:spLocks noChangeArrowheads="1"/>
          </p:cNvSpPr>
          <p:nvPr/>
        </p:nvSpPr>
        <p:spPr bwMode="auto">
          <a:xfrm>
            <a:off x="4102980" y="4909694"/>
            <a:ext cx="6629069" cy="1403941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spcBef>
                <a:spcPts val="300"/>
              </a:spcBef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6" name="Rectangle 141"/>
          <p:cNvSpPr>
            <a:spLocks noChangeArrowheads="1"/>
          </p:cNvSpPr>
          <p:nvPr/>
        </p:nvSpPr>
        <p:spPr bwMode="auto">
          <a:xfrm>
            <a:off x="4195027" y="5001392"/>
            <a:ext cx="1592350" cy="25412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 절차 수립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7" name="Rectangle 141"/>
          <p:cNvSpPr>
            <a:spLocks noChangeArrowheads="1"/>
          </p:cNvSpPr>
          <p:nvPr/>
        </p:nvSpPr>
        <p:spPr bwMode="auto">
          <a:xfrm>
            <a:off x="5847092" y="5001392"/>
            <a:ext cx="1557081" cy="25412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 조직 및 역할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8" name="Rectangle 141"/>
          <p:cNvSpPr>
            <a:spLocks noChangeArrowheads="1"/>
          </p:cNvSpPr>
          <p:nvPr/>
        </p:nvSpPr>
        <p:spPr bwMode="auto">
          <a:xfrm>
            <a:off x="7454896" y="5001392"/>
            <a:ext cx="1557081" cy="25412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단계별 전환 로드맵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9" name="Rectangle 141"/>
          <p:cNvSpPr>
            <a:spLocks noChangeArrowheads="1"/>
          </p:cNvSpPr>
          <p:nvPr/>
        </p:nvSpPr>
        <p:spPr bwMode="auto">
          <a:xfrm>
            <a:off x="9073351" y="5001392"/>
            <a:ext cx="1557081" cy="254123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 단계별 고려사항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pic>
        <p:nvPicPr>
          <p:cNvPr id="4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2876" y="5293614"/>
            <a:ext cx="1557081" cy="9845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772" y="5293614"/>
            <a:ext cx="1559205" cy="971173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503" y="5284064"/>
            <a:ext cx="1582875" cy="980722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7091" y="5293614"/>
            <a:ext cx="1557081" cy="971172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직사각형 57"/>
          <p:cNvSpPr/>
          <p:nvPr/>
        </p:nvSpPr>
        <p:spPr>
          <a:xfrm>
            <a:off x="9575082" y="1905025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kern="0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※ U2L : Unix </a:t>
            </a:r>
            <a:r>
              <a:rPr lang="en-US" altLang="ko-KR" sz="800" kern="0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Wingdings" pitchFamily="2" charset="2"/>
              </a:rPr>
              <a:t> Linux</a:t>
            </a:r>
            <a:endParaRPr lang="ko-KR" altLang="en-US" sz="1000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32" name="제목 35"/>
          <p:cNvSpPr txBox="1">
            <a:spLocks/>
          </p:cNvSpPr>
          <p:nvPr/>
        </p:nvSpPr>
        <p:spPr bwMode="auto">
          <a:xfrm>
            <a:off x="1385182" y="-1696038"/>
            <a:ext cx="8119965" cy="72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altLang="ko-KR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B0600000101010101" charset="-127"/>
                <a:ea typeface="나눔고딕" panose="020B0600000101010101" charset="-127"/>
              </a:rPr>
              <a:t>3. U2L</a:t>
            </a:r>
            <a:r>
              <a:rPr lang="ko-KR" alt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아키텍처 설계</a:t>
            </a:r>
            <a:endParaRPr lang="ko-KR" altLang="en-US" b="1" dirty="0">
              <a:solidFill>
                <a:prstClr val="black">
                  <a:lumMod val="65000"/>
                  <a:lumOff val="35000"/>
                </a:prstClr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3" name="Rectangle 141"/>
          <p:cNvSpPr>
            <a:spLocks noChangeArrowheads="1"/>
          </p:cNvSpPr>
          <p:nvPr/>
        </p:nvSpPr>
        <p:spPr bwMode="auto">
          <a:xfrm>
            <a:off x="8084752" y="2209650"/>
            <a:ext cx="2634597" cy="253659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ko-KR" altLang="en-US" sz="1000" b="1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전환 대상 서비스</a:t>
            </a:r>
            <a:endParaRPr lang="en-US" altLang="ko-KR" sz="1000" b="1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5" name="아래쪽 화살표 44"/>
          <p:cNvSpPr/>
          <p:nvPr/>
        </p:nvSpPr>
        <p:spPr>
          <a:xfrm rot="16200000" flipH="1">
            <a:off x="7459735" y="2851541"/>
            <a:ext cx="590471" cy="470792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2" name="AutoShape 3"/>
          <p:cNvSpPr>
            <a:spLocks noChangeArrowheads="1"/>
          </p:cNvSpPr>
          <p:nvPr/>
        </p:nvSpPr>
        <p:spPr bwMode="gray">
          <a:xfrm>
            <a:off x="8083536" y="2552731"/>
            <a:ext cx="2635812" cy="1755068"/>
          </a:xfrm>
          <a:prstGeom prst="roundRect">
            <a:avLst>
              <a:gd name="adj" fmla="val 192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t"/>
          <a:lstStyle/>
          <a:p>
            <a:pPr algn="ctr" eaLnBrk="0" latinLnBrk="0" hangingPunct="0">
              <a:spcBef>
                <a:spcPct val="50000"/>
              </a:spcBef>
            </a:pPr>
            <a:r>
              <a:rPr lang="ko-KR" altLang="en-US" sz="1050" b="1" dirty="0">
                <a:latin typeface="나눔고딕" panose="020B0600000101010101" charset="-127"/>
                <a:ea typeface="나눔고딕" panose="020B0600000101010101" charset="-127"/>
              </a:rPr>
              <a:t>한화생명</a:t>
            </a:r>
            <a:r>
              <a:rPr lang="en-US" altLang="ko-KR" sz="1050" b="1" dirty="0"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sz="1050" b="1" dirty="0" err="1">
                <a:latin typeface="나눔고딕" panose="020B0600000101010101" charset="-127"/>
                <a:ea typeface="나눔고딕" panose="020B0600000101010101" charset="-127"/>
              </a:rPr>
              <a:t>고객사</a:t>
            </a:r>
            <a:r>
              <a:rPr lang="ko-KR" altLang="en-US" sz="1050" b="1" dirty="0">
                <a:latin typeface="나눔고딕" panose="020B0600000101010101" charset="-127"/>
                <a:ea typeface="나눔고딕" panose="020B0600000101010101" charset="-127"/>
              </a:rPr>
              <a:t> </a:t>
            </a:r>
            <a:endParaRPr lang="en-US" altLang="ko-KR" sz="1050" b="1" dirty="0">
              <a:latin typeface="나눔고딕" panose="020B0600000101010101" charset="-127"/>
              <a:ea typeface="나눔고딕" panose="020B0600000101010101" charset="-127"/>
            </a:endParaRPr>
          </a:p>
          <a:p>
            <a:pPr algn="ctr" eaLnBrk="0" latinLnBrk="0" hangingPunct="0">
              <a:spcBef>
                <a:spcPct val="50000"/>
              </a:spcBef>
            </a:pPr>
            <a:r>
              <a:rPr lang="en-US" altLang="ko-KR" sz="1050" b="1" dirty="0"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050" b="1" dirty="0">
                <a:latin typeface="나눔고딕" panose="020B0600000101010101" charset="-127"/>
                <a:ea typeface="나눔고딕" panose="020B0600000101010101" charset="-127"/>
              </a:rPr>
              <a:t>대 </a:t>
            </a:r>
            <a:r>
              <a:rPr lang="en-US" altLang="ko-KR" sz="1050" b="1" dirty="0">
                <a:latin typeface="나눔고딕" panose="020B0600000101010101" charset="-127"/>
                <a:ea typeface="나눔고딕" panose="020B0600000101010101" charset="-127"/>
              </a:rPr>
              <a:t>Unix</a:t>
            </a:r>
            <a:endParaRPr lang="ko-KR" altLang="en-US" sz="1050" b="1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35" name="AutoShape 20"/>
          <p:cNvSpPr>
            <a:spLocks noChangeArrowheads="1"/>
          </p:cNvSpPr>
          <p:nvPr/>
        </p:nvSpPr>
        <p:spPr bwMode="gray">
          <a:xfrm>
            <a:off x="8902240" y="3217857"/>
            <a:ext cx="1113795" cy="864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altLang="ko-KR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10</a:t>
            </a:r>
            <a:r>
              <a:rPr lang="ko-KR" altLang="en-US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  </a:t>
            </a:r>
            <a:r>
              <a:rPr lang="en-US" altLang="ko-KR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/>
            </a:r>
            <a:br>
              <a:rPr lang="en-US" altLang="ko-KR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</a:br>
            <a:r>
              <a:rPr lang="en-US" altLang="ko-KR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84</a:t>
            </a:r>
            <a:r>
              <a:rPr lang="ko-KR" altLang="en-US" sz="105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개 서비스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704" y="2497682"/>
            <a:ext cx="3312368" cy="230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D8409F5F-9536-D74F-B7AB-66E1A9E27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3.2 U2L - Migration </a:t>
            </a:r>
            <a:r>
              <a:rPr kumimoji="1" lang="ko-KR" altLang="en-US" dirty="0"/>
              <a:t>방안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521317FE-5B47-3F47-AEA1-7479A62281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287441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고객사에서</a:t>
            </a:r>
            <a:r>
              <a:rPr kumimoji="1" lang="ko-KR" altLang="en-US" dirty="0"/>
              <a:t> 보유하고 있는 </a:t>
            </a:r>
            <a:r>
              <a:rPr kumimoji="1" lang="en" altLang="ko-KR" dirty="0"/>
              <a:t>Unix </a:t>
            </a:r>
            <a:r>
              <a:rPr kumimoji="1" lang="ko-KR" altLang="en-US" dirty="0"/>
              <a:t>기반의 </a:t>
            </a:r>
            <a:r>
              <a:rPr kumimoji="1" lang="en" altLang="ko-KR" dirty="0"/>
              <a:t>OS</a:t>
            </a:r>
            <a:r>
              <a:rPr kumimoji="1" lang="ko-KR" altLang="en-US" dirty="0"/>
              <a:t>에 대한 </a:t>
            </a:r>
            <a:r>
              <a:rPr kumimoji="1" lang="en" altLang="ko-KR" dirty="0"/>
              <a:t>Linux</a:t>
            </a:r>
            <a:r>
              <a:rPr kumimoji="1" lang="ko-KR" altLang="en-US" dirty="0"/>
              <a:t>기반으로 전환</a:t>
            </a:r>
            <a:r>
              <a:rPr kumimoji="1" lang="en-US" altLang="ko-KR" dirty="0"/>
              <a:t>(</a:t>
            </a:r>
            <a:r>
              <a:rPr kumimoji="1" lang="en" altLang="ko-KR" dirty="0"/>
              <a:t>U2L) </a:t>
            </a:r>
            <a:r>
              <a:rPr kumimoji="1" lang="ko-KR" altLang="en-US" dirty="0"/>
              <a:t>대상을 아래와 같이 식별하고</a:t>
            </a:r>
            <a:r>
              <a:rPr kumimoji="1" lang="en-US" altLang="ko-KR" dirty="0"/>
              <a:t>, </a:t>
            </a:r>
            <a:r>
              <a:rPr kumimoji="1" lang="ko-KR" altLang="en-US" dirty="0"/>
              <a:t>전환을 위한 절차</a:t>
            </a:r>
            <a:r>
              <a:rPr kumimoji="1" lang="en-US" altLang="ko-KR" dirty="0"/>
              <a:t>, </a:t>
            </a:r>
            <a:r>
              <a:rPr kumimoji="1" lang="ko-KR" altLang="en-US" dirty="0"/>
              <a:t>조직 및 역할</a:t>
            </a:r>
            <a:r>
              <a:rPr kumimoji="1" lang="en-US" altLang="ko-KR" dirty="0"/>
              <a:t>, </a:t>
            </a:r>
            <a:r>
              <a:rPr kumimoji="1" lang="ko-KR" altLang="en-US" dirty="0"/>
              <a:t>단계별 전환 </a:t>
            </a:r>
            <a:r>
              <a:rPr kumimoji="1" lang="ko-KR" altLang="en-US" dirty="0" err="1"/>
              <a:t>로드맵을</a:t>
            </a:r>
            <a:r>
              <a:rPr kumimoji="1" lang="ko-KR" altLang="en-US" dirty="0"/>
              <a:t> 수립함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8284959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138"/>
          <p:cNvSpPr>
            <a:spLocks noChangeArrowheads="1"/>
          </p:cNvSpPr>
          <p:nvPr/>
        </p:nvSpPr>
        <p:spPr bwMode="auto">
          <a:xfrm>
            <a:off x="1474012" y="2170756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32" name="Rectangle 141"/>
          <p:cNvSpPr>
            <a:spLocks noChangeArrowheads="1"/>
          </p:cNvSpPr>
          <p:nvPr/>
        </p:nvSpPr>
        <p:spPr bwMode="auto">
          <a:xfrm>
            <a:off x="1474012" y="1854634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rPr>
              <a:t>U2L Overview</a:t>
            </a:r>
          </a:p>
        </p:txBody>
      </p:sp>
      <p:sp>
        <p:nvSpPr>
          <p:cNvPr id="43" name="Freeform 17"/>
          <p:cNvSpPr>
            <a:spLocks/>
          </p:cNvSpPr>
          <p:nvPr/>
        </p:nvSpPr>
        <p:spPr bwMode="auto">
          <a:xfrm rot="16200000" flipH="1">
            <a:off x="2522384" y="1298287"/>
            <a:ext cx="387684" cy="2361787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10000 w 10000"/>
              <a:gd name="connsiteY3" fmla="*/ 8740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9961 w 10000"/>
              <a:gd name="connsiteY3" fmla="*/ 9493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493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91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385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57"/>
              <a:gd name="connsiteY0" fmla="*/ 0 h 10000"/>
              <a:gd name="connsiteX1" fmla="*/ 0 w 10057"/>
              <a:gd name="connsiteY1" fmla="*/ 9385 h 10000"/>
              <a:gd name="connsiteX2" fmla="*/ 5097 w 10057"/>
              <a:gd name="connsiteY2" fmla="*/ 10000 h 10000"/>
              <a:gd name="connsiteX3" fmla="*/ 10055 w 10057"/>
              <a:gd name="connsiteY3" fmla="*/ 9330 h 10000"/>
              <a:gd name="connsiteX4" fmla="*/ 10039 w 10057"/>
              <a:gd name="connsiteY4" fmla="*/ 0 h 10000"/>
              <a:gd name="connsiteX5" fmla="*/ 39 w 10057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57" h="10000">
                <a:moveTo>
                  <a:pt x="39" y="0"/>
                </a:moveTo>
                <a:cubicBezTo>
                  <a:pt x="26" y="3128"/>
                  <a:pt x="13" y="6257"/>
                  <a:pt x="0" y="9385"/>
                </a:cubicBezTo>
                <a:lnTo>
                  <a:pt x="5097" y="10000"/>
                </a:lnTo>
                <a:lnTo>
                  <a:pt x="10055" y="9330"/>
                </a:lnTo>
                <a:cubicBezTo>
                  <a:pt x="10068" y="6166"/>
                  <a:pt x="10026" y="3164"/>
                  <a:pt x="10039" y="0"/>
                </a:cubicBezTo>
                <a:lnTo>
                  <a:pt x="3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5" name="AutoShape 71"/>
          <p:cNvSpPr>
            <a:spLocks noChangeArrowheads="1"/>
          </p:cNvSpPr>
          <p:nvPr/>
        </p:nvSpPr>
        <p:spPr bwMode="auto">
          <a:xfrm>
            <a:off x="1525343" y="2747230"/>
            <a:ext cx="2240342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9" name="AutoShape 11"/>
          <p:cNvSpPr>
            <a:spLocks noChangeArrowheads="1"/>
          </p:cNvSpPr>
          <p:nvPr/>
        </p:nvSpPr>
        <p:spPr bwMode="auto">
          <a:xfrm rot="10800000" flipH="1" flipV="1">
            <a:off x="6204566" y="2286345"/>
            <a:ext cx="2281443" cy="385982"/>
          </a:xfrm>
          <a:prstGeom prst="chevron">
            <a:avLst>
              <a:gd name="adj" fmla="val 34561"/>
            </a:avLst>
          </a:prstGeom>
          <a:solidFill>
            <a:schemeClr val="bg1">
              <a:lumMod val="7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en-US" altLang="ko-KR" sz="11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Migration</a:t>
            </a:r>
            <a:endParaRPr lang="ko-KR" altLang="en-US" sz="11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0" name="AutoShape 71"/>
          <p:cNvSpPr>
            <a:spLocks noChangeArrowheads="1"/>
          </p:cNvSpPr>
          <p:nvPr/>
        </p:nvSpPr>
        <p:spPr bwMode="auto">
          <a:xfrm>
            <a:off x="6229509" y="2747230"/>
            <a:ext cx="2181688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6" name="AutoShape 11"/>
          <p:cNvSpPr>
            <a:spLocks noChangeArrowheads="1"/>
          </p:cNvSpPr>
          <p:nvPr/>
        </p:nvSpPr>
        <p:spPr bwMode="auto">
          <a:xfrm rot="10800000" flipH="1" flipV="1">
            <a:off x="3897118" y="2286345"/>
            <a:ext cx="2281443" cy="385982"/>
          </a:xfrm>
          <a:prstGeom prst="chevron">
            <a:avLst>
              <a:gd name="adj" fmla="val 35784"/>
            </a:avLst>
          </a:prstGeom>
          <a:solidFill>
            <a:schemeClr val="bg1">
              <a:lumMod val="8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8" name="AutoShape 71"/>
          <p:cNvSpPr>
            <a:spLocks noChangeArrowheads="1"/>
          </p:cNvSpPr>
          <p:nvPr/>
        </p:nvSpPr>
        <p:spPr bwMode="auto">
          <a:xfrm>
            <a:off x="3922057" y="2747230"/>
            <a:ext cx="2181688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4552772" y="2349542"/>
            <a:ext cx="9701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ko-KR" sz="11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Preparation</a:t>
            </a:r>
            <a:endParaRPr lang="ko-KR" altLang="en-US" sz="11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2159646" y="2349896"/>
            <a:ext cx="97174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ko-KR" sz="11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Assessment</a:t>
            </a:r>
            <a:endParaRPr lang="ko-KR" altLang="en-US" sz="11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3" name="AutoShape 71"/>
          <p:cNvSpPr>
            <a:spLocks noChangeArrowheads="1"/>
          </p:cNvSpPr>
          <p:nvPr/>
        </p:nvSpPr>
        <p:spPr bwMode="auto">
          <a:xfrm>
            <a:off x="1619176" y="2786436"/>
            <a:ext cx="2052677" cy="1192184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해야 할 대상 서비스 시스템들을 선정하고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선정된 서비스 시스템들에 대한 현황조사를 실시하여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신규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To-Be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시스템의 규모를 산출함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</a:p>
        </p:txBody>
      </p:sp>
      <p:sp>
        <p:nvSpPr>
          <p:cNvPr id="81" name="AutoShape 71"/>
          <p:cNvSpPr>
            <a:spLocks noChangeArrowheads="1"/>
          </p:cNvSpPr>
          <p:nvPr/>
        </p:nvSpPr>
        <p:spPr bwMode="auto">
          <a:xfrm>
            <a:off x="3986563" y="2786436"/>
            <a:ext cx="2052677" cy="1192184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대상 서비스를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Linux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로 이전하기 위한 구체적인 실행계획서를 작성하고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To-Be  HW/SW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를 구성하여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기존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App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와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Data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를 이관하고 충분한 사전 테스트를 실시함</a:t>
            </a:r>
          </a:p>
        </p:txBody>
      </p:sp>
      <p:sp>
        <p:nvSpPr>
          <p:cNvPr id="99" name="AutoShape 71"/>
          <p:cNvSpPr>
            <a:spLocks noChangeArrowheads="1"/>
          </p:cNvSpPr>
          <p:nvPr/>
        </p:nvSpPr>
        <p:spPr bwMode="auto">
          <a:xfrm>
            <a:off x="6283258" y="2786436"/>
            <a:ext cx="2052677" cy="1192184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 전환을 위한 상세한 전환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시나리오를 작성하고 이행일정을 수립한 하며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이행 전 성능측정 작업을 실시한 후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일정에 따라 서비스 전환 작업을 실행함</a:t>
            </a: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6200000" flipH="1">
            <a:off x="9320928" y="1452439"/>
            <a:ext cx="385981" cy="2055820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76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7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1" name="AutoShape 71"/>
          <p:cNvSpPr>
            <a:spLocks noChangeArrowheads="1"/>
          </p:cNvSpPr>
          <p:nvPr/>
        </p:nvSpPr>
        <p:spPr bwMode="auto">
          <a:xfrm>
            <a:off x="8457179" y="2747231"/>
            <a:ext cx="2084649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9008811" y="2349544"/>
            <a:ext cx="10567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Optimization</a:t>
            </a:r>
            <a:endParaRPr lang="ko-KR" altLang="en-US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7" name="AutoShape 71"/>
          <p:cNvSpPr>
            <a:spLocks noChangeArrowheads="1"/>
          </p:cNvSpPr>
          <p:nvPr/>
        </p:nvSpPr>
        <p:spPr bwMode="auto">
          <a:xfrm>
            <a:off x="8550755" y="2786436"/>
            <a:ext cx="1897486" cy="1192184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서비스를 전환한 후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시스템을 안정화 시키기 위해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문제 발생시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Trouble Shooting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작업과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br>
              <a:rPr lang="en-US" altLang="ko-KR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0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이행 후 성능을 극대화 시키기 위한 성능 최적화 작업을 실시함</a:t>
            </a:r>
          </a:p>
        </p:txBody>
      </p:sp>
      <p:sp>
        <p:nvSpPr>
          <p:cNvPr id="165" name="AutoShape 71"/>
          <p:cNvSpPr>
            <a:spLocks noChangeArrowheads="1"/>
          </p:cNvSpPr>
          <p:nvPr/>
        </p:nvSpPr>
        <p:spPr bwMode="auto">
          <a:xfrm>
            <a:off x="1619176" y="4223537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U2L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대상선정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66" name="직선 화살표 연결선 165"/>
          <p:cNvCxnSpPr>
            <a:stCxn id="165" idx="2"/>
            <a:endCxn id="167" idx="0"/>
          </p:cNvCxnSpPr>
          <p:nvPr/>
        </p:nvCxnSpPr>
        <p:spPr>
          <a:xfrm>
            <a:off x="2645514" y="4568275"/>
            <a:ext cx="0" cy="4506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AutoShape 71"/>
          <p:cNvSpPr>
            <a:spLocks noChangeArrowheads="1"/>
          </p:cNvSpPr>
          <p:nvPr/>
        </p:nvSpPr>
        <p:spPr bwMode="auto">
          <a:xfrm>
            <a:off x="1619176" y="5018962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일정계획수립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68" name="AutoShape 71"/>
          <p:cNvSpPr>
            <a:spLocks noChangeArrowheads="1"/>
          </p:cNvSpPr>
          <p:nvPr/>
        </p:nvSpPr>
        <p:spPr bwMode="auto">
          <a:xfrm>
            <a:off x="1619176" y="5814386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To-Be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시스템 결정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69" name="직선 화살표 연결선 168"/>
          <p:cNvCxnSpPr>
            <a:stCxn id="167" idx="2"/>
            <a:endCxn id="168" idx="0"/>
          </p:cNvCxnSpPr>
          <p:nvPr/>
        </p:nvCxnSpPr>
        <p:spPr>
          <a:xfrm>
            <a:off x="2645514" y="5363701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utoShape 71"/>
          <p:cNvSpPr>
            <a:spLocks noChangeArrowheads="1"/>
          </p:cNvSpPr>
          <p:nvPr/>
        </p:nvSpPr>
        <p:spPr bwMode="auto">
          <a:xfrm>
            <a:off x="3998801" y="4223537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이행계획서 작성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71" name="AutoShape 71"/>
          <p:cNvSpPr>
            <a:spLocks noChangeArrowheads="1"/>
          </p:cNvSpPr>
          <p:nvPr/>
        </p:nvSpPr>
        <p:spPr bwMode="auto">
          <a:xfrm>
            <a:off x="3998801" y="4753820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HW, SW, NW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구성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72" name="AutoShape 71"/>
          <p:cNvSpPr>
            <a:spLocks noChangeArrowheads="1"/>
          </p:cNvSpPr>
          <p:nvPr/>
        </p:nvSpPr>
        <p:spPr bwMode="auto">
          <a:xfrm>
            <a:off x="3998800" y="5814386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 테스트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73" name="AutoShape 71"/>
          <p:cNvSpPr>
            <a:spLocks noChangeArrowheads="1"/>
          </p:cNvSpPr>
          <p:nvPr/>
        </p:nvSpPr>
        <p:spPr bwMode="auto">
          <a:xfrm>
            <a:off x="3998800" y="5284103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APP, Data Porting</a:t>
            </a:r>
          </a:p>
        </p:txBody>
      </p:sp>
      <p:cxnSp>
        <p:nvCxnSpPr>
          <p:cNvPr id="174" name="직선 화살표 연결선 173"/>
          <p:cNvCxnSpPr>
            <a:stCxn id="170" idx="2"/>
            <a:endCxn id="171" idx="0"/>
          </p:cNvCxnSpPr>
          <p:nvPr/>
        </p:nvCxnSpPr>
        <p:spPr>
          <a:xfrm>
            <a:off x="5025139" y="4568275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직선 화살표 연결선 174"/>
          <p:cNvCxnSpPr>
            <a:stCxn id="171" idx="2"/>
            <a:endCxn id="173" idx="0"/>
          </p:cNvCxnSpPr>
          <p:nvPr/>
        </p:nvCxnSpPr>
        <p:spPr>
          <a:xfrm flipH="1">
            <a:off x="5025139" y="5098558"/>
            <a:ext cx="1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직선 화살표 연결선 175"/>
          <p:cNvCxnSpPr>
            <a:stCxn id="173" idx="2"/>
            <a:endCxn id="172" idx="0"/>
          </p:cNvCxnSpPr>
          <p:nvPr/>
        </p:nvCxnSpPr>
        <p:spPr>
          <a:xfrm>
            <a:off x="5025138" y="5628841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AutoShape 71"/>
          <p:cNvSpPr>
            <a:spLocks noChangeArrowheads="1"/>
          </p:cNvSpPr>
          <p:nvPr/>
        </p:nvSpPr>
        <p:spPr bwMode="auto">
          <a:xfrm>
            <a:off x="6294015" y="4223537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 전환시나리오 작성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78" name="직선 화살표 연결선 177"/>
          <p:cNvCxnSpPr>
            <a:stCxn id="177" idx="2"/>
            <a:endCxn id="179" idx="0"/>
          </p:cNvCxnSpPr>
          <p:nvPr/>
        </p:nvCxnSpPr>
        <p:spPr>
          <a:xfrm>
            <a:off x="7320353" y="4568275"/>
            <a:ext cx="0" cy="4506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AutoShape 71"/>
          <p:cNvSpPr>
            <a:spLocks noChangeArrowheads="1"/>
          </p:cNvSpPr>
          <p:nvPr/>
        </p:nvSpPr>
        <p:spPr bwMode="auto">
          <a:xfrm>
            <a:off x="6294015" y="5018962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이행 전 성능측정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80" name="AutoShape 71"/>
          <p:cNvSpPr>
            <a:spLocks noChangeArrowheads="1"/>
          </p:cNvSpPr>
          <p:nvPr/>
        </p:nvSpPr>
        <p:spPr bwMode="auto">
          <a:xfrm>
            <a:off x="6294015" y="5814386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서비스 전환작업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81" name="직선 화살표 연결선 180"/>
          <p:cNvCxnSpPr>
            <a:stCxn id="179" idx="2"/>
            <a:endCxn id="180" idx="0"/>
          </p:cNvCxnSpPr>
          <p:nvPr/>
        </p:nvCxnSpPr>
        <p:spPr>
          <a:xfrm>
            <a:off x="7320353" y="5363701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AutoShape 71"/>
          <p:cNvSpPr>
            <a:spLocks noChangeArrowheads="1"/>
          </p:cNvSpPr>
          <p:nvPr/>
        </p:nvSpPr>
        <p:spPr bwMode="auto">
          <a:xfrm>
            <a:off x="8548688" y="4223537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시스템 모니터링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안정화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83" name="직선 화살표 연결선 182"/>
          <p:cNvCxnSpPr>
            <a:stCxn id="182" idx="2"/>
            <a:endCxn id="184" idx="0"/>
          </p:cNvCxnSpPr>
          <p:nvPr/>
        </p:nvCxnSpPr>
        <p:spPr>
          <a:xfrm>
            <a:off x="9498465" y="4568275"/>
            <a:ext cx="0" cy="4506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AutoShape 71"/>
          <p:cNvSpPr>
            <a:spLocks noChangeArrowheads="1"/>
          </p:cNvSpPr>
          <p:nvPr/>
        </p:nvSpPr>
        <p:spPr bwMode="auto">
          <a:xfrm>
            <a:off x="8548688" y="5018962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이행 후 성능측정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85" name="AutoShape 71"/>
          <p:cNvSpPr>
            <a:spLocks noChangeArrowheads="1"/>
          </p:cNvSpPr>
          <p:nvPr/>
        </p:nvSpPr>
        <p:spPr bwMode="auto">
          <a:xfrm>
            <a:off x="8548688" y="5814386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성능 최적화 작업</a:t>
            </a:r>
            <a:endParaRPr lang="en-US" altLang="ko-KR" sz="900" b="1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86" name="직선 화살표 연결선 185"/>
          <p:cNvCxnSpPr>
            <a:stCxn id="184" idx="2"/>
            <a:endCxn id="185" idx="0"/>
          </p:cNvCxnSpPr>
          <p:nvPr/>
        </p:nvCxnSpPr>
        <p:spPr>
          <a:xfrm>
            <a:off x="9498465" y="5363701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꺾인 연결선 187"/>
          <p:cNvCxnSpPr>
            <a:stCxn id="168" idx="3"/>
            <a:endCxn id="170" idx="1"/>
          </p:cNvCxnSpPr>
          <p:nvPr/>
        </p:nvCxnSpPr>
        <p:spPr bwMode="auto">
          <a:xfrm flipV="1">
            <a:off x="3671852" y="4395907"/>
            <a:ext cx="326948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꺾인 연결선 190"/>
          <p:cNvCxnSpPr>
            <a:stCxn id="172" idx="3"/>
            <a:endCxn id="177" idx="1"/>
          </p:cNvCxnSpPr>
          <p:nvPr/>
        </p:nvCxnSpPr>
        <p:spPr bwMode="auto">
          <a:xfrm flipV="1">
            <a:off x="6051476" y="4395907"/>
            <a:ext cx="242538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꺾인 연결선 193"/>
          <p:cNvCxnSpPr>
            <a:stCxn id="180" idx="3"/>
            <a:endCxn id="182" idx="1"/>
          </p:cNvCxnSpPr>
          <p:nvPr/>
        </p:nvCxnSpPr>
        <p:spPr bwMode="auto">
          <a:xfrm flipV="1">
            <a:off x="8346692" y="4395907"/>
            <a:ext cx="201997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직사각형 196"/>
          <p:cNvSpPr/>
          <p:nvPr/>
        </p:nvSpPr>
        <p:spPr>
          <a:xfrm>
            <a:off x="1494017" y="2237275"/>
            <a:ext cx="2370749" cy="4106292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98" name="직사각형 197"/>
          <p:cNvSpPr/>
          <p:nvPr/>
        </p:nvSpPr>
        <p:spPr>
          <a:xfrm>
            <a:off x="8708598" y="1971953"/>
            <a:ext cx="377668" cy="152400"/>
          </a:xfrm>
          <a:prstGeom prst="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99" name="직사각형 198"/>
          <p:cNvSpPr/>
          <p:nvPr/>
        </p:nvSpPr>
        <p:spPr>
          <a:xfrm>
            <a:off x="9041682" y="1941669"/>
            <a:ext cx="145424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8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본</a:t>
            </a:r>
            <a:r>
              <a:rPr lang="en-US" altLang="ko-KR" sz="8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800" kern="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컨설팅 지원 사업에서 수행</a:t>
            </a:r>
            <a:endParaRPr lang="ko-KR" altLang="en-US" sz="1000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0DA6D766-CA63-334C-AE3F-787118B84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3.2 U2L - Migration </a:t>
            </a:r>
            <a:r>
              <a:rPr kumimoji="1" lang="ko-KR" altLang="en-US" dirty="0"/>
              <a:t>방안 </a:t>
            </a:r>
            <a:r>
              <a:rPr kumimoji="1" lang="en-US" altLang="ko-KR" dirty="0"/>
              <a:t>: </a:t>
            </a:r>
            <a:r>
              <a:rPr kumimoji="1" lang="en" altLang="ko-KR" dirty="0"/>
              <a:t>Overview</a:t>
            </a:r>
            <a:endParaRPr kumimoji="1"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C4FFAE4F-5787-8646-AD2C-D7720FB510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111254"/>
          </a:xfrm>
        </p:spPr>
        <p:txBody>
          <a:bodyPr>
            <a:normAutofit/>
          </a:bodyPr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고객사가</a:t>
            </a:r>
            <a:r>
              <a:rPr kumimoji="1" lang="ko-KR" altLang="en-US" dirty="0"/>
              <a:t> 보유한 </a:t>
            </a:r>
            <a:r>
              <a:rPr kumimoji="1" lang="en" altLang="ko-KR" dirty="0"/>
              <a:t>Unix Platform </a:t>
            </a:r>
            <a:r>
              <a:rPr kumimoji="1" lang="ko-KR" altLang="en-US" dirty="0"/>
              <a:t>시스템을 </a:t>
            </a:r>
            <a:r>
              <a:rPr kumimoji="1" lang="en" altLang="ko-KR" dirty="0"/>
              <a:t>Linux Platform</a:t>
            </a:r>
            <a:r>
              <a:rPr kumimoji="1" lang="ko-KR" altLang="en-US" dirty="0" err="1"/>
              <a:t>으로</a:t>
            </a:r>
            <a:r>
              <a:rPr kumimoji="1" lang="ko-KR" altLang="en-US" dirty="0"/>
              <a:t> 효과적으로 전환하기 위한 표준 </a:t>
            </a:r>
            <a:r>
              <a:rPr kumimoji="1" lang="en" altLang="ko-KR" dirty="0"/>
              <a:t>U2L </a:t>
            </a:r>
            <a:r>
              <a:rPr kumimoji="1" lang="ko-KR" altLang="en-US" dirty="0" err="1"/>
              <a:t>수행절차는</a:t>
            </a:r>
            <a:r>
              <a:rPr kumimoji="1" lang="ko-KR" altLang="en-US" dirty="0"/>
              <a:t> </a:t>
            </a:r>
            <a:r>
              <a:rPr kumimoji="1" lang="en-US" altLang="ko-KR" dirty="0"/>
              <a:t>4</a:t>
            </a:r>
            <a:r>
              <a:rPr kumimoji="1" lang="ko-KR" altLang="en-US" dirty="0"/>
              <a:t>단계를 순차적으로 진행하여 수행함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2595239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587964" y="-597490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31" name="Rectangle 138"/>
          <p:cNvSpPr>
            <a:spLocks noChangeArrowheads="1"/>
          </p:cNvSpPr>
          <p:nvPr/>
        </p:nvSpPr>
        <p:spPr bwMode="auto">
          <a:xfrm>
            <a:off x="1587964" y="2121690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2" name="Rectangle 141"/>
          <p:cNvSpPr>
            <a:spLocks noChangeArrowheads="1"/>
          </p:cNvSpPr>
          <p:nvPr/>
        </p:nvSpPr>
        <p:spPr bwMode="auto">
          <a:xfrm>
            <a:off x="1587964" y="1805568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Assessment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3" name="Freeform 17"/>
          <p:cNvSpPr>
            <a:spLocks/>
          </p:cNvSpPr>
          <p:nvPr/>
        </p:nvSpPr>
        <p:spPr bwMode="auto">
          <a:xfrm rot="16200000" flipH="1">
            <a:off x="3038575" y="850355"/>
            <a:ext cx="387684" cy="3159516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10000 w 10000"/>
              <a:gd name="connsiteY3" fmla="*/ 8740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9961 w 10000"/>
              <a:gd name="connsiteY3" fmla="*/ 9493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493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91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385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57"/>
              <a:gd name="connsiteY0" fmla="*/ 0 h 10000"/>
              <a:gd name="connsiteX1" fmla="*/ 0 w 10057"/>
              <a:gd name="connsiteY1" fmla="*/ 9385 h 10000"/>
              <a:gd name="connsiteX2" fmla="*/ 5097 w 10057"/>
              <a:gd name="connsiteY2" fmla="*/ 10000 h 10000"/>
              <a:gd name="connsiteX3" fmla="*/ 10055 w 10057"/>
              <a:gd name="connsiteY3" fmla="*/ 9330 h 10000"/>
              <a:gd name="connsiteX4" fmla="*/ 10039 w 10057"/>
              <a:gd name="connsiteY4" fmla="*/ 0 h 10000"/>
              <a:gd name="connsiteX5" fmla="*/ 39 w 10057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57" h="10000">
                <a:moveTo>
                  <a:pt x="39" y="0"/>
                </a:moveTo>
                <a:cubicBezTo>
                  <a:pt x="26" y="3128"/>
                  <a:pt x="13" y="6257"/>
                  <a:pt x="0" y="9385"/>
                </a:cubicBezTo>
                <a:lnTo>
                  <a:pt x="5097" y="10000"/>
                </a:lnTo>
                <a:lnTo>
                  <a:pt x="10055" y="9330"/>
                </a:lnTo>
                <a:cubicBezTo>
                  <a:pt x="10068" y="6166"/>
                  <a:pt x="10026" y="3164"/>
                  <a:pt x="10039" y="0"/>
                </a:cubicBezTo>
                <a:lnTo>
                  <a:pt x="3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8001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5" name="AutoShape 71"/>
          <p:cNvSpPr>
            <a:spLocks noChangeArrowheads="1"/>
          </p:cNvSpPr>
          <p:nvPr/>
        </p:nvSpPr>
        <p:spPr bwMode="auto">
          <a:xfrm>
            <a:off x="1639296" y="2698164"/>
            <a:ext cx="2997051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6" name="AutoShape 11"/>
          <p:cNvSpPr>
            <a:spLocks noChangeArrowheads="1"/>
          </p:cNvSpPr>
          <p:nvPr/>
        </p:nvSpPr>
        <p:spPr bwMode="auto">
          <a:xfrm rot="10800000" flipH="1" flipV="1">
            <a:off x="4812173" y="2237279"/>
            <a:ext cx="3052035" cy="385982"/>
          </a:xfrm>
          <a:prstGeom prst="chevron">
            <a:avLst>
              <a:gd name="adj" fmla="val 35784"/>
            </a:avLst>
          </a:prstGeom>
          <a:solidFill>
            <a:schemeClr val="bg1">
              <a:lumMod val="85000"/>
            </a:schemeClr>
          </a:solidFill>
          <a:ln w="8001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8" name="AutoShape 71"/>
          <p:cNvSpPr>
            <a:spLocks noChangeArrowheads="1"/>
          </p:cNvSpPr>
          <p:nvPr/>
        </p:nvSpPr>
        <p:spPr bwMode="auto">
          <a:xfrm>
            <a:off x="4845535" y="2698164"/>
            <a:ext cx="2918586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5959726" y="2300476"/>
            <a:ext cx="7569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100" b="1" dirty="0">
                <a:latin typeface="나눔고딕" panose="020B0600000101010101" charset="-127"/>
                <a:ea typeface="나눔고딕" panose="020B0600000101010101" charset="-127"/>
              </a:rPr>
              <a:t>현황조사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</a:rPr>
              <a:t> </a:t>
            </a:r>
            <a:endParaRPr lang="ko-KR" altLang="en-US" sz="1100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2739317" y="2300830"/>
            <a:ext cx="79701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대상</a:t>
            </a:r>
            <a:r>
              <a:rPr lang="ko-KR" altLang="en-US" sz="11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선정</a:t>
            </a:r>
            <a:r>
              <a:rPr lang="ko-KR" altLang="en-US" sz="11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</a:p>
        </p:txBody>
      </p:sp>
      <p:sp>
        <p:nvSpPr>
          <p:cNvPr id="63" name="AutoShape 71"/>
          <p:cNvSpPr>
            <a:spLocks noChangeArrowheads="1"/>
          </p:cNvSpPr>
          <p:nvPr/>
        </p:nvSpPr>
        <p:spPr bwMode="auto">
          <a:xfrm>
            <a:off x="1764820" y="2737370"/>
            <a:ext cx="2746000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U2L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대상 서비스를 선정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U2L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가능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/>
            </a:r>
            <a:b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</a:b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여부에 대한 분석을 통해 최종 결정함</a:t>
            </a:r>
          </a:p>
        </p:txBody>
      </p:sp>
      <p:sp>
        <p:nvSpPr>
          <p:cNvPr id="81" name="AutoShape 71"/>
          <p:cNvSpPr>
            <a:spLocks noChangeArrowheads="1"/>
          </p:cNvSpPr>
          <p:nvPr/>
        </p:nvSpPr>
        <p:spPr bwMode="auto">
          <a:xfrm>
            <a:off x="4931828" y="2737370"/>
            <a:ext cx="2746000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전환 대상 서비스 시스템 변경이 있을 수 있음으로 현황조사를 위해 템플릿을 작성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/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배포하고 인터뷰를 실시</a:t>
            </a: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6200000" flipH="1">
            <a:off x="9020631" y="1056181"/>
            <a:ext cx="385981" cy="2750204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76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7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8001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1" name="AutoShape 71"/>
          <p:cNvSpPr>
            <a:spLocks noChangeArrowheads="1"/>
          </p:cNvSpPr>
          <p:nvPr/>
        </p:nvSpPr>
        <p:spPr bwMode="auto">
          <a:xfrm>
            <a:off x="7799952" y="2698165"/>
            <a:ext cx="2788771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537907" y="2300478"/>
            <a:ext cx="130516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To-Be </a:t>
            </a:r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결정</a:t>
            </a:r>
          </a:p>
        </p:txBody>
      </p:sp>
      <p:sp>
        <p:nvSpPr>
          <p:cNvPr id="107" name="AutoShape 71"/>
          <p:cNvSpPr>
            <a:spLocks noChangeArrowheads="1"/>
          </p:cNvSpPr>
          <p:nvPr/>
        </p:nvSpPr>
        <p:spPr bwMode="auto">
          <a:xfrm>
            <a:off x="7925136" y="2737370"/>
            <a:ext cx="2538391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U2L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을 위해 신규 시스템에 대한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Spec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을 결정하며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사전에 이에 대한 원칙을 수립함</a:t>
            </a:r>
          </a:p>
        </p:txBody>
      </p:sp>
      <p:sp>
        <p:nvSpPr>
          <p:cNvPr id="165" name="AutoShape 71"/>
          <p:cNvSpPr>
            <a:spLocks noChangeArrowheads="1"/>
          </p:cNvSpPr>
          <p:nvPr/>
        </p:nvSpPr>
        <p:spPr bwMode="auto">
          <a:xfrm>
            <a:off x="1764820" y="4174471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U2L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대상선정</a:t>
            </a:r>
            <a:endParaRPr lang="en-US" altLang="ko-KR" sz="9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cxnSp>
        <p:nvCxnSpPr>
          <p:cNvPr id="166" name="직선 화살표 연결선 165"/>
          <p:cNvCxnSpPr>
            <a:stCxn id="165" idx="2"/>
            <a:endCxn id="52" idx="0"/>
          </p:cNvCxnSpPr>
          <p:nvPr/>
        </p:nvCxnSpPr>
        <p:spPr>
          <a:xfrm>
            <a:off x="3137820" y="4519209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AutoShape 71"/>
          <p:cNvSpPr>
            <a:spLocks noChangeArrowheads="1"/>
          </p:cNvSpPr>
          <p:nvPr/>
        </p:nvSpPr>
        <p:spPr bwMode="auto">
          <a:xfrm>
            <a:off x="1764820" y="5235037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타당성 결과에 대한 재 검토 및 대책마련</a:t>
            </a:r>
          </a:p>
        </p:txBody>
      </p:sp>
      <p:sp>
        <p:nvSpPr>
          <p:cNvPr id="168" name="AutoShape 71"/>
          <p:cNvSpPr>
            <a:spLocks noChangeArrowheads="1"/>
          </p:cNvSpPr>
          <p:nvPr/>
        </p:nvSpPr>
        <p:spPr bwMode="auto">
          <a:xfrm>
            <a:off x="1764820" y="5765320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대상 서비스 최종결정 </a:t>
            </a:r>
          </a:p>
        </p:txBody>
      </p:sp>
      <p:cxnSp>
        <p:nvCxnSpPr>
          <p:cNvPr id="169" name="직선 화살표 연결선 168"/>
          <p:cNvCxnSpPr>
            <a:stCxn id="167" idx="2"/>
            <a:endCxn id="168" idx="0"/>
          </p:cNvCxnSpPr>
          <p:nvPr/>
        </p:nvCxnSpPr>
        <p:spPr>
          <a:xfrm>
            <a:off x="3137820" y="5579775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utoShape 71"/>
          <p:cNvSpPr>
            <a:spLocks noChangeArrowheads="1"/>
          </p:cNvSpPr>
          <p:nvPr/>
        </p:nvSpPr>
        <p:spPr bwMode="auto">
          <a:xfrm>
            <a:off x="4948200" y="4174471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현황조사 템플릿 작성</a:t>
            </a:r>
          </a:p>
        </p:txBody>
      </p:sp>
      <p:sp>
        <p:nvSpPr>
          <p:cNvPr id="171" name="AutoShape 71"/>
          <p:cNvSpPr>
            <a:spLocks noChangeArrowheads="1"/>
          </p:cNvSpPr>
          <p:nvPr/>
        </p:nvSpPr>
        <p:spPr bwMode="auto">
          <a:xfrm>
            <a:off x="4948200" y="4704754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템플릿 배포 및 수집</a:t>
            </a:r>
          </a:p>
        </p:txBody>
      </p:sp>
      <p:sp>
        <p:nvSpPr>
          <p:cNvPr id="172" name="AutoShape 71"/>
          <p:cNvSpPr>
            <a:spLocks noChangeArrowheads="1"/>
          </p:cNvSpPr>
          <p:nvPr/>
        </p:nvSpPr>
        <p:spPr bwMode="auto">
          <a:xfrm>
            <a:off x="4948198" y="5765320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/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담당자인터뷰 및 실사</a:t>
            </a:r>
          </a:p>
        </p:txBody>
      </p:sp>
      <p:sp>
        <p:nvSpPr>
          <p:cNvPr id="173" name="AutoShape 71"/>
          <p:cNvSpPr>
            <a:spLocks noChangeArrowheads="1"/>
          </p:cNvSpPr>
          <p:nvPr/>
        </p:nvSpPr>
        <p:spPr bwMode="auto">
          <a:xfrm>
            <a:off x="4948198" y="5235037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현황파악을 위한 수집된 자료 분석</a:t>
            </a:r>
          </a:p>
        </p:txBody>
      </p:sp>
      <p:cxnSp>
        <p:nvCxnSpPr>
          <p:cNvPr id="174" name="직선 화살표 연결선 173"/>
          <p:cNvCxnSpPr>
            <a:stCxn id="170" idx="2"/>
            <a:endCxn id="171" idx="0"/>
          </p:cNvCxnSpPr>
          <p:nvPr/>
        </p:nvCxnSpPr>
        <p:spPr>
          <a:xfrm>
            <a:off x="6321200" y="4519209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직선 화살표 연결선 174"/>
          <p:cNvCxnSpPr>
            <a:stCxn id="171" idx="2"/>
            <a:endCxn id="173" idx="0"/>
          </p:cNvCxnSpPr>
          <p:nvPr/>
        </p:nvCxnSpPr>
        <p:spPr>
          <a:xfrm flipH="1">
            <a:off x="6321198" y="5049492"/>
            <a:ext cx="2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직선 화살표 연결선 175"/>
          <p:cNvCxnSpPr>
            <a:stCxn id="173" idx="2"/>
            <a:endCxn id="172" idx="0"/>
          </p:cNvCxnSpPr>
          <p:nvPr/>
        </p:nvCxnSpPr>
        <p:spPr>
          <a:xfrm>
            <a:off x="6321198" y="5579775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AutoShape 71"/>
          <p:cNvSpPr>
            <a:spLocks noChangeArrowheads="1"/>
          </p:cNvSpPr>
          <p:nvPr/>
        </p:nvSpPr>
        <p:spPr bwMode="auto">
          <a:xfrm>
            <a:off x="7922371" y="4174471"/>
            <a:ext cx="254115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분야별 </a:t>
            </a:r>
            <a:r>
              <a:rPr lang="en-US" altLang="ko-KR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U2L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원칙 수립</a:t>
            </a:r>
          </a:p>
        </p:txBody>
      </p:sp>
      <p:cxnSp>
        <p:nvCxnSpPr>
          <p:cNvPr id="183" name="직선 화살표 연결선 182"/>
          <p:cNvCxnSpPr>
            <a:stCxn id="182" idx="2"/>
            <a:endCxn id="184" idx="0"/>
          </p:cNvCxnSpPr>
          <p:nvPr/>
        </p:nvCxnSpPr>
        <p:spPr>
          <a:xfrm>
            <a:off x="9192949" y="4519209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AutoShape 71"/>
          <p:cNvSpPr>
            <a:spLocks noChangeArrowheads="1"/>
          </p:cNvSpPr>
          <p:nvPr/>
        </p:nvSpPr>
        <p:spPr bwMode="auto">
          <a:xfrm>
            <a:off x="7922371" y="4704754"/>
            <a:ext cx="254115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U2L Migration Guideline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작성</a:t>
            </a:r>
          </a:p>
        </p:txBody>
      </p:sp>
      <p:sp>
        <p:nvSpPr>
          <p:cNvPr id="185" name="AutoShape 71"/>
          <p:cNvSpPr>
            <a:spLocks noChangeArrowheads="1"/>
          </p:cNvSpPr>
          <p:nvPr/>
        </p:nvSpPr>
        <p:spPr bwMode="auto">
          <a:xfrm>
            <a:off x="7922370" y="5235037"/>
            <a:ext cx="2541156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To-Be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</a:t>
            </a:r>
            <a:r>
              <a:rPr lang="en-US" altLang="ko-KR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Spec </a:t>
            </a:r>
            <a:r>
              <a:rPr lang="ko-KR" altLang="en-US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결정</a:t>
            </a:r>
          </a:p>
        </p:txBody>
      </p:sp>
      <p:cxnSp>
        <p:nvCxnSpPr>
          <p:cNvPr id="188" name="꺾인 연결선 187"/>
          <p:cNvCxnSpPr>
            <a:stCxn id="168" idx="3"/>
            <a:endCxn id="170" idx="1"/>
          </p:cNvCxnSpPr>
          <p:nvPr/>
        </p:nvCxnSpPr>
        <p:spPr bwMode="auto">
          <a:xfrm flipV="1">
            <a:off x="4510820" y="4346841"/>
            <a:ext cx="437380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utoShape 71"/>
          <p:cNvSpPr>
            <a:spLocks noChangeArrowheads="1"/>
          </p:cNvSpPr>
          <p:nvPr/>
        </p:nvSpPr>
        <p:spPr bwMode="auto">
          <a:xfrm>
            <a:off x="1764820" y="4704754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대상 서비스에 대한 타당성 심사</a:t>
            </a:r>
          </a:p>
        </p:txBody>
      </p:sp>
      <p:cxnSp>
        <p:nvCxnSpPr>
          <p:cNvPr id="53" name="직선 화살표 연결선 52"/>
          <p:cNvCxnSpPr>
            <a:stCxn id="52" idx="2"/>
            <a:endCxn id="167" idx="0"/>
          </p:cNvCxnSpPr>
          <p:nvPr/>
        </p:nvCxnSpPr>
        <p:spPr>
          <a:xfrm>
            <a:off x="3137820" y="5049492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AutoShape 71"/>
          <p:cNvSpPr>
            <a:spLocks noChangeArrowheads="1"/>
          </p:cNvSpPr>
          <p:nvPr/>
        </p:nvSpPr>
        <p:spPr bwMode="auto">
          <a:xfrm>
            <a:off x="7922370" y="5765320"/>
            <a:ext cx="2541156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이행계획서 작성</a:t>
            </a:r>
          </a:p>
        </p:txBody>
      </p:sp>
      <p:cxnSp>
        <p:nvCxnSpPr>
          <p:cNvPr id="65" name="꺾인 연결선 64"/>
          <p:cNvCxnSpPr>
            <a:stCxn id="172" idx="3"/>
            <a:endCxn id="182" idx="1"/>
          </p:cNvCxnSpPr>
          <p:nvPr/>
        </p:nvCxnSpPr>
        <p:spPr bwMode="auto">
          <a:xfrm flipV="1">
            <a:off x="7694198" y="4346841"/>
            <a:ext cx="228172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꺾인 연결선 65"/>
          <p:cNvCxnSpPr>
            <a:stCxn id="184" idx="2"/>
            <a:endCxn id="185" idx="0"/>
          </p:cNvCxnSpPr>
          <p:nvPr/>
        </p:nvCxnSpPr>
        <p:spPr bwMode="auto">
          <a:xfrm rot="5400000">
            <a:off x="9100177" y="5142265"/>
            <a:ext cx="185544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화살표 연결선 66"/>
          <p:cNvCxnSpPr>
            <a:stCxn id="185" idx="2"/>
            <a:endCxn id="64" idx="0"/>
          </p:cNvCxnSpPr>
          <p:nvPr/>
        </p:nvCxnSpPr>
        <p:spPr>
          <a:xfrm>
            <a:off x="9192948" y="5579775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504B0E8B-7CA8-DE41-98E0-97C471D3D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3.3 U2L - Migration </a:t>
            </a:r>
            <a:r>
              <a:rPr kumimoji="1" lang="ko-KR" altLang="en-US" dirty="0"/>
              <a:t>방안 </a:t>
            </a:r>
            <a:r>
              <a:rPr kumimoji="1" lang="en-US" altLang="ko-KR" dirty="0"/>
              <a:t>: </a:t>
            </a:r>
            <a:r>
              <a:rPr kumimoji="1" lang="en" altLang="ko-KR" dirty="0"/>
              <a:t>Assessment </a:t>
            </a:r>
            <a:r>
              <a:rPr kumimoji="1" lang="ko-KR" altLang="en-US" dirty="0"/>
              <a:t>단계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FF396AC8-91AB-3648-B0D9-B9F674B89B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293468"/>
          </a:xfrm>
        </p:spPr>
        <p:txBody>
          <a:bodyPr>
            <a:normAutofit/>
          </a:bodyPr>
          <a:lstStyle/>
          <a:p>
            <a:r>
              <a:rPr kumimoji="1" lang="en" altLang="ko-KR" dirty="0"/>
              <a:t>Assessment </a:t>
            </a:r>
            <a:r>
              <a:rPr kumimoji="1" lang="ko-KR" altLang="en-US" dirty="0"/>
              <a:t>단계에서는 </a:t>
            </a:r>
            <a:r>
              <a:rPr kumimoji="1" lang="en" altLang="ko-KR" dirty="0"/>
              <a:t>U2L</a:t>
            </a:r>
            <a:r>
              <a:rPr kumimoji="1" lang="ko-KR" altLang="en-US" dirty="0"/>
              <a:t>해야 할 대상을 선정하고</a:t>
            </a:r>
            <a:r>
              <a:rPr kumimoji="1" lang="en-US" altLang="ko-KR" dirty="0"/>
              <a:t>, </a:t>
            </a:r>
            <a:r>
              <a:rPr kumimoji="1" lang="ko-KR" altLang="en-US" dirty="0"/>
              <a:t>선정된 서비스 시스템들의 현황을 파악하여 </a:t>
            </a:r>
            <a:r>
              <a:rPr kumimoji="1" lang="en" altLang="ko-KR" dirty="0"/>
              <a:t>To-Be </a:t>
            </a:r>
            <a:r>
              <a:rPr kumimoji="1" lang="ko-KR" altLang="en-US" dirty="0"/>
              <a:t>시스템으로 전환할 </a:t>
            </a:r>
            <a:r>
              <a:rPr kumimoji="1" lang="en" altLang="ko-KR" dirty="0"/>
              <a:t>HW, SW</a:t>
            </a:r>
            <a:r>
              <a:rPr kumimoji="1" lang="ko-KR" altLang="en-US" dirty="0" err="1"/>
              <a:t>를</a:t>
            </a:r>
            <a:r>
              <a:rPr kumimoji="1" lang="ko-KR" altLang="en-US" dirty="0"/>
              <a:t> 준비하는 작업을 수행함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5788911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138"/>
          <p:cNvSpPr>
            <a:spLocks noChangeArrowheads="1"/>
          </p:cNvSpPr>
          <p:nvPr/>
        </p:nvSpPr>
        <p:spPr bwMode="auto">
          <a:xfrm>
            <a:off x="1565374" y="2199195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2" name="Rectangle 141"/>
          <p:cNvSpPr>
            <a:spLocks noChangeArrowheads="1"/>
          </p:cNvSpPr>
          <p:nvPr/>
        </p:nvSpPr>
        <p:spPr bwMode="auto">
          <a:xfrm>
            <a:off x="1565374" y="1883073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Preparation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</a:p>
        </p:txBody>
      </p:sp>
      <p:sp>
        <p:nvSpPr>
          <p:cNvPr id="43" name="Freeform 17"/>
          <p:cNvSpPr>
            <a:spLocks/>
          </p:cNvSpPr>
          <p:nvPr/>
        </p:nvSpPr>
        <p:spPr bwMode="auto">
          <a:xfrm rot="16200000" flipH="1">
            <a:off x="2613746" y="1326726"/>
            <a:ext cx="387684" cy="2361787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10000 w 10000"/>
              <a:gd name="connsiteY3" fmla="*/ 8740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9961 w 10000"/>
              <a:gd name="connsiteY3" fmla="*/ 9493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493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91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385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57"/>
              <a:gd name="connsiteY0" fmla="*/ 0 h 10000"/>
              <a:gd name="connsiteX1" fmla="*/ 0 w 10057"/>
              <a:gd name="connsiteY1" fmla="*/ 9385 h 10000"/>
              <a:gd name="connsiteX2" fmla="*/ 5097 w 10057"/>
              <a:gd name="connsiteY2" fmla="*/ 10000 h 10000"/>
              <a:gd name="connsiteX3" fmla="*/ 10055 w 10057"/>
              <a:gd name="connsiteY3" fmla="*/ 9330 h 10000"/>
              <a:gd name="connsiteX4" fmla="*/ 10039 w 10057"/>
              <a:gd name="connsiteY4" fmla="*/ 0 h 10000"/>
              <a:gd name="connsiteX5" fmla="*/ 39 w 10057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57" h="10000">
                <a:moveTo>
                  <a:pt x="39" y="0"/>
                </a:moveTo>
                <a:cubicBezTo>
                  <a:pt x="26" y="3128"/>
                  <a:pt x="13" y="6257"/>
                  <a:pt x="0" y="9385"/>
                </a:cubicBezTo>
                <a:lnTo>
                  <a:pt x="5097" y="10000"/>
                </a:lnTo>
                <a:lnTo>
                  <a:pt x="10055" y="9330"/>
                </a:lnTo>
                <a:cubicBezTo>
                  <a:pt x="10068" y="6166"/>
                  <a:pt x="10026" y="3164"/>
                  <a:pt x="10039" y="0"/>
                </a:cubicBezTo>
                <a:lnTo>
                  <a:pt x="3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5" name="AutoShape 71"/>
          <p:cNvSpPr>
            <a:spLocks noChangeArrowheads="1"/>
          </p:cNvSpPr>
          <p:nvPr/>
        </p:nvSpPr>
        <p:spPr bwMode="auto">
          <a:xfrm>
            <a:off x="1616705" y="2775669"/>
            <a:ext cx="2240342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9" name="AutoShape 11"/>
          <p:cNvSpPr>
            <a:spLocks noChangeArrowheads="1"/>
          </p:cNvSpPr>
          <p:nvPr/>
        </p:nvSpPr>
        <p:spPr bwMode="auto">
          <a:xfrm rot="10800000" flipH="1" flipV="1">
            <a:off x="6295928" y="2314784"/>
            <a:ext cx="2281443" cy="385982"/>
          </a:xfrm>
          <a:prstGeom prst="chevron">
            <a:avLst>
              <a:gd name="adj" fmla="val 34561"/>
            </a:avLst>
          </a:prstGeom>
          <a:solidFill>
            <a:schemeClr val="bg1">
              <a:lumMod val="7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en-US" altLang="ko-KR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WEB/WAS/AP/Data Migration</a:t>
            </a:r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0" name="AutoShape 71"/>
          <p:cNvSpPr>
            <a:spLocks noChangeArrowheads="1"/>
          </p:cNvSpPr>
          <p:nvPr/>
        </p:nvSpPr>
        <p:spPr bwMode="auto">
          <a:xfrm>
            <a:off x="6320871" y="2775669"/>
            <a:ext cx="2181688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6" name="AutoShape 11"/>
          <p:cNvSpPr>
            <a:spLocks noChangeArrowheads="1"/>
          </p:cNvSpPr>
          <p:nvPr/>
        </p:nvSpPr>
        <p:spPr bwMode="auto">
          <a:xfrm rot="10800000" flipH="1" flipV="1">
            <a:off x="3988480" y="2314784"/>
            <a:ext cx="2281443" cy="385982"/>
          </a:xfrm>
          <a:prstGeom prst="chevron">
            <a:avLst>
              <a:gd name="adj" fmla="val 35784"/>
            </a:avLst>
          </a:prstGeom>
          <a:solidFill>
            <a:schemeClr val="bg1">
              <a:lumMod val="8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8" name="AutoShape 71"/>
          <p:cNvSpPr>
            <a:spLocks noChangeArrowheads="1"/>
          </p:cNvSpPr>
          <p:nvPr/>
        </p:nvSpPr>
        <p:spPr bwMode="auto">
          <a:xfrm>
            <a:off x="4013419" y="2775669"/>
            <a:ext cx="2181688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4456584" y="2377981"/>
            <a:ext cx="134524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ko-KR" sz="1100" b="1" dirty="0">
                <a:latin typeface="나눔고딕" panose="020B0600000101010101" charset="-127"/>
                <a:ea typeface="나눔고딕" panose="020B0600000101010101" charset="-127"/>
              </a:rPr>
              <a:t>HW/SW,NW </a:t>
            </a:r>
            <a:r>
              <a:rPr lang="ko-KR" altLang="en-US" sz="1100" b="1" dirty="0">
                <a:latin typeface="나눔고딕" panose="020B0600000101010101" charset="-127"/>
                <a:ea typeface="나눔고딕" panose="020B0600000101010101" charset="-127"/>
              </a:rPr>
              <a:t>구성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2178874" y="2378335"/>
            <a:ext cx="111601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이행계획서작성</a:t>
            </a:r>
          </a:p>
        </p:txBody>
      </p:sp>
      <p:sp>
        <p:nvSpPr>
          <p:cNvPr id="63" name="AutoShape 71"/>
          <p:cNvSpPr>
            <a:spLocks noChangeArrowheads="1"/>
          </p:cNvSpPr>
          <p:nvPr/>
        </p:nvSpPr>
        <p:spPr bwMode="auto">
          <a:xfrm>
            <a:off x="1710538" y="2814875"/>
            <a:ext cx="2052677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각 서비스 별로 이행계획서를 작성하여 서비스담당자와 협의</a:t>
            </a:r>
          </a:p>
        </p:txBody>
      </p:sp>
      <p:sp>
        <p:nvSpPr>
          <p:cNvPr id="81" name="AutoShape 71"/>
          <p:cNvSpPr>
            <a:spLocks noChangeArrowheads="1"/>
          </p:cNvSpPr>
          <p:nvPr/>
        </p:nvSpPr>
        <p:spPr bwMode="auto">
          <a:xfrm>
            <a:off x="4077925" y="2814875"/>
            <a:ext cx="2052677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To-Be Spec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에 맞는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HW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도입하여 설치하고 상용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SW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설치</a:t>
            </a:r>
          </a:p>
        </p:txBody>
      </p:sp>
      <p:sp>
        <p:nvSpPr>
          <p:cNvPr id="99" name="AutoShape 71"/>
          <p:cNvSpPr>
            <a:spLocks noChangeArrowheads="1"/>
          </p:cNvSpPr>
          <p:nvPr/>
        </p:nvSpPr>
        <p:spPr bwMode="auto">
          <a:xfrm>
            <a:off x="6374620" y="2814875"/>
            <a:ext cx="2052677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DB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데이터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Migration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를 수행하고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en-US" altLang="ko-KR" sz="1000" dirty="0" err="1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Ap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에 대한 변경 및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Porting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을 수행</a:t>
            </a: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6200000" flipH="1">
            <a:off x="9412290" y="1480878"/>
            <a:ext cx="385981" cy="2055820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76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7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1" name="AutoShape 71"/>
          <p:cNvSpPr>
            <a:spLocks noChangeArrowheads="1"/>
          </p:cNvSpPr>
          <p:nvPr/>
        </p:nvSpPr>
        <p:spPr bwMode="auto">
          <a:xfrm>
            <a:off x="8548541" y="2775670"/>
            <a:ext cx="2084649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9064908" y="2377983"/>
            <a:ext cx="10230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</a:t>
            </a:r>
            <a:r>
              <a:rPr lang="en-US" altLang="ko-KR" sz="11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테스트</a:t>
            </a:r>
            <a:endParaRPr lang="ko-KR" altLang="en-US" b="1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107" name="AutoShape 71"/>
          <p:cNvSpPr>
            <a:spLocks noChangeArrowheads="1"/>
          </p:cNvSpPr>
          <p:nvPr/>
        </p:nvSpPr>
        <p:spPr bwMode="auto">
          <a:xfrm>
            <a:off x="8642117" y="2814875"/>
            <a:ext cx="1897486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단위테스트 및 기능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성능테스트 후 이슈 발생 시 상세 이행방안 수립 후 실행준비</a:t>
            </a:r>
          </a:p>
        </p:txBody>
      </p:sp>
      <p:sp>
        <p:nvSpPr>
          <p:cNvPr id="165" name="AutoShape 71"/>
          <p:cNvSpPr>
            <a:spLocks noChangeArrowheads="1"/>
          </p:cNvSpPr>
          <p:nvPr/>
        </p:nvSpPr>
        <p:spPr bwMode="auto">
          <a:xfrm>
            <a:off x="1710538" y="4251976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별 이행계획서 작성</a:t>
            </a:r>
          </a:p>
        </p:txBody>
      </p:sp>
      <p:sp>
        <p:nvSpPr>
          <p:cNvPr id="168" name="AutoShape 71"/>
          <p:cNvSpPr>
            <a:spLocks noChangeArrowheads="1"/>
          </p:cNvSpPr>
          <p:nvPr/>
        </p:nvSpPr>
        <p:spPr bwMode="auto">
          <a:xfrm>
            <a:off x="1710538" y="5842825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별 이행계획서 및</a:t>
            </a:r>
          </a:p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별 성능비교방안 협의 </a:t>
            </a:r>
          </a:p>
        </p:txBody>
      </p:sp>
      <p:cxnSp>
        <p:nvCxnSpPr>
          <p:cNvPr id="169" name="직선 화살표 연결선 168"/>
          <p:cNvCxnSpPr>
            <a:stCxn id="165" idx="2"/>
            <a:endCxn id="168" idx="0"/>
          </p:cNvCxnSpPr>
          <p:nvPr/>
        </p:nvCxnSpPr>
        <p:spPr>
          <a:xfrm>
            <a:off x="2736876" y="4596714"/>
            <a:ext cx="0" cy="12461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utoShape 71"/>
          <p:cNvSpPr>
            <a:spLocks noChangeArrowheads="1"/>
          </p:cNvSpPr>
          <p:nvPr/>
        </p:nvSpPr>
        <p:spPr bwMode="auto">
          <a:xfrm>
            <a:off x="4090163" y="4251976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HW,NW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장비 도입 및 설치</a:t>
            </a:r>
          </a:p>
        </p:txBody>
      </p:sp>
      <p:sp>
        <p:nvSpPr>
          <p:cNvPr id="171" name="AutoShape 71"/>
          <p:cNvSpPr>
            <a:spLocks noChangeArrowheads="1"/>
          </p:cNvSpPr>
          <p:nvPr/>
        </p:nvSpPr>
        <p:spPr bwMode="auto">
          <a:xfrm>
            <a:off x="4090163" y="4782259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OS,MW,DB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설치 및 환경 설정</a:t>
            </a:r>
          </a:p>
        </p:txBody>
      </p:sp>
      <p:sp>
        <p:nvSpPr>
          <p:cNvPr id="172" name="AutoShape 71"/>
          <p:cNvSpPr>
            <a:spLocks noChangeArrowheads="1"/>
          </p:cNvSpPr>
          <p:nvPr/>
        </p:nvSpPr>
        <p:spPr bwMode="auto">
          <a:xfrm>
            <a:off x="4090162" y="5842825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이행을 위한 네트워크 개통</a:t>
            </a:r>
          </a:p>
        </p:txBody>
      </p:sp>
      <p:sp>
        <p:nvSpPr>
          <p:cNvPr id="173" name="AutoShape 71"/>
          <p:cNvSpPr>
            <a:spLocks noChangeArrowheads="1"/>
          </p:cNvSpPr>
          <p:nvPr/>
        </p:nvSpPr>
        <p:spPr bwMode="auto">
          <a:xfrm>
            <a:off x="4090162" y="5312542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기타 상용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SW(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클러스터 등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) 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구성</a:t>
            </a:r>
          </a:p>
        </p:txBody>
      </p:sp>
      <p:cxnSp>
        <p:nvCxnSpPr>
          <p:cNvPr id="174" name="직선 화살표 연결선 173"/>
          <p:cNvCxnSpPr>
            <a:stCxn id="170" idx="2"/>
            <a:endCxn id="171" idx="0"/>
          </p:cNvCxnSpPr>
          <p:nvPr/>
        </p:nvCxnSpPr>
        <p:spPr>
          <a:xfrm>
            <a:off x="5116501" y="4596714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직선 화살표 연결선 174"/>
          <p:cNvCxnSpPr>
            <a:stCxn id="171" idx="2"/>
            <a:endCxn id="173" idx="0"/>
          </p:cNvCxnSpPr>
          <p:nvPr/>
        </p:nvCxnSpPr>
        <p:spPr>
          <a:xfrm flipH="1">
            <a:off x="5116501" y="5126997"/>
            <a:ext cx="1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직선 화살표 연결선 175"/>
          <p:cNvCxnSpPr>
            <a:stCxn id="173" idx="2"/>
            <a:endCxn id="172" idx="0"/>
          </p:cNvCxnSpPr>
          <p:nvPr/>
        </p:nvCxnSpPr>
        <p:spPr>
          <a:xfrm>
            <a:off x="5116500" y="5657280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AutoShape 71"/>
          <p:cNvSpPr>
            <a:spLocks noChangeArrowheads="1"/>
          </p:cNvSpPr>
          <p:nvPr/>
        </p:nvSpPr>
        <p:spPr bwMode="auto">
          <a:xfrm>
            <a:off x="6385377" y="4251976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DB Migration</a:t>
            </a:r>
          </a:p>
        </p:txBody>
      </p:sp>
      <p:cxnSp>
        <p:nvCxnSpPr>
          <p:cNvPr id="178" name="직선 화살표 연결선 177"/>
          <p:cNvCxnSpPr>
            <a:stCxn id="177" idx="2"/>
            <a:endCxn id="180" idx="0"/>
          </p:cNvCxnSpPr>
          <p:nvPr/>
        </p:nvCxnSpPr>
        <p:spPr>
          <a:xfrm>
            <a:off x="7411715" y="4596714"/>
            <a:ext cx="0" cy="12461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AutoShape 71"/>
          <p:cNvSpPr>
            <a:spLocks noChangeArrowheads="1"/>
          </p:cNvSpPr>
          <p:nvPr/>
        </p:nvSpPr>
        <p:spPr bwMode="auto">
          <a:xfrm>
            <a:off x="6385377" y="5842825"/>
            <a:ext cx="205267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WEB/WAS/AP Migration</a:t>
            </a:r>
          </a:p>
        </p:txBody>
      </p:sp>
      <p:sp>
        <p:nvSpPr>
          <p:cNvPr id="182" name="AutoShape 71"/>
          <p:cNvSpPr>
            <a:spLocks noChangeArrowheads="1"/>
          </p:cNvSpPr>
          <p:nvPr/>
        </p:nvSpPr>
        <p:spPr bwMode="auto">
          <a:xfrm>
            <a:off x="8640050" y="4251976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단위테스트 및 </a:t>
            </a:r>
          </a:p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데이터 검증</a:t>
            </a:r>
          </a:p>
        </p:txBody>
      </p:sp>
      <p:cxnSp>
        <p:nvCxnSpPr>
          <p:cNvPr id="183" name="직선 화살표 연결선 182"/>
          <p:cNvCxnSpPr>
            <a:stCxn id="182" idx="2"/>
            <a:endCxn id="184" idx="0"/>
          </p:cNvCxnSpPr>
          <p:nvPr/>
        </p:nvCxnSpPr>
        <p:spPr>
          <a:xfrm>
            <a:off x="9589827" y="4596714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AutoShape 71"/>
          <p:cNvSpPr>
            <a:spLocks noChangeArrowheads="1"/>
          </p:cNvSpPr>
          <p:nvPr/>
        </p:nvSpPr>
        <p:spPr bwMode="auto">
          <a:xfrm>
            <a:off x="8640050" y="4782259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연동 기능 테스트</a:t>
            </a:r>
          </a:p>
        </p:txBody>
      </p:sp>
      <p:sp>
        <p:nvSpPr>
          <p:cNvPr id="185" name="AutoShape 71"/>
          <p:cNvSpPr>
            <a:spLocks noChangeArrowheads="1"/>
          </p:cNvSpPr>
          <p:nvPr/>
        </p:nvSpPr>
        <p:spPr bwMode="auto">
          <a:xfrm>
            <a:off x="8640050" y="5312542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부하 테스트</a:t>
            </a:r>
          </a:p>
        </p:txBody>
      </p:sp>
      <p:cxnSp>
        <p:nvCxnSpPr>
          <p:cNvPr id="186" name="직선 화살표 연결선 185"/>
          <p:cNvCxnSpPr>
            <a:stCxn id="184" idx="2"/>
            <a:endCxn id="185" idx="0"/>
          </p:cNvCxnSpPr>
          <p:nvPr/>
        </p:nvCxnSpPr>
        <p:spPr>
          <a:xfrm>
            <a:off x="9589827" y="5126997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꺾인 연결선 187"/>
          <p:cNvCxnSpPr>
            <a:stCxn id="168" idx="3"/>
            <a:endCxn id="170" idx="1"/>
          </p:cNvCxnSpPr>
          <p:nvPr/>
        </p:nvCxnSpPr>
        <p:spPr bwMode="auto">
          <a:xfrm flipV="1">
            <a:off x="3763214" y="4424346"/>
            <a:ext cx="326948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꺾인 연결선 190"/>
          <p:cNvCxnSpPr>
            <a:stCxn id="172" idx="3"/>
            <a:endCxn id="177" idx="1"/>
          </p:cNvCxnSpPr>
          <p:nvPr/>
        </p:nvCxnSpPr>
        <p:spPr bwMode="auto">
          <a:xfrm flipV="1">
            <a:off x="6142838" y="4424346"/>
            <a:ext cx="242538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꺾인 연결선 193"/>
          <p:cNvCxnSpPr>
            <a:stCxn id="180" idx="3"/>
            <a:endCxn id="182" idx="1"/>
          </p:cNvCxnSpPr>
          <p:nvPr/>
        </p:nvCxnSpPr>
        <p:spPr bwMode="auto">
          <a:xfrm flipV="1">
            <a:off x="8438054" y="4424346"/>
            <a:ext cx="201997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직사각형 52"/>
          <p:cNvSpPr/>
          <p:nvPr/>
        </p:nvSpPr>
        <p:spPr>
          <a:xfrm>
            <a:off x="6374619" y="4606613"/>
            <a:ext cx="157286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kern="0" dirty="0">
                <a:latin typeface="나눔고딕" panose="020B0600000101010101" charset="-127"/>
                <a:ea typeface="나눔고딕" panose="020B0600000101010101" charset="-127"/>
              </a:rPr>
              <a:t>※ </a:t>
            </a:r>
            <a:r>
              <a:rPr lang="ko-KR" altLang="en-US" sz="800" kern="0" dirty="0">
                <a:latin typeface="나눔고딕" panose="020B0600000101010101" charset="-127"/>
                <a:ea typeface="나눔고딕" panose="020B0600000101010101" charset="-127"/>
              </a:rPr>
              <a:t>애플리케이션 </a:t>
            </a:r>
            <a:r>
              <a:rPr lang="en-US" altLang="ko-KR" sz="800" kern="0" dirty="0">
                <a:latin typeface="나눔고딕" panose="020B0600000101010101" charset="-127"/>
                <a:ea typeface="나눔고딕" panose="020B0600000101010101" charset="-127"/>
              </a:rPr>
              <a:t>Migration</a:t>
            </a:r>
            <a:r>
              <a:rPr lang="ko-KR" altLang="en-US" sz="800" kern="0" dirty="0">
                <a:latin typeface="나눔고딕" panose="020B0600000101010101" charset="-127"/>
                <a:ea typeface="나눔고딕" panose="020B0600000101010101" charset="-127"/>
              </a:rPr>
              <a:t>참조</a:t>
            </a:r>
            <a:endParaRPr lang="ko-KR" altLang="en-US" sz="1000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6374619" y="6196505"/>
            <a:ext cx="152798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kern="0" dirty="0">
                <a:latin typeface="나눔고딕" panose="020B0600000101010101" charset="-127"/>
                <a:ea typeface="나눔고딕" panose="020B0600000101010101" charset="-127"/>
              </a:rPr>
              <a:t>※ WEB/WAS Migration </a:t>
            </a:r>
            <a:r>
              <a:rPr lang="ko-KR" altLang="en-US" sz="800" kern="0" dirty="0">
                <a:latin typeface="나눔고딕" panose="020B0600000101010101" charset="-127"/>
                <a:ea typeface="나눔고딕" panose="020B0600000101010101" charset="-127"/>
              </a:rPr>
              <a:t>참조</a:t>
            </a:r>
            <a:endParaRPr lang="ko-KR" altLang="en-US" sz="1000" dirty="0"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7" name="AutoShape 71"/>
          <p:cNvSpPr>
            <a:spLocks noChangeArrowheads="1"/>
          </p:cNvSpPr>
          <p:nvPr/>
        </p:nvSpPr>
        <p:spPr bwMode="auto">
          <a:xfrm>
            <a:off x="8640050" y="5842824"/>
            <a:ext cx="1899554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이슈</a:t>
            </a:r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발생 시 해결방안 수립 후 상세 전환계획 작성 및 실행</a:t>
            </a:r>
          </a:p>
        </p:txBody>
      </p:sp>
      <p:cxnSp>
        <p:nvCxnSpPr>
          <p:cNvPr id="64" name="직선 화살표 연결선 63"/>
          <p:cNvCxnSpPr>
            <a:stCxn id="185" idx="2"/>
            <a:endCxn id="57" idx="0"/>
          </p:cNvCxnSpPr>
          <p:nvPr/>
        </p:nvCxnSpPr>
        <p:spPr>
          <a:xfrm>
            <a:off x="9589827" y="5657281"/>
            <a:ext cx="0" cy="1855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1127B83E-4E0F-CA45-B08D-63E62340C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3.4 U2L - Migration </a:t>
            </a:r>
            <a:r>
              <a:rPr kumimoji="1" lang="ko-KR" altLang="en-US" dirty="0"/>
              <a:t>방안 </a:t>
            </a:r>
            <a:r>
              <a:rPr kumimoji="1" lang="en-US" altLang="ko-KR" dirty="0"/>
              <a:t>: </a:t>
            </a:r>
            <a:r>
              <a:rPr kumimoji="1" lang="en" altLang="ko-KR" dirty="0"/>
              <a:t>Preparation </a:t>
            </a:r>
            <a:r>
              <a:rPr kumimoji="1" lang="ko-KR" altLang="en-US" dirty="0"/>
              <a:t>단계 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DACD964A-4129-D345-948A-9BB4F9CF35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030596"/>
          </a:xfrm>
        </p:spPr>
        <p:txBody>
          <a:bodyPr>
            <a:normAutofit/>
          </a:bodyPr>
          <a:lstStyle/>
          <a:p>
            <a:r>
              <a:rPr kumimoji="1" lang="en" altLang="ko-KR" dirty="0"/>
              <a:t>Preparation </a:t>
            </a:r>
            <a:r>
              <a:rPr kumimoji="1" lang="ko-KR" altLang="en-US" dirty="0"/>
              <a:t>단계에서는 </a:t>
            </a:r>
            <a:r>
              <a:rPr kumimoji="1" lang="en" altLang="ko-KR" dirty="0"/>
              <a:t>Unix</a:t>
            </a:r>
            <a:r>
              <a:rPr kumimoji="1" lang="ko-KR" altLang="en-US" dirty="0" err="1"/>
              <a:t>를</a:t>
            </a:r>
            <a:r>
              <a:rPr kumimoji="1" lang="ko-KR" altLang="en-US" dirty="0"/>
              <a:t> </a:t>
            </a:r>
            <a:r>
              <a:rPr kumimoji="1" lang="en" altLang="ko-KR" dirty="0"/>
              <a:t>Linux Platform</a:t>
            </a:r>
            <a:r>
              <a:rPr kumimoji="1" lang="ko-KR" altLang="en-US" dirty="0" err="1"/>
              <a:t>으로</a:t>
            </a:r>
            <a:r>
              <a:rPr kumimoji="1" lang="ko-KR" altLang="en-US" dirty="0"/>
              <a:t> 전환하기 위한 구체적인 이행계획서를 작성하며</a:t>
            </a:r>
            <a:r>
              <a:rPr kumimoji="1" lang="en-US" altLang="ko-KR" dirty="0"/>
              <a:t>, </a:t>
            </a:r>
            <a:r>
              <a:rPr kumimoji="1" lang="en" altLang="ko-KR" dirty="0"/>
              <a:t>To-Be </a:t>
            </a:r>
            <a:r>
              <a:rPr kumimoji="1" lang="ko-KR" altLang="en-US" dirty="0"/>
              <a:t>시스템에 </a:t>
            </a:r>
            <a:r>
              <a:rPr kumimoji="1" lang="en" altLang="ko-KR" dirty="0"/>
              <a:t>App</a:t>
            </a:r>
            <a:r>
              <a:rPr kumimoji="1" lang="ko-KR" altLang="en-US" dirty="0"/>
              <a:t>와 </a:t>
            </a:r>
            <a:r>
              <a:rPr kumimoji="1" lang="en" altLang="ko-KR" dirty="0"/>
              <a:t>Data</a:t>
            </a:r>
            <a:r>
              <a:rPr kumimoji="1" lang="ko-KR" altLang="en-US" dirty="0" err="1"/>
              <a:t>를</a:t>
            </a:r>
            <a:r>
              <a:rPr kumimoji="1" lang="ko-KR" altLang="en-US" dirty="0"/>
              <a:t> </a:t>
            </a:r>
            <a:r>
              <a:rPr kumimoji="1" lang="en" altLang="ko-KR" dirty="0"/>
              <a:t>Porting</a:t>
            </a:r>
            <a:r>
              <a:rPr kumimoji="1" lang="ko-KR" altLang="en-US" dirty="0"/>
              <a:t>하여 일정기간 동안 서비스 테스트를 수행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11879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오픈 소스 전환 이행 유형</a:t>
            </a:r>
            <a:endParaRPr lang="ko-KR" altLang="en-US" dirty="0"/>
          </a:p>
        </p:txBody>
      </p:sp>
      <p:sp>
        <p:nvSpPr>
          <p:cNvPr id="61" name="직사각형 60"/>
          <p:cNvSpPr/>
          <p:nvPr/>
        </p:nvSpPr>
        <p:spPr>
          <a:xfrm>
            <a:off x="335360" y="827569"/>
            <a:ext cx="11528162" cy="58477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HW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및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OS </a:t>
            </a:r>
            <a:r>
              <a:rPr lang="ko-KR" altLang="en-US" sz="1600" dirty="0" err="1">
                <a:latin typeface="산돌고딕 M" panose="02030504000101010101" pitchFamily="18" charset="-127"/>
                <a:ea typeface="산돌고딕 M" panose="02030504000101010101" pitchFamily="18" charset="-127"/>
              </a:rPr>
              <a:t>리눅스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전환 시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TCO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절감효과를 크게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하기 위해서는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Package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형태나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DB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서버를 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U2L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형태의 마이그레이션이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효과가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크지만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다양한 요소에 대한 고려 사항이 필요합니다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  <a:endParaRPr lang="en-US" altLang="ko-KR" sz="16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grpSp>
        <p:nvGrpSpPr>
          <p:cNvPr id="62" name="그룹 61"/>
          <p:cNvGrpSpPr/>
          <p:nvPr/>
        </p:nvGrpSpPr>
        <p:grpSpPr>
          <a:xfrm>
            <a:off x="407384" y="1844824"/>
            <a:ext cx="11403964" cy="4298778"/>
            <a:chOff x="170299" y="2040290"/>
            <a:chExt cx="9535229" cy="4377042"/>
          </a:xfrm>
        </p:grpSpPr>
        <p:sp>
          <p:nvSpPr>
            <p:cNvPr id="63" name="object 4"/>
            <p:cNvSpPr/>
            <p:nvPr/>
          </p:nvSpPr>
          <p:spPr>
            <a:xfrm>
              <a:off x="1313688" y="2057433"/>
              <a:ext cx="2176272" cy="78603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64" name="object 5"/>
            <p:cNvSpPr/>
            <p:nvPr/>
          </p:nvSpPr>
          <p:spPr>
            <a:xfrm>
              <a:off x="1295908" y="2041074"/>
              <a:ext cx="2160270" cy="772525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65" name="object 6"/>
            <p:cNvSpPr/>
            <p:nvPr/>
          </p:nvSpPr>
          <p:spPr>
            <a:xfrm>
              <a:off x="1295908" y="2041074"/>
              <a:ext cx="2160270" cy="772525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ln w="12700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66" name="object 7"/>
            <p:cNvSpPr/>
            <p:nvPr/>
          </p:nvSpPr>
          <p:spPr>
            <a:xfrm>
              <a:off x="1310894" y="2060497"/>
              <a:ext cx="292735" cy="229884"/>
            </a:xfrm>
            <a:custGeom>
              <a:avLst/>
              <a:gdLst/>
              <a:ahLst/>
              <a:cxnLst/>
              <a:rect l="l" t="t" r="r" b="b"/>
              <a:pathLst>
                <a:path w="292734" h="257175">
                  <a:moveTo>
                    <a:pt x="249809" y="0"/>
                  </a:moveTo>
                  <a:lnTo>
                    <a:pt x="42925" y="0"/>
                  </a:lnTo>
                  <a:lnTo>
                    <a:pt x="26253" y="3365"/>
                  </a:lnTo>
                  <a:lnTo>
                    <a:pt x="12604" y="12541"/>
                  </a:lnTo>
                  <a:lnTo>
                    <a:pt x="3385" y="26146"/>
                  </a:lnTo>
                  <a:lnTo>
                    <a:pt x="0" y="42799"/>
                  </a:lnTo>
                  <a:lnTo>
                    <a:pt x="0" y="214249"/>
                  </a:lnTo>
                  <a:lnTo>
                    <a:pt x="3385" y="230975"/>
                  </a:lnTo>
                  <a:lnTo>
                    <a:pt x="12604" y="244617"/>
                  </a:lnTo>
                  <a:lnTo>
                    <a:pt x="26253" y="253807"/>
                  </a:lnTo>
                  <a:lnTo>
                    <a:pt x="42925" y="257175"/>
                  </a:lnTo>
                  <a:lnTo>
                    <a:pt x="249809" y="257175"/>
                  </a:lnTo>
                  <a:lnTo>
                    <a:pt x="266535" y="253807"/>
                  </a:lnTo>
                  <a:lnTo>
                    <a:pt x="280177" y="244617"/>
                  </a:lnTo>
                  <a:lnTo>
                    <a:pt x="289367" y="230975"/>
                  </a:lnTo>
                  <a:lnTo>
                    <a:pt x="292734" y="214249"/>
                  </a:lnTo>
                  <a:lnTo>
                    <a:pt x="292734" y="42799"/>
                  </a:lnTo>
                  <a:lnTo>
                    <a:pt x="289367" y="26146"/>
                  </a:lnTo>
                  <a:lnTo>
                    <a:pt x="280177" y="12541"/>
                  </a:lnTo>
                  <a:lnTo>
                    <a:pt x="266535" y="3365"/>
                  </a:lnTo>
                  <a:lnTo>
                    <a:pt x="24980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67" name="object 8"/>
            <p:cNvSpPr txBox="1"/>
            <p:nvPr/>
          </p:nvSpPr>
          <p:spPr>
            <a:xfrm>
              <a:off x="1414525" y="2091262"/>
              <a:ext cx="84455" cy="1828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420"/>
                </a:lnSpc>
              </a:pPr>
              <a:r>
                <a:rPr sz="1050" spc="-5" dirty="0">
                  <a:solidFill>
                    <a:srgbClr val="FFFFFF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/>
                </a:rPr>
                <a:t>1</a:t>
              </a:r>
              <a:endParaRPr sz="1050">
                <a:latin typeface="산돌고딕 M" panose="02030504000101010101" pitchFamily="18" charset="-127"/>
                <a:ea typeface="산돌고딕 M" panose="02030504000101010101" pitchFamily="18" charset="-127"/>
                <a:cs typeface="Malgun Gothic"/>
              </a:endParaRPr>
            </a:p>
          </p:txBody>
        </p:sp>
        <p:sp>
          <p:nvSpPr>
            <p:cNvPr id="68" name="object 9"/>
            <p:cNvSpPr txBox="1"/>
            <p:nvPr/>
          </p:nvSpPr>
          <p:spPr>
            <a:xfrm>
              <a:off x="1716430" y="2183135"/>
              <a:ext cx="1436370" cy="43873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r">
                <a:defRPr sz="1000" b="1">
                  <a:latin typeface="+mn-ea"/>
                  <a:ea typeface="+mn-ea"/>
                </a:defRPr>
              </a:lvl1pPr>
            </a:lstStyle>
            <a:p>
              <a:pPr algn="ctr"/>
              <a:r>
                <a:rPr sz="11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HW  및 OS </a:t>
              </a:r>
              <a:endParaRPr lang="en-US" sz="11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algn="ctr"/>
              <a:r>
                <a:rPr lang="ko-KR" altLang="en-US" sz="110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리눅스</a:t>
              </a:r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전환</a:t>
              </a:r>
              <a:endParaRPr sz="11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69" name="object 11"/>
            <p:cNvSpPr/>
            <p:nvPr/>
          </p:nvSpPr>
          <p:spPr>
            <a:xfrm>
              <a:off x="1301877" y="2914078"/>
              <a:ext cx="8136255" cy="0"/>
            </a:xfrm>
            <a:custGeom>
              <a:avLst/>
              <a:gdLst/>
              <a:ahLst/>
              <a:cxnLst/>
              <a:rect l="l" t="t" r="r" b="b"/>
              <a:pathLst>
                <a:path w="8136255">
                  <a:moveTo>
                    <a:pt x="0" y="0"/>
                  </a:moveTo>
                  <a:lnTo>
                    <a:pt x="8136001" y="0"/>
                  </a:lnTo>
                </a:path>
              </a:pathLst>
            </a:custGeom>
            <a:ln w="19050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70" name="object 12"/>
            <p:cNvSpPr/>
            <p:nvPr/>
          </p:nvSpPr>
          <p:spPr>
            <a:xfrm>
              <a:off x="1313688" y="3122733"/>
              <a:ext cx="2176272" cy="78603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71" name="object 13"/>
            <p:cNvSpPr/>
            <p:nvPr/>
          </p:nvSpPr>
          <p:spPr>
            <a:xfrm>
              <a:off x="1295908" y="3106148"/>
              <a:ext cx="2160270" cy="772525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72" name="object 14"/>
            <p:cNvSpPr/>
            <p:nvPr/>
          </p:nvSpPr>
          <p:spPr>
            <a:xfrm>
              <a:off x="1295908" y="3106148"/>
              <a:ext cx="2160270" cy="772525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ln w="12700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73" name="object 15"/>
            <p:cNvSpPr/>
            <p:nvPr/>
          </p:nvSpPr>
          <p:spPr>
            <a:xfrm>
              <a:off x="1310894" y="3125458"/>
              <a:ext cx="292735" cy="230452"/>
            </a:xfrm>
            <a:custGeom>
              <a:avLst/>
              <a:gdLst/>
              <a:ahLst/>
              <a:cxnLst/>
              <a:rect l="l" t="t" r="r" b="b"/>
              <a:pathLst>
                <a:path w="292734" h="257810">
                  <a:moveTo>
                    <a:pt x="249809" y="0"/>
                  </a:moveTo>
                  <a:lnTo>
                    <a:pt x="42925" y="0"/>
                  </a:lnTo>
                  <a:lnTo>
                    <a:pt x="26253" y="3367"/>
                  </a:lnTo>
                  <a:lnTo>
                    <a:pt x="12604" y="12557"/>
                  </a:lnTo>
                  <a:lnTo>
                    <a:pt x="3385" y="26199"/>
                  </a:lnTo>
                  <a:lnTo>
                    <a:pt x="0" y="42925"/>
                  </a:lnTo>
                  <a:lnTo>
                    <a:pt x="0" y="214375"/>
                  </a:lnTo>
                  <a:lnTo>
                    <a:pt x="3385" y="231048"/>
                  </a:lnTo>
                  <a:lnTo>
                    <a:pt x="12604" y="244697"/>
                  </a:lnTo>
                  <a:lnTo>
                    <a:pt x="26253" y="253916"/>
                  </a:lnTo>
                  <a:lnTo>
                    <a:pt x="42925" y="257301"/>
                  </a:lnTo>
                  <a:lnTo>
                    <a:pt x="249809" y="257301"/>
                  </a:lnTo>
                  <a:lnTo>
                    <a:pt x="266535" y="253916"/>
                  </a:lnTo>
                  <a:lnTo>
                    <a:pt x="280177" y="244697"/>
                  </a:lnTo>
                  <a:lnTo>
                    <a:pt x="289367" y="231048"/>
                  </a:lnTo>
                  <a:lnTo>
                    <a:pt x="292734" y="214375"/>
                  </a:lnTo>
                  <a:lnTo>
                    <a:pt x="292734" y="42925"/>
                  </a:lnTo>
                  <a:lnTo>
                    <a:pt x="289367" y="26199"/>
                  </a:lnTo>
                  <a:lnTo>
                    <a:pt x="280177" y="12557"/>
                  </a:lnTo>
                  <a:lnTo>
                    <a:pt x="266535" y="3367"/>
                  </a:lnTo>
                  <a:lnTo>
                    <a:pt x="24980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74" name="object 16"/>
            <p:cNvSpPr txBox="1"/>
            <p:nvPr/>
          </p:nvSpPr>
          <p:spPr>
            <a:xfrm>
              <a:off x="1414525" y="3156563"/>
              <a:ext cx="84455" cy="1828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420"/>
                </a:lnSpc>
              </a:pPr>
              <a:r>
                <a:rPr sz="1050" spc="-5" dirty="0">
                  <a:solidFill>
                    <a:srgbClr val="FFFFFF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/>
                </a:rPr>
                <a:t>2</a:t>
              </a:r>
              <a:endParaRPr sz="1050">
                <a:latin typeface="산돌고딕 M" panose="02030504000101010101" pitchFamily="18" charset="-127"/>
                <a:ea typeface="산돌고딕 M" panose="02030504000101010101" pitchFamily="18" charset="-127"/>
                <a:cs typeface="Malgun Gothic"/>
              </a:endParaRPr>
            </a:p>
          </p:txBody>
        </p:sp>
        <p:sp>
          <p:nvSpPr>
            <p:cNvPr id="75" name="object 17"/>
            <p:cNvSpPr txBox="1"/>
            <p:nvPr/>
          </p:nvSpPr>
          <p:spPr>
            <a:xfrm>
              <a:off x="1679218" y="3322149"/>
              <a:ext cx="1545590" cy="43873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r">
                <a:defRPr sz="1000" b="1">
                  <a:latin typeface="+mn-ea"/>
                  <a:ea typeface="+mn-ea"/>
                </a:defRPr>
              </a:lvl1pPr>
            </a:lstStyle>
            <a:p>
              <a:pPr algn="ctr"/>
              <a:r>
                <a:rPr sz="11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HW , OS 및 DBMS</a:t>
              </a:r>
            </a:p>
            <a:p>
              <a:pPr algn="ctr"/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오픈 소스 전환</a:t>
              </a:r>
              <a:endParaRPr sz="11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76" name="object 18"/>
            <p:cNvSpPr/>
            <p:nvPr/>
          </p:nvSpPr>
          <p:spPr>
            <a:xfrm>
              <a:off x="1301877" y="4122304"/>
              <a:ext cx="8136255" cy="0"/>
            </a:xfrm>
            <a:custGeom>
              <a:avLst/>
              <a:gdLst/>
              <a:ahLst/>
              <a:cxnLst/>
              <a:rect l="l" t="t" r="r" b="b"/>
              <a:pathLst>
                <a:path w="8136255">
                  <a:moveTo>
                    <a:pt x="0" y="0"/>
                  </a:moveTo>
                  <a:lnTo>
                    <a:pt x="8136001" y="0"/>
                  </a:lnTo>
                </a:path>
              </a:pathLst>
            </a:custGeom>
            <a:ln w="19050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77" name="object 20"/>
            <p:cNvSpPr/>
            <p:nvPr/>
          </p:nvSpPr>
          <p:spPr>
            <a:xfrm>
              <a:off x="1313688" y="4286117"/>
              <a:ext cx="2176272" cy="78739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78" name="object 21"/>
            <p:cNvSpPr/>
            <p:nvPr/>
          </p:nvSpPr>
          <p:spPr>
            <a:xfrm>
              <a:off x="1295908" y="4270213"/>
              <a:ext cx="2160270" cy="772525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79" name="object 22"/>
            <p:cNvSpPr/>
            <p:nvPr/>
          </p:nvSpPr>
          <p:spPr>
            <a:xfrm>
              <a:off x="1295908" y="4270213"/>
              <a:ext cx="2160270" cy="772525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ln w="12700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80" name="object 23"/>
            <p:cNvSpPr/>
            <p:nvPr/>
          </p:nvSpPr>
          <p:spPr>
            <a:xfrm>
              <a:off x="1310894" y="4289637"/>
              <a:ext cx="292735" cy="229884"/>
            </a:xfrm>
            <a:custGeom>
              <a:avLst/>
              <a:gdLst/>
              <a:ahLst/>
              <a:cxnLst/>
              <a:rect l="l" t="t" r="r" b="b"/>
              <a:pathLst>
                <a:path w="292734" h="257175">
                  <a:moveTo>
                    <a:pt x="249809" y="0"/>
                  </a:moveTo>
                  <a:lnTo>
                    <a:pt x="42925" y="0"/>
                  </a:lnTo>
                  <a:lnTo>
                    <a:pt x="26253" y="3367"/>
                  </a:lnTo>
                  <a:lnTo>
                    <a:pt x="12604" y="12557"/>
                  </a:lnTo>
                  <a:lnTo>
                    <a:pt x="3385" y="26199"/>
                  </a:lnTo>
                  <a:lnTo>
                    <a:pt x="0" y="42925"/>
                  </a:lnTo>
                  <a:lnTo>
                    <a:pt x="0" y="214375"/>
                  </a:lnTo>
                  <a:lnTo>
                    <a:pt x="3385" y="231028"/>
                  </a:lnTo>
                  <a:lnTo>
                    <a:pt x="12604" y="244633"/>
                  </a:lnTo>
                  <a:lnTo>
                    <a:pt x="26253" y="253809"/>
                  </a:lnTo>
                  <a:lnTo>
                    <a:pt x="42925" y="257175"/>
                  </a:lnTo>
                  <a:lnTo>
                    <a:pt x="249809" y="257175"/>
                  </a:lnTo>
                  <a:lnTo>
                    <a:pt x="266535" y="253809"/>
                  </a:lnTo>
                  <a:lnTo>
                    <a:pt x="280177" y="244633"/>
                  </a:lnTo>
                  <a:lnTo>
                    <a:pt x="289367" y="231028"/>
                  </a:lnTo>
                  <a:lnTo>
                    <a:pt x="292734" y="214375"/>
                  </a:lnTo>
                  <a:lnTo>
                    <a:pt x="292734" y="42925"/>
                  </a:lnTo>
                  <a:lnTo>
                    <a:pt x="289367" y="26199"/>
                  </a:lnTo>
                  <a:lnTo>
                    <a:pt x="280177" y="12557"/>
                  </a:lnTo>
                  <a:lnTo>
                    <a:pt x="266535" y="3367"/>
                  </a:lnTo>
                  <a:lnTo>
                    <a:pt x="24980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81" name="object 24"/>
            <p:cNvSpPr txBox="1"/>
            <p:nvPr/>
          </p:nvSpPr>
          <p:spPr>
            <a:xfrm>
              <a:off x="1414525" y="4320970"/>
              <a:ext cx="84455" cy="1828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420"/>
                </a:lnSpc>
              </a:pPr>
              <a:r>
                <a:rPr sz="1050" spc="-5" dirty="0">
                  <a:solidFill>
                    <a:srgbClr val="FFFFFF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/>
                </a:rPr>
                <a:t>3</a:t>
              </a:r>
              <a:endParaRPr sz="1050">
                <a:latin typeface="산돌고딕 M" panose="02030504000101010101" pitchFamily="18" charset="-127"/>
                <a:ea typeface="산돌고딕 M" panose="02030504000101010101" pitchFamily="18" charset="-127"/>
                <a:cs typeface="Malgun Gothic"/>
              </a:endParaRPr>
            </a:p>
          </p:txBody>
        </p:sp>
        <p:sp>
          <p:nvSpPr>
            <p:cNvPr id="82" name="object 25"/>
            <p:cNvSpPr txBox="1"/>
            <p:nvPr/>
          </p:nvSpPr>
          <p:spPr>
            <a:xfrm>
              <a:off x="1634617" y="4401108"/>
              <a:ext cx="1508760" cy="43873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r">
                <a:defRPr sz="1000" b="1">
                  <a:latin typeface="+mn-ea"/>
                  <a:ea typeface="+mn-ea"/>
                </a:defRPr>
              </a:lvl1pPr>
            </a:lstStyle>
            <a:p>
              <a:pPr algn="ctr"/>
              <a:r>
                <a:rPr sz="11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HW , OS 및  WAS</a:t>
              </a:r>
            </a:p>
            <a:p>
              <a:pPr algn="ctr"/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오픈 소스 전환</a:t>
              </a:r>
              <a:endParaRPr sz="11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83" name="object 26"/>
            <p:cNvSpPr/>
            <p:nvPr/>
          </p:nvSpPr>
          <p:spPr>
            <a:xfrm>
              <a:off x="1301877" y="5312026"/>
              <a:ext cx="8136255" cy="0"/>
            </a:xfrm>
            <a:custGeom>
              <a:avLst/>
              <a:gdLst/>
              <a:ahLst/>
              <a:cxnLst/>
              <a:rect l="l" t="t" r="r" b="b"/>
              <a:pathLst>
                <a:path w="8136255">
                  <a:moveTo>
                    <a:pt x="0" y="0"/>
                  </a:moveTo>
                  <a:lnTo>
                    <a:pt x="8136001" y="0"/>
                  </a:lnTo>
                </a:path>
              </a:pathLst>
            </a:custGeom>
            <a:ln w="19050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84" name="object 28"/>
            <p:cNvSpPr/>
            <p:nvPr/>
          </p:nvSpPr>
          <p:spPr>
            <a:xfrm>
              <a:off x="1313688" y="5450864"/>
              <a:ext cx="2176272" cy="78603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85" name="object 29"/>
            <p:cNvSpPr/>
            <p:nvPr/>
          </p:nvSpPr>
          <p:spPr>
            <a:xfrm>
              <a:off x="1295908" y="5434403"/>
              <a:ext cx="2160270" cy="772525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86" name="object 30"/>
            <p:cNvSpPr/>
            <p:nvPr/>
          </p:nvSpPr>
          <p:spPr>
            <a:xfrm>
              <a:off x="1295908" y="5434403"/>
              <a:ext cx="2160270" cy="772525"/>
            </a:xfrm>
            <a:custGeom>
              <a:avLst/>
              <a:gdLst/>
              <a:ahLst/>
              <a:cxnLst/>
              <a:rect l="l" t="t" r="r" b="b"/>
              <a:pathLst>
                <a:path w="2160270" h="864235">
                  <a:moveTo>
                    <a:pt x="0" y="863993"/>
                  </a:moveTo>
                  <a:lnTo>
                    <a:pt x="2160016" y="863993"/>
                  </a:lnTo>
                  <a:lnTo>
                    <a:pt x="2160016" y="0"/>
                  </a:lnTo>
                  <a:lnTo>
                    <a:pt x="0" y="0"/>
                  </a:lnTo>
                  <a:lnTo>
                    <a:pt x="0" y="863993"/>
                  </a:lnTo>
                  <a:close/>
                </a:path>
              </a:pathLst>
            </a:custGeom>
            <a:ln w="12700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87" name="object 31"/>
            <p:cNvSpPr/>
            <p:nvPr/>
          </p:nvSpPr>
          <p:spPr>
            <a:xfrm>
              <a:off x="1310894" y="5453817"/>
              <a:ext cx="292735" cy="229884"/>
            </a:xfrm>
            <a:custGeom>
              <a:avLst/>
              <a:gdLst/>
              <a:ahLst/>
              <a:cxnLst/>
              <a:rect l="l" t="t" r="r" b="b"/>
              <a:pathLst>
                <a:path w="292734" h="257175">
                  <a:moveTo>
                    <a:pt x="249809" y="0"/>
                  </a:moveTo>
                  <a:lnTo>
                    <a:pt x="42925" y="0"/>
                  </a:lnTo>
                  <a:lnTo>
                    <a:pt x="26253" y="3365"/>
                  </a:lnTo>
                  <a:lnTo>
                    <a:pt x="12604" y="12541"/>
                  </a:lnTo>
                  <a:lnTo>
                    <a:pt x="3385" y="26146"/>
                  </a:lnTo>
                  <a:lnTo>
                    <a:pt x="0" y="42798"/>
                  </a:lnTo>
                  <a:lnTo>
                    <a:pt x="0" y="214248"/>
                  </a:lnTo>
                  <a:lnTo>
                    <a:pt x="3385" y="230975"/>
                  </a:lnTo>
                  <a:lnTo>
                    <a:pt x="12604" y="244617"/>
                  </a:lnTo>
                  <a:lnTo>
                    <a:pt x="26253" y="253807"/>
                  </a:lnTo>
                  <a:lnTo>
                    <a:pt x="42925" y="257174"/>
                  </a:lnTo>
                  <a:lnTo>
                    <a:pt x="249809" y="257174"/>
                  </a:lnTo>
                  <a:lnTo>
                    <a:pt x="266535" y="253807"/>
                  </a:lnTo>
                  <a:lnTo>
                    <a:pt x="280177" y="244617"/>
                  </a:lnTo>
                  <a:lnTo>
                    <a:pt x="289367" y="230975"/>
                  </a:lnTo>
                  <a:lnTo>
                    <a:pt x="292734" y="214248"/>
                  </a:lnTo>
                  <a:lnTo>
                    <a:pt x="292734" y="42798"/>
                  </a:lnTo>
                  <a:lnTo>
                    <a:pt x="289367" y="26146"/>
                  </a:lnTo>
                  <a:lnTo>
                    <a:pt x="280177" y="12541"/>
                  </a:lnTo>
                  <a:lnTo>
                    <a:pt x="266535" y="3365"/>
                  </a:lnTo>
                  <a:lnTo>
                    <a:pt x="24980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88" name="object 32"/>
            <p:cNvSpPr txBox="1"/>
            <p:nvPr/>
          </p:nvSpPr>
          <p:spPr>
            <a:xfrm>
              <a:off x="1414525" y="5485490"/>
              <a:ext cx="84455" cy="1828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420"/>
                </a:lnSpc>
              </a:pPr>
              <a:r>
                <a:rPr sz="1050" spc="-5" dirty="0">
                  <a:solidFill>
                    <a:srgbClr val="FFFFFF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/>
                </a:rPr>
                <a:t>4</a:t>
              </a:r>
              <a:endParaRPr sz="1050">
                <a:latin typeface="산돌고딕 M" panose="02030504000101010101" pitchFamily="18" charset="-127"/>
                <a:ea typeface="산돌고딕 M" panose="02030504000101010101" pitchFamily="18" charset="-127"/>
                <a:cs typeface="Malgun Gothic"/>
              </a:endParaRPr>
            </a:p>
          </p:txBody>
        </p:sp>
        <p:sp>
          <p:nvSpPr>
            <p:cNvPr id="89" name="object 33"/>
            <p:cNvSpPr txBox="1"/>
            <p:nvPr/>
          </p:nvSpPr>
          <p:spPr>
            <a:xfrm>
              <a:off x="1648332" y="5567511"/>
              <a:ext cx="1509395" cy="43873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r">
                <a:defRPr sz="1000" b="1">
                  <a:latin typeface="+mn-ea"/>
                  <a:ea typeface="+mn-ea"/>
                </a:defRPr>
              </a:lvl1pPr>
            </a:lstStyle>
            <a:p>
              <a:pPr algn="ctr"/>
              <a:r>
                <a:rPr sz="11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HW , OS 및  WEB</a:t>
              </a:r>
            </a:p>
            <a:p>
              <a:pPr algn="ctr"/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오픈 소스 전환</a:t>
              </a:r>
              <a:endParaRPr sz="11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90" name="object 34"/>
            <p:cNvSpPr/>
            <p:nvPr/>
          </p:nvSpPr>
          <p:spPr>
            <a:xfrm>
              <a:off x="1301877" y="6417332"/>
              <a:ext cx="8136255" cy="0"/>
            </a:xfrm>
            <a:custGeom>
              <a:avLst/>
              <a:gdLst/>
              <a:ahLst/>
              <a:cxnLst/>
              <a:rect l="l" t="t" r="r" b="b"/>
              <a:pathLst>
                <a:path w="8136255">
                  <a:moveTo>
                    <a:pt x="0" y="0"/>
                  </a:moveTo>
                  <a:lnTo>
                    <a:pt x="8136001" y="0"/>
                  </a:lnTo>
                </a:path>
              </a:pathLst>
            </a:custGeom>
            <a:ln w="19050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91" name="object 36"/>
            <p:cNvSpPr/>
            <p:nvPr/>
          </p:nvSpPr>
          <p:spPr>
            <a:xfrm>
              <a:off x="6599935" y="2107724"/>
              <a:ext cx="120014" cy="794094"/>
            </a:xfrm>
            <a:custGeom>
              <a:avLst/>
              <a:gdLst/>
              <a:ahLst/>
              <a:cxnLst/>
              <a:rect l="l" t="t" r="r" b="b"/>
              <a:pathLst>
                <a:path w="120015" h="888364">
                  <a:moveTo>
                    <a:pt x="0" y="0"/>
                  </a:moveTo>
                  <a:lnTo>
                    <a:pt x="0" y="888238"/>
                  </a:lnTo>
                  <a:lnTo>
                    <a:pt x="119507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92" name="object 38"/>
            <p:cNvSpPr/>
            <p:nvPr/>
          </p:nvSpPr>
          <p:spPr>
            <a:xfrm>
              <a:off x="361315" y="2040290"/>
              <a:ext cx="865695" cy="429877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93" name="object 40"/>
            <p:cNvSpPr/>
            <p:nvPr/>
          </p:nvSpPr>
          <p:spPr>
            <a:xfrm>
              <a:off x="239268" y="3686716"/>
              <a:ext cx="376428" cy="99310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94" name="object 42"/>
            <p:cNvSpPr txBox="1"/>
            <p:nvPr/>
          </p:nvSpPr>
          <p:spPr>
            <a:xfrm>
              <a:off x="170299" y="3552053"/>
              <a:ext cx="171561" cy="124591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vert" wrap="square" lIns="0" tIns="0" rIns="0" bIns="0" rtlCol="0">
              <a:spAutoFit/>
            </a:bodyPr>
            <a:lstStyle/>
            <a:p>
              <a:pPr marL="274955">
                <a:lnSpc>
                  <a:spcPts val="1645"/>
                </a:lnSpc>
              </a:pPr>
              <a:r>
                <a:rPr sz="120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HW &amp; OS</a:t>
              </a:r>
            </a:p>
          </p:txBody>
        </p:sp>
        <p:sp>
          <p:nvSpPr>
            <p:cNvPr id="95" name="object 43"/>
            <p:cNvSpPr/>
            <p:nvPr/>
          </p:nvSpPr>
          <p:spPr>
            <a:xfrm>
              <a:off x="832319" y="4282826"/>
              <a:ext cx="428625" cy="1944083"/>
            </a:xfrm>
            <a:custGeom>
              <a:avLst/>
              <a:gdLst/>
              <a:ahLst/>
              <a:cxnLst/>
              <a:rect l="l" t="t" r="r" b="b"/>
              <a:pathLst>
                <a:path w="428625" h="2174875">
                  <a:moveTo>
                    <a:pt x="354253" y="2098459"/>
                  </a:moveTo>
                  <a:lnTo>
                    <a:pt x="352712" y="2129989"/>
                  </a:lnTo>
                  <a:lnTo>
                    <a:pt x="365480" y="2130793"/>
                  </a:lnTo>
                  <a:lnTo>
                    <a:pt x="364680" y="2143467"/>
                  </a:lnTo>
                  <a:lnTo>
                    <a:pt x="352053" y="2143467"/>
                  </a:lnTo>
                  <a:lnTo>
                    <a:pt x="350532" y="2174570"/>
                  </a:lnTo>
                  <a:lnTo>
                    <a:pt x="421145" y="2143467"/>
                  </a:lnTo>
                  <a:lnTo>
                    <a:pt x="364680" y="2143467"/>
                  </a:lnTo>
                  <a:lnTo>
                    <a:pt x="352092" y="2142676"/>
                  </a:lnTo>
                  <a:lnTo>
                    <a:pt x="422942" y="2142676"/>
                  </a:lnTo>
                  <a:lnTo>
                    <a:pt x="428497" y="2140229"/>
                  </a:lnTo>
                  <a:lnTo>
                    <a:pt x="354253" y="2098459"/>
                  </a:lnTo>
                  <a:close/>
                </a:path>
                <a:path w="428625" h="2174875">
                  <a:moveTo>
                    <a:pt x="352712" y="2129989"/>
                  </a:moveTo>
                  <a:lnTo>
                    <a:pt x="352092" y="2142676"/>
                  </a:lnTo>
                  <a:lnTo>
                    <a:pt x="364680" y="2143467"/>
                  </a:lnTo>
                  <a:lnTo>
                    <a:pt x="365480" y="2130793"/>
                  </a:lnTo>
                  <a:lnTo>
                    <a:pt x="352712" y="2129989"/>
                  </a:lnTo>
                  <a:close/>
                </a:path>
                <a:path w="428625" h="2174875">
                  <a:moveTo>
                    <a:pt x="223672" y="1123188"/>
                  </a:moveTo>
                  <a:lnTo>
                    <a:pt x="211073" y="1123188"/>
                  </a:lnTo>
                  <a:lnTo>
                    <a:pt x="211188" y="1124331"/>
                  </a:lnTo>
                  <a:lnTo>
                    <a:pt x="211188" y="2086254"/>
                  </a:lnTo>
                  <a:lnTo>
                    <a:pt x="240347" y="2117204"/>
                  </a:lnTo>
                  <a:lnTo>
                    <a:pt x="277748" y="2130209"/>
                  </a:lnTo>
                  <a:lnTo>
                    <a:pt x="327101" y="2139861"/>
                  </a:lnTo>
                  <a:lnTo>
                    <a:pt x="352092" y="2142676"/>
                  </a:lnTo>
                  <a:lnTo>
                    <a:pt x="352712" y="2129989"/>
                  </a:lnTo>
                  <a:lnTo>
                    <a:pt x="346709" y="2129612"/>
                  </a:lnTo>
                  <a:lnTo>
                    <a:pt x="328739" y="2127275"/>
                  </a:lnTo>
                  <a:lnTo>
                    <a:pt x="280746" y="2117864"/>
                  </a:lnTo>
                  <a:lnTo>
                    <a:pt x="237058" y="2100948"/>
                  </a:lnTo>
                  <a:lnTo>
                    <a:pt x="231584" y="2096973"/>
                  </a:lnTo>
                  <a:lnTo>
                    <a:pt x="231444" y="2096973"/>
                  </a:lnTo>
                  <a:lnTo>
                    <a:pt x="230657" y="2096300"/>
                  </a:lnTo>
                  <a:lnTo>
                    <a:pt x="227495" y="2093023"/>
                  </a:lnTo>
                  <a:lnTo>
                    <a:pt x="227190" y="2093023"/>
                  </a:lnTo>
                  <a:lnTo>
                    <a:pt x="226212" y="2091740"/>
                  </a:lnTo>
                  <a:lnTo>
                    <a:pt x="226438" y="2091740"/>
                  </a:lnTo>
                  <a:lnTo>
                    <a:pt x="225150" y="2089543"/>
                  </a:lnTo>
                  <a:lnTo>
                    <a:pt x="224726" y="2089543"/>
                  </a:lnTo>
                  <a:lnTo>
                    <a:pt x="223951" y="2087499"/>
                  </a:lnTo>
                  <a:lnTo>
                    <a:pt x="224343" y="2087499"/>
                  </a:lnTo>
                  <a:lnTo>
                    <a:pt x="223891" y="2085086"/>
                  </a:lnTo>
                  <a:lnTo>
                    <a:pt x="223672" y="1123188"/>
                  </a:lnTo>
                  <a:close/>
                </a:path>
                <a:path w="428625" h="2174875">
                  <a:moveTo>
                    <a:pt x="230657" y="2096300"/>
                  </a:moveTo>
                  <a:lnTo>
                    <a:pt x="231444" y="2096973"/>
                  </a:lnTo>
                  <a:lnTo>
                    <a:pt x="231074" y="2096603"/>
                  </a:lnTo>
                  <a:lnTo>
                    <a:pt x="230657" y="2096300"/>
                  </a:lnTo>
                  <a:close/>
                </a:path>
                <a:path w="428625" h="2174875">
                  <a:moveTo>
                    <a:pt x="231074" y="2096603"/>
                  </a:moveTo>
                  <a:lnTo>
                    <a:pt x="231444" y="2096973"/>
                  </a:lnTo>
                  <a:lnTo>
                    <a:pt x="231584" y="2096973"/>
                  </a:lnTo>
                  <a:lnTo>
                    <a:pt x="231074" y="2096603"/>
                  </a:lnTo>
                  <a:close/>
                </a:path>
                <a:path w="428625" h="2174875">
                  <a:moveTo>
                    <a:pt x="230771" y="2096300"/>
                  </a:moveTo>
                  <a:lnTo>
                    <a:pt x="231074" y="2096603"/>
                  </a:lnTo>
                  <a:lnTo>
                    <a:pt x="230771" y="2096300"/>
                  </a:lnTo>
                  <a:close/>
                </a:path>
                <a:path w="428625" h="2174875">
                  <a:moveTo>
                    <a:pt x="226212" y="2091740"/>
                  </a:moveTo>
                  <a:lnTo>
                    <a:pt x="227190" y="2093023"/>
                  </a:lnTo>
                  <a:lnTo>
                    <a:pt x="226758" y="2092286"/>
                  </a:lnTo>
                  <a:lnTo>
                    <a:pt x="226212" y="2091740"/>
                  </a:lnTo>
                  <a:close/>
                </a:path>
                <a:path w="428625" h="2174875">
                  <a:moveTo>
                    <a:pt x="226758" y="2092286"/>
                  </a:moveTo>
                  <a:lnTo>
                    <a:pt x="227190" y="2093023"/>
                  </a:lnTo>
                  <a:lnTo>
                    <a:pt x="227495" y="2093023"/>
                  </a:lnTo>
                  <a:lnTo>
                    <a:pt x="226758" y="2092286"/>
                  </a:lnTo>
                  <a:close/>
                </a:path>
                <a:path w="428625" h="2174875">
                  <a:moveTo>
                    <a:pt x="226438" y="2091740"/>
                  </a:moveTo>
                  <a:lnTo>
                    <a:pt x="226212" y="2091740"/>
                  </a:lnTo>
                  <a:lnTo>
                    <a:pt x="226758" y="2092286"/>
                  </a:lnTo>
                  <a:lnTo>
                    <a:pt x="226438" y="2091740"/>
                  </a:lnTo>
                  <a:close/>
                </a:path>
                <a:path w="428625" h="2174875">
                  <a:moveTo>
                    <a:pt x="223951" y="2087499"/>
                  </a:moveTo>
                  <a:lnTo>
                    <a:pt x="224726" y="2089543"/>
                  </a:lnTo>
                  <a:lnTo>
                    <a:pt x="224527" y="2088480"/>
                  </a:lnTo>
                  <a:lnTo>
                    <a:pt x="223951" y="2087499"/>
                  </a:lnTo>
                  <a:close/>
                </a:path>
                <a:path w="428625" h="2174875">
                  <a:moveTo>
                    <a:pt x="224527" y="2088480"/>
                  </a:moveTo>
                  <a:lnTo>
                    <a:pt x="224726" y="2089543"/>
                  </a:lnTo>
                  <a:lnTo>
                    <a:pt x="225150" y="2089543"/>
                  </a:lnTo>
                  <a:lnTo>
                    <a:pt x="224527" y="2088480"/>
                  </a:lnTo>
                  <a:close/>
                </a:path>
                <a:path w="428625" h="2174875">
                  <a:moveTo>
                    <a:pt x="224343" y="2087499"/>
                  </a:moveTo>
                  <a:lnTo>
                    <a:pt x="223951" y="2087499"/>
                  </a:lnTo>
                  <a:lnTo>
                    <a:pt x="224527" y="2088480"/>
                  </a:lnTo>
                  <a:lnTo>
                    <a:pt x="224343" y="2087499"/>
                  </a:lnTo>
                  <a:close/>
                </a:path>
                <a:path w="428625" h="2174875">
                  <a:moveTo>
                    <a:pt x="223773" y="2084459"/>
                  </a:moveTo>
                  <a:lnTo>
                    <a:pt x="223773" y="2085086"/>
                  </a:lnTo>
                  <a:lnTo>
                    <a:pt x="223773" y="2084459"/>
                  </a:lnTo>
                  <a:close/>
                </a:path>
                <a:path w="428625" h="2174875">
                  <a:moveTo>
                    <a:pt x="223773" y="2083917"/>
                  </a:moveTo>
                  <a:lnTo>
                    <a:pt x="223773" y="2084459"/>
                  </a:lnTo>
                  <a:lnTo>
                    <a:pt x="223773" y="2083917"/>
                  </a:lnTo>
                  <a:close/>
                </a:path>
                <a:path w="428625" h="2174875">
                  <a:moveTo>
                    <a:pt x="211074" y="1123725"/>
                  </a:moveTo>
                  <a:lnTo>
                    <a:pt x="211074" y="1124331"/>
                  </a:lnTo>
                  <a:lnTo>
                    <a:pt x="211074" y="1123725"/>
                  </a:lnTo>
                  <a:close/>
                </a:path>
                <a:path w="428625" h="2174875">
                  <a:moveTo>
                    <a:pt x="210328" y="1119773"/>
                  </a:moveTo>
                  <a:lnTo>
                    <a:pt x="211074" y="1123725"/>
                  </a:lnTo>
                  <a:lnTo>
                    <a:pt x="211073" y="1123188"/>
                  </a:lnTo>
                  <a:lnTo>
                    <a:pt x="223672" y="1123188"/>
                  </a:lnTo>
                  <a:lnTo>
                    <a:pt x="223672" y="1122045"/>
                  </a:lnTo>
                  <a:lnTo>
                    <a:pt x="223440" y="1120775"/>
                  </a:lnTo>
                  <a:lnTo>
                    <a:pt x="210908" y="1120775"/>
                  </a:lnTo>
                  <a:lnTo>
                    <a:pt x="210328" y="1119773"/>
                  </a:lnTo>
                  <a:close/>
                </a:path>
                <a:path w="428625" h="2174875">
                  <a:moveTo>
                    <a:pt x="210134" y="1118743"/>
                  </a:moveTo>
                  <a:lnTo>
                    <a:pt x="210328" y="1119773"/>
                  </a:lnTo>
                  <a:lnTo>
                    <a:pt x="210908" y="1120775"/>
                  </a:lnTo>
                  <a:lnTo>
                    <a:pt x="210134" y="1118743"/>
                  </a:lnTo>
                  <a:close/>
                </a:path>
                <a:path w="428625" h="2174875">
                  <a:moveTo>
                    <a:pt x="223070" y="1118743"/>
                  </a:moveTo>
                  <a:lnTo>
                    <a:pt x="210134" y="1118743"/>
                  </a:lnTo>
                  <a:lnTo>
                    <a:pt x="210908" y="1120775"/>
                  </a:lnTo>
                  <a:lnTo>
                    <a:pt x="223440" y="1120775"/>
                  </a:lnTo>
                  <a:lnTo>
                    <a:pt x="223070" y="1118743"/>
                  </a:lnTo>
                  <a:close/>
                </a:path>
                <a:path w="428625" h="2174875">
                  <a:moveTo>
                    <a:pt x="208076" y="1115888"/>
                  </a:moveTo>
                  <a:lnTo>
                    <a:pt x="210328" y="1119773"/>
                  </a:lnTo>
                  <a:lnTo>
                    <a:pt x="210134" y="1118743"/>
                  </a:lnTo>
                  <a:lnTo>
                    <a:pt x="223070" y="1118743"/>
                  </a:lnTo>
                  <a:lnTo>
                    <a:pt x="222654" y="1116457"/>
                  </a:lnTo>
                  <a:lnTo>
                    <a:pt x="208648" y="1116457"/>
                  </a:lnTo>
                  <a:lnTo>
                    <a:pt x="208076" y="1115888"/>
                  </a:lnTo>
                  <a:close/>
                </a:path>
                <a:path w="428625" h="2174875">
                  <a:moveTo>
                    <a:pt x="207670" y="1115187"/>
                  </a:moveTo>
                  <a:lnTo>
                    <a:pt x="208076" y="1115888"/>
                  </a:lnTo>
                  <a:lnTo>
                    <a:pt x="208648" y="1116457"/>
                  </a:lnTo>
                  <a:lnTo>
                    <a:pt x="207670" y="1115187"/>
                  </a:lnTo>
                  <a:close/>
                </a:path>
                <a:path w="428625" h="2174875">
                  <a:moveTo>
                    <a:pt x="222321" y="1115187"/>
                  </a:moveTo>
                  <a:lnTo>
                    <a:pt x="207670" y="1115187"/>
                  </a:lnTo>
                  <a:lnTo>
                    <a:pt x="208648" y="1116457"/>
                  </a:lnTo>
                  <a:lnTo>
                    <a:pt x="222654" y="1116457"/>
                  </a:lnTo>
                  <a:lnTo>
                    <a:pt x="222491" y="1115695"/>
                  </a:lnTo>
                  <a:lnTo>
                    <a:pt x="222321" y="1115187"/>
                  </a:lnTo>
                  <a:close/>
                </a:path>
                <a:path w="428625" h="2174875">
                  <a:moveTo>
                    <a:pt x="203695" y="1111527"/>
                  </a:moveTo>
                  <a:lnTo>
                    <a:pt x="208076" y="1115888"/>
                  </a:lnTo>
                  <a:lnTo>
                    <a:pt x="207670" y="1115187"/>
                  </a:lnTo>
                  <a:lnTo>
                    <a:pt x="222321" y="1115187"/>
                  </a:lnTo>
                  <a:lnTo>
                    <a:pt x="222237" y="1114933"/>
                  </a:lnTo>
                  <a:lnTo>
                    <a:pt x="220427" y="1111885"/>
                  </a:lnTo>
                  <a:lnTo>
                    <a:pt x="204203" y="1111885"/>
                  </a:lnTo>
                  <a:lnTo>
                    <a:pt x="203695" y="1111527"/>
                  </a:lnTo>
                  <a:close/>
                </a:path>
                <a:path w="428625" h="2174875">
                  <a:moveTo>
                    <a:pt x="203415" y="1111250"/>
                  </a:moveTo>
                  <a:lnTo>
                    <a:pt x="203695" y="1111527"/>
                  </a:lnTo>
                  <a:lnTo>
                    <a:pt x="204203" y="1111885"/>
                  </a:lnTo>
                  <a:lnTo>
                    <a:pt x="203415" y="1111250"/>
                  </a:lnTo>
                  <a:close/>
                </a:path>
                <a:path w="428625" h="2174875">
                  <a:moveTo>
                    <a:pt x="220050" y="1111250"/>
                  </a:moveTo>
                  <a:lnTo>
                    <a:pt x="203415" y="1111250"/>
                  </a:lnTo>
                  <a:lnTo>
                    <a:pt x="204203" y="1111885"/>
                  </a:lnTo>
                  <a:lnTo>
                    <a:pt x="220427" y="1111885"/>
                  </a:lnTo>
                  <a:lnTo>
                    <a:pt x="220050" y="1111250"/>
                  </a:lnTo>
                  <a:close/>
                </a:path>
                <a:path w="428625" h="2174875">
                  <a:moveTo>
                    <a:pt x="104912" y="1068057"/>
                  </a:moveTo>
                  <a:lnTo>
                    <a:pt x="49187" y="1073150"/>
                  </a:lnTo>
                  <a:lnTo>
                    <a:pt x="6438" y="1074293"/>
                  </a:lnTo>
                  <a:lnTo>
                    <a:pt x="6273" y="1074293"/>
                  </a:lnTo>
                  <a:lnTo>
                    <a:pt x="27724" y="1074674"/>
                  </a:lnTo>
                  <a:lnTo>
                    <a:pt x="68541" y="1076833"/>
                  </a:lnTo>
                  <a:lnTo>
                    <a:pt x="123164" y="1083691"/>
                  </a:lnTo>
                  <a:lnTo>
                    <a:pt x="167170" y="1094105"/>
                  </a:lnTo>
                  <a:lnTo>
                    <a:pt x="203695" y="1111527"/>
                  </a:lnTo>
                  <a:lnTo>
                    <a:pt x="203415" y="1111250"/>
                  </a:lnTo>
                  <a:lnTo>
                    <a:pt x="220050" y="1111250"/>
                  </a:lnTo>
                  <a:lnTo>
                    <a:pt x="218617" y="1108837"/>
                  </a:lnTo>
                  <a:lnTo>
                    <a:pt x="218351" y="1108329"/>
                  </a:lnTo>
                  <a:lnTo>
                    <a:pt x="218020" y="1107948"/>
                  </a:lnTo>
                  <a:lnTo>
                    <a:pt x="212153" y="1101979"/>
                  </a:lnTo>
                  <a:lnTo>
                    <a:pt x="211886" y="1101852"/>
                  </a:lnTo>
                  <a:lnTo>
                    <a:pt x="211607" y="1101598"/>
                  </a:lnTo>
                  <a:lnTo>
                    <a:pt x="171297" y="1082040"/>
                  </a:lnTo>
                  <a:lnTo>
                    <a:pt x="125577" y="1071245"/>
                  </a:lnTo>
                  <a:lnTo>
                    <a:pt x="107937" y="1068451"/>
                  </a:lnTo>
                  <a:lnTo>
                    <a:pt x="104912" y="1068057"/>
                  </a:lnTo>
                  <a:close/>
                </a:path>
                <a:path w="428625" h="2174875">
                  <a:moveTo>
                    <a:pt x="220427" y="1024128"/>
                  </a:moveTo>
                  <a:lnTo>
                    <a:pt x="204203" y="1024128"/>
                  </a:lnTo>
                  <a:lnTo>
                    <a:pt x="203415" y="1024763"/>
                  </a:lnTo>
                  <a:lnTo>
                    <a:pt x="167487" y="1041781"/>
                  </a:lnTo>
                  <a:lnTo>
                    <a:pt x="123380" y="1052322"/>
                  </a:lnTo>
                  <a:lnTo>
                    <a:pt x="68706" y="1059180"/>
                  </a:lnTo>
                  <a:lnTo>
                    <a:pt x="27889" y="1061339"/>
                  </a:lnTo>
                  <a:lnTo>
                    <a:pt x="6273" y="1061593"/>
                  </a:lnTo>
                  <a:lnTo>
                    <a:pt x="2793" y="1061720"/>
                  </a:lnTo>
                  <a:lnTo>
                    <a:pt x="0" y="1064514"/>
                  </a:lnTo>
                  <a:lnTo>
                    <a:pt x="0" y="1071499"/>
                  </a:lnTo>
                  <a:lnTo>
                    <a:pt x="2793" y="1074293"/>
                  </a:lnTo>
                  <a:lnTo>
                    <a:pt x="6438" y="1074293"/>
                  </a:lnTo>
                  <a:lnTo>
                    <a:pt x="6438" y="1061593"/>
                  </a:lnTo>
                  <a:lnTo>
                    <a:pt x="142384" y="1061593"/>
                  </a:lnTo>
                  <a:lnTo>
                    <a:pt x="183489" y="1049782"/>
                  </a:lnTo>
                  <a:lnTo>
                    <a:pt x="211886" y="1034161"/>
                  </a:lnTo>
                  <a:lnTo>
                    <a:pt x="212153" y="1034034"/>
                  </a:lnTo>
                  <a:lnTo>
                    <a:pt x="218020" y="1028065"/>
                  </a:lnTo>
                  <a:lnTo>
                    <a:pt x="218351" y="1027684"/>
                  </a:lnTo>
                  <a:lnTo>
                    <a:pt x="218617" y="1027176"/>
                  </a:lnTo>
                  <a:lnTo>
                    <a:pt x="220427" y="1024128"/>
                  </a:lnTo>
                  <a:close/>
                </a:path>
                <a:path w="428625" h="2174875">
                  <a:moveTo>
                    <a:pt x="6438" y="1061593"/>
                  </a:moveTo>
                  <a:lnTo>
                    <a:pt x="6438" y="1074293"/>
                  </a:lnTo>
                  <a:lnTo>
                    <a:pt x="28066" y="1074039"/>
                  </a:lnTo>
                  <a:lnTo>
                    <a:pt x="49187" y="1073150"/>
                  </a:lnTo>
                  <a:lnTo>
                    <a:pt x="69545" y="1071880"/>
                  </a:lnTo>
                  <a:lnTo>
                    <a:pt x="89141" y="1070102"/>
                  </a:lnTo>
                  <a:lnTo>
                    <a:pt x="104912" y="1068057"/>
                  </a:lnTo>
                  <a:lnTo>
                    <a:pt x="89369" y="1066038"/>
                  </a:lnTo>
                  <a:lnTo>
                    <a:pt x="69710" y="1064133"/>
                  </a:lnTo>
                  <a:lnTo>
                    <a:pt x="49352" y="1062863"/>
                  </a:lnTo>
                  <a:lnTo>
                    <a:pt x="28232" y="1061974"/>
                  </a:lnTo>
                  <a:lnTo>
                    <a:pt x="6438" y="1061593"/>
                  </a:lnTo>
                  <a:close/>
                </a:path>
                <a:path w="428625" h="2174875">
                  <a:moveTo>
                    <a:pt x="142384" y="1061593"/>
                  </a:moveTo>
                  <a:lnTo>
                    <a:pt x="6438" y="1061593"/>
                  </a:lnTo>
                  <a:lnTo>
                    <a:pt x="28232" y="1061974"/>
                  </a:lnTo>
                  <a:lnTo>
                    <a:pt x="49352" y="1062863"/>
                  </a:lnTo>
                  <a:lnTo>
                    <a:pt x="69710" y="1064133"/>
                  </a:lnTo>
                  <a:lnTo>
                    <a:pt x="89369" y="1066038"/>
                  </a:lnTo>
                  <a:lnTo>
                    <a:pt x="104912" y="1068057"/>
                  </a:lnTo>
                  <a:lnTo>
                    <a:pt x="107759" y="1067689"/>
                  </a:lnTo>
                  <a:lnTo>
                    <a:pt x="125361" y="1064895"/>
                  </a:lnTo>
                  <a:lnTo>
                    <a:pt x="141858" y="1061720"/>
                  </a:lnTo>
                  <a:lnTo>
                    <a:pt x="142384" y="1061593"/>
                  </a:lnTo>
                  <a:close/>
                </a:path>
                <a:path w="428625" h="2174875">
                  <a:moveTo>
                    <a:pt x="203674" y="1024505"/>
                  </a:moveTo>
                  <a:lnTo>
                    <a:pt x="203314" y="1024763"/>
                  </a:lnTo>
                  <a:lnTo>
                    <a:pt x="203674" y="1024505"/>
                  </a:lnTo>
                  <a:close/>
                </a:path>
                <a:path w="428625" h="2174875">
                  <a:moveTo>
                    <a:pt x="204203" y="1024128"/>
                  </a:moveTo>
                  <a:lnTo>
                    <a:pt x="203674" y="1024505"/>
                  </a:lnTo>
                  <a:lnTo>
                    <a:pt x="203415" y="1024763"/>
                  </a:lnTo>
                  <a:lnTo>
                    <a:pt x="204203" y="1024128"/>
                  </a:lnTo>
                  <a:close/>
                </a:path>
                <a:path w="428625" h="2174875">
                  <a:moveTo>
                    <a:pt x="208076" y="1020124"/>
                  </a:moveTo>
                  <a:lnTo>
                    <a:pt x="203674" y="1024505"/>
                  </a:lnTo>
                  <a:lnTo>
                    <a:pt x="204203" y="1024128"/>
                  </a:lnTo>
                  <a:lnTo>
                    <a:pt x="220427" y="1024128"/>
                  </a:lnTo>
                  <a:lnTo>
                    <a:pt x="222237" y="1021080"/>
                  </a:lnTo>
                  <a:lnTo>
                    <a:pt x="222321" y="1020826"/>
                  </a:lnTo>
                  <a:lnTo>
                    <a:pt x="207670" y="1020826"/>
                  </a:lnTo>
                  <a:lnTo>
                    <a:pt x="208076" y="1020124"/>
                  </a:lnTo>
                  <a:close/>
                </a:path>
                <a:path w="428625" h="2174875">
                  <a:moveTo>
                    <a:pt x="208648" y="1019556"/>
                  </a:moveTo>
                  <a:lnTo>
                    <a:pt x="208076" y="1020124"/>
                  </a:lnTo>
                  <a:lnTo>
                    <a:pt x="207670" y="1020826"/>
                  </a:lnTo>
                  <a:lnTo>
                    <a:pt x="208648" y="1019556"/>
                  </a:lnTo>
                  <a:close/>
                </a:path>
                <a:path w="428625" h="2174875">
                  <a:moveTo>
                    <a:pt x="222654" y="1019556"/>
                  </a:moveTo>
                  <a:lnTo>
                    <a:pt x="208648" y="1019556"/>
                  </a:lnTo>
                  <a:lnTo>
                    <a:pt x="207670" y="1020826"/>
                  </a:lnTo>
                  <a:lnTo>
                    <a:pt x="222321" y="1020826"/>
                  </a:lnTo>
                  <a:lnTo>
                    <a:pt x="222491" y="1020318"/>
                  </a:lnTo>
                  <a:lnTo>
                    <a:pt x="222654" y="1019556"/>
                  </a:lnTo>
                  <a:close/>
                </a:path>
                <a:path w="428625" h="2174875">
                  <a:moveTo>
                    <a:pt x="210328" y="1016239"/>
                  </a:moveTo>
                  <a:lnTo>
                    <a:pt x="208076" y="1020124"/>
                  </a:lnTo>
                  <a:lnTo>
                    <a:pt x="208648" y="1019556"/>
                  </a:lnTo>
                  <a:lnTo>
                    <a:pt x="222654" y="1019556"/>
                  </a:lnTo>
                  <a:lnTo>
                    <a:pt x="223070" y="1017270"/>
                  </a:lnTo>
                  <a:lnTo>
                    <a:pt x="210134" y="1017270"/>
                  </a:lnTo>
                  <a:lnTo>
                    <a:pt x="210328" y="1016239"/>
                  </a:lnTo>
                  <a:close/>
                </a:path>
                <a:path w="428625" h="2174875">
                  <a:moveTo>
                    <a:pt x="210908" y="1015238"/>
                  </a:moveTo>
                  <a:lnTo>
                    <a:pt x="210328" y="1016239"/>
                  </a:lnTo>
                  <a:lnTo>
                    <a:pt x="210134" y="1017270"/>
                  </a:lnTo>
                  <a:lnTo>
                    <a:pt x="210908" y="1015238"/>
                  </a:lnTo>
                  <a:close/>
                </a:path>
                <a:path w="428625" h="2174875">
                  <a:moveTo>
                    <a:pt x="223440" y="1015238"/>
                  </a:moveTo>
                  <a:lnTo>
                    <a:pt x="210908" y="1015238"/>
                  </a:lnTo>
                  <a:lnTo>
                    <a:pt x="210134" y="1017270"/>
                  </a:lnTo>
                  <a:lnTo>
                    <a:pt x="223070" y="1017270"/>
                  </a:lnTo>
                  <a:lnTo>
                    <a:pt x="223440" y="1015238"/>
                  </a:lnTo>
                  <a:close/>
                </a:path>
                <a:path w="428625" h="2174875">
                  <a:moveTo>
                    <a:pt x="223672" y="1011682"/>
                  </a:moveTo>
                  <a:lnTo>
                    <a:pt x="211188" y="1011682"/>
                  </a:lnTo>
                  <a:lnTo>
                    <a:pt x="211073" y="1012825"/>
                  </a:lnTo>
                  <a:lnTo>
                    <a:pt x="210328" y="1016239"/>
                  </a:lnTo>
                  <a:lnTo>
                    <a:pt x="210908" y="1015238"/>
                  </a:lnTo>
                  <a:lnTo>
                    <a:pt x="223440" y="1015238"/>
                  </a:lnTo>
                  <a:lnTo>
                    <a:pt x="223672" y="1013968"/>
                  </a:lnTo>
                  <a:lnTo>
                    <a:pt x="223672" y="1011682"/>
                  </a:lnTo>
                  <a:close/>
                </a:path>
                <a:path w="428625" h="2174875">
                  <a:moveTo>
                    <a:pt x="211074" y="1012287"/>
                  </a:moveTo>
                  <a:lnTo>
                    <a:pt x="210972" y="1012825"/>
                  </a:lnTo>
                  <a:lnTo>
                    <a:pt x="211074" y="1012287"/>
                  </a:lnTo>
                  <a:close/>
                </a:path>
                <a:path w="428625" h="2174875">
                  <a:moveTo>
                    <a:pt x="352095" y="31947"/>
                  </a:moveTo>
                  <a:lnTo>
                    <a:pt x="309283" y="37592"/>
                  </a:lnTo>
                  <a:lnTo>
                    <a:pt x="263563" y="48387"/>
                  </a:lnTo>
                  <a:lnTo>
                    <a:pt x="223253" y="67945"/>
                  </a:lnTo>
                  <a:lnTo>
                    <a:pt x="222973" y="68199"/>
                  </a:lnTo>
                  <a:lnTo>
                    <a:pt x="222707" y="68326"/>
                  </a:lnTo>
                  <a:lnTo>
                    <a:pt x="216839" y="74295"/>
                  </a:lnTo>
                  <a:lnTo>
                    <a:pt x="216509" y="74676"/>
                  </a:lnTo>
                  <a:lnTo>
                    <a:pt x="216242" y="75184"/>
                  </a:lnTo>
                  <a:lnTo>
                    <a:pt x="212623" y="81280"/>
                  </a:lnTo>
                  <a:lnTo>
                    <a:pt x="212369" y="82042"/>
                  </a:lnTo>
                  <a:lnTo>
                    <a:pt x="212206" y="82804"/>
                  </a:lnTo>
                  <a:lnTo>
                    <a:pt x="211188" y="88392"/>
                  </a:lnTo>
                  <a:lnTo>
                    <a:pt x="211074" y="1012287"/>
                  </a:lnTo>
                  <a:lnTo>
                    <a:pt x="211188" y="1011682"/>
                  </a:lnTo>
                  <a:lnTo>
                    <a:pt x="223672" y="1011682"/>
                  </a:lnTo>
                  <a:lnTo>
                    <a:pt x="223672" y="90678"/>
                  </a:lnTo>
                  <a:lnTo>
                    <a:pt x="223773" y="89535"/>
                  </a:lnTo>
                  <a:lnTo>
                    <a:pt x="224343" y="87122"/>
                  </a:lnTo>
                  <a:lnTo>
                    <a:pt x="223951" y="87122"/>
                  </a:lnTo>
                  <a:lnTo>
                    <a:pt x="224726" y="85090"/>
                  </a:lnTo>
                  <a:lnTo>
                    <a:pt x="225129" y="85090"/>
                  </a:lnTo>
                  <a:lnTo>
                    <a:pt x="226454" y="82804"/>
                  </a:lnTo>
                  <a:lnTo>
                    <a:pt x="226212" y="82804"/>
                  </a:lnTo>
                  <a:lnTo>
                    <a:pt x="227190" y="81534"/>
                  </a:lnTo>
                  <a:lnTo>
                    <a:pt x="227488" y="81534"/>
                  </a:lnTo>
                  <a:lnTo>
                    <a:pt x="230806" y="78232"/>
                  </a:lnTo>
                  <a:lnTo>
                    <a:pt x="230657" y="78232"/>
                  </a:lnTo>
                  <a:lnTo>
                    <a:pt x="231444" y="77597"/>
                  </a:lnTo>
                  <a:lnTo>
                    <a:pt x="237705" y="73279"/>
                  </a:lnTo>
                  <a:lnTo>
                    <a:pt x="281038" y="56515"/>
                  </a:lnTo>
                  <a:lnTo>
                    <a:pt x="328917" y="47244"/>
                  </a:lnTo>
                  <a:lnTo>
                    <a:pt x="352714" y="44609"/>
                  </a:lnTo>
                  <a:lnTo>
                    <a:pt x="352095" y="31947"/>
                  </a:lnTo>
                  <a:close/>
                </a:path>
                <a:path w="428625" h="2174875">
                  <a:moveTo>
                    <a:pt x="223773" y="90139"/>
                  </a:moveTo>
                  <a:lnTo>
                    <a:pt x="223672" y="90678"/>
                  </a:lnTo>
                  <a:lnTo>
                    <a:pt x="223773" y="90139"/>
                  </a:lnTo>
                  <a:close/>
                </a:path>
                <a:path w="428625" h="2174875">
                  <a:moveTo>
                    <a:pt x="223888" y="89535"/>
                  </a:moveTo>
                  <a:lnTo>
                    <a:pt x="223773" y="90139"/>
                  </a:lnTo>
                  <a:lnTo>
                    <a:pt x="223888" y="89535"/>
                  </a:lnTo>
                  <a:close/>
                </a:path>
                <a:path w="428625" h="2174875">
                  <a:moveTo>
                    <a:pt x="224726" y="85090"/>
                  </a:moveTo>
                  <a:lnTo>
                    <a:pt x="223951" y="87122"/>
                  </a:lnTo>
                  <a:lnTo>
                    <a:pt x="224532" y="86120"/>
                  </a:lnTo>
                  <a:lnTo>
                    <a:pt x="224726" y="85090"/>
                  </a:lnTo>
                  <a:close/>
                </a:path>
                <a:path w="428625" h="2174875">
                  <a:moveTo>
                    <a:pt x="224532" y="86120"/>
                  </a:moveTo>
                  <a:lnTo>
                    <a:pt x="223951" y="87122"/>
                  </a:lnTo>
                  <a:lnTo>
                    <a:pt x="224343" y="87122"/>
                  </a:lnTo>
                  <a:lnTo>
                    <a:pt x="224532" y="86120"/>
                  </a:lnTo>
                  <a:close/>
                </a:path>
                <a:path w="428625" h="2174875">
                  <a:moveTo>
                    <a:pt x="225129" y="85090"/>
                  </a:moveTo>
                  <a:lnTo>
                    <a:pt x="224726" y="85090"/>
                  </a:lnTo>
                  <a:lnTo>
                    <a:pt x="224532" y="86120"/>
                  </a:lnTo>
                  <a:lnTo>
                    <a:pt x="225129" y="85090"/>
                  </a:lnTo>
                  <a:close/>
                </a:path>
                <a:path w="428625" h="2174875">
                  <a:moveTo>
                    <a:pt x="227190" y="81534"/>
                  </a:moveTo>
                  <a:lnTo>
                    <a:pt x="226212" y="82804"/>
                  </a:lnTo>
                  <a:lnTo>
                    <a:pt x="226783" y="82235"/>
                  </a:lnTo>
                  <a:lnTo>
                    <a:pt x="227190" y="81534"/>
                  </a:lnTo>
                  <a:close/>
                </a:path>
                <a:path w="428625" h="2174875">
                  <a:moveTo>
                    <a:pt x="226783" y="82235"/>
                  </a:moveTo>
                  <a:lnTo>
                    <a:pt x="226212" y="82804"/>
                  </a:lnTo>
                  <a:lnTo>
                    <a:pt x="226454" y="82804"/>
                  </a:lnTo>
                  <a:lnTo>
                    <a:pt x="226783" y="82235"/>
                  </a:lnTo>
                  <a:close/>
                </a:path>
                <a:path w="428625" h="2174875">
                  <a:moveTo>
                    <a:pt x="227488" y="81534"/>
                  </a:moveTo>
                  <a:lnTo>
                    <a:pt x="227190" y="81534"/>
                  </a:lnTo>
                  <a:lnTo>
                    <a:pt x="226783" y="82235"/>
                  </a:lnTo>
                  <a:lnTo>
                    <a:pt x="227488" y="81534"/>
                  </a:lnTo>
                  <a:close/>
                </a:path>
                <a:path w="428625" h="2174875">
                  <a:moveTo>
                    <a:pt x="231444" y="77597"/>
                  </a:moveTo>
                  <a:lnTo>
                    <a:pt x="230657" y="78232"/>
                  </a:lnTo>
                  <a:lnTo>
                    <a:pt x="231165" y="77874"/>
                  </a:lnTo>
                  <a:lnTo>
                    <a:pt x="231444" y="77597"/>
                  </a:lnTo>
                  <a:close/>
                </a:path>
                <a:path w="428625" h="2174875">
                  <a:moveTo>
                    <a:pt x="231165" y="77874"/>
                  </a:moveTo>
                  <a:lnTo>
                    <a:pt x="230657" y="78232"/>
                  </a:lnTo>
                  <a:lnTo>
                    <a:pt x="230806" y="78232"/>
                  </a:lnTo>
                  <a:lnTo>
                    <a:pt x="231165" y="77874"/>
                  </a:lnTo>
                  <a:close/>
                </a:path>
                <a:path w="428625" h="2174875">
                  <a:moveTo>
                    <a:pt x="231561" y="77597"/>
                  </a:moveTo>
                  <a:lnTo>
                    <a:pt x="231165" y="77874"/>
                  </a:lnTo>
                  <a:lnTo>
                    <a:pt x="231561" y="77597"/>
                  </a:lnTo>
                  <a:close/>
                </a:path>
                <a:path w="428625" h="2174875">
                  <a:moveTo>
                    <a:pt x="421278" y="31115"/>
                  </a:moveTo>
                  <a:lnTo>
                    <a:pt x="364680" y="31115"/>
                  </a:lnTo>
                  <a:lnTo>
                    <a:pt x="365480" y="43815"/>
                  </a:lnTo>
                  <a:lnTo>
                    <a:pt x="352714" y="44609"/>
                  </a:lnTo>
                  <a:lnTo>
                    <a:pt x="354253" y="76073"/>
                  </a:lnTo>
                  <a:lnTo>
                    <a:pt x="428497" y="34290"/>
                  </a:lnTo>
                  <a:lnTo>
                    <a:pt x="421278" y="31115"/>
                  </a:lnTo>
                  <a:close/>
                </a:path>
                <a:path w="428625" h="2174875">
                  <a:moveTo>
                    <a:pt x="364680" y="31115"/>
                  </a:moveTo>
                  <a:lnTo>
                    <a:pt x="352095" y="31947"/>
                  </a:lnTo>
                  <a:lnTo>
                    <a:pt x="352714" y="44609"/>
                  </a:lnTo>
                  <a:lnTo>
                    <a:pt x="365480" y="43815"/>
                  </a:lnTo>
                  <a:lnTo>
                    <a:pt x="364680" y="31115"/>
                  </a:lnTo>
                  <a:close/>
                </a:path>
                <a:path w="428625" h="2174875">
                  <a:moveTo>
                    <a:pt x="350532" y="0"/>
                  </a:moveTo>
                  <a:lnTo>
                    <a:pt x="352095" y="31947"/>
                  </a:lnTo>
                  <a:lnTo>
                    <a:pt x="364680" y="31115"/>
                  </a:lnTo>
                  <a:lnTo>
                    <a:pt x="421278" y="31115"/>
                  </a:lnTo>
                  <a:lnTo>
                    <a:pt x="35053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96" name="object 44"/>
            <p:cNvSpPr/>
            <p:nvPr/>
          </p:nvSpPr>
          <p:spPr>
            <a:xfrm>
              <a:off x="751331" y="4652570"/>
              <a:ext cx="236219" cy="126010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97" name="object 45"/>
            <p:cNvSpPr/>
            <p:nvPr/>
          </p:nvSpPr>
          <p:spPr>
            <a:xfrm>
              <a:off x="655319" y="4709786"/>
              <a:ext cx="376428" cy="119880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98" name="object 46"/>
            <p:cNvSpPr/>
            <p:nvPr/>
          </p:nvSpPr>
          <p:spPr>
            <a:xfrm>
              <a:off x="741654" y="4644170"/>
              <a:ext cx="222250" cy="1245916"/>
            </a:xfrm>
            <a:custGeom>
              <a:avLst/>
              <a:gdLst/>
              <a:ahLst/>
              <a:cxnLst/>
              <a:rect l="l" t="t" r="r" b="b"/>
              <a:pathLst>
                <a:path w="222250" h="1393825">
                  <a:moveTo>
                    <a:pt x="0" y="1393697"/>
                  </a:moveTo>
                  <a:lnTo>
                    <a:pt x="221678" y="1393697"/>
                  </a:lnTo>
                  <a:lnTo>
                    <a:pt x="221678" y="0"/>
                  </a:lnTo>
                  <a:lnTo>
                    <a:pt x="0" y="0"/>
                  </a:lnTo>
                  <a:lnTo>
                    <a:pt x="0" y="139369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99" name="object 47"/>
            <p:cNvSpPr txBox="1"/>
            <p:nvPr/>
          </p:nvSpPr>
          <p:spPr>
            <a:xfrm>
              <a:off x="792344" y="4644170"/>
              <a:ext cx="171561" cy="1245916"/>
            </a:xfrm>
            <a:prstGeom prst="rect">
              <a:avLst/>
            </a:prstGeom>
            <a:ln w="12700">
              <a:solidFill>
                <a:srgbClr val="7E7E7E"/>
              </a:solidFill>
            </a:ln>
          </p:spPr>
          <p:txBody>
            <a:bodyPr vert="vert" wrap="square" lIns="0" tIns="0" rIns="0" bIns="0" rtlCol="0">
              <a:spAutoFit/>
            </a:bodyPr>
            <a:lstStyle/>
            <a:p>
              <a:pPr marL="159385">
                <a:lnSpc>
                  <a:spcPts val="1645"/>
                </a:lnSpc>
              </a:pPr>
              <a:r>
                <a:rPr sz="120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WEB &amp; WAS</a:t>
              </a:r>
            </a:p>
          </p:txBody>
        </p:sp>
        <p:sp>
          <p:nvSpPr>
            <p:cNvPr id="100" name="object 48"/>
            <p:cNvSpPr/>
            <p:nvPr/>
          </p:nvSpPr>
          <p:spPr>
            <a:xfrm>
              <a:off x="760476" y="3120009"/>
              <a:ext cx="227076" cy="79284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01" name="object 49"/>
            <p:cNvSpPr/>
            <p:nvPr/>
          </p:nvSpPr>
          <p:spPr>
            <a:xfrm>
              <a:off x="658368" y="3186760"/>
              <a:ext cx="376428" cy="71383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02" name="object 50"/>
            <p:cNvSpPr/>
            <p:nvPr/>
          </p:nvSpPr>
          <p:spPr>
            <a:xfrm>
              <a:off x="751179" y="3111676"/>
              <a:ext cx="211454" cy="778768"/>
            </a:xfrm>
            <a:custGeom>
              <a:avLst/>
              <a:gdLst/>
              <a:ahLst/>
              <a:cxnLst/>
              <a:rect l="l" t="t" r="r" b="b"/>
              <a:pathLst>
                <a:path w="211455" h="871220">
                  <a:moveTo>
                    <a:pt x="0" y="870889"/>
                  </a:moveTo>
                  <a:lnTo>
                    <a:pt x="210845" y="870889"/>
                  </a:lnTo>
                  <a:lnTo>
                    <a:pt x="210845" y="0"/>
                  </a:lnTo>
                  <a:lnTo>
                    <a:pt x="0" y="0"/>
                  </a:lnTo>
                  <a:lnTo>
                    <a:pt x="0" y="870889"/>
                  </a:lnTo>
                  <a:close/>
                </a:path>
              </a:pathLst>
            </a:cu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endParaRPr sz="9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03" name="object 51"/>
            <p:cNvSpPr txBox="1"/>
            <p:nvPr/>
          </p:nvSpPr>
          <p:spPr>
            <a:xfrm>
              <a:off x="791073" y="3111676"/>
              <a:ext cx="171561" cy="778768"/>
            </a:xfrm>
            <a:prstGeom prst="rect">
              <a:avLst/>
            </a:prstGeom>
            <a:ln w="12700">
              <a:solidFill>
                <a:srgbClr val="7E7E7E"/>
              </a:solidFill>
            </a:ln>
          </p:spPr>
          <p:txBody>
            <a:bodyPr vert="vert" wrap="square" lIns="0" tIns="0" rIns="0" bIns="0" rtlCol="0">
              <a:spAutoFit/>
            </a:bodyPr>
            <a:lstStyle/>
            <a:p>
              <a:pPr marL="168910">
                <a:lnSpc>
                  <a:spcPts val="1560"/>
                </a:lnSpc>
              </a:pPr>
              <a:r>
                <a:rPr sz="120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DBMS</a:t>
              </a:r>
            </a:p>
          </p:txBody>
        </p:sp>
        <p:sp>
          <p:nvSpPr>
            <p:cNvPr id="104" name="object 52"/>
            <p:cNvSpPr/>
            <p:nvPr/>
          </p:nvSpPr>
          <p:spPr>
            <a:xfrm>
              <a:off x="6599935" y="3095374"/>
              <a:ext cx="120014" cy="794094"/>
            </a:xfrm>
            <a:custGeom>
              <a:avLst/>
              <a:gdLst/>
              <a:ahLst/>
              <a:cxnLst/>
              <a:rect l="l" t="t" r="r" b="b"/>
              <a:pathLst>
                <a:path w="120015" h="888364">
                  <a:moveTo>
                    <a:pt x="0" y="0"/>
                  </a:moveTo>
                  <a:lnTo>
                    <a:pt x="0" y="888238"/>
                  </a:lnTo>
                  <a:lnTo>
                    <a:pt x="119507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05" name="object 54"/>
            <p:cNvSpPr/>
            <p:nvPr/>
          </p:nvSpPr>
          <p:spPr>
            <a:xfrm>
              <a:off x="6599935" y="4227767"/>
              <a:ext cx="120014" cy="794094"/>
            </a:xfrm>
            <a:custGeom>
              <a:avLst/>
              <a:gdLst/>
              <a:ahLst/>
              <a:cxnLst/>
              <a:rect l="l" t="t" r="r" b="b"/>
              <a:pathLst>
                <a:path w="120015" h="888364">
                  <a:moveTo>
                    <a:pt x="0" y="0"/>
                  </a:moveTo>
                  <a:lnTo>
                    <a:pt x="0" y="888238"/>
                  </a:lnTo>
                  <a:lnTo>
                    <a:pt x="119507" y="444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06" name="object 56"/>
            <p:cNvSpPr/>
            <p:nvPr/>
          </p:nvSpPr>
          <p:spPr>
            <a:xfrm>
              <a:off x="6599935" y="5377189"/>
              <a:ext cx="120014" cy="794094"/>
            </a:xfrm>
            <a:custGeom>
              <a:avLst/>
              <a:gdLst/>
              <a:ahLst/>
              <a:cxnLst/>
              <a:rect l="l" t="t" r="r" b="b"/>
              <a:pathLst>
                <a:path w="120015" h="888364">
                  <a:moveTo>
                    <a:pt x="0" y="0"/>
                  </a:moveTo>
                  <a:lnTo>
                    <a:pt x="0" y="888199"/>
                  </a:lnTo>
                  <a:lnTo>
                    <a:pt x="119507" y="4440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 sz="140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3692860" y="2060848"/>
              <a:ext cx="2412268" cy="61109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ctr">
                <a:defRPr sz="1100" b="1">
                  <a:latin typeface="+mn-ea"/>
                  <a:ea typeface="+mn-ea"/>
                </a:defRPr>
              </a:lvl1pPr>
            </a:lstStyle>
            <a:p>
              <a:pPr marL="171450" indent="-171450" algn="l">
                <a:buFont typeface="Arial" panose="020B0604020202020204" pitchFamily="34" charset="0"/>
                <a:buChar char="•"/>
              </a:pPr>
              <a:r>
                <a:rPr lang="en-US" altLang="ko-KR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X86</a:t>
              </a:r>
              <a:r>
                <a:rPr lang="ko-KR" altLang="en-US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서버 모델로 전환</a:t>
              </a:r>
            </a:p>
            <a:p>
              <a:pPr marL="171450" indent="-171450" algn="l">
                <a:buFont typeface="Arial" panose="020B0604020202020204" pitchFamily="34" charset="0"/>
                <a:buChar char="•"/>
              </a:pPr>
              <a:r>
                <a:rPr lang="en-US" altLang="ko-KR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Unix</a:t>
              </a:r>
              <a:r>
                <a:rPr lang="ko-KR" altLang="en-US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를 </a:t>
              </a:r>
              <a:r>
                <a:rPr lang="en-US" altLang="ko-KR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Linux</a:t>
              </a:r>
              <a:r>
                <a:rPr lang="ko-KR" altLang="en-US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로 전환</a:t>
              </a:r>
              <a:r>
                <a:rPr lang="en-US" altLang="ko-KR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(Red Hat, CentOS)</a:t>
              </a:r>
            </a:p>
            <a:p>
              <a:pPr marL="171450" indent="-171450" algn="l">
                <a:buFont typeface="Arial" panose="020B0604020202020204" pitchFamily="34" charset="0"/>
                <a:buChar char="•"/>
              </a:pPr>
              <a:r>
                <a:rPr lang="en-US" altLang="ko-KR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DBMS,WAS,WEB</a:t>
              </a:r>
              <a:r>
                <a:rPr lang="ko-KR" altLang="en-US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은 유지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692860" y="3091615"/>
              <a:ext cx="2754675" cy="78345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171450" indent="-171450">
                <a:buFont typeface="Arial" panose="020B0604020202020204" pitchFamily="34" charset="0"/>
                <a:buChar char="•"/>
                <a:defRPr sz="1100" b="0">
                  <a:latin typeface="+mn-ea"/>
                  <a:ea typeface="+mn-ea"/>
                </a:defRPr>
              </a:lvl1pPr>
            </a:lstStyle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X86 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서버 모델로 전환</a:t>
              </a:r>
            </a:p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Unix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를 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Linux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로 전환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</a:t>
              </a:r>
              <a:r>
                <a:rPr lang="en-US" altLang="ko-KR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RedHat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CentOS)</a:t>
              </a:r>
            </a:p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DBMS 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변경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</a:t>
              </a:r>
              <a:r>
                <a:rPr lang="en-US" altLang="ko-KR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Oacle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DB2, MYSQL, </a:t>
              </a:r>
              <a:r>
                <a:rPr lang="en-US" altLang="ko-KR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Postgre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SQL, NoSQL 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등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)</a:t>
              </a: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3730707" y="4320970"/>
              <a:ext cx="2754675" cy="61109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171450" indent="-171450">
                <a:buFont typeface="Arial" panose="020B0604020202020204" pitchFamily="34" charset="0"/>
                <a:buChar char="•"/>
                <a:defRPr sz="1100" b="0">
                  <a:latin typeface="+mn-ea"/>
                  <a:ea typeface="+mn-ea"/>
                </a:defRPr>
              </a:lvl1pPr>
            </a:lstStyle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X86 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서버 모델로 전환</a:t>
              </a:r>
            </a:p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Unix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를 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Linux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로 전환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</a:t>
              </a:r>
              <a:r>
                <a:rPr lang="en-US" altLang="ko-KR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Red </a:t>
              </a:r>
              <a:r>
                <a:rPr lang="en-US" altLang="ko-KR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Hat,CentOS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)</a:t>
              </a:r>
            </a:p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WAS SW 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변경</a:t>
              </a:r>
              <a:r>
                <a:rPr lang="en-US" altLang="ko-KR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</a:t>
              </a:r>
              <a:r>
                <a:rPr lang="en-US" altLang="ko-KR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WebSphere</a:t>
              </a:r>
              <a:r>
                <a:rPr lang="en-US" altLang="ko-KR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  <a:sym typeface="Wingdings" panose="05000000000000000000" pitchFamily="2" charset="2"/>
                </a:rPr>
                <a:t></a:t>
              </a:r>
              <a:r>
                <a:rPr lang="en-US" altLang="ko-KR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JBoss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Tomcat)</a:t>
              </a: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3692860" y="5431875"/>
              <a:ext cx="2754675" cy="78345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171450" indent="-171450">
                <a:buFont typeface="Arial" panose="020B0604020202020204" pitchFamily="34" charset="0"/>
                <a:buChar char="•"/>
                <a:defRPr sz="1100" b="0">
                  <a:latin typeface="+mn-ea"/>
                  <a:ea typeface="+mn-ea"/>
                </a:defRPr>
              </a:lvl1pPr>
            </a:lstStyle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X86 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서버 모델로 전환</a:t>
              </a:r>
            </a:p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Unix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를 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Linux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로 전환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</a:t>
              </a:r>
              <a:r>
                <a:rPr lang="en-US" altLang="ko-KR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RedHat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CentOS)</a:t>
              </a:r>
            </a:p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WEB SW 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변경 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</a:t>
              </a:r>
              <a:r>
                <a:rPr lang="en-US" altLang="ko-KR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WebtoB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 IIS, </a:t>
              </a:r>
              <a:r>
                <a:rPr lang="en-US" altLang="ko-KR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iPlanet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SUN One, OAS Apache)</a:t>
              </a:r>
            </a:p>
          </p:txBody>
        </p:sp>
        <p:sp>
          <p:nvSpPr>
            <p:cNvPr id="111" name="직사각형 110"/>
            <p:cNvSpPr/>
            <p:nvPr/>
          </p:nvSpPr>
          <p:spPr>
            <a:xfrm>
              <a:off x="1295908" y="4221088"/>
              <a:ext cx="8305292" cy="873788"/>
            </a:xfrm>
            <a:prstGeom prst="rect">
              <a:avLst/>
            </a:prstGeom>
            <a:noFill/>
            <a:ln w="22225" cap="flat" cmpd="sng" algn="ctr">
              <a:gradFill flip="none" rotWithShape="1">
                <a:gsLst>
                  <a:gs pos="0">
                    <a:srgbClr val="990033"/>
                  </a:gs>
                  <a:gs pos="50000">
                    <a:srgbClr val="FF0000"/>
                  </a:gs>
                  <a:gs pos="100000">
                    <a:srgbClr val="990033"/>
                  </a:gs>
                </a:gsLst>
                <a:lin ang="0" scaled="1"/>
                <a:tileRect/>
              </a:gradFill>
              <a:prstDash val="sysDash"/>
            </a:ln>
            <a:effectLst>
              <a:outerShdw blurRad="38100" dist="12700" dir="2700000" algn="tl" rotWithShape="0">
                <a:prstClr val="black">
                  <a:alpha val="61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ko-KR" altLang="en-US" dirty="0">
                <a:solidFill>
                  <a:srgbClr val="00B0F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6825208" y="2206025"/>
              <a:ext cx="2412268" cy="43873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ctr">
                <a:defRPr sz="1100" b="1">
                  <a:latin typeface="+mn-ea"/>
                  <a:ea typeface="+mn-ea"/>
                </a:defRPr>
              </a:lvl1pPr>
            </a:lstStyle>
            <a:p>
              <a:pPr marL="171450" indent="-171450" algn="l">
                <a:buFont typeface="Arial" panose="020B0604020202020204" pitchFamily="34" charset="0"/>
                <a:buChar char="•"/>
              </a:pPr>
              <a:r>
                <a:rPr lang="ko-KR" altLang="en-US" b="0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마이그레이션에</a:t>
              </a:r>
              <a:r>
                <a:rPr lang="ko-KR" altLang="en-US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따른 </a:t>
              </a:r>
              <a:r>
                <a:rPr lang="ko-KR" altLang="en-US" b="0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리스크를</a:t>
              </a:r>
              <a:r>
                <a:rPr lang="ko-KR" altLang="en-US" b="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최소화 할 수 있음</a:t>
              </a: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6825208" y="3095373"/>
              <a:ext cx="2754675" cy="61109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171450" indent="-171450">
                <a:buFont typeface="Arial" panose="020B0604020202020204" pitchFamily="34" charset="0"/>
                <a:buChar char="•"/>
                <a:defRPr sz="1100" b="0">
                  <a:latin typeface="+mn-ea"/>
                  <a:ea typeface="+mn-ea"/>
                </a:defRPr>
              </a:lvl1pPr>
            </a:lstStyle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DBMS 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변경을 통한 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SW 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비용 절감효과가 높음</a:t>
              </a:r>
            </a:p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DBMS </a:t>
              </a:r>
              <a:r>
                <a:rPr lang="ko-KR" altLang="en-US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마이그레이션이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요구됨</a:t>
              </a:r>
            </a:p>
            <a:p>
              <a:r>
                <a:rPr lang="ko-KR" altLang="en-US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마이그레이션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난이도  높음</a:t>
              </a:r>
              <a:endParaRPr lang="en-US" altLang="ko-KR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6803958" y="4377008"/>
              <a:ext cx="2901570" cy="43873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171450" indent="-171450">
                <a:buFont typeface="Arial" panose="020B0604020202020204" pitchFamily="34" charset="0"/>
                <a:buChar char="•"/>
                <a:defRPr sz="1100" b="0">
                  <a:latin typeface="+mn-ea"/>
                  <a:ea typeface="+mn-ea"/>
                </a:defRPr>
              </a:lvl1pPr>
            </a:lstStyle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WAS 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변경을 통한 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SW </a:t>
              </a:r>
              <a:r>
                <a:rPr lang="ko-KR" altLang="en-US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운영비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용</a:t>
              </a:r>
              <a:r>
                <a:rPr lang="ko-KR" altLang="en-US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효과가 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높음</a:t>
              </a:r>
            </a:p>
            <a:p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애플리케이션  </a:t>
              </a:r>
              <a:r>
                <a:rPr lang="ko-KR" altLang="en-US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마이그레이션</a:t>
              </a:r>
              <a:r>
                <a:rPr lang="ko-KR" altLang="en-US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및 테스트</a:t>
              </a:r>
              <a:endParaRPr lang="en-US" altLang="ko-KR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6789204" y="5445224"/>
              <a:ext cx="2754675" cy="43873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171450" indent="-171450">
                <a:buFont typeface="Arial" panose="020B0604020202020204" pitchFamily="34" charset="0"/>
                <a:buChar char="•"/>
                <a:defRPr sz="1100" b="0">
                  <a:latin typeface="+mn-ea"/>
                  <a:ea typeface="+mn-ea"/>
                </a:defRPr>
              </a:lvl1pPr>
            </a:lstStyle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Web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변경을 통한 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SW 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비용 절감효과가 높음</a:t>
              </a:r>
            </a:p>
            <a:p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Web </a:t>
              </a:r>
              <a:r>
                <a:rPr lang="ko-KR" altLang="en-US" dirty="0" err="1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마이그레이션이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 요구됨 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</a:t>
              </a:r>
              <a:r>
                <a:rPr lang="ko-KR" altLang="en-US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상대적으로 용이함</a:t>
              </a:r>
              <a:r>
                <a:rPr lang="en-US" altLang="ko-KR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)</a:t>
              </a:r>
            </a:p>
          </p:txBody>
        </p:sp>
        <p:sp>
          <p:nvSpPr>
            <p:cNvPr id="116" name="직사각형 115"/>
            <p:cNvSpPr/>
            <p:nvPr/>
          </p:nvSpPr>
          <p:spPr>
            <a:xfrm>
              <a:off x="1289557" y="5381744"/>
              <a:ext cx="8305292" cy="873788"/>
            </a:xfrm>
            <a:prstGeom prst="rect">
              <a:avLst/>
            </a:prstGeom>
            <a:noFill/>
            <a:ln w="22225" cap="flat" cmpd="sng" algn="ctr">
              <a:gradFill flip="none" rotWithShape="1">
                <a:gsLst>
                  <a:gs pos="0">
                    <a:srgbClr val="990033"/>
                  </a:gs>
                  <a:gs pos="50000">
                    <a:srgbClr val="FF0000"/>
                  </a:gs>
                  <a:gs pos="100000">
                    <a:srgbClr val="990033"/>
                  </a:gs>
                </a:gsLst>
                <a:lin ang="0" scaled="1"/>
                <a:tileRect/>
              </a:gradFill>
              <a:prstDash val="sysDash"/>
            </a:ln>
            <a:effectLst>
              <a:outerShdw blurRad="38100" dist="12700" dir="2700000" algn="tl" rotWithShape="0">
                <a:prstClr val="black">
                  <a:alpha val="61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ko-KR" altLang="en-US" dirty="0">
                <a:solidFill>
                  <a:srgbClr val="00B0F0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587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680130" y="-565406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9538823" y="-1190869"/>
            <a:ext cx="164036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Ⅳ. 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모델수립</a:t>
            </a:r>
          </a:p>
        </p:txBody>
      </p:sp>
      <p:sp>
        <p:nvSpPr>
          <p:cNvPr id="31" name="Rectangle 138"/>
          <p:cNvSpPr>
            <a:spLocks noChangeArrowheads="1"/>
          </p:cNvSpPr>
          <p:nvPr/>
        </p:nvSpPr>
        <p:spPr bwMode="auto">
          <a:xfrm>
            <a:off x="1474012" y="2133686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2" name="Rectangle 141"/>
          <p:cNvSpPr>
            <a:spLocks noChangeArrowheads="1"/>
          </p:cNvSpPr>
          <p:nvPr/>
        </p:nvSpPr>
        <p:spPr bwMode="auto">
          <a:xfrm>
            <a:off x="1474012" y="1817564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3" name="Freeform 17"/>
          <p:cNvSpPr>
            <a:spLocks/>
          </p:cNvSpPr>
          <p:nvPr/>
        </p:nvSpPr>
        <p:spPr bwMode="auto">
          <a:xfrm rot="16200000" flipH="1">
            <a:off x="2924623" y="862351"/>
            <a:ext cx="387684" cy="3159516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10000 w 10000"/>
              <a:gd name="connsiteY3" fmla="*/ 8740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9961 w 10000"/>
              <a:gd name="connsiteY3" fmla="*/ 9493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493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91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385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57"/>
              <a:gd name="connsiteY0" fmla="*/ 0 h 10000"/>
              <a:gd name="connsiteX1" fmla="*/ 0 w 10057"/>
              <a:gd name="connsiteY1" fmla="*/ 9385 h 10000"/>
              <a:gd name="connsiteX2" fmla="*/ 5097 w 10057"/>
              <a:gd name="connsiteY2" fmla="*/ 10000 h 10000"/>
              <a:gd name="connsiteX3" fmla="*/ 10055 w 10057"/>
              <a:gd name="connsiteY3" fmla="*/ 9330 h 10000"/>
              <a:gd name="connsiteX4" fmla="*/ 10039 w 10057"/>
              <a:gd name="connsiteY4" fmla="*/ 0 h 10000"/>
              <a:gd name="connsiteX5" fmla="*/ 39 w 10057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57" h="10000">
                <a:moveTo>
                  <a:pt x="39" y="0"/>
                </a:moveTo>
                <a:cubicBezTo>
                  <a:pt x="26" y="3128"/>
                  <a:pt x="13" y="6257"/>
                  <a:pt x="0" y="9385"/>
                </a:cubicBezTo>
                <a:lnTo>
                  <a:pt x="5097" y="10000"/>
                </a:lnTo>
                <a:lnTo>
                  <a:pt x="10055" y="9330"/>
                </a:lnTo>
                <a:cubicBezTo>
                  <a:pt x="10068" y="6166"/>
                  <a:pt x="10026" y="3164"/>
                  <a:pt x="10039" y="0"/>
                </a:cubicBezTo>
                <a:lnTo>
                  <a:pt x="3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5" name="AutoShape 71"/>
          <p:cNvSpPr>
            <a:spLocks noChangeArrowheads="1"/>
          </p:cNvSpPr>
          <p:nvPr/>
        </p:nvSpPr>
        <p:spPr bwMode="auto">
          <a:xfrm>
            <a:off x="1525344" y="2710160"/>
            <a:ext cx="2997051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6" name="AutoShape 11"/>
          <p:cNvSpPr>
            <a:spLocks noChangeArrowheads="1"/>
          </p:cNvSpPr>
          <p:nvPr/>
        </p:nvSpPr>
        <p:spPr bwMode="auto">
          <a:xfrm rot="10800000" flipH="1" flipV="1">
            <a:off x="4698221" y="2249275"/>
            <a:ext cx="3052035" cy="385982"/>
          </a:xfrm>
          <a:prstGeom prst="chevron">
            <a:avLst>
              <a:gd name="adj" fmla="val 35784"/>
            </a:avLst>
          </a:prstGeom>
          <a:solidFill>
            <a:schemeClr val="bg1">
              <a:lumMod val="8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8" name="AutoShape 71"/>
          <p:cNvSpPr>
            <a:spLocks noChangeArrowheads="1"/>
          </p:cNvSpPr>
          <p:nvPr/>
        </p:nvSpPr>
        <p:spPr bwMode="auto">
          <a:xfrm>
            <a:off x="4731583" y="2710160"/>
            <a:ext cx="2918586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5626161" y="2312472"/>
            <a:ext cx="119616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100" b="1" dirty="0">
                <a:latin typeface="나눔고딕" panose="020B0600000101010101" charset="-127"/>
                <a:ea typeface="나눔고딕" panose="020B0600000101010101" charset="-127"/>
              </a:rPr>
              <a:t>이행 전 성능측정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2139655" y="2312826"/>
            <a:ext cx="176843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시나리오 작성</a:t>
            </a:r>
          </a:p>
        </p:txBody>
      </p:sp>
      <p:sp>
        <p:nvSpPr>
          <p:cNvPr id="63" name="AutoShape 71"/>
          <p:cNvSpPr>
            <a:spLocks noChangeArrowheads="1"/>
          </p:cNvSpPr>
          <p:nvPr/>
        </p:nvSpPr>
        <p:spPr bwMode="auto">
          <a:xfrm>
            <a:off x="1650868" y="2749366"/>
            <a:ext cx="2746000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전환에 필요한 상세한 작업 절차를 작성하고 서비스 담당자와 전환일정을 확정</a:t>
            </a:r>
          </a:p>
        </p:txBody>
      </p:sp>
      <p:sp>
        <p:nvSpPr>
          <p:cNvPr id="81" name="AutoShape 71"/>
          <p:cNvSpPr>
            <a:spLocks noChangeArrowheads="1"/>
          </p:cNvSpPr>
          <p:nvPr/>
        </p:nvSpPr>
        <p:spPr bwMode="auto">
          <a:xfrm>
            <a:off x="4817876" y="2749366"/>
            <a:ext cx="2746000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전에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U2L, W2L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전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후의 성능비교를 위해 사전에 협의한 항목들의 성능을 측정함</a:t>
            </a: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6200000" flipH="1">
            <a:off x="8906679" y="1068177"/>
            <a:ext cx="385981" cy="2750204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76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7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1" name="AutoShape 71"/>
          <p:cNvSpPr>
            <a:spLocks noChangeArrowheads="1"/>
          </p:cNvSpPr>
          <p:nvPr/>
        </p:nvSpPr>
        <p:spPr bwMode="auto">
          <a:xfrm>
            <a:off x="7686000" y="2710161"/>
            <a:ext cx="2788771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423955" y="2312474"/>
            <a:ext cx="119616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작업</a:t>
            </a:r>
          </a:p>
        </p:txBody>
      </p:sp>
      <p:sp>
        <p:nvSpPr>
          <p:cNvPr id="107" name="AutoShape 71"/>
          <p:cNvSpPr>
            <a:spLocks noChangeArrowheads="1"/>
          </p:cNvSpPr>
          <p:nvPr/>
        </p:nvSpPr>
        <p:spPr bwMode="auto">
          <a:xfrm>
            <a:off x="7811184" y="2749366"/>
            <a:ext cx="2538391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전환 작업 절차에 따라 서비스 전환을 실시하고 서비스 점검결과에 따라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Open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결정 </a:t>
            </a:r>
          </a:p>
        </p:txBody>
      </p:sp>
      <p:sp>
        <p:nvSpPr>
          <p:cNvPr id="165" name="AutoShape 71"/>
          <p:cNvSpPr>
            <a:spLocks noChangeArrowheads="1"/>
          </p:cNvSpPr>
          <p:nvPr/>
        </p:nvSpPr>
        <p:spPr bwMode="auto">
          <a:xfrm>
            <a:off x="1650868" y="4186467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상세 절차서 초안 작성</a:t>
            </a:r>
          </a:p>
        </p:txBody>
      </p:sp>
      <p:cxnSp>
        <p:nvCxnSpPr>
          <p:cNvPr id="166" name="직선 화살표 연결선 165"/>
          <p:cNvCxnSpPr>
            <a:stCxn id="165" idx="2"/>
            <a:endCxn id="52" idx="0"/>
          </p:cNvCxnSpPr>
          <p:nvPr/>
        </p:nvCxnSpPr>
        <p:spPr>
          <a:xfrm>
            <a:off x="3023868" y="4531205"/>
            <a:ext cx="0" cy="4506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AutoShape 71"/>
          <p:cNvSpPr>
            <a:spLocks noChangeArrowheads="1"/>
          </p:cNvSpPr>
          <p:nvPr/>
        </p:nvSpPr>
        <p:spPr bwMode="auto">
          <a:xfrm>
            <a:off x="1650868" y="5777316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전환일정 확정</a:t>
            </a:r>
          </a:p>
        </p:txBody>
      </p:sp>
      <p:cxnSp>
        <p:nvCxnSpPr>
          <p:cNvPr id="169" name="직선 화살표 연결선 168"/>
          <p:cNvCxnSpPr>
            <a:stCxn id="52" idx="2"/>
            <a:endCxn id="168" idx="0"/>
          </p:cNvCxnSpPr>
          <p:nvPr/>
        </p:nvCxnSpPr>
        <p:spPr>
          <a:xfrm>
            <a:off x="3023868" y="5326631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utoShape 71"/>
          <p:cNvSpPr>
            <a:spLocks noChangeArrowheads="1"/>
          </p:cNvSpPr>
          <p:nvPr/>
        </p:nvSpPr>
        <p:spPr bwMode="auto">
          <a:xfrm>
            <a:off x="4834248" y="4186467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 eaLnBrk="0" hangingPunct="0"/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 전 시스템 성능측정 및 검토</a:t>
            </a:r>
            <a:endParaRPr lang="en-US" altLang="ko-KR" sz="9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182" name="AutoShape 71"/>
          <p:cNvSpPr>
            <a:spLocks noChangeArrowheads="1"/>
          </p:cNvSpPr>
          <p:nvPr/>
        </p:nvSpPr>
        <p:spPr bwMode="auto">
          <a:xfrm>
            <a:off x="7808419" y="4186467"/>
            <a:ext cx="254115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전환 작업 전 작업절차 최종 점검</a:t>
            </a:r>
          </a:p>
        </p:txBody>
      </p:sp>
      <p:cxnSp>
        <p:nvCxnSpPr>
          <p:cNvPr id="183" name="직선 화살표 연결선 182"/>
          <p:cNvCxnSpPr>
            <a:stCxn id="182" idx="2"/>
            <a:endCxn id="184" idx="0"/>
          </p:cNvCxnSpPr>
          <p:nvPr/>
        </p:nvCxnSpPr>
        <p:spPr>
          <a:xfrm>
            <a:off x="9078997" y="4531205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AutoShape 71"/>
          <p:cNvSpPr>
            <a:spLocks noChangeArrowheads="1"/>
          </p:cNvSpPr>
          <p:nvPr/>
        </p:nvSpPr>
        <p:spPr bwMode="auto">
          <a:xfrm>
            <a:off x="7808419" y="4716750"/>
            <a:ext cx="254115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및 점검</a:t>
            </a:r>
          </a:p>
        </p:txBody>
      </p:sp>
      <p:sp>
        <p:nvSpPr>
          <p:cNvPr id="185" name="AutoShape 71"/>
          <p:cNvSpPr>
            <a:spLocks noChangeArrowheads="1"/>
          </p:cNvSpPr>
          <p:nvPr/>
        </p:nvSpPr>
        <p:spPr bwMode="auto">
          <a:xfrm>
            <a:off x="7808418" y="5247033"/>
            <a:ext cx="2541156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 eaLnBrk="0" hangingPunct="0"/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Open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여부 결정</a:t>
            </a:r>
            <a:endParaRPr lang="en-US" altLang="ko-KR" sz="9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cxnSp>
        <p:nvCxnSpPr>
          <p:cNvPr id="188" name="꺾인 연결선 187"/>
          <p:cNvCxnSpPr>
            <a:stCxn id="52" idx="3"/>
            <a:endCxn id="170" idx="1"/>
          </p:cNvCxnSpPr>
          <p:nvPr/>
        </p:nvCxnSpPr>
        <p:spPr bwMode="auto">
          <a:xfrm flipV="1">
            <a:off x="4396868" y="4358837"/>
            <a:ext cx="437380" cy="79542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utoShape 71"/>
          <p:cNvSpPr>
            <a:spLocks noChangeArrowheads="1"/>
          </p:cNvSpPr>
          <p:nvPr/>
        </p:nvSpPr>
        <p:spPr bwMode="auto">
          <a:xfrm>
            <a:off x="1650868" y="4981892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상세 절차 협의 및 절차서 완성</a:t>
            </a:r>
          </a:p>
        </p:txBody>
      </p:sp>
      <p:sp>
        <p:nvSpPr>
          <p:cNvPr id="64" name="AutoShape 71"/>
          <p:cNvSpPr>
            <a:spLocks noChangeArrowheads="1"/>
          </p:cNvSpPr>
          <p:nvPr/>
        </p:nvSpPr>
        <p:spPr bwMode="auto">
          <a:xfrm>
            <a:off x="7808418" y="5777316"/>
            <a:ext cx="2541156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안정화</a:t>
            </a:r>
          </a:p>
        </p:txBody>
      </p:sp>
      <p:cxnSp>
        <p:nvCxnSpPr>
          <p:cNvPr id="65" name="꺾인 연결선 64"/>
          <p:cNvCxnSpPr>
            <a:stCxn id="168" idx="3"/>
            <a:endCxn id="182" idx="1"/>
          </p:cNvCxnSpPr>
          <p:nvPr/>
        </p:nvCxnSpPr>
        <p:spPr bwMode="auto">
          <a:xfrm flipV="1">
            <a:off x="4396868" y="4358837"/>
            <a:ext cx="3411550" cy="1590849"/>
          </a:xfrm>
          <a:prstGeom prst="bentConnector3">
            <a:avLst>
              <a:gd name="adj1" fmla="val 9578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꺾인 연결선 65"/>
          <p:cNvCxnSpPr>
            <a:stCxn id="184" idx="2"/>
            <a:endCxn id="185" idx="0"/>
          </p:cNvCxnSpPr>
          <p:nvPr/>
        </p:nvCxnSpPr>
        <p:spPr bwMode="auto">
          <a:xfrm rot="5400000">
            <a:off x="8986225" y="5154261"/>
            <a:ext cx="185544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화살표 연결선 66"/>
          <p:cNvCxnSpPr>
            <a:stCxn id="185" idx="2"/>
            <a:endCxn id="64" idx="0"/>
          </p:cNvCxnSpPr>
          <p:nvPr/>
        </p:nvCxnSpPr>
        <p:spPr>
          <a:xfrm>
            <a:off x="9078996" y="5591771"/>
            <a:ext cx="0" cy="185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화살표 연결선 45"/>
          <p:cNvCxnSpPr>
            <a:stCxn id="170" idx="3"/>
            <a:endCxn id="182" idx="1"/>
          </p:cNvCxnSpPr>
          <p:nvPr/>
        </p:nvCxnSpPr>
        <p:spPr>
          <a:xfrm>
            <a:off x="7580248" y="4358836"/>
            <a:ext cx="2281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ABFA66EE-68F4-F64D-9B61-2D22731E2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3.5 U2L - Migration </a:t>
            </a:r>
            <a:r>
              <a:rPr kumimoji="1" lang="ko-KR" altLang="en-US" dirty="0"/>
              <a:t>방안 </a:t>
            </a:r>
            <a:r>
              <a:rPr kumimoji="1" lang="en-US" altLang="ko-KR" dirty="0"/>
              <a:t>: </a:t>
            </a:r>
            <a:r>
              <a:rPr kumimoji="1" lang="en" altLang="ko-KR" dirty="0"/>
              <a:t>Migration </a:t>
            </a:r>
            <a:r>
              <a:rPr kumimoji="1" lang="ko-KR" altLang="en-US" dirty="0"/>
              <a:t>단계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B8058C50-1A17-B646-AF37-3F9B16F330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570117"/>
          </a:xfrm>
        </p:spPr>
        <p:txBody>
          <a:bodyPr>
            <a:normAutofit/>
          </a:bodyPr>
          <a:lstStyle/>
          <a:p>
            <a:r>
              <a:rPr kumimoji="1" lang="en" altLang="ko-KR" dirty="0"/>
              <a:t>Migration </a:t>
            </a:r>
            <a:r>
              <a:rPr kumimoji="1" lang="ko-KR" altLang="en-US" dirty="0"/>
              <a:t>단계에서는 서비스를 전환</a:t>
            </a:r>
            <a:r>
              <a:rPr kumimoji="1" lang="en-US" altLang="ko-KR" dirty="0"/>
              <a:t>(</a:t>
            </a:r>
            <a:r>
              <a:rPr kumimoji="1" lang="en" altLang="ko-KR" dirty="0"/>
              <a:t>Cut-Over)</a:t>
            </a:r>
            <a:r>
              <a:rPr kumimoji="1" lang="ko-KR" altLang="en-US" dirty="0"/>
              <a:t>하기 위한 상세한 </a:t>
            </a:r>
            <a:r>
              <a:rPr kumimoji="1" lang="ko-KR" altLang="en-US" dirty="0" err="1"/>
              <a:t>작업절차</a:t>
            </a:r>
            <a:r>
              <a:rPr kumimoji="1" lang="en-US" altLang="ko-KR" dirty="0"/>
              <a:t>(</a:t>
            </a:r>
            <a:r>
              <a:rPr kumimoji="1" lang="ko-KR" altLang="en-US" dirty="0"/>
              <a:t>시나리오</a:t>
            </a:r>
            <a:r>
              <a:rPr kumimoji="1" lang="en-US" altLang="ko-KR" dirty="0"/>
              <a:t>)</a:t>
            </a:r>
            <a:r>
              <a:rPr kumimoji="1" lang="ko-KR" altLang="en-US" dirty="0" err="1"/>
              <a:t>를</a:t>
            </a:r>
            <a:r>
              <a:rPr kumimoji="1" lang="ko-KR" altLang="en-US" dirty="0"/>
              <a:t> 작성하고</a:t>
            </a:r>
            <a:r>
              <a:rPr kumimoji="1" lang="en-US" altLang="ko-KR" dirty="0"/>
              <a:t>, </a:t>
            </a:r>
            <a:r>
              <a:rPr kumimoji="1" lang="ko-KR" altLang="en-US" dirty="0"/>
              <a:t>이행 전</a:t>
            </a:r>
            <a:r>
              <a:rPr kumimoji="1" lang="en-US" altLang="ko-KR" dirty="0"/>
              <a:t>,</a:t>
            </a:r>
            <a:r>
              <a:rPr kumimoji="1" lang="ko-KR" altLang="en-US" dirty="0"/>
              <a:t>후 </a:t>
            </a:r>
            <a:r>
              <a:rPr kumimoji="1" lang="ko-KR" altLang="en-US" dirty="0" err="1"/>
              <a:t>성능비교를</a:t>
            </a:r>
            <a:r>
              <a:rPr kumimoji="1" lang="ko-KR" altLang="en-US" dirty="0"/>
              <a:t> 위한 성능측정 작업 후에 협의된 전환 일정에 맞춰 </a:t>
            </a:r>
            <a:r>
              <a:rPr kumimoji="1" lang="ko-KR" altLang="en-US" dirty="0" err="1"/>
              <a:t>전환작업을</a:t>
            </a:r>
            <a:r>
              <a:rPr kumimoji="1" lang="ko-KR" altLang="en-US" dirty="0"/>
              <a:t> 실시함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9826017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138"/>
          <p:cNvSpPr>
            <a:spLocks noChangeArrowheads="1"/>
          </p:cNvSpPr>
          <p:nvPr/>
        </p:nvSpPr>
        <p:spPr bwMode="auto">
          <a:xfrm>
            <a:off x="1474012" y="2177954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32" name="Rectangle 141"/>
          <p:cNvSpPr>
            <a:spLocks noChangeArrowheads="1"/>
          </p:cNvSpPr>
          <p:nvPr/>
        </p:nvSpPr>
        <p:spPr bwMode="auto">
          <a:xfrm>
            <a:off x="1474012" y="1861832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Optimization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3" name="Freeform 17"/>
          <p:cNvSpPr>
            <a:spLocks/>
          </p:cNvSpPr>
          <p:nvPr/>
        </p:nvSpPr>
        <p:spPr bwMode="auto">
          <a:xfrm rot="16200000" flipH="1">
            <a:off x="2924623" y="906619"/>
            <a:ext cx="387684" cy="3159516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10000 w 10000"/>
              <a:gd name="connsiteY3" fmla="*/ 8740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9476 h 10000"/>
              <a:gd name="connsiteX2" fmla="*/ 5058 w 10000"/>
              <a:gd name="connsiteY2" fmla="*/ 10000 h 10000"/>
              <a:gd name="connsiteX3" fmla="*/ 9961 w 10000"/>
              <a:gd name="connsiteY3" fmla="*/ 9493 h 10000"/>
              <a:gd name="connsiteX4" fmla="*/ 10000 w 10000"/>
              <a:gd name="connsiteY4" fmla="*/ 0 h 10000"/>
              <a:gd name="connsiteX5" fmla="*/ 0 w 10000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493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40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591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39"/>
              <a:gd name="connsiteY0" fmla="*/ 0 h 10000"/>
              <a:gd name="connsiteX1" fmla="*/ 0 w 10039"/>
              <a:gd name="connsiteY1" fmla="*/ 9385 h 10000"/>
              <a:gd name="connsiteX2" fmla="*/ 5097 w 10039"/>
              <a:gd name="connsiteY2" fmla="*/ 10000 h 10000"/>
              <a:gd name="connsiteX3" fmla="*/ 10000 w 10039"/>
              <a:gd name="connsiteY3" fmla="*/ 9595 h 10000"/>
              <a:gd name="connsiteX4" fmla="*/ 10039 w 10039"/>
              <a:gd name="connsiteY4" fmla="*/ 0 h 10000"/>
              <a:gd name="connsiteX5" fmla="*/ 39 w 10039"/>
              <a:gd name="connsiteY5" fmla="*/ 0 h 10000"/>
              <a:gd name="connsiteX0" fmla="*/ 39 w 10057"/>
              <a:gd name="connsiteY0" fmla="*/ 0 h 10000"/>
              <a:gd name="connsiteX1" fmla="*/ 0 w 10057"/>
              <a:gd name="connsiteY1" fmla="*/ 9385 h 10000"/>
              <a:gd name="connsiteX2" fmla="*/ 5097 w 10057"/>
              <a:gd name="connsiteY2" fmla="*/ 10000 h 10000"/>
              <a:gd name="connsiteX3" fmla="*/ 10055 w 10057"/>
              <a:gd name="connsiteY3" fmla="*/ 9330 h 10000"/>
              <a:gd name="connsiteX4" fmla="*/ 10039 w 10057"/>
              <a:gd name="connsiteY4" fmla="*/ 0 h 10000"/>
              <a:gd name="connsiteX5" fmla="*/ 39 w 10057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57" h="10000">
                <a:moveTo>
                  <a:pt x="39" y="0"/>
                </a:moveTo>
                <a:cubicBezTo>
                  <a:pt x="26" y="3128"/>
                  <a:pt x="13" y="6257"/>
                  <a:pt x="0" y="9385"/>
                </a:cubicBezTo>
                <a:lnTo>
                  <a:pt x="5097" y="10000"/>
                </a:lnTo>
                <a:lnTo>
                  <a:pt x="10055" y="9330"/>
                </a:lnTo>
                <a:cubicBezTo>
                  <a:pt x="10068" y="6166"/>
                  <a:pt x="10026" y="3164"/>
                  <a:pt x="10039" y="0"/>
                </a:cubicBezTo>
                <a:lnTo>
                  <a:pt x="3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5" name="AutoShape 71"/>
          <p:cNvSpPr>
            <a:spLocks noChangeArrowheads="1"/>
          </p:cNvSpPr>
          <p:nvPr/>
        </p:nvSpPr>
        <p:spPr bwMode="auto">
          <a:xfrm>
            <a:off x="1525344" y="2754428"/>
            <a:ext cx="2997051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6" name="AutoShape 11"/>
          <p:cNvSpPr>
            <a:spLocks noChangeArrowheads="1"/>
          </p:cNvSpPr>
          <p:nvPr/>
        </p:nvSpPr>
        <p:spPr bwMode="auto">
          <a:xfrm rot="10800000" flipH="1" flipV="1">
            <a:off x="4698221" y="2293543"/>
            <a:ext cx="3052035" cy="385982"/>
          </a:xfrm>
          <a:prstGeom prst="chevron">
            <a:avLst>
              <a:gd name="adj" fmla="val 35784"/>
            </a:avLst>
          </a:prstGeom>
          <a:solidFill>
            <a:schemeClr val="bg1">
              <a:lumMod val="8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8" name="AutoShape 71"/>
          <p:cNvSpPr>
            <a:spLocks noChangeArrowheads="1"/>
          </p:cNvSpPr>
          <p:nvPr/>
        </p:nvSpPr>
        <p:spPr bwMode="auto">
          <a:xfrm>
            <a:off x="4731583" y="2754428"/>
            <a:ext cx="2918586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5626161" y="2356740"/>
            <a:ext cx="119616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100" b="1" dirty="0">
                <a:latin typeface="나눔고딕" panose="020B0600000101010101" charset="-127"/>
                <a:ea typeface="나눔고딕" panose="020B0600000101010101" charset="-127"/>
              </a:rPr>
              <a:t>이행 후 성능측정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2139655" y="2357094"/>
            <a:ext cx="176843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시나리오 작성</a:t>
            </a:r>
          </a:p>
        </p:txBody>
      </p:sp>
      <p:sp>
        <p:nvSpPr>
          <p:cNvPr id="63" name="AutoShape 71"/>
          <p:cNvSpPr>
            <a:spLocks noChangeArrowheads="1"/>
          </p:cNvSpPr>
          <p:nvPr/>
        </p:nvSpPr>
        <p:spPr bwMode="auto">
          <a:xfrm>
            <a:off x="1650868" y="2793634"/>
            <a:ext cx="2746000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>
              <a:defRPr/>
            </a:pP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서비스를 전환한 후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안정화 작업을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/>
            </a:r>
            <a:b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</a:b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지원함 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(Trouble Shooting)</a:t>
            </a:r>
          </a:p>
        </p:txBody>
      </p:sp>
      <p:sp>
        <p:nvSpPr>
          <p:cNvPr id="81" name="AutoShape 71"/>
          <p:cNvSpPr>
            <a:spLocks noChangeArrowheads="1"/>
          </p:cNvSpPr>
          <p:nvPr/>
        </p:nvSpPr>
        <p:spPr bwMode="auto">
          <a:xfrm>
            <a:off x="4817876" y="2793634"/>
            <a:ext cx="2746000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 eaLnBrk="0" hangingPunct="0"/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서비스 전환 후 사전에 협의한 항목들의 성능을 측정하여 분석하고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 전과 비교함</a:t>
            </a:r>
            <a:endParaRPr lang="en-US" altLang="ko-KR" sz="10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6200000" flipH="1">
            <a:off x="8906679" y="1112445"/>
            <a:ext cx="385981" cy="2750204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672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3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0 h 10000"/>
              <a:gd name="connsiteX4" fmla="*/ 5097 w 10000"/>
              <a:gd name="connsiteY4" fmla="*/ 576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  <a:lnTo>
                  <a:pt x="10000" y="0"/>
                </a:lnTo>
                <a:lnTo>
                  <a:pt x="5097" y="57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8001">
            <a:solidFill>
              <a:srgbClr val="0033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46800" rIns="90000" bIns="46800" anchor="ctr"/>
          <a:lstStyle/>
          <a:p>
            <a:pPr algn="ctr"/>
            <a:endParaRPr lang="ko-KR" altLang="en-US" sz="11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51" name="AutoShape 71"/>
          <p:cNvSpPr>
            <a:spLocks noChangeArrowheads="1"/>
          </p:cNvSpPr>
          <p:nvPr/>
        </p:nvSpPr>
        <p:spPr bwMode="auto">
          <a:xfrm>
            <a:off x="7686000" y="2754429"/>
            <a:ext cx="2788771" cy="3642090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lIns="10800" rIns="10800"/>
          <a:lstStyle/>
          <a:p>
            <a:pPr marL="47625" indent="-47625">
              <a:buFont typeface="Arial" pitchFamily="34" charset="0"/>
              <a:buChar char="•"/>
            </a:pPr>
            <a:endParaRPr lang="ko-KR" altLang="en-US" sz="110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423955" y="2356742"/>
            <a:ext cx="119616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1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성능 최적화 작업</a:t>
            </a:r>
          </a:p>
        </p:txBody>
      </p:sp>
      <p:sp>
        <p:nvSpPr>
          <p:cNvPr id="107" name="AutoShape 71"/>
          <p:cNvSpPr>
            <a:spLocks noChangeArrowheads="1"/>
          </p:cNvSpPr>
          <p:nvPr/>
        </p:nvSpPr>
        <p:spPr bwMode="auto">
          <a:xfrm>
            <a:off x="7811184" y="2793634"/>
            <a:ext cx="2538391" cy="1192184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36000" rIns="10800" anchor="ctr"/>
          <a:lstStyle/>
          <a:p>
            <a:pPr eaLnBrk="0" hangingPunct="0"/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성능이 이행 전에 비해 저하되었을 경우</a:t>
            </a:r>
            <a:r>
              <a:rPr lang="en-US" altLang="ko-KR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, </a:t>
            </a:r>
            <a:r>
              <a:rPr lang="ko-KR" altLang="en-US" sz="100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가능한 모든 최적화 작업을 수행함</a:t>
            </a:r>
            <a:endParaRPr lang="en-US" altLang="ko-KR" sz="100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165" name="AutoShape 71"/>
          <p:cNvSpPr>
            <a:spLocks noChangeArrowheads="1"/>
          </p:cNvSpPr>
          <p:nvPr/>
        </p:nvSpPr>
        <p:spPr bwMode="auto">
          <a:xfrm>
            <a:off x="1650868" y="4230735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안정화 지원</a:t>
            </a:r>
          </a:p>
        </p:txBody>
      </p:sp>
      <p:cxnSp>
        <p:nvCxnSpPr>
          <p:cNvPr id="166" name="직선 화살표 연결선 165"/>
          <p:cNvCxnSpPr>
            <a:stCxn id="165" idx="2"/>
            <a:endCxn id="52" idx="0"/>
          </p:cNvCxnSpPr>
          <p:nvPr/>
        </p:nvCxnSpPr>
        <p:spPr>
          <a:xfrm>
            <a:off x="3023868" y="4575473"/>
            <a:ext cx="0" cy="4506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AutoShape 71"/>
          <p:cNvSpPr>
            <a:spLocks noChangeArrowheads="1"/>
          </p:cNvSpPr>
          <p:nvPr/>
        </p:nvSpPr>
        <p:spPr bwMode="auto">
          <a:xfrm>
            <a:off x="1650868" y="5821584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안정화</a:t>
            </a:r>
          </a:p>
        </p:txBody>
      </p:sp>
      <p:cxnSp>
        <p:nvCxnSpPr>
          <p:cNvPr id="169" name="직선 화살표 연결선 168"/>
          <p:cNvCxnSpPr>
            <a:stCxn id="52" idx="2"/>
            <a:endCxn id="168" idx="0"/>
          </p:cNvCxnSpPr>
          <p:nvPr/>
        </p:nvCxnSpPr>
        <p:spPr>
          <a:xfrm>
            <a:off x="3023868" y="5370899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utoShape 71"/>
          <p:cNvSpPr>
            <a:spLocks noChangeArrowheads="1"/>
          </p:cNvSpPr>
          <p:nvPr/>
        </p:nvSpPr>
        <p:spPr bwMode="auto">
          <a:xfrm>
            <a:off x="4834248" y="4230735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 eaLnBrk="0" hangingPunct="0"/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 후 시스템 성능 측정</a:t>
            </a:r>
          </a:p>
        </p:txBody>
      </p:sp>
      <p:sp>
        <p:nvSpPr>
          <p:cNvPr id="182" name="AutoShape 71"/>
          <p:cNvSpPr>
            <a:spLocks noChangeArrowheads="1"/>
          </p:cNvSpPr>
          <p:nvPr/>
        </p:nvSpPr>
        <p:spPr bwMode="auto">
          <a:xfrm>
            <a:off x="7808419" y="4230735"/>
            <a:ext cx="2541157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 eaLnBrk="0" hangingPunct="0"/>
            <a:r>
              <a:rPr lang="en-US" altLang="ko-KR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Web/Was/App/DB </a:t>
            </a: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분야별 성능 최적화</a:t>
            </a:r>
            <a:endParaRPr lang="en-US" altLang="ko-KR" sz="9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cxnSp>
        <p:nvCxnSpPr>
          <p:cNvPr id="183" name="직선 화살표 연결선 182"/>
          <p:cNvCxnSpPr>
            <a:stCxn id="182" idx="2"/>
            <a:endCxn id="64" idx="0"/>
          </p:cNvCxnSpPr>
          <p:nvPr/>
        </p:nvCxnSpPr>
        <p:spPr>
          <a:xfrm flipH="1">
            <a:off x="9078997" y="4575473"/>
            <a:ext cx="1" cy="12461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꺾인 연결선 187"/>
          <p:cNvCxnSpPr>
            <a:stCxn id="168" idx="3"/>
            <a:endCxn id="170" idx="1"/>
          </p:cNvCxnSpPr>
          <p:nvPr/>
        </p:nvCxnSpPr>
        <p:spPr bwMode="auto">
          <a:xfrm flipV="1">
            <a:off x="4396868" y="4403105"/>
            <a:ext cx="437380" cy="15908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utoShape 71"/>
          <p:cNvSpPr>
            <a:spLocks noChangeArrowheads="1"/>
          </p:cNvSpPr>
          <p:nvPr/>
        </p:nvSpPr>
        <p:spPr bwMode="auto">
          <a:xfrm>
            <a:off x="1650868" y="5026160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시스템 안정화 미흡 시 안정화 방안 수립</a:t>
            </a:r>
          </a:p>
        </p:txBody>
      </p:sp>
      <p:sp>
        <p:nvSpPr>
          <p:cNvPr id="64" name="AutoShape 71"/>
          <p:cNvSpPr>
            <a:spLocks noChangeArrowheads="1"/>
          </p:cNvSpPr>
          <p:nvPr/>
        </p:nvSpPr>
        <p:spPr bwMode="auto">
          <a:xfrm>
            <a:off x="7808418" y="5821584"/>
            <a:ext cx="2541156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완료</a:t>
            </a:r>
          </a:p>
        </p:txBody>
      </p:sp>
      <p:cxnSp>
        <p:nvCxnSpPr>
          <p:cNvPr id="46" name="직선 화살표 연결선 45"/>
          <p:cNvCxnSpPr>
            <a:stCxn id="170" idx="3"/>
            <a:endCxn id="182" idx="1"/>
          </p:cNvCxnSpPr>
          <p:nvPr/>
        </p:nvCxnSpPr>
        <p:spPr>
          <a:xfrm>
            <a:off x="7580248" y="4403104"/>
            <a:ext cx="2281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/>
          <p:cNvCxnSpPr>
            <a:stCxn id="165" idx="3"/>
            <a:endCxn id="170" idx="1"/>
          </p:cNvCxnSpPr>
          <p:nvPr/>
        </p:nvCxnSpPr>
        <p:spPr>
          <a:xfrm>
            <a:off x="4396868" y="4403104"/>
            <a:ext cx="4373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AutoShape 71"/>
          <p:cNvSpPr>
            <a:spLocks noChangeArrowheads="1"/>
          </p:cNvSpPr>
          <p:nvPr/>
        </p:nvSpPr>
        <p:spPr bwMode="auto">
          <a:xfrm>
            <a:off x="4834248" y="5026159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 eaLnBrk="0" hangingPunct="0"/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이행 후 성능지표 분석</a:t>
            </a:r>
            <a:endParaRPr lang="en-US" altLang="ko-KR" sz="9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44" name="AutoShape 71"/>
          <p:cNvSpPr>
            <a:spLocks noChangeArrowheads="1"/>
          </p:cNvSpPr>
          <p:nvPr/>
        </p:nvSpPr>
        <p:spPr bwMode="auto">
          <a:xfrm>
            <a:off x="4834248" y="5821583"/>
            <a:ext cx="2746000" cy="344739"/>
          </a:xfrm>
          <a:prstGeom prst="homePlate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317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10800" rIns="10800" anchor="ctr"/>
          <a:lstStyle/>
          <a:p>
            <a:pPr algn="ctr" eaLnBrk="0" hangingPunct="0"/>
            <a:r>
              <a:rPr lang="ko-KR" altLang="en-US" sz="900" b="1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성능 미흡 시 분야별 성능 개선방안 수립</a:t>
            </a:r>
            <a:endParaRPr lang="en-US" altLang="ko-KR" sz="900" b="1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cxnSp>
        <p:nvCxnSpPr>
          <p:cNvPr id="47" name="직선 화살표 연결선 46"/>
          <p:cNvCxnSpPr>
            <a:stCxn id="170" idx="2"/>
            <a:endCxn id="42" idx="0"/>
          </p:cNvCxnSpPr>
          <p:nvPr/>
        </p:nvCxnSpPr>
        <p:spPr>
          <a:xfrm>
            <a:off x="6207248" y="4575474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화살표 연결선 47"/>
          <p:cNvCxnSpPr>
            <a:stCxn id="42" idx="2"/>
            <a:endCxn id="44" idx="0"/>
          </p:cNvCxnSpPr>
          <p:nvPr/>
        </p:nvCxnSpPr>
        <p:spPr>
          <a:xfrm>
            <a:off x="6207248" y="5370898"/>
            <a:ext cx="0" cy="450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E208A498-CCD4-2A47-9281-09580861C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3.6 U2L - Migration </a:t>
            </a:r>
            <a:r>
              <a:rPr kumimoji="1" lang="ko-KR" altLang="en-US" dirty="0"/>
              <a:t>방안 </a:t>
            </a:r>
            <a:r>
              <a:rPr kumimoji="1" lang="en-US" altLang="ko-KR" dirty="0"/>
              <a:t>: </a:t>
            </a:r>
            <a:r>
              <a:rPr kumimoji="1" lang="en" altLang="ko-KR" dirty="0"/>
              <a:t>Optimization </a:t>
            </a:r>
            <a:r>
              <a:rPr kumimoji="1" lang="ko-KR" altLang="en-US" dirty="0"/>
              <a:t>단계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88EF304D-EB73-6E42-9C25-D92186FCA6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388" y="880616"/>
            <a:ext cx="10312400" cy="1714660"/>
          </a:xfrm>
        </p:spPr>
        <p:txBody>
          <a:bodyPr>
            <a:normAutofit/>
          </a:bodyPr>
          <a:lstStyle/>
          <a:p>
            <a:r>
              <a:rPr kumimoji="1" lang="en" altLang="ko-KR" dirty="0"/>
              <a:t>Optimization </a:t>
            </a:r>
            <a:r>
              <a:rPr kumimoji="1" lang="ko-KR" altLang="en-US" dirty="0"/>
              <a:t>단계에서는 서비스 전환 후 시스템 안정화 작업 지원과 이행 전</a:t>
            </a:r>
            <a:r>
              <a:rPr kumimoji="1" lang="en-US" altLang="ko-KR" dirty="0"/>
              <a:t>,</a:t>
            </a:r>
            <a:r>
              <a:rPr kumimoji="1" lang="ko-KR" altLang="en-US" dirty="0"/>
              <a:t>후 </a:t>
            </a:r>
            <a:r>
              <a:rPr kumimoji="1" lang="ko-KR" altLang="en-US" dirty="0" err="1"/>
              <a:t>성능비교</a:t>
            </a:r>
            <a:r>
              <a:rPr kumimoji="1" lang="ko-KR" altLang="en-US" dirty="0"/>
              <a:t> 결과에 따라 취할 수 있는 </a:t>
            </a:r>
            <a:r>
              <a:rPr kumimoji="1" lang="ko-KR" altLang="en-US" dirty="0" err="1"/>
              <a:t>성능최적화</a:t>
            </a:r>
            <a:r>
              <a:rPr kumimoji="1" lang="ko-KR" altLang="en-US" dirty="0"/>
              <a:t> 작업 등을 포함함 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5133490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11"/>
          <p:cNvSpPr>
            <a:spLocks noChangeArrowheads="1"/>
          </p:cNvSpPr>
          <p:nvPr/>
        </p:nvSpPr>
        <p:spPr bwMode="auto">
          <a:xfrm>
            <a:off x="2420998" y="2585555"/>
            <a:ext cx="1870968" cy="3507271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 anchor="ctr"/>
          <a:lstStyle/>
          <a:p>
            <a:pPr latinLnBrk="0"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grpSp>
        <p:nvGrpSpPr>
          <p:cNvPr id="47" name="그룹 46"/>
          <p:cNvGrpSpPr/>
          <p:nvPr/>
        </p:nvGrpSpPr>
        <p:grpSpPr>
          <a:xfrm>
            <a:off x="2420998" y="1980000"/>
            <a:ext cx="1872000" cy="504000"/>
            <a:chOff x="1280592" y="1987558"/>
            <a:chExt cx="1936757" cy="505338"/>
          </a:xfrm>
        </p:grpSpPr>
        <p:sp>
          <p:nvSpPr>
            <p:cNvPr id="48" name="AutoShape 3"/>
            <p:cNvSpPr>
              <a:spLocks noChangeArrowheads="1"/>
            </p:cNvSpPr>
            <p:nvPr/>
          </p:nvSpPr>
          <p:spPr bwMode="auto">
            <a:xfrm>
              <a:off x="1280592" y="1988840"/>
              <a:ext cx="1936757" cy="504056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2016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년</a:t>
              </a:r>
            </a:p>
          </p:txBody>
        </p:sp>
        <p:sp>
          <p:nvSpPr>
            <p:cNvPr id="49" name="Freeform 5"/>
            <p:cNvSpPr>
              <a:spLocks/>
            </p:cNvSpPr>
            <p:nvPr/>
          </p:nvSpPr>
          <p:spPr bwMode="auto">
            <a:xfrm>
              <a:off x="1280592" y="1987558"/>
              <a:ext cx="1935689" cy="23445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85" h="10102">
                  <a:moveTo>
                    <a:pt x="0" y="0"/>
                  </a:moveTo>
                  <a:lnTo>
                    <a:pt x="9454" y="0"/>
                  </a:lnTo>
                  <a:cubicBezTo>
                    <a:pt x="9764" y="3367"/>
                    <a:pt x="10075" y="6735"/>
                    <a:pt x="10385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1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grpSp>
        <p:nvGrpSpPr>
          <p:cNvPr id="57" name="그룹 56"/>
          <p:cNvGrpSpPr/>
          <p:nvPr/>
        </p:nvGrpSpPr>
        <p:grpSpPr>
          <a:xfrm>
            <a:off x="6600057" y="1980000"/>
            <a:ext cx="1916641" cy="504000"/>
            <a:chOff x="4572570" y="1987558"/>
            <a:chExt cx="1574213" cy="510578"/>
          </a:xfrm>
        </p:grpSpPr>
        <p:sp>
          <p:nvSpPr>
            <p:cNvPr id="59" name="AutoShape 3"/>
            <p:cNvSpPr>
              <a:spLocks noChangeArrowheads="1"/>
            </p:cNvSpPr>
            <p:nvPr/>
          </p:nvSpPr>
          <p:spPr bwMode="auto">
            <a:xfrm>
              <a:off x="4572571" y="1988840"/>
              <a:ext cx="1574212" cy="509296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</p:txBody>
        </p:sp>
        <p:sp>
          <p:nvSpPr>
            <p:cNvPr id="60" name="Freeform 5"/>
            <p:cNvSpPr>
              <a:spLocks/>
            </p:cNvSpPr>
            <p:nvPr/>
          </p:nvSpPr>
          <p:spPr bwMode="auto">
            <a:xfrm>
              <a:off x="4572570" y="1987558"/>
              <a:ext cx="1574211" cy="23445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85"/>
                <a:gd name="connsiteY0" fmla="*/ 0 h 10102"/>
                <a:gd name="connsiteX1" fmla="*/ 9356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52"/>
                <a:gd name="connsiteY0" fmla="*/ 0 h 10102"/>
                <a:gd name="connsiteX1" fmla="*/ 9356 w 10352"/>
                <a:gd name="connsiteY1" fmla="*/ 0 h 10102"/>
                <a:gd name="connsiteX2" fmla="*/ 10352 w 10352"/>
                <a:gd name="connsiteY2" fmla="*/ 10102 h 10102"/>
                <a:gd name="connsiteX3" fmla="*/ 23 w 10352"/>
                <a:gd name="connsiteY3" fmla="*/ 10000 h 10102"/>
                <a:gd name="connsiteX4" fmla="*/ 0 w 10352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2" h="10102">
                  <a:moveTo>
                    <a:pt x="0" y="0"/>
                  </a:moveTo>
                  <a:lnTo>
                    <a:pt x="9356" y="0"/>
                  </a:lnTo>
                  <a:cubicBezTo>
                    <a:pt x="9666" y="3367"/>
                    <a:pt x="10042" y="6735"/>
                    <a:pt x="10352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3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grpSp>
        <p:nvGrpSpPr>
          <p:cNvPr id="61" name="그룹 60"/>
          <p:cNvGrpSpPr/>
          <p:nvPr/>
        </p:nvGrpSpPr>
        <p:grpSpPr>
          <a:xfrm>
            <a:off x="8760512" y="1980000"/>
            <a:ext cx="1872000" cy="504000"/>
            <a:chOff x="1280592" y="1987558"/>
            <a:chExt cx="1936757" cy="510578"/>
          </a:xfrm>
        </p:grpSpPr>
        <p:sp>
          <p:nvSpPr>
            <p:cNvPr id="63" name="AutoShape 3"/>
            <p:cNvSpPr>
              <a:spLocks noChangeArrowheads="1"/>
            </p:cNvSpPr>
            <p:nvPr/>
          </p:nvSpPr>
          <p:spPr bwMode="auto">
            <a:xfrm>
              <a:off x="1280592" y="1988840"/>
              <a:ext cx="1936757" cy="509296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</p:txBody>
        </p:sp>
        <p:sp>
          <p:nvSpPr>
            <p:cNvPr id="64" name="Freeform 5"/>
            <p:cNvSpPr>
              <a:spLocks/>
            </p:cNvSpPr>
            <p:nvPr/>
          </p:nvSpPr>
          <p:spPr bwMode="auto">
            <a:xfrm>
              <a:off x="1280592" y="1987558"/>
              <a:ext cx="1936756" cy="23445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85" h="10102">
                  <a:moveTo>
                    <a:pt x="0" y="0"/>
                  </a:moveTo>
                  <a:lnTo>
                    <a:pt x="9454" y="0"/>
                  </a:lnTo>
                  <a:cubicBezTo>
                    <a:pt x="9764" y="3367"/>
                    <a:pt x="10075" y="6735"/>
                    <a:pt x="10385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4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sp>
        <p:nvSpPr>
          <p:cNvPr id="65" name="Rectangle 11"/>
          <p:cNvSpPr>
            <a:spLocks noChangeArrowheads="1"/>
          </p:cNvSpPr>
          <p:nvPr/>
        </p:nvSpPr>
        <p:spPr bwMode="auto">
          <a:xfrm>
            <a:off x="6600057" y="2592601"/>
            <a:ext cx="1916639" cy="3500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/>
          <a:lstStyle/>
          <a:p>
            <a:pPr marL="85725" indent="-85725" latinLnBrk="0">
              <a:buFont typeface="Arial" pitchFamily="34" charset="0"/>
              <a:buChar char="•"/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sp>
        <p:nvSpPr>
          <p:cNvPr id="66" name="Rectangle 11"/>
          <p:cNvSpPr>
            <a:spLocks noChangeArrowheads="1"/>
          </p:cNvSpPr>
          <p:nvPr/>
        </p:nvSpPr>
        <p:spPr bwMode="auto">
          <a:xfrm>
            <a:off x="8760513" y="2592600"/>
            <a:ext cx="1871998" cy="3500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/>
          <a:lstStyle/>
          <a:p>
            <a:pPr marL="85725" indent="-85725" latinLnBrk="0">
              <a:buFont typeface="Arial" pitchFamily="34" charset="0"/>
              <a:buChar char="•"/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grpSp>
        <p:nvGrpSpPr>
          <p:cNvPr id="81" name="그룹 80"/>
          <p:cNvGrpSpPr/>
          <p:nvPr/>
        </p:nvGrpSpPr>
        <p:grpSpPr>
          <a:xfrm>
            <a:off x="4528882" y="1980000"/>
            <a:ext cx="1872000" cy="504000"/>
            <a:chOff x="2957628" y="1987558"/>
            <a:chExt cx="1574213" cy="548035"/>
          </a:xfrm>
        </p:grpSpPr>
        <p:sp>
          <p:nvSpPr>
            <p:cNvPr id="85" name="AutoShape 3"/>
            <p:cNvSpPr>
              <a:spLocks noChangeArrowheads="1"/>
            </p:cNvSpPr>
            <p:nvPr/>
          </p:nvSpPr>
          <p:spPr bwMode="auto">
            <a:xfrm>
              <a:off x="2957629" y="1988841"/>
              <a:ext cx="1574212" cy="546752"/>
            </a:xfrm>
            <a:prstGeom prst="homePlate">
              <a:avLst>
                <a:gd name="adj" fmla="val 36422"/>
              </a:avLst>
            </a:prstGeom>
            <a:solidFill>
              <a:srgbClr val="FFFFFF"/>
            </a:solidFill>
            <a:ln w="63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bIns="108000" anchor="ctr"/>
            <a:lstStyle/>
            <a:p>
              <a:pPr algn="ctr" latinLnBrk="0">
                <a:defRPr/>
              </a:pPr>
              <a:endParaRPr lang="en-US" altLang="ko-KR" sz="11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  <a:p>
              <a:pPr algn="ctr" latinLnBrk="0">
                <a:defRPr/>
              </a:pPr>
              <a:endParaRPr lang="en-US" altLang="ko-KR" sz="800" b="1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  <a:sym typeface="Symbol" pitchFamily="18" charset="2"/>
              </a:endParaRPr>
            </a:p>
          </p:txBody>
        </p:sp>
        <p:sp>
          <p:nvSpPr>
            <p:cNvPr id="88" name="Freeform 5"/>
            <p:cNvSpPr>
              <a:spLocks/>
            </p:cNvSpPr>
            <p:nvPr/>
          </p:nvSpPr>
          <p:spPr bwMode="auto">
            <a:xfrm>
              <a:off x="2957628" y="1987558"/>
              <a:ext cx="1573347" cy="255878"/>
            </a:xfrm>
            <a:custGeom>
              <a:avLst/>
              <a:gdLst>
                <a:gd name="T0" fmla="*/ 0 w 1314"/>
                <a:gd name="T1" fmla="*/ 0 h 138"/>
                <a:gd name="T2" fmla="*/ 2147483647 w 1314"/>
                <a:gd name="T3" fmla="*/ 0 h 138"/>
                <a:gd name="T4" fmla="*/ 2147483647 w 1314"/>
                <a:gd name="T5" fmla="*/ 2147483647 h 138"/>
                <a:gd name="T6" fmla="*/ 2147483647 w 1314"/>
                <a:gd name="T7" fmla="*/ 2147483647 h 138"/>
                <a:gd name="T8" fmla="*/ 0 w 1314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4"/>
                <a:gd name="T16" fmla="*/ 0 h 138"/>
                <a:gd name="T17" fmla="*/ 1314 w 1314"/>
                <a:gd name="T18" fmla="*/ 138 h 138"/>
                <a:gd name="connsiteX0" fmla="*/ 0 w 10345"/>
                <a:gd name="connsiteY0" fmla="*/ 0 h 10205"/>
                <a:gd name="connsiteX1" fmla="*/ 9361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45"/>
                <a:gd name="connsiteY0" fmla="*/ 0 h 10205"/>
                <a:gd name="connsiteX1" fmla="*/ 9454 w 10345"/>
                <a:gd name="connsiteY1" fmla="*/ 0 h 10205"/>
                <a:gd name="connsiteX2" fmla="*/ 10345 w 10345"/>
                <a:gd name="connsiteY2" fmla="*/ 10205 h 10205"/>
                <a:gd name="connsiteX3" fmla="*/ 23 w 10345"/>
                <a:gd name="connsiteY3" fmla="*/ 10000 h 10205"/>
                <a:gd name="connsiteX4" fmla="*/ 0 w 10345"/>
                <a:gd name="connsiteY4" fmla="*/ 0 h 10205"/>
                <a:gd name="connsiteX0" fmla="*/ 0 w 10385"/>
                <a:gd name="connsiteY0" fmla="*/ 0 h 10102"/>
                <a:gd name="connsiteX1" fmla="*/ 9454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85"/>
                <a:gd name="connsiteY0" fmla="*/ 0 h 10102"/>
                <a:gd name="connsiteX1" fmla="*/ 9356 w 10385"/>
                <a:gd name="connsiteY1" fmla="*/ 0 h 10102"/>
                <a:gd name="connsiteX2" fmla="*/ 10385 w 10385"/>
                <a:gd name="connsiteY2" fmla="*/ 10102 h 10102"/>
                <a:gd name="connsiteX3" fmla="*/ 23 w 10385"/>
                <a:gd name="connsiteY3" fmla="*/ 10000 h 10102"/>
                <a:gd name="connsiteX4" fmla="*/ 0 w 10385"/>
                <a:gd name="connsiteY4" fmla="*/ 0 h 10102"/>
                <a:gd name="connsiteX0" fmla="*/ 0 w 10352"/>
                <a:gd name="connsiteY0" fmla="*/ 0 h 10102"/>
                <a:gd name="connsiteX1" fmla="*/ 9356 w 10352"/>
                <a:gd name="connsiteY1" fmla="*/ 0 h 10102"/>
                <a:gd name="connsiteX2" fmla="*/ 10352 w 10352"/>
                <a:gd name="connsiteY2" fmla="*/ 10102 h 10102"/>
                <a:gd name="connsiteX3" fmla="*/ 23 w 10352"/>
                <a:gd name="connsiteY3" fmla="*/ 10000 h 10102"/>
                <a:gd name="connsiteX4" fmla="*/ 0 w 10352"/>
                <a:gd name="connsiteY4" fmla="*/ 0 h 1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2" h="10102">
                  <a:moveTo>
                    <a:pt x="0" y="0"/>
                  </a:moveTo>
                  <a:lnTo>
                    <a:pt x="9356" y="0"/>
                  </a:lnTo>
                  <a:cubicBezTo>
                    <a:pt x="9666" y="3367"/>
                    <a:pt x="10042" y="6735"/>
                    <a:pt x="10352" y="10102"/>
                  </a:cubicBezTo>
                  <a:lnTo>
                    <a:pt x="23" y="10000"/>
                  </a:lnTo>
                  <a:cubicBezTo>
                    <a:pt x="15" y="6667"/>
                    <a:pt x="8" y="33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0">
                <a:defRPr/>
              </a:pPr>
              <a:r>
                <a:rPr lang="en-US" altLang="ko-KR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2</a:t>
              </a:r>
              <a:r>
                <a:rPr lang="ko-KR" altLang="en-US" sz="1100" b="1" kern="0" dirty="0">
                  <a:solidFill>
                    <a:srgbClr val="0000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sym typeface="Symbol" pitchFamily="18" charset="2"/>
                </a:rPr>
                <a:t>단계</a:t>
              </a:r>
            </a:p>
          </p:txBody>
        </p:sp>
      </p:grpSp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587964" y="-744800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9446657" y="-1370263"/>
            <a:ext cx="164036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Ⅳ. 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모델수립</a:t>
            </a:r>
          </a:p>
        </p:txBody>
      </p:sp>
      <p:sp>
        <p:nvSpPr>
          <p:cNvPr id="45" name="Rectangle 138"/>
          <p:cNvSpPr>
            <a:spLocks noChangeArrowheads="1"/>
          </p:cNvSpPr>
          <p:nvPr/>
        </p:nvSpPr>
        <p:spPr bwMode="auto">
          <a:xfrm>
            <a:off x="1559737" y="1874260"/>
            <a:ext cx="9144776" cy="4291590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ko-KR" altLang="en-US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6" name="Rectangle 141"/>
          <p:cNvSpPr>
            <a:spLocks noChangeArrowheads="1"/>
          </p:cNvSpPr>
          <p:nvPr/>
        </p:nvSpPr>
        <p:spPr bwMode="auto">
          <a:xfrm>
            <a:off x="1559737" y="1558138"/>
            <a:ext cx="9144776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U2L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연차별 </a:t>
            </a: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</a:t>
            </a:r>
          </a:p>
        </p:txBody>
      </p:sp>
      <p:sp>
        <p:nvSpPr>
          <p:cNvPr id="55" name="Text Box 19"/>
          <p:cNvSpPr txBox="1">
            <a:spLocks noChangeArrowheads="1"/>
          </p:cNvSpPr>
          <p:nvPr/>
        </p:nvSpPr>
        <p:spPr bwMode="auto">
          <a:xfrm>
            <a:off x="1703513" y="1988840"/>
            <a:ext cx="627417" cy="650719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9pPr>
          </a:lstStyle>
          <a:p>
            <a:pPr algn="ctr" eaLnBrk="1" fontAlgn="t" latinLnBrk="0" hangingPunct="1">
              <a:defRPr/>
            </a:pP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단계별 </a:t>
            </a:r>
          </a:p>
          <a:p>
            <a:pPr algn="ctr" eaLnBrk="1" fontAlgn="t" latinLnBrk="0" hangingPunct="1">
              <a:defRPr/>
            </a:pP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목표</a:t>
            </a:r>
          </a:p>
        </p:txBody>
      </p:sp>
      <p:sp>
        <p:nvSpPr>
          <p:cNvPr id="58" name="Text Box 20"/>
          <p:cNvSpPr txBox="1">
            <a:spLocks noChangeArrowheads="1"/>
          </p:cNvSpPr>
          <p:nvPr/>
        </p:nvSpPr>
        <p:spPr bwMode="auto">
          <a:xfrm>
            <a:off x="1703512" y="2705634"/>
            <a:ext cx="633402" cy="3396401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돋움체" pitchFamily="49" charset="-127"/>
                <a:ea typeface="돋움체" pitchFamily="49" charset="-127"/>
                <a:sym typeface="Symbol" pitchFamily="18" charset="2"/>
              </a:defRPr>
            </a:lvl9pPr>
          </a:lstStyle>
          <a:p>
            <a:pPr algn="ctr" eaLnBrk="1" fontAlgn="t" latinLnBrk="0" hangingPunct="1">
              <a:spcBef>
                <a:spcPct val="50000"/>
              </a:spcBef>
              <a:defRPr/>
            </a:pP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주요</a:t>
            </a:r>
            <a:r>
              <a:rPr lang="en-US" altLang="ko-KR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/>
            </a:r>
            <a:br>
              <a:rPr lang="en-US" altLang="ko-KR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</a:br>
            <a:r>
              <a:rPr lang="ko-KR" altLang="en-US" sz="1100" b="1" kern="0" dirty="0">
                <a:solidFill>
                  <a:srgbClr val="000000"/>
                </a:solidFill>
                <a:latin typeface="나눔고딕" panose="020B0600000101010101" charset="-127"/>
                <a:ea typeface="나눔고딕" panose="020B0600000101010101" charset="-127"/>
              </a:rPr>
              <a:t>내용</a:t>
            </a: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01" y="2636912"/>
            <a:ext cx="1782137" cy="344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Rectangle 11"/>
          <p:cNvSpPr>
            <a:spLocks noChangeArrowheads="1"/>
          </p:cNvSpPr>
          <p:nvPr/>
        </p:nvSpPr>
        <p:spPr bwMode="auto">
          <a:xfrm>
            <a:off x="4511824" y="2593072"/>
            <a:ext cx="1871998" cy="35002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>
                <a:lumMod val="65000"/>
              </a:srgbClr>
            </a:solidFill>
            <a:miter lim="800000"/>
            <a:headEnd/>
            <a:tailEnd/>
          </a:ln>
        </p:spPr>
        <p:txBody>
          <a:bodyPr lIns="90000" tIns="46800" rIns="36000" bIns="46800"/>
          <a:lstStyle/>
          <a:p>
            <a:pPr marL="85725" indent="-85725" latinLnBrk="0">
              <a:buFont typeface="Arial" pitchFamily="34" charset="0"/>
              <a:buChar char="•"/>
              <a:defRPr/>
            </a:pPr>
            <a:endParaRPr lang="en-US" altLang="ko-KR" sz="10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  <a:sym typeface="Symbol" pitchFamily="18" charset="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832" y="2636912"/>
            <a:ext cx="1800200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064" y="2636912"/>
            <a:ext cx="1800200" cy="345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100" y="2636913"/>
            <a:ext cx="1831404" cy="3440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xmlns="" id="{7B0F85C7-C8DE-EC4E-B3AA-034540E7E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3.7 U2L - </a:t>
            </a:r>
            <a:r>
              <a:rPr kumimoji="1" lang="ko-KR" altLang="en-US" dirty="0"/>
              <a:t>단계별 전환 </a:t>
            </a:r>
            <a:r>
              <a:rPr kumimoji="1" lang="ko-KR" altLang="en-US" dirty="0" err="1"/>
              <a:t>로드맵</a:t>
            </a:r>
            <a:endParaRPr kumimoji="1"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676243B5-A752-3846-BD8A-32AA62455A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ko-KR" altLang="en-US" dirty="0" err="1"/>
              <a:t>한화생명</a:t>
            </a:r>
            <a:r>
              <a:rPr kumimoji="1" lang="ko-KR" altLang="en-US" dirty="0"/>
              <a:t> </a:t>
            </a:r>
            <a:r>
              <a:rPr kumimoji="1" lang="ko-KR" altLang="en-US" dirty="0" err="1"/>
              <a:t>고객사</a:t>
            </a:r>
            <a:r>
              <a:rPr kumimoji="1" lang="ko-KR" altLang="en-US" dirty="0"/>
              <a:t> </a:t>
            </a:r>
            <a:r>
              <a:rPr kumimoji="1" lang="en" altLang="ko-KR" dirty="0"/>
              <a:t>Unix</a:t>
            </a:r>
            <a:r>
              <a:rPr kumimoji="1" lang="ko-KR" altLang="en-US" dirty="0"/>
              <a:t>기반 응용서비스를 리눅스 기반으로 전환하기 위한 </a:t>
            </a:r>
            <a:r>
              <a:rPr kumimoji="1" lang="ko-KR" altLang="en-US" dirty="0" err="1"/>
              <a:t>로드맵을</a:t>
            </a:r>
            <a:r>
              <a:rPr kumimoji="1" lang="ko-KR" altLang="en-US" dirty="0"/>
              <a:t> 아래와 같이 정의함</a:t>
            </a:r>
          </a:p>
        </p:txBody>
      </p:sp>
    </p:spTree>
    <p:extLst>
      <p:ext uri="{BB962C8B-B14F-4D97-AF65-F5344CB8AC3E}">
        <p14:creationId xmlns:p14="http://schemas.microsoft.com/office/powerpoint/2010/main" val="347787174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622"/>
          <p:cNvSpPr txBox="1">
            <a:spLocks noChangeArrowheads="1"/>
          </p:cNvSpPr>
          <p:nvPr/>
        </p:nvSpPr>
        <p:spPr bwMode="auto">
          <a:xfrm>
            <a:off x="1587153" y="-733687"/>
            <a:ext cx="93610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92075" indent="-1588" defTabSz="939800" latinLnBrk="0">
              <a:buClr>
                <a:schemeClr val="tx1"/>
              </a:buClr>
              <a:defRPr/>
            </a:pPr>
            <a:endParaRPr lang="ko-KR" altLang="en-US" sz="1400" b="1" kern="0" dirty="0">
              <a:solidFill>
                <a:srgbClr val="000000"/>
              </a:solidFill>
              <a:latin typeface="나눔고딕" panose="020B0600000101010101" charset="-127"/>
              <a:ea typeface="나눔고딕" panose="020B0600000101010101" charset="-127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9445846" y="-1359150"/>
            <a:ext cx="1640362" cy="3099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r" eaLnBrk="0" latinLnBrk="0" hangingPunct="0"/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Ⅳ. To-Be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</a:rPr>
              <a:t>모델수립</a:t>
            </a:r>
          </a:p>
        </p:txBody>
      </p:sp>
      <p:sp>
        <p:nvSpPr>
          <p:cNvPr id="48" name="Rectangle 138"/>
          <p:cNvSpPr>
            <a:spLocks noChangeArrowheads="1"/>
          </p:cNvSpPr>
          <p:nvPr/>
        </p:nvSpPr>
        <p:spPr bwMode="auto">
          <a:xfrm>
            <a:off x="1558926" y="1874260"/>
            <a:ext cx="2950022" cy="4291590"/>
          </a:xfrm>
          <a:prstGeom prst="rect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자원현황 및 목표 아키텍처에 대한 설치장비목록 확인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,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모델 및 사양 확인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,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서버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/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스토리지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/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네트워크 확인</a:t>
            </a:r>
          </a:p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US" altLang="ko-KR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49" name="Rectangle 141"/>
          <p:cNvSpPr>
            <a:spLocks noChangeArrowheads="1"/>
          </p:cNvSpPr>
          <p:nvPr/>
        </p:nvSpPr>
        <p:spPr bwMode="auto">
          <a:xfrm>
            <a:off x="1558926" y="1558138"/>
            <a:ext cx="2950022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Preparation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50" name="Rectangle 138"/>
          <p:cNvSpPr>
            <a:spLocks noChangeArrowheads="1"/>
          </p:cNvSpPr>
          <p:nvPr/>
        </p:nvSpPr>
        <p:spPr bwMode="auto">
          <a:xfrm>
            <a:off x="4656709" y="1874260"/>
            <a:ext cx="2950022" cy="4291590"/>
          </a:xfrm>
          <a:prstGeom prst="rect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유관부서와 사전협의 필요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/>
            </a:r>
            <a:b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</a:b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-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서비스 중단시간 확정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/>
            </a:r>
            <a:b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</a:b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- Time Schedule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작성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/>
            </a:r>
            <a:b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</a:b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-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공지 및 작업등록</a:t>
            </a:r>
            <a:endParaRPr lang="en-US" altLang="ko-KR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ko-KR" altLang="en-US" sz="11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데이터양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,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복잡도 및 서비스 중요도 기준으로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시 평균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1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개월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/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서비스당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이상 소요됨으로 실제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프로젝트 수행 시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 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시간을 충분히 확보</a:t>
            </a:r>
            <a:endParaRPr lang="en-US" altLang="ko-KR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51" name="Rectangle 141"/>
          <p:cNvSpPr>
            <a:spLocks noChangeArrowheads="1"/>
          </p:cNvSpPr>
          <p:nvPr/>
        </p:nvSpPr>
        <p:spPr bwMode="auto">
          <a:xfrm>
            <a:off x="4656709" y="1558138"/>
            <a:ext cx="2950022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Migration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52" name="Rectangle 138"/>
          <p:cNvSpPr>
            <a:spLocks noChangeArrowheads="1"/>
          </p:cNvSpPr>
          <p:nvPr/>
        </p:nvSpPr>
        <p:spPr bwMode="auto">
          <a:xfrm>
            <a:off x="7754492" y="1874260"/>
            <a:ext cx="2950022" cy="4291590"/>
          </a:xfrm>
          <a:prstGeom prst="rect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90000" tIns="90000" rIns="90000" bIns="46800" anchor="ctr"/>
          <a:lstStyle/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실 운영 후 성능문제에 대한 이슈가 있을 수 있음으로 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SLA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계약 내용에 성능에 대한 무상유지보수 기간을 포함해야 함</a:t>
            </a:r>
            <a:endParaRPr lang="en-US" altLang="ko-KR" sz="1100" dirty="0"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  <a:p>
            <a:pPr marL="87313" lvl="1" indent="-85725" defTabSz="900113" eaLnBrk="0" latinLnBrk="0" hangingPunct="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3</a:t>
            </a:r>
            <a:r>
              <a:rPr lang="en-US" altLang="ko-KR" sz="1100" baseline="300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rd</a:t>
            </a:r>
            <a:r>
              <a:rPr lang="en-US" altLang="ko-KR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party SW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의 라이선스가 </a:t>
            </a:r>
            <a:r>
              <a:rPr lang="ko-KR" altLang="en-US" sz="1100" dirty="0" err="1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클라우드환경에서</a:t>
            </a:r>
            <a:r>
              <a:rPr lang="ko-KR" altLang="en-US" sz="1100" dirty="0"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 업체별로 아직 불명확함으로 향후 관련 예산확보를 위한 노력 필요</a:t>
            </a:r>
          </a:p>
        </p:txBody>
      </p:sp>
      <p:sp>
        <p:nvSpPr>
          <p:cNvPr id="53" name="Rectangle 141"/>
          <p:cNvSpPr>
            <a:spLocks noChangeArrowheads="1"/>
          </p:cNvSpPr>
          <p:nvPr/>
        </p:nvSpPr>
        <p:spPr bwMode="auto">
          <a:xfrm>
            <a:off x="7754492" y="1558138"/>
            <a:ext cx="2950022" cy="33623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algn="ctr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62000" eaLnBrk="0" latinLnBrk="0" hangingPunct="0">
              <a:spcBef>
                <a:spcPct val="50000"/>
              </a:spcBef>
            </a:pPr>
            <a:r>
              <a:rPr lang="en-US" altLang="ko-KR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Optimization </a:t>
            </a:r>
            <a:r>
              <a:rPr lang="ko-KR" altLang="en-US" sz="1400" b="1" dirty="0">
                <a:solidFill>
                  <a:schemeClr val="bg1"/>
                </a:solidFill>
                <a:latin typeface="나눔고딕" panose="020B0600000101010101" charset="-127"/>
                <a:ea typeface="나눔고딕" panose="020B0600000101010101" charset="-127"/>
                <a:sym typeface="Symbol" pitchFamily="18" charset="2"/>
              </a:rPr>
              <a:t>단계</a:t>
            </a:r>
            <a:endParaRPr lang="en-US" altLang="ko-KR" sz="1400" b="1" dirty="0">
              <a:solidFill>
                <a:schemeClr val="bg1"/>
              </a:solidFill>
              <a:latin typeface="나눔고딕" panose="020B0600000101010101" charset="-127"/>
              <a:ea typeface="나눔고딕" panose="020B0600000101010101" charset="-127"/>
              <a:sym typeface="Symbol" pitchFamily="18" charset="2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xmlns="" id="{8185B320-C3F2-D445-8463-9219EFDA3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" altLang="ko-KR" dirty="0"/>
              <a:t>3.8 U2L - </a:t>
            </a:r>
            <a:r>
              <a:rPr kumimoji="1" lang="ko-KR" altLang="en-US" dirty="0"/>
              <a:t>전환 시 주요 고려사항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9082F79D-E0C4-954F-9378-369E658BCF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" altLang="ko-KR" dirty="0"/>
              <a:t>x86 Linux </a:t>
            </a:r>
            <a:r>
              <a:rPr kumimoji="1" lang="ko-KR" altLang="en-US" dirty="0"/>
              <a:t>환경으로 전환을 위한 각 단계별 주요 고려사항을 아래와 같이 정의함</a:t>
            </a:r>
          </a:p>
          <a:p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6011561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2">
            <a:extLst>
              <a:ext uri="{FF2B5EF4-FFF2-40B4-BE49-F238E27FC236}">
                <a16:creationId xmlns:a16="http://schemas.microsoft.com/office/drawing/2014/main" xmlns="" id="{618A43B3-FD1E-45F6-8BEC-DA230D64E828}"/>
              </a:ext>
            </a:extLst>
          </p:cNvPr>
          <p:cNvSpPr txBox="1">
            <a:spLocks/>
          </p:cNvSpPr>
          <p:nvPr/>
        </p:nvSpPr>
        <p:spPr>
          <a:xfrm>
            <a:off x="1619957" y="2515929"/>
            <a:ext cx="6625111" cy="1117229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7200" b="1" dirty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Circular Pro Bold" panose="020B0804020101010102" pitchFamily="34" charset="0"/>
              </a:rPr>
              <a:t>감사합니다</a:t>
            </a:r>
          </a:p>
        </p:txBody>
      </p:sp>
    </p:spTree>
    <p:extLst>
      <p:ext uri="{BB962C8B-B14F-4D97-AF65-F5344CB8AC3E}">
        <p14:creationId xmlns:p14="http://schemas.microsoft.com/office/powerpoint/2010/main" val="1611619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일반적 마이그레이션 범위</a:t>
            </a:r>
            <a:endParaRPr lang="ko-KR" altLang="en-US" dirty="0"/>
          </a:p>
        </p:txBody>
      </p:sp>
      <p:grpSp>
        <p:nvGrpSpPr>
          <p:cNvPr id="19" name="그룹 18"/>
          <p:cNvGrpSpPr/>
          <p:nvPr/>
        </p:nvGrpSpPr>
        <p:grpSpPr>
          <a:xfrm>
            <a:off x="336062" y="1628800"/>
            <a:ext cx="11344031" cy="4824536"/>
            <a:chOff x="695400" y="1412776"/>
            <a:chExt cx="10801200" cy="4752528"/>
          </a:xfrm>
        </p:grpSpPr>
        <p:sp>
          <p:nvSpPr>
            <p:cNvPr id="4" name="직사각형 3"/>
            <p:cNvSpPr/>
            <p:nvPr/>
          </p:nvSpPr>
          <p:spPr>
            <a:xfrm>
              <a:off x="695400" y="1412776"/>
              <a:ext cx="7992888" cy="475252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695400" y="1412776"/>
              <a:ext cx="7992888" cy="30790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400" b="1" kern="0" dirty="0" smtClean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리눅스를  사용하는 업무 시스템 구성 </a:t>
              </a:r>
              <a:endParaRPr kumimoji="0" lang="ko-KR" altLang="en-US" sz="1400" b="1" kern="0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</p:txBody>
        </p:sp>
        <p:sp>
          <p:nvSpPr>
            <p:cNvPr id="6" name="Rectangle 30"/>
            <p:cNvSpPr>
              <a:spLocks noChangeArrowheads="1"/>
            </p:cNvSpPr>
            <p:nvPr/>
          </p:nvSpPr>
          <p:spPr bwMode="auto">
            <a:xfrm>
              <a:off x="805348" y="1780914"/>
              <a:ext cx="1373196" cy="1246381"/>
            </a:xfrm>
            <a:prstGeom prst="roundRect">
              <a:avLst>
                <a:gd name="adj" fmla="val 0"/>
              </a:avLst>
            </a:prstGeom>
            <a:solidFill>
              <a:srgbClr val="5E8BC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 anchorCtr="1"/>
            <a:lstStyle/>
            <a:p>
              <a:pPr marL="85725" indent="-85725" algn="ctr" defTabSz="76200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400" b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WEB/WAS</a:t>
              </a:r>
            </a:p>
          </p:txBody>
        </p:sp>
        <p:sp>
          <p:nvSpPr>
            <p:cNvPr id="7" name="Rectangle 40"/>
            <p:cNvSpPr>
              <a:spLocks noChangeArrowheads="1"/>
            </p:cNvSpPr>
            <p:nvPr/>
          </p:nvSpPr>
          <p:spPr bwMode="gray">
            <a:xfrm>
              <a:off x="2292836" y="1780914"/>
              <a:ext cx="6238728" cy="124638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50800" dir="2700000" algn="ctr" rotWithShape="0">
                <a:schemeClr val="bg1">
                  <a:lumMod val="65000"/>
                </a:schemeClr>
              </a:outerShdw>
            </a:effectLst>
          </p:spPr>
          <p:txBody>
            <a:bodyPr tIns="46800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marL="82550" indent="-82550" latinLnBrk="0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en-US" altLang="ko-KR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Web : </a:t>
              </a:r>
              <a:r>
                <a:rPr lang="ko-KR" altLang="en-US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대부분 </a:t>
              </a:r>
              <a:r>
                <a:rPr lang="en-US" altLang="ko-KR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Apache </a:t>
              </a:r>
              <a:r>
                <a:rPr lang="ko-KR" altLang="en-US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사용 </a:t>
              </a:r>
              <a:endParaRPr lang="en-US" altLang="ko-KR" sz="110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  <a:p>
              <a:pPr marL="82550" indent="-82550" latinLnBrk="0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en-US" altLang="ko-KR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WAS : </a:t>
              </a:r>
              <a:r>
                <a:rPr lang="ko-KR" altLang="en-US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대부분 </a:t>
              </a:r>
              <a:r>
                <a:rPr lang="en-US" altLang="ko-KR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java </a:t>
              </a:r>
              <a:r>
                <a:rPr lang="ko-KR" altLang="en-US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기반이므로</a:t>
              </a:r>
              <a:r>
                <a:rPr lang="en-US" altLang="ko-KR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, </a:t>
              </a:r>
              <a:r>
                <a:rPr lang="ko-KR" altLang="en-US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기존 </a:t>
              </a:r>
              <a:r>
                <a:rPr lang="en-US" altLang="ko-KR" sz="1100" dirty="0" err="1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weblogic</a:t>
              </a:r>
              <a:r>
                <a:rPr lang="en-US" altLang="ko-KR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/</a:t>
              </a:r>
              <a:r>
                <a:rPr lang="en-US" altLang="ko-KR" sz="1100" dirty="0" err="1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jeus</a:t>
              </a:r>
              <a:r>
                <a:rPr lang="ko-KR" altLang="en-US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에서 </a:t>
              </a:r>
              <a:r>
                <a:rPr lang="en-US" altLang="ko-KR" sz="1100" b="1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JBOSS</a:t>
              </a:r>
              <a:r>
                <a:rPr lang="ko-KR" altLang="en-US" sz="1100" b="1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</a:t>
              </a:r>
              <a:r>
                <a:rPr lang="en-US" altLang="ko-KR" sz="1100" b="1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EAP/EWS</a:t>
              </a:r>
              <a:r>
                <a:rPr lang="en-US" altLang="ko-KR" sz="1100" b="1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/</a:t>
              </a:r>
              <a:r>
                <a:rPr lang="ko-KR" altLang="en-US" sz="1100" b="1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</a:t>
              </a:r>
              <a:r>
                <a:rPr lang="en-US" altLang="ko-KR" sz="1100" b="1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TOMCAT</a:t>
              </a:r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으로 </a:t>
              </a:r>
              <a:r>
                <a:rPr lang="ko-KR" altLang="en-US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마이그레이션 하는 것은 일반적임</a:t>
              </a:r>
              <a:r>
                <a:rPr lang="en-US" altLang="ko-KR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.  </a:t>
              </a:r>
              <a:r>
                <a:rPr lang="ko-KR" altLang="en-US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대부분 </a:t>
              </a:r>
              <a:r>
                <a:rPr lang="ko-KR" altLang="en-US" sz="1100" b="1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가장 우선적으로 </a:t>
              </a:r>
              <a:r>
                <a:rPr lang="en-US" altLang="ko-KR" sz="110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UtoL</a:t>
              </a:r>
              <a:r>
                <a:rPr lang="en-US" altLang="ko-KR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(Unix to Linux) </a:t>
              </a:r>
              <a:r>
                <a:rPr lang="ko-KR" altLang="en-US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하는 부분임</a:t>
              </a:r>
              <a:endParaRPr lang="en-US" altLang="ko-KR" sz="110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</p:txBody>
        </p:sp>
        <p:sp>
          <p:nvSpPr>
            <p:cNvPr id="8" name="Rectangle 30"/>
            <p:cNvSpPr>
              <a:spLocks noChangeArrowheads="1"/>
            </p:cNvSpPr>
            <p:nvPr/>
          </p:nvSpPr>
          <p:spPr bwMode="auto">
            <a:xfrm>
              <a:off x="805348" y="3144970"/>
              <a:ext cx="1373196" cy="860745"/>
            </a:xfrm>
            <a:prstGeom prst="roundRect">
              <a:avLst>
                <a:gd name="adj" fmla="val 0"/>
              </a:avLst>
            </a:prstGeom>
            <a:solidFill>
              <a:srgbClr val="5E8BC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 anchorCtr="1"/>
            <a:lstStyle/>
            <a:p>
              <a:pPr marL="85725" indent="-85725" algn="ctr" defTabSz="762000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400" b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DB</a:t>
              </a:r>
              <a:r>
                <a:rPr lang="ko-KR" altLang="en-US" sz="1400" b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구성</a:t>
              </a:r>
              <a:endParaRPr lang="en-US" altLang="ko-KR" sz="1400" b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</p:txBody>
        </p:sp>
        <p:sp>
          <p:nvSpPr>
            <p:cNvPr id="9" name="Rectangle 40"/>
            <p:cNvSpPr>
              <a:spLocks noChangeArrowheads="1"/>
            </p:cNvSpPr>
            <p:nvPr/>
          </p:nvSpPr>
          <p:spPr bwMode="gray">
            <a:xfrm>
              <a:off x="2292837" y="3144970"/>
              <a:ext cx="6238727" cy="86074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25400" dir="2700000" algn="ctr" rotWithShape="0">
                <a:schemeClr val="bg1">
                  <a:lumMod val="65000"/>
                </a:schemeClr>
              </a:outerShdw>
            </a:effectLst>
          </p:spPr>
          <p:txBody>
            <a:bodyPr tIns="46800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marL="82550" indent="-82550" latinLnBrk="0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ko-KR" altLang="en-US" sz="1100" b="1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리눅스</a:t>
              </a:r>
              <a:r>
                <a:rPr lang="ko-KR" altLang="en-US" sz="1100" b="1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기반 </a:t>
              </a:r>
              <a:r>
                <a:rPr lang="en-US" altLang="ko-KR" sz="1100" b="1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O</a:t>
              </a:r>
              <a:r>
                <a:rPr lang="en-US" altLang="ko-KR" sz="1100" b="1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racle RAC + ASM</a:t>
              </a:r>
              <a:r>
                <a:rPr lang="ko-KR" altLang="en-US" sz="1100" b="1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구성</a:t>
              </a:r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이거나  </a:t>
              </a:r>
              <a:r>
                <a:rPr lang="en-US" altLang="ko-KR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Oracle </a:t>
              </a:r>
              <a:r>
                <a:rPr lang="en-US" altLang="ko-KR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Active/Standby + </a:t>
              </a:r>
              <a:r>
                <a:rPr lang="en-US" altLang="ko-KR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RHHA </a:t>
              </a:r>
              <a:r>
                <a:rPr lang="ko-KR" altLang="en-US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구성을 </a:t>
              </a:r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함</a:t>
              </a:r>
              <a:endParaRPr lang="en-US" altLang="ko-KR" sz="1100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  <a:p>
              <a:pPr marL="82550" indent="-82550" latinLnBrk="0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en-US" altLang="ko-KR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Oracle</a:t>
              </a:r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에서 </a:t>
              </a:r>
              <a:r>
                <a:rPr lang="ko-KR" altLang="en-US" sz="110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마이그레이션시는</a:t>
              </a:r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</a:t>
              </a:r>
              <a:r>
                <a:rPr lang="en-US" altLang="ko-KR" sz="1100" dirty="0" err="1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EnterpriseDB</a:t>
              </a:r>
              <a:r>
                <a:rPr lang="en-US" altLang="ko-KR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(EDB)</a:t>
              </a:r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를 많이 사용하여 구성 </a:t>
              </a:r>
              <a:endParaRPr lang="en-US" altLang="ko-KR" sz="110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  <a:p>
              <a:pPr marL="82550" indent="-82550" latinLnBrk="0">
                <a:lnSpc>
                  <a:spcPct val="150000"/>
                </a:lnSpc>
                <a:buFont typeface="Arial" pitchFamily="34" charset="0"/>
                <a:buChar char="•"/>
                <a:defRPr/>
              </a:pPr>
              <a:r>
                <a:rPr lang="ko-KR" altLang="en-US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새로 구축하는 경우 </a:t>
              </a:r>
              <a:r>
                <a:rPr lang="en-US" altLang="ko-KR" sz="1100" dirty="0" err="1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MariaDB</a:t>
              </a:r>
              <a:r>
                <a:rPr lang="en-US" altLang="ko-KR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(</a:t>
              </a:r>
              <a:r>
                <a:rPr lang="en-US" altLang="ko-KR" sz="1100" dirty="0" err="1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mysql</a:t>
              </a:r>
              <a:r>
                <a:rPr lang="en-US" altLang="ko-KR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)</a:t>
              </a:r>
              <a:r>
                <a:rPr lang="ko-KR" altLang="en-US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나 </a:t>
              </a:r>
              <a:r>
                <a:rPr lang="en-US" altLang="ko-KR" sz="1100" dirty="0" err="1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MongoDB</a:t>
              </a:r>
              <a:r>
                <a:rPr lang="ko-KR" altLang="en-US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를 이용하여 구성을 함  </a:t>
              </a:r>
              <a:endParaRPr lang="en-US" altLang="ko-KR" sz="110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</p:txBody>
        </p:sp>
        <p:sp>
          <p:nvSpPr>
            <p:cNvPr id="10" name="Rectangle 40"/>
            <p:cNvSpPr>
              <a:spLocks noChangeArrowheads="1"/>
            </p:cNvSpPr>
            <p:nvPr/>
          </p:nvSpPr>
          <p:spPr bwMode="gray">
            <a:xfrm>
              <a:off x="2292837" y="5157192"/>
              <a:ext cx="6238727" cy="86074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25400" dir="2700000" algn="ctr" rotWithShape="0">
                <a:schemeClr val="bg1">
                  <a:lumMod val="65000"/>
                </a:schemeClr>
              </a:outerShdw>
            </a:effectLst>
          </p:spPr>
          <p:txBody>
            <a:bodyPr tIns="46800" anchor="ctr"/>
            <a:lstStyle/>
            <a:p>
              <a:pPr marL="82550" indent="-82550" latinLnBrk="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altLang="ko-KR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NAS</a:t>
              </a:r>
              <a:r>
                <a:rPr lang="ko-KR" altLang="en-US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를 대부분 사용 </a:t>
              </a:r>
              <a:endParaRPr lang="en-US" altLang="ko-KR" sz="1200" dirty="0" smtClean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  <a:p>
              <a:pPr marL="82550" indent="-8255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  <a:defRPr/>
              </a:pPr>
              <a:r>
                <a:rPr kumimoji="1" lang="ko-KR" altLang="en-US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간단한 구성의 경우 </a:t>
              </a:r>
              <a:r>
                <a:rPr lang="en-US" altLang="ko-KR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NFS</a:t>
              </a:r>
              <a:r>
                <a:rPr kumimoji="1" lang="ko-KR" altLang="en-US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를 </a:t>
              </a:r>
              <a:r>
                <a:rPr kumimoji="1" lang="ko-KR" altLang="en-US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사용 </a:t>
              </a:r>
              <a:endParaRPr kumimoji="1" lang="en-US" altLang="ko-KR" sz="120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  <a:p>
              <a:pPr marL="82550" indent="-82550" latinLnBrk="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ko-KR" altLang="en-US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공유파일시스템은 </a:t>
              </a:r>
              <a:r>
                <a:rPr lang="en-US" altLang="ko-KR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GFS2</a:t>
              </a:r>
              <a:r>
                <a:rPr lang="ko-KR" altLang="en-US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나 </a:t>
              </a:r>
              <a:r>
                <a:rPr lang="en-US" altLang="ko-KR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OCFS2</a:t>
              </a:r>
              <a:r>
                <a:rPr lang="ko-KR" altLang="en-US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를 사용하거나</a:t>
              </a:r>
              <a:r>
                <a:rPr lang="en-US" altLang="ko-KR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,</a:t>
              </a:r>
              <a:r>
                <a:rPr lang="ko-KR" altLang="en-US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</a:t>
              </a:r>
              <a:r>
                <a:rPr lang="en-US" altLang="ko-KR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Veritas Volume </a:t>
              </a:r>
              <a:r>
                <a:rPr lang="ko-KR" altLang="en-US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사용</a:t>
              </a:r>
              <a:endParaRPr lang="en-US" altLang="ko-KR" sz="120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</p:txBody>
        </p:sp>
        <p:sp>
          <p:nvSpPr>
            <p:cNvPr id="11" name="Rectangle 30"/>
            <p:cNvSpPr>
              <a:spLocks noChangeArrowheads="1"/>
            </p:cNvSpPr>
            <p:nvPr/>
          </p:nvSpPr>
          <p:spPr bwMode="auto">
            <a:xfrm>
              <a:off x="805348" y="5157192"/>
              <a:ext cx="1373196" cy="860745"/>
            </a:xfrm>
            <a:prstGeom prst="roundRect">
              <a:avLst>
                <a:gd name="adj" fmla="val 0"/>
              </a:avLst>
            </a:prstGeom>
            <a:solidFill>
              <a:srgbClr val="5E8BC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 anchorCtr="1"/>
            <a:lstStyle/>
            <a:p>
              <a:pPr marL="85725" indent="-85725" algn="ctr" defTabSz="762000">
                <a:spcBef>
                  <a:spcPts val="0"/>
                </a:spcBef>
                <a:spcAft>
                  <a:spcPts val="0"/>
                </a:spcAft>
              </a:pPr>
              <a:r>
                <a:rPr lang="ko-KR" altLang="en-US" sz="1400" b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공유파일시스템</a:t>
              </a:r>
              <a:endParaRPr lang="en-US" altLang="ko-KR" sz="1400" b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</p:txBody>
        </p:sp>
        <p:sp>
          <p:nvSpPr>
            <p:cNvPr id="12" name="Rectangle 30"/>
            <p:cNvSpPr>
              <a:spLocks noChangeArrowheads="1"/>
            </p:cNvSpPr>
            <p:nvPr/>
          </p:nvSpPr>
          <p:spPr bwMode="auto">
            <a:xfrm>
              <a:off x="805348" y="4149080"/>
              <a:ext cx="1373196" cy="860745"/>
            </a:xfrm>
            <a:prstGeom prst="roundRect">
              <a:avLst>
                <a:gd name="adj" fmla="val 0"/>
              </a:avLst>
            </a:prstGeom>
            <a:solidFill>
              <a:srgbClr val="5E8BC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 anchorCtr="1"/>
            <a:lstStyle/>
            <a:p>
              <a:pPr marL="85725" indent="-85725" algn="ctr" defTabSz="762000">
                <a:spcBef>
                  <a:spcPts val="0"/>
                </a:spcBef>
                <a:spcAft>
                  <a:spcPts val="0"/>
                </a:spcAft>
              </a:pPr>
              <a:r>
                <a:rPr lang="ko-KR" altLang="en-US" sz="1400" b="1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클러스터</a:t>
              </a:r>
              <a:endParaRPr lang="en-US" altLang="ko-KR" sz="1400" b="1" dirty="0">
                <a:solidFill>
                  <a:schemeClr val="bg1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</p:txBody>
        </p:sp>
        <p:sp>
          <p:nvSpPr>
            <p:cNvPr id="13" name="Rectangle 40"/>
            <p:cNvSpPr>
              <a:spLocks noChangeArrowheads="1"/>
            </p:cNvSpPr>
            <p:nvPr/>
          </p:nvSpPr>
          <p:spPr bwMode="gray">
            <a:xfrm>
              <a:off x="2292837" y="4149080"/>
              <a:ext cx="6238727" cy="86074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25400" dir="2700000" algn="ctr" rotWithShape="0">
                <a:schemeClr val="bg1">
                  <a:lumMod val="65000"/>
                </a:schemeClr>
              </a:outerShdw>
            </a:effectLst>
          </p:spPr>
          <p:txBody>
            <a:bodyPr tIns="46800" anchor="ctr"/>
            <a:lstStyle/>
            <a:p>
              <a:pPr marL="82550" indent="-8255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  <a:defRPr/>
              </a:pPr>
              <a:r>
                <a:rPr kumimoji="1" lang="en-US" altLang="ko-KR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Red Hat</a:t>
              </a:r>
              <a:r>
                <a:rPr kumimoji="1" lang="ko-KR" altLang="en-US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의 </a:t>
              </a:r>
              <a:r>
                <a:rPr kumimoji="1" lang="en-US" altLang="ko-KR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RHHA(Red Hat High Availability)</a:t>
              </a:r>
            </a:p>
            <a:p>
              <a:pPr marL="82550" indent="-8255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  <a:defRPr/>
              </a:pPr>
              <a:r>
                <a:rPr kumimoji="1" lang="en-US" altLang="ko-KR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RHHA</a:t>
              </a:r>
              <a:r>
                <a:rPr kumimoji="1" lang="ko-KR" altLang="en-US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의 경우</a:t>
              </a:r>
              <a:r>
                <a:rPr kumimoji="1" lang="en-US" altLang="ko-KR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, Unix(IBM)</a:t>
              </a:r>
              <a:r>
                <a:rPr kumimoji="1" lang="ko-KR" altLang="en-US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의</a:t>
              </a:r>
              <a:r>
                <a:rPr kumimoji="1" lang="en-US" altLang="ko-KR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HACMP</a:t>
              </a:r>
              <a:r>
                <a:rPr kumimoji="1" lang="ko-KR" altLang="en-US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와 동일하게 </a:t>
              </a:r>
              <a:r>
                <a:rPr lang="ko-KR" altLang="en-US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볼륨그룹과</a:t>
              </a:r>
              <a:r>
                <a:rPr kumimoji="1" lang="ko-KR" altLang="en-US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</a:t>
              </a:r>
              <a:r>
                <a:rPr kumimoji="1" lang="en-US" altLang="ko-KR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IP</a:t>
              </a:r>
              <a:r>
                <a:rPr kumimoji="1" lang="ko-KR" altLang="en-US" sz="12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를 </a:t>
              </a:r>
              <a:r>
                <a:rPr kumimoji="1" lang="en-US" altLang="ko-KR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takeover </a:t>
              </a:r>
              <a:r>
                <a:rPr kumimoji="1" lang="ko-KR" altLang="en-US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시켜줌</a:t>
              </a:r>
              <a:r>
                <a:rPr kumimoji="1" lang="en-US" altLang="ko-KR" sz="12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.</a:t>
              </a: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9336373" y="1412776"/>
              <a:ext cx="2160227" cy="475252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9336373" y="1412776"/>
              <a:ext cx="2160227" cy="3285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0" lang="ko-KR" altLang="en-US" sz="1400" b="1" kern="0" dirty="0">
                  <a:solidFill>
                    <a:schemeClr val="bg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요약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336373" y="1741278"/>
              <a:ext cx="2160227" cy="4424026"/>
            </a:xfrm>
            <a:prstGeom prst="rect">
              <a:avLst/>
            </a:prstGeom>
            <a:noFill/>
            <a:ln>
              <a:noFill/>
              <a:prstDash val="sysDot"/>
            </a:ln>
          </p:spPr>
          <p:txBody>
            <a:bodyPr wrap="square" rtlCol="0" anchor="ctr">
              <a:noAutofit/>
            </a:bodyPr>
            <a:lstStyle/>
            <a:p>
              <a:pPr marL="82550" indent="-82550" latinLnBrk="0">
                <a:lnSpc>
                  <a:spcPts val="1600"/>
                </a:lnSpc>
                <a:buFont typeface="Arial" pitchFamily="34" charset="0"/>
                <a:buChar char="•"/>
                <a:defRPr/>
              </a:pPr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기존의 </a:t>
              </a:r>
              <a:r>
                <a:rPr lang="en-US" altLang="ko-KR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Unix </a:t>
              </a:r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솔루션을 그대로 사용할 </a:t>
              </a:r>
              <a:r>
                <a:rPr lang="ko-KR" altLang="en-US" sz="1100" dirty="0" smtClean="0">
                  <a:solidFill>
                    <a:srgbClr val="000000">
                      <a:lumMod val="50000"/>
                    </a:srgb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경우는 마이그레이션 시 특이한 어려움이 없음</a:t>
              </a:r>
              <a:r>
                <a:rPr lang="en-US" altLang="ko-KR" sz="1100" dirty="0" smtClean="0">
                  <a:solidFill>
                    <a:srgbClr val="000000">
                      <a:lumMod val="50000"/>
                    </a:srgbClr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.</a:t>
              </a:r>
            </a:p>
            <a:p>
              <a:pPr marL="82550" indent="-82550" latinLnBrk="0">
                <a:lnSpc>
                  <a:spcPts val="1600"/>
                </a:lnSpc>
                <a:buFont typeface="Arial" pitchFamily="34" charset="0"/>
                <a:buChar char="•"/>
                <a:defRPr/>
              </a:pPr>
              <a:endParaRPr lang="en-US" altLang="ko-KR" sz="1100" dirty="0">
                <a:solidFill>
                  <a:srgbClr val="000000">
                    <a:lumMod val="50000"/>
                  </a:srgbClr>
                </a:solidFill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  <a:p>
              <a:pPr marL="82550" indent="-82550" latinLnBrk="0">
                <a:lnSpc>
                  <a:spcPts val="1600"/>
                </a:lnSpc>
                <a:buFont typeface="Arial" pitchFamily="34" charset="0"/>
                <a:buChar char="•"/>
                <a:defRPr/>
              </a:pPr>
              <a:r>
                <a:rPr lang="en-US" altLang="ko-KR" sz="1100" dirty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 </a:t>
              </a:r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애플리케이션 영역까지 오픈 소스를 사용할 경우 </a:t>
              </a:r>
              <a:r>
                <a:rPr lang="en-US" altLang="ko-KR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WEB</a:t>
              </a:r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과 </a:t>
              </a:r>
              <a:r>
                <a:rPr lang="en-US" altLang="ko-KR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WAS</a:t>
              </a:r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를 우선적으로 오픈 소스 </a:t>
              </a:r>
              <a:r>
                <a:rPr lang="en-US" altLang="ko-KR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(Apache/JBOSS)</a:t>
              </a:r>
              <a:r>
                <a:rPr lang="ko-KR" altLang="en-US" sz="1100" dirty="0" smtClean="0">
                  <a:latin typeface="산돌고딕 M" panose="02030504000101010101" pitchFamily="18" charset="-127"/>
                  <a:ea typeface="산돌고딕 M" panose="02030504000101010101" pitchFamily="18" charset="-127"/>
                  <a:cs typeface="Malgun Gothic" charset="-127"/>
                </a:rPr>
                <a:t>로 변환하여 사용 </a:t>
              </a:r>
              <a:endParaRPr lang="en-US" altLang="ko-KR" sz="1100" dirty="0">
                <a:latin typeface="산돌고딕 M" panose="02030504000101010101" pitchFamily="18" charset="-127"/>
                <a:ea typeface="산돌고딕 M" panose="02030504000101010101" pitchFamily="18" charset="-127"/>
                <a:cs typeface="Malgun Gothic" charset="-127"/>
              </a:endParaRPr>
            </a:p>
          </p:txBody>
        </p:sp>
      </p:grpSp>
      <p:sp>
        <p:nvSpPr>
          <p:cNvPr id="18" name="이등변 삼각형 20"/>
          <p:cNvSpPr/>
          <p:nvPr/>
        </p:nvSpPr>
        <p:spPr>
          <a:xfrm rot="5400000">
            <a:off x="8050494" y="3577757"/>
            <a:ext cx="2088232" cy="206544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2000">
              <a:solidFill>
                <a:schemeClr val="tx1"/>
              </a:solidFill>
              <a:latin typeface="Malgun Gothic" charset="-127"/>
              <a:ea typeface="Malgun Gothic" charset="-127"/>
              <a:cs typeface="Malgun Gothic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35360" y="827568"/>
            <a:ext cx="11528162" cy="661720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Unix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시스템에서 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Linux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기반 시스템으로 전환한 고객은 아래와 같은 솔루션으로 시스템을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구성합니다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  <a:endParaRPr lang="ko-KR" altLang="en-US" sz="16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WEB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이나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WAS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가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java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기반일 경우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마이그레이션 난이도는 매우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낮습니다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  <a:endParaRPr lang="en-US" altLang="ko-KR" sz="16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1211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ko-KR" altLang="en-US" dirty="0" smtClean="0"/>
              <a:t>마이그레이션 적용 프로세스</a:t>
            </a:r>
            <a:r>
              <a:rPr lang="en-US" altLang="ko-KR" dirty="0" smtClean="0"/>
              <a:t>(</a:t>
            </a:r>
            <a:r>
              <a:rPr lang="ko-KR" altLang="en-US" dirty="0" err="1"/>
              <a:t>오픈소스</a:t>
            </a:r>
            <a:r>
              <a:rPr lang="en-US" altLang="ko-KR" dirty="0"/>
              <a:t>/</a:t>
            </a:r>
            <a:r>
              <a:rPr lang="ko-KR" altLang="en-US" dirty="0"/>
              <a:t>클라우드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423985" y="2132865"/>
            <a:ext cx="3677538" cy="3124614"/>
          </a:xfrm>
          <a:prstGeom prst="rect">
            <a:avLst/>
          </a:prstGeom>
          <a:solidFill>
            <a:schemeClr val="bg1"/>
          </a:solidFill>
          <a:ln w="6350" cap="flat" cmpd="sng" algn="ctr">
            <a:solidFill>
              <a:schemeClr val="bg1">
                <a:lumMod val="75000"/>
              </a:schemeClr>
            </a:solidFill>
            <a:prstDash val="solid"/>
          </a:ln>
          <a:effectLst>
            <a:innerShdw blurRad="114300">
              <a:schemeClr val="bg1">
                <a:lumMod val="75000"/>
              </a:schemeClr>
            </a:innerShdw>
          </a:effectLst>
        </p:spPr>
        <p:txBody>
          <a:bodyPr lIns="0" tIns="0" rIns="0" bIns="0" anchor="ctr">
            <a:scene3d>
              <a:camera prst="orthographicFront"/>
              <a:lightRig rig="threePt" dir="t"/>
            </a:scene3d>
            <a:sp3d contourW="25400">
              <a:bevelT w="1270"/>
              <a:contourClr>
                <a:schemeClr val="bg1"/>
              </a:contourClr>
            </a:sp3d>
          </a:bodyPr>
          <a:lstStyle/>
          <a:p>
            <a:pPr algn="ctr"/>
            <a:endParaRPr lang="ko-KR" altLang="en-US" sz="900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601235" y="2277810"/>
            <a:ext cx="3367760" cy="2807375"/>
            <a:chOff x="848543" y="2564904"/>
            <a:chExt cx="3672409" cy="3616265"/>
          </a:xfrm>
        </p:grpSpPr>
        <p:sp>
          <p:nvSpPr>
            <p:cNvPr id="5" name="직사각형 4"/>
            <p:cNvSpPr/>
            <p:nvPr/>
          </p:nvSpPr>
          <p:spPr bwMode="blackWhite">
            <a:xfrm>
              <a:off x="1352760" y="2636912"/>
              <a:ext cx="1440000" cy="432000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대상업무 파악</a:t>
              </a:r>
              <a:endParaRPr lang="en-US" altLang="ko-KR" sz="9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6" name="직사각형 5"/>
            <p:cNvSpPr/>
            <p:nvPr/>
          </p:nvSpPr>
          <p:spPr bwMode="blackWhite">
            <a:xfrm>
              <a:off x="3080952" y="3789040"/>
              <a:ext cx="1440000" cy="432000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업무별 현황분석</a:t>
              </a:r>
              <a:endParaRPr lang="en-US" altLang="ko-KR" sz="9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7" name="직사각형 6"/>
            <p:cNvSpPr/>
            <p:nvPr/>
          </p:nvSpPr>
          <p:spPr bwMode="blackWhite">
            <a:xfrm>
              <a:off x="1352760" y="4941168"/>
              <a:ext cx="1440000" cy="432000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가능성 분석</a:t>
              </a:r>
              <a:endParaRPr lang="en-US" altLang="ko-KR" sz="9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8" name="모서리가 둥근 직사각형 7"/>
            <p:cNvSpPr/>
            <p:nvPr/>
          </p:nvSpPr>
          <p:spPr>
            <a:xfrm>
              <a:off x="848543" y="4076068"/>
              <a:ext cx="966316" cy="4589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선정기준</a:t>
              </a:r>
            </a:p>
          </p:txBody>
        </p:sp>
        <p:sp>
          <p:nvSpPr>
            <p:cNvPr id="9" name="모서리가 둥근 직사각형 8"/>
            <p:cNvSpPr/>
            <p:nvPr/>
          </p:nvSpPr>
          <p:spPr>
            <a:xfrm>
              <a:off x="2864766" y="5722177"/>
              <a:ext cx="966316" cy="4589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대상선정</a:t>
              </a:r>
              <a:endParaRPr lang="ko-KR" altLang="en-US" sz="9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cxnSp>
          <p:nvCxnSpPr>
            <p:cNvPr id="10" name="구부러진 연결선 3"/>
            <p:cNvCxnSpPr>
              <a:stCxn id="5" idx="3"/>
              <a:endCxn id="6" idx="0"/>
            </p:cNvCxnSpPr>
            <p:nvPr/>
          </p:nvCxnSpPr>
          <p:spPr>
            <a:xfrm>
              <a:off x="2792760" y="2852912"/>
              <a:ext cx="1008192" cy="936128"/>
            </a:xfrm>
            <a:prstGeom prst="curvedConnector2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</p:cxnSp>
        <p:cxnSp>
          <p:nvCxnSpPr>
            <p:cNvPr id="11" name="구부러진 연결선 23"/>
            <p:cNvCxnSpPr>
              <a:stCxn id="6" idx="2"/>
              <a:endCxn id="7" idx="3"/>
            </p:cNvCxnSpPr>
            <p:nvPr/>
          </p:nvCxnSpPr>
          <p:spPr>
            <a:xfrm rot="5400000">
              <a:off x="2828792" y="4185008"/>
              <a:ext cx="936128" cy="1008192"/>
            </a:xfrm>
            <a:prstGeom prst="curvedConnector2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</p:cxnSp>
        <p:cxnSp>
          <p:nvCxnSpPr>
            <p:cNvPr id="12" name="구부러진 연결선 11"/>
            <p:cNvCxnSpPr>
              <a:stCxn id="8" idx="2"/>
              <a:endCxn id="7" idx="0"/>
            </p:cNvCxnSpPr>
            <p:nvPr/>
          </p:nvCxnSpPr>
          <p:spPr>
            <a:xfrm rot="16200000" flipH="1">
              <a:off x="1499176" y="4367584"/>
              <a:ext cx="406109" cy="741059"/>
            </a:xfrm>
            <a:prstGeom prst="curvedConnector3">
              <a:avLst>
                <a:gd name="adj1" fmla="val 50000"/>
              </a:avLst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</p:cxnSp>
        <p:cxnSp>
          <p:nvCxnSpPr>
            <p:cNvPr id="13" name="구부러진 연결선 12"/>
            <p:cNvCxnSpPr>
              <a:stCxn id="7" idx="2"/>
              <a:endCxn id="9" idx="0"/>
            </p:cNvCxnSpPr>
            <p:nvPr/>
          </p:nvCxnSpPr>
          <p:spPr>
            <a:xfrm rot="16200000" flipH="1">
              <a:off x="2535838" y="4910091"/>
              <a:ext cx="349009" cy="1275164"/>
            </a:xfrm>
            <a:prstGeom prst="curvedConnector3">
              <a:avLst>
                <a:gd name="adj1" fmla="val 50000"/>
              </a:avLst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</p:cxnSp>
        <p:sp>
          <p:nvSpPr>
            <p:cNvPr id="14" name="타원 13"/>
            <p:cNvSpPr/>
            <p:nvPr/>
          </p:nvSpPr>
          <p:spPr>
            <a:xfrm>
              <a:off x="1280592" y="2564904"/>
              <a:ext cx="216024" cy="21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en-US" altLang="ko-KR" sz="90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1</a:t>
              </a:r>
              <a:endParaRPr lang="ko-KR" altLang="en-US" sz="90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5" name="타원 14"/>
            <p:cNvSpPr/>
            <p:nvPr/>
          </p:nvSpPr>
          <p:spPr>
            <a:xfrm>
              <a:off x="3008784" y="3717056"/>
              <a:ext cx="216024" cy="21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en-US" altLang="ko-KR" sz="90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2</a:t>
              </a:r>
              <a:endParaRPr lang="ko-KR" altLang="en-US" sz="90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16" name="타원 15"/>
            <p:cNvSpPr/>
            <p:nvPr/>
          </p:nvSpPr>
          <p:spPr>
            <a:xfrm>
              <a:off x="1280592" y="4869184"/>
              <a:ext cx="216024" cy="21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en-US" altLang="ko-KR" sz="90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3</a:t>
              </a:r>
              <a:endParaRPr lang="ko-KR" altLang="en-US" sz="90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</p:grpSp>
      <p:sp>
        <p:nvSpPr>
          <p:cNvPr id="17" name="직사각형 16"/>
          <p:cNvSpPr/>
          <p:nvPr/>
        </p:nvSpPr>
        <p:spPr>
          <a:xfrm>
            <a:off x="4257231" y="2132865"/>
            <a:ext cx="3677538" cy="3124614"/>
          </a:xfrm>
          <a:prstGeom prst="rect">
            <a:avLst/>
          </a:prstGeom>
          <a:solidFill>
            <a:schemeClr val="bg1"/>
          </a:solidFill>
          <a:ln w="6350" cap="flat" cmpd="sng" algn="ctr">
            <a:solidFill>
              <a:schemeClr val="bg1">
                <a:lumMod val="75000"/>
              </a:schemeClr>
            </a:solidFill>
            <a:prstDash val="solid"/>
          </a:ln>
          <a:effectLst>
            <a:innerShdw blurRad="114300">
              <a:schemeClr val="bg1">
                <a:lumMod val="75000"/>
              </a:schemeClr>
            </a:innerShdw>
          </a:effectLst>
        </p:spPr>
        <p:txBody>
          <a:bodyPr lIns="0" tIns="0" rIns="0" bIns="0" anchor="ctr">
            <a:scene3d>
              <a:camera prst="orthographicFront"/>
              <a:lightRig rig="threePt" dir="t"/>
            </a:scene3d>
            <a:sp3d contourW="25400">
              <a:bevelT w="1270"/>
              <a:contourClr>
                <a:schemeClr val="bg1"/>
              </a:contourClr>
            </a:sp3d>
          </a:bodyPr>
          <a:lstStyle/>
          <a:p>
            <a:pPr algn="ctr"/>
            <a:endParaRPr lang="ko-KR" altLang="en-US" sz="900" dirty="0">
              <a:solidFill>
                <a:schemeClr val="tx1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8090477" y="2132865"/>
            <a:ext cx="3677538" cy="312461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grpSp>
        <p:nvGrpSpPr>
          <p:cNvPr id="19" name="그룹 18"/>
          <p:cNvGrpSpPr/>
          <p:nvPr/>
        </p:nvGrpSpPr>
        <p:grpSpPr>
          <a:xfrm>
            <a:off x="4337273" y="2254012"/>
            <a:ext cx="3470742" cy="2880320"/>
            <a:chOff x="403051" y="2420912"/>
            <a:chExt cx="4117901" cy="3398678"/>
          </a:xfrm>
        </p:grpSpPr>
        <p:sp>
          <p:nvSpPr>
            <p:cNvPr id="20" name="직사각형 19"/>
            <p:cNvSpPr/>
            <p:nvPr/>
          </p:nvSpPr>
          <p:spPr bwMode="blackWhite">
            <a:xfrm>
              <a:off x="1352760" y="2636912"/>
              <a:ext cx="1440000" cy="432000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목표시스템 설계</a:t>
              </a:r>
              <a:endParaRPr lang="en-US" altLang="ko-KR" sz="9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1" name="직사각형 20"/>
            <p:cNvSpPr/>
            <p:nvPr/>
          </p:nvSpPr>
          <p:spPr bwMode="blackWhite">
            <a:xfrm>
              <a:off x="3080952" y="3789040"/>
              <a:ext cx="1440000" cy="432000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업무전환 일정수립</a:t>
              </a:r>
              <a:endParaRPr lang="en-US" altLang="ko-KR" sz="9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2" name="직사각형 21"/>
            <p:cNvSpPr/>
            <p:nvPr/>
          </p:nvSpPr>
          <p:spPr bwMode="blackWhite">
            <a:xfrm>
              <a:off x="1352760" y="5387590"/>
              <a:ext cx="1440000" cy="432000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업무 시스템 전환</a:t>
              </a:r>
              <a:endParaRPr lang="en-US" altLang="ko-KR" sz="9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3" name="모서리가 둥근 직사각형 22"/>
            <p:cNvSpPr/>
            <p:nvPr/>
          </p:nvSpPr>
          <p:spPr>
            <a:xfrm>
              <a:off x="403051" y="4792803"/>
              <a:ext cx="1035158" cy="4589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개발환경</a:t>
              </a:r>
            </a:p>
          </p:txBody>
        </p:sp>
        <p:cxnSp>
          <p:nvCxnSpPr>
            <p:cNvPr id="24" name="구부러진 연결선 48"/>
            <p:cNvCxnSpPr>
              <a:stCxn id="20" idx="3"/>
              <a:endCxn id="21" idx="0"/>
            </p:cNvCxnSpPr>
            <p:nvPr/>
          </p:nvCxnSpPr>
          <p:spPr>
            <a:xfrm>
              <a:off x="2792760" y="2852912"/>
              <a:ext cx="1008192" cy="936128"/>
            </a:xfrm>
            <a:prstGeom prst="curvedConnector2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구부러진 연결선 24"/>
            <p:cNvCxnSpPr>
              <a:stCxn id="21" idx="2"/>
              <a:endCxn id="22" idx="0"/>
            </p:cNvCxnSpPr>
            <p:nvPr/>
          </p:nvCxnSpPr>
          <p:spPr>
            <a:xfrm rot="5400000">
              <a:off x="2353581" y="3940219"/>
              <a:ext cx="1166550" cy="1728192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구부러진 연결선 50"/>
            <p:cNvCxnSpPr>
              <a:stCxn id="23" idx="2"/>
              <a:endCxn id="22" idx="1"/>
            </p:cNvCxnSpPr>
            <p:nvPr/>
          </p:nvCxnSpPr>
          <p:spPr>
            <a:xfrm rot="16200000" flipH="1">
              <a:off x="960797" y="5211627"/>
              <a:ext cx="351795" cy="432130"/>
            </a:xfrm>
            <a:prstGeom prst="curvedConnector2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타원 26"/>
            <p:cNvSpPr/>
            <p:nvPr/>
          </p:nvSpPr>
          <p:spPr>
            <a:xfrm>
              <a:off x="1280592" y="2564904"/>
              <a:ext cx="216024" cy="21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en-US" altLang="ko-KR" sz="90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1</a:t>
              </a:r>
              <a:endParaRPr lang="ko-KR" altLang="en-US" sz="90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8" name="타원 27"/>
            <p:cNvSpPr/>
            <p:nvPr/>
          </p:nvSpPr>
          <p:spPr>
            <a:xfrm>
              <a:off x="3008784" y="3717056"/>
              <a:ext cx="216024" cy="21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en-US" altLang="ko-KR" sz="90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2</a:t>
              </a:r>
              <a:endParaRPr lang="ko-KR" altLang="en-US" sz="90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29" name="타원 28"/>
            <p:cNvSpPr/>
            <p:nvPr/>
          </p:nvSpPr>
          <p:spPr>
            <a:xfrm>
              <a:off x="1280592" y="5337110"/>
              <a:ext cx="216024" cy="21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en-US" altLang="ko-KR" sz="90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3</a:t>
              </a:r>
              <a:endParaRPr lang="ko-KR" altLang="en-US" sz="90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30" name="모서리가 둥근 직사각형 29"/>
            <p:cNvSpPr/>
            <p:nvPr/>
          </p:nvSpPr>
          <p:spPr>
            <a:xfrm>
              <a:off x="749490" y="3330048"/>
              <a:ext cx="1035158" cy="4589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요구사항 정의서</a:t>
              </a:r>
            </a:p>
          </p:txBody>
        </p:sp>
        <p:sp>
          <p:nvSpPr>
            <p:cNvPr id="31" name="직사각형 30"/>
            <p:cNvSpPr/>
            <p:nvPr/>
          </p:nvSpPr>
          <p:spPr bwMode="blackWhite">
            <a:xfrm>
              <a:off x="3512840" y="2420912"/>
              <a:ext cx="1008032" cy="432000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자원할당</a:t>
              </a:r>
              <a:endParaRPr lang="en-US" altLang="ko-KR" sz="9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32" name="직사각형 31"/>
            <p:cNvSpPr/>
            <p:nvPr/>
          </p:nvSpPr>
          <p:spPr bwMode="blackWhite">
            <a:xfrm>
              <a:off x="3338286" y="5041648"/>
              <a:ext cx="1135443" cy="63392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자원접근</a:t>
              </a:r>
              <a:r>
                <a:rPr lang="en-US" altLang="ko-KR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</a:t>
              </a:r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방화벽설정</a:t>
              </a:r>
              <a:r>
                <a:rPr lang="en-US" altLang="ko-KR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, </a:t>
              </a:r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취약점점검</a:t>
              </a:r>
              <a:endParaRPr lang="en-US" altLang="ko-KR" sz="9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cxnSp>
          <p:nvCxnSpPr>
            <p:cNvPr id="33" name="구부러진 연결선 32"/>
            <p:cNvCxnSpPr>
              <a:stCxn id="20" idx="2"/>
              <a:endCxn id="30" idx="0"/>
            </p:cNvCxnSpPr>
            <p:nvPr/>
          </p:nvCxnSpPr>
          <p:spPr>
            <a:xfrm rot="5400000">
              <a:off x="1539348" y="2796634"/>
              <a:ext cx="261137" cy="805691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모서리가 둥근 직사각형 33"/>
            <p:cNvSpPr/>
            <p:nvPr/>
          </p:nvSpPr>
          <p:spPr>
            <a:xfrm>
              <a:off x="1397563" y="4005040"/>
              <a:ext cx="1035158" cy="4589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구축 계획서</a:t>
              </a:r>
            </a:p>
          </p:txBody>
        </p:sp>
        <p:cxnSp>
          <p:nvCxnSpPr>
            <p:cNvPr id="35" name="구부러진 연결선 34"/>
            <p:cNvCxnSpPr>
              <a:stCxn id="21" idx="1"/>
              <a:endCxn id="34" idx="3"/>
            </p:cNvCxnSpPr>
            <p:nvPr/>
          </p:nvCxnSpPr>
          <p:spPr>
            <a:xfrm rot="10800000" flipV="1">
              <a:off x="2432722" y="4005038"/>
              <a:ext cx="648231" cy="229497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구부러진 연결선 60"/>
            <p:cNvCxnSpPr>
              <a:stCxn id="32" idx="0"/>
            </p:cNvCxnSpPr>
            <p:nvPr/>
          </p:nvCxnSpPr>
          <p:spPr>
            <a:xfrm rot="16200000" flipV="1">
              <a:off x="3498557" y="4634197"/>
              <a:ext cx="316502" cy="498400"/>
            </a:xfrm>
            <a:prstGeom prst="curvedConnector2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구부러진 연결선 61"/>
            <p:cNvCxnSpPr>
              <a:stCxn id="31" idx="1"/>
            </p:cNvCxnSpPr>
            <p:nvPr/>
          </p:nvCxnSpPr>
          <p:spPr>
            <a:xfrm rot="10800000" flipV="1">
              <a:off x="3338286" y="2636911"/>
              <a:ext cx="174554" cy="353031"/>
            </a:xfrm>
            <a:prstGeom prst="curvedConnector2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그룹 37"/>
          <p:cNvGrpSpPr/>
          <p:nvPr/>
        </p:nvGrpSpPr>
        <p:grpSpPr>
          <a:xfrm>
            <a:off x="8196674" y="2276873"/>
            <a:ext cx="3482716" cy="2857460"/>
            <a:chOff x="417566" y="2420912"/>
            <a:chExt cx="4210531" cy="3398678"/>
          </a:xfrm>
        </p:grpSpPr>
        <p:sp>
          <p:nvSpPr>
            <p:cNvPr id="39" name="직사각형 38"/>
            <p:cNvSpPr/>
            <p:nvPr/>
          </p:nvSpPr>
          <p:spPr bwMode="blackWhite">
            <a:xfrm>
              <a:off x="1352760" y="2636912"/>
              <a:ext cx="1440000" cy="432000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서비스 전환</a:t>
              </a:r>
              <a:endParaRPr lang="en-US" altLang="ko-KR" sz="9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세부일정 수립</a:t>
              </a:r>
            </a:p>
          </p:txBody>
        </p:sp>
        <p:sp>
          <p:nvSpPr>
            <p:cNvPr id="40" name="직사각형 39"/>
            <p:cNvSpPr/>
            <p:nvPr/>
          </p:nvSpPr>
          <p:spPr bwMode="blackWhite">
            <a:xfrm>
              <a:off x="3080952" y="3789040"/>
              <a:ext cx="1440000" cy="432000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서비스 전환 진행</a:t>
              </a:r>
            </a:p>
          </p:txBody>
        </p:sp>
        <p:sp>
          <p:nvSpPr>
            <p:cNvPr id="41" name="직사각형 40"/>
            <p:cNvSpPr/>
            <p:nvPr/>
          </p:nvSpPr>
          <p:spPr bwMode="blackWhite">
            <a:xfrm>
              <a:off x="1352760" y="5387590"/>
              <a:ext cx="1440000" cy="432000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오픈 및 안정화</a:t>
              </a:r>
            </a:p>
          </p:txBody>
        </p:sp>
        <p:sp>
          <p:nvSpPr>
            <p:cNvPr id="42" name="모서리가 둥근 직사각형 41"/>
            <p:cNvSpPr/>
            <p:nvPr/>
          </p:nvSpPr>
          <p:spPr>
            <a:xfrm>
              <a:off x="417566" y="4764632"/>
              <a:ext cx="1103296" cy="4589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개발환경</a:t>
              </a:r>
            </a:p>
          </p:txBody>
        </p:sp>
        <p:cxnSp>
          <p:nvCxnSpPr>
            <p:cNvPr id="43" name="구부러진 연결선 67"/>
            <p:cNvCxnSpPr>
              <a:stCxn id="39" idx="3"/>
              <a:endCxn id="40" idx="0"/>
            </p:cNvCxnSpPr>
            <p:nvPr/>
          </p:nvCxnSpPr>
          <p:spPr>
            <a:xfrm>
              <a:off x="2792760" y="2852912"/>
              <a:ext cx="1008192" cy="936128"/>
            </a:xfrm>
            <a:prstGeom prst="curvedConnector2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구부러진 연결선 43"/>
            <p:cNvCxnSpPr>
              <a:stCxn id="40" idx="2"/>
              <a:endCxn id="41" idx="0"/>
            </p:cNvCxnSpPr>
            <p:nvPr/>
          </p:nvCxnSpPr>
          <p:spPr>
            <a:xfrm rot="5400000">
              <a:off x="2353581" y="3940219"/>
              <a:ext cx="1166550" cy="1728192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구부러진 연결선 70"/>
            <p:cNvCxnSpPr>
              <a:stCxn id="42" idx="2"/>
              <a:endCxn id="41" idx="1"/>
            </p:cNvCxnSpPr>
            <p:nvPr/>
          </p:nvCxnSpPr>
          <p:spPr>
            <a:xfrm rot="16200000" flipH="1">
              <a:off x="971005" y="5221833"/>
              <a:ext cx="379967" cy="383546"/>
            </a:xfrm>
            <a:prstGeom prst="curvedConnector2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타원 45"/>
            <p:cNvSpPr/>
            <p:nvPr/>
          </p:nvSpPr>
          <p:spPr>
            <a:xfrm>
              <a:off x="1280592" y="2564904"/>
              <a:ext cx="216024" cy="21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en-US" altLang="ko-KR" sz="90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1</a:t>
              </a:r>
              <a:endParaRPr lang="ko-KR" altLang="en-US" sz="90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47" name="타원 46"/>
            <p:cNvSpPr/>
            <p:nvPr/>
          </p:nvSpPr>
          <p:spPr>
            <a:xfrm>
              <a:off x="3008784" y="3717056"/>
              <a:ext cx="216024" cy="21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en-US" altLang="ko-KR" sz="90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2</a:t>
              </a:r>
              <a:endParaRPr lang="ko-KR" altLang="en-US" sz="90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48" name="타원 47"/>
            <p:cNvSpPr/>
            <p:nvPr/>
          </p:nvSpPr>
          <p:spPr>
            <a:xfrm>
              <a:off x="1280592" y="5337110"/>
              <a:ext cx="216024" cy="21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en-US" altLang="ko-KR" sz="900" dirty="0">
                  <a:solidFill>
                    <a:schemeClr val="tx1"/>
                  </a:solidFill>
                  <a:latin typeface="산돌고딕 M" panose="02030504000101010101" pitchFamily="18" charset="-127"/>
                  <a:ea typeface="산돌고딕 M" panose="02030504000101010101" pitchFamily="18" charset="-127"/>
                </a:rPr>
                <a:t>3</a:t>
              </a:r>
              <a:endParaRPr lang="ko-KR" altLang="en-US" sz="900" dirty="0">
                <a:solidFill>
                  <a:schemeClr val="tx1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49" name="모서리가 둥근 직사각형 48"/>
            <p:cNvSpPr/>
            <p:nvPr/>
          </p:nvSpPr>
          <p:spPr>
            <a:xfrm>
              <a:off x="681353" y="3364581"/>
              <a:ext cx="1103296" cy="4589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전환 시나리오</a:t>
              </a:r>
            </a:p>
          </p:txBody>
        </p:sp>
        <p:sp>
          <p:nvSpPr>
            <p:cNvPr id="50" name="직사각형 49"/>
            <p:cNvSpPr/>
            <p:nvPr/>
          </p:nvSpPr>
          <p:spPr bwMode="blackWhite">
            <a:xfrm>
              <a:off x="3514829" y="2420912"/>
              <a:ext cx="1113268" cy="6117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en-US" altLang="ko-KR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AP </a:t>
              </a:r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보안취약점 점검</a:t>
              </a:r>
              <a:endParaRPr lang="en-US" altLang="ko-KR" sz="9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sp>
          <p:nvSpPr>
            <p:cNvPr id="51" name="직사각형 50"/>
            <p:cNvSpPr/>
            <p:nvPr/>
          </p:nvSpPr>
          <p:spPr bwMode="blackWhite">
            <a:xfrm>
              <a:off x="3224808" y="5041649"/>
              <a:ext cx="1248921" cy="561941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관제</a:t>
              </a:r>
              <a:r>
                <a:rPr lang="en-US" altLang="ko-KR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(SMS </a:t>
              </a:r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등</a:t>
              </a:r>
              <a:r>
                <a:rPr lang="en-US" altLang="ko-KR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) </a:t>
              </a:r>
              <a:endParaRPr lang="en-US" altLang="ko-KR" sz="900" dirty="0" smtClean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  <a:p>
              <a:pPr algn="ctr"/>
              <a:r>
                <a:rPr lang="ko-KR" altLang="en-US" sz="900" dirty="0" smtClean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등록</a:t>
              </a:r>
              <a:endParaRPr lang="en-US" altLang="ko-KR" sz="900" dirty="0">
                <a:latin typeface="산돌고딕 M" panose="02030504000101010101" pitchFamily="18" charset="-127"/>
                <a:ea typeface="산돌고딕 M" panose="02030504000101010101" pitchFamily="18" charset="-127"/>
              </a:endParaRPr>
            </a:p>
          </p:txBody>
        </p:sp>
        <p:cxnSp>
          <p:nvCxnSpPr>
            <p:cNvPr id="52" name="구부러진 연결선 51"/>
            <p:cNvCxnSpPr>
              <a:stCxn id="39" idx="2"/>
              <a:endCxn id="49" idx="0"/>
            </p:cNvCxnSpPr>
            <p:nvPr/>
          </p:nvCxnSpPr>
          <p:spPr>
            <a:xfrm rot="5400000">
              <a:off x="1505046" y="2796867"/>
              <a:ext cx="295669" cy="839759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모서리가 둥근 직사각형 52"/>
            <p:cNvSpPr/>
            <p:nvPr/>
          </p:nvSpPr>
          <p:spPr>
            <a:xfrm>
              <a:off x="1329425" y="4039573"/>
              <a:ext cx="1103296" cy="4589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114300">
                <a:schemeClr val="bg1">
                  <a:lumMod val="75000"/>
                </a:schemeClr>
              </a:innerShdw>
            </a:effectLst>
          </p:spPr>
          <p:txBody>
            <a:bodyPr lIns="0" tIns="0" rIns="0" bIns="0" anchor="ctr">
              <a:scene3d>
                <a:camera prst="orthographicFront"/>
                <a:lightRig rig="threePt" dir="t"/>
              </a:scene3d>
              <a:sp3d contourW="25400">
                <a:bevelT w="1270"/>
                <a:contourClr>
                  <a:schemeClr val="bg1"/>
                </a:contourClr>
              </a:sp3d>
            </a:bodyPr>
            <a:lstStyle/>
            <a:p>
              <a:pPr algn="ctr"/>
              <a:r>
                <a:rPr lang="ko-KR" altLang="en-US" sz="900" dirty="0">
                  <a:latin typeface="산돌고딕 M" panose="02030504000101010101" pitchFamily="18" charset="-127"/>
                  <a:ea typeface="산돌고딕 M" panose="02030504000101010101" pitchFamily="18" charset="-127"/>
                </a:rPr>
                <a:t>구축 결과서</a:t>
              </a:r>
            </a:p>
          </p:txBody>
        </p:sp>
        <p:cxnSp>
          <p:nvCxnSpPr>
            <p:cNvPr id="54" name="구부러진 연결선 53"/>
            <p:cNvCxnSpPr>
              <a:stCxn id="40" idx="1"/>
              <a:endCxn id="53" idx="3"/>
            </p:cNvCxnSpPr>
            <p:nvPr/>
          </p:nvCxnSpPr>
          <p:spPr>
            <a:xfrm rot="10800000" flipV="1">
              <a:off x="2432722" y="4005040"/>
              <a:ext cx="648231" cy="264029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구부러진 연결선 81"/>
            <p:cNvCxnSpPr>
              <a:stCxn id="51" idx="0"/>
            </p:cNvCxnSpPr>
            <p:nvPr/>
          </p:nvCxnSpPr>
          <p:spPr>
            <a:xfrm rot="16200000" flipV="1">
              <a:off x="3470185" y="4662565"/>
              <a:ext cx="316504" cy="441663"/>
            </a:xfrm>
            <a:prstGeom prst="curvedConnector2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구부러진 연결선 82"/>
            <p:cNvCxnSpPr>
              <a:stCxn id="50" idx="1"/>
            </p:cNvCxnSpPr>
            <p:nvPr/>
          </p:nvCxnSpPr>
          <p:spPr>
            <a:xfrm rot="10800000" flipV="1">
              <a:off x="3224808" y="2726809"/>
              <a:ext cx="290021" cy="241622"/>
            </a:xfrm>
            <a:prstGeom prst="curvedConnector2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구부러진 연결선 56"/>
            <p:cNvCxnSpPr>
              <a:stCxn id="49" idx="3"/>
              <a:endCxn id="40" idx="1"/>
            </p:cNvCxnSpPr>
            <p:nvPr/>
          </p:nvCxnSpPr>
          <p:spPr>
            <a:xfrm>
              <a:off x="1784648" y="3594077"/>
              <a:ext cx="1296304" cy="410963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직사각형 57"/>
          <p:cNvSpPr/>
          <p:nvPr/>
        </p:nvSpPr>
        <p:spPr>
          <a:xfrm>
            <a:off x="423985" y="5257479"/>
            <a:ext cx="3677538" cy="110732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4257231" y="5257479"/>
            <a:ext cx="3677538" cy="110732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8090477" y="5257479"/>
            <a:ext cx="3677538" cy="110732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443301" y="5265582"/>
            <a:ext cx="362233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spcBef>
                <a:spcPts val="0"/>
              </a:spcBef>
              <a:spcAft>
                <a:spcPts val="0"/>
              </a:spcAft>
              <a:buFont typeface="+mj-ea"/>
              <a:buAutoNum type="circleNumDbPlain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사용 연한 만료로 인한 시스템 개편이 요구되는 시스템 여부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182563" indent="-182563">
              <a:spcBef>
                <a:spcPts val="0"/>
              </a:spcBef>
              <a:spcAft>
                <a:spcPts val="0"/>
              </a:spcAft>
              <a:buFont typeface="+mj-ea"/>
              <a:buAutoNum type="circleNumDbPlain"/>
            </a:pP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HW, SW,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솔루션 구성 현황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182563">
              <a:spcBef>
                <a:spcPts val="0"/>
              </a:spcBef>
              <a:spcAft>
                <a:spcPts val="0"/>
              </a:spcAft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사용량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(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사용자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 리소스 사용량 등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)</a:t>
            </a:r>
          </a:p>
          <a:p>
            <a:pPr marL="180975" indent="-180975">
              <a:spcBef>
                <a:spcPts val="0"/>
              </a:spcBef>
              <a:spcAft>
                <a:spcPts val="0"/>
              </a:spcAft>
              <a:buFont typeface="+mj-ea"/>
              <a:buAutoNum type="circleNumDbPlain" startAt="3"/>
            </a:pP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DR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구성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000" dirty="0" err="1">
                <a:latin typeface="산돌고딕 M" panose="02030504000101010101" pitchFamily="18" charset="-127"/>
                <a:ea typeface="산돌고딕 M" panose="02030504000101010101" pitchFamily="18" charset="-127"/>
              </a:rPr>
              <a:t>고립망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 구성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000" dirty="0" err="1">
                <a:latin typeface="산돌고딕 M" panose="02030504000101010101" pitchFamily="18" charset="-127"/>
                <a:ea typeface="산돌고딕 M" panose="02030504000101010101" pitchFamily="18" charset="-127"/>
              </a:rPr>
              <a:t>망연동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  필요 여부</a:t>
            </a:r>
            <a:endParaRPr lang="en-US" altLang="ko-KR" sz="10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182563">
              <a:spcBef>
                <a:spcPts val="0"/>
              </a:spcBef>
              <a:spcAft>
                <a:spcPts val="0"/>
              </a:spcAft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업무 단위의 시스템 이관 여부</a:t>
            </a:r>
          </a:p>
        </p:txBody>
      </p:sp>
      <p:sp>
        <p:nvSpPr>
          <p:cNvPr id="62" name="직사각형 61"/>
          <p:cNvSpPr/>
          <p:nvPr/>
        </p:nvSpPr>
        <p:spPr>
          <a:xfrm>
            <a:off x="4264932" y="5265581"/>
            <a:ext cx="362233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buFont typeface="+mj-ea"/>
              <a:buAutoNum type="circleNumDbPlain"/>
            </a:pP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HW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구성환경 변화에 따른 영향 </a:t>
            </a:r>
            <a:r>
              <a:rPr lang="ko-KR" altLang="en-US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최소화</a:t>
            </a:r>
            <a:r>
              <a:rPr lang="en-US" altLang="ko-KR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구성 및 백업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복구 정책 수립</a:t>
            </a:r>
          </a:p>
          <a:p>
            <a:pPr marL="182563" indent="-182563">
              <a:buFont typeface="+mj-ea"/>
              <a:buAutoNum type="circleNumDbPlain"/>
            </a:pP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HW,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 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SW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구축일정 </a:t>
            </a:r>
            <a:r>
              <a:rPr lang="ko-KR" altLang="en-US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수립</a:t>
            </a:r>
            <a:r>
              <a:rPr lang="en-US" altLang="ko-KR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기본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동작 테스트</a:t>
            </a:r>
          </a:p>
          <a:p>
            <a:pPr marL="182563" indent="-182563">
              <a:buFont typeface="+mj-ea"/>
              <a:buAutoNum type="circleNumDbPlain"/>
            </a:pPr>
            <a:r>
              <a:rPr lang="ko-KR" altLang="en-US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오픈</a:t>
            </a:r>
            <a:r>
              <a:rPr lang="en-US" altLang="ko-KR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lang="ko-KR" altLang="en-US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클라우드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환경에 적합한 </a:t>
            </a:r>
            <a:r>
              <a:rPr lang="en-US" altLang="ko-KR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APP</a:t>
            </a:r>
            <a:r>
              <a:rPr lang="ko-KR" altLang="en-US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전환</a:t>
            </a:r>
            <a:r>
              <a:rPr lang="en-US" altLang="ko-KR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, </a:t>
            </a:r>
            <a:r>
              <a:rPr lang="ko-KR" altLang="en-US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운영관련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스크립트 및 매뉴얼 전환</a:t>
            </a:r>
          </a:p>
        </p:txBody>
      </p:sp>
      <p:sp>
        <p:nvSpPr>
          <p:cNvPr id="63" name="직사각형 62"/>
          <p:cNvSpPr/>
          <p:nvPr/>
        </p:nvSpPr>
        <p:spPr>
          <a:xfrm>
            <a:off x="8098793" y="5265582"/>
            <a:ext cx="362233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spcBef>
                <a:spcPts val="0"/>
              </a:spcBef>
              <a:spcAft>
                <a:spcPts val="0"/>
              </a:spcAft>
              <a:buFont typeface="+mj-ea"/>
              <a:buAutoNum type="circleNumDbPlain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전환일정에 따른 서비스 중단 사전 공지</a:t>
            </a:r>
          </a:p>
          <a:p>
            <a:pPr marL="182563">
              <a:spcBef>
                <a:spcPts val="0"/>
              </a:spcBef>
              <a:spcAft>
                <a:spcPts val="0"/>
              </a:spcAft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전환 시나리오 작성 및 전환 리허설</a:t>
            </a:r>
          </a:p>
          <a:p>
            <a:pPr marL="182563" indent="-182563">
              <a:spcBef>
                <a:spcPts val="0"/>
              </a:spcBef>
              <a:spcAft>
                <a:spcPts val="0"/>
              </a:spcAft>
              <a:buFont typeface="+mj-ea"/>
              <a:buAutoNum type="circleNumDbPlain" startAt="2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클라우드 환경 서비스 구동</a:t>
            </a:r>
          </a:p>
          <a:p>
            <a:pPr marL="182563">
              <a:spcBef>
                <a:spcPts val="0"/>
              </a:spcBef>
              <a:spcAft>
                <a:spcPts val="0"/>
              </a:spcAft>
            </a:pPr>
            <a:r>
              <a:rPr lang="ko-KR" altLang="en-US" sz="10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오픈 전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필수 테스트 진행</a:t>
            </a:r>
          </a:p>
          <a:p>
            <a:pPr marL="182563" indent="-182563">
              <a:spcBef>
                <a:spcPts val="0"/>
              </a:spcBef>
              <a:spcAft>
                <a:spcPts val="0"/>
              </a:spcAft>
              <a:buFont typeface="+mj-ea"/>
              <a:buAutoNum type="circleNumDbPlain" startAt="3"/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클라우드 서비스 전환 오픈</a:t>
            </a:r>
          </a:p>
          <a:p>
            <a:pPr marL="182563">
              <a:spcBef>
                <a:spcPts val="0"/>
              </a:spcBef>
              <a:spcAft>
                <a:spcPts val="0"/>
              </a:spcAft>
            </a:pP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상태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(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기능 및 성능</a:t>
            </a:r>
            <a:r>
              <a:rPr lang="en-US" altLang="ko-KR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) </a:t>
            </a:r>
            <a:r>
              <a:rPr lang="ko-KR" altLang="en-US" sz="10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모니터링</a:t>
            </a:r>
          </a:p>
        </p:txBody>
      </p:sp>
      <p:sp>
        <p:nvSpPr>
          <p:cNvPr id="64" name="직사각형 63"/>
          <p:cNvSpPr/>
          <p:nvPr/>
        </p:nvSpPr>
        <p:spPr>
          <a:xfrm>
            <a:off x="335361" y="1636044"/>
            <a:ext cx="3766164" cy="388800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>
            <a:noFill/>
          </a:ln>
        </p:spPr>
        <p:txBody>
          <a:bodyPr wrap="square" lIns="0" rIns="0" rtlCol="0" anchor="ctr">
            <a:no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 defTabSz="1042988" eaLnBrk="0" hangingPunct="0">
              <a:buClr>
                <a:srgbClr val="3271AA"/>
              </a:buClr>
              <a:buSzPct val="140000"/>
              <a:tabLst>
                <a:tab pos="5648325" algn="l"/>
              </a:tabLst>
            </a:pPr>
            <a:r>
              <a:rPr lang="ko-KR" altLang="en-US" sz="1600" dirty="0" smtClean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sym typeface="Monotype Sorts" pitchFamily="2" charset="2"/>
              </a:rPr>
              <a:t>업무 전환 대상 분석</a:t>
            </a:r>
            <a:endParaRPr lang="ko-KR" altLang="en-US" sz="1600" dirty="0">
              <a:solidFill>
                <a:prstClr val="white"/>
              </a:solidFill>
              <a:latin typeface="산돌고딕 M" panose="02030504000101010101" pitchFamily="18" charset="-127"/>
              <a:ea typeface="산돌고딕 M" panose="02030504000101010101" pitchFamily="18" charset="-127"/>
              <a:sym typeface="Monotype Sorts" pitchFamily="2" charset="2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8090476" y="1636044"/>
            <a:ext cx="3765462" cy="388800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>
            <a:noFill/>
          </a:ln>
        </p:spPr>
        <p:txBody>
          <a:bodyPr wrap="square" lIns="0" rIns="0" rtlCol="0" anchor="ctr">
            <a:no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 defTabSz="1042988" eaLnBrk="0" hangingPunct="0">
              <a:buClr>
                <a:srgbClr val="3271AA"/>
              </a:buClr>
              <a:buSzPct val="140000"/>
              <a:tabLst>
                <a:tab pos="5648325" algn="l"/>
              </a:tabLst>
            </a:pPr>
            <a:r>
              <a:rPr lang="ko-KR" altLang="en-US" sz="1600" dirty="0" smtClean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sym typeface="Monotype Sorts" pitchFamily="2" charset="2"/>
              </a:rPr>
              <a:t>운영 서비스 전환</a:t>
            </a:r>
            <a:endParaRPr lang="ko-KR" altLang="en-US" sz="1600" dirty="0">
              <a:solidFill>
                <a:prstClr val="white"/>
              </a:solidFill>
              <a:latin typeface="산돌고딕 M" panose="02030504000101010101" pitchFamily="18" charset="-127"/>
              <a:ea typeface="산돌고딕 M" panose="02030504000101010101" pitchFamily="18" charset="-127"/>
              <a:sym typeface="Monotype Sorts" pitchFamily="2" charset="2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4257231" y="1636044"/>
            <a:ext cx="3677538" cy="388800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>
            <a:noFill/>
          </a:ln>
        </p:spPr>
        <p:txBody>
          <a:bodyPr wrap="square" lIns="0" rIns="0" rtlCol="0" anchor="ctr">
            <a:noAutofit/>
            <a:scene3d>
              <a:camera prst="orthographicFront"/>
              <a:lightRig rig="threePt" dir="t"/>
            </a:scene3d>
            <a:sp3d>
              <a:bevelT w="1270"/>
            </a:sp3d>
          </a:bodyPr>
          <a:lstStyle/>
          <a:p>
            <a:pPr algn="ctr" defTabSz="1042988" eaLnBrk="0" hangingPunct="0">
              <a:buClr>
                <a:srgbClr val="3271AA"/>
              </a:buClr>
              <a:buSzPct val="140000"/>
              <a:tabLst>
                <a:tab pos="5648325" algn="l"/>
              </a:tabLst>
            </a:pPr>
            <a:r>
              <a:rPr lang="ko-KR" altLang="en-US" sz="1600" dirty="0" smtClean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  <a:sym typeface="Monotype Sorts" pitchFamily="2" charset="2"/>
              </a:rPr>
              <a:t>업무 시스템 전환</a:t>
            </a:r>
            <a:endParaRPr lang="ko-KR" altLang="en-US" sz="1600" dirty="0">
              <a:solidFill>
                <a:prstClr val="white"/>
              </a:solidFill>
              <a:latin typeface="산돌고딕 M" panose="02030504000101010101" pitchFamily="18" charset="-127"/>
              <a:ea typeface="산돌고딕 M" panose="02030504000101010101" pitchFamily="18" charset="-127"/>
              <a:sym typeface="Monotype Sorts" pitchFamily="2" charset="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36062" y="836712"/>
            <a:ext cx="11344031" cy="36317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>
            <a:defPPr>
              <a:defRPr lang="ko-KR"/>
            </a:defPPr>
            <a:lvl1pPr marL="268288" indent="-268288" fontAlgn="auto" latinLnBrk="0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defRPr sz="1600">
                <a:latin typeface="산돌고딕 M" pitchFamily="18" charset="-127"/>
                <a:ea typeface="산돌고딕 M" pitchFamily="18" charset="-127"/>
              </a:defRPr>
            </a:lvl1pPr>
          </a:lstStyle>
          <a:p>
            <a:r>
              <a:rPr lang="ko-KR" altLang="en-US" dirty="0"/>
              <a:t>향후 업무 시스템에 대한 마이그레이션과 클라우드 도입을 고려했을 때 최적의 이전 방안을 </a:t>
            </a:r>
            <a:r>
              <a:rPr lang="ko-KR" altLang="en-US" dirty="0" smtClean="0"/>
              <a:t>제시하도록 합니다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03419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오픈 소스 전환 절차  </a:t>
            </a:r>
            <a:endParaRPr lang="ko-KR" altLang="en-US" dirty="0"/>
          </a:p>
        </p:txBody>
      </p:sp>
      <p:sp>
        <p:nvSpPr>
          <p:cNvPr id="3" name="Pentagon 7"/>
          <p:cNvSpPr/>
          <p:nvPr/>
        </p:nvSpPr>
        <p:spPr>
          <a:xfrm>
            <a:off x="620870" y="1861935"/>
            <a:ext cx="2594809" cy="739320"/>
          </a:xfrm>
          <a:prstGeom prst="homePlate">
            <a:avLst>
              <a:gd name="adj" fmla="val 1755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b="1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환경조사 및 대상선정</a:t>
            </a:r>
          </a:p>
        </p:txBody>
      </p:sp>
      <p:sp>
        <p:nvSpPr>
          <p:cNvPr id="4" name="Rectangle 8"/>
          <p:cNvSpPr/>
          <p:nvPr/>
        </p:nvSpPr>
        <p:spPr>
          <a:xfrm>
            <a:off x="551384" y="1803430"/>
            <a:ext cx="996969" cy="29253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b="1" i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Phase-1</a:t>
            </a:r>
            <a:endParaRPr kumimoji="0" lang="ko-KR" altLang="en-US" sz="1000" b="1" i="1" dirty="0">
              <a:solidFill>
                <a:prstClr val="white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5" name="Pentagon 10"/>
          <p:cNvSpPr/>
          <p:nvPr/>
        </p:nvSpPr>
        <p:spPr>
          <a:xfrm>
            <a:off x="3408895" y="1861935"/>
            <a:ext cx="2594809" cy="739320"/>
          </a:xfrm>
          <a:prstGeom prst="homePlate">
            <a:avLst>
              <a:gd name="adj" fmla="val 1755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b="1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준비 및 테스트</a:t>
            </a:r>
          </a:p>
        </p:txBody>
      </p:sp>
      <p:sp>
        <p:nvSpPr>
          <p:cNvPr id="6" name="Rectangle 11"/>
          <p:cNvSpPr/>
          <p:nvPr/>
        </p:nvSpPr>
        <p:spPr>
          <a:xfrm>
            <a:off x="3339408" y="1803430"/>
            <a:ext cx="996969" cy="29253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b="1" i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Phase-2</a:t>
            </a:r>
            <a:endParaRPr kumimoji="0" lang="ko-KR" altLang="en-US" sz="1000" b="1" i="1" dirty="0">
              <a:solidFill>
                <a:prstClr val="white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7" name="Pentagon 13"/>
          <p:cNvSpPr/>
          <p:nvPr/>
        </p:nvSpPr>
        <p:spPr>
          <a:xfrm>
            <a:off x="6196918" y="1861935"/>
            <a:ext cx="2594809" cy="739320"/>
          </a:xfrm>
          <a:prstGeom prst="homePlate">
            <a:avLst>
              <a:gd name="adj" fmla="val 1755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b="1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전환 수행</a:t>
            </a:r>
          </a:p>
        </p:txBody>
      </p:sp>
      <p:sp>
        <p:nvSpPr>
          <p:cNvPr id="8" name="Rectangle 14"/>
          <p:cNvSpPr/>
          <p:nvPr/>
        </p:nvSpPr>
        <p:spPr>
          <a:xfrm>
            <a:off x="6127432" y="1803430"/>
            <a:ext cx="996969" cy="29253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b="1" i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Phase-3</a:t>
            </a:r>
            <a:endParaRPr kumimoji="0" lang="ko-KR" altLang="en-US" sz="1000" b="1" i="1" dirty="0">
              <a:solidFill>
                <a:prstClr val="white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9" name="Pentagon 16"/>
          <p:cNvSpPr/>
          <p:nvPr/>
        </p:nvSpPr>
        <p:spPr>
          <a:xfrm>
            <a:off x="8984943" y="1861935"/>
            <a:ext cx="2594809" cy="739320"/>
          </a:xfrm>
          <a:prstGeom prst="homePlate">
            <a:avLst>
              <a:gd name="adj" fmla="val 1755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b="1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최적화 및 안정화</a:t>
            </a:r>
          </a:p>
        </p:txBody>
      </p:sp>
      <p:sp>
        <p:nvSpPr>
          <p:cNvPr id="10" name="Rectangle 17"/>
          <p:cNvSpPr/>
          <p:nvPr/>
        </p:nvSpPr>
        <p:spPr>
          <a:xfrm>
            <a:off x="8915456" y="1803430"/>
            <a:ext cx="996969" cy="29253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b="1" i="1" dirty="0">
                <a:solidFill>
                  <a:prstClr val="white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Phase-4</a:t>
            </a:r>
            <a:endParaRPr kumimoji="0" lang="ko-KR" altLang="en-US" sz="1000" b="1" i="1" dirty="0">
              <a:solidFill>
                <a:prstClr val="white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1" name="Rectangle 18"/>
          <p:cNvSpPr/>
          <p:nvPr/>
        </p:nvSpPr>
        <p:spPr>
          <a:xfrm>
            <a:off x="620870" y="2718639"/>
            <a:ext cx="2594809" cy="90491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기 운영 정보시스템 환경 조사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정보시스템의 업무 중요도 및 전환 난이도 분석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U2L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전환 대상 서비스 선정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신규 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TO-BE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시스템의 규모 산정</a:t>
            </a:r>
          </a:p>
        </p:txBody>
      </p:sp>
      <p:sp>
        <p:nvSpPr>
          <p:cNvPr id="12" name="Rectangle 19"/>
          <p:cNvSpPr/>
          <p:nvPr/>
        </p:nvSpPr>
        <p:spPr>
          <a:xfrm>
            <a:off x="3408893" y="2718639"/>
            <a:ext cx="2594809" cy="90491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이행계획서 작성 및 검증</a:t>
            </a: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TO-BE H/W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및 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S/W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구성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애플리케이션과 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DB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데이터 </a:t>
            </a:r>
            <a:r>
              <a:rPr kumimoji="0" lang="ko-KR" altLang="en-US" sz="1000" dirty="0" err="1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포팅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 및 테스트 작업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spc="-41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정상 확인 테스트</a:t>
            </a:r>
          </a:p>
        </p:txBody>
      </p:sp>
      <p:sp>
        <p:nvSpPr>
          <p:cNvPr id="13" name="Rectangle 20"/>
          <p:cNvSpPr/>
          <p:nvPr/>
        </p:nvSpPr>
        <p:spPr>
          <a:xfrm>
            <a:off x="6196918" y="2718639"/>
            <a:ext cx="2594809" cy="90491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각 업무별 운영 담당자와 전환 시나리오 및 일정 협의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전환 수행 전 성능 측정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계획에 따른 전환 수행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4" name="Rectangle 21"/>
          <p:cNvSpPr/>
          <p:nvPr/>
        </p:nvSpPr>
        <p:spPr>
          <a:xfrm>
            <a:off x="8984943" y="2718639"/>
            <a:ext cx="2594809" cy="90491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전환 후 시스템 모니터링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이행 후 성능 측정 및 최적화 수행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지속적인 시스템 안정화 지원 수행</a:t>
            </a: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  <a:p>
            <a:pPr marL="216694" indent="-139303" defTabSz="742950" fontAlgn="auto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kumimoji="0" lang="en-US" altLang="ko-KR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5" name="Rectangle 22"/>
          <p:cNvSpPr/>
          <p:nvPr/>
        </p:nvSpPr>
        <p:spPr>
          <a:xfrm>
            <a:off x="731404" y="4166968"/>
            <a:ext cx="2376261" cy="3570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정보시스템 환경 조사</a:t>
            </a:r>
          </a:p>
        </p:txBody>
      </p:sp>
      <p:sp>
        <p:nvSpPr>
          <p:cNvPr id="16" name="Rectangle 23"/>
          <p:cNvSpPr/>
          <p:nvPr/>
        </p:nvSpPr>
        <p:spPr>
          <a:xfrm>
            <a:off x="731404" y="4642043"/>
            <a:ext cx="2376261" cy="35709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상세 영향도 평가</a:t>
            </a:r>
          </a:p>
        </p:txBody>
      </p:sp>
      <p:sp>
        <p:nvSpPr>
          <p:cNvPr id="17" name="Rectangle 24"/>
          <p:cNvSpPr/>
          <p:nvPr/>
        </p:nvSpPr>
        <p:spPr>
          <a:xfrm>
            <a:off x="731404" y="5117117"/>
            <a:ext cx="2376261" cy="357090"/>
          </a:xfrm>
          <a:prstGeom prst="rect">
            <a:avLst/>
          </a:prstGeom>
          <a:solidFill>
            <a:srgbClr val="F2F2F2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U2L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대상 선정</a:t>
            </a:r>
          </a:p>
        </p:txBody>
      </p:sp>
      <p:sp>
        <p:nvSpPr>
          <p:cNvPr id="18" name="Oval 25"/>
          <p:cNvSpPr/>
          <p:nvPr/>
        </p:nvSpPr>
        <p:spPr>
          <a:xfrm>
            <a:off x="1702646" y="3698589"/>
            <a:ext cx="431254" cy="35039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S</a:t>
            </a:r>
            <a:endParaRPr kumimoji="0" lang="ko-KR" altLang="en-US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19" name="Rectangle 26"/>
          <p:cNvSpPr/>
          <p:nvPr/>
        </p:nvSpPr>
        <p:spPr>
          <a:xfrm>
            <a:off x="3518166" y="4329891"/>
            <a:ext cx="2376261" cy="3570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HW/NW/SW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구성</a:t>
            </a:r>
          </a:p>
        </p:txBody>
      </p:sp>
      <p:sp>
        <p:nvSpPr>
          <p:cNvPr id="20" name="Rectangle 27"/>
          <p:cNvSpPr/>
          <p:nvPr/>
        </p:nvSpPr>
        <p:spPr>
          <a:xfrm>
            <a:off x="3518166" y="4958478"/>
            <a:ext cx="2376261" cy="35709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애플리케이션</a:t>
            </a: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/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데이터 </a:t>
            </a:r>
            <a:r>
              <a:rPr kumimoji="0" lang="ko-KR" altLang="en-US" sz="1000" dirty="0" err="1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포팅</a:t>
            </a:r>
            <a:endParaRPr kumimoji="0" lang="ko-KR" altLang="en-US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sp>
        <p:nvSpPr>
          <p:cNvPr id="21" name="Rectangle 28"/>
          <p:cNvSpPr/>
          <p:nvPr/>
        </p:nvSpPr>
        <p:spPr>
          <a:xfrm>
            <a:off x="3518166" y="3701303"/>
            <a:ext cx="2376261" cy="3570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이행계획서 작성</a:t>
            </a:r>
          </a:p>
        </p:txBody>
      </p:sp>
      <p:sp>
        <p:nvSpPr>
          <p:cNvPr id="22" name="Rectangle 30"/>
          <p:cNvSpPr/>
          <p:nvPr/>
        </p:nvSpPr>
        <p:spPr>
          <a:xfrm>
            <a:off x="6304928" y="5587065"/>
            <a:ext cx="2376261" cy="3570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전환 작업</a:t>
            </a:r>
          </a:p>
        </p:txBody>
      </p:sp>
      <p:sp>
        <p:nvSpPr>
          <p:cNvPr id="23" name="Rectangle 31"/>
          <p:cNvSpPr/>
          <p:nvPr/>
        </p:nvSpPr>
        <p:spPr>
          <a:xfrm>
            <a:off x="6306192" y="3705340"/>
            <a:ext cx="2376261" cy="3570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전환 시나리오 작성</a:t>
            </a:r>
          </a:p>
        </p:txBody>
      </p:sp>
      <p:sp>
        <p:nvSpPr>
          <p:cNvPr id="24" name="Rectangle 32"/>
          <p:cNvSpPr/>
          <p:nvPr/>
        </p:nvSpPr>
        <p:spPr>
          <a:xfrm>
            <a:off x="9094217" y="3705123"/>
            <a:ext cx="2376261" cy="3570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 모니터링</a:t>
            </a:r>
          </a:p>
        </p:txBody>
      </p:sp>
      <p:sp>
        <p:nvSpPr>
          <p:cNvPr id="25" name="Rectangle 34"/>
          <p:cNvSpPr/>
          <p:nvPr/>
        </p:nvSpPr>
        <p:spPr>
          <a:xfrm>
            <a:off x="9094217" y="5156106"/>
            <a:ext cx="2376261" cy="3570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 안정화</a:t>
            </a:r>
          </a:p>
        </p:txBody>
      </p:sp>
      <p:sp>
        <p:nvSpPr>
          <p:cNvPr id="26" name="Oval 35"/>
          <p:cNvSpPr/>
          <p:nvPr/>
        </p:nvSpPr>
        <p:spPr>
          <a:xfrm>
            <a:off x="10061342" y="5587064"/>
            <a:ext cx="431254" cy="35039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E</a:t>
            </a:r>
            <a:endParaRPr kumimoji="0" lang="ko-KR" altLang="en-US" sz="1000" dirty="0">
              <a:solidFill>
                <a:prstClr val="black"/>
              </a:solidFill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  <p:cxnSp>
        <p:nvCxnSpPr>
          <p:cNvPr id="27" name="Straight Arrow Connector 36"/>
          <p:cNvCxnSpPr>
            <a:stCxn id="18" idx="4"/>
            <a:endCxn id="15" idx="0"/>
          </p:cNvCxnSpPr>
          <p:nvPr/>
        </p:nvCxnSpPr>
        <p:spPr>
          <a:xfrm>
            <a:off x="1918274" y="4048984"/>
            <a:ext cx="1262" cy="11798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37"/>
          <p:cNvCxnSpPr>
            <a:stCxn id="35" idx="3"/>
            <a:endCxn id="21" idx="1"/>
          </p:cNvCxnSpPr>
          <p:nvPr/>
        </p:nvCxnSpPr>
        <p:spPr>
          <a:xfrm flipV="1">
            <a:off x="3107665" y="3879849"/>
            <a:ext cx="410501" cy="1890887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38"/>
          <p:cNvCxnSpPr>
            <a:stCxn id="15" idx="2"/>
            <a:endCxn id="16" idx="0"/>
          </p:cNvCxnSpPr>
          <p:nvPr/>
        </p:nvCxnSpPr>
        <p:spPr>
          <a:xfrm>
            <a:off x="1919535" y="4524058"/>
            <a:ext cx="0" cy="11798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39"/>
          <p:cNvCxnSpPr>
            <a:stCxn id="16" idx="2"/>
            <a:endCxn id="17" idx="0"/>
          </p:cNvCxnSpPr>
          <p:nvPr/>
        </p:nvCxnSpPr>
        <p:spPr>
          <a:xfrm>
            <a:off x="1919535" y="4999133"/>
            <a:ext cx="0" cy="11798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41"/>
          <p:cNvCxnSpPr>
            <a:stCxn id="19" idx="2"/>
            <a:endCxn id="20" idx="0"/>
          </p:cNvCxnSpPr>
          <p:nvPr/>
        </p:nvCxnSpPr>
        <p:spPr>
          <a:xfrm>
            <a:off x="4706297" y="4686980"/>
            <a:ext cx="0" cy="27149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45"/>
          <p:cNvCxnSpPr>
            <a:stCxn id="34" idx="3"/>
            <a:endCxn id="23" idx="1"/>
          </p:cNvCxnSpPr>
          <p:nvPr/>
        </p:nvCxnSpPr>
        <p:spPr>
          <a:xfrm flipV="1">
            <a:off x="5894427" y="3883886"/>
            <a:ext cx="411764" cy="1881725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46"/>
          <p:cNvCxnSpPr>
            <a:stCxn id="22" idx="3"/>
            <a:endCxn id="24" idx="1"/>
          </p:cNvCxnSpPr>
          <p:nvPr/>
        </p:nvCxnSpPr>
        <p:spPr>
          <a:xfrm flipV="1">
            <a:off x="8681188" y="3883668"/>
            <a:ext cx="413028" cy="1881942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49"/>
          <p:cNvSpPr/>
          <p:nvPr/>
        </p:nvSpPr>
        <p:spPr>
          <a:xfrm>
            <a:off x="3518166" y="5587065"/>
            <a:ext cx="2376261" cy="3570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서비스 테스트</a:t>
            </a:r>
          </a:p>
        </p:txBody>
      </p:sp>
      <p:sp>
        <p:nvSpPr>
          <p:cNvPr id="35" name="Rectangle 53"/>
          <p:cNvSpPr/>
          <p:nvPr/>
        </p:nvSpPr>
        <p:spPr>
          <a:xfrm>
            <a:off x="731404" y="5592190"/>
            <a:ext cx="2376261" cy="3570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TO-BE </a:t>
            </a: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인프라 용량 설계</a:t>
            </a:r>
          </a:p>
        </p:txBody>
      </p:sp>
      <p:cxnSp>
        <p:nvCxnSpPr>
          <p:cNvPr id="36" name="Straight Arrow Connector 55"/>
          <p:cNvCxnSpPr>
            <a:stCxn id="17" idx="2"/>
            <a:endCxn id="35" idx="0"/>
          </p:cNvCxnSpPr>
          <p:nvPr/>
        </p:nvCxnSpPr>
        <p:spPr>
          <a:xfrm>
            <a:off x="1919535" y="5474208"/>
            <a:ext cx="0" cy="11798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84"/>
          <p:cNvSpPr/>
          <p:nvPr/>
        </p:nvSpPr>
        <p:spPr>
          <a:xfrm>
            <a:off x="6304928" y="4646203"/>
            <a:ext cx="2376261" cy="3570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이행 전 성능 측정</a:t>
            </a:r>
          </a:p>
        </p:txBody>
      </p:sp>
      <p:cxnSp>
        <p:nvCxnSpPr>
          <p:cNvPr id="38" name="Straight Arrow Connector 90"/>
          <p:cNvCxnSpPr>
            <a:stCxn id="23" idx="2"/>
            <a:endCxn id="37" idx="0"/>
          </p:cNvCxnSpPr>
          <p:nvPr/>
        </p:nvCxnSpPr>
        <p:spPr>
          <a:xfrm flipH="1">
            <a:off x="7493060" y="4062430"/>
            <a:ext cx="1263" cy="5837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103"/>
          <p:cNvSpPr/>
          <p:nvPr/>
        </p:nvSpPr>
        <p:spPr>
          <a:xfrm>
            <a:off x="9094217" y="4188784"/>
            <a:ext cx="2376261" cy="3570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이행 후 성능 측정</a:t>
            </a:r>
          </a:p>
        </p:txBody>
      </p:sp>
      <p:cxnSp>
        <p:nvCxnSpPr>
          <p:cNvPr id="40" name="Straight Arrow Connector 41"/>
          <p:cNvCxnSpPr/>
          <p:nvPr/>
        </p:nvCxnSpPr>
        <p:spPr>
          <a:xfrm>
            <a:off x="4706297" y="4058393"/>
            <a:ext cx="0" cy="27149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1"/>
          <p:cNvCxnSpPr/>
          <p:nvPr/>
        </p:nvCxnSpPr>
        <p:spPr>
          <a:xfrm>
            <a:off x="4706297" y="5337920"/>
            <a:ext cx="0" cy="27149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90"/>
          <p:cNvCxnSpPr/>
          <p:nvPr/>
        </p:nvCxnSpPr>
        <p:spPr>
          <a:xfrm flipH="1">
            <a:off x="7493060" y="5003292"/>
            <a:ext cx="1263" cy="5837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103"/>
          <p:cNvSpPr/>
          <p:nvPr/>
        </p:nvSpPr>
        <p:spPr>
          <a:xfrm>
            <a:off x="9094217" y="4672445"/>
            <a:ext cx="2376261" cy="3570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 fontAlgn="auto" latinLnBrk="0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000" dirty="0">
                <a:solidFill>
                  <a:prstClr val="black"/>
                </a:solidFill>
                <a:latin typeface="산돌고딕 M" panose="02030504000101010101" pitchFamily="18" charset="-127"/>
                <a:ea typeface="산돌고딕 M" panose="02030504000101010101" pitchFamily="18" charset="-127"/>
              </a:rPr>
              <a:t>성능 최적화</a:t>
            </a:r>
          </a:p>
        </p:txBody>
      </p:sp>
      <p:cxnSp>
        <p:nvCxnSpPr>
          <p:cNvPr id="44" name="Straight Arrow Connector 38"/>
          <p:cNvCxnSpPr/>
          <p:nvPr/>
        </p:nvCxnSpPr>
        <p:spPr>
          <a:xfrm>
            <a:off x="10267856" y="4070800"/>
            <a:ext cx="0" cy="11798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38"/>
          <p:cNvCxnSpPr/>
          <p:nvPr/>
        </p:nvCxnSpPr>
        <p:spPr>
          <a:xfrm>
            <a:off x="10267856" y="4554461"/>
            <a:ext cx="0" cy="11798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38"/>
          <p:cNvCxnSpPr/>
          <p:nvPr/>
        </p:nvCxnSpPr>
        <p:spPr>
          <a:xfrm>
            <a:off x="10267856" y="5038811"/>
            <a:ext cx="0" cy="11798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38"/>
          <p:cNvCxnSpPr/>
          <p:nvPr/>
        </p:nvCxnSpPr>
        <p:spPr>
          <a:xfrm>
            <a:off x="10267856" y="5513197"/>
            <a:ext cx="0" cy="11798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직사각형 47"/>
          <p:cNvSpPr/>
          <p:nvPr/>
        </p:nvSpPr>
        <p:spPr>
          <a:xfrm>
            <a:off x="335360" y="827569"/>
            <a:ext cx="11528162" cy="58477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fontAlgn="auto" latinLnBrk="0">
              <a:spcBef>
                <a:spcPts val="600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</a:pP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Unix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시스템을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Linux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시스템으로 효과적으로 전환하기 위한 표준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U2L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수행절차를 다음과 같이 </a:t>
            </a:r>
            <a:r>
              <a:rPr lang="en-US" altLang="ko-KR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4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개의 단계로 나누어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정의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. </a:t>
            </a:r>
            <a:r>
              <a:rPr lang="ko-KR" altLang="en-US" sz="1600" dirty="0">
                <a:latin typeface="산돌고딕 M" panose="02030504000101010101" pitchFamily="18" charset="-127"/>
                <a:ea typeface="산돌고딕 M" panose="02030504000101010101" pitchFamily="18" charset="-127"/>
              </a:rPr>
              <a:t>이 수행절차는 필요에 따라 각 서비스 시스템 단위로 </a:t>
            </a:r>
            <a:r>
              <a:rPr lang="ko-KR" altLang="en-US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적용 가능합니다</a:t>
            </a:r>
            <a:r>
              <a:rPr lang="en-US" altLang="ko-KR" sz="1600" dirty="0" smtClean="0">
                <a:latin typeface="산돌고딕 M" panose="02030504000101010101" pitchFamily="18" charset="-127"/>
                <a:ea typeface="산돌고딕 M" panose="02030504000101010101" pitchFamily="18" charset="-127"/>
              </a:rPr>
              <a:t>.</a:t>
            </a:r>
            <a:endParaRPr lang="en-US" altLang="ko-KR" sz="1600" dirty="0">
              <a:latin typeface="산돌고딕 M" panose="02030504000101010101" pitchFamily="18" charset="-127"/>
              <a:ea typeface="산돌고딕 M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7392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  <a:ln w="19050" algn="ctr">
          <a:noFill/>
          <a:round/>
          <a:headEnd/>
          <a:tailEnd/>
        </a:ln>
      </a:spPr>
      <a:bodyPr wrap="square" rtlCol="0">
        <a:spAutoFit/>
      </a:bodyPr>
      <a:lstStyle>
        <a:defPPr marL="268288" indent="-268288" algn="l" latinLnBrk="0">
          <a:lnSpc>
            <a:spcPct val="110000"/>
          </a:lnSpc>
          <a:spcBef>
            <a:spcPts val="1200"/>
          </a:spcBef>
          <a:buSzPct val="100000"/>
          <a:buFontTx/>
          <a:buBlip>
            <a:blip xmlns:r="http://schemas.openxmlformats.org/officeDocument/2006/relationships" r:embed="rId1"/>
          </a:buBlip>
          <a:defRPr sz="2400" kern="0" dirty="0" smtClean="0">
            <a:latin typeface="나눔바른고딕" panose="020B0603020101020101" pitchFamily="50" charset="-127"/>
            <a:ea typeface="나눔바른고딕" panose="020B0603020101020101" pitchFamily="50" charset="-12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4163</TotalTime>
  <Words>8359</Words>
  <Application>Microsoft Office PowerPoint</Application>
  <PresentationFormat>사용자 지정</PresentationFormat>
  <Paragraphs>1785</Paragraphs>
  <Slides>64</Slides>
  <Notes>18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64</vt:i4>
      </vt:variant>
    </vt:vector>
  </HeadingPairs>
  <TitlesOfParts>
    <vt:vector size="65" baseType="lpstr">
      <vt:lpstr>Office 테마</vt:lpstr>
      <vt:lpstr>PowerPoint 프레젠테이션</vt:lpstr>
      <vt:lpstr>PowerPoint 프레젠테이션</vt:lpstr>
      <vt:lpstr>PowerPoint 프레젠테이션</vt:lpstr>
      <vt:lpstr>오픈 소스 도입 전략</vt:lpstr>
      <vt:lpstr>응용 아키텍처 개요</vt:lpstr>
      <vt:lpstr>오픈 소스 전환 이행 유형</vt:lpstr>
      <vt:lpstr>일반적 마이그레이션 범위</vt:lpstr>
      <vt:lpstr>마이그레이션 적용 프로세스(오픈소스/클라우드)</vt:lpstr>
      <vt:lpstr>오픈 소스 전환 절차  </vt:lpstr>
      <vt:lpstr>오픈 소스 전환 절차 – 조사 및 대상 선정</vt:lpstr>
      <vt:lpstr>오픈 소스 전환 절차 – 조사 및 대상 선정</vt:lpstr>
      <vt:lpstr>오픈 소스 전환 절차 – 준비 및 테스트</vt:lpstr>
      <vt:lpstr>오픈 소스 전환 절차 – 준비 및 테스트</vt:lpstr>
      <vt:lpstr>오픈 소스 전환 절차 – 전환 수행 </vt:lpstr>
      <vt:lpstr>오픈 소스 전환 절차 – 전환 수행</vt:lpstr>
      <vt:lpstr>오픈 소스 전환 절차 – 최적화 및 안정화</vt:lpstr>
      <vt:lpstr>오픈 소스 전환 절차 – 최적화 및 안정화 </vt:lpstr>
      <vt:lpstr>리눅스 전환 시 고려 사항  C 언어 애플리케이션</vt:lpstr>
      <vt:lpstr>리눅스 전환 시 고려 사항  C 언어 애플리케이션(턱시도)</vt:lpstr>
      <vt:lpstr>패키지 애플리케이션 사례 - SAP</vt:lpstr>
      <vt:lpstr>SAP 마이그레이션 사례 (Unix to Linux)</vt:lpstr>
      <vt:lpstr>전환 시 영역별 고려 사항</vt:lpstr>
      <vt:lpstr>미들웨어 마이그레이션 대상 파악 내용</vt:lpstr>
      <vt:lpstr>미들웨어 마이그레이션 – EAR(Enterprise Archive)</vt:lpstr>
      <vt:lpstr>미들웨어 마이그레이션 - WEB/EJB</vt:lpstr>
      <vt:lpstr>미들웨어 전환 절차</vt:lpstr>
      <vt:lpstr>PowerPoint 프레젠테이션</vt:lpstr>
      <vt:lpstr>각 솔루션별 전환 예상 소요 시간</vt:lpstr>
      <vt:lpstr>리눅스 전환 시 난이도 상세 산정 방법</vt:lpstr>
      <vt:lpstr>각 솔루션별 전환 예상 소요 일수</vt:lpstr>
      <vt:lpstr>PowerPoint 프레젠테이션</vt:lpstr>
      <vt:lpstr>4.1 U2L / 클라우드 전환 대상 선정 방안 수립</vt:lpstr>
      <vt:lpstr>4.2 U2L 가능여부 파악</vt:lpstr>
      <vt:lpstr>4.2 U2L 가능여부 파악</vt:lpstr>
      <vt:lpstr>4.2 U2L 가능여부 파악</vt:lpstr>
      <vt:lpstr>4.2 U2L 가능여부 파악</vt:lpstr>
      <vt:lpstr>4.2 U2L 가능여부 파악</vt:lpstr>
      <vt:lpstr>4.2 U2L 가능여부 파악</vt:lpstr>
      <vt:lpstr>4.3 클라우드 가능여부 파악</vt:lpstr>
      <vt:lpstr>4.4 클라우드 가능여부 파악</vt:lpstr>
      <vt:lpstr>4.4 클라우드 가능여부 파악</vt:lpstr>
      <vt:lpstr>4.4 클라우드 가능여부 파악</vt:lpstr>
      <vt:lpstr>4.4 클라우드 가능여부 파악</vt:lpstr>
      <vt:lpstr>4.4 클라우드 가능여부 파악</vt:lpstr>
      <vt:lpstr>PowerPoint 프레젠테이션</vt:lpstr>
      <vt:lpstr>1.1 추진 배경 및 추진 방향</vt:lpstr>
      <vt:lpstr>1.1 추진 배경 및 추진 방향</vt:lpstr>
      <vt:lpstr>1.2 U2L 전환 추진 방안</vt:lpstr>
      <vt:lpstr>1.2 U2L 전환 추진 방안</vt:lpstr>
      <vt:lpstr>1.2 U2L 전환 추진 방안</vt:lpstr>
      <vt:lpstr>PowerPoint 프레젠테이션</vt:lpstr>
      <vt:lpstr>2.1 한화생명 고객사 U2L 단계별 전환</vt:lpstr>
      <vt:lpstr>2.1 한화생명 고객사 U2L 단계별 전환</vt:lpstr>
      <vt:lpstr>PowerPoint 프레젠테이션</vt:lpstr>
      <vt:lpstr>3.1 하드웨어 설계 &gt; 용량 산정 방법   </vt:lpstr>
      <vt:lpstr>3.2 U2L - Migration 방안</vt:lpstr>
      <vt:lpstr>3.2 U2L - Migration 방안 : Overview</vt:lpstr>
      <vt:lpstr>3.3 U2L - Migration 방안 : Assessment 단계</vt:lpstr>
      <vt:lpstr>3.4 U2L - Migration 방안 : Preparation 단계 </vt:lpstr>
      <vt:lpstr>3.5 U2L - Migration 방안 : Migration 단계</vt:lpstr>
      <vt:lpstr>3.6 U2L - Migration 방안 : Optimization 단계</vt:lpstr>
      <vt:lpstr>3.7 U2L - 단계별 전환 로드맵</vt:lpstr>
      <vt:lpstr>3.8 U2L - 전환 시 주요 고려사항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이희재</dc:creator>
  <cp:lastModifiedBy>gombuin</cp:lastModifiedBy>
  <cp:revision>139</cp:revision>
  <dcterms:created xsi:type="dcterms:W3CDTF">2017-06-29T04:43:50Z</dcterms:created>
  <dcterms:modified xsi:type="dcterms:W3CDTF">2019-02-18T16:16:47Z</dcterms:modified>
</cp:coreProperties>
</file>