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5" r:id="rId1"/>
  </p:sldMasterIdLst>
  <p:notesMasterIdLst>
    <p:notesMasterId r:id="rId37"/>
  </p:notesMasterIdLst>
  <p:handoutMasterIdLst>
    <p:handoutMasterId r:id="rId38"/>
  </p:handoutMasterIdLst>
  <p:sldIdLst>
    <p:sldId id="268" r:id="rId2"/>
    <p:sldId id="270" r:id="rId3"/>
    <p:sldId id="326" r:id="rId4"/>
    <p:sldId id="318" r:id="rId5"/>
    <p:sldId id="346" r:id="rId6"/>
    <p:sldId id="350" r:id="rId7"/>
    <p:sldId id="372" r:id="rId8"/>
    <p:sldId id="339" r:id="rId9"/>
    <p:sldId id="373" r:id="rId10"/>
    <p:sldId id="374" r:id="rId11"/>
    <p:sldId id="377" r:id="rId12"/>
    <p:sldId id="378" r:id="rId13"/>
    <p:sldId id="335" r:id="rId14"/>
    <p:sldId id="354" r:id="rId15"/>
    <p:sldId id="336" r:id="rId16"/>
    <p:sldId id="337" r:id="rId17"/>
    <p:sldId id="338" r:id="rId18"/>
    <p:sldId id="340" r:id="rId19"/>
    <p:sldId id="342" r:id="rId20"/>
    <p:sldId id="376" r:id="rId21"/>
    <p:sldId id="365" r:id="rId22"/>
    <p:sldId id="367" r:id="rId23"/>
    <p:sldId id="366" r:id="rId24"/>
    <p:sldId id="368" r:id="rId25"/>
    <p:sldId id="369" r:id="rId26"/>
    <p:sldId id="357" r:id="rId27"/>
    <p:sldId id="356" r:id="rId28"/>
    <p:sldId id="370" r:id="rId29"/>
    <p:sldId id="359" r:id="rId30"/>
    <p:sldId id="371" r:id="rId31"/>
    <p:sldId id="360" r:id="rId32"/>
    <p:sldId id="361" r:id="rId33"/>
    <p:sldId id="363" r:id="rId34"/>
    <p:sldId id="364" r:id="rId35"/>
    <p:sldId id="272" r:id="rId36"/>
  </p:sldIdLst>
  <p:sldSz cx="9906000" cy="6858000" type="A4"/>
  <p:notesSz cx="6805613" cy="9939338"/>
  <p:defaultTextStyle>
    <a:defPPr>
      <a:defRPr lang="ko-KR"/>
    </a:defPPr>
    <a:lvl1pPr marL="0" algn="l" defTabSz="874349" rtl="0" eaLnBrk="1" latinLnBrk="1" hangingPunct="1">
      <a:defRPr sz="1721" kern="1200">
        <a:solidFill>
          <a:schemeClr val="tx1"/>
        </a:solidFill>
        <a:latin typeface="+mn-lt"/>
        <a:ea typeface="+mn-ea"/>
        <a:cs typeface="+mn-cs"/>
      </a:defRPr>
    </a:lvl1pPr>
    <a:lvl2pPr marL="437175" algn="l" defTabSz="874349" rtl="0" eaLnBrk="1" latinLnBrk="1" hangingPunct="1">
      <a:defRPr sz="1721" kern="1200">
        <a:solidFill>
          <a:schemeClr val="tx1"/>
        </a:solidFill>
        <a:latin typeface="+mn-lt"/>
        <a:ea typeface="+mn-ea"/>
        <a:cs typeface="+mn-cs"/>
      </a:defRPr>
    </a:lvl2pPr>
    <a:lvl3pPr marL="874349" algn="l" defTabSz="874349" rtl="0" eaLnBrk="1" latinLnBrk="1" hangingPunct="1">
      <a:defRPr sz="1721" kern="1200">
        <a:solidFill>
          <a:schemeClr val="tx1"/>
        </a:solidFill>
        <a:latin typeface="+mn-lt"/>
        <a:ea typeface="+mn-ea"/>
        <a:cs typeface="+mn-cs"/>
      </a:defRPr>
    </a:lvl3pPr>
    <a:lvl4pPr marL="1311524" algn="l" defTabSz="874349" rtl="0" eaLnBrk="1" latinLnBrk="1" hangingPunct="1">
      <a:defRPr sz="1721" kern="1200">
        <a:solidFill>
          <a:schemeClr val="tx1"/>
        </a:solidFill>
        <a:latin typeface="+mn-lt"/>
        <a:ea typeface="+mn-ea"/>
        <a:cs typeface="+mn-cs"/>
      </a:defRPr>
    </a:lvl4pPr>
    <a:lvl5pPr marL="1748699" algn="l" defTabSz="874349" rtl="0" eaLnBrk="1" latinLnBrk="1" hangingPunct="1">
      <a:defRPr sz="1721" kern="1200">
        <a:solidFill>
          <a:schemeClr val="tx1"/>
        </a:solidFill>
        <a:latin typeface="+mn-lt"/>
        <a:ea typeface="+mn-ea"/>
        <a:cs typeface="+mn-cs"/>
      </a:defRPr>
    </a:lvl5pPr>
    <a:lvl6pPr marL="2185873" algn="l" defTabSz="874349" rtl="0" eaLnBrk="1" latinLnBrk="1" hangingPunct="1">
      <a:defRPr sz="1721" kern="1200">
        <a:solidFill>
          <a:schemeClr val="tx1"/>
        </a:solidFill>
        <a:latin typeface="+mn-lt"/>
        <a:ea typeface="+mn-ea"/>
        <a:cs typeface="+mn-cs"/>
      </a:defRPr>
    </a:lvl6pPr>
    <a:lvl7pPr marL="2623048" algn="l" defTabSz="874349" rtl="0" eaLnBrk="1" latinLnBrk="1" hangingPunct="1">
      <a:defRPr sz="1721" kern="1200">
        <a:solidFill>
          <a:schemeClr val="tx1"/>
        </a:solidFill>
        <a:latin typeface="+mn-lt"/>
        <a:ea typeface="+mn-ea"/>
        <a:cs typeface="+mn-cs"/>
      </a:defRPr>
    </a:lvl7pPr>
    <a:lvl8pPr marL="3060222" algn="l" defTabSz="874349" rtl="0" eaLnBrk="1" latinLnBrk="1" hangingPunct="1">
      <a:defRPr sz="1721" kern="1200">
        <a:solidFill>
          <a:schemeClr val="tx1"/>
        </a:solidFill>
        <a:latin typeface="+mn-lt"/>
        <a:ea typeface="+mn-ea"/>
        <a:cs typeface="+mn-cs"/>
      </a:defRPr>
    </a:lvl8pPr>
    <a:lvl9pPr marL="3497397" algn="l" defTabSz="874349" rtl="0" eaLnBrk="1" latinLnBrk="1" hangingPunct="1">
      <a:defRPr sz="1721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120" userDrawn="1">
          <p15:clr>
            <a:srgbClr val="A4A3A4"/>
          </p15:clr>
        </p15:guide>
        <p15:guide id="3" orient="horz" pos="2183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3130">
          <p15:clr>
            <a:srgbClr val="A4A3A4"/>
          </p15:clr>
        </p15:guide>
        <p15:guide id="2" pos="2143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FD9FF"/>
    <a:srgbClr val="F6750A"/>
    <a:srgbClr val="EEC3B4"/>
    <a:srgbClr val="EEDCB4"/>
    <a:srgbClr val="EFC6B3"/>
    <a:srgbClr val="F3D4CD"/>
    <a:srgbClr val="CEE19B"/>
    <a:srgbClr val="B5D29B"/>
    <a:srgbClr val="E2ECB6"/>
    <a:srgbClr val="4D72A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073A0DAA-6AF3-43AB-8588-CEC1D06C72B9}" styleName="보통 스타일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스타일 없음, 표 눈금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4" autoAdjust="0"/>
    <p:restoredTop sz="96469" autoAdjust="0"/>
  </p:normalViewPr>
  <p:slideViewPr>
    <p:cSldViewPr snapToObjects="1" showGuides="1">
      <p:cViewPr>
        <p:scale>
          <a:sx n="125" d="100"/>
          <a:sy n="125" d="100"/>
        </p:scale>
        <p:origin x="-262" y="347"/>
      </p:cViewPr>
      <p:guideLst>
        <p:guide orient="horz" pos="2160"/>
        <p:guide orient="horz" pos="2183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Objects="1" showGuides="1">
      <p:cViewPr varScale="1">
        <p:scale>
          <a:sx n="116" d="100"/>
          <a:sy n="116" d="100"/>
        </p:scale>
        <p:origin x="-5115" y="-48"/>
      </p:cViewPr>
      <p:guideLst>
        <p:guide orient="horz" pos="3130"/>
        <p:guide pos="2143"/>
      </p:guideLst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099" cy="49869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3854939" y="0"/>
            <a:ext cx="2949099" cy="49869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BFCEF75-2595-4249-A9F3-3DFA26D90D20}" type="datetimeFigureOut">
              <a:rPr lang="ko-KR" altLang="en-US" smtClean="0"/>
              <a:t>2018. 10. 30.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0" y="9440647"/>
            <a:ext cx="2949099" cy="49869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3854939" y="9440647"/>
            <a:ext cx="2949099" cy="49869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3BC5EAF-996D-494B-8D9E-28AE8E6EE49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9868397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099" cy="49869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54939" y="0"/>
            <a:ext cx="2949099" cy="49869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9D7488-2D40-4543-8022-8871E9436442}" type="datetimeFigureOut">
              <a:rPr lang="ko-KR" altLang="en-US" smtClean="0"/>
              <a:t>2018. 10. 30.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981075" y="1243013"/>
            <a:ext cx="4843463" cy="33543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0562" y="4783307"/>
            <a:ext cx="5444490" cy="3913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9440647"/>
            <a:ext cx="2949099" cy="49869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54939" y="9440647"/>
            <a:ext cx="2949099" cy="49869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4B14B2-E6F6-44F6-9466-7CEA6052C43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481298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874349" rtl="0" eaLnBrk="1" latinLnBrk="1" hangingPunct="1">
      <a:defRPr sz="1147" kern="1200">
        <a:solidFill>
          <a:schemeClr val="tx1"/>
        </a:solidFill>
        <a:latin typeface="+mn-lt"/>
        <a:ea typeface="+mn-ea"/>
        <a:cs typeface="+mn-cs"/>
      </a:defRPr>
    </a:lvl1pPr>
    <a:lvl2pPr marL="437175" algn="l" defTabSz="874349" rtl="0" eaLnBrk="1" latinLnBrk="1" hangingPunct="1">
      <a:defRPr sz="1147" kern="1200">
        <a:solidFill>
          <a:schemeClr val="tx1"/>
        </a:solidFill>
        <a:latin typeface="+mn-lt"/>
        <a:ea typeface="+mn-ea"/>
        <a:cs typeface="+mn-cs"/>
      </a:defRPr>
    </a:lvl2pPr>
    <a:lvl3pPr marL="874349" algn="l" defTabSz="874349" rtl="0" eaLnBrk="1" latinLnBrk="1" hangingPunct="1">
      <a:defRPr sz="1147" kern="1200">
        <a:solidFill>
          <a:schemeClr val="tx1"/>
        </a:solidFill>
        <a:latin typeface="+mn-lt"/>
        <a:ea typeface="+mn-ea"/>
        <a:cs typeface="+mn-cs"/>
      </a:defRPr>
    </a:lvl3pPr>
    <a:lvl4pPr marL="1311524" algn="l" defTabSz="874349" rtl="0" eaLnBrk="1" latinLnBrk="1" hangingPunct="1">
      <a:defRPr sz="1147" kern="1200">
        <a:solidFill>
          <a:schemeClr val="tx1"/>
        </a:solidFill>
        <a:latin typeface="+mn-lt"/>
        <a:ea typeface="+mn-ea"/>
        <a:cs typeface="+mn-cs"/>
      </a:defRPr>
    </a:lvl4pPr>
    <a:lvl5pPr marL="1748699" algn="l" defTabSz="874349" rtl="0" eaLnBrk="1" latinLnBrk="1" hangingPunct="1">
      <a:defRPr sz="1147" kern="1200">
        <a:solidFill>
          <a:schemeClr val="tx1"/>
        </a:solidFill>
        <a:latin typeface="+mn-lt"/>
        <a:ea typeface="+mn-ea"/>
        <a:cs typeface="+mn-cs"/>
      </a:defRPr>
    </a:lvl5pPr>
    <a:lvl6pPr marL="2185873" algn="l" defTabSz="874349" rtl="0" eaLnBrk="1" latinLnBrk="1" hangingPunct="1">
      <a:defRPr sz="1147" kern="1200">
        <a:solidFill>
          <a:schemeClr val="tx1"/>
        </a:solidFill>
        <a:latin typeface="+mn-lt"/>
        <a:ea typeface="+mn-ea"/>
        <a:cs typeface="+mn-cs"/>
      </a:defRPr>
    </a:lvl6pPr>
    <a:lvl7pPr marL="2623048" algn="l" defTabSz="874349" rtl="0" eaLnBrk="1" latinLnBrk="1" hangingPunct="1">
      <a:defRPr sz="1147" kern="1200">
        <a:solidFill>
          <a:schemeClr val="tx1"/>
        </a:solidFill>
        <a:latin typeface="+mn-lt"/>
        <a:ea typeface="+mn-ea"/>
        <a:cs typeface="+mn-cs"/>
      </a:defRPr>
    </a:lvl7pPr>
    <a:lvl8pPr marL="3060222" algn="l" defTabSz="874349" rtl="0" eaLnBrk="1" latinLnBrk="1" hangingPunct="1">
      <a:defRPr sz="1147" kern="1200">
        <a:solidFill>
          <a:schemeClr val="tx1"/>
        </a:solidFill>
        <a:latin typeface="+mn-lt"/>
        <a:ea typeface="+mn-ea"/>
        <a:cs typeface="+mn-cs"/>
      </a:defRPr>
    </a:lvl8pPr>
    <a:lvl9pPr marL="3497397" algn="l" defTabSz="874349" rtl="0" eaLnBrk="1" latinLnBrk="1" hangingPunct="1">
      <a:defRPr sz="114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4B14B2-E6F6-44F6-9466-7CEA6052C432}" type="slidenum">
              <a:rPr lang="ko-KR" altLang="en-US" smtClean="0"/>
              <a:t>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7059982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4B14B2-E6F6-44F6-9466-7CEA6052C432}" type="slidenum">
              <a:rPr lang="ko-KR" altLang="en-US" smtClean="0"/>
              <a:t>24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8860480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4B14B2-E6F6-44F6-9466-7CEA6052C432}" type="slidenum">
              <a:rPr lang="ko-KR" altLang="en-US" smtClean="0"/>
              <a:t>29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4314073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4B14B2-E6F6-44F6-9466-7CEA6052C432}" type="slidenum">
              <a:rPr lang="ko-KR" altLang="en-US" smtClean="0"/>
              <a:t>31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2259883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4B14B2-E6F6-44F6-9466-7CEA6052C432}" type="slidenum">
              <a:rPr lang="ko-KR" altLang="en-US" smtClean="0"/>
              <a:t>32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688561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4B14B2-E6F6-44F6-9466-7CEA6052C432}" type="slidenum">
              <a:rPr lang="ko-KR" altLang="en-US" smtClean="0"/>
              <a:t>33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8140016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4B14B2-E6F6-44F6-9466-7CEA6052C432}" type="slidenum">
              <a:rPr lang="ko-KR" altLang="en-US" smtClean="0"/>
              <a:t>34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362886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906000" cy="6858000"/>
          </a:xfrm>
          <a:prstGeom prst="rect">
            <a:avLst/>
          </a:prstGeom>
        </p:spPr>
      </p:pic>
      <p:sp>
        <p:nvSpPr>
          <p:cNvPr id="4" name="직사각형 3"/>
          <p:cNvSpPr/>
          <p:nvPr userDrawn="1"/>
        </p:nvSpPr>
        <p:spPr>
          <a:xfrm>
            <a:off x="-1018276" y="0"/>
            <a:ext cx="1018276" cy="822996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87086" tIns="43543" rIns="87086" bIns="4354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/>
            <a:r>
              <a:rPr lang="ko-KR" altLang="en-US" sz="1800">
                <a:latin typeface="맑은 고딕" panose="020B0503020000020004" pitchFamily="50" charset="-127"/>
                <a:ea typeface="맑은 고딕" panose="020B0503020000020004" pitchFamily="50" charset="-127"/>
              </a:rPr>
              <a:t>표지</a:t>
            </a:r>
          </a:p>
        </p:txBody>
      </p:sp>
      <p:sp>
        <p:nvSpPr>
          <p:cNvPr id="5" name="TextBox 4"/>
          <p:cNvSpPr txBox="1"/>
          <p:nvPr userDrawn="1"/>
        </p:nvSpPr>
        <p:spPr>
          <a:xfrm>
            <a:off x="3628769" y="2080833"/>
            <a:ext cx="264846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600" dirty="0">
                <a:ln>
                  <a:solidFill>
                    <a:schemeClr val="bg1">
                      <a:alpha val="0"/>
                    </a:schemeClr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[</a:t>
            </a:r>
            <a:r>
              <a:rPr lang="ko-KR" altLang="en-US" sz="1600">
                <a:ln>
                  <a:solidFill>
                    <a:schemeClr val="bg1">
                      <a:alpha val="0"/>
                    </a:schemeClr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오픈소스 기반</a:t>
            </a:r>
            <a:r>
              <a:rPr lang="en-US" altLang="ko-KR" sz="1600" dirty="0">
                <a:ln>
                  <a:solidFill>
                    <a:schemeClr val="bg1">
                      <a:alpha val="0"/>
                    </a:schemeClr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]</a:t>
            </a:r>
          </a:p>
        </p:txBody>
      </p:sp>
      <p:sp>
        <p:nvSpPr>
          <p:cNvPr id="6" name="TextBox 5"/>
          <p:cNvSpPr txBox="1"/>
          <p:nvPr userDrawn="1"/>
        </p:nvSpPr>
        <p:spPr>
          <a:xfrm>
            <a:off x="1820636" y="2762911"/>
            <a:ext cx="6222531" cy="13788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5000"/>
              </a:lnSpc>
              <a:tabLst>
                <a:tab pos="2989724" algn="l"/>
              </a:tabLst>
            </a:pPr>
            <a:r>
              <a:rPr lang="ko-KR" altLang="en-US" sz="4000" b="1" spc="-114" dirty="0">
                <a:ln>
                  <a:solidFill>
                    <a:schemeClr val="bg1">
                      <a:alpha val="0"/>
                    </a:schemeClr>
                  </a:solidFill>
                </a:ln>
                <a:latin typeface="+mn-ea"/>
              </a:rPr>
              <a:t>장애분석 </a:t>
            </a:r>
            <a:r>
              <a:rPr lang="ko-KR" altLang="en-US" sz="4000" b="1" spc="-114" dirty="0" smtClean="0">
                <a:ln>
                  <a:solidFill>
                    <a:schemeClr val="bg1">
                      <a:alpha val="0"/>
                    </a:schemeClr>
                  </a:solidFill>
                </a:ln>
                <a:latin typeface="+mn-ea"/>
              </a:rPr>
              <a:t>시스템</a:t>
            </a:r>
          </a:p>
          <a:p>
            <a:pPr algn="ctr">
              <a:lnSpc>
                <a:spcPct val="95000"/>
              </a:lnSpc>
              <a:tabLst>
                <a:tab pos="2989724" algn="l"/>
              </a:tabLst>
            </a:pPr>
            <a:endParaRPr lang="en-US" altLang="ko-KR" sz="1200" b="1" spc="-114" dirty="0">
              <a:ln>
                <a:solidFill>
                  <a:schemeClr val="bg1">
                    <a:alpha val="0"/>
                  </a:schemeClr>
                </a:solidFill>
              </a:ln>
              <a:latin typeface="+mn-ea"/>
            </a:endParaRPr>
          </a:p>
          <a:p>
            <a:pPr algn="ctr">
              <a:lnSpc>
                <a:spcPct val="95000"/>
              </a:lnSpc>
              <a:tabLst>
                <a:tab pos="2989724" algn="l"/>
              </a:tabLst>
            </a:pPr>
            <a:r>
              <a:rPr lang="ko-KR" altLang="en-US" sz="3600" b="1" spc="-114" dirty="0" smtClean="0">
                <a:ln>
                  <a:solidFill>
                    <a:schemeClr val="bg1">
                      <a:alpha val="0"/>
                    </a:schemeClr>
                  </a:solidFill>
                </a:ln>
                <a:latin typeface="+mn-ea"/>
              </a:rPr>
              <a:t>확대 적용 내용 공유</a:t>
            </a:r>
            <a:endParaRPr lang="en-US" altLang="ko-KR" sz="3600" b="1" spc="-114" dirty="0">
              <a:ln>
                <a:solidFill>
                  <a:schemeClr val="bg1">
                    <a:alpha val="0"/>
                  </a:schemeClr>
                </a:solidFill>
              </a:ln>
              <a:latin typeface="+mn-ea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933221" y="5117398"/>
            <a:ext cx="613829" cy="293186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pPr algn="ctr"/>
            <a:r>
              <a:rPr lang="en-US" altLang="ko-KR" sz="1200" dirty="0" smtClean="0">
                <a:ln>
                  <a:solidFill>
                    <a:schemeClr val="bg1">
                      <a:alpha val="0"/>
                    </a:schemeClr>
                  </a:solidFill>
                </a:ln>
                <a:solidFill>
                  <a:schemeClr val="bg1">
                    <a:lumMod val="50000"/>
                  </a:schemeClr>
                </a:solidFill>
                <a:latin typeface="+mn-ea"/>
              </a:rPr>
              <a:t>2018.10</a:t>
            </a:r>
            <a:endParaRPr lang="ko-KR" altLang="en-US" sz="1200" dirty="0">
              <a:ln>
                <a:solidFill>
                  <a:schemeClr val="bg1">
                    <a:alpha val="0"/>
                  </a:schemeClr>
                </a:solidFill>
              </a:ln>
              <a:solidFill>
                <a:schemeClr val="bg1">
                  <a:lumMod val="50000"/>
                </a:schemeClr>
              </a:solidFill>
              <a:latin typeface="+mn-ea"/>
            </a:endParaRPr>
          </a:p>
        </p:txBody>
      </p:sp>
      <p:pic>
        <p:nvPicPr>
          <p:cNvPr id="2" name="그림 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99809" y="5117398"/>
            <a:ext cx="1260724" cy="2299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950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906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 userDrawn="1"/>
        </p:nvSpPr>
        <p:spPr>
          <a:xfrm>
            <a:off x="936975" y="2793373"/>
            <a:ext cx="224768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US" altLang="ko-KR" sz="1600" cap="all" spc="1000" dirty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rgbClr val="2E5A93"/>
                </a:solidFill>
                <a:latin typeface="맑은 고딕" panose="020B0503020000020004" pitchFamily="50" charset="-127"/>
              </a:rPr>
              <a:t>Contents</a:t>
            </a:r>
          </a:p>
        </p:txBody>
      </p:sp>
      <p:cxnSp>
        <p:nvCxnSpPr>
          <p:cNvPr id="4" name="직선 화살표 연결선 3"/>
          <p:cNvCxnSpPr/>
          <p:nvPr userDrawn="1"/>
        </p:nvCxnSpPr>
        <p:spPr>
          <a:xfrm flipH="1">
            <a:off x="1011117" y="3184490"/>
            <a:ext cx="1957646" cy="0"/>
          </a:xfrm>
          <a:prstGeom prst="straightConnector1">
            <a:avLst/>
          </a:prstGeom>
          <a:ln w="19050">
            <a:solidFill>
              <a:srgbClr val="B3C3D7"/>
            </a:solidFill>
            <a:prstDash val="solid"/>
            <a:headEnd type="none" w="sm" len="sm"/>
            <a:tailEnd type="non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직선 화살표 연결선 4"/>
          <p:cNvCxnSpPr/>
          <p:nvPr userDrawn="1"/>
        </p:nvCxnSpPr>
        <p:spPr>
          <a:xfrm>
            <a:off x="3820662" y="1756229"/>
            <a:ext cx="0" cy="4581912"/>
          </a:xfrm>
          <a:prstGeom prst="straightConnector1">
            <a:avLst/>
          </a:prstGeom>
          <a:ln w="3175">
            <a:solidFill>
              <a:srgbClr val="B3C3D7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직선 연결선 5"/>
          <p:cNvCxnSpPr/>
          <p:nvPr userDrawn="1"/>
        </p:nvCxnSpPr>
        <p:spPr>
          <a:xfrm>
            <a:off x="0" y="6330550"/>
            <a:ext cx="9906000" cy="0"/>
          </a:xfrm>
          <a:prstGeom prst="line">
            <a:avLst/>
          </a:prstGeom>
          <a:ln w="41275">
            <a:solidFill>
              <a:srgbClr val="D3D3D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직선 연결선 6"/>
          <p:cNvCxnSpPr/>
          <p:nvPr userDrawn="1"/>
        </p:nvCxnSpPr>
        <p:spPr>
          <a:xfrm>
            <a:off x="0" y="6330550"/>
            <a:ext cx="3820662" cy="0"/>
          </a:xfrm>
          <a:prstGeom prst="line">
            <a:avLst/>
          </a:prstGeom>
          <a:ln w="41275">
            <a:solidFill>
              <a:srgbClr val="B8B8B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직사각형 7"/>
          <p:cNvSpPr/>
          <p:nvPr userDrawn="1"/>
        </p:nvSpPr>
        <p:spPr>
          <a:xfrm>
            <a:off x="-1018276" y="0"/>
            <a:ext cx="1018276" cy="822996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87086" tIns="43543" rIns="87086" bIns="4354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/>
            <a:r>
              <a:rPr lang="ko-KR" altLang="en-US" sz="1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목차</a:t>
            </a:r>
          </a:p>
        </p:txBody>
      </p:sp>
      <p:sp>
        <p:nvSpPr>
          <p:cNvPr id="9" name="TextBox 8"/>
          <p:cNvSpPr txBox="1"/>
          <p:nvPr userDrawn="1"/>
        </p:nvSpPr>
        <p:spPr>
          <a:xfrm>
            <a:off x="3628961" y="624871"/>
            <a:ext cx="264846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dirty="0">
                <a:ln>
                  <a:solidFill>
                    <a:schemeClr val="bg1">
                      <a:alpha val="0"/>
                    </a:schemeClr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[</a:t>
            </a:r>
            <a:r>
              <a:rPr lang="ko-KR" altLang="en-US" sz="1400">
                <a:ln>
                  <a:solidFill>
                    <a:schemeClr val="bg1">
                      <a:alpha val="0"/>
                    </a:schemeClr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오픈소스 기반</a:t>
            </a:r>
            <a:r>
              <a:rPr lang="en-US" altLang="ko-KR" sz="1400" dirty="0">
                <a:ln>
                  <a:solidFill>
                    <a:schemeClr val="bg1">
                      <a:alpha val="0"/>
                    </a:schemeClr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]</a:t>
            </a:r>
          </a:p>
        </p:txBody>
      </p:sp>
      <p:sp>
        <p:nvSpPr>
          <p:cNvPr id="10" name="TextBox 9"/>
          <p:cNvSpPr txBox="1"/>
          <p:nvPr userDrawn="1"/>
        </p:nvSpPr>
        <p:spPr>
          <a:xfrm>
            <a:off x="3202214" y="932648"/>
            <a:ext cx="3501957" cy="2970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5000"/>
              </a:lnSpc>
              <a:tabLst>
                <a:tab pos="2989724" algn="l"/>
              </a:tabLst>
            </a:pPr>
            <a:r>
              <a:rPr lang="ko-KR" altLang="en-US" sz="1400" b="1" spc="-114" dirty="0">
                <a:ln>
                  <a:solidFill>
                    <a:schemeClr val="bg1">
                      <a:alpha val="0"/>
                    </a:schemeClr>
                  </a:solidFill>
                </a:ln>
                <a:latin typeface="+mn-ea"/>
              </a:rPr>
              <a:t>장애분석 시스템 확대 적용</a:t>
            </a:r>
            <a:endParaRPr lang="ko-KR" altLang="en-US" sz="1400" spc="-114" dirty="0">
              <a:ln>
                <a:solidFill>
                  <a:schemeClr val="bg1">
                    <a:alpha val="0"/>
                  </a:scheme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770426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73050" y="274175"/>
            <a:ext cx="7002350" cy="486995"/>
          </a:xfrm>
          <a:prstGeom prst="rect">
            <a:avLst/>
          </a:prstGeom>
          <a:noFill/>
        </p:spPr>
        <p:txBody>
          <a:bodyPr wrap="square" lIns="0" rIns="0" rtlCol="0">
            <a:noAutofit/>
          </a:bodyPr>
          <a:lstStyle>
            <a:lvl1pPr algn="l">
              <a:defRPr lang="ko-KR" altLang="en-US" sz="2600" b="0" spc="-143" dirty="0">
                <a:ln>
                  <a:solidFill>
                    <a:schemeClr val="bg1">
                      <a:alpha val="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1pPr>
          </a:lstStyle>
          <a:p>
            <a:pPr marL="0" lvl="0" algn="l"/>
            <a:endParaRPr lang="ko-KR" altLang="en-US" dirty="0"/>
          </a:p>
        </p:txBody>
      </p:sp>
      <p:sp>
        <p:nvSpPr>
          <p:cNvPr id="3" name="Rectangle 15"/>
          <p:cNvSpPr>
            <a:spLocks noChangeArrowheads="1"/>
          </p:cNvSpPr>
          <p:nvPr userDrawn="1"/>
        </p:nvSpPr>
        <p:spPr bwMode="auto">
          <a:xfrm>
            <a:off x="4591097" y="6520266"/>
            <a:ext cx="724421" cy="252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077" tIns="45539" rIns="91077" bIns="45539"/>
          <a:lstStyle/>
          <a:p>
            <a:pPr marL="0" marR="0" lvl="0" indent="0" algn="ctr" defTabSz="910127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- </a:t>
            </a:r>
            <a:fld id="{212C3769-E4A2-4B9E-9272-6BE5FA27782E}" type="slidenum">
              <a:rPr kumimoji="0" lang="en-US" altLang="ko-KR" sz="800" b="0" i="0" u="none" strike="noStrike" kern="0" cap="none" spc="0" normalizeH="0" baseline="0" noProof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pPr marL="0" marR="0" lvl="0" indent="0" algn="ctr" defTabSz="910127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r>
              <a:rPr kumimoji="0" lang="en-US" altLang="ko-KR" sz="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 -</a:t>
            </a:r>
          </a:p>
        </p:txBody>
      </p:sp>
      <p:sp>
        <p:nvSpPr>
          <p:cNvPr id="4" name="Text Box 168"/>
          <p:cNvSpPr txBox="1">
            <a:spLocks noChangeArrowheads="1"/>
          </p:cNvSpPr>
          <p:nvPr userDrawn="1"/>
        </p:nvSpPr>
        <p:spPr bwMode="auto">
          <a:xfrm>
            <a:off x="290367" y="6556231"/>
            <a:ext cx="2470228" cy="134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defTabSz="1236126" eaLnBrk="0" fontAlgn="ctr" latinLnBrk="0" hangingPunct="0">
              <a:lnSpc>
                <a:spcPct val="125000"/>
              </a:lnSpc>
              <a:buFont typeface="Symbol" pitchFamily="18" charset="2"/>
              <a:buNone/>
              <a:defRPr/>
            </a:pPr>
            <a:r>
              <a:rPr lang="en-US" altLang="ko-KR" sz="700" dirty="0">
                <a:solidFill>
                  <a:schemeClr val="bg1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Copyright ⓒ 2016 </a:t>
            </a:r>
            <a:r>
              <a:rPr lang="en-US" altLang="ko-KR" sz="700" kern="1200" dirty="0">
                <a:solidFill>
                  <a:schemeClr val="bg1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Hanwha Systems/ICT</a:t>
            </a:r>
            <a:r>
              <a:rPr lang="en-US" altLang="ko-KR" sz="700" dirty="0">
                <a:solidFill>
                  <a:schemeClr val="bg1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., All rights reserved.</a:t>
            </a:r>
          </a:p>
        </p:txBody>
      </p:sp>
      <p:sp>
        <p:nvSpPr>
          <p:cNvPr id="6" name="TextBox 5"/>
          <p:cNvSpPr txBox="1"/>
          <p:nvPr userDrawn="1"/>
        </p:nvSpPr>
        <p:spPr>
          <a:xfrm>
            <a:off x="7517582" y="497838"/>
            <a:ext cx="2089283" cy="250240"/>
          </a:xfrm>
          <a:prstGeom prst="rect">
            <a:avLst/>
          </a:prstGeom>
          <a:noFill/>
        </p:spPr>
        <p:txBody>
          <a:bodyPr vert="horz" wrap="square" lIns="0" tIns="47710" rIns="0" bIns="47710" rtlCol="0" anchor="ctr">
            <a:spAutoFit/>
          </a:bodyPr>
          <a:lstStyle>
            <a:lvl1pPr lvl="0">
              <a:spcBef>
                <a:spcPct val="0"/>
              </a:spcBef>
              <a:buNone/>
              <a:defRPr sz="3600" b="1" spc="-150">
                <a:ln>
                  <a:solidFill>
                    <a:schemeClr val="bg1">
                      <a:alpha val="0"/>
                    </a:schemeClr>
                  </a:solidFill>
                </a:ln>
                <a:solidFill>
                  <a:schemeClr val="bg1"/>
                </a:solidFill>
                <a:effectLst>
                  <a:outerShdw dist="63500" dir="5400000" algn="t" rotWithShape="0">
                    <a:prstClr val="black">
                      <a:alpha val="40000"/>
                    </a:prstClr>
                  </a:outerShdw>
                </a:effectLst>
                <a:latin typeface="나눔바른고딕" pitchFamily="50" charset="-127"/>
                <a:ea typeface="나눔바른고딕" pitchFamily="50" charset="-127"/>
              </a:defRPr>
            </a:lvl1pPr>
          </a:lstStyle>
          <a:p>
            <a:pPr lvl="0" algn="r"/>
            <a:r>
              <a:rPr lang="ko-KR" altLang="en-US" sz="1000" b="1" kern="1200" spc="-95" dirty="0">
                <a:ln>
                  <a:solidFill>
                    <a:schemeClr val="bg1">
                      <a:alpha val="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장애 분석 시스템 확대 적용</a:t>
            </a:r>
          </a:p>
        </p:txBody>
      </p:sp>
      <p:sp>
        <p:nvSpPr>
          <p:cNvPr id="51" name="텍스트 개체 틀 4"/>
          <p:cNvSpPr>
            <a:spLocks noGrp="1"/>
          </p:cNvSpPr>
          <p:nvPr>
            <p:ph type="body" sz="quarter" idx="10"/>
          </p:nvPr>
        </p:nvSpPr>
        <p:spPr>
          <a:xfrm>
            <a:off x="273050" y="931367"/>
            <a:ext cx="9357519" cy="593991"/>
          </a:xfrm>
          <a:prstGeom prst="rect">
            <a:avLst/>
          </a:prstGeom>
          <a:noFill/>
        </p:spPr>
        <p:txBody>
          <a:bodyPr wrap="square" lIns="0" tIns="47710" rIns="0" bIns="47710" rtlCol="0">
            <a:noAutofit/>
          </a:bodyPr>
          <a:lstStyle>
            <a:lvl1pPr marL="0" indent="0">
              <a:lnSpc>
                <a:spcPct val="100000"/>
              </a:lnSpc>
              <a:buNone/>
              <a:defRPr lang="ko-KR" altLang="en-US" sz="1200" spc="-95" dirty="0" smtClean="0">
                <a:ln>
                  <a:solidFill>
                    <a:schemeClr val="bg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맑은 고딕" panose="020B0503020000020004" pitchFamily="50" charset="-127"/>
                <a:cs typeface="Arial" pitchFamily="34" charset="0"/>
              </a:defRPr>
            </a:lvl1pPr>
            <a:lvl2pPr>
              <a:defRPr lang="ko-KR" altLang="en-US" sz="1912" dirty="0" smtClean="0"/>
            </a:lvl2pPr>
            <a:lvl3pPr>
              <a:defRPr lang="ko-KR" altLang="en-US" sz="1912" dirty="0" smtClean="0"/>
            </a:lvl3pPr>
            <a:lvl4pPr>
              <a:defRPr lang="ko-KR" altLang="en-US" sz="1912" dirty="0" smtClean="0"/>
            </a:lvl4pPr>
            <a:lvl5pPr>
              <a:defRPr lang="ko-KR" altLang="en-US" sz="1912" dirty="0"/>
            </a:lvl5pPr>
          </a:lstStyle>
          <a:p>
            <a:pPr marL="0" lvl="0" algn="just" defTabSz="957824" latinLnBrk="0"/>
            <a:r>
              <a:rPr lang="ko-KR" altLang="en-US" dirty="0"/>
              <a:t>마스터 텍스트 스타일을 편집합니다</a:t>
            </a:r>
          </a:p>
        </p:txBody>
      </p:sp>
      <p:cxnSp>
        <p:nvCxnSpPr>
          <p:cNvPr id="52" name="직선 연결선 51"/>
          <p:cNvCxnSpPr/>
          <p:nvPr userDrawn="1"/>
        </p:nvCxnSpPr>
        <p:spPr>
          <a:xfrm>
            <a:off x="0" y="817832"/>
            <a:ext cx="9906000" cy="0"/>
          </a:xfrm>
          <a:prstGeom prst="line">
            <a:avLst/>
          </a:prstGeom>
          <a:ln w="22225">
            <a:solidFill>
              <a:srgbClr val="D3D3D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직선 연결선 9"/>
          <p:cNvCxnSpPr/>
          <p:nvPr userDrawn="1"/>
        </p:nvCxnSpPr>
        <p:spPr>
          <a:xfrm>
            <a:off x="-9525" y="23990"/>
            <a:ext cx="9915525" cy="0"/>
          </a:xfrm>
          <a:prstGeom prst="line">
            <a:avLst/>
          </a:prstGeom>
          <a:ln w="53975">
            <a:solidFill>
              <a:srgbClr val="2E5A9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직선 연결선 10"/>
          <p:cNvCxnSpPr/>
          <p:nvPr userDrawn="1"/>
        </p:nvCxnSpPr>
        <p:spPr>
          <a:xfrm>
            <a:off x="-4763" y="817832"/>
            <a:ext cx="3173265" cy="0"/>
          </a:xfrm>
          <a:prstGeom prst="line">
            <a:avLst/>
          </a:prstGeom>
          <a:ln w="2222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그림 1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92875" y="6542810"/>
            <a:ext cx="1260724" cy="2299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1891969"/>
      </p:ext>
    </p:extLst>
  </p:cSld>
  <p:clrMapOvr>
    <a:masterClrMapping/>
  </p:clrMapOvr>
  <p:extLst mod="1">
    <p:ext uri="{DCECCB84-F9BA-43D5-87BE-67443E8EF086}">
      <p15:sldGuideLst xmlns:p15="http://schemas.microsoft.com/office/powerpoint/2012/main" xmlns="">
        <p15:guide id="1" orient="horz" pos="958" userDrawn="1">
          <p15:clr>
            <a:srgbClr val="FBAE40"/>
          </p15:clr>
        </p15:guide>
        <p15:guide id="2" pos="172" userDrawn="1">
          <p15:clr>
            <a:srgbClr val="FBAE40"/>
          </p15:clr>
        </p15:guide>
        <p15:guide id="3" pos="6068" userDrawn="1">
          <p15:clr>
            <a:srgbClr val="FBAE40"/>
          </p15:clr>
        </p15:guide>
        <p15:guide id="4" orient="horz" pos="4042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73050" y="274175"/>
            <a:ext cx="7002350" cy="486995"/>
          </a:xfrm>
          <a:prstGeom prst="rect">
            <a:avLst/>
          </a:prstGeom>
          <a:noFill/>
        </p:spPr>
        <p:txBody>
          <a:bodyPr wrap="square" lIns="0" rIns="0" rtlCol="0">
            <a:noAutofit/>
          </a:bodyPr>
          <a:lstStyle>
            <a:lvl1pPr algn="l">
              <a:defRPr lang="ko-KR" altLang="en-US" sz="2600" b="0" spc="-143" dirty="0">
                <a:ln>
                  <a:solidFill>
                    <a:schemeClr val="bg1">
                      <a:alpha val="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1pPr>
          </a:lstStyle>
          <a:p>
            <a:pPr marL="0" lvl="0" algn="l"/>
            <a:endParaRPr lang="ko-KR" altLang="en-US" dirty="0"/>
          </a:p>
        </p:txBody>
      </p:sp>
      <p:sp>
        <p:nvSpPr>
          <p:cNvPr id="3" name="Rectangle 15"/>
          <p:cNvSpPr>
            <a:spLocks noChangeArrowheads="1"/>
          </p:cNvSpPr>
          <p:nvPr userDrawn="1"/>
        </p:nvSpPr>
        <p:spPr bwMode="auto">
          <a:xfrm>
            <a:off x="4591097" y="6520266"/>
            <a:ext cx="724421" cy="252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077" tIns="45539" rIns="91077" bIns="45539"/>
          <a:lstStyle/>
          <a:p>
            <a:pPr marL="0" marR="0" lvl="0" indent="0" algn="ctr" defTabSz="910127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- </a:t>
            </a:r>
            <a:fld id="{212C3769-E4A2-4B9E-9272-6BE5FA27782E}" type="slidenum">
              <a:rPr kumimoji="0" lang="en-US" altLang="ko-KR" sz="800" b="0" i="0" u="none" strike="noStrike" kern="0" cap="none" spc="0" normalizeH="0" baseline="0" noProof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pPr marL="0" marR="0" lvl="0" indent="0" algn="ctr" defTabSz="910127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r>
              <a:rPr kumimoji="0" lang="en-US" altLang="ko-KR" sz="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 -</a:t>
            </a:r>
          </a:p>
        </p:txBody>
      </p:sp>
      <p:sp>
        <p:nvSpPr>
          <p:cNvPr id="4" name="Text Box 168"/>
          <p:cNvSpPr txBox="1">
            <a:spLocks noChangeArrowheads="1"/>
          </p:cNvSpPr>
          <p:nvPr userDrawn="1"/>
        </p:nvSpPr>
        <p:spPr bwMode="auto">
          <a:xfrm>
            <a:off x="290367" y="6556231"/>
            <a:ext cx="2470228" cy="134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defTabSz="1236126" eaLnBrk="0" fontAlgn="ctr" latinLnBrk="0" hangingPunct="0">
              <a:lnSpc>
                <a:spcPct val="125000"/>
              </a:lnSpc>
              <a:buFont typeface="Symbol" pitchFamily="18" charset="2"/>
              <a:buNone/>
              <a:defRPr/>
            </a:pPr>
            <a:r>
              <a:rPr lang="en-US" altLang="ko-KR" sz="700" dirty="0">
                <a:solidFill>
                  <a:schemeClr val="bg1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Copyright ⓒ 2016 </a:t>
            </a:r>
            <a:r>
              <a:rPr lang="en-US" altLang="ko-KR" sz="700" kern="1200" dirty="0">
                <a:solidFill>
                  <a:schemeClr val="bg1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Hanwha Systems/ICT</a:t>
            </a:r>
            <a:r>
              <a:rPr lang="en-US" altLang="ko-KR" sz="700" dirty="0">
                <a:solidFill>
                  <a:schemeClr val="bg1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., All rights reserved.</a:t>
            </a:r>
          </a:p>
        </p:txBody>
      </p:sp>
      <p:sp>
        <p:nvSpPr>
          <p:cNvPr id="51" name="텍스트 개체 틀 4"/>
          <p:cNvSpPr>
            <a:spLocks noGrp="1"/>
          </p:cNvSpPr>
          <p:nvPr>
            <p:ph type="body" sz="quarter" idx="10"/>
          </p:nvPr>
        </p:nvSpPr>
        <p:spPr>
          <a:xfrm>
            <a:off x="273050" y="931367"/>
            <a:ext cx="9357519" cy="593991"/>
          </a:xfrm>
          <a:prstGeom prst="rect">
            <a:avLst/>
          </a:prstGeom>
          <a:noFill/>
        </p:spPr>
        <p:txBody>
          <a:bodyPr wrap="square" lIns="0" tIns="47710" rIns="0" bIns="47710" rtlCol="0">
            <a:noAutofit/>
          </a:bodyPr>
          <a:lstStyle>
            <a:lvl1pPr marL="0" indent="0">
              <a:lnSpc>
                <a:spcPct val="100000"/>
              </a:lnSpc>
              <a:buNone/>
              <a:defRPr lang="ko-KR" altLang="en-US" sz="1200" spc="-95" dirty="0" smtClean="0">
                <a:ln>
                  <a:solidFill>
                    <a:schemeClr val="bg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맑은 고딕" panose="020B0503020000020004" pitchFamily="50" charset="-127"/>
                <a:cs typeface="Arial" pitchFamily="34" charset="0"/>
              </a:defRPr>
            </a:lvl1pPr>
            <a:lvl2pPr>
              <a:defRPr lang="ko-KR" altLang="en-US" sz="1912" dirty="0" smtClean="0"/>
            </a:lvl2pPr>
            <a:lvl3pPr>
              <a:defRPr lang="ko-KR" altLang="en-US" sz="1912" dirty="0" smtClean="0"/>
            </a:lvl3pPr>
            <a:lvl4pPr>
              <a:defRPr lang="ko-KR" altLang="en-US" sz="1912" dirty="0" smtClean="0"/>
            </a:lvl4pPr>
            <a:lvl5pPr>
              <a:defRPr lang="ko-KR" altLang="en-US" sz="1912" dirty="0"/>
            </a:lvl5pPr>
          </a:lstStyle>
          <a:p>
            <a:pPr marL="0" lvl="0" algn="just" defTabSz="957824" latinLnBrk="0"/>
            <a:r>
              <a:rPr lang="ko-KR" altLang="en-US" dirty="0"/>
              <a:t>마스터 텍스트 스타일을 편집합니다</a:t>
            </a:r>
          </a:p>
        </p:txBody>
      </p:sp>
      <p:cxnSp>
        <p:nvCxnSpPr>
          <p:cNvPr id="52" name="직선 연결선 51"/>
          <p:cNvCxnSpPr/>
          <p:nvPr userDrawn="1"/>
        </p:nvCxnSpPr>
        <p:spPr>
          <a:xfrm>
            <a:off x="0" y="817832"/>
            <a:ext cx="9906000" cy="0"/>
          </a:xfrm>
          <a:prstGeom prst="line">
            <a:avLst/>
          </a:prstGeom>
          <a:ln w="22225">
            <a:solidFill>
              <a:srgbClr val="D3D3D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직선 연결선 9"/>
          <p:cNvCxnSpPr/>
          <p:nvPr userDrawn="1"/>
        </p:nvCxnSpPr>
        <p:spPr>
          <a:xfrm>
            <a:off x="-9525" y="23990"/>
            <a:ext cx="9915525" cy="0"/>
          </a:xfrm>
          <a:prstGeom prst="line">
            <a:avLst/>
          </a:prstGeom>
          <a:ln w="53975">
            <a:solidFill>
              <a:srgbClr val="2E5A9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직선 연결선 10"/>
          <p:cNvCxnSpPr/>
          <p:nvPr userDrawn="1"/>
        </p:nvCxnSpPr>
        <p:spPr>
          <a:xfrm>
            <a:off x="-4763" y="817832"/>
            <a:ext cx="3173265" cy="0"/>
          </a:xfrm>
          <a:prstGeom prst="line">
            <a:avLst/>
          </a:prstGeom>
          <a:ln w="2222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그림 1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92875" y="6542810"/>
            <a:ext cx="1260724" cy="229944"/>
          </a:xfrm>
          <a:prstGeom prst="rect">
            <a:avLst/>
          </a:prstGeom>
        </p:spPr>
      </p:pic>
      <p:sp>
        <p:nvSpPr>
          <p:cNvPr id="13" name="TextBox 12"/>
          <p:cNvSpPr txBox="1"/>
          <p:nvPr userDrawn="1"/>
        </p:nvSpPr>
        <p:spPr>
          <a:xfrm>
            <a:off x="7517582" y="128824"/>
            <a:ext cx="2089283" cy="250240"/>
          </a:xfrm>
          <a:prstGeom prst="rect">
            <a:avLst/>
          </a:prstGeom>
          <a:noFill/>
        </p:spPr>
        <p:txBody>
          <a:bodyPr vert="horz" wrap="square" lIns="0" tIns="47710" rIns="0" bIns="47710" rtlCol="0" anchor="ctr">
            <a:spAutoFit/>
          </a:bodyPr>
          <a:lstStyle>
            <a:lvl1pPr lvl="0">
              <a:spcBef>
                <a:spcPct val="0"/>
              </a:spcBef>
              <a:buNone/>
              <a:defRPr sz="3600" b="1" spc="-150">
                <a:ln>
                  <a:solidFill>
                    <a:schemeClr val="bg1">
                      <a:alpha val="0"/>
                    </a:schemeClr>
                  </a:solidFill>
                </a:ln>
                <a:solidFill>
                  <a:schemeClr val="bg1"/>
                </a:solidFill>
                <a:effectLst>
                  <a:outerShdw dist="63500" dir="5400000" algn="t" rotWithShape="0">
                    <a:prstClr val="black">
                      <a:alpha val="40000"/>
                    </a:prstClr>
                  </a:outerShdw>
                </a:effectLst>
                <a:latin typeface="나눔바른고딕" pitchFamily="50" charset="-127"/>
                <a:ea typeface="나눔바른고딕" pitchFamily="50" charset="-127"/>
              </a:defRPr>
            </a:lvl1pPr>
          </a:lstStyle>
          <a:p>
            <a:pPr lvl="0" algn="r"/>
            <a:r>
              <a:rPr lang="ko-KR" altLang="en-US" sz="1000" b="1" kern="1200" spc="-95" dirty="0">
                <a:ln>
                  <a:solidFill>
                    <a:schemeClr val="bg1">
                      <a:alpha val="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장애 분석 시스템 확대 적용</a:t>
            </a:r>
          </a:p>
        </p:txBody>
      </p:sp>
      <p:grpSp>
        <p:nvGrpSpPr>
          <p:cNvPr id="14" name="그룹 13"/>
          <p:cNvGrpSpPr/>
          <p:nvPr userDrawn="1"/>
        </p:nvGrpSpPr>
        <p:grpSpPr>
          <a:xfrm>
            <a:off x="8361825" y="423783"/>
            <a:ext cx="1214719" cy="323165"/>
            <a:chOff x="1416519" y="2401791"/>
            <a:chExt cx="1214719" cy="323165"/>
          </a:xfrm>
          <a:solidFill>
            <a:srgbClr val="303840"/>
          </a:solidFill>
        </p:grpSpPr>
        <p:sp>
          <p:nvSpPr>
            <p:cNvPr id="15" name="TextBox 14"/>
            <p:cNvSpPr txBox="1"/>
            <p:nvPr/>
          </p:nvSpPr>
          <p:spPr>
            <a:xfrm>
              <a:off x="1840637" y="2401791"/>
              <a:ext cx="790601" cy="323165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>
              <a:defPPr>
                <a:defRPr lang="ko-KR"/>
              </a:defPPr>
              <a:lvl1pPr>
                <a:defRPr sz="5000" b="1" spc="-150">
                  <a:ln>
                    <a:solidFill>
                      <a:schemeClr val="bg1">
                        <a:alpha val="0"/>
                      </a:schemeClr>
                    </a:solidFill>
                  </a:ln>
                  <a:solidFill>
                    <a:schemeClr val="bg1"/>
                  </a:solidFill>
                  <a:effectLst>
                    <a:outerShdw dist="63500" dir="5400000" algn="t" rotWithShape="0">
                      <a:prstClr val="black">
                        <a:alpha val="40000"/>
                      </a:prstClr>
                    </a:outerShdw>
                  </a:effectLst>
                  <a:latin typeface="나눔바른고딕" pitchFamily="50" charset="-127"/>
                  <a:ea typeface="나눔바른고딕" pitchFamily="50" charset="-127"/>
                </a:defRPr>
              </a:lvl1pPr>
            </a:lstStyle>
            <a:p>
              <a:r>
                <a:rPr lang="ko-KR" altLang="en-US" sz="1500" spc="-300" dirty="0">
                  <a:effectLst/>
                  <a:latin typeface="맑은 고딕" panose="020B0503020000020004" pitchFamily="50" charset="-127"/>
                  <a:ea typeface="맑은 고딕" panose="020B0503020000020004" pitchFamily="50" charset="-127"/>
                </a:rPr>
                <a:t>  시사점   </a:t>
              </a: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1416519" y="2401791"/>
              <a:ext cx="357790" cy="323165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>
              <a:defPPr>
                <a:defRPr lang="ko-KR"/>
              </a:defPPr>
              <a:lvl1pPr>
                <a:defRPr sz="5000" b="1" spc="-150">
                  <a:ln>
                    <a:solidFill>
                      <a:schemeClr val="bg1">
                        <a:alpha val="0"/>
                      </a:schemeClr>
                    </a:solidFill>
                  </a:ln>
                  <a:solidFill>
                    <a:schemeClr val="bg1"/>
                  </a:solidFill>
                  <a:effectLst>
                    <a:outerShdw dist="63500" dir="5400000" algn="t" rotWithShape="0">
                      <a:prstClr val="black">
                        <a:alpha val="40000"/>
                      </a:prstClr>
                    </a:outerShdw>
                  </a:effectLst>
                  <a:latin typeface="나눔바른고딕" pitchFamily="50" charset="-127"/>
                  <a:ea typeface="나눔바른고딕" pitchFamily="50" charset="-127"/>
                </a:defRPr>
              </a:lvl1pPr>
            </a:lstStyle>
            <a:p>
              <a:r>
                <a:rPr lang="en-US" altLang="ko-KR" sz="1500" dirty="0">
                  <a:solidFill>
                    <a:srgbClr val="C1C9D1"/>
                  </a:solidFill>
                  <a:effectLst/>
                  <a:latin typeface="맑은 고딕" panose="020B0503020000020004" pitchFamily="50" charset="-127"/>
                  <a:ea typeface="맑은 고딕" panose="020B0503020000020004" pitchFamily="50" charset="-127"/>
                </a:rPr>
                <a:t>Ⅱ</a:t>
              </a:r>
              <a:endParaRPr lang="ko-KR" altLang="en-US" sz="1500" dirty="0">
                <a:solidFill>
                  <a:srgbClr val="C1C9D1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54876211"/>
      </p:ext>
    </p:extLst>
  </p:cSld>
  <p:clrMapOvr>
    <a:masterClrMapping/>
  </p:clrMapOvr>
  <p:extLst mod="1">
    <p:ext uri="{DCECCB84-F9BA-43D5-87BE-67443E8EF086}">
      <p15:sldGuideLst xmlns:p15="http://schemas.microsoft.com/office/powerpoint/2012/main" xmlns="">
        <p15:guide id="1" orient="horz" pos="958">
          <p15:clr>
            <a:srgbClr val="FBAE40"/>
          </p15:clr>
        </p15:guide>
        <p15:guide id="2" pos="172">
          <p15:clr>
            <a:srgbClr val="FBAE40"/>
          </p15:clr>
        </p15:guide>
        <p15:guide id="3" pos="6068">
          <p15:clr>
            <a:srgbClr val="FBAE40"/>
          </p15:clr>
        </p15:guide>
        <p15:guide id="4" orient="horz" pos="4042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그림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906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0155270"/>
      </p:ext>
    </p:extLst>
  </p:cSld>
  <p:clrMapOvr>
    <a:masterClrMapping/>
  </p:clrMapOvr>
  <p:extLst mod="1">
    <p:ext uri="{DCECCB84-F9BA-43D5-87BE-67443E8EF086}">
      <p15:sldGuideLst xmlns:p15="http://schemas.microsoft.com/office/powerpoint/2012/main" xmlns="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그림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906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 userDrawn="1"/>
        </p:nvSpPr>
        <p:spPr>
          <a:xfrm>
            <a:off x="246744" y="2878582"/>
            <a:ext cx="9905999" cy="1866067"/>
          </a:xfrm>
          <a:prstGeom prst="rect">
            <a:avLst/>
          </a:prstGeom>
          <a:noFill/>
        </p:spPr>
        <p:txBody>
          <a:bodyPr vert="horz" wrap="square" lIns="0" tIns="47710" rIns="0" bIns="47710" rtlCol="0" anchor="ctr">
            <a:spAutoFit/>
          </a:bodyPr>
          <a:lstStyle>
            <a:lvl1pPr lvl="0">
              <a:spcBef>
                <a:spcPct val="0"/>
              </a:spcBef>
              <a:buNone/>
              <a:defRPr sz="3600" b="1" spc="-150">
                <a:ln>
                  <a:solidFill>
                    <a:schemeClr val="bg1">
                      <a:alpha val="0"/>
                    </a:schemeClr>
                  </a:solidFill>
                </a:ln>
                <a:solidFill>
                  <a:schemeClr val="bg1"/>
                </a:solidFill>
                <a:effectLst>
                  <a:outerShdw dist="63500" dir="5400000" algn="t" rotWithShape="0">
                    <a:prstClr val="black">
                      <a:alpha val="40000"/>
                    </a:prstClr>
                  </a:outerShdw>
                </a:effectLst>
                <a:latin typeface="나눔바른고딕" pitchFamily="50" charset="-127"/>
                <a:ea typeface="나눔바른고딕" pitchFamily="50" charset="-127"/>
              </a:defRPr>
            </a:lvl1pPr>
          </a:lstStyle>
          <a:p>
            <a:pPr lvl="0" algn="ctr"/>
            <a:r>
              <a:rPr lang="en-US" altLang="ko-KR" sz="11500" b="0" spc="600" dirty="0">
                <a:pattFill prst="dkUpDiag">
                  <a:fgClr>
                    <a:srgbClr val="2E5A93"/>
                  </a:fgClr>
                  <a:bgClr>
                    <a:srgbClr val="5A7DB6"/>
                  </a:bgClr>
                </a:patt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Q</a:t>
            </a:r>
            <a:r>
              <a:rPr lang="en-US" altLang="ko-KR" sz="8000" b="0" spc="600" dirty="0">
                <a:solidFill>
                  <a:schemeClr val="bg1">
                    <a:lumMod val="50000"/>
                  </a:schemeClr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&amp;</a:t>
            </a:r>
            <a:r>
              <a:rPr lang="en-US" altLang="ko-KR" sz="11500" b="0" kern="1200" spc="600" dirty="0">
                <a:ln>
                  <a:solidFill>
                    <a:schemeClr val="bg1">
                      <a:alpha val="0"/>
                    </a:schemeClr>
                  </a:solidFill>
                </a:ln>
                <a:pattFill prst="dkUpDiag">
                  <a:fgClr>
                    <a:srgbClr val="2E5A93"/>
                  </a:fgClr>
                  <a:bgClr>
                    <a:srgbClr val="5A7DB6"/>
                  </a:bgClr>
                </a:pattFill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A</a:t>
            </a:r>
            <a:endParaRPr lang="ko-KR" altLang="en-US" sz="11500" b="0" kern="1200" spc="600" dirty="0">
              <a:ln>
                <a:solidFill>
                  <a:schemeClr val="bg1">
                    <a:alpha val="0"/>
                  </a:schemeClr>
                </a:solidFill>
              </a:ln>
              <a:pattFill prst="dkUpDiag">
                <a:fgClr>
                  <a:srgbClr val="2E5A93"/>
                </a:fgClr>
                <a:bgClr>
                  <a:srgbClr val="5A7DB6"/>
                </a:bgClr>
              </a:pattFill>
              <a:effectLst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6" name="직사각형 5"/>
          <p:cNvSpPr/>
          <p:nvPr userDrawn="1"/>
        </p:nvSpPr>
        <p:spPr>
          <a:xfrm>
            <a:off x="-1018276" y="0"/>
            <a:ext cx="1018276" cy="822996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87086" tIns="43543" rIns="87086" bIns="4354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/>
            <a:r>
              <a:rPr lang="en-US" altLang="ko-KR" sz="1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Q&amp;A</a:t>
            </a:r>
            <a:endParaRPr lang="ko-KR" altLang="en-US" sz="18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891957104"/>
      </p:ext>
    </p:extLst>
  </p:cSld>
  <p:clrMapOvr>
    <a:masterClrMapping/>
  </p:clrMapOvr>
  <p:extLst mod="1">
    <p:ext uri="{DCECCB84-F9BA-43D5-87BE-67443E8EF086}">
      <p15:sldGuideLst xmlns:p15="http://schemas.microsoft.com/office/powerpoint/2012/main" xmlns=""/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그림 1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906000" cy="6858000"/>
          </a:xfrm>
          <a:prstGeom prst="rect">
            <a:avLst/>
          </a:prstGeom>
        </p:spPr>
      </p:pic>
      <p:sp>
        <p:nvSpPr>
          <p:cNvPr id="17" name="TextBox 16"/>
          <p:cNvSpPr txBox="1"/>
          <p:nvPr userDrawn="1"/>
        </p:nvSpPr>
        <p:spPr>
          <a:xfrm>
            <a:off x="246743" y="2951141"/>
            <a:ext cx="9905999" cy="1789123"/>
          </a:xfrm>
          <a:prstGeom prst="rect">
            <a:avLst/>
          </a:prstGeom>
          <a:noFill/>
        </p:spPr>
        <p:txBody>
          <a:bodyPr vert="horz" wrap="square" lIns="0" tIns="47710" rIns="0" bIns="47710" rtlCol="0" anchor="ctr">
            <a:spAutoFit/>
          </a:bodyPr>
          <a:lstStyle>
            <a:lvl1pPr lvl="0">
              <a:spcBef>
                <a:spcPct val="0"/>
              </a:spcBef>
              <a:buNone/>
              <a:defRPr sz="3600" b="1" spc="-150">
                <a:ln>
                  <a:solidFill>
                    <a:schemeClr val="bg1">
                      <a:alpha val="0"/>
                    </a:schemeClr>
                  </a:solidFill>
                </a:ln>
                <a:solidFill>
                  <a:schemeClr val="bg1"/>
                </a:solidFill>
                <a:effectLst>
                  <a:outerShdw dist="63500" dir="5400000" algn="t" rotWithShape="0">
                    <a:prstClr val="black">
                      <a:alpha val="40000"/>
                    </a:prstClr>
                  </a:outerShdw>
                </a:effectLst>
                <a:latin typeface="나눔바른고딕" pitchFamily="50" charset="-127"/>
                <a:ea typeface="나눔바른고딕" pitchFamily="50" charset="-127"/>
              </a:defRPr>
            </a:lvl1pPr>
          </a:lstStyle>
          <a:p>
            <a:pPr marL="0" lvl="0" algn="ctr" defTabSz="874349" rtl="0" eaLnBrk="1" latinLnBrk="1" hangingPunct="1">
              <a:spcBef>
                <a:spcPct val="0"/>
              </a:spcBef>
              <a:buNone/>
            </a:pPr>
            <a:r>
              <a:rPr lang="en-US" altLang="ko-KR" sz="11000" b="0" kern="1200" spc="-300" baseline="0" dirty="0">
                <a:ln>
                  <a:solidFill>
                    <a:schemeClr val="bg1">
                      <a:alpha val="0"/>
                    </a:schemeClr>
                  </a:solidFill>
                </a:ln>
                <a:pattFill prst="dkUpDiag">
                  <a:fgClr>
                    <a:srgbClr val="2E5A93"/>
                  </a:fgClr>
                  <a:bgClr>
                    <a:srgbClr val="5A7DB6"/>
                  </a:bgClr>
                </a:pattFill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Thank</a:t>
            </a:r>
            <a:r>
              <a:rPr lang="en-US" altLang="ko-KR" sz="8800" b="0" kern="1200" spc="-300" baseline="0" dirty="0">
                <a:ln>
                  <a:solidFill>
                    <a:schemeClr val="bg1">
                      <a:alpha val="0"/>
                    </a:schemeClr>
                  </a:solidFill>
                </a:ln>
                <a:solidFill>
                  <a:schemeClr val="bg1">
                    <a:lumMod val="50000"/>
                  </a:schemeClr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 </a:t>
            </a:r>
            <a:r>
              <a:rPr lang="en-US" altLang="ko-KR" sz="8300" b="0" kern="1200" spc="-300" baseline="0" dirty="0">
                <a:ln>
                  <a:solidFill>
                    <a:schemeClr val="bg1">
                      <a:alpha val="0"/>
                    </a:schemeClr>
                  </a:solidFill>
                </a:ln>
                <a:solidFill>
                  <a:schemeClr val="bg1">
                    <a:lumMod val="50000"/>
                  </a:schemeClr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you</a:t>
            </a:r>
            <a:endParaRPr lang="ko-KR" altLang="en-US" sz="8300" b="0" kern="1200" spc="-300" baseline="0" dirty="0">
              <a:ln>
                <a:solidFill>
                  <a:schemeClr val="bg1">
                    <a:alpha val="0"/>
                  </a:schemeClr>
                </a:solidFill>
              </a:ln>
              <a:solidFill>
                <a:schemeClr val="bg1">
                  <a:lumMod val="50000"/>
                </a:schemeClr>
              </a:solidFill>
              <a:effectLst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8" name="직사각형 7"/>
          <p:cNvSpPr/>
          <p:nvPr userDrawn="1"/>
        </p:nvSpPr>
        <p:spPr>
          <a:xfrm>
            <a:off x="-1018276" y="0"/>
            <a:ext cx="1018276" cy="822996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87086" tIns="43543" rIns="87086" bIns="4354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/>
            <a:r>
              <a:rPr lang="en-US" altLang="ko-KR" sz="1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Thank you</a:t>
            </a:r>
            <a:endParaRPr lang="ko-KR" altLang="en-US" sz="18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656185381"/>
      </p:ext>
    </p:extLst>
  </p:cSld>
  <p:clrMapOvr>
    <a:masterClrMapping/>
  </p:clrMapOvr>
  <p:extLst mod="1">
    <p:ext uri="{DCECCB84-F9BA-43D5-87BE-67443E8EF086}">
      <p15:sldGuideLst xmlns:p15="http://schemas.microsoft.com/office/powerpoint/2012/main" xmlns=""/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그림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906000" cy="6858000"/>
          </a:xfrm>
          <a:prstGeom prst="rect">
            <a:avLst/>
          </a:prstGeom>
        </p:spPr>
      </p:pic>
      <p:sp>
        <p:nvSpPr>
          <p:cNvPr id="7" name="TextBox 6"/>
          <p:cNvSpPr txBox="1"/>
          <p:nvPr userDrawn="1"/>
        </p:nvSpPr>
        <p:spPr>
          <a:xfrm>
            <a:off x="942313" y="3560847"/>
            <a:ext cx="8724202" cy="958126"/>
          </a:xfrm>
          <a:prstGeom prst="rect">
            <a:avLst/>
          </a:prstGeom>
          <a:noFill/>
        </p:spPr>
        <p:txBody>
          <a:bodyPr vert="horz" wrap="square" lIns="0" tIns="47710" rIns="0" bIns="47710" rtlCol="0" anchor="ctr">
            <a:spAutoFit/>
          </a:bodyPr>
          <a:lstStyle>
            <a:lvl1pPr lvl="0">
              <a:spcBef>
                <a:spcPct val="0"/>
              </a:spcBef>
              <a:buNone/>
              <a:defRPr sz="3600" b="1" spc="-150">
                <a:ln>
                  <a:solidFill>
                    <a:schemeClr val="bg1">
                      <a:alpha val="0"/>
                    </a:schemeClr>
                  </a:solidFill>
                </a:ln>
                <a:solidFill>
                  <a:schemeClr val="bg1"/>
                </a:solidFill>
                <a:effectLst>
                  <a:outerShdw dist="63500" dir="5400000" algn="t" rotWithShape="0">
                    <a:prstClr val="black">
                      <a:alpha val="40000"/>
                    </a:prstClr>
                  </a:outerShdw>
                </a:effectLst>
                <a:latin typeface="나눔바른고딕" pitchFamily="50" charset="-127"/>
                <a:ea typeface="나눔바른고딕" pitchFamily="50" charset="-127"/>
              </a:defRPr>
            </a:lvl1pPr>
          </a:lstStyle>
          <a:p>
            <a:pPr marL="0" lvl="0" algn="ctr" defTabSz="874349" rtl="0" eaLnBrk="1" latinLnBrk="1" hangingPunct="1">
              <a:lnSpc>
                <a:spcPct val="70000"/>
              </a:lnSpc>
              <a:spcBef>
                <a:spcPct val="0"/>
              </a:spcBef>
              <a:buNone/>
            </a:pPr>
            <a:r>
              <a:rPr lang="en-US" altLang="ko-KR" sz="8000" b="0" kern="1200" spc="-300" dirty="0">
                <a:ln>
                  <a:solidFill>
                    <a:schemeClr val="bg1">
                      <a:alpha val="0"/>
                    </a:schemeClr>
                  </a:solidFill>
                </a:ln>
                <a:pattFill prst="dkUpDiag">
                  <a:fgClr>
                    <a:srgbClr val="2E5A93"/>
                  </a:fgClr>
                  <a:bgClr>
                    <a:srgbClr val="5A7DB6"/>
                  </a:bgClr>
                </a:pattFill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End</a:t>
            </a:r>
            <a:r>
              <a:rPr lang="en-US" altLang="ko-KR" sz="6000" b="0" kern="1200" spc="-300" dirty="0">
                <a:ln>
                  <a:solidFill>
                    <a:schemeClr val="bg1">
                      <a:alpha val="0"/>
                    </a:schemeClr>
                  </a:solidFill>
                </a:ln>
                <a:solidFill>
                  <a:schemeClr val="bg1">
                    <a:lumMod val="50000"/>
                  </a:schemeClr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 of document</a:t>
            </a:r>
          </a:p>
        </p:txBody>
      </p:sp>
      <p:sp>
        <p:nvSpPr>
          <p:cNvPr id="9" name="직사각형 8"/>
          <p:cNvSpPr/>
          <p:nvPr userDrawn="1"/>
        </p:nvSpPr>
        <p:spPr>
          <a:xfrm>
            <a:off x="-1311696" y="0"/>
            <a:ext cx="1311696" cy="822996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87086" tIns="43543" rIns="87086" bIns="4354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/>
            <a:r>
              <a:rPr lang="en-US" altLang="ko-KR" sz="1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End of document</a:t>
            </a:r>
            <a:endParaRPr lang="ko-KR" altLang="en-US" sz="18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321931578"/>
      </p:ext>
    </p:extLst>
  </p:cSld>
  <p:clrMapOvr>
    <a:masterClrMapping/>
  </p:clrMapOvr>
  <p:extLst mod="1">
    <p:ext uri="{DCECCB84-F9BA-43D5-87BE-67443E8EF086}">
      <p15:sldGuideLst xmlns:p15="http://schemas.microsoft.com/office/powerpoint/2012/main" xmlns=""/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020917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63" r:id="rId2"/>
    <p:sldLayoutId id="2147483679" r:id="rId3"/>
    <p:sldLayoutId id="2147483691" r:id="rId4"/>
    <p:sldLayoutId id="2147483692" r:id="rId5"/>
    <p:sldLayoutId id="2147483689" r:id="rId6"/>
    <p:sldLayoutId id="2147483685" r:id="rId7"/>
    <p:sldLayoutId id="2147483690" r:id="rId8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9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762803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제목 1"/>
          <p:cNvSpPr>
            <a:spLocks noGrp="1"/>
          </p:cNvSpPr>
          <p:nvPr>
            <p:ph type="title"/>
          </p:nvPr>
        </p:nvSpPr>
        <p:spPr>
          <a:xfrm>
            <a:off x="273050" y="274175"/>
            <a:ext cx="7002350" cy="486995"/>
          </a:xfrm>
        </p:spPr>
        <p:txBody>
          <a:bodyPr/>
          <a:lstStyle/>
          <a:p>
            <a:r>
              <a:rPr lang="en-US" altLang="ko-KR" dirty="0" smtClean="0"/>
              <a:t>[back-up] </a:t>
            </a:r>
            <a:r>
              <a:rPr lang="ko-KR" altLang="en-US" smtClean="0"/>
              <a:t>데이터 수집 정보</a:t>
            </a:r>
            <a:endParaRPr lang="ko-KR" altLang="en-US" dirty="0"/>
          </a:p>
        </p:txBody>
      </p:sp>
      <p:sp>
        <p:nvSpPr>
          <p:cNvPr id="7" name="텍스트 개체 틀 2"/>
          <p:cNvSpPr>
            <a:spLocks noGrp="1"/>
          </p:cNvSpPr>
          <p:nvPr>
            <p:ph type="body" sz="quarter" idx="10"/>
          </p:nvPr>
        </p:nvSpPr>
        <p:spPr>
          <a:xfrm>
            <a:off x="273050" y="931367"/>
            <a:ext cx="9357519" cy="733437"/>
          </a:xfrm>
          <a:noFill/>
        </p:spPr>
        <p:txBody>
          <a:bodyPr wrap="square" lIns="0" tIns="47710" rIns="0" bIns="47710" rtlCol="0">
            <a:noAutofit/>
          </a:bodyPr>
          <a:lstStyle/>
          <a:p>
            <a:r>
              <a:rPr lang="ko-KR" altLang="en-US" sz="1600" b="1" dirty="0" smtClean="0">
                <a:latin typeface="+mj-ea"/>
              </a:rPr>
              <a:t>스마트워크 </a:t>
            </a:r>
            <a:r>
              <a:rPr lang="ko-KR" altLang="en-US" sz="1600" b="1" dirty="0" err="1" smtClean="0">
                <a:latin typeface="+mj-ea"/>
              </a:rPr>
              <a:t>인덱스별</a:t>
            </a:r>
            <a:r>
              <a:rPr lang="ko-KR" altLang="en-US" sz="1600" b="1" dirty="0" smtClean="0">
                <a:latin typeface="+mj-ea"/>
              </a:rPr>
              <a:t> 데이터 수집 예상 정보</a:t>
            </a:r>
            <a:r>
              <a:rPr lang="en-US" altLang="ko-KR" sz="1600" b="1" dirty="0" smtClean="0">
                <a:latin typeface="+mj-ea"/>
              </a:rPr>
              <a:t>(</a:t>
            </a:r>
            <a:r>
              <a:rPr lang="ko-KR" altLang="en-US" sz="1600" b="1" smtClean="0">
                <a:latin typeface="+mj-ea"/>
              </a:rPr>
              <a:t>일별</a:t>
            </a:r>
            <a:r>
              <a:rPr lang="en-US" altLang="ko-KR" sz="1600" b="1" dirty="0" smtClean="0">
                <a:latin typeface="+mj-ea"/>
              </a:rPr>
              <a:t>)</a:t>
            </a:r>
          </a:p>
          <a:p>
            <a:r>
              <a:rPr lang="en-US" altLang="ko-KR" sz="1600" dirty="0">
                <a:latin typeface="+mj-ea"/>
              </a:rPr>
              <a:t> </a:t>
            </a:r>
            <a:r>
              <a:rPr lang="en-US" altLang="ko-KR" sz="1600" smtClean="0">
                <a:latin typeface="+mj-ea"/>
              </a:rPr>
              <a:t>- N/W </a:t>
            </a:r>
            <a:r>
              <a:rPr lang="ko-KR" altLang="en-US" sz="1600" smtClean="0">
                <a:latin typeface="+mj-ea"/>
              </a:rPr>
              <a:t>방화벽 로그</a:t>
            </a:r>
            <a:r>
              <a:rPr lang="en-US" altLang="ko-KR" sz="1600" dirty="0" smtClean="0">
                <a:latin typeface="+mj-ea"/>
              </a:rPr>
              <a:t> </a:t>
            </a:r>
            <a:r>
              <a:rPr lang="ko-KR" altLang="en-US" sz="1600" smtClean="0">
                <a:latin typeface="+mj-ea"/>
              </a:rPr>
              <a:t>수집 제거 예정</a:t>
            </a:r>
            <a:endParaRPr lang="ko-KR" altLang="en-US" sz="1600" dirty="0">
              <a:latin typeface="+mn-ea"/>
            </a:endParaRPr>
          </a:p>
        </p:txBody>
      </p:sp>
      <p:graphicFrame>
        <p:nvGraphicFramePr>
          <p:cNvPr id="4" name="표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95590623"/>
              </p:ext>
            </p:extLst>
          </p:nvPr>
        </p:nvGraphicFramePr>
        <p:xfrm>
          <a:off x="416496" y="1836212"/>
          <a:ext cx="4968552" cy="4653178"/>
        </p:xfrm>
        <a:graphic>
          <a:graphicData uri="http://schemas.openxmlformats.org/drawingml/2006/table">
            <a:tbl>
              <a:tblPr/>
              <a:tblGrid>
                <a:gridCol w="2208245"/>
                <a:gridCol w="745283"/>
                <a:gridCol w="1007512"/>
                <a:gridCol w="1007512"/>
              </a:tblGrid>
              <a:tr h="426409">
                <a:tc>
                  <a:txBody>
                    <a:bodyPr/>
                    <a:lstStyle/>
                    <a:p>
                      <a:pPr marL="0" algn="ctr" defTabSz="995464" rtl="0" eaLnBrk="1" fontAlgn="ctr" latinLnBrk="1" hangingPunct="1"/>
                      <a:r>
                        <a:rPr lang="ko-KR" altLang="en-US" sz="1000" b="1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인덱스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ltUp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algn="ctr" defTabSz="995464" rtl="0" eaLnBrk="1" fontAlgn="ctr" latinLnBrk="1" hangingPunct="1"/>
                      <a:r>
                        <a:rPr lang="ko-KR" altLang="en-US" sz="1000" b="1" kern="120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데이터량</a:t>
                      </a:r>
                      <a:endParaRPr lang="ko-KR" altLang="en-US" sz="1000" b="1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ltUp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algn="ctr" defTabSz="995464" rtl="0" eaLnBrk="1" fontAlgn="ctr" latinLnBrk="1" hangingPunct="1"/>
                      <a:r>
                        <a:rPr lang="ko-KR" altLang="en-US" sz="1000" b="1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시스템 사용량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ltUp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algn="ctr" defTabSz="995464" rtl="0" eaLnBrk="1" fontAlgn="ctr" latinLnBrk="1" hangingPunct="1"/>
                      <a:r>
                        <a:rPr lang="ko-KR" altLang="en-US" sz="1000" b="1" kern="120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비고</a:t>
                      </a:r>
                      <a:endParaRPr lang="ko-KR" altLang="en-US" sz="1000" b="1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ltUp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</a:tr>
              <a:tr h="234049">
                <a:tc>
                  <a:txBody>
                    <a:bodyPr/>
                    <a:lstStyle/>
                    <a:p>
                      <a:pPr marL="0" algn="ctr" defTabSz="995464" rtl="0" eaLnBrk="1" fontAlgn="ctr" latinLnBrk="1" hangingPunct="1"/>
                      <a:r>
                        <a:rPr lang="ko-KR" altLang="en-US" sz="1000" b="0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시스템 스마트워크 </a:t>
                      </a:r>
                      <a:r>
                        <a:rPr lang="en-US" altLang="ko-KR" sz="1000" b="0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log index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25.2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50.5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95464" rtl="0" eaLnBrk="1" fontAlgn="ctr" latinLnBrk="1" hangingPunct="1"/>
                      <a:r>
                        <a:rPr lang="ko-KR" altLang="en-US" sz="1000" b="0" kern="1200" dirty="0" err="1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현재량</a:t>
                      </a:r>
                      <a:endParaRPr lang="en-US" altLang="ko-KR" sz="1000" b="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7936">
                <a:tc>
                  <a:txBody>
                    <a:bodyPr/>
                    <a:lstStyle/>
                    <a:p>
                      <a:pPr marL="0" algn="ctr" defTabSz="995464" rtl="0" eaLnBrk="1" fontAlgn="ctr" latinLnBrk="1" hangingPunct="1"/>
                      <a:r>
                        <a:rPr lang="ko-KR" altLang="en-US" sz="1000" b="0" kern="120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케미칼</a:t>
                      </a:r>
                      <a:r>
                        <a:rPr lang="ko-KR" altLang="en-US" sz="1000" b="0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스마트워크 </a:t>
                      </a:r>
                      <a:r>
                        <a:rPr lang="en-US" altLang="ko-KR" sz="1000" b="0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log index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18.5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37.1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95464" rtl="0" eaLnBrk="1" fontAlgn="ctr" latinLnBrk="1" hangingPunct="1"/>
                      <a:r>
                        <a:rPr lang="ko-KR" altLang="en-US" sz="1000" b="0" kern="1200" dirty="0" err="1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현재량</a:t>
                      </a:r>
                      <a:endParaRPr lang="en-US" altLang="ko-KR" sz="1000" b="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4049">
                <a:tc>
                  <a:txBody>
                    <a:bodyPr/>
                    <a:lstStyle/>
                    <a:p>
                      <a:pPr marL="0" algn="ctr" defTabSz="995464" rtl="0" eaLnBrk="1" fontAlgn="ctr" latinLnBrk="1" hangingPunct="1"/>
                      <a:r>
                        <a:rPr lang="ko-KR" altLang="en-US" sz="1000" b="0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건설 스마트워크 </a:t>
                      </a:r>
                      <a:r>
                        <a:rPr lang="en-US" altLang="ko-KR" sz="1000" b="0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log index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18.5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37.1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95464" rtl="0" eaLnBrk="1" fontAlgn="ctr" latinLnBrk="1" hangingPunct="1"/>
                      <a:r>
                        <a:rPr lang="ko-KR" altLang="en-US" sz="1000" b="0" kern="120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예상량</a:t>
                      </a:r>
                      <a:endParaRPr lang="en-US" altLang="ko-KR" sz="1000" b="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4049">
                <a:tc>
                  <a:txBody>
                    <a:bodyPr/>
                    <a:lstStyle/>
                    <a:p>
                      <a:pPr marL="0" algn="ctr" defTabSz="995464" rtl="0" eaLnBrk="1" fontAlgn="ctr" latinLnBrk="1" hangingPunct="1"/>
                      <a:r>
                        <a:rPr lang="ko-KR" altLang="en-US" sz="1000" b="0" kern="120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리조트</a:t>
                      </a:r>
                      <a:r>
                        <a:rPr lang="ko-KR" altLang="en-US" sz="1000" b="0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스마트워크 </a:t>
                      </a:r>
                      <a:r>
                        <a:rPr lang="en-US" altLang="ko-KR" sz="1000" b="0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log index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18.5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37.1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95464" rtl="0" eaLnBrk="1" fontAlgn="ctr" latinLnBrk="1" hangingPunct="1"/>
                      <a:r>
                        <a:rPr lang="ko-KR" altLang="en-US" sz="1000" b="0" kern="120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예상량</a:t>
                      </a:r>
                      <a:endParaRPr lang="en-US" altLang="ko-KR" sz="1000" b="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4049">
                <a:tc>
                  <a:txBody>
                    <a:bodyPr/>
                    <a:lstStyle/>
                    <a:p>
                      <a:pPr marL="0" algn="ctr" defTabSz="995464" rtl="0" eaLnBrk="1" fontAlgn="ctr" latinLnBrk="1" hangingPunct="1"/>
                      <a:r>
                        <a:rPr lang="en-US" sz="1000" b="0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G11 </a:t>
                      </a:r>
                      <a:r>
                        <a:rPr lang="ko-KR" altLang="en-US" sz="1000" b="0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스마트워크 </a:t>
                      </a:r>
                      <a:r>
                        <a:rPr lang="en-US" sz="1000" b="0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log index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18.5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37.1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95464" rtl="0" eaLnBrk="1" fontAlgn="ctr" latinLnBrk="1" hangingPunct="1"/>
                      <a:r>
                        <a:rPr lang="ko-KR" altLang="en-US" sz="1000" b="0" kern="120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예상량</a:t>
                      </a:r>
                      <a:endParaRPr lang="en-US" altLang="ko-KR" sz="1000" b="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4049">
                <a:tc>
                  <a:txBody>
                    <a:bodyPr/>
                    <a:lstStyle/>
                    <a:p>
                      <a:pPr marL="0" algn="ctr" defTabSz="995464" rtl="0" eaLnBrk="1" fontAlgn="ctr" latinLnBrk="1" hangingPunct="1"/>
                      <a:r>
                        <a:rPr lang="ko-KR" altLang="en-US" sz="1000" b="0" kern="120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갤러리아</a:t>
                      </a:r>
                      <a:r>
                        <a:rPr lang="ko-KR" altLang="en-US" sz="1000" b="0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스마트워크 </a:t>
                      </a:r>
                      <a:r>
                        <a:rPr lang="en-US" altLang="ko-KR" sz="1000" b="0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log index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18.5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37.1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95464" rtl="0" eaLnBrk="1" fontAlgn="ctr" latinLnBrk="1" hangingPunct="1"/>
                      <a:r>
                        <a:rPr lang="ko-KR" altLang="en-US" sz="1000" b="0" kern="120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예상량</a:t>
                      </a:r>
                      <a:endParaRPr lang="en-US" altLang="ko-KR" sz="1000" b="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4049">
                <a:tc>
                  <a:txBody>
                    <a:bodyPr/>
                    <a:lstStyle/>
                    <a:p>
                      <a:pPr marL="0" algn="ctr" defTabSz="995464" rtl="0" eaLnBrk="1" fontAlgn="ctr" latinLnBrk="1" hangingPunct="1"/>
                      <a:r>
                        <a:rPr lang="ko-KR" altLang="en-US" sz="1000" b="0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토탈</a:t>
                      </a:r>
                      <a:r>
                        <a:rPr lang="en-US" altLang="ko-KR" sz="1000" b="0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/</a:t>
                      </a:r>
                      <a:r>
                        <a:rPr lang="ko-KR" altLang="en-US" sz="1000" b="0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종화 스마트워크 </a:t>
                      </a:r>
                      <a:r>
                        <a:rPr lang="en-US" altLang="ko-KR" sz="1000" b="0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log index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18.5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37.1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95464" rtl="0" eaLnBrk="1" fontAlgn="ctr" latinLnBrk="1" hangingPunct="1"/>
                      <a:r>
                        <a:rPr lang="ko-KR" altLang="en-US" sz="1000" b="0" kern="120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예상량</a:t>
                      </a:r>
                      <a:endParaRPr lang="en-US" altLang="ko-KR" sz="1000" b="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4049">
                <a:tc>
                  <a:txBody>
                    <a:bodyPr/>
                    <a:lstStyle/>
                    <a:p>
                      <a:pPr marL="0" algn="ctr" defTabSz="995464" rtl="0" eaLnBrk="1" fontAlgn="ctr" latinLnBrk="1" hangingPunct="1"/>
                      <a:r>
                        <a:rPr lang="ko-KR" altLang="en-US" sz="1000" b="0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스마트워크 </a:t>
                      </a:r>
                      <a:r>
                        <a:rPr lang="en-US" sz="1000" b="0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metric index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22.4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44.8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95464" rtl="0" eaLnBrk="1" fontAlgn="ctr" latinLnBrk="1" hangingPunct="1"/>
                      <a:r>
                        <a:rPr lang="ko-KR" altLang="en-US" sz="1000" b="0" kern="1200" dirty="0" err="1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예상량</a:t>
                      </a:r>
                      <a:endParaRPr lang="en-US" altLang="ko-KR" sz="1000" b="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4049">
                <a:tc>
                  <a:txBody>
                    <a:bodyPr/>
                    <a:lstStyle/>
                    <a:p>
                      <a:pPr marL="0" algn="ctr" defTabSz="995464" rtl="0" eaLnBrk="1" fontAlgn="ctr" latinLnBrk="1" hangingPunct="1"/>
                      <a:r>
                        <a:rPr lang="en-US" sz="1000" b="0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N/W </a:t>
                      </a:r>
                      <a:r>
                        <a:rPr lang="ko-KR" altLang="en-US" sz="1000" b="0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통합 로그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20.9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34.4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95464" rtl="0" eaLnBrk="1" fontAlgn="ctr" latinLnBrk="1" hangingPunct="1"/>
                      <a:r>
                        <a:rPr lang="ko-KR" altLang="en-US" sz="1000" b="0" kern="1200" dirty="0" err="1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현재량</a:t>
                      </a:r>
                      <a:endParaRPr lang="en-US" altLang="ko-KR" sz="1000" b="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4049">
                <a:tc>
                  <a:txBody>
                    <a:bodyPr/>
                    <a:lstStyle/>
                    <a:p>
                      <a:pPr marL="0" algn="ctr" defTabSz="995464" rtl="0" eaLnBrk="1" fontAlgn="ctr" latinLnBrk="1" hangingPunct="1"/>
                      <a:r>
                        <a:rPr lang="en-US" altLang="ko-KR" sz="1000" b="0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N/W </a:t>
                      </a:r>
                      <a:r>
                        <a:rPr lang="ko-KR" altLang="en-US" sz="1000" b="0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시스템 스마트워크 </a:t>
                      </a:r>
                      <a:r>
                        <a:rPr lang="en-US" altLang="ko-KR" sz="1000" b="0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log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1.5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95464" rtl="0" eaLnBrk="1" fontAlgn="ctr" latinLnBrk="1" hangingPunct="1"/>
                      <a:r>
                        <a:rPr lang="ko-KR" altLang="en-US" sz="1000" b="0" kern="120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현재량</a:t>
                      </a:r>
                      <a:endParaRPr lang="en-US" altLang="ko-KR" sz="1000" b="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4049">
                <a:tc>
                  <a:txBody>
                    <a:bodyPr/>
                    <a:lstStyle/>
                    <a:p>
                      <a:pPr marL="0" algn="ctr" defTabSz="995464" rtl="0" eaLnBrk="1" fontAlgn="ctr" latinLnBrk="1" hangingPunct="1"/>
                      <a:r>
                        <a:rPr lang="en-US" altLang="ko-KR" sz="1000" b="0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N/W </a:t>
                      </a:r>
                      <a:r>
                        <a:rPr lang="ko-KR" altLang="en-US" sz="1000" b="0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케미칼 스마트워크 </a:t>
                      </a:r>
                      <a:r>
                        <a:rPr lang="en-US" altLang="ko-KR" sz="1000" b="0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log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1.5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95464" rtl="0" eaLnBrk="1" fontAlgn="ctr" latinLnBrk="1" hangingPunct="1"/>
                      <a:r>
                        <a:rPr lang="ko-KR" altLang="en-US" sz="1000" b="0" kern="120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현재량</a:t>
                      </a:r>
                      <a:endParaRPr lang="en-US" altLang="ko-KR" sz="1000" b="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4049">
                <a:tc>
                  <a:txBody>
                    <a:bodyPr/>
                    <a:lstStyle/>
                    <a:p>
                      <a:pPr marL="0" algn="ctr" defTabSz="995464" rtl="0" eaLnBrk="1" fontAlgn="ctr" latinLnBrk="1" hangingPunct="1"/>
                      <a:r>
                        <a:rPr lang="en-US" altLang="ko-KR" sz="1000" b="0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N/W </a:t>
                      </a:r>
                      <a:r>
                        <a:rPr lang="ko-KR" altLang="en-US" sz="1000" b="0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시스템 스마트워크 </a:t>
                      </a:r>
                      <a:r>
                        <a:rPr lang="en-US" altLang="ko-KR" sz="1000" b="0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metric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0.1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0.2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95464" rtl="0" eaLnBrk="1" fontAlgn="ctr" latinLnBrk="1" hangingPunct="1"/>
                      <a:r>
                        <a:rPr lang="ko-KR" altLang="en-US" sz="1000" b="0" kern="120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현재량</a:t>
                      </a:r>
                      <a:endParaRPr lang="en-US" altLang="ko-KR" sz="1000" b="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4049">
                <a:tc>
                  <a:txBody>
                    <a:bodyPr/>
                    <a:lstStyle/>
                    <a:p>
                      <a:pPr marL="0" algn="ctr" defTabSz="995464" rtl="0" eaLnBrk="1" fontAlgn="ctr" latinLnBrk="1" hangingPunct="1"/>
                      <a:r>
                        <a:rPr lang="en-US" altLang="ko-KR" sz="1000" b="0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N/W </a:t>
                      </a:r>
                      <a:r>
                        <a:rPr lang="ko-KR" altLang="en-US" sz="1000" b="0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케미칼 스마트워크 </a:t>
                      </a:r>
                      <a:r>
                        <a:rPr lang="en-US" altLang="ko-KR" sz="1000" b="0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metric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0.1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0.2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95464" rtl="0" eaLnBrk="1" fontAlgn="ctr" latinLnBrk="1" hangingPunct="1"/>
                      <a:r>
                        <a:rPr lang="ko-KR" altLang="en-US" sz="1000" b="0" kern="1200" dirty="0" err="1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현재량</a:t>
                      </a:r>
                      <a:endParaRPr lang="en-US" altLang="ko-KR" sz="1000" b="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4049">
                <a:tc>
                  <a:txBody>
                    <a:bodyPr/>
                    <a:lstStyle/>
                    <a:p>
                      <a:pPr marL="0" algn="ctr" defTabSz="995464" rtl="0" eaLnBrk="1" fontAlgn="ctr" latinLnBrk="1" hangingPunct="1"/>
                      <a:r>
                        <a:rPr lang="en-US" altLang="ko-KR" sz="1000" b="0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N/W 5</a:t>
                      </a:r>
                      <a:r>
                        <a:rPr lang="ko-KR" altLang="en-US" sz="1000" b="0" kern="120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개사 스마트워크 </a:t>
                      </a:r>
                      <a:r>
                        <a:rPr lang="en-US" altLang="ko-KR" sz="1000" b="0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log</a:t>
                      </a:r>
                      <a:endParaRPr lang="ko-KR" altLang="en-US" sz="1000" b="0"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7.5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15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95464" rtl="0" eaLnBrk="1" fontAlgn="ctr" latinLnBrk="1" hangingPunct="1"/>
                      <a:r>
                        <a:rPr lang="ko-KR" altLang="en-US" sz="1000" b="0" kern="1200" dirty="0" err="1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예상량</a:t>
                      </a:r>
                      <a:endParaRPr lang="en-US" altLang="ko-KR" sz="1000" b="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4049">
                <a:tc>
                  <a:txBody>
                    <a:bodyPr/>
                    <a:lstStyle/>
                    <a:p>
                      <a:pPr marL="0" algn="ctr" defTabSz="995464" rtl="0" eaLnBrk="1" fontAlgn="ctr" latinLnBrk="1" hangingPunct="1"/>
                      <a:r>
                        <a:rPr lang="en-US" altLang="ko-KR" sz="1000" b="0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N/W</a:t>
                      </a:r>
                      <a:r>
                        <a:rPr lang="en-US" altLang="ko-KR" sz="1000" b="0" kern="1200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5</a:t>
                      </a:r>
                      <a:r>
                        <a:rPr lang="ko-KR" altLang="en-US" sz="1000" b="0" kern="1200" baseline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개사 스마트워크 </a:t>
                      </a:r>
                      <a:r>
                        <a:rPr lang="en-US" altLang="ko-KR" sz="1000" b="0" kern="1200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metric</a:t>
                      </a:r>
                      <a:endParaRPr lang="ko-KR" altLang="en-US" sz="1000" b="0"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0.5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95464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b="0" kern="120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예상량</a:t>
                      </a:r>
                      <a:endParaRPr lang="en-US" altLang="ko-KR" sz="1000" b="0" kern="120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4049">
                <a:tc>
                  <a:txBody>
                    <a:bodyPr/>
                    <a:lstStyle/>
                    <a:p>
                      <a:pPr marL="0" algn="ctr" defTabSz="995464" rtl="0" eaLnBrk="1" fontAlgn="ctr" latinLnBrk="1" hangingPunct="1"/>
                      <a:r>
                        <a:rPr lang="en-US" sz="1000" b="0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N/W </a:t>
                      </a:r>
                      <a:r>
                        <a:rPr lang="ko-KR" altLang="en-US" sz="1000" b="0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방화벽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62.6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125.2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95464" rtl="0" eaLnBrk="1" fontAlgn="ctr" latinLnBrk="1" hangingPunct="1"/>
                      <a:r>
                        <a:rPr lang="ko-KR" altLang="en-US" sz="1000" b="0" kern="1200" dirty="0" err="1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현재량</a:t>
                      </a:r>
                      <a:endParaRPr lang="en-US" altLang="ko-KR" sz="1000" b="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4049">
                <a:tc>
                  <a:txBody>
                    <a:bodyPr/>
                    <a:lstStyle/>
                    <a:p>
                      <a:pPr marL="0" algn="ctr" defTabSz="995464" rtl="0" eaLnBrk="1" fontAlgn="ctr" latinLnBrk="1" hangingPunct="1"/>
                      <a:r>
                        <a:rPr lang="ko-KR" altLang="en-US" sz="1000" b="0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합계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UpDiag">
                      <a:fgClr>
                        <a:schemeClr val="accent6">
                          <a:lumMod val="20000"/>
                          <a:lumOff val="80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253.3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UpDiag">
                      <a:fgClr>
                        <a:schemeClr val="accent6">
                          <a:lumMod val="20000"/>
                          <a:lumOff val="80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499.9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UpDiag">
                      <a:fgClr>
                        <a:schemeClr val="accent6">
                          <a:lumMod val="20000"/>
                          <a:lumOff val="80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algn="ctr" defTabSz="995464" rtl="0" eaLnBrk="1" fontAlgn="ctr" latinLnBrk="1" hangingPunct="1"/>
                      <a:endParaRPr lang="en-US" altLang="ko-KR" sz="1000" b="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UpDiag">
                      <a:fgClr>
                        <a:schemeClr val="accent6">
                          <a:lumMod val="20000"/>
                          <a:lumOff val="80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</a:tr>
              <a:tr h="234049">
                <a:tc>
                  <a:txBody>
                    <a:bodyPr/>
                    <a:lstStyle/>
                    <a:p>
                      <a:pPr marL="0" algn="ctr" defTabSz="995464" rtl="0" eaLnBrk="1" fontAlgn="ctr" latinLnBrk="1" hangingPunct="1"/>
                      <a:r>
                        <a:rPr lang="ko-KR" altLang="en-US" sz="1000" b="0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합계</a:t>
                      </a:r>
                      <a:r>
                        <a:rPr lang="en-US" altLang="ko-KR" sz="1000" b="0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(</a:t>
                      </a:r>
                      <a:r>
                        <a:rPr lang="ko-KR" altLang="en-US" sz="1000" b="0" kern="120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불필요 </a:t>
                      </a:r>
                      <a:r>
                        <a:rPr lang="ko-KR" altLang="en-US" sz="1000" b="0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데이터 </a:t>
                      </a:r>
                      <a:r>
                        <a:rPr lang="ko-KR" altLang="en-US" sz="1000" b="0" kern="120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정리 시</a:t>
                      </a:r>
                      <a:r>
                        <a:rPr lang="en-US" altLang="ko-KR" sz="1000" b="0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)</a:t>
                      </a:r>
                      <a:endParaRPr lang="ko-KR" altLang="en-US" sz="1000" b="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UpDiag">
                      <a:fgClr>
                        <a:schemeClr val="accent6">
                          <a:lumMod val="20000"/>
                          <a:lumOff val="80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190.7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UpDiag">
                      <a:fgClr>
                        <a:schemeClr val="accent6">
                          <a:lumMod val="20000"/>
                          <a:lumOff val="80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374.7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UpDiag">
                      <a:fgClr>
                        <a:schemeClr val="accent6">
                          <a:lumMod val="20000"/>
                          <a:lumOff val="80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algn="ctr" defTabSz="995464" rtl="0" eaLnBrk="1" fontAlgn="ctr" latinLnBrk="1" hangingPunct="1"/>
                      <a:endParaRPr lang="en-US" altLang="ko-KR" sz="1000" b="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UpDiag">
                      <a:fgClr>
                        <a:schemeClr val="accent6">
                          <a:lumMod val="20000"/>
                          <a:lumOff val="80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</a:tr>
            </a:tbl>
          </a:graphicData>
        </a:graphic>
      </p:graphicFrame>
      <p:sp>
        <p:nvSpPr>
          <p:cNvPr id="26" name="텍스트 개체 틀 2"/>
          <p:cNvSpPr txBox="1">
            <a:spLocks/>
          </p:cNvSpPr>
          <p:nvPr/>
        </p:nvSpPr>
        <p:spPr>
          <a:xfrm>
            <a:off x="4880992" y="1620302"/>
            <a:ext cx="1008112" cy="260412"/>
          </a:xfrm>
          <a:prstGeom prst="rect">
            <a:avLst/>
          </a:prstGeom>
          <a:noFill/>
        </p:spPr>
        <p:txBody>
          <a:bodyPr wrap="square" lIns="0" tIns="47710" rIns="0" bIns="47710" rtlCol="0">
            <a:noAutofit/>
          </a:bodyPr>
          <a:lstStyle>
            <a:lvl1pPr marL="0" indent="0" algn="l" defTabSz="914400" rtl="0" eaLnBrk="1" latinLnBrk="1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ko-KR" altLang="en-US" sz="1200" kern="1200" spc="-95" dirty="0" smtClean="0">
                <a:ln>
                  <a:solidFill>
                    <a:schemeClr val="bg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맑은 고딕" panose="020B0503020000020004" pitchFamily="50" charset="-127"/>
                <a:cs typeface="Arial" pitchFamily="34" charset="0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ko-KR" altLang="en-US" sz="1912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ko-KR" altLang="en-US" sz="1912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ko-KR" altLang="en-US" sz="1912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ko-KR" altLang="en-US" sz="1912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sz="1000" dirty="0" smtClean="0">
                <a:latin typeface="+mn-ea"/>
              </a:rPr>
              <a:t>(</a:t>
            </a:r>
            <a:r>
              <a:rPr lang="ko-KR" altLang="en-US" sz="1000" smtClean="0">
                <a:latin typeface="+mn-ea"/>
              </a:rPr>
              <a:t>단위 </a:t>
            </a:r>
            <a:r>
              <a:rPr lang="en-US" altLang="ko-KR" sz="1000" dirty="0" smtClean="0">
                <a:latin typeface="+mn-ea"/>
              </a:rPr>
              <a:t>: Gb)</a:t>
            </a:r>
            <a:endParaRPr lang="ko-KR" altLang="en-US" sz="100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30362071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제목 1"/>
          <p:cNvSpPr>
            <a:spLocks noGrp="1"/>
          </p:cNvSpPr>
          <p:nvPr>
            <p:ph type="title"/>
          </p:nvPr>
        </p:nvSpPr>
        <p:spPr>
          <a:xfrm>
            <a:off x="273050" y="274175"/>
            <a:ext cx="7002350" cy="486995"/>
          </a:xfrm>
        </p:spPr>
        <p:txBody>
          <a:bodyPr/>
          <a:lstStyle/>
          <a:p>
            <a:r>
              <a:rPr lang="en-US" altLang="ko-KR" dirty="0" smtClean="0"/>
              <a:t>[back-up] </a:t>
            </a:r>
            <a:r>
              <a:rPr lang="ko-KR" altLang="en-US" smtClean="0"/>
              <a:t>시스템</a:t>
            </a:r>
            <a:r>
              <a:rPr lang="en-US" altLang="ko-KR" dirty="0" smtClean="0"/>
              <a:t>ICT </a:t>
            </a:r>
            <a:r>
              <a:rPr lang="ko-KR" altLang="en-US" smtClean="0"/>
              <a:t>스마트워크 확대 적용</a:t>
            </a:r>
            <a:endParaRPr lang="ko-KR" altLang="en-US" dirty="0"/>
          </a:p>
        </p:txBody>
      </p:sp>
      <p:sp>
        <p:nvSpPr>
          <p:cNvPr id="7" name="텍스트 개체 틀 2"/>
          <p:cNvSpPr>
            <a:spLocks noGrp="1"/>
          </p:cNvSpPr>
          <p:nvPr>
            <p:ph type="body" sz="quarter" idx="10"/>
          </p:nvPr>
        </p:nvSpPr>
        <p:spPr>
          <a:xfrm>
            <a:off x="273050" y="931367"/>
            <a:ext cx="9357519" cy="733437"/>
          </a:xfrm>
          <a:noFill/>
        </p:spPr>
        <p:txBody>
          <a:bodyPr wrap="square" lIns="0" tIns="47710" rIns="0" bIns="47710" rtlCol="0">
            <a:noAutofit/>
          </a:bodyPr>
          <a:lstStyle/>
          <a:p>
            <a:r>
              <a:rPr lang="ko-KR" altLang="en-US" sz="1600" b="1" dirty="0" smtClean="0">
                <a:latin typeface="+mj-ea"/>
              </a:rPr>
              <a:t>시스템</a:t>
            </a:r>
            <a:r>
              <a:rPr lang="en-US" altLang="ko-KR" sz="1600" b="1" dirty="0" smtClean="0">
                <a:latin typeface="+mj-ea"/>
              </a:rPr>
              <a:t>ICT </a:t>
            </a:r>
            <a:r>
              <a:rPr lang="ko-KR" altLang="en-US" sz="1600" b="1" smtClean="0">
                <a:latin typeface="+mj-ea"/>
              </a:rPr>
              <a:t>스마트워크 확대 적용 시스템 리스트</a:t>
            </a:r>
            <a:endParaRPr lang="en-US" altLang="ko-KR" sz="1600" b="1" dirty="0" smtClean="0">
              <a:latin typeface="+mj-ea"/>
            </a:endParaRPr>
          </a:p>
          <a:p>
            <a:r>
              <a:rPr lang="en-US" altLang="ko-KR" sz="1600" dirty="0">
                <a:latin typeface="+mj-ea"/>
              </a:rPr>
              <a:t> </a:t>
            </a:r>
            <a:endParaRPr lang="ko-KR" altLang="en-US" sz="1600" dirty="0">
              <a:latin typeface="+mn-ea"/>
            </a:endParaRPr>
          </a:p>
        </p:txBody>
      </p:sp>
      <p:graphicFrame>
        <p:nvGraphicFramePr>
          <p:cNvPr id="2" name="표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27997042"/>
              </p:ext>
            </p:extLst>
          </p:nvPr>
        </p:nvGraphicFramePr>
        <p:xfrm>
          <a:off x="273050" y="1310859"/>
          <a:ext cx="7200000" cy="5220010"/>
        </p:xfrm>
        <a:graphic>
          <a:graphicData uri="http://schemas.openxmlformats.org/drawingml/2006/table">
            <a:tbl>
              <a:tblPr/>
              <a:tblGrid>
                <a:gridCol w="1080729"/>
                <a:gridCol w="2249087"/>
                <a:gridCol w="861664"/>
                <a:gridCol w="890873"/>
                <a:gridCol w="788642"/>
                <a:gridCol w="1329005"/>
              </a:tblGrid>
              <a:tr h="28536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Hostname</a:t>
                      </a:r>
                    </a:p>
                  </a:txBody>
                  <a:tcPr marL="7607" marR="7607" marT="76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ltUp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1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용도</a:t>
                      </a:r>
                    </a:p>
                  </a:txBody>
                  <a:tcPr marL="7607" marR="7607" marT="76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ltUp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kern="1200" dirty="0" err="1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metricbeat</a:t>
                      </a:r>
                      <a:endParaRPr lang="en-US" sz="1000" b="1" kern="1200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7607" marR="7607" marT="76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ltUp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kern="1200" dirty="0" err="1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winlogbeat</a:t>
                      </a:r>
                      <a:endParaRPr lang="en-US" sz="1000" b="1" kern="1200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7607" marR="7607" marT="76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ltUp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kern="1200" dirty="0" err="1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filebeat</a:t>
                      </a:r>
                      <a:endParaRPr lang="en-US" sz="1000" b="1" kern="1200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7607" marR="7607" marT="76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ltUp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kern="1200" dirty="0" err="1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filebeat</a:t>
                      </a:r>
                      <a:r>
                        <a:rPr lang="en-US" sz="1000" b="1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ko-KR" altLang="en-US" sz="1000" b="1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대상</a:t>
                      </a:r>
                    </a:p>
                  </a:txBody>
                  <a:tcPr marL="7607" marR="7607" marT="76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ltUp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</a:tr>
              <a:tr h="19738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HSNC-DC01</a:t>
                      </a:r>
                    </a:p>
                  </a:txBody>
                  <a:tcPr marL="7607" marR="7607" marT="76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AD Domain </a:t>
                      </a:r>
                      <a:r>
                        <a:rPr lang="en-US" sz="1000" b="0" kern="1200" dirty="0" err="1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Controler</a:t>
                      </a:r>
                      <a:r>
                        <a:rPr lang="en-US" sz="1000" b="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ko-KR" altLang="en-US" sz="10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서버 </a:t>
                      </a:r>
                      <a:r>
                        <a:rPr lang="en-US" altLang="ko-KR" sz="1000" b="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#1</a:t>
                      </a:r>
                    </a:p>
                  </a:txBody>
                  <a:tcPr marL="7607" marR="7607" marT="76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O</a:t>
                      </a:r>
                    </a:p>
                  </a:txBody>
                  <a:tcPr marL="7607" marR="7607" marT="76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O</a:t>
                      </a:r>
                    </a:p>
                  </a:txBody>
                  <a:tcPr marL="7607" marR="7607" marT="76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0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　</a:t>
                      </a:r>
                    </a:p>
                  </a:txBody>
                  <a:tcPr marL="7607" marR="7607" marT="76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　</a:t>
                      </a:r>
                    </a:p>
                  </a:txBody>
                  <a:tcPr marL="7607" marR="7607" marT="76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738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HSNC-DC02</a:t>
                      </a:r>
                    </a:p>
                  </a:txBody>
                  <a:tcPr marL="7607" marR="7607" marT="76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AD Domain </a:t>
                      </a:r>
                      <a:r>
                        <a:rPr lang="en-US" sz="1000" b="0" kern="1200" dirty="0" err="1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Controler</a:t>
                      </a:r>
                      <a:r>
                        <a:rPr lang="en-US" sz="1000" b="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ko-KR" altLang="en-US" sz="10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서버 </a:t>
                      </a:r>
                      <a:r>
                        <a:rPr lang="en-US" altLang="ko-KR" sz="1000" b="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#2</a:t>
                      </a:r>
                    </a:p>
                  </a:txBody>
                  <a:tcPr marL="7607" marR="7607" marT="76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O</a:t>
                      </a:r>
                    </a:p>
                  </a:txBody>
                  <a:tcPr marL="7607" marR="7607" marT="76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O</a:t>
                      </a:r>
                    </a:p>
                  </a:txBody>
                  <a:tcPr marL="7607" marR="7607" marT="76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0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　</a:t>
                      </a:r>
                    </a:p>
                  </a:txBody>
                  <a:tcPr marL="7607" marR="7607" marT="76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　</a:t>
                      </a:r>
                    </a:p>
                  </a:txBody>
                  <a:tcPr marL="7607" marR="7607" marT="76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738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hsnc-mgm01</a:t>
                      </a:r>
                    </a:p>
                  </a:txBody>
                  <a:tcPr marL="7607" marR="7607" marT="76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00" b="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AD SCCM(</a:t>
                      </a:r>
                      <a:r>
                        <a:rPr lang="ko-KR" altLang="en-US" sz="10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계정관리</a:t>
                      </a:r>
                      <a:r>
                        <a:rPr lang="en-US" altLang="ko-KR" sz="1000" b="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) </a:t>
                      </a:r>
                      <a:r>
                        <a:rPr lang="ko-KR" altLang="en-US" sz="10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서버 </a:t>
                      </a:r>
                      <a:r>
                        <a:rPr lang="en-US" altLang="ko-KR" sz="1000" b="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#1</a:t>
                      </a:r>
                    </a:p>
                  </a:txBody>
                  <a:tcPr marL="7607" marR="7607" marT="76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O</a:t>
                      </a:r>
                    </a:p>
                  </a:txBody>
                  <a:tcPr marL="7607" marR="7607" marT="76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O</a:t>
                      </a:r>
                    </a:p>
                  </a:txBody>
                  <a:tcPr marL="7607" marR="7607" marT="76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0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　</a:t>
                      </a:r>
                    </a:p>
                  </a:txBody>
                  <a:tcPr marL="7607" marR="7607" marT="76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　</a:t>
                      </a:r>
                    </a:p>
                  </a:txBody>
                  <a:tcPr marL="7607" marR="7607" marT="76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738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hsnc-mgm02</a:t>
                      </a:r>
                    </a:p>
                  </a:txBody>
                  <a:tcPr marL="7607" marR="7607" marT="76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00" b="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AD SCCM(</a:t>
                      </a:r>
                      <a:r>
                        <a:rPr lang="ko-KR" altLang="en-US" sz="10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계정관리</a:t>
                      </a:r>
                      <a:r>
                        <a:rPr lang="en-US" altLang="ko-KR" sz="1000" b="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) </a:t>
                      </a:r>
                      <a:r>
                        <a:rPr lang="ko-KR" altLang="en-US" sz="10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서버 </a:t>
                      </a:r>
                      <a:r>
                        <a:rPr lang="en-US" altLang="ko-KR" sz="1000" b="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#2</a:t>
                      </a:r>
                    </a:p>
                  </a:txBody>
                  <a:tcPr marL="7607" marR="7607" marT="76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O</a:t>
                      </a:r>
                    </a:p>
                  </a:txBody>
                  <a:tcPr marL="7607" marR="7607" marT="76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O</a:t>
                      </a:r>
                    </a:p>
                  </a:txBody>
                  <a:tcPr marL="7607" marR="7607" marT="76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0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　</a:t>
                      </a:r>
                    </a:p>
                  </a:txBody>
                  <a:tcPr marL="7607" marR="7607" marT="76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　</a:t>
                      </a:r>
                    </a:p>
                  </a:txBody>
                  <a:tcPr marL="7607" marR="7607" marT="76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738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HSNC-ILM01</a:t>
                      </a:r>
                    </a:p>
                  </a:txBody>
                  <a:tcPr marL="7607" marR="7607" marT="76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통합계정서버</a:t>
                      </a:r>
                    </a:p>
                  </a:txBody>
                  <a:tcPr marL="7607" marR="7607" marT="76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O</a:t>
                      </a:r>
                    </a:p>
                  </a:txBody>
                  <a:tcPr marL="7607" marR="7607" marT="76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O</a:t>
                      </a:r>
                    </a:p>
                  </a:txBody>
                  <a:tcPr marL="7607" marR="7607" marT="76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0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　</a:t>
                      </a:r>
                    </a:p>
                  </a:txBody>
                  <a:tcPr marL="7607" marR="7607" marT="76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　</a:t>
                      </a:r>
                    </a:p>
                  </a:txBody>
                  <a:tcPr marL="7607" marR="7607" marT="76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738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HSNCLYNC01</a:t>
                      </a:r>
                    </a:p>
                  </a:txBody>
                  <a:tcPr marL="7607" marR="7607" marT="76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메신저 링크 서버 </a:t>
                      </a:r>
                      <a:r>
                        <a:rPr lang="en-US" altLang="ko-KR" sz="1000" b="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#1</a:t>
                      </a:r>
                    </a:p>
                  </a:txBody>
                  <a:tcPr marL="7607" marR="7607" marT="76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O</a:t>
                      </a:r>
                    </a:p>
                  </a:txBody>
                  <a:tcPr marL="7607" marR="7607" marT="76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O</a:t>
                      </a:r>
                    </a:p>
                  </a:txBody>
                  <a:tcPr marL="7607" marR="7607" marT="76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0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　</a:t>
                      </a:r>
                    </a:p>
                  </a:txBody>
                  <a:tcPr marL="7607" marR="7607" marT="76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　</a:t>
                      </a:r>
                    </a:p>
                  </a:txBody>
                  <a:tcPr marL="7607" marR="7607" marT="76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738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HSNCLYNC02</a:t>
                      </a:r>
                    </a:p>
                  </a:txBody>
                  <a:tcPr marL="7607" marR="7607" marT="76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메신저 링크 서버 </a:t>
                      </a:r>
                      <a:r>
                        <a:rPr lang="en-US" altLang="ko-KR" sz="1000" b="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#2</a:t>
                      </a:r>
                    </a:p>
                  </a:txBody>
                  <a:tcPr marL="7607" marR="7607" marT="76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O</a:t>
                      </a:r>
                    </a:p>
                  </a:txBody>
                  <a:tcPr marL="7607" marR="7607" marT="76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O</a:t>
                      </a:r>
                    </a:p>
                  </a:txBody>
                  <a:tcPr marL="7607" marR="7607" marT="76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0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　</a:t>
                      </a:r>
                    </a:p>
                  </a:txBody>
                  <a:tcPr marL="7607" marR="7607" marT="76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　</a:t>
                      </a:r>
                    </a:p>
                  </a:txBody>
                  <a:tcPr marL="7607" marR="7607" marT="76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738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HSNCOWA01</a:t>
                      </a:r>
                    </a:p>
                  </a:txBody>
                  <a:tcPr marL="7607" marR="7607" marT="76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Office Web(OWA) SVR #1</a:t>
                      </a:r>
                    </a:p>
                  </a:txBody>
                  <a:tcPr marL="7607" marR="7607" marT="76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O</a:t>
                      </a:r>
                    </a:p>
                  </a:txBody>
                  <a:tcPr marL="7607" marR="7607" marT="76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O</a:t>
                      </a:r>
                    </a:p>
                  </a:txBody>
                  <a:tcPr marL="7607" marR="7607" marT="76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0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　</a:t>
                      </a:r>
                    </a:p>
                  </a:txBody>
                  <a:tcPr marL="7607" marR="7607" marT="76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　</a:t>
                      </a:r>
                    </a:p>
                  </a:txBody>
                  <a:tcPr marL="7607" marR="7607" marT="76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738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HSNCOWA02</a:t>
                      </a:r>
                    </a:p>
                  </a:txBody>
                  <a:tcPr marL="7607" marR="7607" marT="76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Office Web(OWA) SVR #2</a:t>
                      </a:r>
                    </a:p>
                  </a:txBody>
                  <a:tcPr marL="7607" marR="7607" marT="76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O</a:t>
                      </a:r>
                    </a:p>
                  </a:txBody>
                  <a:tcPr marL="7607" marR="7607" marT="76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O</a:t>
                      </a:r>
                    </a:p>
                  </a:txBody>
                  <a:tcPr marL="7607" marR="7607" marT="76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0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　</a:t>
                      </a:r>
                    </a:p>
                  </a:txBody>
                  <a:tcPr marL="7607" marR="7607" marT="76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　</a:t>
                      </a:r>
                    </a:p>
                  </a:txBody>
                  <a:tcPr marL="7607" marR="7607" marT="76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738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HSNCSQL01</a:t>
                      </a:r>
                    </a:p>
                  </a:txBody>
                  <a:tcPr marL="7607" marR="7607" marT="76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메신저 </a:t>
                      </a:r>
                      <a:r>
                        <a:rPr lang="en-US" altLang="ko-KR" sz="1000" b="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MS-SQL DB SVR #1</a:t>
                      </a:r>
                    </a:p>
                  </a:txBody>
                  <a:tcPr marL="7607" marR="7607" marT="76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O</a:t>
                      </a:r>
                    </a:p>
                  </a:txBody>
                  <a:tcPr marL="7607" marR="7607" marT="76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O</a:t>
                      </a:r>
                    </a:p>
                  </a:txBody>
                  <a:tcPr marL="7607" marR="7607" marT="76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O</a:t>
                      </a:r>
                    </a:p>
                  </a:txBody>
                  <a:tcPr marL="7607" marR="7607" marT="76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MS-SQL</a:t>
                      </a:r>
                    </a:p>
                  </a:txBody>
                  <a:tcPr marL="7607" marR="7607" marT="76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738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HSNCSQL02</a:t>
                      </a:r>
                    </a:p>
                  </a:txBody>
                  <a:tcPr marL="7607" marR="7607" marT="76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메신저 </a:t>
                      </a:r>
                      <a:r>
                        <a:rPr lang="en-US" altLang="ko-KR" sz="10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MS-SQL DB SVR #2</a:t>
                      </a:r>
                    </a:p>
                  </a:txBody>
                  <a:tcPr marL="7607" marR="7607" marT="76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O</a:t>
                      </a:r>
                    </a:p>
                  </a:txBody>
                  <a:tcPr marL="7607" marR="7607" marT="76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O</a:t>
                      </a:r>
                    </a:p>
                  </a:txBody>
                  <a:tcPr marL="7607" marR="7607" marT="76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O</a:t>
                      </a:r>
                    </a:p>
                  </a:txBody>
                  <a:tcPr marL="7607" marR="7607" marT="76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MS-SQL</a:t>
                      </a:r>
                    </a:p>
                  </a:txBody>
                  <a:tcPr marL="7607" marR="7607" marT="76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738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HSNC-EX01</a:t>
                      </a:r>
                    </a:p>
                  </a:txBody>
                  <a:tcPr marL="7607" marR="7607" marT="76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Exchange SVR #1</a:t>
                      </a:r>
                    </a:p>
                  </a:txBody>
                  <a:tcPr marL="7607" marR="7607" marT="76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O</a:t>
                      </a:r>
                    </a:p>
                  </a:txBody>
                  <a:tcPr marL="7607" marR="7607" marT="76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O</a:t>
                      </a:r>
                    </a:p>
                  </a:txBody>
                  <a:tcPr marL="7607" marR="7607" marT="76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0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　</a:t>
                      </a:r>
                    </a:p>
                  </a:txBody>
                  <a:tcPr marL="7607" marR="7607" marT="76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　</a:t>
                      </a:r>
                    </a:p>
                  </a:txBody>
                  <a:tcPr marL="7607" marR="7607" marT="76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738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HSNC-EX02</a:t>
                      </a:r>
                    </a:p>
                  </a:txBody>
                  <a:tcPr marL="7607" marR="7607" marT="76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Exchange SVR #2</a:t>
                      </a:r>
                    </a:p>
                  </a:txBody>
                  <a:tcPr marL="7607" marR="7607" marT="76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O</a:t>
                      </a:r>
                    </a:p>
                  </a:txBody>
                  <a:tcPr marL="7607" marR="7607" marT="76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O</a:t>
                      </a:r>
                    </a:p>
                  </a:txBody>
                  <a:tcPr marL="7607" marR="7607" marT="76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0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　</a:t>
                      </a:r>
                    </a:p>
                  </a:txBody>
                  <a:tcPr marL="7607" marR="7607" marT="76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　</a:t>
                      </a:r>
                    </a:p>
                  </a:txBody>
                  <a:tcPr marL="7607" marR="7607" marT="76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738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HSNCSPDB1P</a:t>
                      </a:r>
                    </a:p>
                  </a:txBody>
                  <a:tcPr marL="7607" marR="7607" marT="76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SharePoint DB SVR #1</a:t>
                      </a:r>
                    </a:p>
                  </a:txBody>
                  <a:tcPr marL="7607" marR="7607" marT="76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O</a:t>
                      </a:r>
                    </a:p>
                  </a:txBody>
                  <a:tcPr marL="7607" marR="7607" marT="76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O</a:t>
                      </a:r>
                    </a:p>
                  </a:txBody>
                  <a:tcPr marL="7607" marR="7607" marT="76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O</a:t>
                      </a:r>
                    </a:p>
                  </a:txBody>
                  <a:tcPr marL="7607" marR="7607" marT="76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MS-SQL</a:t>
                      </a:r>
                    </a:p>
                  </a:txBody>
                  <a:tcPr marL="7607" marR="7607" marT="76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738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HSNCSPDB2P</a:t>
                      </a:r>
                    </a:p>
                  </a:txBody>
                  <a:tcPr marL="7607" marR="7607" marT="76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SharePoint DB SVR #2</a:t>
                      </a:r>
                    </a:p>
                  </a:txBody>
                  <a:tcPr marL="7607" marR="7607" marT="76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O</a:t>
                      </a:r>
                    </a:p>
                  </a:txBody>
                  <a:tcPr marL="7607" marR="7607" marT="76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O</a:t>
                      </a:r>
                    </a:p>
                  </a:txBody>
                  <a:tcPr marL="7607" marR="7607" marT="76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O</a:t>
                      </a:r>
                    </a:p>
                  </a:txBody>
                  <a:tcPr marL="7607" marR="7607" marT="76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MS-SQL</a:t>
                      </a:r>
                    </a:p>
                  </a:txBody>
                  <a:tcPr marL="7607" marR="7607" marT="76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738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HSNCSPWF1P</a:t>
                      </a:r>
                    </a:p>
                  </a:txBody>
                  <a:tcPr marL="7607" marR="7607" marT="76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SharePoint Front End #1</a:t>
                      </a:r>
                    </a:p>
                  </a:txBody>
                  <a:tcPr marL="7607" marR="7607" marT="76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O</a:t>
                      </a:r>
                    </a:p>
                  </a:txBody>
                  <a:tcPr marL="7607" marR="7607" marT="76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O</a:t>
                      </a:r>
                    </a:p>
                  </a:txBody>
                  <a:tcPr marL="7607" marR="7607" marT="76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0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　</a:t>
                      </a:r>
                    </a:p>
                  </a:txBody>
                  <a:tcPr marL="7607" marR="7607" marT="76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　</a:t>
                      </a:r>
                    </a:p>
                  </a:txBody>
                  <a:tcPr marL="7607" marR="7607" marT="76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738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HSNCSPWF2P</a:t>
                      </a:r>
                    </a:p>
                  </a:txBody>
                  <a:tcPr marL="7607" marR="7607" marT="76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SharePoint Front End #2</a:t>
                      </a:r>
                    </a:p>
                  </a:txBody>
                  <a:tcPr marL="7607" marR="7607" marT="76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O</a:t>
                      </a:r>
                    </a:p>
                  </a:txBody>
                  <a:tcPr marL="7607" marR="7607" marT="76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O</a:t>
                      </a:r>
                    </a:p>
                  </a:txBody>
                  <a:tcPr marL="7607" marR="7607" marT="76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0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　</a:t>
                      </a:r>
                    </a:p>
                  </a:txBody>
                  <a:tcPr marL="7607" marR="7607" marT="76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　</a:t>
                      </a:r>
                    </a:p>
                  </a:txBody>
                  <a:tcPr marL="7607" marR="7607" marT="76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738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HSNCSPSC1P</a:t>
                      </a:r>
                    </a:p>
                  </a:txBody>
                  <a:tcPr marL="7607" marR="7607" marT="76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SharePoint Search/App #1</a:t>
                      </a:r>
                    </a:p>
                  </a:txBody>
                  <a:tcPr marL="7607" marR="7607" marT="76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O</a:t>
                      </a:r>
                    </a:p>
                  </a:txBody>
                  <a:tcPr marL="7607" marR="7607" marT="76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O</a:t>
                      </a:r>
                    </a:p>
                  </a:txBody>
                  <a:tcPr marL="7607" marR="7607" marT="76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O</a:t>
                      </a:r>
                    </a:p>
                  </a:txBody>
                  <a:tcPr marL="7607" marR="7607" marT="76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IIS</a:t>
                      </a:r>
                    </a:p>
                  </a:txBody>
                  <a:tcPr marL="7607" marR="7607" marT="76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738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HSNCSPSC2P</a:t>
                      </a:r>
                    </a:p>
                  </a:txBody>
                  <a:tcPr marL="7607" marR="7607" marT="76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SharePoint Search/App #2</a:t>
                      </a:r>
                    </a:p>
                  </a:txBody>
                  <a:tcPr marL="7607" marR="7607" marT="76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O</a:t>
                      </a:r>
                    </a:p>
                  </a:txBody>
                  <a:tcPr marL="7607" marR="7607" marT="76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O</a:t>
                      </a:r>
                    </a:p>
                  </a:txBody>
                  <a:tcPr marL="7607" marR="7607" marT="76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O</a:t>
                      </a:r>
                    </a:p>
                  </a:txBody>
                  <a:tcPr marL="7607" marR="7607" marT="76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IIS</a:t>
                      </a:r>
                    </a:p>
                  </a:txBody>
                  <a:tcPr marL="7607" marR="7607" marT="76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738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HSNCEODB1P</a:t>
                      </a:r>
                    </a:p>
                  </a:txBody>
                  <a:tcPr marL="7607" marR="7607" marT="76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Circle DB #1</a:t>
                      </a:r>
                    </a:p>
                  </a:txBody>
                  <a:tcPr marL="7607" marR="7607" marT="76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O</a:t>
                      </a:r>
                    </a:p>
                  </a:txBody>
                  <a:tcPr marL="7607" marR="7607" marT="76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0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　</a:t>
                      </a:r>
                    </a:p>
                  </a:txBody>
                  <a:tcPr marL="7607" marR="7607" marT="76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O</a:t>
                      </a:r>
                    </a:p>
                  </a:txBody>
                  <a:tcPr marL="7607" marR="7607" marT="76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Oracle</a:t>
                      </a:r>
                    </a:p>
                  </a:txBody>
                  <a:tcPr marL="7607" marR="7607" marT="76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738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HSNCEODB2P</a:t>
                      </a:r>
                    </a:p>
                  </a:txBody>
                  <a:tcPr marL="7607" marR="7607" marT="76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Circle DB #2</a:t>
                      </a:r>
                    </a:p>
                  </a:txBody>
                  <a:tcPr marL="7607" marR="7607" marT="76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O</a:t>
                      </a:r>
                    </a:p>
                  </a:txBody>
                  <a:tcPr marL="7607" marR="7607" marT="76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000" b="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　</a:t>
                      </a:r>
                    </a:p>
                  </a:txBody>
                  <a:tcPr marL="7607" marR="7607" marT="76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O</a:t>
                      </a:r>
                    </a:p>
                  </a:txBody>
                  <a:tcPr marL="7607" marR="7607" marT="76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Oracle</a:t>
                      </a:r>
                    </a:p>
                  </a:txBody>
                  <a:tcPr marL="7607" marR="7607" marT="76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738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HSNCEOWS1P</a:t>
                      </a:r>
                    </a:p>
                  </a:txBody>
                  <a:tcPr marL="7607" marR="7607" marT="76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Circle </a:t>
                      </a:r>
                      <a:r>
                        <a:rPr lang="ko-KR" altLang="en-US" sz="10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내부 </a:t>
                      </a:r>
                      <a:r>
                        <a:rPr lang="en-US" sz="10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Web #1</a:t>
                      </a:r>
                    </a:p>
                  </a:txBody>
                  <a:tcPr marL="7607" marR="7607" marT="76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O</a:t>
                      </a:r>
                    </a:p>
                  </a:txBody>
                  <a:tcPr marL="7607" marR="7607" marT="76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0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　</a:t>
                      </a:r>
                    </a:p>
                  </a:txBody>
                  <a:tcPr marL="7607" marR="7607" marT="76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O</a:t>
                      </a:r>
                    </a:p>
                  </a:txBody>
                  <a:tcPr marL="7607" marR="7607" marT="76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Apache/</a:t>
                      </a:r>
                      <a:r>
                        <a:rPr lang="en-US" sz="1000" b="0" kern="1200" dirty="0" err="1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Weblogic</a:t>
                      </a:r>
                      <a:endParaRPr lang="en-US" sz="1000" b="0" kern="1200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7607" marR="7607" marT="76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738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HSNCEOWS2P</a:t>
                      </a:r>
                    </a:p>
                  </a:txBody>
                  <a:tcPr marL="7607" marR="7607" marT="76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Circle </a:t>
                      </a:r>
                      <a:r>
                        <a:rPr lang="ko-KR" altLang="en-US" sz="10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내부 </a:t>
                      </a:r>
                      <a:r>
                        <a:rPr lang="en-US" sz="10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Web #2</a:t>
                      </a:r>
                    </a:p>
                  </a:txBody>
                  <a:tcPr marL="7607" marR="7607" marT="76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O</a:t>
                      </a:r>
                    </a:p>
                  </a:txBody>
                  <a:tcPr marL="7607" marR="7607" marT="76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0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　</a:t>
                      </a:r>
                    </a:p>
                  </a:txBody>
                  <a:tcPr marL="7607" marR="7607" marT="76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O</a:t>
                      </a:r>
                    </a:p>
                  </a:txBody>
                  <a:tcPr marL="7607" marR="7607" marT="76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Apache/</a:t>
                      </a:r>
                      <a:r>
                        <a:rPr lang="en-US" sz="1000" b="0" kern="1200" dirty="0" err="1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Weblogic</a:t>
                      </a:r>
                      <a:endParaRPr lang="en-US" sz="1000" b="0" kern="1200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7607" marR="7607" marT="76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738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HSNCEOWE1P</a:t>
                      </a:r>
                    </a:p>
                  </a:txBody>
                  <a:tcPr marL="7607" marR="7607" marT="76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Circle </a:t>
                      </a:r>
                      <a:r>
                        <a:rPr lang="ko-KR" altLang="en-US" sz="10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외부 </a:t>
                      </a:r>
                      <a:r>
                        <a:rPr lang="en-US" sz="10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Web #1</a:t>
                      </a:r>
                    </a:p>
                  </a:txBody>
                  <a:tcPr marL="7607" marR="7607" marT="76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O</a:t>
                      </a:r>
                    </a:p>
                  </a:txBody>
                  <a:tcPr marL="7607" marR="7607" marT="76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0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　</a:t>
                      </a:r>
                    </a:p>
                  </a:txBody>
                  <a:tcPr marL="7607" marR="7607" marT="76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O</a:t>
                      </a:r>
                    </a:p>
                  </a:txBody>
                  <a:tcPr marL="7607" marR="7607" marT="76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Apache</a:t>
                      </a:r>
                    </a:p>
                  </a:txBody>
                  <a:tcPr marL="7607" marR="7607" marT="76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738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HSNCEOWE2P</a:t>
                      </a:r>
                    </a:p>
                  </a:txBody>
                  <a:tcPr marL="7607" marR="7607" marT="76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Circle </a:t>
                      </a:r>
                      <a:r>
                        <a:rPr lang="ko-KR" altLang="en-US" sz="10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외부 </a:t>
                      </a:r>
                      <a:r>
                        <a:rPr lang="en-US" sz="10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Web #2</a:t>
                      </a:r>
                    </a:p>
                  </a:txBody>
                  <a:tcPr marL="7607" marR="7607" marT="76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O</a:t>
                      </a:r>
                    </a:p>
                  </a:txBody>
                  <a:tcPr marL="7607" marR="7607" marT="76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　</a:t>
                      </a:r>
                    </a:p>
                  </a:txBody>
                  <a:tcPr marL="7607" marR="7607" marT="76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O</a:t>
                      </a:r>
                    </a:p>
                  </a:txBody>
                  <a:tcPr marL="7607" marR="7607" marT="76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Apache</a:t>
                      </a:r>
                    </a:p>
                  </a:txBody>
                  <a:tcPr marL="7607" marR="7607" marT="76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8682826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제목 1"/>
          <p:cNvSpPr>
            <a:spLocks noGrp="1"/>
          </p:cNvSpPr>
          <p:nvPr>
            <p:ph type="title"/>
          </p:nvPr>
        </p:nvSpPr>
        <p:spPr>
          <a:xfrm>
            <a:off x="273050" y="274175"/>
            <a:ext cx="7002350" cy="486995"/>
          </a:xfrm>
        </p:spPr>
        <p:txBody>
          <a:bodyPr/>
          <a:lstStyle/>
          <a:p>
            <a:r>
              <a:rPr lang="en-US" altLang="ko-KR" dirty="0" smtClean="0"/>
              <a:t>[back-up] </a:t>
            </a:r>
            <a:r>
              <a:rPr lang="ko-KR" altLang="en-US" smtClean="0"/>
              <a:t>시스템</a:t>
            </a:r>
            <a:r>
              <a:rPr lang="en-US" altLang="ko-KR" dirty="0" smtClean="0"/>
              <a:t>ICT </a:t>
            </a:r>
            <a:r>
              <a:rPr lang="ko-KR" altLang="en-US" smtClean="0"/>
              <a:t>스마트워크 확대 적용</a:t>
            </a:r>
            <a:endParaRPr lang="ko-KR" altLang="en-US" dirty="0"/>
          </a:p>
        </p:txBody>
      </p:sp>
      <p:sp>
        <p:nvSpPr>
          <p:cNvPr id="7" name="텍스트 개체 틀 2"/>
          <p:cNvSpPr>
            <a:spLocks noGrp="1"/>
          </p:cNvSpPr>
          <p:nvPr>
            <p:ph type="body" sz="quarter" idx="10"/>
          </p:nvPr>
        </p:nvSpPr>
        <p:spPr>
          <a:xfrm>
            <a:off x="273050" y="931367"/>
            <a:ext cx="9357519" cy="733437"/>
          </a:xfrm>
          <a:noFill/>
        </p:spPr>
        <p:txBody>
          <a:bodyPr wrap="square" lIns="0" tIns="47710" rIns="0" bIns="47710" rtlCol="0">
            <a:noAutofit/>
          </a:bodyPr>
          <a:lstStyle/>
          <a:p>
            <a:r>
              <a:rPr lang="ko-KR" altLang="en-US" sz="1600" b="1" dirty="0" smtClean="0">
                <a:latin typeface="+mj-ea"/>
              </a:rPr>
              <a:t>시스템</a:t>
            </a:r>
            <a:r>
              <a:rPr lang="en-US" altLang="ko-KR" sz="1600" b="1" dirty="0" smtClean="0">
                <a:latin typeface="+mj-ea"/>
              </a:rPr>
              <a:t>ICT </a:t>
            </a:r>
            <a:r>
              <a:rPr lang="ko-KR" altLang="en-US" sz="1600" b="1" smtClean="0">
                <a:latin typeface="+mj-ea"/>
              </a:rPr>
              <a:t>스마트워크 확대 적용 시스템 리스트</a:t>
            </a:r>
            <a:endParaRPr lang="en-US" altLang="ko-KR" sz="1600" b="1" dirty="0" smtClean="0">
              <a:latin typeface="+mj-ea"/>
            </a:endParaRPr>
          </a:p>
          <a:p>
            <a:r>
              <a:rPr lang="en-US" altLang="ko-KR" sz="1600" dirty="0">
                <a:latin typeface="+mj-ea"/>
              </a:rPr>
              <a:t> </a:t>
            </a:r>
            <a:endParaRPr lang="ko-KR" altLang="en-US" sz="1600" dirty="0">
              <a:latin typeface="+mn-ea"/>
            </a:endParaRPr>
          </a:p>
        </p:txBody>
      </p:sp>
      <p:graphicFrame>
        <p:nvGraphicFramePr>
          <p:cNvPr id="3" name="표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24859374"/>
              </p:ext>
            </p:extLst>
          </p:nvPr>
        </p:nvGraphicFramePr>
        <p:xfrm>
          <a:off x="273050" y="1312314"/>
          <a:ext cx="7199999" cy="5219990"/>
        </p:xfrm>
        <a:graphic>
          <a:graphicData uri="http://schemas.openxmlformats.org/drawingml/2006/table">
            <a:tbl>
              <a:tblPr/>
              <a:tblGrid>
                <a:gridCol w="1150787"/>
                <a:gridCol w="2301577"/>
                <a:gridCol w="893377"/>
                <a:gridCol w="923660"/>
                <a:gridCol w="670031"/>
                <a:gridCol w="1260567"/>
              </a:tblGrid>
              <a:tr h="31397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Hostname</a:t>
                      </a:r>
                    </a:p>
                  </a:txBody>
                  <a:tcPr marL="7528" marR="7528" marT="7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ltUp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1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용도</a:t>
                      </a:r>
                    </a:p>
                  </a:txBody>
                  <a:tcPr marL="7528" marR="7528" marT="7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ltUp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kern="1200" dirty="0" err="1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metricbeat</a:t>
                      </a:r>
                      <a:endParaRPr lang="en-US" sz="1000" b="1" kern="1200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7528" marR="7528" marT="7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ltUp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kern="1200" dirty="0" err="1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winlogbeat</a:t>
                      </a:r>
                      <a:endParaRPr lang="en-US" sz="1000" b="1" kern="1200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7528" marR="7528" marT="7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ltUp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kern="1200" dirty="0" err="1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filebeat</a:t>
                      </a:r>
                      <a:endParaRPr lang="en-US" sz="1000" b="1" kern="1200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7528" marR="7528" marT="7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ltUp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kern="1200" dirty="0" err="1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filebeat</a:t>
                      </a:r>
                      <a:r>
                        <a:rPr lang="en-US" sz="1000" b="1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ko-KR" altLang="en-US" sz="1000" b="1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대상</a:t>
                      </a:r>
                    </a:p>
                  </a:txBody>
                  <a:tcPr marL="7528" marR="7528" marT="7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ltUp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</a:tr>
              <a:tr h="19412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hccad01v</a:t>
                      </a:r>
                    </a:p>
                  </a:txBody>
                  <a:tcPr marL="7528" marR="7528" marT="7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케미칼 </a:t>
                      </a:r>
                      <a:r>
                        <a:rPr lang="en-US" sz="1000" b="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AD #1</a:t>
                      </a:r>
                    </a:p>
                  </a:txBody>
                  <a:tcPr marL="7528" marR="7528" marT="7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O</a:t>
                      </a:r>
                    </a:p>
                  </a:txBody>
                  <a:tcPr marL="7528" marR="7528" marT="7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O</a:t>
                      </a:r>
                    </a:p>
                  </a:txBody>
                  <a:tcPr marL="7528" marR="7528" marT="7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　</a:t>
                      </a:r>
                    </a:p>
                  </a:txBody>
                  <a:tcPr marL="7528" marR="7528" marT="7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　</a:t>
                      </a:r>
                    </a:p>
                  </a:txBody>
                  <a:tcPr marL="7528" marR="7528" marT="7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412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hccad02v</a:t>
                      </a:r>
                    </a:p>
                  </a:txBody>
                  <a:tcPr marL="7528" marR="7528" marT="7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케미칼 </a:t>
                      </a:r>
                      <a:r>
                        <a:rPr lang="en-US" sz="10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AD #2</a:t>
                      </a:r>
                    </a:p>
                  </a:txBody>
                  <a:tcPr marL="7528" marR="7528" marT="7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O</a:t>
                      </a:r>
                    </a:p>
                  </a:txBody>
                  <a:tcPr marL="7528" marR="7528" marT="7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O</a:t>
                      </a:r>
                    </a:p>
                  </a:txBody>
                  <a:tcPr marL="7528" marR="7528" marT="7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　</a:t>
                      </a:r>
                    </a:p>
                  </a:txBody>
                  <a:tcPr marL="7528" marR="7528" marT="7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　</a:t>
                      </a:r>
                    </a:p>
                  </a:txBody>
                  <a:tcPr marL="7528" marR="7528" marT="7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412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HCC-DBS01P</a:t>
                      </a:r>
                    </a:p>
                  </a:txBody>
                  <a:tcPr marL="7528" marR="7528" marT="7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케미칼 </a:t>
                      </a:r>
                      <a:r>
                        <a:rPr lang="en-US" altLang="ko-KR" sz="1000" b="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Lync DB SVR #1</a:t>
                      </a:r>
                    </a:p>
                  </a:txBody>
                  <a:tcPr marL="7528" marR="7528" marT="7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O</a:t>
                      </a:r>
                    </a:p>
                  </a:txBody>
                  <a:tcPr marL="7528" marR="7528" marT="7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O</a:t>
                      </a:r>
                    </a:p>
                  </a:txBody>
                  <a:tcPr marL="7528" marR="7528" marT="7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O</a:t>
                      </a:r>
                    </a:p>
                  </a:txBody>
                  <a:tcPr marL="7528" marR="7528" marT="7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MS-SQL 　</a:t>
                      </a:r>
                    </a:p>
                  </a:txBody>
                  <a:tcPr marL="7528" marR="7528" marT="7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412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HCC-DBS02P</a:t>
                      </a:r>
                    </a:p>
                  </a:txBody>
                  <a:tcPr marL="7528" marR="7528" marT="7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0" kern="1200" dirty="0" err="1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케미칼</a:t>
                      </a:r>
                      <a:r>
                        <a:rPr lang="ko-KR" altLang="en-US" sz="1000" b="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altLang="ko-KR" sz="1000" b="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Lync DB SVR #2</a:t>
                      </a:r>
                    </a:p>
                  </a:txBody>
                  <a:tcPr marL="7528" marR="7528" marT="7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O</a:t>
                      </a:r>
                    </a:p>
                  </a:txBody>
                  <a:tcPr marL="7528" marR="7528" marT="7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O</a:t>
                      </a:r>
                    </a:p>
                  </a:txBody>
                  <a:tcPr marL="7528" marR="7528" marT="7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　</a:t>
                      </a:r>
                    </a:p>
                  </a:txBody>
                  <a:tcPr marL="7528" marR="7528" marT="7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　</a:t>
                      </a:r>
                    </a:p>
                  </a:txBody>
                  <a:tcPr marL="7528" marR="7528" marT="7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412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HCC-EDGE01P</a:t>
                      </a:r>
                    </a:p>
                  </a:txBody>
                  <a:tcPr marL="7528" marR="7528" marT="7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케미칼 </a:t>
                      </a:r>
                      <a:r>
                        <a:rPr lang="en-US" sz="1000" b="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Lync Edge SVR #1</a:t>
                      </a:r>
                    </a:p>
                  </a:txBody>
                  <a:tcPr marL="7528" marR="7528" marT="7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O</a:t>
                      </a:r>
                    </a:p>
                  </a:txBody>
                  <a:tcPr marL="7528" marR="7528" marT="7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O</a:t>
                      </a:r>
                    </a:p>
                  </a:txBody>
                  <a:tcPr marL="7528" marR="7528" marT="7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　</a:t>
                      </a:r>
                    </a:p>
                  </a:txBody>
                  <a:tcPr marL="7528" marR="7528" marT="7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　</a:t>
                      </a:r>
                    </a:p>
                  </a:txBody>
                  <a:tcPr marL="7528" marR="7528" marT="7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412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HCC-EDGE02P</a:t>
                      </a:r>
                    </a:p>
                  </a:txBody>
                  <a:tcPr marL="7528" marR="7528" marT="7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케미칼 </a:t>
                      </a:r>
                      <a:r>
                        <a:rPr lang="en-US" sz="10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Lync Edge SVR #2</a:t>
                      </a:r>
                    </a:p>
                  </a:txBody>
                  <a:tcPr marL="7528" marR="7528" marT="7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O</a:t>
                      </a:r>
                    </a:p>
                  </a:txBody>
                  <a:tcPr marL="7528" marR="7528" marT="7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O</a:t>
                      </a:r>
                    </a:p>
                  </a:txBody>
                  <a:tcPr marL="7528" marR="7528" marT="7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　</a:t>
                      </a:r>
                    </a:p>
                  </a:txBody>
                  <a:tcPr marL="7528" marR="7528" marT="7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　</a:t>
                      </a:r>
                    </a:p>
                  </a:txBody>
                  <a:tcPr marL="7528" marR="7528" marT="7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412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HCC-EX01P</a:t>
                      </a:r>
                    </a:p>
                  </a:txBody>
                  <a:tcPr marL="7528" marR="7528" marT="7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케미칼 </a:t>
                      </a:r>
                      <a:r>
                        <a:rPr lang="en-US" sz="10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Exchange SVR #1</a:t>
                      </a:r>
                    </a:p>
                  </a:txBody>
                  <a:tcPr marL="7528" marR="7528" marT="7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O</a:t>
                      </a:r>
                    </a:p>
                  </a:txBody>
                  <a:tcPr marL="7528" marR="7528" marT="7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O</a:t>
                      </a:r>
                    </a:p>
                  </a:txBody>
                  <a:tcPr marL="7528" marR="7528" marT="7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　</a:t>
                      </a:r>
                    </a:p>
                  </a:txBody>
                  <a:tcPr marL="7528" marR="7528" marT="7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　</a:t>
                      </a:r>
                    </a:p>
                  </a:txBody>
                  <a:tcPr marL="7528" marR="7528" marT="7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412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HCC-EX02P</a:t>
                      </a:r>
                    </a:p>
                  </a:txBody>
                  <a:tcPr marL="7528" marR="7528" marT="7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케미칼 </a:t>
                      </a:r>
                      <a:r>
                        <a:rPr lang="en-US" sz="1000" b="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Exchange SVR #2</a:t>
                      </a:r>
                    </a:p>
                  </a:txBody>
                  <a:tcPr marL="7528" marR="7528" marT="7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O</a:t>
                      </a:r>
                    </a:p>
                  </a:txBody>
                  <a:tcPr marL="7528" marR="7528" marT="7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O</a:t>
                      </a:r>
                    </a:p>
                  </a:txBody>
                  <a:tcPr marL="7528" marR="7528" marT="7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　</a:t>
                      </a:r>
                    </a:p>
                  </a:txBody>
                  <a:tcPr marL="7528" marR="7528" marT="7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　</a:t>
                      </a:r>
                    </a:p>
                  </a:txBody>
                  <a:tcPr marL="7528" marR="7528" marT="7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412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HCC-LYNC01P</a:t>
                      </a:r>
                    </a:p>
                  </a:txBody>
                  <a:tcPr marL="7528" marR="7528" marT="7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케미칼 </a:t>
                      </a:r>
                      <a:r>
                        <a:rPr lang="en-US" sz="1000" b="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Front End SVR #1</a:t>
                      </a:r>
                    </a:p>
                  </a:txBody>
                  <a:tcPr marL="7528" marR="7528" marT="7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O</a:t>
                      </a:r>
                    </a:p>
                  </a:txBody>
                  <a:tcPr marL="7528" marR="7528" marT="7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O</a:t>
                      </a:r>
                    </a:p>
                  </a:txBody>
                  <a:tcPr marL="7528" marR="7528" marT="7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　</a:t>
                      </a:r>
                    </a:p>
                  </a:txBody>
                  <a:tcPr marL="7528" marR="7528" marT="7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　</a:t>
                      </a:r>
                    </a:p>
                  </a:txBody>
                  <a:tcPr marL="7528" marR="7528" marT="7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412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HCC-LYNC02P</a:t>
                      </a:r>
                    </a:p>
                  </a:txBody>
                  <a:tcPr marL="7528" marR="7528" marT="7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0" kern="1200" dirty="0" err="1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케미칼</a:t>
                      </a:r>
                      <a:r>
                        <a:rPr lang="ko-KR" altLang="en-US" sz="1000" b="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000" b="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Front End SVR #2</a:t>
                      </a:r>
                    </a:p>
                  </a:txBody>
                  <a:tcPr marL="7528" marR="7528" marT="7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O</a:t>
                      </a:r>
                    </a:p>
                  </a:txBody>
                  <a:tcPr marL="7528" marR="7528" marT="7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O</a:t>
                      </a:r>
                    </a:p>
                  </a:txBody>
                  <a:tcPr marL="7528" marR="7528" marT="7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　</a:t>
                      </a:r>
                    </a:p>
                  </a:txBody>
                  <a:tcPr marL="7528" marR="7528" marT="7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　</a:t>
                      </a:r>
                    </a:p>
                  </a:txBody>
                  <a:tcPr marL="7528" marR="7528" marT="7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412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HCC-OOS01P</a:t>
                      </a:r>
                    </a:p>
                  </a:txBody>
                  <a:tcPr marL="7528" marR="7528" marT="7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0" kern="1200" dirty="0" err="1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케미칼</a:t>
                      </a:r>
                      <a:r>
                        <a:rPr lang="ko-KR" altLang="en-US" sz="1000" b="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000" b="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Office Web SVR #1</a:t>
                      </a:r>
                    </a:p>
                  </a:txBody>
                  <a:tcPr marL="7528" marR="7528" marT="7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O</a:t>
                      </a:r>
                    </a:p>
                  </a:txBody>
                  <a:tcPr marL="7528" marR="7528" marT="7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O</a:t>
                      </a:r>
                    </a:p>
                  </a:txBody>
                  <a:tcPr marL="7528" marR="7528" marT="7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　</a:t>
                      </a:r>
                    </a:p>
                  </a:txBody>
                  <a:tcPr marL="7528" marR="7528" marT="7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　</a:t>
                      </a:r>
                    </a:p>
                  </a:txBody>
                  <a:tcPr marL="7528" marR="7528" marT="7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412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HCC-OOS02P</a:t>
                      </a:r>
                    </a:p>
                  </a:txBody>
                  <a:tcPr marL="7528" marR="7528" marT="7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케미칼 </a:t>
                      </a:r>
                      <a:r>
                        <a:rPr lang="en-US" sz="1000" b="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Office Web SVR #2</a:t>
                      </a:r>
                    </a:p>
                  </a:txBody>
                  <a:tcPr marL="7528" marR="7528" marT="7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O</a:t>
                      </a:r>
                    </a:p>
                  </a:txBody>
                  <a:tcPr marL="7528" marR="7528" marT="7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O</a:t>
                      </a:r>
                    </a:p>
                  </a:txBody>
                  <a:tcPr marL="7528" marR="7528" marT="7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　</a:t>
                      </a:r>
                    </a:p>
                  </a:txBody>
                  <a:tcPr marL="7528" marR="7528" marT="7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　</a:t>
                      </a:r>
                    </a:p>
                  </a:txBody>
                  <a:tcPr marL="7528" marR="7528" marT="7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412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HCC-SPDB01P</a:t>
                      </a:r>
                    </a:p>
                  </a:txBody>
                  <a:tcPr marL="7528" marR="7528" marT="7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0" kern="1200" dirty="0" err="1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케미칼</a:t>
                      </a:r>
                      <a:r>
                        <a:rPr lang="ko-KR" altLang="en-US" sz="1000" b="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000" b="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SharePoint DB SVR #1</a:t>
                      </a:r>
                    </a:p>
                  </a:txBody>
                  <a:tcPr marL="7528" marR="7528" marT="7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O</a:t>
                      </a:r>
                    </a:p>
                  </a:txBody>
                  <a:tcPr marL="7528" marR="7528" marT="7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O</a:t>
                      </a:r>
                    </a:p>
                  </a:txBody>
                  <a:tcPr marL="7528" marR="7528" marT="7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O</a:t>
                      </a:r>
                    </a:p>
                  </a:txBody>
                  <a:tcPr marL="7528" marR="7528" marT="7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MS-SQL</a:t>
                      </a:r>
                    </a:p>
                  </a:txBody>
                  <a:tcPr marL="7528" marR="7528" marT="7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412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HCC-SPDB02P</a:t>
                      </a:r>
                    </a:p>
                  </a:txBody>
                  <a:tcPr marL="7528" marR="7528" marT="7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0" kern="1200" dirty="0" err="1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케미칼</a:t>
                      </a:r>
                      <a:r>
                        <a:rPr lang="ko-KR" altLang="en-US" sz="1000" b="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000" b="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SharePoint DB SVR #2</a:t>
                      </a:r>
                    </a:p>
                  </a:txBody>
                  <a:tcPr marL="7528" marR="7528" marT="7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O</a:t>
                      </a:r>
                    </a:p>
                  </a:txBody>
                  <a:tcPr marL="7528" marR="7528" marT="7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O</a:t>
                      </a:r>
                    </a:p>
                  </a:txBody>
                  <a:tcPr marL="7528" marR="7528" marT="7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　</a:t>
                      </a:r>
                    </a:p>
                  </a:txBody>
                  <a:tcPr marL="7528" marR="7528" marT="7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　</a:t>
                      </a:r>
                    </a:p>
                  </a:txBody>
                  <a:tcPr marL="7528" marR="7528" marT="7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765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HCC-SPSC01P</a:t>
                      </a:r>
                    </a:p>
                  </a:txBody>
                  <a:tcPr marL="7528" marR="7528" marT="7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케미칼 </a:t>
                      </a:r>
                      <a:r>
                        <a:rPr lang="en-US" sz="1000" b="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SharePoint Search/App #1</a:t>
                      </a:r>
                    </a:p>
                  </a:txBody>
                  <a:tcPr marL="7528" marR="7528" marT="7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O</a:t>
                      </a:r>
                    </a:p>
                  </a:txBody>
                  <a:tcPr marL="7528" marR="7528" marT="7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O</a:t>
                      </a:r>
                    </a:p>
                  </a:txBody>
                  <a:tcPr marL="7528" marR="7528" marT="7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O</a:t>
                      </a:r>
                    </a:p>
                  </a:txBody>
                  <a:tcPr marL="7528" marR="7528" marT="7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IIS</a:t>
                      </a:r>
                    </a:p>
                  </a:txBody>
                  <a:tcPr marL="7528" marR="7528" marT="7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765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HCC-SPSC02P</a:t>
                      </a:r>
                    </a:p>
                  </a:txBody>
                  <a:tcPr marL="7528" marR="7528" marT="7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0" kern="1200" dirty="0" err="1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케미칼</a:t>
                      </a:r>
                      <a:r>
                        <a:rPr lang="ko-KR" altLang="en-US" sz="1000" b="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000" b="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SharePoint Search/App #2</a:t>
                      </a:r>
                    </a:p>
                  </a:txBody>
                  <a:tcPr marL="7528" marR="7528" marT="7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O</a:t>
                      </a:r>
                    </a:p>
                  </a:txBody>
                  <a:tcPr marL="7528" marR="7528" marT="7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O</a:t>
                      </a:r>
                    </a:p>
                  </a:txBody>
                  <a:tcPr marL="7528" marR="7528" marT="7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O</a:t>
                      </a:r>
                    </a:p>
                  </a:txBody>
                  <a:tcPr marL="7528" marR="7528" marT="7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IIS</a:t>
                      </a:r>
                    </a:p>
                  </a:txBody>
                  <a:tcPr marL="7528" marR="7528" marT="7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412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HCC-SPWF01P</a:t>
                      </a:r>
                    </a:p>
                  </a:txBody>
                  <a:tcPr marL="7528" marR="7528" marT="7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0" kern="1200" dirty="0" err="1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케미칼</a:t>
                      </a:r>
                      <a:r>
                        <a:rPr lang="ko-KR" altLang="en-US" sz="1000" b="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000" b="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SharePoint Front End #1</a:t>
                      </a:r>
                    </a:p>
                  </a:txBody>
                  <a:tcPr marL="7528" marR="7528" marT="7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O</a:t>
                      </a:r>
                    </a:p>
                  </a:txBody>
                  <a:tcPr marL="7528" marR="7528" marT="7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O</a:t>
                      </a:r>
                    </a:p>
                  </a:txBody>
                  <a:tcPr marL="7528" marR="7528" marT="7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　</a:t>
                      </a:r>
                    </a:p>
                  </a:txBody>
                  <a:tcPr marL="7528" marR="7528" marT="7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　</a:t>
                      </a:r>
                    </a:p>
                  </a:txBody>
                  <a:tcPr marL="7528" marR="7528" marT="7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412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HCC-SPWF02P</a:t>
                      </a:r>
                    </a:p>
                  </a:txBody>
                  <a:tcPr marL="7528" marR="7528" marT="7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0" kern="1200" dirty="0" err="1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케미칼</a:t>
                      </a:r>
                      <a:r>
                        <a:rPr lang="ko-KR" altLang="en-US" sz="1000" b="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000" b="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SharePoint Front End #2</a:t>
                      </a:r>
                    </a:p>
                  </a:txBody>
                  <a:tcPr marL="7528" marR="7528" marT="7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O</a:t>
                      </a:r>
                    </a:p>
                  </a:txBody>
                  <a:tcPr marL="7528" marR="7528" marT="7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O</a:t>
                      </a:r>
                    </a:p>
                  </a:txBody>
                  <a:tcPr marL="7528" marR="7528" marT="7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　</a:t>
                      </a:r>
                    </a:p>
                  </a:txBody>
                  <a:tcPr marL="7528" marR="7528" marT="7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　</a:t>
                      </a:r>
                    </a:p>
                  </a:txBody>
                  <a:tcPr marL="7528" marR="7528" marT="7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412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HCC-EODB01P</a:t>
                      </a:r>
                    </a:p>
                  </a:txBody>
                  <a:tcPr marL="7528" marR="7528" marT="7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0" kern="1200" dirty="0" err="1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케미칼</a:t>
                      </a:r>
                      <a:r>
                        <a:rPr lang="ko-KR" altLang="en-US" sz="1000" b="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 포탈 </a:t>
                      </a:r>
                      <a:r>
                        <a:rPr lang="en-US" sz="1000" b="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DB #1</a:t>
                      </a:r>
                    </a:p>
                  </a:txBody>
                  <a:tcPr marL="7528" marR="7528" marT="7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O</a:t>
                      </a:r>
                    </a:p>
                  </a:txBody>
                  <a:tcPr marL="7528" marR="7528" marT="7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　</a:t>
                      </a:r>
                    </a:p>
                  </a:txBody>
                  <a:tcPr marL="7528" marR="7528" marT="7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O</a:t>
                      </a:r>
                    </a:p>
                  </a:txBody>
                  <a:tcPr marL="7528" marR="7528" marT="7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　Oracle</a:t>
                      </a:r>
                    </a:p>
                  </a:txBody>
                  <a:tcPr marL="7528" marR="7528" marT="7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412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HCC-EODB02P</a:t>
                      </a:r>
                    </a:p>
                  </a:txBody>
                  <a:tcPr marL="7528" marR="7528" marT="7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케미칼 포탈 </a:t>
                      </a:r>
                      <a:r>
                        <a:rPr lang="en-US" sz="1000" b="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DB #2</a:t>
                      </a:r>
                    </a:p>
                  </a:txBody>
                  <a:tcPr marL="7528" marR="7528" marT="7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O</a:t>
                      </a:r>
                    </a:p>
                  </a:txBody>
                  <a:tcPr marL="7528" marR="7528" marT="7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　</a:t>
                      </a:r>
                    </a:p>
                  </a:txBody>
                  <a:tcPr marL="7528" marR="7528" marT="7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O</a:t>
                      </a:r>
                    </a:p>
                  </a:txBody>
                  <a:tcPr marL="7528" marR="7528" marT="7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　Oracle</a:t>
                      </a:r>
                    </a:p>
                  </a:txBody>
                  <a:tcPr marL="7528" marR="7528" marT="7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412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HCC-EOWE01P</a:t>
                      </a:r>
                    </a:p>
                  </a:txBody>
                  <a:tcPr marL="7528" marR="7528" marT="7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케미칼 포탈 외부 </a:t>
                      </a:r>
                      <a:r>
                        <a:rPr lang="en-US" altLang="ko-KR" sz="1000" b="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Web #1</a:t>
                      </a:r>
                    </a:p>
                  </a:txBody>
                  <a:tcPr marL="7528" marR="7528" marT="7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O</a:t>
                      </a:r>
                    </a:p>
                  </a:txBody>
                  <a:tcPr marL="7528" marR="7528" marT="7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　</a:t>
                      </a:r>
                    </a:p>
                  </a:txBody>
                  <a:tcPr marL="7528" marR="7528" marT="7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O</a:t>
                      </a:r>
                    </a:p>
                  </a:txBody>
                  <a:tcPr marL="7528" marR="7528" marT="7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Webtob</a:t>
                      </a:r>
                    </a:p>
                  </a:txBody>
                  <a:tcPr marL="7528" marR="7528" marT="7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412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HCC-EOWE02P</a:t>
                      </a:r>
                    </a:p>
                  </a:txBody>
                  <a:tcPr marL="7528" marR="7528" marT="7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케미칼 포탈 외부 </a:t>
                      </a:r>
                      <a:r>
                        <a:rPr lang="en-US" altLang="ko-KR" sz="1000" b="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Web #2</a:t>
                      </a:r>
                    </a:p>
                  </a:txBody>
                  <a:tcPr marL="7528" marR="7528" marT="7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O</a:t>
                      </a:r>
                    </a:p>
                  </a:txBody>
                  <a:tcPr marL="7528" marR="7528" marT="7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　</a:t>
                      </a:r>
                    </a:p>
                  </a:txBody>
                  <a:tcPr marL="7528" marR="7528" marT="7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O</a:t>
                      </a:r>
                    </a:p>
                  </a:txBody>
                  <a:tcPr marL="7528" marR="7528" marT="7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Webtob</a:t>
                      </a:r>
                    </a:p>
                  </a:txBody>
                  <a:tcPr marL="7528" marR="7528" marT="7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412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HCC-EOWS01P</a:t>
                      </a:r>
                    </a:p>
                  </a:txBody>
                  <a:tcPr marL="7528" marR="7528" marT="7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0" kern="1200" dirty="0" err="1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케미칼</a:t>
                      </a:r>
                      <a:r>
                        <a:rPr lang="ko-KR" altLang="en-US" sz="1000" b="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 포탈 내부 </a:t>
                      </a:r>
                      <a:r>
                        <a:rPr lang="en-US" altLang="ko-KR" sz="1000" b="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Web #1</a:t>
                      </a:r>
                    </a:p>
                  </a:txBody>
                  <a:tcPr marL="7528" marR="7528" marT="7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O</a:t>
                      </a:r>
                    </a:p>
                  </a:txBody>
                  <a:tcPr marL="7528" marR="7528" marT="7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　</a:t>
                      </a:r>
                    </a:p>
                  </a:txBody>
                  <a:tcPr marL="7528" marR="7528" marT="7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O</a:t>
                      </a:r>
                    </a:p>
                  </a:txBody>
                  <a:tcPr marL="7528" marR="7528" marT="7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Webtob/</a:t>
                      </a:r>
                      <a:r>
                        <a:rPr lang="en-US" sz="1000" b="0" kern="1200" dirty="0" err="1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Jeus</a:t>
                      </a:r>
                      <a:endParaRPr lang="en-US" sz="1000" b="0" kern="1200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7528" marR="7528" marT="7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412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HCC-EOWS02P</a:t>
                      </a:r>
                    </a:p>
                  </a:txBody>
                  <a:tcPr marL="7528" marR="7528" marT="7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케미칼 포탈 내부 </a:t>
                      </a:r>
                      <a:r>
                        <a:rPr lang="en-US" altLang="ko-KR" sz="1000" b="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Web #2</a:t>
                      </a:r>
                    </a:p>
                  </a:txBody>
                  <a:tcPr marL="7528" marR="7528" marT="7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O</a:t>
                      </a:r>
                    </a:p>
                  </a:txBody>
                  <a:tcPr marL="7528" marR="7528" marT="7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　</a:t>
                      </a:r>
                    </a:p>
                  </a:txBody>
                  <a:tcPr marL="7528" marR="7528" marT="7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O</a:t>
                      </a:r>
                    </a:p>
                  </a:txBody>
                  <a:tcPr marL="7528" marR="7528" marT="7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Webtob/</a:t>
                      </a:r>
                      <a:r>
                        <a:rPr lang="en-US" sz="1000" b="0" kern="1200" dirty="0" err="1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Jeus</a:t>
                      </a:r>
                      <a:endParaRPr lang="en-US" sz="1000" b="0" kern="1200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7528" marR="7528" marT="7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2928560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제목 1">
            <a:extLst>
              <a:ext uri="{FF2B5EF4-FFF2-40B4-BE49-F238E27FC236}">
                <a16:creationId xmlns:a16="http://schemas.microsoft.com/office/drawing/2014/main" xmlns="" id="{9B3E0812-7BE4-4425-8994-45BAF692B3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3050" y="274175"/>
            <a:ext cx="7002350" cy="486995"/>
          </a:xfrm>
        </p:spPr>
        <p:txBody>
          <a:bodyPr/>
          <a:lstStyle/>
          <a:p>
            <a:r>
              <a:rPr lang="en-US" altLang="ko-KR" dirty="0" smtClean="0"/>
              <a:t>[back-up]5. </a:t>
            </a:r>
            <a:r>
              <a:rPr lang="ko-KR" altLang="en-US" dirty="0"/>
              <a:t>구성 상세</a:t>
            </a:r>
          </a:p>
        </p:txBody>
      </p:sp>
      <p:sp>
        <p:nvSpPr>
          <p:cNvPr id="8" name="직사각형 7">
            <a:extLst>
              <a:ext uri="{FF2B5EF4-FFF2-40B4-BE49-F238E27FC236}">
                <a16:creationId xmlns:a16="http://schemas.microsoft.com/office/drawing/2014/main" xmlns="" id="{40E42FAF-1EDF-447E-93DB-A2A55C60E4B2}"/>
              </a:ext>
            </a:extLst>
          </p:cNvPr>
          <p:cNvSpPr/>
          <p:nvPr/>
        </p:nvSpPr>
        <p:spPr>
          <a:xfrm>
            <a:off x="261962" y="1772816"/>
            <a:ext cx="2415544" cy="352418"/>
          </a:xfrm>
          <a:prstGeom prst="rect">
            <a:avLst/>
          </a:prstGeom>
          <a:solidFill>
            <a:schemeClr val="bg2">
              <a:lumMod val="25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latinLnBrk="0"/>
            <a:r>
              <a:rPr lang="en-US" altLang="ko-KR" sz="127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OS </a:t>
            </a:r>
            <a:r>
              <a:rPr lang="ko-KR" altLang="en-US" sz="127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커널 파라미터 변경</a:t>
            </a:r>
          </a:p>
        </p:txBody>
      </p:sp>
      <p:pic>
        <p:nvPicPr>
          <p:cNvPr id="9" name="Picture 2" descr="D:\문서관리\img\gra_bar.png">
            <a:extLst>
              <a:ext uri="{FF2B5EF4-FFF2-40B4-BE49-F238E27FC236}">
                <a16:creationId xmlns:a16="http://schemas.microsoft.com/office/drawing/2014/main" xmlns="" id="{FD797BDA-DFB8-4012-AAE2-937BA1E846C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9"/>
          <a:stretch/>
        </p:blipFill>
        <p:spPr bwMode="auto">
          <a:xfrm>
            <a:off x="351487" y="2065492"/>
            <a:ext cx="2215255" cy="1919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모서리가 둥근 직사각형 43">
            <a:extLst>
              <a:ext uri="{FF2B5EF4-FFF2-40B4-BE49-F238E27FC236}">
                <a16:creationId xmlns:a16="http://schemas.microsoft.com/office/drawing/2014/main" xmlns="" id="{A9046D88-1980-4697-AFC9-51CB773B0D29}"/>
              </a:ext>
            </a:extLst>
          </p:cNvPr>
          <p:cNvSpPr/>
          <p:nvPr/>
        </p:nvSpPr>
        <p:spPr>
          <a:xfrm>
            <a:off x="285547" y="2234261"/>
            <a:ext cx="887034" cy="360634"/>
          </a:xfrm>
          <a:prstGeom prst="roundRect">
            <a:avLst>
              <a:gd name="adj" fmla="val 12072"/>
            </a:avLst>
          </a:prstGeom>
          <a:pattFill prst="ltDnDiag">
            <a:fgClr>
              <a:schemeClr val="bg1">
                <a:lumMod val="85000"/>
              </a:schemeClr>
            </a:fgClr>
            <a:bgClr>
              <a:schemeClr val="bg1"/>
            </a:bgClr>
          </a:patt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995464"/>
            <a:r>
              <a:rPr lang="ko-KR" altLang="en-US" sz="1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작업 대상</a:t>
            </a:r>
            <a:endParaRPr lang="ko-KR" altLang="en-US" sz="7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Rectangle 14">
            <a:extLst>
              <a:ext uri="{FF2B5EF4-FFF2-40B4-BE49-F238E27FC236}">
                <a16:creationId xmlns:a16="http://schemas.microsoft.com/office/drawing/2014/main" xmlns="" id="{8BDEA44C-F6D0-40AF-944A-5B8385611807}"/>
              </a:ext>
            </a:extLst>
          </p:cNvPr>
          <p:cNvSpPr>
            <a:spLocks noChangeArrowheads="1"/>
          </p:cNvSpPr>
          <p:nvPr/>
        </p:nvSpPr>
        <p:spPr bwMode="gray">
          <a:xfrm>
            <a:off x="1244588" y="2253110"/>
            <a:ext cx="4320480" cy="334428"/>
          </a:xfrm>
          <a:prstGeom prst="rect">
            <a:avLst/>
          </a:prstGeom>
          <a:solidFill>
            <a:schemeClr val="bg1"/>
          </a:solidFill>
          <a:ln w="12700" algn="ctr">
            <a:solidFill>
              <a:schemeClr val="tx1"/>
            </a:solidFill>
            <a:miter lim="800000"/>
            <a:headEnd/>
            <a:tailEnd/>
          </a:ln>
        </p:spPr>
        <p:txBody>
          <a:bodyPr lIns="63500" tIns="0" rIns="64800" bIns="0" anchor="ctr"/>
          <a:lstStyle>
            <a:lvl1pPr marL="1619250" indent="-182563" eaLnBrk="0" hangingPunct="0">
              <a:defRPr>
                <a:solidFill>
                  <a:schemeClr val="folHlink"/>
                </a:solidFill>
                <a:latin typeface="PwC_Logo" pitchFamily="2" charset="2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folHlink"/>
                </a:solidFill>
                <a:latin typeface="PwC_Logo" pitchFamily="2" charset="2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folHlink"/>
                </a:solidFill>
                <a:latin typeface="PwC_Logo" pitchFamily="2" charset="2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folHlink"/>
                </a:solidFill>
                <a:latin typeface="PwC_Logo" pitchFamily="2" charset="2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folHlink"/>
                </a:solidFill>
                <a:latin typeface="PwC_Logo" pitchFamily="2" charset="2"/>
                <a:cs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SzPct val="90000"/>
              <a:defRPr>
                <a:solidFill>
                  <a:schemeClr val="folHlink"/>
                </a:solidFill>
                <a:latin typeface="PwC_Logo" pitchFamily="2" charset="2"/>
                <a:cs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SzPct val="90000"/>
              <a:defRPr>
                <a:solidFill>
                  <a:schemeClr val="folHlink"/>
                </a:solidFill>
                <a:latin typeface="PwC_Logo" pitchFamily="2" charset="2"/>
                <a:cs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SzPct val="90000"/>
              <a:defRPr>
                <a:solidFill>
                  <a:schemeClr val="folHlink"/>
                </a:solidFill>
                <a:latin typeface="PwC_Logo" pitchFamily="2" charset="2"/>
                <a:cs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SzPct val="90000"/>
              <a:defRPr>
                <a:solidFill>
                  <a:schemeClr val="folHlink"/>
                </a:solidFill>
                <a:latin typeface="PwC_Logo" pitchFamily="2" charset="2"/>
                <a:cs typeface="Arial" panose="020B0604020202020204" pitchFamily="34" charset="0"/>
              </a:defRPr>
            </a:lvl9pPr>
          </a:lstStyle>
          <a:p>
            <a:pPr marL="182563">
              <a:spcAft>
                <a:spcPts val="600"/>
              </a:spcAft>
              <a:buSzPts val="1100"/>
              <a:buFont typeface="Arial" panose="020B0604020202020204" pitchFamily="34" charset="0"/>
              <a:buChar char="•"/>
            </a:pPr>
            <a:r>
              <a:rPr lang="ko-KR" altLang="en-US" sz="1050" dirty="0">
                <a:solidFill>
                  <a:srgbClr val="000000"/>
                </a:solidFill>
                <a:latin typeface="맑은 고딕" panose="020B0503020000020004" pitchFamily="50" charset="-127"/>
              </a:rPr>
              <a:t>장애분석 시스템용 각 운영체제</a:t>
            </a:r>
            <a:endParaRPr lang="en-US" altLang="ko-KR" sz="1050" dirty="0">
              <a:solidFill>
                <a:srgbClr val="000000"/>
              </a:solidFill>
              <a:latin typeface="맑은 고딕" panose="020B0503020000020004" pitchFamily="50" charset="-127"/>
            </a:endParaRPr>
          </a:p>
        </p:txBody>
      </p:sp>
      <p:sp>
        <p:nvSpPr>
          <p:cNvPr id="15" name="모서리가 둥근 직사각형 43">
            <a:extLst>
              <a:ext uri="{FF2B5EF4-FFF2-40B4-BE49-F238E27FC236}">
                <a16:creationId xmlns:a16="http://schemas.microsoft.com/office/drawing/2014/main" xmlns="" id="{79FE0DDA-EF83-4091-A094-ADC4161D3327}"/>
              </a:ext>
            </a:extLst>
          </p:cNvPr>
          <p:cNvSpPr/>
          <p:nvPr/>
        </p:nvSpPr>
        <p:spPr>
          <a:xfrm>
            <a:off x="285547" y="2652918"/>
            <a:ext cx="887034" cy="360634"/>
          </a:xfrm>
          <a:prstGeom prst="roundRect">
            <a:avLst>
              <a:gd name="adj" fmla="val 12072"/>
            </a:avLst>
          </a:prstGeom>
          <a:pattFill prst="ltDnDiag">
            <a:fgClr>
              <a:schemeClr val="bg1">
                <a:lumMod val="85000"/>
              </a:schemeClr>
            </a:fgClr>
            <a:bgClr>
              <a:schemeClr val="bg1"/>
            </a:bgClr>
          </a:patt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995464"/>
            <a:r>
              <a:rPr lang="ko-KR" altLang="en-US" sz="1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작업 내용</a:t>
            </a:r>
            <a:endParaRPr lang="ko-KR" altLang="en-US" sz="7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Rectangle 14">
            <a:extLst>
              <a:ext uri="{FF2B5EF4-FFF2-40B4-BE49-F238E27FC236}">
                <a16:creationId xmlns:a16="http://schemas.microsoft.com/office/drawing/2014/main" xmlns="" id="{705A06EF-4647-40CA-B640-A281DA54D551}"/>
              </a:ext>
            </a:extLst>
          </p:cNvPr>
          <p:cNvSpPr>
            <a:spLocks noChangeArrowheads="1"/>
          </p:cNvSpPr>
          <p:nvPr/>
        </p:nvSpPr>
        <p:spPr bwMode="gray">
          <a:xfrm>
            <a:off x="1244588" y="2671767"/>
            <a:ext cx="4320480" cy="334428"/>
          </a:xfrm>
          <a:prstGeom prst="rect">
            <a:avLst/>
          </a:prstGeom>
          <a:solidFill>
            <a:schemeClr val="bg1"/>
          </a:solidFill>
          <a:ln w="12700" algn="ctr">
            <a:solidFill>
              <a:schemeClr val="tx1"/>
            </a:solidFill>
            <a:miter lim="800000"/>
            <a:headEnd/>
            <a:tailEnd/>
          </a:ln>
        </p:spPr>
        <p:txBody>
          <a:bodyPr lIns="63500" tIns="0" rIns="64800" bIns="0" anchor="ctr"/>
          <a:lstStyle>
            <a:lvl1pPr marL="1619250" indent="-182563" eaLnBrk="0" hangingPunct="0">
              <a:defRPr>
                <a:solidFill>
                  <a:schemeClr val="folHlink"/>
                </a:solidFill>
                <a:latin typeface="PwC_Logo" pitchFamily="2" charset="2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folHlink"/>
                </a:solidFill>
                <a:latin typeface="PwC_Logo" pitchFamily="2" charset="2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folHlink"/>
                </a:solidFill>
                <a:latin typeface="PwC_Logo" pitchFamily="2" charset="2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folHlink"/>
                </a:solidFill>
                <a:latin typeface="PwC_Logo" pitchFamily="2" charset="2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folHlink"/>
                </a:solidFill>
                <a:latin typeface="PwC_Logo" pitchFamily="2" charset="2"/>
                <a:cs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SzPct val="90000"/>
              <a:defRPr>
                <a:solidFill>
                  <a:schemeClr val="folHlink"/>
                </a:solidFill>
                <a:latin typeface="PwC_Logo" pitchFamily="2" charset="2"/>
                <a:cs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SzPct val="90000"/>
              <a:defRPr>
                <a:solidFill>
                  <a:schemeClr val="folHlink"/>
                </a:solidFill>
                <a:latin typeface="PwC_Logo" pitchFamily="2" charset="2"/>
                <a:cs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SzPct val="90000"/>
              <a:defRPr>
                <a:solidFill>
                  <a:schemeClr val="folHlink"/>
                </a:solidFill>
                <a:latin typeface="PwC_Logo" pitchFamily="2" charset="2"/>
                <a:cs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SzPct val="90000"/>
              <a:defRPr>
                <a:solidFill>
                  <a:schemeClr val="folHlink"/>
                </a:solidFill>
                <a:latin typeface="PwC_Logo" pitchFamily="2" charset="2"/>
                <a:cs typeface="Arial" panose="020B0604020202020204" pitchFamily="34" charset="0"/>
              </a:defRPr>
            </a:lvl9pPr>
          </a:lstStyle>
          <a:p>
            <a:pPr marL="182563">
              <a:spcAft>
                <a:spcPts val="600"/>
              </a:spcAft>
              <a:buSzPts val="1100"/>
              <a:buFont typeface="Arial" panose="020B0604020202020204" pitchFamily="34" charset="0"/>
              <a:buChar char="•"/>
            </a:pPr>
            <a:r>
              <a:rPr lang="ko-KR" altLang="en-US" sz="1050" dirty="0">
                <a:solidFill>
                  <a:srgbClr val="000000"/>
                </a:solidFill>
                <a:latin typeface="맑은 고딕" panose="020B0503020000020004" pitchFamily="50" charset="-127"/>
              </a:rPr>
              <a:t>시스템 커널 파라미터 변경 및 프로세스</a:t>
            </a:r>
            <a:r>
              <a:rPr lang="en-US" altLang="ko-KR" sz="1050" dirty="0">
                <a:solidFill>
                  <a:srgbClr val="000000"/>
                </a:solidFill>
                <a:latin typeface="맑은 고딕" panose="020B0503020000020004" pitchFamily="50" charset="-127"/>
              </a:rPr>
              <a:t>/</a:t>
            </a:r>
            <a:r>
              <a:rPr lang="ko-KR" altLang="en-US" sz="1050" dirty="0">
                <a:solidFill>
                  <a:srgbClr val="000000"/>
                </a:solidFill>
                <a:latin typeface="맑은 고딕" panose="020B0503020000020004" pitchFamily="50" charset="-127"/>
              </a:rPr>
              <a:t>파일 </a:t>
            </a:r>
            <a:r>
              <a:rPr lang="ko-KR" altLang="en-US" sz="1050" dirty="0" err="1">
                <a:solidFill>
                  <a:srgbClr val="000000"/>
                </a:solidFill>
                <a:latin typeface="맑은 고딕" panose="020B0503020000020004" pitchFamily="50" charset="-127"/>
              </a:rPr>
              <a:t>디스크립터</a:t>
            </a:r>
            <a:r>
              <a:rPr lang="ko-KR" altLang="en-US" sz="1050" dirty="0">
                <a:solidFill>
                  <a:srgbClr val="000000"/>
                </a:solidFill>
                <a:latin typeface="맑은 고딕" panose="020B0503020000020004" pitchFamily="50" charset="-127"/>
              </a:rPr>
              <a:t> 변경</a:t>
            </a:r>
            <a:endParaRPr lang="en-US" altLang="ko-KR" sz="1050" dirty="0">
              <a:solidFill>
                <a:srgbClr val="000000"/>
              </a:solidFill>
              <a:latin typeface="맑은 고딕" panose="020B0503020000020004" pitchFamily="50" charset="-127"/>
            </a:endParaRPr>
          </a:p>
        </p:txBody>
      </p:sp>
      <p:sp>
        <p:nvSpPr>
          <p:cNvPr id="20" name="텍스트 개체 틀 2">
            <a:extLst>
              <a:ext uri="{FF2B5EF4-FFF2-40B4-BE49-F238E27FC236}">
                <a16:creationId xmlns:a16="http://schemas.microsoft.com/office/drawing/2014/main" xmlns="" id="{D3BD05B4-90E2-40D6-869B-AC8F7290A75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73050" y="931863"/>
            <a:ext cx="9358313" cy="593725"/>
          </a:xfrm>
          <a:noFill/>
        </p:spPr>
        <p:txBody>
          <a:bodyPr wrap="square" lIns="0" tIns="47710" rIns="0" bIns="47710" rtlCol="0">
            <a:noAutofit/>
          </a:bodyPr>
          <a:lstStyle/>
          <a:p>
            <a:r>
              <a:rPr lang="ko-KR" altLang="en-US" sz="1600" b="1" dirty="0">
                <a:latin typeface="+mj-ea"/>
              </a:rPr>
              <a:t>장애분석 시스템을 위하여 </a:t>
            </a:r>
            <a:r>
              <a:rPr lang="en-US" altLang="ko-KR" sz="1600" b="1" dirty="0">
                <a:latin typeface="+mj-ea"/>
              </a:rPr>
              <a:t>ELK </a:t>
            </a:r>
            <a:r>
              <a:rPr lang="ko-KR" altLang="en-US" sz="1600" b="1" dirty="0">
                <a:latin typeface="+mj-ea"/>
              </a:rPr>
              <a:t>스택이 구성된 각 운영체제에 대한 시스템의 </a:t>
            </a:r>
            <a:r>
              <a:rPr lang="en-US" altLang="ko-KR" sz="1600" b="1" dirty="0">
                <a:latin typeface="+mj-ea"/>
              </a:rPr>
              <a:t>TCP, </a:t>
            </a:r>
            <a:r>
              <a:rPr lang="ko-KR" altLang="en-US" sz="1600" b="1" dirty="0">
                <a:latin typeface="+mj-ea"/>
              </a:rPr>
              <a:t>소켓</a:t>
            </a:r>
            <a:r>
              <a:rPr lang="en-US" altLang="ko-KR" sz="1600" b="1" dirty="0">
                <a:latin typeface="+mj-ea"/>
              </a:rPr>
              <a:t>, </a:t>
            </a:r>
            <a:r>
              <a:rPr lang="ko-KR" altLang="en-US" sz="1600" b="1" dirty="0">
                <a:latin typeface="+mj-ea"/>
              </a:rPr>
              <a:t>파일</a:t>
            </a:r>
            <a:r>
              <a:rPr lang="en-US" altLang="ko-KR" sz="1600" b="1" dirty="0">
                <a:latin typeface="+mj-ea"/>
              </a:rPr>
              <a:t>, </a:t>
            </a:r>
            <a:r>
              <a:rPr lang="ko-KR" altLang="en-US" sz="1600" b="1" dirty="0">
                <a:latin typeface="+mj-ea"/>
              </a:rPr>
              <a:t>프로세스 등에 대한 커널 파라미터에 대한 변경 작업을 일괄적으로 수행</a:t>
            </a:r>
            <a:endParaRPr lang="ko-KR" altLang="en-US" sz="1600" b="1" dirty="0">
              <a:latin typeface="+mn-ea"/>
            </a:endParaRPr>
          </a:p>
        </p:txBody>
      </p:sp>
      <p:sp>
        <p:nvSpPr>
          <p:cNvPr id="22" name="직사각형 21">
            <a:extLst>
              <a:ext uri="{FF2B5EF4-FFF2-40B4-BE49-F238E27FC236}">
                <a16:creationId xmlns:a16="http://schemas.microsoft.com/office/drawing/2014/main" xmlns="" id="{9EF76E5E-90F4-45EC-A49C-9B9077BFE580}"/>
              </a:ext>
            </a:extLst>
          </p:cNvPr>
          <p:cNvSpPr/>
          <p:nvPr/>
        </p:nvSpPr>
        <p:spPr>
          <a:xfrm>
            <a:off x="273050" y="3140968"/>
            <a:ext cx="9396616" cy="3016210"/>
          </a:xfrm>
          <a:prstGeom prst="rect">
            <a:avLst/>
          </a:prstGeom>
          <a:solidFill>
            <a:schemeClr val="tx1"/>
          </a:solidFill>
        </p:spPr>
        <p:txBody>
          <a:bodyPr wrap="square">
            <a:spAutoFit/>
          </a:bodyPr>
          <a:lstStyle/>
          <a:p>
            <a:r>
              <a:rPr lang="ko-KR" altLang="en-US" sz="100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[</a:t>
            </a:r>
            <a:r>
              <a:rPr lang="en-US" altLang="ko-KR" sz="100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elkadmin@obpelk01</a:t>
            </a:r>
            <a:r>
              <a:rPr lang="ko-KR" altLang="en-US" sz="100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]# </a:t>
            </a:r>
            <a:r>
              <a:rPr lang="en-US" altLang="ko-KR" sz="100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cat /</a:t>
            </a:r>
            <a:r>
              <a:rPr lang="en-US" altLang="ko-KR" sz="100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etc</a:t>
            </a:r>
            <a:r>
              <a:rPr lang="en-US" altLang="ko-KR" sz="100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/security/</a:t>
            </a:r>
            <a:r>
              <a:rPr lang="en-US" altLang="ko-KR" sz="100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limits.conf</a:t>
            </a:r>
            <a:endParaRPr lang="ko-KR" altLang="en-US" sz="1000" dirty="0">
              <a:solidFill>
                <a:schemeClr val="bg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ko-KR" altLang="en-US" sz="1000" dirty="0" smtClean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#&lt;domain&gt;      &lt;type&gt;  &lt;item&gt;         &lt;value&gt;</a:t>
            </a:r>
          </a:p>
          <a:p>
            <a:r>
              <a:rPr lang="ko-KR" altLang="en-US" sz="1000" dirty="0" smtClean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</a:t>
            </a:r>
          </a:p>
          <a:p>
            <a:endParaRPr lang="ko-KR" altLang="en-US" sz="1000" dirty="0" smtClean="0">
              <a:solidFill>
                <a:schemeClr val="bg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ko-KR" altLang="en-US" sz="1000" dirty="0" smtClean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#*               soft    core            0</a:t>
            </a:r>
          </a:p>
          <a:p>
            <a:r>
              <a:rPr lang="ko-KR" altLang="en-US" sz="1000" dirty="0" smtClean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#*               hard    rss             10000</a:t>
            </a:r>
          </a:p>
          <a:p>
            <a:r>
              <a:rPr lang="ko-KR" altLang="en-US" sz="1000" dirty="0" smtClean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#@student        hard    nproc           20</a:t>
            </a:r>
          </a:p>
          <a:p>
            <a:r>
              <a:rPr lang="ko-KR" altLang="en-US" sz="1000" dirty="0" smtClean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#@faculty        soft    nproc           20</a:t>
            </a:r>
          </a:p>
          <a:p>
            <a:r>
              <a:rPr lang="ko-KR" altLang="en-US" sz="1000" dirty="0" smtClean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#@faculty        hard    nproc           50</a:t>
            </a:r>
          </a:p>
          <a:p>
            <a:r>
              <a:rPr lang="ko-KR" altLang="en-US" sz="1000" dirty="0" smtClean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#ftp             hard    nproc           0</a:t>
            </a:r>
          </a:p>
          <a:p>
            <a:r>
              <a:rPr lang="ko-KR" altLang="en-US" sz="1000" dirty="0" smtClean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#@student        -       maxlogins       4</a:t>
            </a:r>
            <a:endParaRPr lang="en-US" altLang="ko-KR" sz="1000" dirty="0" smtClean="0">
              <a:solidFill>
                <a:schemeClr val="bg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en-US" altLang="ko-KR" sz="1000" dirty="0">
              <a:solidFill>
                <a:schemeClr val="bg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altLang="ko-KR" sz="1000" b="1" dirty="0" err="1">
                <a:solidFill>
                  <a:srgbClr val="FFFF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elkadmin</a:t>
            </a:r>
            <a:r>
              <a:rPr lang="en-US" altLang="ko-KR" sz="1000" b="1" dirty="0">
                <a:solidFill>
                  <a:srgbClr val="FFFF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    soft        </a:t>
            </a:r>
            <a:r>
              <a:rPr lang="en-US" altLang="ko-KR" sz="1000" b="1" dirty="0" err="1">
                <a:solidFill>
                  <a:srgbClr val="FFFF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nofile</a:t>
            </a:r>
            <a:r>
              <a:rPr lang="en-US" altLang="ko-KR" sz="1000" b="1" dirty="0">
                <a:solidFill>
                  <a:srgbClr val="FFFF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 65536</a:t>
            </a:r>
          </a:p>
          <a:p>
            <a:r>
              <a:rPr lang="en-US" altLang="ko-KR" sz="1000" b="1" dirty="0" err="1">
                <a:solidFill>
                  <a:srgbClr val="FFFF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elkadmin</a:t>
            </a:r>
            <a:r>
              <a:rPr lang="en-US" altLang="ko-KR" sz="1000" b="1" dirty="0">
                <a:solidFill>
                  <a:srgbClr val="FFFF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    hard        </a:t>
            </a:r>
            <a:r>
              <a:rPr lang="en-US" altLang="ko-KR" sz="1000" b="1" dirty="0" err="1">
                <a:solidFill>
                  <a:srgbClr val="FFFF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nofile</a:t>
            </a:r>
            <a:r>
              <a:rPr lang="en-US" altLang="ko-KR" sz="1000" b="1" dirty="0">
                <a:solidFill>
                  <a:srgbClr val="FFFF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 65536</a:t>
            </a:r>
          </a:p>
          <a:p>
            <a:r>
              <a:rPr lang="en-US" altLang="ko-KR" sz="1000" b="1" dirty="0" err="1">
                <a:solidFill>
                  <a:srgbClr val="FFFF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elkadmin</a:t>
            </a:r>
            <a:r>
              <a:rPr lang="en-US" altLang="ko-KR" sz="1000" b="1" dirty="0">
                <a:solidFill>
                  <a:srgbClr val="FFFF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    soft        </a:t>
            </a:r>
            <a:r>
              <a:rPr lang="en-US" altLang="ko-KR" sz="1000" b="1" dirty="0" err="1">
                <a:solidFill>
                  <a:srgbClr val="FFFF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nproc</a:t>
            </a:r>
            <a:r>
              <a:rPr lang="en-US" altLang="ko-KR" sz="1000" b="1" dirty="0">
                <a:solidFill>
                  <a:srgbClr val="FFFF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  4096</a:t>
            </a:r>
          </a:p>
          <a:p>
            <a:r>
              <a:rPr lang="en-US" altLang="ko-KR" sz="1000" b="1" dirty="0" err="1">
                <a:solidFill>
                  <a:srgbClr val="FFFF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elkadmin</a:t>
            </a:r>
            <a:r>
              <a:rPr lang="en-US" altLang="ko-KR" sz="1000" b="1" dirty="0">
                <a:solidFill>
                  <a:srgbClr val="FFFF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    hard        </a:t>
            </a:r>
            <a:r>
              <a:rPr lang="en-US" altLang="ko-KR" sz="1000" b="1" dirty="0" err="1">
                <a:solidFill>
                  <a:srgbClr val="FFFF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nproc</a:t>
            </a:r>
            <a:r>
              <a:rPr lang="en-US" altLang="ko-KR" sz="1000" b="1" dirty="0">
                <a:solidFill>
                  <a:srgbClr val="FFFF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  65536</a:t>
            </a:r>
          </a:p>
          <a:p>
            <a:r>
              <a:rPr lang="en-US" altLang="ko-KR" sz="1000" b="1" dirty="0" err="1">
                <a:solidFill>
                  <a:srgbClr val="FFFF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elkadmin</a:t>
            </a:r>
            <a:r>
              <a:rPr lang="en-US" altLang="ko-KR" sz="1000" b="1" dirty="0">
                <a:solidFill>
                  <a:srgbClr val="FFFF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    -           </a:t>
            </a:r>
            <a:r>
              <a:rPr lang="en-US" altLang="ko-KR" sz="1000" b="1" dirty="0" err="1">
                <a:solidFill>
                  <a:srgbClr val="FFFF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memlock</a:t>
            </a:r>
            <a:r>
              <a:rPr lang="en-US" altLang="ko-KR" sz="1000" b="1" dirty="0">
                <a:solidFill>
                  <a:srgbClr val="FFFF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125829120</a:t>
            </a:r>
          </a:p>
          <a:p>
            <a:r>
              <a:rPr lang="en-US" altLang="ko-KR" sz="1000" b="1" dirty="0" err="1">
                <a:solidFill>
                  <a:srgbClr val="FFFF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elkadmin</a:t>
            </a:r>
            <a:r>
              <a:rPr lang="en-US" altLang="ko-KR" sz="1000" b="1" dirty="0">
                <a:solidFill>
                  <a:srgbClr val="FFFF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    -           stack          unlimited</a:t>
            </a:r>
          </a:p>
          <a:p>
            <a:r>
              <a:rPr lang="en-US" altLang="ko-KR" sz="1000" b="1" dirty="0" err="1">
                <a:solidFill>
                  <a:srgbClr val="FFFF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elkadmin</a:t>
            </a:r>
            <a:r>
              <a:rPr lang="en-US" altLang="ko-KR" sz="1000" b="1" dirty="0">
                <a:solidFill>
                  <a:srgbClr val="FFFF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    -           core           unlimited</a:t>
            </a:r>
            <a:endParaRPr lang="ko-KR" altLang="en-US" sz="1000" dirty="0">
              <a:solidFill>
                <a:schemeClr val="bg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9418693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제목 1">
            <a:extLst>
              <a:ext uri="{FF2B5EF4-FFF2-40B4-BE49-F238E27FC236}">
                <a16:creationId xmlns:a16="http://schemas.microsoft.com/office/drawing/2014/main" xmlns="" id="{9B3E0812-7BE4-4425-8994-45BAF692B3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3050" y="274175"/>
            <a:ext cx="7002350" cy="486995"/>
          </a:xfrm>
        </p:spPr>
        <p:txBody>
          <a:bodyPr/>
          <a:lstStyle/>
          <a:p>
            <a:r>
              <a:rPr lang="en-US" altLang="ko-KR" dirty="0"/>
              <a:t>[back-up]</a:t>
            </a:r>
            <a:r>
              <a:rPr lang="en-US" altLang="ko-KR" dirty="0" smtClean="0"/>
              <a:t>5. </a:t>
            </a:r>
            <a:r>
              <a:rPr lang="ko-KR" altLang="en-US" dirty="0"/>
              <a:t>구성 상세</a:t>
            </a:r>
          </a:p>
        </p:txBody>
      </p:sp>
      <p:sp>
        <p:nvSpPr>
          <p:cNvPr id="7" name="직사각형 6">
            <a:extLst>
              <a:ext uri="{FF2B5EF4-FFF2-40B4-BE49-F238E27FC236}">
                <a16:creationId xmlns:a16="http://schemas.microsoft.com/office/drawing/2014/main" xmlns="" id="{9EF76E5E-90F4-45EC-A49C-9B9077BFE580}"/>
              </a:ext>
            </a:extLst>
          </p:cNvPr>
          <p:cNvSpPr/>
          <p:nvPr/>
        </p:nvSpPr>
        <p:spPr>
          <a:xfrm>
            <a:off x="273050" y="908720"/>
            <a:ext cx="9396616" cy="8979381"/>
          </a:xfrm>
          <a:prstGeom prst="rect">
            <a:avLst/>
          </a:prstGeom>
          <a:solidFill>
            <a:schemeClr val="tx1"/>
          </a:solidFill>
        </p:spPr>
        <p:txBody>
          <a:bodyPr wrap="square">
            <a:spAutoFit/>
          </a:bodyPr>
          <a:lstStyle/>
          <a:p>
            <a:r>
              <a:rPr lang="ko-KR" altLang="en-US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[</a:t>
            </a:r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elkadmin@obpelk01</a:t>
            </a:r>
            <a:r>
              <a:rPr lang="ko-KR" altLang="en-US" sz="105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]# </a:t>
            </a:r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vi /</a:t>
            </a:r>
            <a:r>
              <a:rPr lang="en-US" altLang="ko-KR" sz="105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etc</a:t>
            </a:r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/</a:t>
            </a:r>
            <a:r>
              <a:rPr lang="en-US" altLang="ko-KR" sz="105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sysctl.conf</a:t>
            </a:r>
            <a:endParaRPr lang="ko-KR" altLang="en-US" sz="1050" dirty="0">
              <a:solidFill>
                <a:schemeClr val="bg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net.ipv4.neigh.default.unres_qlen = 100</a:t>
            </a:r>
          </a:p>
          <a:p>
            <a:endParaRPr lang="en-US" altLang="ko-KR" sz="1050" dirty="0">
              <a:solidFill>
                <a:schemeClr val="bg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net.ipv4.tcp_retries1 = 2</a:t>
            </a:r>
          </a:p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net.ipv4.tcp_retries2 = 3</a:t>
            </a:r>
          </a:p>
          <a:p>
            <a:endParaRPr lang="en-US" altLang="ko-KR" sz="1050" dirty="0">
              <a:solidFill>
                <a:schemeClr val="bg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TIME_WAIT socket </a:t>
            </a:r>
            <a:r>
              <a:rPr lang="ko-KR" altLang="en-US" sz="105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다시 사용하기 </a:t>
            </a:r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(default : 0)</a:t>
            </a:r>
          </a:p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net.ipv4.tcp_tw_reuse = 1</a:t>
            </a:r>
          </a:p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net.ipv4.tcp_tw_recycle = 1</a:t>
            </a:r>
          </a:p>
          <a:p>
            <a:endParaRPr lang="en-US" altLang="ko-KR" sz="1050" dirty="0">
              <a:solidFill>
                <a:schemeClr val="bg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</a:t>
            </a:r>
            <a:r>
              <a:rPr lang="en-US" altLang="ko-KR" sz="105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tcp_fin_timeout</a:t>
            </a:r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ko-KR" altLang="en-US" sz="105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값 줄이기</a:t>
            </a:r>
          </a:p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#FIN-WAIT-2</a:t>
            </a:r>
            <a:r>
              <a:rPr lang="ko-KR" altLang="en-US" sz="105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에서 소켓을 가지고 있는 시간 </a:t>
            </a:r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(default : 60)</a:t>
            </a:r>
          </a:p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net.ipv4.tcp_fin_timeout = 10</a:t>
            </a:r>
          </a:p>
          <a:p>
            <a:endParaRPr lang="en-US" altLang="ko-KR" sz="1050" dirty="0">
              <a:solidFill>
                <a:schemeClr val="bg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</a:t>
            </a:r>
            <a:r>
              <a:rPr lang="ko-KR" altLang="en-US" sz="105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동작중이지 않은 소켓 연결 끊는 시간 줄이기 </a:t>
            </a:r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(default : 7200)</a:t>
            </a:r>
          </a:p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net.ipv4.tcp_keepalive_time = 1800</a:t>
            </a:r>
          </a:p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net.ipv4.tcp_keepalive_intvl = 30</a:t>
            </a:r>
          </a:p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net.ipv4.tcp_keepalive_probes = 2</a:t>
            </a:r>
          </a:p>
          <a:p>
            <a:endParaRPr lang="en-US" altLang="ko-KR" sz="1050" dirty="0">
              <a:solidFill>
                <a:schemeClr val="bg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backlog connections queue</a:t>
            </a:r>
            <a:r>
              <a:rPr lang="ko-KR" altLang="en-US" sz="105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값 올리기 </a:t>
            </a:r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(default : 2048)</a:t>
            </a:r>
          </a:p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net.ipv4.tcp_max_syn_backlog = 8192</a:t>
            </a:r>
          </a:p>
          <a:p>
            <a:endParaRPr lang="en-US" altLang="ko-KR" sz="1050" dirty="0">
              <a:solidFill>
                <a:schemeClr val="bg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don't cache </a:t>
            </a:r>
            <a:r>
              <a:rPr lang="en-US" altLang="ko-KR" sz="105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ssthresh</a:t>
            </a:r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from previous connection</a:t>
            </a:r>
          </a:p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net.ipv4.tcp_no_metrics_save = 1</a:t>
            </a:r>
          </a:p>
          <a:p>
            <a:endParaRPr lang="en-US" altLang="ko-KR" sz="1050" dirty="0">
              <a:solidFill>
                <a:schemeClr val="bg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Increase system IP port limits to allow for more connections</a:t>
            </a:r>
          </a:p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net.ipv4.ip_local_port_range = 2000 65000</a:t>
            </a:r>
          </a:p>
          <a:p>
            <a:endParaRPr lang="en-US" altLang="ko-KR" sz="1050" dirty="0">
              <a:solidFill>
                <a:schemeClr val="bg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number of packets to keep in backlog before the kernel starts dropping them</a:t>
            </a:r>
          </a:p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net.ipv4.tcp_max_syn_backlog = 3240000</a:t>
            </a:r>
          </a:p>
          <a:p>
            <a:endParaRPr lang="en-US" altLang="ko-KR" sz="1050" dirty="0">
              <a:solidFill>
                <a:schemeClr val="bg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increase socket listen backlog</a:t>
            </a:r>
          </a:p>
          <a:p>
            <a:r>
              <a:rPr lang="en-US" altLang="ko-KR" sz="105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net.core.somaxconn</a:t>
            </a:r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= 32400</a:t>
            </a:r>
          </a:p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net.ipv4.tcp_max_tw_buckets = 1440000</a:t>
            </a:r>
          </a:p>
          <a:p>
            <a:endParaRPr lang="en-US" altLang="ko-KR" sz="1050" dirty="0">
              <a:solidFill>
                <a:schemeClr val="bg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Increase TCP buffer sizes</a:t>
            </a:r>
          </a:p>
          <a:p>
            <a:r>
              <a:rPr lang="en-US" altLang="ko-KR" sz="105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net.core.rmem_default</a:t>
            </a:r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= 8388608</a:t>
            </a:r>
          </a:p>
          <a:p>
            <a:r>
              <a:rPr lang="en-US" altLang="ko-KR" sz="105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net.core.rmem_max</a:t>
            </a:r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= 25165824</a:t>
            </a:r>
          </a:p>
          <a:p>
            <a:r>
              <a:rPr lang="en-US" altLang="ko-KR" sz="105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net.core.wmem_max</a:t>
            </a:r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= 25165824</a:t>
            </a:r>
          </a:p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net.ipv4.tcp_rmem = 4096 87380 25165824</a:t>
            </a:r>
          </a:p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net.ipv4.tcp_wmem = 4096 65536 25165824</a:t>
            </a:r>
          </a:p>
          <a:p>
            <a:endParaRPr lang="en-US" altLang="ko-KR" sz="1050" dirty="0">
              <a:solidFill>
                <a:schemeClr val="bg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CVE-2016-5696 : 100 -&gt; 999999999</a:t>
            </a:r>
          </a:p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net.ipv4.tcp_challenge_ack_limit = 999999999</a:t>
            </a:r>
          </a:p>
          <a:p>
            <a:endParaRPr lang="en-US" altLang="ko-KR" sz="1050" dirty="0">
              <a:solidFill>
                <a:schemeClr val="bg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L4 DSR</a:t>
            </a:r>
          </a:p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net.ipv4.conf.all.arp_ignore = 1</a:t>
            </a:r>
          </a:p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net.ipv4.conf.all.arp_announce = 2</a:t>
            </a:r>
          </a:p>
          <a:p>
            <a:endParaRPr lang="en-US" altLang="ko-KR" sz="1050" dirty="0">
              <a:solidFill>
                <a:schemeClr val="bg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net.ipv4.tcp_timestamps = 0</a:t>
            </a:r>
          </a:p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net.ipv4.tcp_sack = 0</a:t>
            </a:r>
          </a:p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net.ipv4.tcp_orphan_retries = 0</a:t>
            </a:r>
          </a:p>
          <a:p>
            <a:endParaRPr lang="en-US" altLang="ko-KR" sz="1050" dirty="0">
              <a:solidFill>
                <a:schemeClr val="bg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altLang="ko-KR" sz="105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vm.swappiness</a:t>
            </a:r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= 0</a:t>
            </a:r>
          </a:p>
          <a:p>
            <a:r>
              <a:rPr lang="en-US" altLang="ko-KR" sz="105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vm.max_map_count</a:t>
            </a:r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=1440000</a:t>
            </a:r>
            <a:endParaRPr lang="ko-KR" altLang="en-US" sz="1050" dirty="0">
              <a:solidFill>
                <a:schemeClr val="bg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0779161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xmlns="" id="{6F39D1C6-0DF9-426D-9204-174DCF6861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[back-up]5. </a:t>
            </a:r>
            <a:r>
              <a:rPr lang="ko-KR" altLang="en-US"/>
              <a:t>구성 </a:t>
            </a:r>
            <a:r>
              <a:rPr lang="ko-KR" altLang="en-US" smtClean="0"/>
              <a:t>상세</a:t>
            </a:r>
            <a:endParaRPr lang="ko-KR" altLang="en-US" dirty="0"/>
          </a:p>
        </p:txBody>
      </p:sp>
      <p:sp>
        <p:nvSpPr>
          <p:cNvPr id="5" name="직사각형 4">
            <a:extLst>
              <a:ext uri="{FF2B5EF4-FFF2-40B4-BE49-F238E27FC236}">
                <a16:creationId xmlns:a16="http://schemas.microsoft.com/office/drawing/2014/main" xmlns="" id="{D5124DC5-F51D-488A-BDC0-653CC93C057F}"/>
              </a:ext>
            </a:extLst>
          </p:cNvPr>
          <p:cNvSpPr/>
          <p:nvPr/>
        </p:nvSpPr>
        <p:spPr>
          <a:xfrm>
            <a:off x="261962" y="1772816"/>
            <a:ext cx="2415544" cy="352418"/>
          </a:xfrm>
          <a:prstGeom prst="rect">
            <a:avLst/>
          </a:prstGeom>
          <a:solidFill>
            <a:schemeClr val="bg2">
              <a:lumMod val="25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latinLnBrk="0"/>
            <a:r>
              <a:rPr lang="en-US" altLang="ko-KR" sz="127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Elastic </a:t>
            </a:r>
            <a:r>
              <a:rPr lang="ko-KR" altLang="en-US" sz="127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신규 버전 구성</a:t>
            </a:r>
          </a:p>
        </p:txBody>
      </p:sp>
      <p:pic>
        <p:nvPicPr>
          <p:cNvPr id="6" name="Picture 2" descr="D:\문서관리\img\gra_bar.png">
            <a:extLst>
              <a:ext uri="{FF2B5EF4-FFF2-40B4-BE49-F238E27FC236}">
                <a16:creationId xmlns:a16="http://schemas.microsoft.com/office/drawing/2014/main" xmlns="" id="{9BD9B123-D9F8-4CAC-A882-E1E16FED756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9"/>
          <a:stretch/>
        </p:blipFill>
        <p:spPr bwMode="auto">
          <a:xfrm>
            <a:off x="351487" y="2065492"/>
            <a:ext cx="2215255" cy="1919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모서리가 둥근 직사각형 43">
            <a:extLst>
              <a:ext uri="{FF2B5EF4-FFF2-40B4-BE49-F238E27FC236}">
                <a16:creationId xmlns:a16="http://schemas.microsoft.com/office/drawing/2014/main" xmlns="" id="{1758FFBC-A652-4209-8E63-EEC861479962}"/>
              </a:ext>
            </a:extLst>
          </p:cNvPr>
          <p:cNvSpPr/>
          <p:nvPr/>
        </p:nvSpPr>
        <p:spPr>
          <a:xfrm>
            <a:off x="285547" y="2234261"/>
            <a:ext cx="887034" cy="360634"/>
          </a:xfrm>
          <a:prstGeom prst="roundRect">
            <a:avLst>
              <a:gd name="adj" fmla="val 12072"/>
            </a:avLst>
          </a:prstGeom>
          <a:pattFill prst="ltDnDiag">
            <a:fgClr>
              <a:schemeClr val="bg1">
                <a:lumMod val="85000"/>
              </a:schemeClr>
            </a:fgClr>
            <a:bgClr>
              <a:schemeClr val="bg1"/>
            </a:bgClr>
          </a:patt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995464"/>
            <a:r>
              <a:rPr lang="ko-KR" altLang="en-US" sz="1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작업 대상</a:t>
            </a:r>
            <a:endParaRPr lang="ko-KR" altLang="en-US" sz="7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Rectangle 14">
            <a:extLst>
              <a:ext uri="{FF2B5EF4-FFF2-40B4-BE49-F238E27FC236}">
                <a16:creationId xmlns:a16="http://schemas.microsoft.com/office/drawing/2014/main" xmlns="" id="{3C76409E-7815-411C-9900-B392D601A127}"/>
              </a:ext>
            </a:extLst>
          </p:cNvPr>
          <p:cNvSpPr>
            <a:spLocks noChangeArrowheads="1"/>
          </p:cNvSpPr>
          <p:nvPr/>
        </p:nvSpPr>
        <p:spPr bwMode="gray">
          <a:xfrm>
            <a:off x="1244588" y="2253110"/>
            <a:ext cx="4320480" cy="334428"/>
          </a:xfrm>
          <a:prstGeom prst="rect">
            <a:avLst/>
          </a:prstGeom>
          <a:solidFill>
            <a:schemeClr val="bg1"/>
          </a:solidFill>
          <a:ln w="12700" algn="ctr">
            <a:solidFill>
              <a:schemeClr val="tx1"/>
            </a:solidFill>
            <a:miter lim="800000"/>
            <a:headEnd/>
            <a:tailEnd/>
          </a:ln>
        </p:spPr>
        <p:txBody>
          <a:bodyPr lIns="63500" tIns="0" rIns="64800" bIns="0" anchor="ctr"/>
          <a:lstStyle>
            <a:lvl1pPr marL="1619250" indent="-182563" eaLnBrk="0" hangingPunct="0">
              <a:defRPr>
                <a:solidFill>
                  <a:schemeClr val="folHlink"/>
                </a:solidFill>
                <a:latin typeface="PwC_Logo" pitchFamily="2" charset="2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folHlink"/>
                </a:solidFill>
                <a:latin typeface="PwC_Logo" pitchFamily="2" charset="2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folHlink"/>
                </a:solidFill>
                <a:latin typeface="PwC_Logo" pitchFamily="2" charset="2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folHlink"/>
                </a:solidFill>
                <a:latin typeface="PwC_Logo" pitchFamily="2" charset="2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folHlink"/>
                </a:solidFill>
                <a:latin typeface="PwC_Logo" pitchFamily="2" charset="2"/>
                <a:cs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SzPct val="90000"/>
              <a:defRPr>
                <a:solidFill>
                  <a:schemeClr val="folHlink"/>
                </a:solidFill>
                <a:latin typeface="PwC_Logo" pitchFamily="2" charset="2"/>
                <a:cs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SzPct val="90000"/>
              <a:defRPr>
                <a:solidFill>
                  <a:schemeClr val="folHlink"/>
                </a:solidFill>
                <a:latin typeface="PwC_Logo" pitchFamily="2" charset="2"/>
                <a:cs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SzPct val="90000"/>
              <a:defRPr>
                <a:solidFill>
                  <a:schemeClr val="folHlink"/>
                </a:solidFill>
                <a:latin typeface="PwC_Logo" pitchFamily="2" charset="2"/>
                <a:cs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SzPct val="90000"/>
              <a:defRPr>
                <a:solidFill>
                  <a:schemeClr val="folHlink"/>
                </a:solidFill>
                <a:latin typeface="PwC_Logo" pitchFamily="2" charset="2"/>
                <a:cs typeface="Arial" panose="020B0604020202020204" pitchFamily="34" charset="0"/>
              </a:defRPr>
            </a:lvl9pPr>
          </a:lstStyle>
          <a:p>
            <a:pPr marL="182563">
              <a:spcAft>
                <a:spcPts val="600"/>
              </a:spcAft>
              <a:buSzPts val="1100"/>
              <a:buFont typeface="Arial" panose="020B0604020202020204" pitchFamily="34" charset="0"/>
              <a:buChar char="•"/>
            </a:pPr>
            <a:r>
              <a:rPr lang="ko-KR" altLang="en-US" sz="1050" dirty="0">
                <a:solidFill>
                  <a:srgbClr val="000000"/>
                </a:solidFill>
                <a:latin typeface="맑은 고딕" panose="020B0503020000020004" pitchFamily="50" charset="-127"/>
              </a:rPr>
              <a:t>기존 </a:t>
            </a:r>
            <a:r>
              <a:rPr lang="en-US" altLang="ko-KR" sz="1050" dirty="0">
                <a:solidFill>
                  <a:srgbClr val="000000"/>
                </a:solidFill>
                <a:latin typeface="맑은 고딕" panose="020B0503020000020004" pitchFamily="50" charset="-127"/>
              </a:rPr>
              <a:t>Elasticsearch </a:t>
            </a:r>
            <a:r>
              <a:rPr lang="ko-KR" altLang="en-US" sz="1050" dirty="0">
                <a:solidFill>
                  <a:srgbClr val="000000"/>
                </a:solidFill>
                <a:latin typeface="맑은 고딕" panose="020B0503020000020004" pitchFamily="50" charset="-127"/>
              </a:rPr>
              <a:t>설치 서버</a:t>
            </a:r>
            <a:endParaRPr lang="en-US" altLang="ko-KR" sz="1050" dirty="0">
              <a:solidFill>
                <a:srgbClr val="000000"/>
              </a:solidFill>
              <a:latin typeface="맑은 고딕" panose="020B0503020000020004" pitchFamily="50" charset="-127"/>
            </a:endParaRPr>
          </a:p>
        </p:txBody>
      </p:sp>
      <p:sp>
        <p:nvSpPr>
          <p:cNvPr id="10" name="모서리가 둥근 직사각형 43">
            <a:extLst>
              <a:ext uri="{FF2B5EF4-FFF2-40B4-BE49-F238E27FC236}">
                <a16:creationId xmlns:a16="http://schemas.microsoft.com/office/drawing/2014/main" xmlns="" id="{5B446B85-22DA-41F1-BC9C-51DDA776770E}"/>
              </a:ext>
            </a:extLst>
          </p:cNvPr>
          <p:cNvSpPr/>
          <p:nvPr/>
        </p:nvSpPr>
        <p:spPr>
          <a:xfrm>
            <a:off x="285547" y="2652918"/>
            <a:ext cx="887034" cy="360634"/>
          </a:xfrm>
          <a:prstGeom prst="roundRect">
            <a:avLst>
              <a:gd name="adj" fmla="val 12072"/>
            </a:avLst>
          </a:prstGeom>
          <a:pattFill prst="ltDnDiag">
            <a:fgClr>
              <a:schemeClr val="bg1">
                <a:lumMod val="85000"/>
              </a:schemeClr>
            </a:fgClr>
            <a:bgClr>
              <a:schemeClr val="bg1"/>
            </a:bgClr>
          </a:patt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995464"/>
            <a:r>
              <a:rPr lang="ko-KR" altLang="en-US" sz="1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작업 내용</a:t>
            </a:r>
            <a:endParaRPr lang="ko-KR" altLang="en-US" sz="7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Rectangle 14">
            <a:extLst>
              <a:ext uri="{FF2B5EF4-FFF2-40B4-BE49-F238E27FC236}">
                <a16:creationId xmlns:a16="http://schemas.microsoft.com/office/drawing/2014/main" xmlns="" id="{552873B8-17BE-4518-BE46-81B722351988}"/>
              </a:ext>
            </a:extLst>
          </p:cNvPr>
          <p:cNvSpPr>
            <a:spLocks noChangeArrowheads="1"/>
          </p:cNvSpPr>
          <p:nvPr/>
        </p:nvSpPr>
        <p:spPr bwMode="gray">
          <a:xfrm>
            <a:off x="1244588" y="2671767"/>
            <a:ext cx="4320480" cy="334428"/>
          </a:xfrm>
          <a:prstGeom prst="rect">
            <a:avLst/>
          </a:prstGeom>
          <a:solidFill>
            <a:schemeClr val="bg1"/>
          </a:solidFill>
          <a:ln w="12700" algn="ctr">
            <a:solidFill>
              <a:schemeClr val="tx1"/>
            </a:solidFill>
            <a:miter lim="800000"/>
            <a:headEnd/>
            <a:tailEnd/>
          </a:ln>
        </p:spPr>
        <p:txBody>
          <a:bodyPr lIns="63500" tIns="0" rIns="64800" bIns="0" anchor="ctr"/>
          <a:lstStyle>
            <a:lvl1pPr marL="1619250" indent="-182563" eaLnBrk="0" hangingPunct="0">
              <a:defRPr>
                <a:solidFill>
                  <a:schemeClr val="folHlink"/>
                </a:solidFill>
                <a:latin typeface="PwC_Logo" pitchFamily="2" charset="2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folHlink"/>
                </a:solidFill>
                <a:latin typeface="PwC_Logo" pitchFamily="2" charset="2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folHlink"/>
                </a:solidFill>
                <a:latin typeface="PwC_Logo" pitchFamily="2" charset="2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folHlink"/>
                </a:solidFill>
                <a:latin typeface="PwC_Logo" pitchFamily="2" charset="2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folHlink"/>
                </a:solidFill>
                <a:latin typeface="PwC_Logo" pitchFamily="2" charset="2"/>
                <a:cs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SzPct val="90000"/>
              <a:defRPr>
                <a:solidFill>
                  <a:schemeClr val="folHlink"/>
                </a:solidFill>
                <a:latin typeface="PwC_Logo" pitchFamily="2" charset="2"/>
                <a:cs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SzPct val="90000"/>
              <a:defRPr>
                <a:solidFill>
                  <a:schemeClr val="folHlink"/>
                </a:solidFill>
                <a:latin typeface="PwC_Logo" pitchFamily="2" charset="2"/>
                <a:cs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SzPct val="90000"/>
              <a:defRPr>
                <a:solidFill>
                  <a:schemeClr val="folHlink"/>
                </a:solidFill>
                <a:latin typeface="PwC_Logo" pitchFamily="2" charset="2"/>
                <a:cs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SzPct val="90000"/>
              <a:defRPr>
                <a:solidFill>
                  <a:schemeClr val="folHlink"/>
                </a:solidFill>
                <a:latin typeface="PwC_Logo" pitchFamily="2" charset="2"/>
                <a:cs typeface="Arial" panose="020B0604020202020204" pitchFamily="34" charset="0"/>
              </a:defRPr>
            </a:lvl9pPr>
          </a:lstStyle>
          <a:p>
            <a:pPr marL="182563">
              <a:spcAft>
                <a:spcPts val="600"/>
              </a:spcAft>
              <a:buSzPts val="1100"/>
              <a:buFont typeface="Arial" panose="020B0604020202020204" pitchFamily="34" charset="0"/>
              <a:buChar char="•"/>
            </a:pPr>
            <a:r>
              <a:rPr lang="en-US" altLang="ko-KR" sz="1050" dirty="0">
                <a:solidFill>
                  <a:srgbClr val="000000"/>
                </a:solidFill>
                <a:latin typeface="맑은 고딕" panose="020B0503020000020004" pitchFamily="50" charset="-127"/>
              </a:rPr>
              <a:t>Elasticsearch</a:t>
            </a:r>
            <a:r>
              <a:rPr lang="ko-KR" altLang="en-US" sz="1050" dirty="0">
                <a:solidFill>
                  <a:srgbClr val="000000"/>
                </a:solidFill>
                <a:latin typeface="맑은 고딕" panose="020B0503020000020004" pitchFamily="50" charset="-127"/>
              </a:rPr>
              <a:t>에 대한 신규 버전 </a:t>
            </a:r>
            <a:r>
              <a:rPr lang="en-US" altLang="ko-KR" sz="1050" dirty="0">
                <a:solidFill>
                  <a:srgbClr val="000000"/>
                </a:solidFill>
                <a:latin typeface="맑은 고딕" panose="020B0503020000020004" pitchFamily="50" charset="-127"/>
              </a:rPr>
              <a:t>6.4.0</a:t>
            </a:r>
            <a:r>
              <a:rPr lang="ko-KR" altLang="en-US" sz="1050" dirty="0">
                <a:solidFill>
                  <a:srgbClr val="000000"/>
                </a:solidFill>
                <a:latin typeface="맑은 고딕" panose="020B0503020000020004" pitchFamily="50" charset="-127"/>
              </a:rPr>
              <a:t>을 서버에 설치하여 구성</a:t>
            </a:r>
            <a:endParaRPr lang="en-US" altLang="ko-KR" sz="1050" dirty="0">
              <a:solidFill>
                <a:srgbClr val="000000"/>
              </a:solidFill>
              <a:latin typeface="맑은 고딕" panose="020B0503020000020004" pitchFamily="50" charset="-127"/>
            </a:endParaRPr>
          </a:p>
        </p:txBody>
      </p:sp>
      <p:sp>
        <p:nvSpPr>
          <p:cNvPr id="17" name="직사각형 16">
            <a:extLst>
              <a:ext uri="{FF2B5EF4-FFF2-40B4-BE49-F238E27FC236}">
                <a16:creationId xmlns:a16="http://schemas.microsoft.com/office/drawing/2014/main" xmlns="" id="{27B72907-434A-4631-9D84-FF8AA62FA394}"/>
              </a:ext>
            </a:extLst>
          </p:cNvPr>
          <p:cNvSpPr/>
          <p:nvPr/>
        </p:nvSpPr>
        <p:spPr>
          <a:xfrm>
            <a:off x="6821663" y="2377795"/>
            <a:ext cx="579609" cy="12163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2" name="텍스트 개체 틀 2">
            <a:extLst>
              <a:ext uri="{FF2B5EF4-FFF2-40B4-BE49-F238E27FC236}">
                <a16:creationId xmlns:a16="http://schemas.microsoft.com/office/drawing/2014/main" xmlns="" id="{6EA559FD-C686-400B-B13D-FA51F641F74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73050" y="931863"/>
            <a:ext cx="9358313" cy="593725"/>
          </a:xfrm>
          <a:noFill/>
        </p:spPr>
        <p:txBody>
          <a:bodyPr wrap="square" lIns="0" tIns="47710" rIns="0" bIns="47710" rtlCol="0">
            <a:noAutofit/>
          </a:bodyPr>
          <a:lstStyle/>
          <a:p>
            <a:r>
              <a:rPr lang="ko-KR" altLang="en-US" sz="1600" b="1" dirty="0">
                <a:latin typeface="+mj-ea"/>
              </a:rPr>
              <a:t>커널 파라미터 작업 후 </a:t>
            </a:r>
            <a:r>
              <a:rPr lang="en-US" altLang="ko-KR" sz="1600" b="1" dirty="0">
                <a:latin typeface="+mj-ea"/>
              </a:rPr>
              <a:t>Elastic </a:t>
            </a:r>
            <a:r>
              <a:rPr lang="ko-KR" altLang="en-US" sz="1600" b="1" dirty="0">
                <a:latin typeface="+mj-ea"/>
              </a:rPr>
              <a:t>버전을 </a:t>
            </a:r>
            <a:r>
              <a:rPr lang="en-US" altLang="ko-KR" sz="1600" b="1" dirty="0">
                <a:latin typeface="+mj-ea"/>
              </a:rPr>
              <a:t>6.4.0</a:t>
            </a:r>
            <a:r>
              <a:rPr lang="ko-KR" altLang="en-US" sz="1600" b="1" dirty="0">
                <a:latin typeface="+mj-ea"/>
              </a:rPr>
              <a:t>으로 사용될 수 있도록 </a:t>
            </a:r>
            <a:r>
              <a:rPr lang="en-US" altLang="ko-KR" sz="1600" b="1" dirty="0">
                <a:latin typeface="+mj-ea"/>
              </a:rPr>
              <a:t>Elasticsearch</a:t>
            </a:r>
            <a:r>
              <a:rPr lang="ko-KR" altLang="en-US" sz="1600" b="1" dirty="0">
                <a:latin typeface="+mj-ea"/>
              </a:rPr>
              <a:t>와 </a:t>
            </a:r>
            <a:r>
              <a:rPr lang="en-US" altLang="ko-KR" sz="1600" b="1" dirty="0">
                <a:latin typeface="+mj-ea"/>
              </a:rPr>
              <a:t>Logstash</a:t>
            </a:r>
            <a:r>
              <a:rPr lang="ko-KR" altLang="en-US" sz="1600" b="1" dirty="0">
                <a:latin typeface="+mj-ea"/>
              </a:rPr>
              <a:t>에 대한 설치</a:t>
            </a:r>
            <a:r>
              <a:rPr lang="en-US" altLang="ko-KR" sz="1600" b="1" dirty="0">
                <a:latin typeface="+mj-ea"/>
              </a:rPr>
              <a:t>, </a:t>
            </a:r>
            <a:r>
              <a:rPr lang="ko-KR" altLang="en-US" sz="1600" b="1" dirty="0">
                <a:latin typeface="+mj-ea"/>
              </a:rPr>
              <a:t>구성 작업을 진행함</a:t>
            </a:r>
            <a:endParaRPr lang="ko-KR" altLang="en-US" sz="1600" b="1" dirty="0">
              <a:latin typeface="+mn-ea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xmlns="" id="{C5E30DC4-AA9F-4AF4-B2B6-2BB7257F0FF8}"/>
              </a:ext>
            </a:extLst>
          </p:cNvPr>
          <p:cNvSpPr txBox="1"/>
          <p:nvPr/>
        </p:nvSpPr>
        <p:spPr>
          <a:xfrm>
            <a:off x="285547" y="6165304"/>
            <a:ext cx="698985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900" dirty="0"/>
              <a:t>※ </a:t>
            </a:r>
            <a:r>
              <a:rPr lang="ko-KR" altLang="en-US" sz="900" dirty="0"/>
              <a:t>운영시스템에 구축된 </a:t>
            </a:r>
            <a:r>
              <a:rPr lang="en-US" altLang="ko-KR" sz="900" dirty="0"/>
              <a:t>Beat</a:t>
            </a:r>
            <a:r>
              <a:rPr lang="ko-KR" altLang="en-US" sz="900" dirty="0"/>
              <a:t>의 버전 변경 작업은 진행하지 않음</a:t>
            </a:r>
          </a:p>
        </p:txBody>
      </p:sp>
      <p:grpSp>
        <p:nvGrpSpPr>
          <p:cNvPr id="41" name="그룹 40">
            <a:extLst>
              <a:ext uri="{FF2B5EF4-FFF2-40B4-BE49-F238E27FC236}">
                <a16:creationId xmlns:a16="http://schemas.microsoft.com/office/drawing/2014/main" xmlns="" id="{C3E779A7-289B-4FF9-B3D2-E2322DC96E1B}"/>
              </a:ext>
            </a:extLst>
          </p:cNvPr>
          <p:cNvGrpSpPr/>
          <p:nvPr/>
        </p:nvGrpSpPr>
        <p:grpSpPr>
          <a:xfrm>
            <a:off x="333810" y="3789607"/>
            <a:ext cx="8939670" cy="2127339"/>
            <a:chOff x="333810" y="3789607"/>
            <a:chExt cx="8435614" cy="2127339"/>
          </a:xfrm>
        </p:grpSpPr>
        <p:sp>
          <p:nvSpPr>
            <p:cNvPr id="24" name="직사각형 55">
              <a:extLst>
                <a:ext uri="{FF2B5EF4-FFF2-40B4-BE49-F238E27FC236}">
                  <a16:creationId xmlns:a16="http://schemas.microsoft.com/office/drawing/2014/main" xmlns="" id="{C89A864F-22DD-479B-9A4E-0B80D16EFF01}"/>
                </a:ext>
              </a:extLst>
            </p:cNvPr>
            <p:cNvSpPr/>
            <p:nvPr/>
          </p:nvSpPr>
          <p:spPr>
            <a:xfrm>
              <a:off x="333810" y="3914694"/>
              <a:ext cx="1629411" cy="445315"/>
            </a:xfrm>
            <a:prstGeom prst="rect">
              <a:avLst/>
            </a:prstGeom>
            <a:pattFill prst="ltDnDiag">
              <a:fgClr>
                <a:schemeClr val="bg1">
                  <a:lumMod val="85000"/>
                </a:schemeClr>
              </a:fgClr>
              <a:bgClr>
                <a:schemeClr val="bg1"/>
              </a:bgClr>
            </a:patt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defTabSz="995464"/>
              <a:r>
                <a:rPr lang="ko-KR" altLang="en-US" sz="1100" b="1" dirty="0">
                  <a:latin typeface="Arial" panose="020B0604020202020204" pitchFamily="34" charset="0"/>
                  <a:cs typeface="Arial" panose="020B0604020202020204" pitchFamily="34" charset="0"/>
                </a:rPr>
                <a:t>서버 환경 구성 확인</a:t>
              </a:r>
              <a:endParaRPr lang="en-US" altLang="ko-KR" sz="11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25" name="Picture 10" descr="C:\진영\프로젝트\PNG모으기\화살표2.png">
              <a:extLst>
                <a:ext uri="{FF2B5EF4-FFF2-40B4-BE49-F238E27FC236}">
                  <a16:creationId xmlns:a16="http://schemas.microsoft.com/office/drawing/2014/main" xmlns="" id="{5D684388-B8F5-44B8-A27F-A43D45075C7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036676" y="3789607"/>
              <a:ext cx="268486" cy="6954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6" name="직사각형 55">
              <a:extLst>
                <a:ext uri="{FF2B5EF4-FFF2-40B4-BE49-F238E27FC236}">
                  <a16:creationId xmlns:a16="http://schemas.microsoft.com/office/drawing/2014/main" xmlns="" id="{BCF656E0-865E-4A2A-940C-0B46DD2D2840}"/>
                </a:ext>
              </a:extLst>
            </p:cNvPr>
            <p:cNvSpPr/>
            <p:nvPr/>
          </p:nvSpPr>
          <p:spPr>
            <a:xfrm>
              <a:off x="2374174" y="3914694"/>
              <a:ext cx="1800570" cy="445315"/>
            </a:xfrm>
            <a:prstGeom prst="rect">
              <a:avLst/>
            </a:prstGeom>
            <a:pattFill prst="ltDnDiag">
              <a:fgClr>
                <a:schemeClr val="bg1">
                  <a:lumMod val="85000"/>
                </a:schemeClr>
              </a:fgClr>
              <a:bgClr>
                <a:schemeClr val="bg1"/>
              </a:bgClr>
            </a:patt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defTabSz="995464"/>
              <a:r>
                <a:rPr lang="en-US" altLang="ko-KR" sz="1100" b="1" dirty="0">
                  <a:latin typeface="Arial" panose="020B0604020202020204" pitchFamily="34" charset="0"/>
                  <a:cs typeface="Arial" panose="020B0604020202020204" pitchFamily="34" charset="0"/>
                </a:rPr>
                <a:t>Elasticsearch </a:t>
              </a:r>
            </a:p>
          </p:txBody>
        </p:sp>
        <p:pic>
          <p:nvPicPr>
            <p:cNvPr id="27" name="Picture 10" descr="C:\진영\프로젝트\PNG모으기\화살표2.png">
              <a:extLst>
                <a:ext uri="{FF2B5EF4-FFF2-40B4-BE49-F238E27FC236}">
                  <a16:creationId xmlns:a16="http://schemas.microsoft.com/office/drawing/2014/main" xmlns="" id="{BDBE455E-8138-4B3F-BF62-094C1AC6918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304928" y="3789607"/>
              <a:ext cx="268486" cy="6954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8" name="직사각형 55">
              <a:extLst>
                <a:ext uri="{FF2B5EF4-FFF2-40B4-BE49-F238E27FC236}">
                  <a16:creationId xmlns:a16="http://schemas.microsoft.com/office/drawing/2014/main" xmlns="" id="{250FDB5A-06E8-424E-AA22-3F1FB6775CD5}"/>
                </a:ext>
              </a:extLst>
            </p:cNvPr>
            <p:cNvSpPr/>
            <p:nvPr/>
          </p:nvSpPr>
          <p:spPr>
            <a:xfrm>
              <a:off x="4655077" y="3914694"/>
              <a:ext cx="1819977" cy="445315"/>
            </a:xfrm>
            <a:prstGeom prst="rect">
              <a:avLst/>
            </a:prstGeom>
            <a:pattFill prst="ltDnDiag">
              <a:fgClr>
                <a:schemeClr val="bg1">
                  <a:lumMod val="85000"/>
                </a:schemeClr>
              </a:fgClr>
              <a:bgClr>
                <a:schemeClr val="bg1"/>
              </a:bgClr>
            </a:patt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defTabSz="995464"/>
              <a:r>
                <a:rPr lang="en-US" altLang="ko-KR" sz="1100" b="1" dirty="0">
                  <a:latin typeface="Arial" panose="020B0604020202020204" pitchFamily="34" charset="0"/>
                  <a:cs typeface="Arial" panose="020B0604020202020204" pitchFamily="34" charset="0"/>
                </a:rPr>
                <a:t>Logstash</a:t>
              </a:r>
              <a:r>
                <a:rPr lang="ko-KR" altLang="en-US" sz="1100" b="1" dirty="0">
                  <a:latin typeface="Arial" panose="020B0604020202020204" pitchFamily="34" charset="0"/>
                  <a:cs typeface="Arial" panose="020B0604020202020204" pitchFamily="34" charset="0"/>
                </a:rPr>
                <a:t> 설치 구성</a:t>
              </a:r>
              <a:endParaRPr lang="en-US" altLang="ko-KR" sz="11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xmlns="" id="{D0FCB44D-EE1F-4525-9CF1-56EED1558DD3}"/>
                </a:ext>
              </a:extLst>
            </p:cNvPr>
            <p:cNvSpPr txBox="1"/>
            <p:nvPr/>
          </p:nvSpPr>
          <p:spPr>
            <a:xfrm>
              <a:off x="333810" y="4485097"/>
              <a:ext cx="1629411" cy="9018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ko-KR"/>
              </a:defPPr>
              <a:lvl1pPr marL="85725" indent="-85725">
                <a:spcAft>
                  <a:spcPts val="600"/>
                </a:spcAft>
                <a:buFont typeface="Arial" panose="020B0604020202020204" pitchFamily="34" charset="0"/>
                <a:buChar char="•"/>
                <a:defRPr sz="900">
                  <a:latin typeface="+mn-ea"/>
                </a:defRPr>
              </a:lvl1pPr>
            </a:lstStyle>
            <a:p>
              <a:r>
                <a:rPr lang="ko-KR" altLang="en-US" dirty="0"/>
                <a:t>시스템 환경 구성</a:t>
              </a:r>
              <a:endParaRPr lang="en-US" altLang="ko-KR" dirty="0"/>
            </a:p>
            <a:p>
              <a:r>
                <a:rPr lang="ko-KR" altLang="en-US" dirty="0"/>
                <a:t>커널 파라미터 확인</a:t>
              </a:r>
              <a:endParaRPr lang="en-US" altLang="ko-KR" dirty="0"/>
            </a:p>
            <a:p>
              <a:r>
                <a:rPr lang="ko-KR" altLang="en-US" dirty="0"/>
                <a:t>네트워크 정보 확인</a:t>
              </a:r>
              <a:endParaRPr lang="en-US" altLang="ko-KR" dirty="0"/>
            </a:p>
            <a:p>
              <a:r>
                <a:rPr lang="en-US" altLang="ko-KR" dirty="0"/>
                <a:t>JDK </a:t>
              </a:r>
              <a:r>
                <a:rPr lang="ko-KR" altLang="en-US" dirty="0"/>
                <a:t>버전 및 구성 확인</a:t>
              </a: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xmlns="" id="{AE27A0E6-4673-4B3A-96F1-FAC01DBD1C61}"/>
                </a:ext>
              </a:extLst>
            </p:cNvPr>
            <p:cNvSpPr txBox="1"/>
            <p:nvPr/>
          </p:nvSpPr>
          <p:spPr>
            <a:xfrm>
              <a:off x="4655077" y="4470396"/>
              <a:ext cx="1819977" cy="115416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ko-KR"/>
              </a:defPPr>
              <a:lvl1pPr marL="85725" indent="-85725">
                <a:spcAft>
                  <a:spcPts val="600"/>
                </a:spcAft>
                <a:buFont typeface="Arial" panose="020B0604020202020204" pitchFamily="34" charset="0"/>
                <a:buChar char="•"/>
                <a:defRPr sz="900">
                  <a:latin typeface="+mn-ea"/>
                </a:defRPr>
              </a:lvl1pPr>
            </a:lstStyle>
            <a:p>
              <a:r>
                <a:rPr lang="en-US" altLang="ko-KR" dirty="0"/>
                <a:t>Logstash 6.4 </a:t>
              </a:r>
              <a:r>
                <a:rPr lang="ko-KR" altLang="en-US" dirty="0"/>
                <a:t>바이너리 이미지 업로드 진행</a:t>
              </a:r>
              <a:endParaRPr lang="en-US" altLang="ko-KR" dirty="0"/>
            </a:p>
            <a:p>
              <a:r>
                <a:rPr lang="ko-KR" altLang="en-US" dirty="0"/>
                <a:t>압축 해제 및 시스템 환경 구성</a:t>
              </a:r>
              <a:endParaRPr lang="en-US" altLang="ko-KR" dirty="0"/>
            </a:p>
            <a:p>
              <a:r>
                <a:rPr lang="ko-KR" altLang="en-US" dirty="0"/>
                <a:t>기존 </a:t>
              </a:r>
              <a:r>
                <a:rPr lang="en-US" altLang="ko-KR" dirty="0"/>
                <a:t>Grok </a:t>
              </a:r>
              <a:r>
                <a:rPr lang="ko-KR" altLang="en-US" dirty="0"/>
                <a:t>패턴 및 파이프라인 구성 복제 작업 진행</a:t>
              </a:r>
              <a:endParaRPr lang="en-US" altLang="ko-KR" dirty="0"/>
            </a:p>
            <a:p>
              <a:endParaRPr lang="ko-KR" altLang="en-US" dirty="0"/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xmlns="" id="{07756CAF-E3A1-4213-922A-449A8A730B86}"/>
                </a:ext>
              </a:extLst>
            </p:cNvPr>
            <p:cNvSpPr txBox="1"/>
            <p:nvPr/>
          </p:nvSpPr>
          <p:spPr>
            <a:xfrm>
              <a:off x="2386037" y="4470396"/>
              <a:ext cx="1788707" cy="14465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ko-KR"/>
              </a:defPPr>
              <a:lvl1pPr marL="85725" indent="-85725">
                <a:spcAft>
                  <a:spcPts val="600"/>
                </a:spcAft>
                <a:buFont typeface="Arial" panose="020B0604020202020204" pitchFamily="34" charset="0"/>
                <a:buChar char="•"/>
                <a:defRPr sz="900">
                  <a:latin typeface="+mn-ea"/>
                </a:defRPr>
              </a:lvl1pPr>
            </a:lstStyle>
            <a:p>
              <a:r>
                <a:rPr lang="en-US" altLang="ko-KR" dirty="0"/>
                <a:t>Elastic</a:t>
              </a:r>
              <a:r>
                <a:rPr lang="ko-KR" altLang="en-US" dirty="0"/>
                <a:t> 바이너리 이미지 서버 업로드 작업 진행</a:t>
              </a:r>
              <a:endParaRPr lang="en-US" altLang="ko-KR" dirty="0"/>
            </a:p>
            <a:p>
              <a:r>
                <a:rPr lang="en-US" altLang="ko-KR" dirty="0"/>
                <a:t>Elasticsearch </a:t>
              </a:r>
              <a:r>
                <a:rPr lang="ko-KR" altLang="en-US" dirty="0"/>
                <a:t>컴포넌트 설치</a:t>
              </a:r>
              <a:endParaRPr lang="en-US" altLang="ko-KR" dirty="0"/>
            </a:p>
            <a:p>
              <a:r>
                <a:rPr lang="ko-KR" altLang="en-US" b="1" u="sng" dirty="0"/>
                <a:t>솔루션 환경 구성 및 기동</a:t>
              </a:r>
              <a:endParaRPr lang="en-US" altLang="ko-KR" b="1" u="sng" dirty="0"/>
            </a:p>
            <a:p>
              <a:r>
                <a:rPr lang="ko-KR" altLang="en-US" dirty="0"/>
                <a:t>접속 확인 및 프로세스 확인</a:t>
              </a:r>
              <a:endParaRPr lang="en-US" altLang="ko-KR" dirty="0"/>
            </a:p>
            <a:p>
              <a:r>
                <a:rPr lang="en-US" altLang="ko-KR" b="1" u="sng" dirty="0"/>
                <a:t>Coordinator </a:t>
              </a:r>
              <a:r>
                <a:rPr lang="ko-KR" altLang="en-US" b="1" u="sng" dirty="0"/>
                <a:t>노드 추가 구성</a:t>
              </a:r>
              <a:endParaRPr lang="en-US" altLang="ko-KR" b="1" u="sng" dirty="0"/>
            </a:p>
            <a:p>
              <a:endParaRPr lang="ko-KR" altLang="en-US" dirty="0"/>
            </a:p>
          </p:txBody>
        </p:sp>
        <p:pic>
          <p:nvPicPr>
            <p:cNvPr id="39" name="Picture 10" descr="C:\진영\프로젝트\PNG모으기\화살표2.png">
              <a:extLst>
                <a:ext uri="{FF2B5EF4-FFF2-40B4-BE49-F238E27FC236}">
                  <a16:creationId xmlns:a16="http://schemas.microsoft.com/office/drawing/2014/main" xmlns="" id="{98D0DAE2-876D-4A1F-AFF8-7E1137A2979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6625412" y="3806652"/>
              <a:ext cx="268486" cy="6954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0" name="직사각형 55">
              <a:extLst>
                <a:ext uri="{FF2B5EF4-FFF2-40B4-BE49-F238E27FC236}">
                  <a16:creationId xmlns:a16="http://schemas.microsoft.com/office/drawing/2014/main" xmlns="" id="{A6CF28F5-27D3-4F95-BD65-5F469FA4FF12}"/>
                </a:ext>
              </a:extLst>
            </p:cNvPr>
            <p:cNvSpPr/>
            <p:nvPr/>
          </p:nvSpPr>
          <p:spPr>
            <a:xfrm>
              <a:off x="6949447" y="3931739"/>
              <a:ext cx="1819977" cy="445315"/>
            </a:xfrm>
            <a:prstGeom prst="rect">
              <a:avLst/>
            </a:prstGeom>
            <a:pattFill prst="ltDnDiag">
              <a:fgClr>
                <a:schemeClr val="bg1">
                  <a:lumMod val="85000"/>
                </a:schemeClr>
              </a:fgClr>
              <a:bgClr>
                <a:schemeClr val="bg1"/>
              </a:bgClr>
            </a:patt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defTabSz="995464"/>
              <a:r>
                <a:rPr lang="ko-KR" altLang="en-US" sz="1100" b="1" dirty="0">
                  <a:latin typeface="Arial" panose="020B0604020202020204" pitchFamily="34" charset="0"/>
                  <a:cs typeface="Arial" panose="020B0604020202020204" pitchFamily="34" charset="0"/>
                </a:rPr>
                <a:t>연동 및 적재 테스트</a:t>
              </a:r>
              <a:endParaRPr lang="en-US" altLang="ko-KR" sz="11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xmlns="" id="{499FF6F6-05F6-447B-B8C3-FE5209501142}"/>
                </a:ext>
              </a:extLst>
            </p:cNvPr>
            <p:cNvSpPr txBox="1"/>
            <p:nvPr/>
          </p:nvSpPr>
          <p:spPr>
            <a:xfrm>
              <a:off x="6949447" y="4470396"/>
              <a:ext cx="1819977" cy="115416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ko-KR"/>
              </a:defPPr>
              <a:lvl1pPr marL="85725" indent="-85725">
                <a:spcAft>
                  <a:spcPts val="600"/>
                </a:spcAft>
                <a:buFont typeface="Arial" panose="020B0604020202020204" pitchFamily="34" charset="0"/>
                <a:buChar char="•"/>
                <a:defRPr sz="900">
                  <a:latin typeface="+mn-ea"/>
                </a:defRPr>
              </a:lvl1pPr>
            </a:lstStyle>
            <a:p>
              <a:r>
                <a:rPr lang="ko-KR" altLang="en-US" smtClean="0"/>
                <a:t>테스트용 서버의 데이터 </a:t>
              </a:r>
              <a:r>
                <a:rPr lang="ko-KR" altLang="en-US" dirty="0"/>
                <a:t>수집용 </a:t>
              </a:r>
              <a:r>
                <a:rPr lang="en-US" altLang="ko-KR" dirty="0"/>
                <a:t>Beat  </a:t>
              </a:r>
              <a:r>
                <a:rPr lang="ko-KR" altLang="en-US" dirty="0"/>
                <a:t>설치 구성</a:t>
              </a:r>
              <a:endParaRPr lang="en-US" altLang="ko-KR" dirty="0"/>
            </a:p>
            <a:p>
              <a:r>
                <a:rPr lang="en-US" altLang="ko-KR" dirty="0"/>
                <a:t>Logstash </a:t>
              </a:r>
              <a:r>
                <a:rPr lang="ko-KR" altLang="en-US" dirty="0"/>
                <a:t>데이터 전송</a:t>
              </a:r>
              <a:endParaRPr lang="en-US" altLang="ko-KR" dirty="0"/>
            </a:p>
            <a:p>
              <a:r>
                <a:rPr lang="en-US" altLang="ko-KR" dirty="0"/>
                <a:t>Elasticsearch </a:t>
              </a:r>
              <a:r>
                <a:rPr lang="ko-KR" altLang="en-US" dirty="0"/>
                <a:t>데이터 수신 및 인덱스 구성 여부 확인</a:t>
              </a:r>
              <a:endParaRPr lang="en-US" altLang="ko-KR" dirty="0"/>
            </a:p>
            <a:p>
              <a:endParaRPr lang="ko-KR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45492080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xmlns="" id="{69BE2458-FE0A-4767-AD0E-2F917B1CA0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[back-up]5. </a:t>
            </a:r>
            <a:r>
              <a:rPr lang="ko-KR" altLang="en-US"/>
              <a:t>구성 </a:t>
            </a:r>
            <a:r>
              <a:rPr lang="ko-KR" altLang="en-US" smtClean="0"/>
              <a:t>상세</a:t>
            </a:r>
            <a:endParaRPr lang="ko-KR" altLang="en-US" dirty="0"/>
          </a:p>
        </p:txBody>
      </p:sp>
      <p:sp>
        <p:nvSpPr>
          <p:cNvPr id="5" name="직사각형 4">
            <a:extLst>
              <a:ext uri="{FF2B5EF4-FFF2-40B4-BE49-F238E27FC236}">
                <a16:creationId xmlns:a16="http://schemas.microsoft.com/office/drawing/2014/main" xmlns="" id="{C56BA104-B818-4AE0-92CC-4EFF7CAFCE70}"/>
              </a:ext>
            </a:extLst>
          </p:cNvPr>
          <p:cNvSpPr/>
          <p:nvPr/>
        </p:nvSpPr>
        <p:spPr>
          <a:xfrm>
            <a:off x="261962" y="1772816"/>
            <a:ext cx="2415544" cy="352418"/>
          </a:xfrm>
          <a:prstGeom prst="rect">
            <a:avLst/>
          </a:prstGeom>
          <a:solidFill>
            <a:schemeClr val="bg2">
              <a:lumMod val="25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latinLnBrk="0"/>
            <a:r>
              <a:rPr lang="en-US" altLang="ko-KR" sz="127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Kafka </a:t>
            </a:r>
            <a:r>
              <a:rPr lang="ko-KR" altLang="en-US" sz="127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설치 작업 진행</a:t>
            </a:r>
          </a:p>
        </p:txBody>
      </p:sp>
      <p:pic>
        <p:nvPicPr>
          <p:cNvPr id="6" name="Picture 2" descr="D:\문서관리\img\gra_bar.png">
            <a:extLst>
              <a:ext uri="{FF2B5EF4-FFF2-40B4-BE49-F238E27FC236}">
                <a16:creationId xmlns:a16="http://schemas.microsoft.com/office/drawing/2014/main" xmlns="" id="{CDF5A1B0-AB5B-4DB2-8AE2-7321279C176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9"/>
          <a:stretch/>
        </p:blipFill>
        <p:spPr bwMode="auto">
          <a:xfrm>
            <a:off x="351487" y="2065492"/>
            <a:ext cx="2215255" cy="1919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모서리가 둥근 직사각형 43">
            <a:extLst>
              <a:ext uri="{FF2B5EF4-FFF2-40B4-BE49-F238E27FC236}">
                <a16:creationId xmlns:a16="http://schemas.microsoft.com/office/drawing/2014/main" xmlns="" id="{9F663CA6-A813-4F39-8F50-373394C00620}"/>
              </a:ext>
            </a:extLst>
          </p:cNvPr>
          <p:cNvSpPr/>
          <p:nvPr/>
        </p:nvSpPr>
        <p:spPr>
          <a:xfrm>
            <a:off x="285547" y="2234261"/>
            <a:ext cx="887034" cy="360634"/>
          </a:xfrm>
          <a:prstGeom prst="roundRect">
            <a:avLst>
              <a:gd name="adj" fmla="val 12072"/>
            </a:avLst>
          </a:prstGeom>
          <a:pattFill prst="ltDnDiag">
            <a:fgClr>
              <a:schemeClr val="bg1">
                <a:lumMod val="85000"/>
              </a:schemeClr>
            </a:fgClr>
            <a:bgClr>
              <a:schemeClr val="bg1"/>
            </a:bgClr>
          </a:patt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995464"/>
            <a:r>
              <a:rPr lang="ko-KR" altLang="en-US" sz="1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작업 대상</a:t>
            </a:r>
            <a:endParaRPr lang="ko-KR" altLang="en-US" sz="7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Rectangle 14">
            <a:extLst>
              <a:ext uri="{FF2B5EF4-FFF2-40B4-BE49-F238E27FC236}">
                <a16:creationId xmlns:a16="http://schemas.microsoft.com/office/drawing/2014/main" xmlns="" id="{BC9848F1-8E79-4C87-8A2E-5BFE6B18B8FC}"/>
              </a:ext>
            </a:extLst>
          </p:cNvPr>
          <p:cNvSpPr>
            <a:spLocks noChangeArrowheads="1"/>
          </p:cNvSpPr>
          <p:nvPr/>
        </p:nvSpPr>
        <p:spPr bwMode="gray">
          <a:xfrm>
            <a:off x="1244588" y="2253110"/>
            <a:ext cx="4320480" cy="334428"/>
          </a:xfrm>
          <a:prstGeom prst="rect">
            <a:avLst/>
          </a:prstGeom>
          <a:solidFill>
            <a:schemeClr val="bg1"/>
          </a:solidFill>
          <a:ln w="12700" algn="ctr">
            <a:solidFill>
              <a:schemeClr val="tx1"/>
            </a:solidFill>
            <a:miter lim="800000"/>
            <a:headEnd/>
            <a:tailEnd/>
          </a:ln>
        </p:spPr>
        <p:txBody>
          <a:bodyPr lIns="63500" tIns="0" rIns="64800" bIns="0" anchor="ctr"/>
          <a:lstStyle>
            <a:lvl1pPr marL="1619250" indent="-182563" eaLnBrk="0" hangingPunct="0">
              <a:defRPr>
                <a:solidFill>
                  <a:schemeClr val="folHlink"/>
                </a:solidFill>
                <a:latin typeface="PwC_Logo" pitchFamily="2" charset="2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folHlink"/>
                </a:solidFill>
                <a:latin typeface="PwC_Logo" pitchFamily="2" charset="2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folHlink"/>
                </a:solidFill>
                <a:latin typeface="PwC_Logo" pitchFamily="2" charset="2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folHlink"/>
                </a:solidFill>
                <a:latin typeface="PwC_Logo" pitchFamily="2" charset="2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folHlink"/>
                </a:solidFill>
                <a:latin typeface="PwC_Logo" pitchFamily="2" charset="2"/>
                <a:cs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SzPct val="90000"/>
              <a:defRPr>
                <a:solidFill>
                  <a:schemeClr val="folHlink"/>
                </a:solidFill>
                <a:latin typeface="PwC_Logo" pitchFamily="2" charset="2"/>
                <a:cs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SzPct val="90000"/>
              <a:defRPr>
                <a:solidFill>
                  <a:schemeClr val="folHlink"/>
                </a:solidFill>
                <a:latin typeface="PwC_Logo" pitchFamily="2" charset="2"/>
                <a:cs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SzPct val="90000"/>
              <a:defRPr>
                <a:solidFill>
                  <a:schemeClr val="folHlink"/>
                </a:solidFill>
                <a:latin typeface="PwC_Logo" pitchFamily="2" charset="2"/>
                <a:cs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SzPct val="90000"/>
              <a:defRPr>
                <a:solidFill>
                  <a:schemeClr val="folHlink"/>
                </a:solidFill>
                <a:latin typeface="PwC_Logo" pitchFamily="2" charset="2"/>
                <a:cs typeface="Arial" panose="020B0604020202020204" pitchFamily="34" charset="0"/>
              </a:defRPr>
            </a:lvl9pPr>
          </a:lstStyle>
          <a:p>
            <a:pPr marL="182563">
              <a:spcAft>
                <a:spcPts val="600"/>
              </a:spcAft>
              <a:buSzPts val="1100"/>
              <a:buFont typeface="Arial" panose="020B0604020202020204" pitchFamily="34" charset="0"/>
              <a:buChar char="•"/>
            </a:pPr>
            <a:r>
              <a:rPr lang="ko-KR" altLang="en-US" sz="1050" dirty="0">
                <a:solidFill>
                  <a:srgbClr val="000000"/>
                </a:solidFill>
                <a:latin typeface="맑은 고딕" panose="020B0503020000020004" pitchFamily="50" charset="-127"/>
              </a:rPr>
              <a:t>신규 서버 또는 기존 서버의 프로세스 기동</a:t>
            </a:r>
            <a:endParaRPr lang="en-US" altLang="ko-KR" sz="1050" dirty="0">
              <a:solidFill>
                <a:srgbClr val="000000"/>
              </a:solidFill>
              <a:latin typeface="맑은 고딕" panose="020B0503020000020004" pitchFamily="50" charset="-127"/>
            </a:endParaRPr>
          </a:p>
        </p:txBody>
      </p:sp>
      <p:sp>
        <p:nvSpPr>
          <p:cNvPr id="10" name="모서리가 둥근 직사각형 43">
            <a:extLst>
              <a:ext uri="{FF2B5EF4-FFF2-40B4-BE49-F238E27FC236}">
                <a16:creationId xmlns:a16="http://schemas.microsoft.com/office/drawing/2014/main" xmlns="" id="{BC5B2C8A-532D-4FDB-86E3-C220111A5C69}"/>
              </a:ext>
            </a:extLst>
          </p:cNvPr>
          <p:cNvSpPr/>
          <p:nvPr/>
        </p:nvSpPr>
        <p:spPr>
          <a:xfrm>
            <a:off x="285547" y="2652918"/>
            <a:ext cx="887034" cy="360634"/>
          </a:xfrm>
          <a:prstGeom prst="roundRect">
            <a:avLst>
              <a:gd name="adj" fmla="val 12072"/>
            </a:avLst>
          </a:prstGeom>
          <a:pattFill prst="ltDnDiag">
            <a:fgClr>
              <a:schemeClr val="bg1">
                <a:lumMod val="85000"/>
              </a:schemeClr>
            </a:fgClr>
            <a:bgClr>
              <a:schemeClr val="bg1"/>
            </a:bgClr>
          </a:patt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995464"/>
            <a:r>
              <a:rPr lang="ko-KR" altLang="en-US" sz="1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작업 내용</a:t>
            </a:r>
            <a:endParaRPr lang="ko-KR" altLang="en-US" sz="7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Rectangle 14">
            <a:extLst>
              <a:ext uri="{FF2B5EF4-FFF2-40B4-BE49-F238E27FC236}">
                <a16:creationId xmlns:a16="http://schemas.microsoft.com/office/drawing/2014/main" xmlns="" id="{6A320BFA-90D7-42D8-8FC6-F83C207F246E}"/>
              </a:ext>
            </a:extLst>
          </p:cNvPr>
          <p:cNvSpPr>
            <a:spLocks noChangeArrowheads="1"/>
          </p:cNvSpPr>
          <p:nvPr/>
        </p:nvSpPr>
        <p:spPr bwMode="gray">
          <a:xfrm>
            <a:off x="1244588" y="2671767"/>
            <a:ext cx="4320480" cy="334428"/>
          </a:xfrm>
          <a:prstGeom prst="rect">
            <a:avLst/>
          </a:prstGeom>
          <a:solidFill>
            <a:schemeClr val="bg1"/>
          </a:solidFill>
          <a:ln w="12700" algn="ctr">
            <a:solidFill>
              <a:schemeClr val="tx1"/>
            </a:solidFill>
            <a:miter lim="800000"/>
            <a:headEnd/>
            <a:tailEnd/>
          </a:ln>
        </p:spPr>
        <p:txBody>
          <a:bodyPr lIns="63500" tIns="0" rIns="64800" bIns="0" anchor="ctr"/>
          <a:lstStyle>
            <a:lvl1pPr marL="1619250" indent="-182563" eaLnBrk="0" hangingPunct="0">
              <a:defRPr>
                <a:solidFill>
                  <a:schemeClr val="folHlink"/>
                </a:solidFill>
                <a:latin typeface="PwC_Logo" pitchFamily="2" charset="2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folHlink"/>
                </a:solidFill>
                <a:latin typeface="PwC_Logo" pitchFamily="2" charset="2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folHlink"/>
                </a:solidFill>
                <a:latin typeface="PwC_Logo" pitchFamily="2" charset="2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folHlink"/>
                </a:solidFill>
                <a:latin typeface="PwC_Logo" pitchFamily="2" charset="2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folHlink"/>
                </a:solidFill>
                <a:latin typeface="PwC_Logo" pitchFamily="2" charset="2"/>
                <a:cs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SzPct val="90000"/>
              <a:defRPr>
                <a:solidFill>
                  <a:schemeClr val="folHlink"/>
                </a:solidFill>
                <a:latin typeface="PwC_Logo" pitchFamily="2" charset="2"/>
                <a:cs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SzPct val="90000"/>
              <a:defRPr>
                <a:solidFill>
                  <a:schemeClr val="folHlink"/>
                </a:solidFill>
                <a:latin typeface="PwC_Logo" pitchFamily="2" charset="2"/>
                <a:cs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SzPct val="90000"/>
              <a:defRPr>
                <a:solidFill>
                  <a:schemeClr val="folHlink"/>
                </a:solidFill>
                <a:latin typeface="PwC_Logo" pitchFamily="2" charset="2"/>
                <a:cs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SzPct val="90000"/>
              <a:defRPr>
                <a:solidFill>
                  <a:schemeClr val="folHlink"/>
                </a:solidFill>
                <a:latin typeface="PwC_Logo" pitchFamily="2" charset="2"/>
                <a:cs typeface="Arial" panose="020B0604020202020204" pitchFamily="34" charset="0"/>
              </a:defRPr>
            </a:lvl9pPr>
          </a:lstStyle>
          <a:p>
            <a:pPr marL="182563">
              <a:spcAft>
                <a:spcPts val="600"/>
              </a:spcAft>
              <a:buSzPts val="1100"/>
              <a:buFont typeface="Arial" panose="020B0604020202020204" pitchFamily="34" charset="0"/>
              <a:buChar char="•"/>
            </a:pPr>
            <a:r>
              <a:rPr lang="en-US" altLang="ko-KR" sz="1050" dirty="0" err="1" smtClean="0">
                <a:solidFill>
                  <a:srgbClr val="000000"/>
                </a:solidFill>
                <a:latin typeface="맑은 고딕" panose="020B0503020000020004" pitchFamily="50" charset="-127"/>
              </a:rPr>
              <a:t>Elasticsearch</a:t>
            </a:r>
            <a:r>
              <a:rPr lang="en-US" altLang="ko-KR" sz="1050" dirty="0" smtClean="0">
                <a:solidFill>
                  <a:srgbClr val="000000"/>
                </a:solidFill>
                <a:latin typeface="맑은 고딕" panose="020B0503020000020004" pitchFamily="50" charset="-127"/>
              </a:rPr>
              <a:t> </a:t>
            </a:r>
            <a:r>
              <a:rPr lang="ko-KR" altLang="en-US" sz="1050" dirty="0" smtClean="0">
                <a:solidFill>
                  <a:srgbClr val="000000"/>
                </a:solidFill>
                <a:latin typeface="맑은 고딕" panose="020B0503020000020004" pitchFamily="50" charset="-127"/>
              </a:rPr>
              <a:t>연동을 위한 </a:t>
            </a:r>
            <a:r>
              <a:rPr lang="en-US" altLang="ko-KR" sz="1050" dirty="0" err="1" smtClean="0">
                <a:solidFill>
                  <a:srgbClr val="000000"/>
                </a:solidFill>
                <a:latin typeface="맑은 고딕" panose="020B0503020000020004" pitchFamily="50" charset="-127"/>
              </a:rPr>
              <a:t>kafka</a:t>
            </a:r>
            <a:r>
              <a:rPr lang="ko-KR" altLang="en-US" sz="1050" dirty="0" smtClean="0">
                <a:solidFill>
                  <a:srgbClr val="000000"/>
                </a:solidFill>
                <a:latin typeface="맑은 고딕" panose="020B0503020000020004" pitchFamily="50" charset="-127"/>
              </a:rPr>
              <a:t> 를 서버에 </a:t>
            </a:r>
            <a:r>
              <a:rPr lang="ko-KR" altLang="en-US" sz="1050" dirty="0">
                <a:solidFill>
                  <a:srgbClr val="000000"/>
                </a:solidFill>
                <a:latin typeface="맑은 고딕" panose="020B0503020000020004" pitchFamily="50" charset="-127"/>
              </a:rPr>
              <a:t>설치하여 구성</a:t>
            </a:r>
            <a:endParaRPr lang="en-US" altLang="ko-KR" sz="1050" dirty="0">
              <a:solidFill>
                <a:srgbClr val="000000"/>
              </a:solidFill>
              <a:latin typeface="맑은 고딕" panose="020B0503020000020004" pitchFamily="50" charset="-127"/>
            </a:endParaRPr>
          </a:p>
        </p:txBody>
      </p:sp>
      <p:sp>
        <p:nvSpPr>
          <p:cNvPr id="15" name="직사각형 14">
            <a:extLst>
              <a:ext uri="{FF2B5EF4-FFF2-40B4-BE49-F238E27FC236}">
                <a16:creationId xmlns:a16="http://schemas.microsoft.com/office/drawing/2014/main" xmlns="" id="{3B526FFB-7B68-4E54-B6B6-6B23819502EA}"/>
              </a:ext>
            </a:extLst>
          </p:cNvPr>
          <p:cNvSpPr/>
          <p:nvPr/>
        </p:nvSpPr>
        <p:spPr>
          <a:xfrm>
            <a:off x="8769424" y="2257401"/>
            <a:ext cx="579609" cy="12163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텍스트 개체 틀 2">
            <a:extLst>
              <a:ext uri="{FF2B5EF4-FFF2-40B4-BE49-F238E27FC236}">
                <a16:creationId xmlns:a16="http://schemas.microsoft.com/office/drawing/2014/main" xmlns="" id="{788023BB-AD90-470D-9774-76F723A03CA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73050" y="931863"/>
            <a:ext cx="9358313" cy="593725"/>
          </a:xfrm>
          <a:noFill/>
        </p:spPr>
        <p:txBody>
          <a:bodyPr wrap="square" lIns="0" tIns="47710" rIns="0" bIns="47710" rtlCol="0">
            <a:noAutofit/>
          </a:bodyPr>
          <a:lstStyle/>
          <a:p>
            <a:r>
              <a:rPr lang="en-US" altLang="ko-KR" sz="1600" b="1" dirty="0">
                <a:latin typeface="+mj-ea"/>
              </a:rPr>
              <a:t>Beat</a:t>
            </a:r>
            <a:r>
              <a:rPr lang="ko-KR" altLang="en-US" sz="1600" b="1" dirty="0">
                <a:latin typeface="+mj-ea"/>
              </a:rPr>
              <a:t>에서 수집되는 데이터 큐로 활용되는 아파치 카프카를 구성하고 브로커 설정을 진행하고 </a:t>
            </a:r>
            <a:r>
              <a:rPr lang="ko-KR" altLang="en-US" sz="1600" b="1" dirty="0" err="1">
                <a:latin typeface="+mj-ea"/>
              </a:rPr>
              <a:t>주키퍼</a:t>
            </a:r>
            <a:r>
              <a:rPr lang="ko-KR" altLang="en-US" sz="1600" b="1" dirty="0">
                <a:latin typeface="+mj-ea"/>
              </a:rPr>
              <a:t> 설정을 진행함</a:t>
            </a:r>
            <a:endParaRPr lang="ko-KR" altLang="en-US" sz="1600" b="1" dirty="0">
              <a:latin typeface="+mn-ea"/>
            </a:endParaRPr>
          </a:p>
        </p:txBody>
      </p:sp>
      <p:pic>
        <p:nvPicPr>
          <p:cNvPr id="26" name="그림 25">
            <a:extLst>
              <a:ext uri="{FF2B5EF4-FFF2-40B4-BE49-F238E27FC236}">
                <a16:creationId xmlns:a16="http://schemas.microsoft.com/office/drawing/2014/main" xmlns="" id="{2B06CBC4-E2E7-4129-8C92-DEC45AAF809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39978" y="3857436"/>
            <a:ext cx="3206728" cy="2098625"/>
          </a:xfrm>
          <a:prstGeom prst="rect">
            <a:avLst/>
          </a:prstGeom>
        </p:spPr>
      </p:pic>
      <p:grpSp>
        <p:nvGrpSpPr>
          <p:cNvPr id="27" name="그룹 26">
            <a:extLst>
              <a:ext uri="{FF2B5EF4-FFF2-40B4-BE49-F238E27FC236}">
                <a16:creationId xmlns:a16="http://schemas.microsoft.com/office/drawing/2014/main" xmlns="" id="{2C739415-0E61-4FEA-AA37-AA8E00E41B53}"/>
              </a:ext>
            </a:extLst>
          </p:cNvPr>
          <p:cNvGrpSpPr/>
          <p:nvPr/>
        </p:nvGrpSpPr>
        <p:grpSpPr>
          <a:xfrm>
            <a:off x="285548" y="3869512"/>
            <a:ext cx="5960435" cy="695490"/>
            <a:chOff x="884548" y="3849634"/>
            <a:chExt cx="7507114" cy="750966"/>
          </a:xfrm>
        </p:grpSpPr>
        <p:sp>
          <p:nvSpPr>
            <p:cNvPr id="20" name="직사각형 55">
              <a:extLst>
                <a:ext uri="{FF2B5EF4-FFF2-40B4-BE49-F238E27FC236}">
                  <a16:creationId xmlns:a16="http://schemas.microsoft.com/office/drawing/2014/main" xmlns="" id="{81D30F81-D6C8-4EDB-8882-0452A1EA3BFE}"/>
                </a:ext>
              </a:extLst>
            </p:cNvPr>
            <p:cNvSpPr/>
            <p:nvPr/>
          </p:nvSpPr>
          <p:spPr>
            <a:xfrm>
              <a:off x="884548" y="3984699"/>
              <a:ext cx="2052228" cy="480836"/>
            </a:xfrm>
            <a:prstGeom prst="rect">
              <a:avLst/>
            </a:prstGeom>
            <a:pattFill prst="ltDnDiag">
              <a:fgClr>
                <a:schemeClr val="bg1">
                  <a:lumMod val="85000"/>
                </a:schemeClr>
              </a:fgClr>
              <a:bgClr>
                <a:schemeClr val="bg1"/>
              </a:bgClr>
            </a:patt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defTabSz="995464"/>
              <a:r>
                <a:rPr lang="ko-KR" altLang="en-US" sz="1100" b="1" dirty="0">
                  <a:latin typeface="Arial" panose="020B0604020202020204" pitchFamily="34" charset="0"/>
                  <a:cs typeface="Arial" panose="020B0604020202020204" pitchFamily="34" charset="0"/>
                </a:rPr>
                <a:t>서버 환경 구성 설정</a:t>
              </a:r>
              <a:endParaRPr lang="en-US" altLang="ko-KR" sz="11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21" name="Picture 10" descr="C:\진영\프로젝트\PNG모으기\화살표2.png">
              <a:extLst>
                <a:ext uri="{FF2B5EF4-FFF2-40B4-BE49-F238E27FC236}">
                  <a16:creationId xmlns:a16="http://schemas.microsoft.com/office/drawing/2014/main" xmlns="" id="{86CB46D2-162A-4CA3-B611-71F033D13EA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015842" y="3849634"/>
              <a:ext cx="338156" cy="7509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2" name="직사각형 55">
              <a:extLst>
                <a:ext uri="{FF2B5EF4-FFF2-40B4-BE49-F238E27FC236}">
                  <a16:creationId xmlns:a16="http://schemas.microsoft.com/office/drawing/2014/main" xmlns="" id="{B9562E88-96D9-4256-A32F-9E5D10771848}"/>
                </a:ext>
              </a:extLst>
            </p:cNvPr>
            <p:cNvSpPr/>
            <p:nvPr/>
          </p:nvSpPr>
          <p:spPr>
            <a:xfrm>
              <a:off x="3362681" y="3984699"/>
              <a:ext cx="2267802" cy="480836"/>
            </a:xfrm>
            <a:prstGeom prst="rect">
              <a:avLst/>
            </a:prstGeom>
            <a:pattFill prst="ltDnDiag">
              <a:fgClr>
                <a:schemeClr val="bg1">
                  <a:lumMod val="85000"/>
                </a:schemeClr>
              </a:fgClr>
              <a:bgClr>
                <a:schemeClr val="bg1"/>
              </a:bgClr>
            </a:patt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defTabSz="995464"/>
              <a:r>
                <a:rPr lang="en-US" altLang="ko-KR" sz="1100" b="1" dirty="0">
                  <a:latin typeface="Arial" panose="020B0604020202020204" pitchFamily="34" charset="0"/>
                  <a:cs typeface="Arial" panose="020B0604020202020204" pitchFamily="34" charset="0"/>
                </a:rPr>
                <a:t>Zookeeper </a:t>
              </a:r>
              <a:r>
                <a:rPr lang="ko-KR" altLang="en-US" sz="1100" b="1" dirty="0">
                  <a:latin typeface="Arial" panose="020B0604020202020204" pitchFamily="34" charset="0"/>
                  <a:cs typeface="Arial" panose="020B0604020202020204" pitchFamily="34" charset="0"/>
                </a:rPr>
                <a:t>구성</a:t>
              </a:r>
              <a:endParaRPr lang="en-US" altLang="ko-KR" sz="11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23" name="Picture 10" descr="C:\진영\프로젝트\PNG모으기\화살표2.png">
              <a:extLst>
                <a:ext uri="{FF2B5EF4-FFF2-40B4-BE49-F238E27FC236}">
                  <a16:creationId xmlns:a16="http://schemas.microsoft.com/office/drawing/2014/main" xmlns="" id="{473347CB-D92D-4E64-935A-2BB7B50CDE2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5691298" y="3849634"/>
              <a:ext cx="338156" cy="7509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4" name="직사각형 55">
              <a:extLst>
                <a:ext uri="{FF2B5EF4-FFF2-40B4-BE49-F238E27FC236}">
                  <a16:creationId xmlns:a16="http://schemas.microsoft.com/office/drawing/2014/main" xmlns="" id="{B8D4CC96-7A8C-4607-8049-D8E630FD450E}"/>
                </a:ext>
              </a:extLst>
            </p:cNvPr>
            <p:cNvSpPr/>
            <p:nvPr/>
          </p:nvSpPr>
          <p:spPr>
            <a:xfrm>
              <a:off x="6099418" y="3984699"/>
              <a:ext cx="2292244" cy="480836"/>
            </a:xfrm>
            <a:prstGeom prst="rect">
              <a:avLst/>
            </a:prstGeom>
            <a:pattFill prst="ltDnDiag">
              <a:fgClr>
                <a:schemeClr val="bg1">
                  <a:lumMod val="85000"/>
                </a:schemeClr>
              </a:fgClr>
              <a:bgClr>
                <a:schemeClr val="bg1"/>
              </a:bgClr>
            </a:patt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defTabSz="995464"/>
              <a:r>
                <a:rPr lang="en-US" altLang="ko-KR" sz="1100" b="1" dirty="0">
                  <a:latin typeface="Arial" panose="020B0604020202020204" pitchFamily="34" charset="0"/>
                  <a:cs typeface="Arial" panose="020B0604020202020204" pitchFamily="34" charset="0"/>
                </a:rPr>
                <a:t>Apache Kafka</a:t>
              </a:r>
              <a:r>
                <a:rPr lang="ko-KR" altLang="en-US" sz="1100" b="1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n-US" altLang="ko-KR" sz="1100" b="1" dirty="0">
                  <a:latin typeface="Arial" panose="020B0604020202020204" pitchFamily="34" charset="0"/>
                  <a:cs typeface="Arial" panose="020B0604020202020204" pitchFamily="34" charset="0"/>
                </a:rPr>
                <a:t>2.0 </a:t>
              </a:r>
              <a:r>
                <a:rPr lang="ko-KR" altLang="en-US" sz="1100" b="1" dirty="0">
                  <a:latin typeface="Arial" panose="020B0604020202020204" pitchFamily="34" charset="0"/>
                  <a:cs typeface="Arial" panose="020B0604020202020204" pitchFamily="34" charset="0"/>
                </a:rPr>
                <a:t>구성</a:t>
              </a:r>
              <a:endParaRPr lang="en-US" altLang="ko-KR" sz="11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29" name="TextBox 28">
            <a:extLst>
              <a:ext uri="{FF2B5EF4-FFF2-40B4-BE49-F238E27FC236}">
                <a16:creationId xmlns:a16="http://schemas.microsoft.com/office/drawing/2014/main" xmlns="" id="{B0F919CD-B840-45B1-9E3F-B06886704A42}"/>
              </a:ext>
            </a:extLst>
          </p:cNvPr>
          <p:cNvSpPr txBox="1"/>
          <p:nvPr/>
        </p:nvSpPr>
        <p:spPr>
          <a:xfrm>
            <a:off x="285548" y="4565002"/>
            <a:ext cx="1629411" cy="9006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ko-KR"/>
            </a:defPPr>
            <a:lvl1pPr marL="85725" indent="-85725">
              <a:spcAft>
                <a:spcPts val="600"/>
              </a:spcAft>
              <a:buFont typeface="Arial" panose="020B0604020202020204" pitchFamily="34" charset="0"/>
              <a:buChar char="•"/>
              <a:defRPr sz="900">
                <a:latin typeface="+mn-ea"/>
              </a:defRPr>
            </a:lvl1pPr>
          </a:lstStyle>
          <a:p>
            <a:r>
              <a:rPr lang="ko-KR" altLang="en-US" dirty="0"/>
              <a:t>시스템 환경 구성</a:t>
            </a:r>
            <a:endParaRPr lang="en-US" altLang="ko-KR" dirty="0"/>
          </a:p>
          <a:p>
            <a:r>
              <a:rPr lang="ko-KR" altLang="en-US" dirty="0"/>
              <a:t>커널 파라미터 확인</a:t>
            </a:r>
            <a:endParaRPr lang="en-US" altLang="ko-KR" dirty="0"/>
          </a:p>
          <a:p>
            <a:r>
              <a:rPr lang="en-US" altLang="ko-KR" dirty="0"/>
              <a:t>JDK </a:t>
            </a:r>
            <a:r>
              <a:rPr lang="ko-KR" altLang="en-US" dirty="0"/>
              <a:t>확인</a:t>
            </a:r>
            <a:endParaRPr lang="en-US" altLang="ko-KR" dirty="0"/>
          </a:p>
          <a:p>
            <a:r>
              <a:rPr lang="ko-KR" altLang="en-US" dirty="0"/>
              <a:t>네트워크 정보 확인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xmlns="" id="{5AC934A4-F1A7-4109-AE36-A665F4D031A3}"/>
              </a:ext>
            </a:extLst>
          </p:cNvPr>
          <p:cNvSpPr txBox="1"/>
          <p:nvPr/>
        </p:nvSpPr>
        <p:spPr>
          <a:xfrm>
            <a:off x="4437669" y="4550301"/>
            <a:ext cx="1629411" cy="13696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ko-KR"/>
            </a:defPPr>
            <a:lvl1pPr marL="85725" indent="-85725">
              <a:spcAft>
                <a:spcPts val="600"/>
              </a:spcAft>
              <a:buFont typeface="Arial" panose="020B0604020202020204" pitchFamily="34" charset="0"/>
              <a:buChar char="•"/>
              <a:defRPr sz="900">
                <a:latin typeface="+mn-ea"/>
              </a:defRPr>
            </a:lvl1pPr>
          </a:lstStyle>
          <a:p>
            <a:r>
              <a:rPr lang="ko-KR" altLang="en-US" dirty="0"/>
              <a:t>각 시스템별 압축 해제</a:t>
            </a:r>
            <a:endParaRPr lang="en-US" altLang="ko-KR" dirty="0"/>
          </a:p>
          <a:p>
            <a:r>
              <a:rPr lang="ko-KR" altLang="en-US" dirty="0"/>
              <a:t>서버 프로퍼티 관련 설정 작업 진행</a:t>
            </a:r>
            <a:endParaRPr lang="en-US" altLang="ko-KR" dirty="0"/>
          </a:p>
          <a:p>
            <a:r>
              <a:rPr lang="en-US" altLang="ko-KR" dirty="0"/>
              <a:t>Zookeeper </a:t>
            </a:r>
            <a:r>
              <a:rPr lang="ko-KR" altLang="en-US" dirty="0"/>
              <a:t>연결 정보 설정</a:t>
            </a:r>
            <a:endParaRPr lang="en-US" altLang="ko-KR" dirty="0"/>
          </a:p>
          <a:p>
            <a:r>
              <a:rPr lang="ko-KR" altLang="en-US" b="1" u="sng" dirty="0"/>
              <a:t>토픽 생성 작업 진행</a:t>
            </a:r>
            <a:endParaRPr lang="en-US" altLang="ko-KR" b="1" u="sng" dirty="0"/>
          </a:p>
          <a:p>
            <a:r>
              <a:rPr lang="en-US" altLang="ko-KR" dirty="0"/>
              <a:t>Producer/Consumer </a:t>
            </a:r>
            <a:r>
              <a:rPr lang="ko-KR" altLang="en-US" dirty="0"/>
              <a:t>테스트 진행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xmlns="" id="{24CF8D04-FB08-4C1C-9F84-1C768CDF6A98}"/>
              </a:ext>
            </a:extLst>
          </p:cNvPr>
          <p:cNvSpPr txBox="1"/>
          <p:nvPr/>
        </p:nvSpPr>
        <p:spPr>
          <a:xfrm>
            <a:off x="2337775" y="4550301"/>
            <a:ext cx="1629411" cy="13173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ko-KR"/>
            </a:defPPr>
            <a:lvl1pPr marL="85725" indent="-85725">
              <a:spcAft>
                <a:spcPts val="600"/>
              </a:spcAft>
              <a:buFont typeface="Arial" panose="020B0604020202020204" pitchFamily="34" charset="0"/>
              <a:buChar char="•"/>
              <a:defRPr sz="900">
                <a:latin typeface="+mn-ea"/>
              </a:defRPr>
            </a:lvl1pPr>
          </a:lstStyle>
          <a:p>
            <a:r>
              <a:rPr lang="en-US" altLang="ko-KR" dirty="0"/>
              <a:t>Zookeeper </a:t>
            </a:r>
            <a:r>
              <a:rPr lang="ko-KR" altLang="en-US" dirty="0"/>
              <a:t>프로퍼티 관련 설정 작업</a:t>
            </a:r>
            <a:endParaRPr lang="en-US" altLang="ko-KR" dirty="0"/>
          </a:p>
          <a:p>
            <a:r>
              <a:rPr lang="en-US" altLang="ko-KR" dirty="0"/>
              <a:t>Zookeeper </a:t>
            </a:r>
            <a:r>
              <a:rPr lang="ko-KR" altLang="en-US" dirty="0"/>
              <a:t>구동 및 프로세스 확인 </a:t>
            </a:r>
            <a:endParaRPr lang="en-US" altLang="ko-KR" dirty="0"/>
          </a:p>
          <a:p>
            <a:endParaRPr lang="en-US" altLang="ko-KR" dirty="0"/>
          </a:p>
          <a:p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52908158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xmlns="" id="{CD77FC6E-604A-402C-81AD-4D51DF2861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[back-up]5. </a:t>
            </a:r>
            <a:r>
              <a:rPr lang="ko-KR" altLang="en-US"/>
              <a:t>구성 </a:t>
            </a:r>
            <a:r>
              <a:rPr lang="ko-KR" altLang="en-US" smtClean="0"/>
              <a:t>상세</a:t>
            </a:r>
            <a:endParaRPr lang="ko-KR" altLang="en-US" dirty="0"/>
          </a:p>
        </p:txBody>
      </p:sp>
      <p:sp>
        <p:nvSpPr>
          <p:cNvPr id="5" name="직사각형 4">
            <a:extLst>
              <a:ext uri="{FF2B5EF4-FFF2-40B4-BE49-F238E27FC236}">
                <a16:creationId xmlns:a16="http://schemas.microsoft.com/office/drawing/2014/main" xmlns="" id="{07471628-7C9B-4508-8C55-983F7DA91F79}"/>
              </a:ext>
            </a:extLst>
          </p:cNvPr>
          <p:cNvSpPr/>
          <p:nvPr/>
        </p:nvSpPr>
        <p:spPr>
          <a:xfrm>
            <a:off x="261962" y="1772816"/>
            <a:ext cx="2415544" cy="352418"/>
          </a:xfrm>
          <a:prstGeom prst="rect">
            <a:avLst/>
          </a:prstGeom>
          <a:solidFill>
            <a:schemeClr val="bg2">
              <a:lumMod val="25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latinLnBrk="0"/>
            <a:r>
              <a:rPr lang="en-US" altLang="ko-KR" sz="127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NginX</a:t>
            </a:r>
            <a:r>
              <a:rPr lang="en-US" altLang="ko-KR" sz="127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ko-KR" altLang="en-US" sz="127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설정 추가</a:t>
            </a:r>
          </a:p>
        </p:txBody>
      </p:sp>
      <p:pic>
        <p:nvPicPr>
          <p:cNvPr id="6" name="Picture 2" descr="D:\문서관리\img\gra_bar.png">
            <a:extLst>
              <a:ext uri="{FF2B5EF4-FFF2-40B4-BE49-F238E27FC236}">
                <a16:creationId xmlns:a16="http://schemas.microsoft.com/office/drawing/2014/main" xmlns="" id="{5B4E7369-D49C-463F-9C6D-0CCA6A66142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9"/>
          <a:stretch/>
        </p:blipFill>
        <p:spPr bwMode="auto">
          <a:xfrm>
            <a:off x="351487" y="2065492"/>
            <a:ext cx="2215255" cy="1919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모서리가 둥근 직사각형 43">
            <a:extLst>
              <a:ext uri="{FF2B5EF4-FFF2-40B4-BE49-F238E27FC236}">
                <a16:creationId xmlns:a16="http://schemas.microsoft.com/office/drawing/2014/main" xmlns="" id="{4AB6D40D-FE8A-41D0-9F04-C5659C1F8668}"/>
              </a:ext>
            </a:extLst>
          </p:cNvPr>
          <p:cNvSpPr/>
          <p:nvPr/>
        </p:nvSpPr>
        <p:spPr>
          <a:xfrm>
            <a:off x="285547" y="2234261"/>
            <a:ext cx="887034" cy="360634"/>
          </a:xfrm>
          <a:prstGeom prst="roundRect">
            <a:avLst>
              <a:gd name="adj" fmla="val 12072"/>
            </a:avLst>
          </a:prstGeom>
          <a:pattFill prst="ltDnDiag">
            <a:fgClr>
              <a:schemeClr val="bg1">
                <a:lumMod val="85000"/>
              </a:schemeClr>
            </a:fgClr>
            <a:bgClr>
              <a:schemeClr val="bg1"/>
            </a:bgClr>
          </a:patt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995464"/>
            <a:r>
              <a:rPr lang="ko-KR" altLang="en-US" sz="1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작업 대상</a:t>
            </a:r>
            <a:endParaRPr lang="ko-KR" altLang="en-US" sz="7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Rectangle 14">
            <a:extLst>
              <a:ext uri="{FF2B5EF4-FFF2-40B4-BE49-F238E27FC236}">
                <a16:creationId xmlns:a16="http://schemas.microsoft.com/office/drawing/2014/main" xmlns="" id="{EC0B0090-70B4-4603-BA8B-8C9E9211E918}"/>
              </a:ext>
            </a:extLst>
          </p:cNvPr>
          <p:cNvSpPr>
            <a:spLocks noChangeArrowheads="1"/>
          </p:cNvSpPr>
          <p:nvPr/>
        </p:nvSpPr>
        <p:spPr bwMode="gray">
          <a:xfrm>
            <a:off x="1244588" y="2253110"/>
            <a:ext cx="4320480" cy="334428"/>
          </a:xfrm>
          <a:prstGeom prst="rect">
            <a:avLst/>
          </a:prstGeom>
          <a:solidFill>
            <a:schemeClr val="bg1"/>
          </a:solidFill>
          <a:ln w="12700" algn="ctr">
            <a:solidFill>
              <a:schemeClr val="tx1"/>
            </a:solidFill>
            <a:miter lim="800000"/>
            <a:headEnd/>
            <a:tailEnd/>
          </a:ln>
        </p:spPr>
        <p:txBody>
          <a:bodyPr lIns="63500" tIns="0" rIns="64800" bIns="0" anchor="ctr"/>
          <a:lstStyle>
            <a:lvl1pPr marL="1619250" indent="-182563" eaLnBrk="0" hangingPunct="0">
              <a:defRPr>
                <a:solidFill>
                  <a:schemeClr val="folHlink"/>
                </a:solidFill>
                <a:latin typeface="PwC_Logo" pitchFamily="2" charset="2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folHlink"/>
                </a:solidFill>
                <a:latin typeface="PwC_Logo" pitchFamily="2" charset="2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folHlink"/>
                </a:solidFill>
                <a:latin typeface="PwC_Logo" pitchFamily="2" charset="2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folHlink"/>
                </a:solidFill>
                <a:latin typeface="PwC_Logo" pitchFamily="2" charset="2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folHlink"/>
                </a:solidFill>
                <a:latin typeface="PwC_Logo" pitchFamily="2" charset="2"/>
                <a:cs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SzPct val="90000"/>
              <a:defRPr>
                <a:solidFill>
                  <a:schemeClr val="folHlink"/>
                </a:solidFill>
                <a:latin typeface="PwC_Logo" pitchFamily="2" charset="2"/>
                <a:cs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SzPct val="90000"/>
              <a:defRPr>
                <a:solidFill>
                  <a:schemeClr val="folHlink"/>
                </a:solidFill>
                <a:latin typeface="PwC_Logo" pitchFamily="2" charset="2"/>
                <a:cs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SzPct val="90000"/>
              <a:defRPr>
                <a:solidFill>
                  <a:schemeClr val="folHlink"/>
                </a:solidFill>
                <a:latin typeface="PwC_Logo" pitchFamily="2" charset="2"/>
                <a:cs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SzPct val="90000"/>
              <a:defRPr>
                <a:solidFill>
                  <a:schemeClr val="folHlink"/>
                </a:solidFill>
                <a:latin typeface="PwC_Logo" pitchFamily="2" charset="2"/>
                <a:cs typeface="Arial" panose="020B0604020202020204" pitchFamily="34" charset="0"/>
              </a:defRPr>
            </a:lvl9pPr>
          </a:lstStyle>
          <a:p>
            <a:pPr marL="182563">
              <a:spcAft>
                <a:spcPts val="600"/>
              </a:spcAft>
              <a:buSzPts val="1100"/>
              <a:buFont typeface="Arial" panose="020B0604020202020204" pitchFamily="34" charset="0"/>
              <a:buChar char="•"/>
            </a:pPr>
            <a:r>
              <a:rPr lang="ko-KR" altLang="en-US" sz="1050" dirty="0">
                <a:solidFill>
                  <a:srgbClr val="000000"/>
                </a:solidFill>
                <a:latin typeface="맑은 고딕" panose="020B0503020000020004" pitchFamily="50" charset="-127"/>
              </a:rPr>
              <a:t>기존 </a:t>
            </a:r>
            <a:r>
              <a:rPr lang="en-US" altLang="ko-KR" sz="1050" dirty="0" err="1">
                <a:solidFill>
                  <a:srgbClr val="000000"/>
                </a:solidFill>
                <a:latin typeface="맑은 고딕" panose="020B0503020000020004" pitchFamily="50" charset="-127"/>
              </a:rPr>
              <a:t>nginx</a:t>
            </a:r>
            <a:r>
              <a:rPr lang="en-US" altLang="ko-KR" sz="1050" dirty="0">
                <a:solidFill>
                  <a:srgbClr val="000000"/>
                </a:solidFill>
                <a:latin typeface="맑은 고딕" panose="020B0503020000020004" pitchFamily="50" charset="-127"/>
              </a:rPr>
              <a:t> </a:t>
            </a:r>
            <a:r>
              <a:rPr lang="ko-KR" altLang="en-US" sz="1050" dirty="0">
                <a:solidFill>
                  <a:srgbClr val="000000"/>
                </a:solidFill>
                <a:latin typeface="맑은 고딕" panose="020B0503020000020004" pitchFamily="50" charset="-127"/>
              </a:rPr>
              <a:t>설정 </a:t>
            </a:r>
            <a:r>
              <a:rPr lang="en-US" altLang="ko-KR" sz="1050" dirty="0">
                <a:solidFill>
                  <a:srgbClr val="000000"/>
                </a:solidFill>
                <a:latin typeface="맑은 고딕" panose="020B0503020000020004" pitchFamily="50" charset="-127"/>
              </a:rPr>
              <a:t>– </a:t>
            </a:r>
            <a:r>
              <a:rPr lang="ko-KR" altLang="en-US" sz="1050" dirty="0">
                <a:solidFill>
                  <a:srgbClr val="000000"/>
                </a:solidFill>
                <a:latin typeface="맑은 고딕" panose="020B0503020000020004" pitchFamily="50" charset="-127"/>
              </a:rPr>
              <a:t>별도의 포트를 추가 진행</a:t>
            </a:r>
            <a:endParaRPr lang="en-US" altLang="ko-KR" sz="1050" dirty="0">
              <a:solidFill>
                <a:srgbClr val="000000"/>
              </a:solidFill>
              <a:latin typeface="맑은 고딕" panose="020B0503020000020004" pitchFamily="50" charset="-127"/>
            </a:endParaRPr>
          </a:p>
        </p:txBody>
      </p:sp>
      <p:sp>
        <p:nvSpPr>
          <p:cNvPr id="10" name="모서리가 둥근 직사각형 43">
            <a:extLst>
              <a:ext uri="{FF2B5EF4-FFF2-40B4-BE49-F238E27FC236}">
                <a16:creationId xmlns:a16="http://schemas.microsoft.com/office/drawing/2014/main" xmlns="" id="{336F9085-19EE-4823-AB2E-DAE25AABFC4F}"/>
              </a:ext>
            </a:extLst>
          </p:cNvPr>
          <p:cNvSpPr/>
          <p:nvPr/>
        </p:nvSpPr>
        <p:spPr>
          <a:xfrm>
            <a:off x="285547" y="2652918"/>
            <a:ext cx="887034" cy="360634"/>
          </a:xfrm>
          <a:prstGeom prst="roundRect">
            <a:avLst>
              <a:gd name="adj" fmla="val 12072"/>
            </a:avLst>
          </a:prstGeom>
          <a:pattFill prst="ltDnDiag">
            <a:fgClr>
              <a:schemeClr val="bg1">
                <a:lumMod val="85000"/>
              </a:schemeClr>
            </a:fgClr>
            <a:bgClr>
              <a:schemeClr val="bg1"/>
            </a:bgClr>
          </a:patt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995464"/>
            <a:r>
              <a:rPr lang="ko-KR" altLang="en-US" sz="1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작업 내용</a:t>
            </a:r>
            <a:endParaRPr lang="ko-KR" altLang="en-US" sz="7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Rectangle 14">
            <a:extLst>
              <a:ext uri="{FF2B5EF4-FFF2-40B4-BE49-F238E27FC236}">
                <a16:creationId xmlns:a16="http://schemas.microsoft.com/office/drawing/2014/main" xmlns="" id="{8A1BB86A-5BBA-4DFD-A3DC-FBF30A7E18CE}"/>
              </a:ext>
            </a:extLst>
          </p:cNvPr>
          <p:cNvSpPr>
            <a:spLocks noChangeArrowheads="1"/>
          </p:cNvSpPr>
          <p:nvPr/>
        </p:nvSpPr>
        <p:spPr bwMode="gray">
          <a:xfrm>
            <a:off x="1244588" y="2671767"/>
            <a:ext cx="4320480" cy="334428"/>
          </a:xfrm>
          <a:prstGeom prst="rect">
            <a:avLst/>
          </a:prstGeom>
          <a:solidFill>
            <a:schemeClr val="bg1"/>
          </a:solidFill>
          <a:ln w="12700" algn="ctr">
            <a:solidFill>
              <a:schemeClr val="tx1"/>
            </a:solidFill>
            <a:miter lim="800000"/>
            <a:headEnd/>
            <a:tailEnd/>
          </a:ln>
        </p:spPr>
        <p:txBody>
          <a:bodyPr lIns="63500" tIns="0" rIns="64800" bIns="0" anchor="ctr"/>
          <a:lstStyle>
            <a:lvl1pPr marL="1619250" indent="-182563" eaLnBrk="0" hangingPunct="0">
              <a:defRPr>
                <a:solidFill>
                  <a:schemeClr val="folHlink"/>
                </a:solidFill>
                <a:latin typeface="PwC_Logo" pitchFamily="2" charset="2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folHlink"/>
                </a:solidFill>
                <a:latin typeface="PwC_Logo" pitchFamily="2" charset="2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folHlink"/>
                </a:solidFill>
                <a:latin typeface="PwC_Logo" pitchFamily="2" charset="2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folHlink"/>
                </a:solidFill>
                <a:latin typeface="PwC_Logo" pitchFamily="2" charset="2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folHlink"/>
                </a:solidFill>
                <a:latin typeface="PwC_Logo" pitchFamily="2" charset="2"/>
                <a:cs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SzPct val="90000"/>
              <a:defRPr>
                <a:solidFill>
                  <a:schemeClr val="folHlink"/>
                </a:solidFill>
                <a:latin typeface="PwC_Logo" pitchFamily="2" charset="2"/>
                <a:cs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SzPct val="90000"/>
              <a:defRPr>
                <a:solidFill>
                  <a:schemeClr val="folHlink"/>
                </a:solidFill>
                <a:latin typeface="PwC_Logo" pitchFamily="2" charset="2"/>
                <a:cs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SzPct val="90000"/>
              <a:defRPr>
                <a:solidFill>
                  <a:schemeClr val="folHlink"/>
                </a:solidFill>
                <a:latin typeface="PwC_Logo" pitchFamily="2" charset="2"/>
                <a:cs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SzPct val="90000"/>
              <a:defRPr>
                <a:solidFill>
                  <a:schemeClr val="folHlink"/>
                </a:solidFill>
                <a:latin typeface="PwC_Logo" pitchFamily="2" charset="2"/>
                <a:cs typeface="Arial" panose="020B0604020202020204" pitchFamily="34" charset="0"/>
              </a:defRPr>
            </a:lvl9pPr>
          </a:lstStyle>
          <a:p>
            <a:pPr marL="182563">
              <a:spcAft>
                <a:spcPts val="600"/>
              </a:spcAft>
              <a:buSzPts val="1100"/>
              <a:buFont typeface="Arial" panose="020B0604020202020204" pitchFamily="34" charset="0"/>
              <a:buChar char="•"/>
            </a:pPr>
            <a:r>
              <a:rPr lang="en-US" altLang="ko-KR" sz="1050" dirty="0">
                <a:solidFill>
                  <a:srgbClr val="000000"/>
                </a:solidFill>
                <a:latin typeface="맑은 고딕" panose="020B0503020000020004" pitchFamily="50" charset="-127"/>
              </a:rPr>
              <a:t>Kibana</a:t>
            </a:r>
            <a:r>
              <a:rPr lang="ko-KR" altLang="en-US" sz="1050" dirty="0">
                <a:solidFill>
                  <a:srgbClr val="000000"/>
                </a:solidFill>
                <a:latin typeface="맑은 고딕" panose="020B0503020000020004" pitchFamily="50" charset="-127"/>
              </a:rPr>
              <a:t> </a:t>
            </a:r>
            <a:r>
              <a:rPr lang="en-US" altLang="ko-KR" sz="1050" dirty="0">
                <a:solidFill>
                  <a:srgbClr val="000000"/>
                </a:solidFill>
                <a:latin typeface="맑은 고딕" panose="020B0503020000020004" pitchFamily="50" charset="-127"/>
              </a:rPr>
              <a:t>proxy</a:t>
            </a:r>
            <a:r>
              <a:rPr lang="ko-KR" altLang="en-US" sz="1050" dirty="0">
                <a:solidFill>
                  <a:srgbClr val="000000"/>
                </a:solidFill>
                <a:latin typeface="맑은 고딕" panose="020B0503020000020004" pitchFamily="50" charset="-127"/>
              </a:rPr>
              <a:t>를 통해 </a:t>
            </a:r>
            <a:r>
              <a:rPr lang="en-US" altLang="ko-KR" sz="1050" dirty="0">
                <a:solidFill>
                  <a:srgbClr val="000000"/>
                </a:solidFill>
                <a:latin typeface="맑은 고딕" panose="020B0503020000020004" pitchFamily="50" charset="-127"/>
              </a:rPr>
              <a:t>Elastic Coordinator Node</a:t>
            </a:r>
            <a:r>
              <a:rPr lang="ko-KR" altLang="en-US" sz="1050" dirty="0">
                <a:solidFill>
                  <a:srgbClr val="000000"/>
                </a:solidFill>
                <a:latin typeface="맑은 고딕" panose="020B0503020000020004" pitchFamily="50" charset="-127"/>
              </a:rPr>
              <a:t>로 분기하도록 설정</a:t>
            </a:r>
            <a:endParaRPr lang="en-US" altLang="ko-KR" sz="1050" dirty="0">
              <a:solidFill>
                <a:srgbClr val="000000"/>
              </a:solidFill>
              <a:latin typeface="맑은 고딕" panose="020B0503020000020004" pitchFamily="50" charset="-127"/>
            </a:endParaRPr>
          </a:p>
        </p:txBody>
      </p:sp>
      <p:sp>
        <p:nvSpPr>
          <p:cNvPr id="15" name="직사각형 14">
            <a:extLst>
              <a:ext uri="{FF2B5EF4-FFF2-40B4-BE49-F238E27FC236}">
                <a16:creationId xmlns:a16="http://schemas.microsoft.com/office/drawing/2014/main" xmlns="" id="{E3DEAF97-F2AC-44D8-B19D-05EDF2BD7CD1}"/>
              </a:ext>
            </a:extLst>
          </p:cNvPr>
          <p:cNvSpPr/>
          <p:nvPr/>
        </p:nvSpPr>
        <p:spPr>
          <a:xfrm>
            <a:off x="5565069" y="2129620"/>
            <a:ext cx="579609" cy="12163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텍스트 개체 틀 2">
            <a:extLst>
              <a:ext uri="{FF2B5EF4-FFF2-40B4-BE49-F238E27FC236}">
                <a16:creationId xmlns:a16="http://schemas.microsoft.com/office/drawing/2014/main" xmlns="" id="{3219D15D-04DE-4776-BB06-C2F07CD890C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73050" y="931863"/>
            <a:ext cx="9358313" cy="593725"/>
          </a:xfrm>
          <a:noFill/>
        </p:spPr>
        <p:txBody>
          <a:bodyPr wrap="square" lIns="0" tIns="47710" rIns="0" bIns="47710" rtlCol="0">
            <a:noAutofit/>
          </a:bodyPr>
          <a:lstStyle/>
          <a:p>
            <a:r>
              <a:rPr lang="ko-KR" altLang="en-US" sz="1600" b="1" dirty="0">
                <a:latin typeface="+mj-ea"/>
              </a:rPr>
              <a:t>신규로 구성되는 </a:t>
            </a:r>
            <a:r>
              <a:rPr lang="en-US" altLang="ko-KR" sz="1600" b="1" dirty="0">
                <a:latin typeface="+mj-ea"/>
              </a:rPr>
              <a:t>Elasticsearch</a:t>
            </a:r>
            <a:r>
              <a:rPr lang="ko-KR" altLang="en-US" sz="1600" b="1" dirty="0">
                <a:latin typeface="+mj-ea"/>
              </a:rPr>
              <a:t>를 위한 데이터 수집 표시 확인을 위하여 </a:t>
            </a:r>
            <a:r>
              <a:rPr lang="en-US" altLang="ko-KR" sz="1600" b="1" dirty="0" err="1">
                <a:latin typeface="+mj-ea"/>
              </a:rPr>
              <a:t>nginx</a:t>
            </a:r>
            <a:r>
              <a:rPr lang="en-US" altLang="ko-KR" sz="1600" b="1" dirty="0">
                <a:latin typeface="+mj-ea"/>
              </a:rPr>
              <a:t> </a:t>
            </a:r>
            <a:r>
              <a:rPr lang="ko-KR" altLang="en-US" sz="1600" b="1" dirty="0">
                <a:latin typeface="+mj-ea"/>
              </a:rPr>
              <a:t>인스턴스를 추가로 구성하고 환경 설정 작업을 진행함</a:t>
            </a:r>
            <a:endParaRPr lang="ko-KR" altLang="en-US" sz="1600" b="1" dirty="0">
              <a:latin typeface="+mn-ea"/>
            </a:endParaRPr>
          </a:p>
        </p:txBody>
      </p:sp>
      <p:sp>
        <p:nvSpPr>
          <p:cNvPr id="18" name="Rectangle 5">
            <a:extLst>
              <a:ext uri="{FF2B5EF4-FFF2-40B4-BE49-F238E27FC236}">
                <a16:creationId xmlns:a16="http://schemas.microsoft.com/office/drawing/2014/main" xmlns="" id="{0644B914-DDB2-45CE-8E29-906FD4B5B48B}"/>
              </a:ext>
            </a:extLst>
          </p:cNvPr>
          <p:cNvSpPr>
            <a:spLocks noChangeArrowheads="1"/>
          </p:cNvSpPr>
          <p:nvPr/>
        </p:nvSpPr>
        <p:spPr bwMode="gray">
          <a:xfrm>
            <a:off x="6678613" y="4203749"/>
            <a:ext cx="827741" cy="343540"/>
          </a:xfrm>
          <a:prstGeom prst="rect">
            <a:avLst/>
          </a:prstGeom>
          <a:solidFill>
            <a:schemeClr val="bg1"/>
          </a:solidFill>
          <a:ln>
            <a:solidFill>
              <a:srgbClr val="B4B4B4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 algn="ctr" defTabSz="793750"/>
            <a:r>
              <a:rPr lang="en-US" altLang="ko-KR" sz="800">
                <a:solidFill>
                  <a:srgbClr val="4D4D4D"/>
                </a:solidFill>
                <a:latin typeface="+mn-ea"/>
              </a:rPr>
              <a:t>NginX</a:t>
            </a:r>
            <a:endParaRPr lang="en-US" altLang="ko-KR" sz="800" dirty="0">
              <a:solidFill>
                <a:srgbClr val="4D4D4D"/>
              </a:solidFill>
              <a:latin typeface="+mn-ea"/>
            </a:endParaRPr>
          </a:p>
        </p:txBody>
      </p:sp>
      <p:sp>
        <p:nvSpPr>
          <p:cNvPr id="19" name="Rectangle 5">
            <a:extLst>
              <a:ext uri="{FF2B5EF4-FFF2-40B4-BE49-F238E27FC236}">
                <a16:creationId xmlns:a16="http://schemas.microsoft.com/office/drawing/2014/main" xmlns="" id="{E4B63D75-768E-4BC1-B90A-9D1FAECBEEDD}"/>
              </a:ext>
            </a:extLst>
          </p:cNvPr>
          <p:cNvSpPr>
            <a:spLocks noChangeArrowheads="1"/>
          </p:cNvSpPr>
          <p:nvPr/>
        </p:nvSpPr>
        <p:spPr bwMode="gray">
          <a:xfrm>
            <a:off x="6678613" y="4816656"/>
            <a:ext cx="827741" cy="343540"/>
          </a:xfrm>
          <a:prstGeom prst="rect">
            <a:avLst/>
          </a:prstGeom>
          <a:solidFill>
            <a:schemeClr val="bg1"/>
          </a:solidFill>
          <a:ln>
            <a:solidFill>
              <a:srgbClr val="B4B4B4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 algn="ctr" defTabSz="793750"/>
            <a:r>
              <a:rPr lang="en-US" altLang="ko-KR" sz="800" dirty="0">
                <a:solidFill>
                  <a:srgbClr val="4D4D4D"/>
                </a:solidFill>
                <a:latin typeface="+mn-ea"/>
              </a:rPr>
              <a:t>Kibana #1</a:t>
            </a:r>
          </a:p>
        </p:txBody>
      </p:sp>
      <p:sp>
        <p:nvSpPr>
          <p:cNvPr id="20" name="Rectangle 5">
            <a:extLst>
              <a:ext uri="{FF2B5EF4-FFF2-40B4-BE49-F238E27FC236}">
                <a16:creationId xmlns:a16="http://schemas.microsoft.com/office/drawing/2014/main" xmlns="" id="{A7EC77D1-4062-42E8-9CE8-0D9A7D274BC0}"/>
              </a:ext>
            </a:extLst>
          </p:cNvPr>
          <p:cNvSpPr>
            <a:spLocks noChangeArrowheads="1"/>
          </p:cNvSpPr>
          <p:nvPr/>
        </p:nvSpPr>
        <p:spPr bwMode="gray">
          <a:xfrm>
            <a:off x="6678612" y="5478411"/>
            <a:ext cx="827741" cy="343540"/>
          </a:xfrm>
          <a:prstGeom prst="rect">
            <a:avLst/>
          </a:prstGeom>
          <a:solidFill>
            <a:schemeClr val="bg1"/>
          </a:solidFill>
          <a:ln>
            <a:solidFill>
              <a:srgbClr val="B4B4B4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 algn="ctr" defTabSz="793750"/>
            <a:r>
              <a:rPr lang="en-US" altLang="ko-KR" sz="800" dirty="0" err="1">
                <a:solidFill>
                  <a:srgbClr val="4D4D4D"/>
                </a:solidFill>
                <a:latin typeface="+mn-ea"/>
              </a:rPr>
              <a:t>Coordi</a:t>
            </a:r>
            <a:r>
              <a:rPr lang="en-US" altLang="ko-KR" sz="800" dirty="0">
                <a:solidFill>
                  <a:srgbClr val="4D4D4D"/>
                </a:solidFill>
                <a:latin typeface="+mn-ea"/>
              </a:rPr>
              <a:t> #1</a:t>
            </a:r>
          </a:p>
        </p:txBody>
      </p:sp>
      <p:cxnSp>
        <p:nvCxnSpPr>
          <p:cNvPr id="21" name="직선 화살표 연결선 20">
            <a:extLst>
              <a:ext uri="{FF2B5EF4-FFF2-40B4-BE49-F238E27FC236}">
                <a16:creationId xmlns:a16="http://schemas.microsoft.com/office/drawing/2014/main" xmlns="" id="{5EEEF7CF-D8EC-40F1-82F2-9BAAC0DB08FA}"/>
              </a:ext>
            </a:extLst>
          </p:cNvPr>
          <p:cNvCxnSpPr>
            <a:cxnSpLocks/>
            <a:stCxn id="18" idx="2"/>
            <a:endCxn id="19" idx="0"/>
          </p:cNvCxnSpPr>
          <p:nvPr/>
        </p:nvCxnSpPr>
        <p:spPr>
          <a:xfrm>
            <a:off x="7092483" y="4547289"/>
            <a:ext cx="0" cy="269367"/>
          </a:xfrm>
          <a:prstGeom prst="straightConnector1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tailEnd type="stealth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직선 화살표 연결선 23">
            <a:extLst>
              <a:ext uri="{FF2B5EF4-FFF2-40B4-BE49-F238E27FC236}">
                <a16:creationId xmlns:a16="http://schemas.microsoft.com/office/drawing/2014/main" xmlns="" id="{8C5E0CD8-8D7C-4179-A382-AFA283A83216}"/>
              </a:ext>
            </a:extLst>
          </p:cNvPr>
          <p:cNvCxnSpPr>
            <a:cxnSpLocks/>
            <a:stCxn id="19" idx="2"/>
            <a:endCxn id="20" idx="0"/>
          </p:cNvCxnSpPr>
          <p:nvPr/>
        </p:nvCxnSpPr>
        <p:spPr>
          <a:xfrm flipH="1">
            <a:off x="7092482" y="5160196"/>
            <a:ext cx="1" cy="318215"/>
          </a:xfrm>
          <a:prstGeom prst="straightConnector1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tailEnd type="stealth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xmlns="" id="{1DDA3C36-B00D-4DF3-86FA-B28BF637158F}"/>
              </a:ext>
            </a:extLst>
          </p:cNvPr>
          <p:cNvSpPr txBox="1"/>
          <p:nvPr/>
        </p:nvSpPr>
        <p:spPr>
          <a:xfrm>
            <a:off x="6645575" y="3803577"/>
            <a:ext cx="86370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b="1" u="sng" dirty="0">
                <a:latin typeface="+mn-ea"/>
              </a:rPr>
              <a:t>AS-IS </a:t>
            </a:r>
            <a:r>
              <a:rPr lang="ko-KR" altLang="en-US" sz="1200" b="1" u="sng" dirty="0">
                <a:latin typeface="+mn-ea"/>
              </a:rPr>
              <a:t>구성</a:t>
            </a:r>
          </a:p>
        </p:txBody>
      </p:sp>
      <p:sp>
        <p:nvSpPr>
          <p:cNvPr id="28" name="Rectangle 5">
            <a:extLst>
              <a:ext uri="{FF2B5EF4-FFF2-40B4-BE49-F238E27FC236}">
                <a16:creationId xmlns:a16="http://schemas.microsoft.com/office/drawing/2014/main" xmlns="" id="{65A4B1C5-8A40-408D-B148-DD53EBE32C83}"/>
              </a:ext>
            </a:extLst>
          </p:cNvPr>
          <p:cNvSpPr>
            <a:spLocks noChangeArrowheads="1"/>
          </p:cNvSpPr>
          <p:nvPr/>
        </p:nvSpPr>
        <p:spPr bwMode="gray">
          <a:xfrm>
            <a:off x="8064275" y="4213544"/>
            <a:ext cx="822635" cy="343540"/>
          </a:xfrm>
          <a:prstGeom prst="rect">
            <a:avLst/>
          </a:prstGeom>
          <a:solidFill>
            <a:schemeClr val="bg1"/>
          </a:solidFill>
          <a:ln>
            <a:solidFill>
              <a:srgbClr val="B4B4B4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 algn="ctr" defTabSz="793750"/>
            <a:r>
              <a:rPr lang="en-US" altLang="ko-KR" sz="800">
                <a:solidFill>
                  <a:srgbClr val="4D4D4D"/>
                </a:solidFill>
                <a:latin typeface="+mn-ea"/>
              </a:rPr>
              <a:t>NginX</a:t>
            </a:r>
            <a:endParaRPr lang="en-US" altLang="ko-KR" sz="800" dirty="0">
              <a:solidFill>
                <a:srgbClr val="4D4D4D"/>
              </a:solidFill>
              <a:latin typeface="+mn-ea"/>
            </a:endParaRPr>
          </a:p>
        </p:txBody>
      </p:sp>
      <p:sp>
        <p:nvSpPr>
          <p:cNvPr id="29" name="Rectangle 5">
            <a:extLst>
              <a:ext uri="{FF2B5EF4-FFF2-40B4-BE49-F238E27FC236}">
                <a16:creationId xmlns:a16="http://schemas.microsoft.com/office/drawing/2014/main" xmlns="" id="{95E5A706-D1A9-4057-BCF5-55D4156F2034}"/>
              </a:ext>
            </a:extLst>
          </p:cNvPr>
          <p:cNvSpPr>
            <a:spLocks noChangeArrowheads="1"/>
          </p:cNvSpPr>
          <p:nvPr/>
        </p:nvSpPr>
        <p:spPr bwMode="gray">
          <a:xfrm>
            <a:off x="8064275" y="4826451"/>
            <a:ext cx="822635" cy="343540"/>
          </a:xfrm>
          <a:prstGeom prst="rect">
            <a:avLst/>
          </a:prstGeom>
          <a:solidFill>
            <a:schemeClr val="bg1"/>
          </a:solidFill>
          <a:ln>
            <a:solidFill>
              <a:srgbClr val="B4B4B4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 algn="ctr" defTabSz="793750"/>
            <a:r>
              <a:rPr lang="en-US" altLang="ko-KR" sz="800" dirty="0">
                <a:solidFill>
                  <a:srgbClr val="4D4D4D"/>
                </a:solidFill>
                <a:latin typeface="+mn-ea"/>
              </a:rPr>
              <a:t>Kibana #1</a:t>
            </a:r>
          </a:p>
        </p:txBody>
      </p:sp>
      <p:sp>
        <p:nvSpPr>
          <p:cNvPr id="30" name="Rectangle 5">
            <a:extLst>
              <a:ext uri="{FF2B5EF4-FFF2-40B4-BE49-F238E27FC236}">
                <a16:creationId xmlns:a16="http://schemas.microsoft.com/office/drawing/2014/main" xmlns="" id="{0CFA77D8-BD4B-43E1-B651-42C09B09440A}"/>
              </a:ext>
            </a:extLst>
          </p:cNvPr>
          <p:cNvSpPr>
            <a:spLocks noChangeArrowheads="1"/>
          </p:cNvSpPr>
          <p:nvPr/>
        </p:nvSpPr>
        <p:spPr bwMode="gray">
          <a:xfrm>
            <a:off x="8064274" y="5488206"/>
            <a:ext cx="822635" cy="34354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rgbClr val="B4B4B4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 algn="ctr" defTabSz="793750"/>
            <a:r>
              <a:rPr lang="en-US" altLang="ko-KR" sz="900" b="1" dirty="0" err="1">
                <a:solidFill>
                  <a:srgbClr val="4D4D4D"/>
                </a:solidFill>
                <a:latin typeface="+mn-ea"/>
              </a:rPr>
              <a:t>NginX</a:t>
            </a:r>
            <a:endParaRPr lang="en-US" altLang="ko-KR" sz="900" b="1" dirty="0">
              <a:solidFill>
                <a:srgbClr val="4D4D4D"/>
              </a:solidFill>
              <a:latin typeface="+mn-ea"/>
            </a:endParaRPr>
          </a:p>
        </p:txBody>
      </p:sp>
      <p:cxnSp>
        <p:nvCxnSpPr>
          <p:cNvPr id="31" name="직선 화살표 연결선 30">
            <a:extLst>
              <a:ext uri="{FF2B5EF4-FFF2-40B4-BE49-F238E27FC236}">
                <a16:creationId xmlns:a16="http://schemas.microsoft.com/office/drawing/2014/main" xmlns="" id="{032DFBA1-D0BD-4CE6-9342-61D1E22FEE55}"/>
              </a:ext>
            </a:extLst>
          </p:cNvPr>
          <p:cNvCxnSpPr>
            <a:cxnSpLocks/>
            <a:stCxn id="28" idx="2"/>
            <a:endCxn id="29" idx="0"/>
          </p:cNvCxnSpPr>
          <p:nvPr/>
        </p:nvCxnSpPr>
        <p:spPr>
          <a:xfrm>
            <a:off x="8475593" y="4557084"/>
            <a:ext cx="0" cy="269367"/>
          </a:xfrm>
          <a:prstGeom prst="straightConnector1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tailEnd type="stealth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직선 화살표 연결선 31">
            <a:extLst>
              <a:ext uri="{FF2B5EF4-FFF2-40B4-BE49-F238E27FC236}">
                <a16:creationId xmlns:a16="http://schemas.microsoft.com/office/drawing/2014/main" xmlns="" id="{EFD11A4D-4F57-4DB4-9D90-5E7C40202317}"/>
              </a:ext>
            </a:extLst>
          </p:cNvPr>
          <p:cNvCxnSpPr>
            <a:cxnSpLocks/>
            <a:stCxn id="29" idx="2"/>
            <a:endCxn id="30" idx="0"/>
          </p:cNvCxnSpPr>
          <p:nvPr/>
        </p:nvCxnSpPr>
        <p:spPr>
          <a:xfrm flipH="1">
            <a:off x="8475592" y="5169991"/>
            <a:ext cx="1" cy="318215"/>
          </a:xfrm>
          <a:prstGeom prst="straightConnector1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tailEnd type="stealth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>
            <a:extLst>
              <a:ext uri="{FF2B5EF4-FFF2-40B4-BE49-F238E27FC236}">
                <a16:creationId xmlns:a16="http://schemas.microsoft.com/office/drawing/2014/main" xmlns="" id="{C1BB95C7-6B12-4FD4-ADCC-408B06247293}"/>
              </a:ext>
            </a:extLst>
          </p:cNvPr>
          <p:cNvSpPr txBox="1"/>
          <p:nvPr/>
        </p:nvSpPr>
        <p:spPr>
          <a:xfrm>
            <a:off x="8031441" y="3813372"/>
            <a:ext cx="77944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200" b="1" u="sng" dirty="0">
                <a:latin typeface="+mn-ea"/>
              </a:rPr>
              <a:t>신규 구성</a:t>
            </a:r>
          </a:p>
        </p:txBody>
      </p:sp>
      <p:sp>
        <p:nvSpPr>
          <p:cNvPr id="35" name="Rectangle 5">
            <a:extLst>
              <a:ext uri="{FF2B5EF4-FFF2-40B4-BE49-F238E27FC236}">
                <a16:creationId xmlns:a16="http://schemas.microsoft.com/office/drawing/2014/main" xmlns="" id="{DAF5D31A-36BB-45D4-89A6-97F2448373BE}"/>
              </a:ext>
            </a:extLst>
          </p:cNvPr>
          <p:cNvSpPr>
            <a:spLocks noChangeArrowheads="1"/>
          </p:cNvSpPr>
          <p:nvPr/>
        </p:nvSpPr>
        <p:spPr bwMode="gray">
          <a:xfrm>
            <a:off x="7473280" y="6072256"/>
            <a:ext cx="822635" cy="343540"/>
          </a:xfrm>
          <a:prstGeom prst="rect">
            <a:avLst/>
          </a:prstGeom>
          <a:solidFill>
            <a:schemeClr val="bg1"/>
          </a:solidFill>
          <a:ln>
            <a:solidFill>
              <a:srgbClr val="B4B4B4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 algn="ctr" defTabSz="793750"/>
            <a:r>
              <a:rPr lang="en-US" altLang="ko-KR" sz="800" dirty="0" err="1">
                <a:solidFill>
                  <a:srgbClr val="4D4D4D"/>
                </a:solidFill>
                <a:latin typeface="+mn-ea"/>
              </a:rPr>
              <a:t>Coordi</a:t>
            </a:r>
            <a:r>
              <a:rPr lang="en-US" altLang="ko-KR" sz="800" dirty="0">
                <a:solidFill>
                  <a:srgbClr val="4D4D4D"/>
                </a:solidFill>
                <a:latin typeface="+mn-ea"/>
              </a:rPr>
              <a:t> #1</a:t>
            </a:r>
          </a:p>
        </p:txBody>
      </p:sp>
      <p:sp>
        <p:nvSpPr>
          <p:cNvPr id="36" name="Rectangle 5">
            <a:extLst>
              <a:ext uri="{FF2B5EF4-FFF2-40B4-BE49-F238E27FC236}">
                <a16:creationId xmlns:a16="http://schemas.microsoft.com/office/drawing/2014/main" xmlns="" id="{4D1A5B44-34B2-4138-AAD0-3A6F194FC0D2}"/>
              </a:ext>
            </a:extLst>
          </p:cNvPr>
          <p:cNvSpPr>
            <a:spLocks noChangeArrowheads="1"/>
          </p:cNvSpPr>
          <p:nvPr/>
        </p:nvSpPr>
        <p:spPr bwMode="gray">
          <a:xfrm>
            <a:off x="8810885" y="6072256"/>
            <a:ext cx="822635" cy="343540"/>
          </a:xfrm>
          <a:prstGeom prst="rect">
            <a:avLst/>
          </a:prstGeom>
          <a:solidFill>
            <a:schemeClr val="bg1"/>
          </a:solidFill>
          <a:ln>
            <a:solidFill>
              <a:srgbClr val="B4B4B4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 algn="ctr" defTabSz="793750"/>
            <a:r>
              <a:rPr lang="en-US" altLang="ko-KR" sz="800" dirty="0" err="1">
                <a:solidFill>
                  <a:srgbClr val="4D4D4D"/>
                </a:solidFill>
                <a:latin typeface="+mn-ea"/>
              </a:rPr>
              <a:t>Coordi</a:t>
            </a:r>
            <a:r>
              <a:rPr lang="en-US" altLang="ko-KR" sz="800" dirty="0">
                <a:solidFill>
                  <a:srgbClr val="4D4D4D"/>
                </a:solidFill>
                <a:latin typeface="+mn-ea"/>
              </a:rPr>
              <a:t> #N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xmlns="" id="{0EBC672D-692D-4480-A28B-2516A2255A5F}"/>
              </a:ext>
            </a:extLst>
          </p:cNvPr>
          <p:cNvSpPr txBox="1"/>
          <p:nvPr/>
        </p:nvSpPr>
        <p:spPr>
          <a:xfrm>
            <a:off x="8425438" y="5985284"/>
            <a:ext cx="206599" cy="2870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>
                <a:latin typeface="+mn-ea"/>
              </a:rPr>
              <a:t>…</a:t>
            </a:r>
            <a:endParaRPr lang="ko-KR" altLang="en-US" dirty="0">
              <a:latin typeface="+mn-ea"/>
            </a:endParaRPr>
          </a:p>
        </p:txBody>
      </p:sp>
      <p:cxnSp>
        <p:nvCxnSpPr>
          <p:cNvPr id="38" name="직선 화살표 연결선 37">
            <a:extLst>
              <a:ext uri="{FF2B5EF4-FFF2-40B4-BE49-F238E27FC236}">
                <a16:creationId xmlns:a16="http://schemas.microsoft.com/office/drawing/2014/main" xmlns="" id="{81FB0A79-1FCF-4B71-BB2D-81DF2445367E}"/>
              </a:ext>
            </a:extLst>
          </p:cNvPr>
          <p:cNvCxnSpPr>
            <a:cxnSpLocks/>
            <a:stCxn id="30" idx="2"/>
            <a:endCxn id="35" idx="0"/>
          </p:cNvCxnSpPr>
          <p:nvPr/>
        </p:nvCxnSpPr>
        <p:spPr>
          <a:xfrm flipH="1">
            <a:off x="7884598" y="5831746"/>
            <a:ext cx="590994" cy="240510"/>
          </a:xfrm>
          <a:prstGeom prst="straightConnector1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tailEnd type="stealth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직선 화살표 연결선 40">
            <a:extLst>
              <a:ext uri="{FF2B5EF4-FFF2-40B4-BE49-F238E27FC236}">
                <a16:creationId xmlns:a16="http://schemas.microsoft.com/office/drawing/2014/main" xmlns="" id="{CFB0C66C-FD52-4C91-864B-F69C73FFC6EB}"/>
              </a:ext>
            </a:extLst>
          </p:cNvPr>
          <p:cNvCxnSpPr>
            <a:cxnSpLocks/>
            <a:stCxn id="30" idx="2"/>
            <a:endCxn id="36" idx="0"/>
          </p:cNvCxnSpPr>
          <p:nvPr/>
        </p:nvCxnSpPr>
        <p:spPr>
          <a:xfrm>
            <a:off x="8475592" y="5831746"/>
            <a:ext cx="746611" cy="240510"/>
          </a:xfrm>
          <a:prstGeom prst="straightConnector1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tailEnd type="stealth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4" name="그룹 43">
            <a:extLst>
              <a:ext uri="{FF2B5EF4-FFF2-40B4-BE49-F238E27FC236}">
                <a16:creationId xmlns:a16="http://schemas.microsoft.com/office/drawing/2014/main" xmlns="" id="{18101E92-EF7A-4C1A-AD90-F3D5F36B3650}"/>
              </a:ext>
            </a:extLst>
          </p:cNvPr>
          <p:cNvGrpSpPr/>
          <p:nvPr/>
        </p:nvGrpSpPr>
        <p:grpSpPr>
          <a:xfrm>
            <a:off x="285548" y="3869512"/>
            <a:ext cx="5960435" cy="695490"/>
            <a:chOff x="884548" y="3849634"/>
            <a:chExt cx="7507114" cy="750966"/>
          </a:xfrm>
        </p:grpSpPr>
        <p:sp>
          <p:nvSpPr>
            <p:cNvPr id="45" name="직사각형 55">
              <a:extLst>
                <a:ext uri="{FF2B5EF4-FFF2-40B4-BE49-F238E27FC236}">
                  <a16:creationId xmlns:a16="http://schemas.microsoft.com/office/drawing/2014/main" xmlns="" id="{44CF00D0-AB85-4402-A58E-2F104F389653}"/>
                </a:ext>
              </a:extLst>
            </p:cNvPr>
            <p:cNvSpPr/>
            <p:nvPr/>
          </p:nvSpPr>
          <p:spPr>
            <a:xfrm>
              <a:off x="884548" y="3984699"/>
              <a:ext cx="2052228" cy="480836"/>
            </a:xfrm>
            <a:prstGeom prst="rect">
              <a:avLst/>
            </a:prstGeom>
            <a:pattFill prst="ltDnDiag">
              <a:fgClr>
                <a:schemeClr val="bg1">
                  <a:lumMod val="85000"/>
                </a:schemeClr>
              </a:fgClr>
              <a:bgClr>
                <a:schemeClr val="bg1"/>
              </a:bgClr>
            </a:patt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defTabSz="995464"/>
              <a:r>
                <a:rPr lang="ko-KR" altLang="en-US" sz="1100" b="1" dirty="0">
                  <a:latin typeface="Arial" panose="020B0604020202020204" pitchFamily="34" charset="0"/>
                  <a:cs typeface="Arial" panose="020B0604020202020204" pitchFamily="34" charset="0"/>
                </a:rPr>
                <a:t>기존 설정 백업</a:t>
              </a:r>
              <a:endParaRPr lang="en-US" altLang="ko-KR" sz="11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46" name="Picture 10" descr="C:\진영\프로젝트\PNG모으기\화살표2.png">
              <a:extLst>
                <a:ext uri="{FF2B5EF4-FFF2-40B4-BE49-F238E27FC236}">
                  <a16:creationId xmlns:a16="http://schemas.microsoft.com/office/drawing/2014/main" xmlns="" id="{33DC8E54-07C9-41F7-A4D8-B33D69FBF62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015842" y="3849634"/>
              <a:ext cx="338156" cy="7509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7" name="직사각형 55">
              <a:extLst>
                <a:ext uri="{FF2B5EF4-FFF2-40B4-BE49-F238E27FC236}">
                  <a16:creationId xmlns:a16="http://schemas.microsoft.com/office/drawing/2014/main" xmlns="" id="{392B0942-D085-4B07-9AC1-AAC9F5CE8536}"/>
                </a:ext>
              </a:extLst>
            </p:cNvPr>
            <p:cNvSpPr/>
            <p:nvPr/>
          </p:nvSpPr>
          <p:spPr>
            <a:xfrm>
              <a:off x="3362681" y="3984699"/>
              <a:ext cx="2267802" cy="480836"/>
            </a:xfrm>
            <a:prstGeom prst="rect">
              <a:avLst/>
            </a:prstGeom>
            <a:pattFill prst="ltDnDiag">
              <a:fgClr>
                <a:schemeClr val="bg1">
                  <a:lumMod val="85000"/>
                </a:schemeClr>
              </a:fgClr>
              <a:bgClr>
                <a:schemeClr val="bg1"/>
              </a:bgClr>
            </a:patt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defTabSz="995464"/>
              <a:r>
                <a:rPr lang="en-US" altLang="ko-KR" sz="1100" b="1" dirty="0" err="1">
                  <a:latin typeface="Arial" panose="020B0604020202020204" pitchFamily="34" charset="0"/>
                  <a:cs typeface="Arial" panose="020B0604020202020204" pitchFamily="34" charset="0"/>
                </a:rPr>
                <a:t>NginX</a:t>
              </a:r>
              <a:r>
                <a:rPr lang="en-US" altLang="ko-KR" sz="1100" b="1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ko-KR" altLang="en-US" sz="1100" b="1" dirty="0">
                  <a:latin typeface="Arial" panose="020B0604020202020204" pitchFamily="34" charset="0"/>
                  <a:cs typeface="Arial" panose="020B0604020202020204" pitchFamily="34" charset="0"/>
                </a:rPr>
                <a:t>설정 변경</a:t>
              </a:r>
              <a:endParaRPr lang="en-US" altLang="ko-KR" sz="11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48" name="Picture 10" descr="C:\진영\프로젝트\PNG모으기\화살표2.png">
              <a:extLst>
                <a:ext uri="{FF2B5EF4-FFF2-40B4-BE49-F238E27FC236}">
                  <a16:creationId xmlns:a16="http://schemas.microsoft.com/office/drawing/2014/main" xmlns="" id="{0DD4AC5C-2D65-43C2-AA75-A1D267C7C6A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5691298" y="3849634"/>
              <a:ext cx="338156" cy="7509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9" name="직사각형 55">
              <a:extLst>
                <a:ext uri="{FF2B5EF4-FFF2-40B4-BE49-F238E27FC236}">
                  <a16:creationId xmlns:a16="http://schemas.microsoft.com/office/drawing/2014/main" xmlns="" id="{1A314879-F3FE-444F-825C-1F1B8C9BDE75}"/>
                </a:ext>
              </a:extLst>
            </p:cNvPr>
            <p:cNvSpPr/>
            <p:nvPr/>
          </p:nvSpPr>
          <p:spPr>
            <a:xfrm>
              <a:off x="6099418" y="3984699"/>
              <a:ext cx="2292244" cy="480836"/>
            </a:xfrm>
            <a:prstGeom prst="rect">
              <a:avLst/>
            </a:prstGeom>
            <a:pattFill prst="ltDnDiag">
              <a:fgClr>
                <a:schemeClr val="bg1">
                  <a:lumMod val="85000"/>
                </a:schemeClr>
              </a:fgClr>
              <a:bgClr>
                <a:schemeClr val="bg1"/>
              </a:bgClr>
            </a:patt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defTabSz="995464"/>
              <a:r>
                <a:rPr lang="ko-KR" altLang="en-US" sz="1100" b="1" dirty="0">
                  <a:latin typeface="Arial" panose="020B0604020202020204" pitchFamily="34" charset="0"/>
                  <a:cs typeface="Arial" panose="020B0604020202020204" pitchFamily="34" charset="0"/>
                </a:rPr>
                <a:t>접속 확인 테스트</a:t>
              </a:r>
              <a:endParaRPr lang="en-US" altLang="ko-KR" sz="11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50" name="TextBox 49">
            <a:extLst>
              <a:ext uri="{FF2B5EF4-FFF2-40B4-BE49-F238E27FC236}">
                <a16:creationId xmlns:a16="http://schemas.microsoft.com/office/drawing/2014/main" xmlns="" id="{4FBD40CE-80C5-4585-808A-A2E08E9B5B6F}"/>
              </a:ext>
            </a:extLst>
          </p:cNvPr>
          <p:cNvSpPr txBox="1"/>
          <p:nvPr/>
        </p:nvSpPr>
        <p:spPr>
          <a:xfrm>
            <a:off x="285548" y="4565002"/>
            <a:ext cx="1629411" cy="9018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ko-KR"/>
            </a:defPPr>
            <a:lvl1pPr marL="85725" indent="-85725">
              <a:spcAft>
                <a:spcPts val="600"/>
              </a:spcAft>
              <a:buFont typeface="Arial" panose="020B0604020202020204" pitchFamily="34" charset="0"/>
              <a:buChar char="•"/>
              <a:defRPr sz="900">
                <a:latin typeface="+mn-ea"/>
              </a:defRPr>
            </a:lvl1pPr>
          </a:lstStyle>
          <a:p>
            <a:r>
              <a:rPr lang="ko-KR" altLang="en-US" dirty="0"/>
              <a:t>시스템 환경 구성</a:t>
            </a:r>
            <a:endParaRPr lang="en-US" altLang="ko-KR" dirty="0"/>
          </a:p>
          <a:p>
            <a:r>
              <a:rPr lang="ko-KR" altLang="en-US" dirty="0"/>
              <a:t>커널 파라미터 확인</a:t>
            </a:r>
            <a:endParaRPr lang="en-US" altLang="ko-KR" dirty="0"/>
          </a:p>
          <a:p>
            <a:r>
              <a:rPr lang="ko-KR" altLang="en-US" dirty="0"/>
              <a:t>네트워크 정보 확인</a:t>
            </a:r>
            <a:endParaRPr lang="en-US" altLang="ko-KR" dirty="0"/>
          </a:p>
          <a:p>
            <a:r>
              <a:rPr lang="ko-KR" altLang="en-US" dirty="0"/>
              <a:t>기존 설정 정보 복사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xmlns="" id="{BC770B80-7349-446E-9F81-546F9330BB73}"/>
              </a:ext>
            </a:extLst>
          </p:cNvPr>
          <p:cNvSpPr txBox="1"/>
          <p:nvPr/>
        </p:nvSpPr>
        <p:spPr>
          <a:xfrm>
            <a:off x="4437669" y="4550301"/>
            <a:ext cx="190564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ko-KR"/>
            </a:defPPr>
            <a:lvl1pPr marL="85725" indent="-85725">
              <a:spcAft>
                <a:spcPts val="600"/>
              </a:spcAft>
              <a:buFont typeface="Arial" panose="020B0604020202020204" pitchFamily="34" charset="0"/>
              <a:buChar char="•"/>
              <a:defRPr sz="900">
                <a:latin typeface="+mn-ea"/>
              </a:defRPr>
            </a:lvl1pPr>
          </a:lstStyle>
          <a:p>
            <a:r>
              <a:rPr lang="ko-KR" altLang="en-US" dirty="0"/>
              <a:t>각 시스템별 프로세스 기동 여부 확인</a:t>
            </a:r>
            <a:endParaRPr lang="en-US" altLang="ko-KR" dirty="0"/>
          </a:p>
          <a:p>
            <a:r>
              <a:rPr lang="en-US" altLang="ko-KR" dirty="0" err="1" smtClean="0"/>
              <a:t>netstat</a:t>
            </a:r>
            <a:r>
              <a:rPr lang="en-US" altLang="ko-KR" dirty="0"/>
              <a:t> </a:t>
            </a:r>
            <a:r>
              <a:rPr lang="ko-KR" altLang="en-US" dirty="0" smtClean="0"/>
              <a:t>및 </a:t>
            </a:r>
            <a:r>
              <a:rPr lang="en-US" altLang="ko-KR" dirty="0"/>
              <a:t>telnet</a:t>
            </a:r>
            <a:r>
              <a:rPr lang="ko-KR" altLang="en-US" dirty="0"/>
              <a:t>을 통한 상호 접속 여부 확인</a:t>
            </a:r>
            <a:endParaRPr lang="en-US" altLang="ko-KR" dirty="0"/>
          </a:p>
          <a:p>
            <a:r>
              <a:rPr lang="ko-KR" altLang="en-US" dirty="0"/>
              <a:t>웹 브라우저 접속을 통한 </a:t>
            </a:r>
            <a:r>
              <a:rPr lang="en-US" altLang="ko-KR" dirty="0"/>
              <a:t>Kibana </a:t>
            </a:r>
            <a:r>
              <a:rPr lang="ko-KR" altLang="en-US" dirty="0"/>
              <a:t>접속 확인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xmlns="" id="{4BDFED1D-948C-4469-9DE3-6C99B1129DDD}"/>
              </a:ext>
            </a:extLst>
          </p:cNvPr>
          <p:cNvSpPr txBox="1"/>
          <p:nvPr/>
        </p:nvSpPr>
        <p:spPr>
          <a:xfrm>
            <a:off x="2246221" y="4550301"/>
            <a:ext cx="1807464" cy="18004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ko-KR"/>
            </a:defPPr>
            <a:lvl1pPr marL="85725" indent="-85725">
              <a:spcAft>
                <a:spcPts val="600"/>
              </a:spcAft>
              <a:buFont typeface="Arial" panose="020B0604020202020204" pitchFamily="34" charset="0"/>
              <a:buChar char="•"/>
              <a:defRPr sz="900">
                <a:latin typeface="+mn-ea"/>
              </a:defRPr>
            </a:lvl1pPr>
          </a:lstStyle>
          <a:p>
            <a:r>
              <a:rPr lang="ko-KR" altLang="en-US" dirty="0"/>
              <a:t>기존 </a:t>
            </a:r>
            <a:r>
              <a:rPr lang="en-US" altLang="ko-KR" dirty="0" err="1"/>
              <a:t>NginX</a:t>
            </a:r>
            <a:r>
              <a:rPr lang="en-US" altLang="ko-KR" dirty="0"/>
              <a:t>  </a:t>
            </a:r>
            <a:r>
              <a:rPr lang="ko-KR" altLang="en-US" dirty="0"/>
              <a:t>구성 정보 백업</a:t>
            </a:r>
            <a:endParaRPr lang="en-US" altLang="ko-KR" dirty="0"/>
          </a:p>
          <a:p>
            <a:r>
              <a:rPr lang="ko-KR" altLang="en-US" b="1" u="sng" dirty="0"/>
              <a:t>설정 중 코디네이터 분기를 위한 추가 포트 정보 구성</a:t>
            </a:r>
            <a:endParaRPr lang="en-US" altLang="ko-KR" b="1" u="sng" dirty="0"/>
          </a:p>
          <a:p>
            <a:r>
              <a:rPr lang="ko-KR" altLang="en-US" dirty="0"/>
              <a:t>프로세스 설정 리뷰</a:t>
            </a:r>
            <a:endParaRPr lang="en-US" altLang="ko-KR" dirty="0"/>
          </a:p>
          <a:p>
            <a:r>
              <a:rPr lang="en-US" altLang="ko-KR" dirty="0" err="1"/>
              <a:t>NginX</a:t>
            </a:r>
            <a:r>
              <a:rPr lang="en-US" altLang="ko-KR" dirty="0"/>
              <a:t> </a:t>
            </a:r>
            <a:r>
              <a:rPr lang="ko-KR" altLang="en-US" dirty="0"/>
              <a:t>프로세스 </a:t>
            </a:r>
            <a:r>
              <a:rPr lang="ko-KR" altLang="en-US" dirty="0" err="1"/>
              <a:t>재기동</a:t>
            </a:r>
            <a:r>
              <a:rPr lang="ko-KR" altLang="en-US" dirty="0"/>
              <a:t> 및 구동 여부 확인</a:t>
            </a:r>
            <a:endParaRPr lang="en-US" altLang="ko-KR" dirty="0"/>
          </a:p>
          <a:p>
            <a:endParaRPr lang="en-US" altLang="ko-KR" dirty="0"/>
          </a:p>
          <a:p>
            <a:endParaRPr lang="en-US" altLang="ko-KR" dirty="0"/>
          </a:p>
          <a:p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78804839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xmlns="" id="{CD77FC6E-604A-402C-81AD-4D51DF2861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[back-up]5. </a:t>
            </a:r>
            <a:r>
              <a:rPr lang="ko-KR" altLang="en-US"/>
              <a:t>구성 </a:t>
            </a:r>
            <a:r>
              <a:rPr lang="ko-KR" altLang="en-US" smtClean="0"/>
              <a:t>상세</a:t>
            </a:r>
            <a:endParaRPr lang="ko-KR" altLang="en-US" dirty="0"/>
          </a:p>
        </p:txBody>
      </p:sp>
      <p:sp>
        <p:nvSpPr>
          <p:cNvPr id="5" name="직사각형 4">
            <a:extLst>
              <a:ext uri="{FF2B5EF4-FFF2-40B4-BE49-F238E27FC236}">
                <a16:creationId xmlns:a16="http://schemas.microsoft.com/office/drawing/2014/main" xmlns="" id="{A93CC459-E121-4DC3-8220-F0CA8C6F9C77}"/>
              </a:ext>
            </a:extLst>
          </p:cNvPr>
          <p:cNvSpPr/>
          <p:nvPr/>
        </p:nvSpPr>
        <p:spPr>
          <a:xfrm>
            <a:off x="261962" y="1772816"/>
            <a:ext cx="2415544" cy="352418"/>
          </a:xfrm>
          <a:prstGeom prst="rect">
            <a:avLst/>
          </a:prstGeom>
          <a:solidFill>
            <a:schemeClr val="bg2">
              <a:lumMod val="25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latinLnBrk="0"/>
            <a:r>
              <a:rPr lang="en-US" altLang="ko-KR" sz="127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Logstash 6.4 </a:t>
            </a:r>
            <a:r>
              <a:rPr lang="ko-KR" altLang="en-US" sz="127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구성</a:t>
            </a:r>
          </a:p>
        </p:txBody>
      </p:sp>
      <p:pic>
        <p:nvPicPr>
          <p:cNvPr id="6" name="Picture 2" descr="D:\문서관리\img\gra_bar.png">
            <a:extLst>
              <a:ext uri="{FF2B5EF4-FFF2-40B4-BE49-F238E27FC236}">
                <a16:creationId xmlns:a16="http://schemas.microsoft.com/office/drawing/2014/main" xmlns="" id="{F537A27C-D10D-48DB-B4B8-58005F98364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9"/>
          <a:stretch/>
        </p:blipFill>
        <p:spPr bwMode="auto">
          <a:xfrm>
            <a:off x="351487" y="2065492"/>
            <a:ext cx="2215255" cy="1919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모서리가 둥근 직사각형 43">
            <a:extLst>
              <a:ext uri="{FF2B5EF4-FFF2-40B4-BE49-F238E27FC236}">
                <a16:creationId xmlns:a16="http://schemas.microsoft.com/office/drawing/2014/main" xmlns="" id="{F97EC6EC-675F-444E-9642-82451B193B44}"/>
              </a:ext>
            </a:extLst>
          </p:cNvPr>
          <p:cNvSpPr/>
          <p:nvPr/>
        </p:nvSpPr>
        <p:spPr>
          <a:xfrm>
            <a:off x="285547" y="2234261"/>
            <a:ext cx="887034" cy="360634"/>
          </a:xfrm>
          <a:prstGeom prst="roundRect">
            <a:avLst>
              <a:gd name="adj" fmla="val 12072"/>
            </a:avLst>
          </a:prstGeom>
          <a:pattFill prst="ltDnDiag">
            <a:fgClr>
              <a:schemeClr val="bg1">
                <a:lumMod val="85000"/>
              </a:schemeClr>
            </a:fgClr>
            <a:bgClr>
              <a:schemeClr val="bg1"/>
            </a:bgClr>
          </a:patt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995464"/>
            <a:r>
              <a:rPr lang="ko-KR" altLang="en-US" sz="1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작업 대상</a:t>
            </a:r>
            <a:endParaRPr lang="ko-KR" altLang="en-US" sz="7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Rectangle 14">
            <a:extLst>
              <a:ext uri="{FF2B5EF4-FFF2-40B4-BE49-F238E27FC236}">
                <a16:creationId xmlns:a16="http://schemas.microsoft.com/office/drawing/2014/main" xmlns="" id="{3CC67618-7E2C-4E3E-92CD-A4D3AF728D4E}"/>
              </a:ext>
            </a:extLst>
          </p:cNvPr>
          <p:cNvSpPr>
            <a:spLocks noChangeArrowheads="1"/>
          </p:cNvSpPr>
          <p:nvPr/>
        </p:nvSpPr>
        <p:spPr bwMode="gray">
          <a:xfrm>
            <a:off x="1244588" y="2253110"/>
            <a:ext cx="4320480" cy="334428"/>
          </a:xfrm>
          <a:prstGeom prst="rect">
            <a:avLst/>
          </a:prstGeom>
          <a:solidFill>
            <a:schemeClr val="bg1"/>
          </a:solidFill>
          <a:ln w="12700" algn="ctr">
            <a:solidFill>
              <a:schemeClr val="tx1"/>
            </a:solidFill>
            <a:miter lim="800000"/>
            <a:headEnd/>
            <a:tailEnd/>
          </a:ln>
        </p:spPr>
        <p:txBody>
          <a:bodyPr lIns="63500" tIns="0" rIns="64800" bIns="0" anchor="ctr"/>
          <a:lstStyle>
            <a:lvl1pPr marL="1619250" indent="-182563" eaLnBrk="0" hangingPunct="0">
              <a:defRPr>
                <a:solidFill>
                  <a:schemeClr val="folHlink"/>
                </a:solidFill>
                <a:latin typeface="PwC_Logo" pitchFamily="2" charset="2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folHlink"/>
                </a:solidFill>
                <a:latin typeface="PwC_Logo" pitchFamily="2" charset="2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folHlink"/>
                </a:solidFill>
                <a:latin typeface="PwC_Logo" pitchFamily="2" charset="2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folHlink"/>
                </a:solidFill>
                <a:latin typeface="PwC_Logo" pitchFamily="2" charset="2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folHlink"/>
                </a:solidFill>
                <a:latin typeface="PwC_Logo" pitchFamily="2" charset="2"/>
                <a:cs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SzPct val="90000"/>
              <a:defRPr>
                <a:solidFill>
                  <a:schemeClr val="folHlink"/>
                </a:solidFill>
                <a:latin typeface="PwC_Logo" pitchFamily="2" charset="2"/>
                <a:cs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SzPct val="90000"/>
              <a:defRPr>
                <a:solidFill>
                  <a:schemeClr val="folHlink"/>
                </a:solidFill>
                <a:latin typeface="PwC_Logo" pitchFamily="2" charset="2"/>
                <a:cs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SzPct val="90000"/>
              <a:defRPr>
                <a:solidFill>
                  <a:schemeClr val="folHlink"/>
                </a:solidFill>
                <a:latin typeface="PwC_Logo" pitchFamily="2" charset="2"/>
                <a:cs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SzPct val="90000"/>
              <a:defRPr>
                <a:solidFill>
                  <a:schemeClr val="folHlink"/>
                </a:solidFill>
                <a:latin typeface="PwC_Logo" pitchFamily="2" charset="2"/>
                <a:cs typeface="Arial" panose="020B0604020202020204" pitchFamily="34" charset="0"/>
              </a:defRPr>
            </a:lvl9pPr>
          </a:lstStyle>
          <a:p>
            <a:pPr marL="182563">
              <a:spcAft>
                <a:spcPts val="600"/>
              </a:spcAft>
              <a:buSzPts val="1100"/>
              <a:buFont typeface="Arial" panose="020B0604020202020204" pitchFamily="34" charset="0"/>
              <a:buChar char="•"/>
            </a:pPr>
            <a:r>
              <a:rPr lang="ko-KR" altLang="en-US" sz="1050" dirty="0">
                <a:solidFill>
                  <a:srgbClr val="000000"/>
                </a:solidFill>
                <a:latin typeface="맑은 고딕" panose="020B0503020000020004" pitchFamily="50" charset="-127"/>
              </a:rPr>
              <a:t>설치된 </a:t>
            </a:r>
            <a:r>
              <a:rPr lang="en-US" altLang="ko-KR" sz="1050" dirty="0">
                <a:solidFill>
                  <a:srgbClr val="000000"/>
                </a:solidFill>
                <a:latin typeface="맑은 고딕" panose="020B0503020000020004" pitchFamily="50" charset="-127"/>
              </a:rPr>
              <a:t>Logstash 6.4 </a:t>
            </a:r>
            <a:r>
              <a:rPr lang="ko-KR" altLang="en-US" sz="1050" dirty="0">
                <a:solidFill>
                  <a:srgbClr val="000000"/>
                </a:solidFill>
                <a:latin typeface="맑은 고딕" panose="020B0503020000020004" pitchFamily="50" charset="-127"/>
              </a:rPr>
              <a:t>서버</a:t>
            </a:r>
            <a:endParaRPr lang="en-US" altLang="ko-KR" sz="1050" dirty="0">
              <a:solidFill>
                <a:srgbClr val="000000"/>
              </a:solidFill>
              <a:latin typeface="맑은 고딕" panose="020B0503020000020004" pitchFamily="50" charset="-127"/>
            </a:endParaRPr>
          </a:p>
        </p:txBody>
      </p:sp>
      <p:sp>
        <p:nvSpPr>
          <p:cNvPr id="10" name="모서리가 둥근 직사각형 43">
            <a:extLst>
              <a:ext uri="{FF2B5EF4-FFF2-40B4-BE49-F238E27FC236}">
                <a16:creationId xmlns:a16="http://schemas.microsoft.com/office/drawing/2014/main" xmlns="" id="{66666A5D-400C-4142-9DE5-6BC246BD72C3}"/>
              </a:ext>
            </a:extLst>
          </p:cNvPr>
          <p:cNvSpPr/>
          <p:nvPr/>
        </p:nvSpPr>
        <p:spPr>
          <a:xfrm>
            <a:off x="285547" y="2652918"/>
            <a:ext cx="887034" cy="360634"/>
          </a:xfrm>
          <a:prstGeom prst="roundRect">
            <a:avLst>
              <a:gd name="adj" fmla="val 12072"/>
            </a:avLst>
          </a:prstGeom>
          <a:pattFill prst="ltDnDiag">
            <a:fgClr>
              <a:schemeClr val="bg1">
                <a:lumMod val="85000"/>
              </a:schemeClr>
            </a:fgClr>
            <a:bgClr>
              <a:schemeClr val="bg1"/>
            </a:bgClr>
          </a:patt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995464"/>
            <a:r>
              <a:rPr lang="ko-KR" altLang="en-US" sz="1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작업 내용</a:t>
            </a:r>
            <a:endParaRPr lang="ko-KR" altLang="en-US" sz="7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Rectangle 14">
            <a:extLst>
              <a:ext uri="{FF2B5EF4-FFF2-40B4-BE49-F238E27FC236}">
                <a16:creationId xmlns:a16="http://schemas.microsoft.com/office/drawing/2014/main" xmlns="" id="{9D84704C-2FF4-4A89-867F-4C5AF4F5155F}"/>
              </a:ext>
            </a:extLst>
          </p:cNvPr>
          <p:cNvSpPr>
            <a:spLocks noChangeArrowheads="1"/>
          </p:cNvSpPr>
          <p:nvPr/>
        </p:nvSpPr>
        <p:spPr bwMode="gray">
          <a:xfrm>
            <a:off x="1244588" y="2671767"/>
            <a:ext cx="4320480" cy="334428"/>
          </a:xfrm>
          <a:prstGeom prst="rect">
            <a:avLst/>
          </a:prstGeom>
          <a:solidFill>
            <a:schemeClr val="bg1"/>
          </a:solidFill>
          <a:ln w="12700" algn="ctr">
            <a:solidFill>
              <a:schemeClr val="tx1"/>
            </a:solidFill>
            <a:miter lim="800000"/>
            <a:headEnd/>
            <a:tailEnd/>
          </a:ln>
        </p:spPr>
        <p:txBody>
          <a:bodyPr lIns="63500" tIns="0" rIns="64800" bIns="0" anchor="ctr"/>
          <a:lstStyle>
            <a:lvl1pPr marL="1619250" indent="-182563" eaLnBrk="0" hangingPunct="0">
              <a:defRPr>
                <a:solidFill>
                  <a:schemeClr val="folHlink"/>
                </a:solidFill>
                <a:latin typeface="PwC_Logo" pitchFamily="2" charset="2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folHlink"/>
                </a:solidFill>
                <a:latin typeface="PwC_Logo" pitchFamily="2" charset="2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folHlink"/>
                </a:solidFill>
                <a:latin typeface="PwC_Logo" pitchFamily="2" charset="2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folHlink"/>
                </a:solidFill>
                <a:latin typeface="PwC_Logo" pitchFamily="2" charset="2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folHlink"/>
                </a:solidFill>
                <a:latin typeface="PwC_Logo" pitchFamily="2" charset="2"/>
                <a:cs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SzPct val="90000"/>
              <a:defRPr>
                <a:solidFill>
                  <a:schemeClr val="folHlink"/>
                </a:solidFill>
                <a:latin typeface="PwC_Logo" pitchFamily="2" charset="2"/>
                <a:cs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SzPct val="90000"/>
              <a:defRPr>
                <a:solidFill>
                  <a:schemeClr val="folHlink"/>
                </a:solidFill>
                <a:latin typeface="PwC_Logo" pitchFamily="2" charset="2"/>
                <a:cs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SzPct val="90000"/>
              <a:defRPr>
                <a:solidFill>
                  <a:schemeClr val="folHlink"/>
                </a:solidFill>
                <a:latin typeface="PwC_Logo" pitchFamily="2" charset="2"/>
                <a:cs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SzPct val="90000"/>
              <a:defRPr>
                <a:solidFill>
                  <a:schemeClr val="folHlink"/>
                </a:solidFill>
                <a:latin typeface="PwC_Logo" pitchFamily="2" charset="2"/>
                <a:cs typeface="Arial" panose="020B0604020202020204" pitchFamily="34" charset="0"/>
              </a:defRPr>
            </a:lvl9pPr>
          </a:lstStyle>
          <a:p>
            <a:pPr marL="182563">
              <a:spcAft>
                <a:spcPts val="600"/>
              </a:spcAft>
              <a:buSzPts val="1100"/>
              <a:buFont typeface="Arial" panose="020B0604020202020204" pitchFamily="34" charset="0"/>
              <a:buChar char="•"/>
            </a:pPr>
            <a:r>
              <a:rPr lang="en-US" altLang="ko-KR" sz="1050" dirty="0">
                <a:solidFill>
                  <a:srgbClr val="000000"/>
                </a:solidFill>
                <a:latin typeface="맑은 고딕" panose="020B0503020000020004" pitchFamily="50" charset="-127"/>
              </a:rPr>
              <a:t>Logstash</a:t>
            </a:r>
            <a:r>
              <a:rPr lang="ko-KR" altLang="en-US" sz="1050" dirty="0">
                <a:solidFill>
                  <a:srgbClr val="000000"/>
                </a:solidFill>
                <a:latin typeface="맑은 고딕" panose="020B0503020000020004" pitchFamily="50" charset="-127"/>
              </a:rPr>
              <a:t> 설정</a:t>
            </a:r>
            <a:r>
              <a:rPr lang="en-US" altLang="ko-KR" sz="1050" dirty="0">
                <a:solidFill>
                  <a:srgbClr val="000000"/>
                </a:solidFill>
                <a:latin typeface="맑은 고딕" panose="020B0503020000020004" pitchFamily="50" charset="-127"/>
              </a:rPr>
              <a:t> - </a:t>
            </a:r>
            <a:r>
              <a:rPr lang="ko-KR" altLang="en-US" sz="1050" dirty="0">
                <a:solidFill>
                  <a:srgbClr val="000000"/>
                </a:solidFill>
                <a:latin typeface="맑은 고딕" panose="020B0503020000020004" pitchFamily="50" charset="-127"/>
              </a:rPr>
              <a:t>그룹사별 별도 포트 분리를 통한 구분 작업 진행</a:t>
            </a:r>
            <a:endParaRPr lang="en-US" altLang="ko-KR" sz="1050" dirty="0">
              <a:solidFill>
                <a:srgbClr val="000000"/>
              </a:solidFill>
              <a:latin typeface="맑은 고딕" panose="020B0503020000020004" pitchFamily="50" charset="-127"/>
            </a:endParaRPr>
          </a:p>
        </p:txBody>
      </p:sp>
      <p:sp>
        <p:nvSpPr>
          <p:cNvPr id="15" name="직사각형 14">
            <a:extLst>
              <a:ext uri="{FF2B5EF4-FFF2-40B4-BE49-F238E27FC236}">
                <a16:creationId xmlns:a16="http://schemas.microsoft.com/office/drawing/2014/main" xmlns="" id="{BE479489-D848-480F-A0B3-B9A1A3981CA2}"/>
              </a:ext>
            </a:extLst>
          </p:cNvPr>
          <p:cNvSpPr/>
          <p:nvPr/>
        </p:nvSpPr>
        <p:spPr>
          <a:xfrm>
            <a:off x="8144367" y="2310774"/>
            <a:ext cx="579609" cy="12163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텍스트 개체 틀 2">
            <a:extLst>
              <a:ext uri="{FF2B5EF4-FFF2-40B4-BE49-F238E27FC236}">
                <a16:creationId xmlns:a16="http://schemas.microsoft.com/office/drawing/2014/main" xmlns="" id="{EA34E2FC-9034-4A8A-A266-80A877A2C45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73050" y="931863"/>
            <a:ext cx="9358313" cy="593725"/>
          </a:xfrm>
          <a:noFill/>
        </p:spPr>
        <p:txBody>
          <a:bodyPr wrap="square" lIns="0" tIns="47710" rIns="0" bIns="47710" rtlCol="0">
            <a:noAutofit/>
          </a:bodyPr>
          <a:lstStyle/>
          <a:p>
            <a:r>
              <a:rPr lang="ko-KR" altLang="en-US" sz="1600" b="1" dirty="0">
                <a:latin typeface="+mj-ea"/>
              </a:rPr>
              <a:t>신규로 구성되는 </a:t>
            </a:r>
            <a:r>
              <a:rPr lang="en-US" altLang="ko-KR" sz="1600" b="1" dirty="0">
                <a:latin typeface="+mj-ea"/>
              </a:rPr>
              <a:t>Elasticsearch</a:t>
            </a:r>
            <a:r>
              <a:rPr lang="ko-KR" altLang="en-US" sz="1600" b="1" dirty="0">
                <a:latin typeface="+mj-ea"/>
              </a:rPr>
              <a:t>를 위한 데이터 수집 표시 확인을 위하여 </a:t>
            </a:r>
            <a:r>
              <a:rPr lang="en-US" altLang="ko-KR" sz="1600" b="1" dirty="0" err="1">
                <a:latin typeface="+mj-ea"/>
              </a:rPr>
              <a:t>nginx</a:t>
            </a:r>
            <a:r>
              <a:rPr lang="en-US" altLang="ko-KR" sz="1600" b="1" dirty="0">
                <a:latin typeface="+mj-ea"/>
              </a:rPr>
              <a:t> </a:t>
            </a:r>
            <a:r>
              <a:rPr lang="ko-KR" altLang="en-US" sz="1600" b="1" dirty="0">
                <a:latin typeface="+mj-ea"/>
              </a:rPr>
              <a:t>인스턴스를 추가로 구성하고 환경 설정 작업을 진행함</a:t>
            </a:r>
            <a:endParaRPr lang="ko-KR" altLang="en-US" sz="1600" b="1" dirty="0">
              <a:latin typeface="+mn-ea"/>
            </a:endParaRPr>
          </a:p>
        </p:txBody>
      </p:sp>
      <p:sp>
        <p:nvSpPr>
          <p:cNvPr id="19" name="직사각형 55">
            <a:extLst>
              <a:ext uri="{FF2B5EF4-FFF2-40B4-BE49-F238E27FC236}">
                <a16:creationId xmlns:a16="http://schemas.microsoft.com/office/drawing/2014/main" xmlns="" id="{90B935C1-CA89-4F2F-B144-70FEB4FAE9AC}"/>
              </a:ext>
            </a:extLst>
          </p:cNvPr>
          <p:cNvSpPr/>
          <p:nvPr/>
        </p:nvSpPr>
        <p:spPr>
          <a:xfrm>
            <a:off x="285548" y="3994599"/>
            <a:ext cx="1629411" cy="445315"/>
          </a:xfrm>
          <a:prstGeom prst="rect">
            <a:avLst/>
          </a:prstGeom>
          <a:pattFill prst="ltDnDiag">
            <a:fgClr>
              <a:schemeClr val="bg1">
                <a:lumMod val="85000"/>
              </a:schemeClr>
            </a:fgClr>
            <a:bgClr>
              <a:schemeClr val="bg1"/>
            </a:bgClr>
          </a:patt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995464"/>
            <a:r>
              <a:rPr lang="ko-KR" altLang="en-US" sz="1100" b="1" dirty="0">
                <a:latin typeface="Arial" panose="020B0604020202020204" pitchFamily="34" charset="0"/>
                <a:cs typeface="Arial" panose="020B0604020202020204" pitchFamily="34" charset="0"/>
              </a:rPr>
              <a:t>구성 확인 및 포트 설계</a:t>
            </a:r>
            <a:endParaRPr lang="en-US" altLang="ko-KR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0" name="Picture 10" descr="C:\진영\프로젝트\PNG모으기\화살표2.png">
            <a:extLst>
              <a:ext uri="{FF2B5EF4-FFF2-40B4-BE49-F238E27FC236}">
                <a16:creationId xmlns:a16="http://schemas.microsoft.com/office/drawing/2014/main" xmlns="" id="{61EF7586-BD69-4D3C-A77D-932C42F07ED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77735" y="3869512"/>
            <a:ext cx="268486" cy="6954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" name="직사각형 55">
            <a:extLst>
              <a:ext uri="{FF2B5EF4-FFF2-40B4-BE49-F238E27FC236}">
                <a16:creationId xmlns:a16="http://schemas.microsoft.com/office/drawing/2014/main" xmlns="" id="{5A8A50EC-13C2-4DB2-988C-077E28DAF8BF}"/>
              </a:ext>
            </a:extLst>
          </p:cNvPr>
          <p:cNvSpPr/>
          <p:nvPr/>
        </p:nvSpPr>
        <p:spPr>
          <a:xfrm>
            <a:off x="2253115" y="3994599"/>
            <a:ext cx="1800570" cy="445315"/>
          </a:xfrm>
          <a:prstGeom prst="rect">
            <a:avLst/>
          </a:prstGeom>
          <a:pattFill prst="ltDnDiag">
            <a:fgClr>
              <a:schemeClr val="bg1">
                <a:lumMod val="85000"/>
              </a:schemeClr>
            </a:fgClr>
            <a:bgClr>
              <a:schemeClr val="bg1"/>
            </a:bgClr>
          </a:patt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995464"/>
            <a:r>
              <a:rPr lang="en-US" altLang="ko-KR" sz="1100" b="1" dirty="0">
                <a:latin typeface="Arial" panose="020B0604020202020204" pitchFamily="34" charset="0"/>
                <a:cs typeface="Arial" panose="020B0604020202020204" pitchFamily="34" charset="0"/>
              </a:rPr>
              <a:t>Logstash </a:t>
            </a:r>
            <a:r>
              <a:rPr lang="ko-KR" altLang="en-US" sz="1100" b="1" dirty="0">
                <a:latin typeface="Arial" panose="020B0604020202020204" pitchFamily="34" charset="0"/>
                <a:cs typeface="Arial" panose="020B0604020202020204" pitchFamily="34" charset="0"/>
              </a:rPr>
              <a:t>설정 변경</a:t>
            </a:r>
            <a:endParaRPr lang="en-US" altLang="ko-KR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2" name="Picture 10" descr="C:\진영\프로젝트\PNG모으기\화살표2.png">
            <a:extLst>
              <a:ext uri="{FF2B5EF4-FFF2-40B4-BE49-F238E27FC236}">
                <a16:creationId xmlns:a16="http://schemas.microsoft.com/office/drawing/2014/main" xmlns="" id="{A2D6CCF3-77EB-4160-838C-FBA199E7B15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01971" y="3869512"/>
            <a:ext cx="268486" cy="6954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" name="직사각형 55">
            <a:extLst>
              <a:ext uri="{FF2B5EF4-FFF2-40B4-BE49-F238E27FC236}">
                <a16:creationId xmlns:a16="http://schemas.microsoft.com/office/drawing/2014/main" xmlns="" id="{AB99D612-3D3B-4C2A-9C47-820C1E832759}"/>
              </a:ext>
            </a:extLst>
          </p:cNvPr>
          <p:cNvSpPr/>
          <p:nvPr/>
        </p:nvSpPr>
        <p:spPr>
          <a:xfrm>
            <a:off x="4426006" y="3994599"/>
            <a:ext cx="1819977" cy="445315"/>
          </a:xfrm>
          <a:prstGeom prst="rect">
            <a:avLst/>
          </a:prstGeom>
          <a:pattFill prst="ltDnDiag">
            <a:fgClr>
              <a:schemeClr val="bg1">
                <a:lumMod val="85000"/>
              </a:schemeClr>
            </a:fgClr>
            <a:bgClr>
              <a:schemeClr val="bg1"/>
            </a:bgClr>
          </a:patt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995464"/>
            <a:r>
              <a:rPr lang="ko-KR" altLang="en-US" sz="1100" b="1" dirty="0">
                <a:latin typeface="Arial" panose="020B0604020202020204" pitchFamily="34" charset="0"/>
                <a:cs typeface="Arial" panose="020B0604020202020204" pitchFamily="34" charset="0"/>
              </a:rPr>
              <a:t>테스트 및 설정 확장</a:t>
            </a:r>
            <a:endParaRPr lang="en-US" altLang="ko-KR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xmlns="" id="{D0C2F2C2-C19C-48EF-B844-68D62E914326}"/>
              </a:ext>
            </a:extLst>
          </p:cNvPr>
          <p:cNvSpPr txBox="1"/>
          <p:nvPr/>
        </p:nvSpPr>
        <p:spPr>
          <a:xfrm>
            <a:off x="285548" y="4565002"/>
            <a:ext cx="1629411" cy="877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ko-KR"/>
            </a:defPPr>
            <a:lvl1pPr marL="85725" indent="-85725">
              <a:spcAft>
                <a:spcPts val="600"/>
              </a:spcAft>
              <a:buFont typeface="Arial" panose="020B0604020202020204" pitchFamily="34" charset="0"/>
              <a:buChar char="•"/>
              <a:defRPr sz="900"/>
            </a:lvl1pPr>
          </a:lstStyle>
          <a:p>
            <a:r>
              <a:rPr lang="ko-KR" altLang="en-US" dirty="0"/>
              <a:t>시스템 환경 구성</a:t>
            </a:r>
            <a:endParaRPr lang="en-US" altLang="ko-KR" dirty="0"/>
          </a:p>
          <a:p>
            <a:r>
              <a:rPr lang="ko-KR" altLang="en-US" dirty="0"/>
              <a:t>커널 파라미터 확인</a:t>
            </a:r>
            <a:endParaRPr lang="en-US" altLang="ko-KR" dirty="0"/>
          </a:p>
          <a:p>
            <a:r>
              <a:rPr lang="ko-KR" altLang="en-US" dirty="0"/>
              <a:t>네트워크 정보 확인</a:t>
            </a:r>
            <a:endParaRPr lang="en-US" altLang="ko-KR" dirty="0"/>
          </a:p>
          <a:p>
            <a:r>
              <a:rPr lang="ko-KR" altLang="en-US" b="1" u="sng" dirty="0"/>
              <a:t>그룹사별 포트 설계 구성</a:t>
            </a:r>
            <a:endParaRPr lang="en-US" altLang="ko-KR" b="1" u="sng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xmlns="" id="{F9998848-5D9A-47E0-B67E-FEB7328F6755}"/>
              </a:ext>
            </a:extLst>
          </p:cNvPr>
          <p:cNvSpPr txBox="1"/>
          <p:nvPr/>
        </p:nvSpPr>
        <p:spPr>
          <a:xfrm>
            <a:off x="4437669" y="4550301"/>
            <a:ext cx="190564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ko-KR"/>
            </a:defPPr>
            <a:lvl1pPr marL="85725" indent="-85725">
              <a:spcAft>
                <a:spcPts val="600"/>
              </a:spcAft>
              <a:buFont typeface="Arial" panose="020B0604020202020204" pitchFamily="34" charset="0"/>
              <a:buChar char="•"/>
              <a:defRPr sz="900">
                <a:latin typeface="+mn-ea"/>
              </a:defRPr>
            </a:lvl1pPr>
          </a:lstStyle>
          <a:p>
            <a:r>
              <a:rPr lang="ko-KR" altLang="en-US" dirty="0"/>
              <a:t>테스트용 </a:t>
            </a:r>
            <a:r>
              <a:rPr lang="en-US" altLang="ko-KR" dirty="0"/>
              <a:t>Beat </a:t>
            </a:r>
            <a:r>
              <a:rPr lang="ko-KR" altLang="en-US" dirty="0"/>
              <a:t>구성</a:t>
            </a:r>
            <a:endParaRPr lang="en-US" altLang="ko-KR" dirty="0"/>
          </a:p>
          <a:p>
            <a:r>
              <a:rPr lang="ko-KR" altLang="en-US" dirty="0"/>
              <a:t>데이터 전송 및 데이터 적재 여부 확인 </a:t>
            </a:r>
            <a:endParaRPr lang="en-US" altLang="ko-KR" dirty="0"/>
          </a:p>
          <a:p>
            <a:r>
              <a:rPr lang="ko-KR" altLang="en-US" dirty="0"/>
              <a:t>테스트 성공 시 각 </a:t>
            </a:r>
            <a:r>
              <a:rPr lang="ko-KR" altLang="en-US" dirty="0" err="1"/>
              <a:t>서버별</a:t>
            </a:r>
            <a:r>
              <a:rPr lang="ko-KR" altLang="en-US" dirty="0"/>
              <a:t> 포트 구성에 대한 부분의 설정 추가 구성</a:t>
            </a:r>
            <a:r>
              <a:rPr lang="en-US" altLang="ko-KR" dirty="0"/>
              <a:t>(</a:t>
            </a:r>
            <a:r>
              <a:rPr lang="ko-KR" altLang="en-US" b="1" dirty="0">
                <a:solidFill>
                  <a:schemeClr val="accent2">
                    <a:lumMod val="75000"/>
                  </a:schemeClr>
                </a:solidFill>
              </a:rPr>
              <a:t>한화시스템 고객 병행</a:t>
            </a:r>
            <a:r>
              <a:rPr lang="en-US" altLang="ko-KR" dirty="0"/>
              <a:t>)</a:t>
            </a:r>
            <a:endParaRPr lang="ko-KR" altLang="en-US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xmlns="" id="{B53363DC-D143-46FF-A6DE-CD898F421C12}"/>
              </a:ext>
            </a:extLst>
          </p:cNvPr>
          <p:cNvSpPr txBox="1"/>
          <p:nvPr/>
        </p:nvSpPr>
        <p:spPr>
          <a:xfrm>
            <a:off x="2246221" y="4550301"/>
            <a:ext cx="1807464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ko-KR"/>
            </a:defPPr>
            <a:lvl1pPr marL="85725" indent="-85725">
              <a:spcAft>
                <a:spcPts val="600"/>
              </a:spcAft>
              <a:buFont typeface="Arial" panose="020B0604020202020204" pitchFamily="34" charset="0"/>
              <a:buChar char="•"/>
              <a:defRPr sz="900">
                <a:latin typeface="+mn-ea"/>
              </a:defRPr>
            </a:lvl1pPr>
          </a:lstStyle>
          <a:p>
            <a:r>
              <a:rPr lang="ko-KR" altLang="en-US" dirty="0"/>
              <a:t>기존 </a:t>
            </a:r>
            <a:r>
              <a:rPr lang="en-US" altLang="ko-KR" dirty="0"/>
              <a:t>Logstash </a:t>
            </a:r>
            <a:r>
              <a:rPr lang="ko-KR" altLang="en-US" dirty="0"/>
              <a:t>설정 파일 복사</a:t>
            </a:r>
            <a:endParaRPr lang="en-US" altLang="ko-KR" dirty="0"/>
          </a:p>
          <a:p>
            <a:r>
              <a:rPr lang="ko-KR" altLang="en-US" b="1" u="sng" dirty="0"/>
              <a:t>신규 </a:t>
            </a:r>
            <a:r>
              <a:rPr lang="en-US" altLang="ko-KR" b="1" u="sng" dirty="0"/>
              <a:t>Logstash 6.4</a:t>
            </a:r>
            <a:r>
              <a:rPr lang="ko-KR" altLang="en-US" b="1" u="sng" dirty="0"/>
              <a:t>에</a:t>
            </a:r>
            <a:r>
              <a:rPr lang="en-US" altLang="ko-KR" b="1" u="sng" dirty="0"/>
              <a:t> </a:t>
            </a:r>
            <a:r>
              <a:rPr lang="ko-KR" altLang="en-US" b="1" u="sng" dirty="0"/>
              <a:t>대한 </a:t>
            </a:r>
            <a:r>
              <a:rPr lang="en-US" altLang="ko-KR" b="1" u="sng" dirty="0"/>
              <a:t>Logstash</a:t>
            </a:r>
            <a:r>
              <a:rPr lang="ko-KR" altLang="en-US" b="1" u="sng" dirty="0"/>
              <a:t>에 대해 각 그룹사별 별도 포트 분리 설정 </a:t>
            </a:r>
            <a:endParaRPr lang="en-US" altLang="ko-KR" b="1" u="sng" dirty="0"/>
          </a:p>
          <a:p>
            <a:r>
              <a:rPr lang="en-US" altLang="ko-KR" dirty="0"/>
              <a:t>Logstash </a:t>
            </a:r>
            <a:r>
              <a:rPr lang="ko-KR" altLang="en-US" dirty="0"/>
              <a:t>데몬 기동 및 포트 오픈 여부 확인</a:t>
            </a:r>
            <a:endParaRPr lang="en-US" altLang="ko-KR" dirty="0"/>
          </a:p>
          <a:p>
            <a:endParaRPr lang="ko-KR" altLang="en-US" dirty="0"/>
          </a:p>
        </p:txBody>
      </p:sp>
      <p:sp>
        <p:nvSpPr>
          <p:cNvPr id="27" name="Flowchart: Magnetic Disk 50">
            <a:extLst>
              <a:ext uri="{FF2B5EF4-FFF2-40B4-BE49-F238E27FC236}">
                <a16:creationId xmlns:a16="http://schemas.microsoft.com/office/drawing/2014/main" xmlns="" id="{095A702F-B2C8-4CDA-8DD4-562D9339F85D}"/>
              </a:ext>
            </a:extLst>
          </p:cNvPr>
          <p:cNvSpPr/>
          <p:nvPr/>
        </p:nvSpPr>
        <p:spPr bwMode="auto">
          <a:xfrm>
            <a:off x="6946801" y="4288351"/>
            <a:ext cx="1425955" cy="1018290"/>
          </a:xfrm>
          <a:prstGeom prst="flowChartMagneticDisk">
            <a:avLst/>
          </a:prstGeom>
          <a:pattFill prst="ltDnDiag">
            <a:fgClr>
              <a:schemeClr val="bg1">
                <a:lumMod val="85000"/>
              </a:schemeClr>
            </a:fgClr>
            <a:bgClr>
              <a:schemeClr val="bg1"/>
            </a:bgClr>
          </a:patt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995464"/>
            <a:r>
              <a:rPr lang="en-US" altLang="ko-KR" sz="1100" b="1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Logstash </a:t>
            </a:r>
            <a:r>
              <a:rPr lang="ko-KR" altLang="en-US" sz="1100" b="1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포트</a:t>
            </a:r>
            <a:endParaRPr lang="en-US" altLang="ko-KR" sz="1100" b="1" dirty="0">
              <a:solidFill>
                <a:schemeClr val="dk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defTabSz="995464"/>
            <a:r>
              <a:rPr lang="ko-KR" altLang="en-US" sz="1100" b="1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영역 추가</a:t>
            </a:r>
            <a:endParaRPr lang="en-US" sz="1100" b="1" dirty="0">
              <a:solidFill>
                <a:schemeClr val="dk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Rectangle 56">
            <a:extLst>
              <a:ext uri="{FF2B5EF4-FFF2-40B4-BE49-F238E27FC236}">
                <a16:creationId xmlns:a16="http://schemas.microsoft.com/office/drawing/2014/main" xmlns="" id="{2E237D84-AD3E-4BFB-8E39-FF0B46E2647A}"/>
              </a:ext>
            </a:extLst>
          </p:cNvPr>
          <p:cNvSpPr/>
          <p:nvPr/>
        </p:nvSpPr>
        <p:spPr bwMode="auto">
          <a:xfrm>
            <a:off x="8210039" y="4414122"/>
            <a:ext cx="1222195" cy="210502"/>
          </a:xfrm>
          <a:prstGeom prst="rect">
            <a:avLst/>
          </a:prstGeom>
          <a:solidFill>
            <a:schemeClr val="bg1"/>
          </a:solidFill>
          <a:ln>
            <a:solidFill>
              <a:srgbClr val="B4B4B4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 algn="ctr" defTabSz="793750"/>
            <a:r>
              <a:rPr lang="ko-KR" altLang="en-US" sz="800">
                <a:solidFill>
                  <a:srgbClr val="4D4D4D"/>
                </a:solidFill>
                <a:latin typeface="+mn-ea"/>
              </a:rPr>
              <a:t>케미칼</a:t>
            </a:r>
            <a:endParaRPr lang="en-US" sz="800" dirty="0">
              <a:solidFill>
                <a:srgbClr val="4D4D4D"/>
              </a:solidFill>
              <a:latin typeface="+mn-ea"/>
            </a:endParaRPr>
          </a:p>
        </p:txBody>
      </p:sp>
      <p:sp>
        <p:nvSpPr>
          <p:cNvPr id="29" name="Rectangle 57">
            <a:extLst>
              <a:ext uri="{FF2B5EF4-FFF2-40B4-BE49-F238E27FC236}">
                <a16:creationId xmlns:a16="http://schemas.microsoft.com/office/drawing/2014/main" xmlns="" id="{51A09FC8-938D-4459-B979-E047E4B7DA30}"/>
              </a:ext>
            </a:extLst>
          </p:cNvPr>
          <p:cNvSpPr/>
          <p:nvPr/>
        </p:nvSpPr>
        <p:spPr bwMode="auto">
          <a:xfrm>
            <a:off x="8212078" y="4701506"/>
            <a:ext cx="1222195" cy="210502"/>
          </a:xfrm>
          <a:prstGeom prst="rect">
            <a:avLst/>
          </a:prstGeom>
          <a:solidFill>
            <a:schemeClr val="bg1"/>
          </a:solidFill>
          <a:ln>
            <a:solidFill>
              <a:srgbClr val="B4B4B4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 algn="ctr" defTabSz="793750"/>
            <a:r>
              <a:rPr lang="ko-KR" altLang="en-US" sz="800">
                <a:solidFill>
                  <a:srgbClr val="4D4D4D"/>
                </a:solidFill>
                <a:latin typeface="+mn-ea"/>
              </a:rPr>
              <a:t>리조트</a:t>
            </a:r>
            <a:endParaRPr lang="en-US" sz="800" dirty="0">
              <a:solidFill>
                <a:srgbClr val="4D4D4D"/>
              </a:solidFill>
              <a:latin typeface="+mn-ea"/>
            </a:endParaRPr>
          </a:p>
        </p:txBody>
      </p:sp>
      <p:sp>
        <p:nvSpPr>
          <p:cNvPr id="30" name="Rectangle 58">
            <a:extLst>
              <a:ext uri="{FF2B5EF4-FFF2-40B4-BE49-F238E27FC236}">
                <a16:creationId xmlns:a16="http://schemas.microsoft.com/office/drawing/2014/main" xmlns="" id="{8A00723E-623B-445F-B521-B42B2C44A110}"/>
              </a:ext>
            </a:extLst>
          </p:cNvPr>
          <p:cNvSpPr/>
          <p:nvPr/>
        </p:nvSpPr>
        <p:spPr bwMode="auto">
          <a:xfrm>
            <a:off x="8211229" y="4982482"/>
            <a:ext cx="1222195" cy="210502"/>
          </a:xfrm>
          <a:prstGeom prst="rect">
            <a:avLst/>
          </a:prstGeom>
          <a:solidFill>
            <a:schemeClr val="bg1"/>
          </a:solidFill>
          <a:ln>
            <a:solidFill>
              <a:srgbClr val="B4B4B4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 algn="ctr" defTabSz="793750"/>
            <a:r>
              <a:rPr lang="ko-KR" altLang="en-US" sz="800">
                <a:solidFill>
                  <a:srgbClr val="4D4D4D"/>
                </a:solidFill>
                <a:latin typeface="+mn-ea"/>
              </a:rPr>
              <a:t>그룹 공통</a:t>
            </a:r>
            <a:endParaRPr lang="en-US" sz="800" dirty="0">
              <a:solidFill>
                <a:srgbClr val="4D4D4D"/>
              </a:solidFill>
              <a:latin typeface="+mn-ea"/>
            </a:endParaRPr>
          </a:p>
        </p:txBody>
      </p:sp>
      <p:cxnSp>
        <p:nvCxnSpPr>
          <p:cNvPr id="32" name="연결선: 꺾임 31">
            <a:extLst>
              <a:ext uri="{FF2B5EF4-FFF2-40B4-BE49-F238E27FC236}">
                <a16:creationId xmlns:a16="http://schemas.microsoft.com/office/drawing/2014/main" xmlns="" id="{F026B8DF-B3D0-4DA9-90A6-30CF257747F4}"/>
              </a:ext>
            </a:extLst>
          </p:cNvPr>
          <p:cNvCxnSpPr>
            <a:stCxn id="25" idx="2"/>
            <a:endCxn id="27" idx="3"/>
          </p:cNvCxnSpPr>
          <p:nvPr/>
        </p:nvCxnSpPr>
        <p:spPr>
          <a:xfrm rot="5400000" flipH="1" flipV="1">
            <a:off x="6364697" y="4332437"/>
            <a:ext cx="320878" cy="2269285"/>
          </a:xfrm>
          <a:prstGeom prst="bentConnector3">
            <a:avLst>
              <a:gd name="adj1" fmla="val -71242"/>
            </a:avLst>
          </a:prstGeom>
          <a:ln>
            <a:solidFill>
              <a:schemeClr val="tx1">
                <a:lumMod val="50000"/>
                <a:lumOff val="50000"/>
              </a:schemeClr>
            </a:solidFill>
            <a:tailEnd type="stealth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2862246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xmlns="" id="{CD77FC6E-604A-402C-81AD-4D51DF2861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[back-up]5. </a:t>
            </a:r>
            <a:r>
              <a:rPr lang="ko-KR" altLang="en-US"/>
              <a:t>구성 </a:t>
            </a:r>
            <a:r>
              <a:rPr lang="ko-KR" altLang="en-US" smtClean="0"/>
              <a:t>상세</a:t>
            </a:r>
            <a:endParaRPr lang="ko-KR" altLang="en-US" dirty="0"/>
          </a:p>
        </p:txBody>
      </p:sp>
      <p:sp>
        <p:nvSpPr>
          <p:cNvPr id="5" name="직사각형 4">
            <a:extLst>
              <a:ext uri="{FF2B5EF4-FFF2-40B4-BE49-F238E27FC236}">
                <a16:creationId xmlns:a16="http://schemas.microsoft.com/office/drawing/2014/main" xmlns="" id="{3A1CD256-06BE-4D44-8125-3E182DA1FA02}"/>
              </a:ext>
            </a:extLst>
          </p:cNvPr>
          <p:cNvSpPr/>
          <p:nvPr/>
        </p:nvSpPr>
        <p:spPr>
          <a:xfrm>
            <a:off x="261962" y="1772816"/>
            <a:ext cx="2415544" cy="352418"/>
          </a:xfrm>
          <a:prstGeom prst="rect">
            <a:avLst/>
          </a:prstGeom>
          <a:solidFill>
            <a:schemeClr val="bg2">
              <a:lumMod val="25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latinLnBrk="0"/>
            <a:r>
              <a:rPr lang="en-US" altLang="ko-KR" sz="127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Beat </a:t>
            </a:r>
            <a:r>
              <a:rPr lang="ko-KR" altLang="en-US" sz="127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설정 변경</a:t>
            </a:r>
          </a:p>
        </p:txBody>
      </p:sp>
      <p:pic>
        <p:nvPicPr>
          <p:cNvPr id="6" name="Picture 2" descr="D:\문서관리\img\gra_bar.png">
            <a:extLst>
              <a:ext uri="{FF2B5EF4-FFF2-40B4-BE49-F238E27FC236}">
                <a16:creationId xmlns:a16="http://schemas.microsoft.com/office/drawing/2014/main" xmlns="" id="{E8BFE282-E7C3-42F7-AC51-502FFD97F8B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9"/>
          <a:stretch/>
        </p:blipFill>
        <p:spPr bwMode="auto">
          <a:xfrm>
            <a:off x="351487" y="2065492"/>
            <a:ext cx="2215255" cy="1919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모서리가 둥근 직사각형 43">
            <a:extLst>
              <a:ext uri="{FF2B5EF4-FFF2-40B4-BE49-F238E27FC236}">
                <a16:creationId xmlns:a16="http://schemas.microsoft.com/office/drawing/2014/main" xmlns="" id="{B5CCC2DD-390B-44C7-869D-7BCF79820979}"/>
              </a:ext>
            </a:extLst>
          </p:cNvPr>
          <p:cNvSpPr/>
          <p:nvPr/>
        </p:nvSpPr>
        <p:spPr>
          <a:xfrm>
            <a:off x="285547" y="2234261"/>
            <a:ext cx="887034" cy="360634"/>
          </a:xfrm>
          <a:prstGeom prst="roundRect">
            <a:avLst>
              <a:gd name="adj" fmla="val 12072"/>
            </a:avLst>
          </a:prstGeom>
          <a:pattFill prst="ltDnDiag">
            <a:fgClr>
              <a:schemeClr val="bg1">
                <a:lumMod val="85000"/>
              </a:schemeClr>
            </a:fgClr>
            <a:bgClr>
              <a:schemeClr val="bg1"/>
            </a:bgClr>
          </a:patt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995464"/>
            <a:r>
              <a:rPr lang="ko-KR" altLang="en-US" sz="1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작업 대상</a:t>
            </a:r>
            <a:endParaRPr lang="ko-KR" altLang="en-US" sz="7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Rectangle 14">
            <a:extLst>
              <a:ext uri="{FF2B5EF4-FFF2-40B4-BE49-F238E27FC236}">
                <a16:creationId xmlns:a16="http://schemas.microsoft.com/office/drawing/2014/main" xmlns="" id="{3D732300-9166-4D27-A6E6-070F0FB58FE6}"/>
              </a:ext>
            </a:extLst>
          </p:cNvPr>
          <p:cNvSpPr>
            <a:spLocks noChangeArrowheads="1"/>
          </p:cNvSpPr>
          <p:nvPr/>
        </p:nvSpPr>
        <p:spPr bwMode="gray">
          <a:xfrm>
            <a:off x="1244588" y="2253110"/>
            <a:ext cx="4320480" cy="334428"/>
          </a:xfrm>
          <a:prstGeom prst="rect">
            <a:avLst/>
          </a:prstGeom>
          <a:solidFill>
            <a:schemeClr val="bg1"/>
          </a:solidFill>
          <a:ln w="12700" algn="ctr">
            <a:solidFill>
              <a:schemeClr val="tx1"/>
            </a:solidFill>
            <a:miter lim="800000"/>
            <a:headEnd/>
            <a:tailEnd/>
          </a:ln>
        </p:spPr>
        <p:txBody>
          <a:bodyPr lIns="63500" tIns="0" rIns="64800" bIns="0" anchor="ctr"/>
          <a:lstStyle>
            <a:lvl1pPr marL="1619250" indent="-182563" eaLnBrk="0" hangingPunct="0">
              <a:defRPr>
                <a:solidFill>
                  <a:schemeClr val="folHlink"/>
                </a:solidFill>
                <a:latin typeface="PwC_Logo" pitchFamily="2" charset="2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folHlink"/>
                </a:solidFill>
                <a:latin typeface="PwC_Logo" pitchFamily="2" charset="2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folHlink"/>
                </a:solidFill>
                <a:latin typeface="PwC_Logo" pitchFamily="2" charset="2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folHlink"/>
                </a:solidFill>
                <a:latin typeface="PwC_Logo" pitchFamily="2" charset="2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folHlink"/>
                </a:solidFill>
                <a:latin typeface="PwC_Logo" pitchFamily="2" charset="2"/>
                <a:cs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SzPct val="90000"/>
              <a:defRPr>
                <a:solidFill>
                  <a:schemeClr val="folHlink"/>
                </a:solidFill>
                <a:latin typeface="PwC_Logo" pitchFamily="2" charset="2"/>
                <a:cs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SzPct val="90000"/>
              <a:defRPr>
                <a:solidFill>
                  <a:schemeClr val="folHlink"/>
                </a:solidFill>
                <a:latin typeface="PwC_Logo" pitchFamily="2" charset="2"/>
                <a:cs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SzPct val="90000"/>
              <a:defRPr>
                <a:solidFill>
                  <a:schemeClr val="folHlink"/>
                </a:solidFill>
                <a:latin typeface="PwC_Logo" pitchFamily="2" charset="2"/>
                <a:cs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SzPct val="90000"/>
              <a:defRPr>
                <a:solidFill>
                  <a:schemeClr val="folHlink"/>
                </a:solidFill>
                <a:latin typeface="PwC_Logo" pitchFamily="2" charset="2"/>
                <a:cs typeface="Arial" panose="020B0604020202020204" pitchFamily="34" charset="0"/>
              </a:defRPr>
            </a:lvl9pPr>
          </a:lstStyle>
          <a:p>
            <a:pPr marL="182563">
              <a:spcAft>
                <a:spcPts val="600"/>
              </a:spcAft>
              <a:buSzPts val="1100"/>
              <a:buFont typeface="Arial" panose="020B0604020202020204" pitchFamily="34" charset="0"/>
              <a:buChar char="•"/>
            </a:pPr>
            <a:r>
              <a:rPr lang="en-US" altLang="ko-KR" sz="1050" dirty="0" err="1">
                <a:solidFill>
                  <a:srgbClr val="000000"/>
                </a:solidFill>
                <a:latin typeface="맑은 고딕" panose="020B0503020000020004" pitchFamily="50" charset="-127"/>
              </a:rPr>
              <a:t>Metricbeat</a:t>
            </a:r>
            <a:r>
              <a:rPr lang="en-US" altLang="ko-KR" sz="1050" dirty="0">
                <a:solidFill>
                  <a:srgbClr val="000000"/>
                </a:solidFill>
                <a:latin typeface="맑은 고딕" panose="020B0503020000020004" pitchFamily="50" charset="-127"/>
              </a:rPr>
              <a:t>, </a:t>
            </a:r>
            <a:r>
              <a:rPr lang="en-US" altLang="ko-KR" sz="1050" dirty="0" err="1">
                <a:solidFill>
                  <a:srgbClr val="000000"/>
                </a:solidFill>
                <a:latin typeface="맑은 고딕" panose="020B0503020000020004" pitchFamily="50" charset="-127"/>
              </a:rPr>
              <a:t>Filebeat</a:t>
            </a:r>
            <a:r>
              <a:rPr lang="en-US" altLang="ko-KR" sz="1050" dirty="0">
                <a:solidFill>
                  <a:srgbClr val="000000"/>
                </a:solidFill>
                <a:latin typeface="맑은 고딕" panose="020B0503020000020004" pitchFamily="50" charset="-127"/>
              </a:rPr>
              <a:t> </a:t>
            </a:r>
            <a:r>
              <a:rPr lang="ko-KR" altLang="en-US" sz="1050" dirty="0">
                <a:solidFill>
                  <a:srgbClr val="000000"/>
                </a:solidFill>
                <a:latin typeface="맑은 고딕" panose="020B0503020000020004" pitchFamily="50" charset="-127"/>
              </a:rPr>
              <a:t>등의 에이전트 </a:t>
            </a:r>
            <a:endParaRPr lang="en-US" altLang="ko-KR" sz="1050" dirty="0">
              <a:solidFill>
                <a:srgbClr val="000000"/>
              </a:solidFill>
              <a:latin typeface="맑은 고딕" panose="020B0503020000020004" pitchFamily="50" charset="-127"/>
            </a:endParaRPr>
          </a:p>
        </p:txBody>
      </p:sp>
      <p:sp>
        <p:nvSpPr>
          <p:cNvPr id="10" name="모서리가 둥근 직사각형 43">
            <a:extLst>
              <a:ext uri="{FF2B5EF4-FFF2-40B4-BE49-F238E27FC236}">
                <a16:creationId xmlns:a16="http://schemas.microsoft.com/office/drawing/2014/main" xmlns="" id="{94CD274E-7066-44C3-B398-B4BBF1CEEDC1}"/>
              </a:ext>
            </a:extLst>
          </p:cNvPr>
          <p:cNvSpPr/>
          <p:nvPr/>
        </p:nvSpPr>
        <p:spPr>
          <a:xfrm>
            <a:off x="285547" y="2652918"/>
            <a:ext cx="887034" cy="360634"/>
          </a:xfrm>
          <a:prstGeom prst="roundRect">
            <a:avLst>
              <a:gd name="adj" fmla="val 12072"/>
            </a:avLst>
          </a:prstGeom>
          <a:pattFill prst="ltDnDiag">
            <a:fgClr>
              <a:schemeClr val="bg1">
                <a:lumMod val="85000"/>
              </a:schemeClr>
            </a:fgClr>
            <a:bgClr>
              <a:schemeClr val="bg1"/>
            </a:bgClr>
          </a:patt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995464"/>
            <a:r>
              <a:rPr lang="ko-KR" altLang="en-US" sz="1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작업 내용</a:t>
            </a:r>
            <a:endParaRPr lang="ko-KR" altLang="en-US" sz="7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Rectangle 14">
            <a:extLst>
              <a:ext uri="{FF2B5EF4-FFF2-40B4-BE49-F238E27FC236}">
                <a16:creationId xmlns:a16="http://schemas.microsoft.com/office/drawing/2014/main" xmlns="" id="{271D5C39-1A09-4325-A573-E826679FD6E3}"/>
              </a:ext>
            </a:extLst>
          </p:cNvPr>
          <p:cNvSpPr>
            <a:spLocks noChangeArrowheads="1"/>
          </p:cNvSpPr>
          <p:nvPr/>
        </p:nvSpPr>
        <p:spPr bwMode="gray">
          <a:xfrm>
            <a:off x="1244588" y="2671767"/>
            <a:ext cx="4320480" cy="334428"/>
          </a:xfrm>
          <a:prstGeom prst="rect">
            <a:avLst/>
          </a:prstGeom>
          <a:solidFill>
            <a:schemeClr val="bg1"/>
          </a:solidFill>
          <a:ln w="12700" algn="ctr">
            <a:solidFill>
              <a:schemeClr val="tx1"/>
            </a:solidFill>
            <a:miter lim="800000"/>
            <a:headEnd/>
            <a:tailEnd/>
          </a:ln>
        </p:spPr>
        <p:txBody>
          <a:bodyPr lIns="63500" tIns="0" rIns="64800" bIns="0" anchor="ctr"/>
          <a:lstStyle>
            <a:lvl1pPr marL="1619250" indent="-182563" eaLnBrk="0" hangingPunct="0">
              <a:defRPr>
                <a:solidFill>
                  <a:schemeClr val="folHlink"/>
                </a:solidFill>
                <a:latin typeface="PwC_Logo" pitchFamily="2" charset="2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folHlink"/>
                </a:solidFill>
                <a:latin typeface="PwC_Logo" pitchFamily="2" charset="2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folHlink"/>
                </a:solidFill>
                <a:latin typeface="PwC_Logo" pitchFamily="2" charset="2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folHlink"/>
                </a:solidFill>
                <a:latin typeface="PwC_Logo" pitchFamily="2" charset="2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folHlink"/>
                </a:solidFill>
                <a:latin typeface="PwC_Logo" pitchFamily="2" charset="2"/>
                <a:cs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SzPct val="90000"/>
              <a:defRPr>
                <a:solidFill>
                  <a:schemeClr val="folHlink"/>
                </a:solidFill>
                <a:latin typeface="PwC_Logo" pitchFamily="2" charset="2"/>
                <a:cs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SzPct val="90000"/>
              <a:defRPr>
                <a:solidFill>
                  <a:schemeClr val="folHlink"/>
                </a:solidFill>
                <a:latin typeface="PwC_Logo" pitchFamily="2" charset="2"/>
                <a:cs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SzPct val="90000"/>
              <a:defRPr>
                <a:solidFill>
                  <a:schemeClr val="folHlink"/>
                </a:solidFill>
                <a:latin typeface="PwC_Logo" pitchFamily="2" charset="2"/>
                <a:cs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SzPct val="90000"/>
              <a:defRPr>
                <a:solidFill>
                  <a:schemeClr val="folHlink"/>
                </a:solidFill>
                <a:latin typeface="PwC_Logo" pitchFamily="2" charset="2"/>
                <a:cs typeface="Arial" panose="020B0604020202020204" pitchFamily="34" charset="0"/>
              </a:defRPr>
            </a:lvl9pPr>
          </a:lstStyle>
          <a:p>
            <a:pPr marL="182563">
              <a:spcAft>
                <a:spcPts val="600"/>
              </a:spcAft>
              <a:buSzPts val="1100"/>
              <a:buFont typeface="Arial" panose="020B0604020202020204" pitchFamily="34" charset="0"/>
              <a:buChar char="•"/>
            </a:pPr>
            <a:r>
              <a:rPr lang="ko-KR" altLang="en-US" sz="1050" dirty="0">
                <a:solidFill>
                  <a:srgbClr val="000000"/>
                </a:solidFill>
                <a:latin typeface="맑은 고딕" panose="020B0503020000020004" pitchFamily="50" charset="-127"/>
              </a:rPr>
              <a:t>기존의 </a:t>
            </a:r>
            <a:r>
              <a:rPr lang="en-US" altLang="ko-KR" sz="1050" dirty="0">
                <a:solidFill>
                  <a:srgbClr val="000000"/>
                </a:solidFill>
                <a:latin typeface="맑은 고딕" panose="020B0503020000020004" pitchFamily="50" charset="-127"/>
              </a:rPr>
              <a:t>Logstash</a:t>
            </a:r>
            <a:r>
              <a:rPr lang="ko-KR" altLang="en-US" sz="1050" dirty="0">
                <a:solidFill>
                  <a:srgbClr val="000000"/>
                </a:solidFill>
                <a:latin typeface="맑은 고딕" panose="020B0503020000020004" pitchFamily="50" charset="-127"/>
              </a:rPr>
              <a:t>를 </a:t>
            </a:r>
            <a:r>
              <a:rPr lang="en-US" altLang="ko-KR" sz="1050" dirty="0">
                <a:solidFill>
                  <a:srgbClr val="000000"/>
                </a:solidFill>
                <a:latin typeface="맑은 고딕" panose="020B0503020000020004" pitchFamily="50" charset="-127"/>
              </a:rPr>
              <a:t>Kafka Endpoint</a:t>
            </a:r>
            <a:r>
              <a:rPr lang="ko-KR" altLang="en-US" sz="1050" dirty="0">
                <a:solidFill>
                  <a:srgbClr val="000000"/>
                </a:solidFill>
                <a:latin typeface="맑은 고딕" panose="020B0503020000020004" pitchFamily="50" charset="-127"/>
              </a:rPr>
              <a:t>로 변경하는 작업 진행</a:t>
            </a:r>
            <a:endParaRPr lang="en-US" altLang="ko-KR" sz="1050" dirty="0">
              <a:solidFill>
                <a:srgbClr val="000000"/>
              </a:solidFill>
              <a:latin typeface="맑은 고딕" panose="020B0503020000020004" pitchFamily="50" charset="-127"/>
            </a:endParaRPr>
          </a:p>
        </p:txBody>
      </p:sp>
      <p:sp>
        <p:nvSpPr>
          <p:cNvPr id="15" name="직사각형 14">
            <a:extLst>
              <a:ext uri="{FF2B5EF4-FFF2-40B4-BE49-F238E27FC236}">
                <a16:creationId xmlns:a16="http://schemas.microsoft.com/office/drawing/2014/main" xmlns="" id="{1E13CEB8-C886-48FA-8959-903CED5654D8}"/>
              </a:ext>
            </a:extLst>
          </p:cNvPr>
          <p:cNvSpPr/>
          <p:nvPr/>
        </p:nvSpPr>
        <p:spPr>
          <a:xfrm>
            <a:off x="9314168" y="2292940"/>
            <a:ext cx="579609" cy="12163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텍스트 개체 틀 2">
            <a:extLst>
              <a:ext uri="{FF2B5EF4-FFF2-40B4-BE49-F238E27FC236}">
                <a16:creationId xmlns:a16="http://schemas.microsoft.com/office/drawing/2014/main" xmlns="" id="{F6411CD4-F677-4E3B-BC78-D9ED2FFEC7E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73050" y="931863"/>
            <a:ext cx="9358313" cy="593725"/>
          </a:xfrm>
          <a:noFill/>
        </p:spPr>
        <p:txBody>
          <a:bodyPr wrap="square" lIns="0" tIns="47710" rIns="0" bIns="47710" rtlCol="0">
            <a:noAutofit/>
          </a:bodyPr>
          <a:lstStyle/>
          <a:p>
            <a:r>
              <a:rPr lang="ko-KR" altLang="en-US" sz="1600" b="1" dirty="0">
                <a:latin typeface="+mn-ea"/>
              </a:rPr>
              <a:t>기존 </a:t>
            </a:r>
            <a:r>
              <a:rPr lang="en-US" altLang="ko-KR" sz="1600" b="1" dirty="0">
                <a:latin typeface="+mn-ea"/>
              </a:rPr>
              <a:t>Logstash</a:t>
            </a:r>
            <a:r>
              <a:rPr lang="ko-KR" altLang="en-US" sz="1600" b="1" dirty="0">
                <a:latin typeface="+mn-ea"/>
              </a:rPr>
              <a:t>로 전송되던 </a:t>
            </a:r>
            <a:r>
              <a:rPr lang="en-US" altLang="ko-KR" sz="1600" b="1" dirty="0">
                <a:latin typeface="+mn-ea"/>
              </a:rPr>
              <a:t>beat</a:t>
            </a:r>
            <a:r>
              <a:rPr lang="ko-KR" altLang="en-US" sz="1600" b="1" dirty="0">
                <a:latin typeface="+mn-ea"/>
              </a:rPr>
              <a:t>의 설정 정보를 변경하여 신규 데이터 큐로 구성된 </a:t>
            </a:r>
            <a:r>
              <a:rPr lang="en-US" altLang="ko-KR" sz="1600" b="1" dirty="0">
                <a:latin typeface="+mn-ea"/>
              </a:rPr>
              <a:t>Apache Kafka</a:t>
            </a:r>
            <a:r>
              <a:rPr lang="ko-KR" altLang="en-US" sz="1600" b="1">
                <a:latin typeface="+mn-ea"/>
              </a:rPr>
              <a:t>로 전송될 수 있도록 운영 시스템 에이전트의 설정을 변경함</a:t>
            </a:r>
            <a:endParaRPr lang="ko-KR" altLang="en-US" sz="1600" b="1" dirty="0">
              <a:latin typeface="+mn-ea"/>
            </a:endParaRPr>
          </a:p>
        </p:txBody>
      </p:sp>
      <p:sp>
        <p:nvSpPr>
          <p:cNvPr id="20" name="직사각형 19">
            <a:extLst>
              <a:ext uri="{FF2B5EF4-FFF2-40B4-BE49-F238E27FC236}">
                <a16:creationId xmlns:a16="http://schemas.microsoft.com/office/drawing/2014/main" xmlns="" id="{81B0201F-8C6D-4BEF-ADDD-126665737459}"/>
              </a:ext>
            </a:extLst>
          </p:cNvPr>
          <p:cNvSpPr/>
          <p:nvPr/>
        </p:nvSpPr>
        <p:spPr>
          <a:xfrm>
            <a:off x="6553342" y="4000367"/>
            <a:ext cx="3067110" cy="2192908"/>
          </a:xfrm>
          <a:prstGeom prst="rect">
            <a:avLst/>
          </a:prstGeom>
          <a:solidFill>
            <a:schemeClr val="tx1"/>
          </a:solidFill>
        </p:spPr>
        <p:txBody>
          <a:bodyPr wrap="square">
            <a:spAutoFit/>
          </a:bodyPr>
          <a:lstStyle/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[AS-IS]</a:t>
            </a:r>
          </a:p>
          <a:p>
            <a:r>
              <a:rPr lang="en-US" altLang="ko-KR" sz="105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output.logstash</a:t>
            </a:r>
            <a:r>
              <a:rPr lang="en-US" altLang="ko-KR" sz="1050" dirty="0" smtClean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</a:p>
          <a:p>
            <a:r>
              <a:rPr lang="en-US" altLang="ko-KR" sz="1050" dirty="0" smtClean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hosts</a:t>
            </a:r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 ["</a:t>
            </a:r>
            <a:r>
              <a:rPr lang="en-US" altLang="ko-KR" sz="1050" dirty="0" smtClean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172.16.5.24x:5050"]</a:t>
            </a:r>
            <a:endParaRPr lang="en-US" altLang="ko-KR" sz="1050" dirty="0">
              <a:solidFill>
                <a:schemeClr val="bg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en-US" altLang="ko-KR" sz="1050" dirty="0">
              <a:solidFill>
                <a:schemeClr val="bg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[TO-BE]</a:t>
            </a:r>
          </a:p>
          <a:p>
            <a:r>
              <a:rPr lang="ko-KR" altLang="en-US" sz="1050" b="1" dirty="0" err="1">
                <a:solidFill>
                  <a:srgbClr val="FFFF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output.kafka</a:t>
            </a:r>
            <a:r>
              <a:rPr lang="ko-KR" altLang="en-US" sz="1050" b="1" dirty="0">
                <a:solidFill>
                  <a:srgbClr val="FFFF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</a:p>
          <a:p>
            <a:r>
              <a:rPr lang="ko-KR" altLang="en-US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</a:t>
            </a:r>
            <a:r>
              <a:rPr lang="ko-KR" altLang="en-US" sz="105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hosts</a:t>
            </a:r>
            <a:r>
              <a:rPr lang="ko-KR" altLang="en-US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 [“</a:t>
            </a:r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172.16.5.XXX</a:t>
            </a:r>
            <a:r>
              <a:rPr lang="ko-KR" altLang="en-US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:9092"]</a:t>
            </a:r>
          </a:p>
          <a:p>
            <a:r>
              <a:rPr lang="ko-KR" altLang="en-US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topic: </a:t>
            </a:r>
            <a:r>
              <a:rPr lang="ko-KR" altLang="en-US" sz="1050" dirty="0" smtClean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‘</a:t>
            </a:r>
            <a:r>
              <a:rPr lang="en-US" altLang="ko-KR" sz="1050" dirty="0" err="1" smtClean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log_nw</a:t>
            </a:r>
            <a:r>
              <a:rPr lang="ko-KR" altLang="en-US" sz="1050" dirty="0" smtClean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'</a:t>
            </a:r>
            <a:endParaRPr lang="ko-KR" altLang="en-US" sz="1050" dirty="0">
              <a:solidFill>
                <a:schemeClr val="bg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ko-KR" altLang="en-US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</a:t>
            </a:r>
            <a:r>
              <a:rPr lang="ko-KR" altLang="en-US" sz="105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partition.round_robin</a:t>
            </a:r>
            <a:r>
              <a:rPr lang="ko-KR" altLang="en-US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</a:p>
          <a:p>
            <a:r>
              <a:rPr lang="ko-KR" altLang="en-US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</a:t>
            </a:r>
            <a:r>
              <a:rPr lang="ko-KR" altLang="en-US" sz="105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reachable_only</a:t>
            </a:r>
            <a:r>
              <a:rPr lang="ko-KR" altLang="en-US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 </a:t>
            </a:r>
            <a:r>
              <a:rPr lang="ko-KR" altLang="en-US" sz="105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false</a:t>
            </a:r>
            <a:endParaRPr lang="ko-KR" altLang="en-US" sz="1050" dirty="0">
              <a:solidFill>
                <a:schemeClr val="bg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ko-KR" altLang="en-US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</a:t>
            </a:r>
            <a:r>
              <a:rPr lang="ko-KR" altLang="en-US" sz="105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required_acks</a:t>
            </a:r>
            <a:r>
              <a:rPr lang="ko-KR" altLang="en-US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 1</a:t>
            </a:r>
          </a:p>
          <a:p>
            <a:r>
              <a:rPr lang="ko-KR" altLang="en-US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</a:t>
            </a:r>
            <a:r>
              <a:rPr lang="ko-KR" altLang="en-US" sz="105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compression</a:t>
            </a:r>
            <a:r>
              <a:rPr lang="ko-KR" altLang="en-US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 </a:t>
            </a:r>
            <a:r>
              <a:rPr lang="ko-KR" altLang="en-US" sz="105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gzip</a:t>
            </a:r>
            <a:endParaRPr lang="ko-KR" altLang="en-US" sz="1050" dirty="0">
              <a:solidFill>
                <a:schemeClr val="bg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ko-KR" altLang="en-US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</a:t>
            </a:r>
            <a:r>
              <a:rPr lang="ko-KR" altLang="en-US" sz="105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max_message_bytes</a:t>
            </a:r>
            <a:r>
              <a:rPr lang="ko-KR" altLang="en-US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 1000000</a:t>
            </a:r>
          </a:p>
        </p:txBody>
      </p:sp>
      <p:sp>
        <p:nvSpPr>
          <p:cNvPr id="21" name="직사각형 55">
            <a:extLst>
              <a:ext uri="{FF2B5EF4-FFF2-40B4-BE49-F238E27FC236}">
                <a16:creationId xmlns:a16="http://schemas.microsoft.com/office/drawing/2014/main" xmlns="" id="{7AC40521-7414-4354-B985-2BB88D810355}"/>
              </a:ext>
            </a:extLst>
          </p:cNvPr>
          <p:cNvSpPr/>
          <p:nvPr/>
        </p:nvSpPr>
        <p:spPr>
          <a:xfrm>
            <a:off x="285548" y="3994599"/>
            <a:ext cx="1629411" cy="445315"/>
          </a:xfrm>
          <a:prstGeom prst="rect">
            <a:avLst/>
          </a:prstGeom>
          <a:pattFill prst="ltDnDiag">
            <a:fgClr>
              <a:schemeClr val="bg1">
                <a:lumMod val="85000"/>
              </a:schemeClr>
            </a:fgClr>
            <a:bgClr>
              <a:schemeClr val="bg1"/>
            </a:bgClr>
          </a:patt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995464"/>
            <a:r>
              <a:rPr lang="ko-KR" altLang="en-US" sz="1100" b="1" dirty="0">
                <a:latin typeface="Arial" panose="020B0604020202020204" pitchFamily="34" charset="0"/>
                <a:cs typeface="Arial" panose="020B0604020202020204" pitchFamily="34" charset="0"/>
              </a:rPr>
              <a:t>준비 작업</a:t>
            </a:r>
            <a:endParaRPr lang="en-US" altLang="ko-KR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2" name="Picture 10" descr="C:\진영\프로젝트\PNG모으기\화살표2.png">
            <a:extLst>
              <a:ext uri="{FF2B5EF4-FFF2-40B4-BE49-F238E27FC236}">
                <a16:creationId xmlns:a16="http://schemas.microsoft.com/office/drawing/2014/main" xmlns="" id="{20C99114-9E32-43F0-8291-95A9BED6110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77735" y="3869512"/>
            <a:ext cx="268486" cy="6954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" name="직사각형 55">
            <a:extLst>
              <a:ext uri="{FF2B5EF4-FFF2-40B4-BE49-F238E27FC236}">
                <a16:creationId xmlns:a16="http://schemas.microsoft.com/office/drawing/2014/main" xmlns="" id="{F73709BF-5484-4EE5-AE30-F4BBEF179C89}"/>
              </a:ext>
            </a:extLst>
          </p:cNvPr>
          <p:cNvSpPr/>
          <p:nvPr/>
        </p:nvSpPr>
        <p:spPr>
          <a:xfrm>
            <a:off x="2253115" y="3994599"/>
            <a:ext cx="1800570" cy="445315"/>
          </a:xfrm>
          <a:prstGeom prst="rect">
            <a:avLst/>
          </a:prstGeom>
          <a:pattFill prst="ltDnDiag">
            <a:fgClr>
              <a:schemeClr val="bg1">
                <a:lumMod val="85000"/>
              </a:schemeClr>
            </a:fgClr>
            <a:bgClr>
              <a:schemeClr val="bg1"/>
            </a:bgClr>
          </a:patt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995464"/>
            <a:r>
              <a:rPr lang="en-US" altLang="ko-KR" sz="1100" b="1" dirty="0">
                <a:latin typeface="Arial" panose="020B0604020202020204" pitchFamily="34" charset="0"/>
                <a:cs typeface="Arial" panose="020B0604020202020204" pitchFamily="34" charset="0"/>
              </a:rPr>
              <a:t>Beat </a:t>
            </a:r>
            <a:r>
              <a:rPr lang="ko-KR" altLang="en-US" sz="1100" b="1" dirty="0">
                <a:latin typeface="Arial" panose="020B0604020202020204" pitchFamily="34" charset="0"/>
                <a:cs typeface="Arial" panose="020B0604020202020204" pitchFamily="34" charset="0"/>
              </a:rPr>
              <a:t>설정 변경</a:t>
            </a:r>
            <a:endParaRPr lang="en-US" altLang="ko-KR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4" name="Picture 10" descr="C:\진영\프로젝트\PNG모으기\화살표2.png">
            <a:extLst>
              <a:ext uri="{FF2B5EF4-FFF2-40B4-BE49-F238E27FC236}">
                <a16:creationId xmlns:a16="http://schemas.microsoft.com/office/drawing/2014/main" xmlns="" id="{964F0382-01B3-472D-AED6-4206476B73C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01971" y="3869512"/>
            <a:ext cx="268486" cy="6954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" name="직사각형 55">
            <a:extLst>
              <a:ext uri="{FF2B5EF4-FFF2-40B4-BE49-F238E27FC236}">
                <a16:creationId xmlns:a16="http://schemas.microsoft.com/office/drawing/2014/main" xmlns="" id="{75425F24-E237-4739-B56C-54F33B7D538D}"/>
              </a:ext>
            </a:extLst>
          </p:cNvPr>
          <p:cNvSpPr/>
          <p:nvPr/>
        </p:nvSpPr>
        <p:spPr>
          <a:xfrm>
            <a:off x="4426006" y="3994599"/>
            <a:ext cx="1819977" cy="445315"/>
          </a:xfrm>
          <a:prstGeom prst="rect">
            <a:avLst/>
          </a:prstGeom>
          <a:pattFill prst="ltDnDiag">
            <a:fgClr>
              <a:schemeClr val="bg1">
                <a:lumMod val="85000"/>
              </a:schemeClr>
            </a:fgClr>
            <a:bgClr>
              <a:schemeClr val="bg1"/>
            </a:bgClr>
          </a:patt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995464"/>
            <a:r>
              <a:rPr lang="ko-KR" altLang="en-US" sz="1100" b="1" dirty="0">
                <a:latin typeface="Arial" panose="020B0604020202020204" pitchFamily="34" charset="0"/>
                <a:cs typeface="Arial" panose="020B0604020202020204" pitchFamily="34" charset="0"/>
              </a:rPr>
              <a:t>테스트 및 설정 확장</a:t>
            </a:r>
            <a:endParaRPr lang="en-US" altLang="ko-KR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xmlns="" id="{256133C5-7AC5-4B4E-A815-95BC3BED4337}"/>
              </a:ext>
            </a:extLst>
          </p:cNvPr>
          <p:cNvSpPr txBox="1"/>
          <p:nvPr/>
        </p:nvSpPr>
        <p:spPr>
          <a:xfrm>
            <a:off x="285548" y="4565002"/>
            <a:ext cx="162941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ko-KR"/>
            </a:defPPr>
            <a:lvl1pPr marL="85725" indent="-85725">
              <a:spcAft>
                <a:spcPts val="600"/>
              </a:spcAft>
              <a:buFont typeface="Arial" panose="020B0604020202020204" pitchFamily="34" charset="0"/>
              <a:buChar char="•"/>
              <a:defRPr sz="900"/>
            </a:lvl1pPr>
          </a:lstStyle>
          <a:p>
            <a:r>
              <a:rPr lang="ko-KR" altLang="en-US" dirty="0"/>
              <a:t>샘플 </a:t>
            </a:r>
            <a:r>
              <a:rPr lang="en-US" altLang="ko-KR" dirty="0"/>
              <a:t>Beat</a:t>
            </a:r>
            <a:r>
              <a:rPr lang="ko-KR" altLang="en-US" dirty="0"/>
              <a:t>를 통한 데이터 적재 테스트 </a:t>
            </a:r>
            <a:endParaRPr lang="en-US" altLang="ko-KR" dirty="0"/>
          </a:p>
          <a:p>
            <a:r>
              <a:rPr lang="ko-KR" altLang="en-US" dirty="0"/>
              <a:t>변경 작업 계획서 준비</a:t>
            </a:r>
            <a:endParaRPr lang="en-US" altLang="ko-KR" dirty="0"/>
          </a:p>
          <a:p>
            <a:r>
              <a:rPr lang="ko-KR" altLang="en-US" b="1" u="sng" dirty="0"/>
              <a:t>변경 심사 요청</a:t>
            </a:r>
            <a:endParaRPr lang="en-US" altLang="ko-KR" b="1" u="sng" dirty="0"/>
          </a:p>
          <a:p>
            <a:endParaRPr lang="en-US" altLang="ko-KR" b="1" u="sng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xmlns="" id="{F8EB212E-97D6-4A42-A7E2-A0519663A677}"/>
              </a:ext>
            </a:extLst>
          </p:cNvPr>
          <p:cNvSpPr txBox="1"/>
          <p:nvPr/>
        </p:nvSpPr>
        <p:spPr>
          <a:xfrm>
            <a:off x="4437669" y="4550301"/>
            <a:ext cx="1905649" cy="12157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ko-KR"/>
            </a:defPPr>
            <a:lvl1pPr marL="85725" indent="-85725">
              <a:spcAft>
                <a:spcPts val="600"/>
              </a:spcAft>
              <a:buFont typeface="Arial" panose="020B0604020202020204" pitchFamily="34" charset="0"/>
              <a:buChar char="•"/>
              <a:defRPr sz="900">
                <a:latin typeface="+mn-ea"/>
              </a:defRPr>
            </a:lvl1pPr>
          </a:lstStyle>
          <a:p>
            <a:r>
              <a:rPr lang="en-US" altLang="ko-KR" dirty="0"/>
              <a:t>Beat </a:t>
            </a:r>
            <a:r>
              <a:rPr lang="ko-KR" altLang="en-US" dirty="0"/>
              <a:t>데이터 </a:t>
            </a:r>
            <a:r>
              <a:rPr lang="en-US" altLang="ko-KR" dirty="0"/>
              <a:t>elastic </a:t>
            </a:r>
            <a:r>
              <a:rPr lang="ko-KR" altLang="en-US" dirty="0"/>
              <a:t>적재 여부 확인</a:t>
            </a:r>
            <a:endParaRPr lang="en-US" altLang="ko-KR" dirty="0"/>
          </a:p>
          <a:p>
            <a:r>
              <a:rPr lang="ko-KR" altLang="en-US" dirty="0"/>
              <a:t>초기 데이터 적재 확인 시 각 시스템별 </a:t>
            </a:r>
            <a:r>
              <a:rPr lang="en-US" altLang="ko-KR" dirty="0"/>
              <a:t>beat </a:t>
            </a:r>
            <a:r>
              <a:rPr lang="ko-KR" altLang="en-US" dirty="0"/>
              <a:t>설정 작업 변경 작업 수행</a:t>
            </a:r>
            <a:r>
              <a:rPr lang="en-US" altLang="ko-KR" dirty="0"/>
              <a:t>(</a:t>
            </a:r>
            <a:r>
              <a:rPr lang="ko-KR" altLang="en-US" b="1" u="sng" dirty="0">
                <a:solidFill>
                  <a:schemeClr val="accent2">
                    <a:lumMod val="75000"/>
                  </a:schemeClr>
                </a:solidFill>
              </a:rPr>
              <a:t>한화시스템 고객</a:t>
            </a:r>
            <a:r>
              <a:rPr lang="en-US" altLang="ko-KR" dirty="0"/>
              <a:t>)</a:t>
            </a:r>
          </a:p>
          <a:p>
            <a:r>
              <a:rPr lang="ko-KR" altLang="en-US" dirty="0"/>
              <a:t>각 시스템별 </a:t>
            </a:r>
            <a:r>
              <a:rPr lang="en-US" altLang="ko-KR" dirty="0"/>
              <a:t>Elasticsearch</a:t>
            </a:r>
            <a:r>
              <a:rPr lang="ko-KR" altLang="en-US" dirty="0"/>
              <a:t>의 데이터 적재 여부 확인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xmlns="" id="{01E75E80-A7A0-4443-B28C-2819D0BA5F1F}"/>
              </a:ext>
            </a:extLst>
          </p:cNvPr>
          <p:cNvSpPr txBox="1"/>
          <p:nvPr/>
        </p:nvSpPr>
        <p:spPr>
          <a:xfrm>
            <a:off x="2246221" y="4550301"/>
            <a:ext cx="1807464" cy="17235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ko-KR"/>
            </a:defPPr>
            <a:lvl1pPr marL="85725" indent="-85725">
              <a:spcAft>
                <a:spcPts val="600"/>
              </a:spcAft>
              <a:buFont typeface="Arial" panose="020B0604020202020204" pitchFamily="34" charset="0"/>
              <a:buChar char="•"/>
              <a:defRPr sz="900">
                <a:latin typeface="+mn-ea"/>
              </a:defRPr>
            </a:lvl1pPr>
          </a:lstStyle>
          <a:p>
            <a:r>
              <a:rPr lang="ko-KR" altLang="en-US" dirty="0"/>
              <a:t>기존 </a:t>
            </a:r>
            <a:r>
              <a:rPr lang="en-US" altLang="ko-KR" dirty="0"/>
              <a:t>beat </a:t>
            </a:r>
            <a:r>
              <a:rPr lang="ko-KR" altLang="en-US" dirty="0"/>
              <a:t>설정 파일 백업</a:t>
            </a:r>
            <a:endParaRPr lang="en-US" altLang="ko-KR" dirty="0"/>
          </a:p>
          <a:p>
            <a:r>
              <a:rPr lang="ko-KR" altLang="en-US" b="1" u="sng" dirty="0"/>
              <a:t>변경 대상 </a:t>
            </a:r>
            <a:r>
              <a:rPr lang="en-US" altLang="ko-KR" b="1" u="sng" dirty="0"/>
              <a:t>beat </a:t>
            </a:r>
            <a:r>
              <a:rPr lang="en-US" altLang="ko-KR" b="1" u="sng" dirty="0" err="1"/>
              <a:t>yml</a:t>
            </a:r>
            <a:r>
              <a:rPr lang="en-US" altLang="ko-KR" b="1" u="sng" dirty="0"/>
              <a:t> </a:t>
            </a:r>
            <a:r>
              <a:rPr lang="ko-KR" altLang="en-US" b="1" u="sng" dirty="0"/>
              <a:t>파일 설정 편집 </a:t>
            </a:r>
            <a:endParaRPr lang="en-US" altLang="ko-KR" b="1" u="sng" dirty="0" smtClean="0"/>
          </a:p>
          <a:p>
            <a:r>
              <a:rPr lang="en-US" altLang="ko-KR" b="1" u="sng" dirty="0" smtClean="0"/>
              <a:t>tags </a:t>
            </a:r>
            <a:r>
              <a:rPr lang="ko-KR" altLang="en-US" b="1" u="sng" dirty="0" smtClean="0"/>
              <a:t>설정 추가를 통한 계열사 구분코드 등록</a:t>
            </a:r>
            <a:endParaRPr lang="en-US" altLang="ko-KR" b="1" u="sng" dirty="0"/>
          </a:p>
          <a:p>
            <a:r>
              <a:rPr lang="en-US" altLang="ko-KR" dirty="0"/>
              <a:t>Beat </a:t>
            </a:r>
            <a:r>
              <a:rPr lang="ko-KR" altLang="en-US" dirty="0"/>
              <a:t>환경 설정 점검 및 프로세스 기동</a:t>
            </a:r>
            <a:endParaRPr lang="en-US" altLang="ko-KR" dirty="0"/>
          </a:p>
          <a:p>
            <a:r>
              <a:rPr lang="en-US" altLang="ko-KR" dirty="0"/>
              <a:t>Beat </a:t>
            </a:r>
            <a:r>
              <a:rPr lang="ko-KR" altLang="en-US" dirty="0"/>
              <a:t>데이터 송신 여부 확인</a:t>
            </a:r>
            <a:endParaRPr lang="en-US" altLang="ko-KR" dirty="0"/>
          </a:p>
          <a:p>
            <a:endParaRPr lang="ko-KR" altLang="en-US" dirty="0"/>
          </a:p>
        </p:txBody>
      </p:sp>
      <p:cxnSp>
        <p:nvCxnSpPr>
          <p:cNvPr id="29" name="연결선: 꺾임 28">
            <a:extLst>
              <a:ext uri="{FF2B5EF4-FFF2-40B4-BE49-F238E27FC236}">
                <a16:creationId xmlns:a16="http://schemas.microsoft.com/office/drawing/2014/main" xmlns="" id="{D748DC8F-9783-418B-884A-BF24BCA1F5EB}"/>
              </a:ext>
            </a:extLst>
          </p:cNvPr>
          <p:cNvCxnSpPr>
            <a:cxnSpLocks/>
            <a:stCxn id="28" idx="2"/>
            <a:endCxn id="20" idx="2"/>
          </p:cNvCxnSpPr>
          <p:nvPr/>
        </p:nvCxnSpPr>
        <p:spPr>
          <a:xfrm rot="5400000" flipH="1" flipV="1">
            <a:off x="5578137" y="3765091"/>
            <a:ext cx="80575" cy="4936944"/>
          </a:xfrm>
          <a:prstGeom prst="bentConnector3">
            <a:avLst>
              <a:gd name="adj1" fmla="val -283711"/>
            </a:avLst>
          </a:prstGeom>
          <a:ln>
            <a:solidFill>
              <a:schemeClr val="tx1">
                <a:lumMod val="50000"/>
                <a:lumOff val="50000"/>
              </a:schemeClr>
            </a:solidFill>
            <a:tailEnd type="stealth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614409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1">
            <a:extLst>
              <a:ext uri="{FF2B5EF4-FFF2-40B4-BE49-F238E27FC236}">
                <a16:creationId xmlns:a16="http://schemas.microsoft.com/office/drawing/2014/main" xmlns="" id="{48505C02-70DD-4F6A-A81A-5592F9929A91}"/>
              </a:ext>
            </a:extLst>
          </p:cNvPr>
          <p:cNvSpPr txBox="1">
            <a:spLocks/>
          </p:cNvSpPr>
          <p:nvPr/>
        </p:nvSpPr>
        <p:spPr>
          <a:xfrm>
            <a:off x="6244009" y="1794618"/>
            <a:ext cx="3327281" cy="4221622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00050" indent="-400050">
              <a:lnSpc>
                <a:spcPct val="150000"/>
              </a:lnSpc>
              <a:buFont typeface="+mj-lt"/>
              <a:buAutoNum type="romanUcPeriod"/>
            </a:pPr>
            <a:r>
              <a:rPr lang="ko-KR" altLang="en-US" sz="1600" b="1" dirty="0" smtClean="0">
                <a:solidFill>
                  <a:srgbClr val="4D72A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장애분석 시스템 확대 적용</a:t>
            </a:r>
            <a:endParaRPr lang="en-US" altLang="ko-KR" sz="1600" b="1" dirty="0" smtClean="0">
              <a:solidFill>
                <a:srgbClr val="4D72A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57250" lvl="1" indent="-400050">
              <a:lnSpc>
                <a:spcPct val="100000"/>
              </a:lnSpc>
              <a:buFont typeface="+mj-lt"/>
              <a:buAutoNum type="arabicPeriod"/>
            </a:pPr>
            <a:r>
              <a:rPr lang="en-US" altLang="ko-KR" sz="1200" dirty="0" smtClean="0">
                <a:solidFill>
                  <a:srgbClr val="4D72AD"/>
                </a:solidFill>
              </a:rPr>
              <a:t>AS-IS </a:t>
            </a:r>
            <a:r>
              <a:rPr lang="ko-KR" altLang="en-US" sz="1200" smtClean="0">
                <a:solidFill>
                  <a:srgbClr val="4D72AD"/>
                </a:solidFill>
              </a:rPr>
              <a:t>구성 분석</a:t>
            </a:r>
            <a:endParaRPr lang="en-US" altLang="ko-KR" sz="1200" dirty="0" smtClean="0">
              <a:solidFill>
                <a:srgbClr val="4D72AD"/>
              </a:solidFill>
            </a:endParaRPr>
          </a:p>
          <a:p>
            <a:pPr marL="857250" lvl="1" indent="-400050">
              <a:lnSpc>
                <a:spcPct val="100000"/>
              </a:lnSpc>
              <a:buFont typeface="+mj-lt"/>
              <a:buAutoNum type="arabicPeriod"/>
            </a:pPr>
            <a:r>
              <a:rPr lang="ko-KR" altLang="en-US" sz="1200" dirty="0" err="1" smtClean="0">
                <a:solidFill>
                  <a:srgbClr val="4D72AD"/>
                </a:solidFill>
              </a:rPr>
              <a:t>아키텍쳐</a:t>
            </a:r>
            <a:r>
              <a:rPr lang="ko-KR" altLang="en-US" sz="1200" dirty="0" smtClean="0">
                <a:solidFill>
                  <a:srgbClr val="4D72AD"/>
                </a:solidFill>
              </a:rPr>
              <a:t> 구성</a:t>
            </a:r>
            <a:endParaRPr lang="en-US" altLang="ko-KR" sz="1200" dirty="0" smtClean="0">
              <a:solidFill>
                <a:srgbClr val="4D72AD"/>
              </a:solidFill>
            </a:endParaRPr>
          </a:p>
          <a:p>
            <a:pPr marL="857250" lvl="1" indent="-400050">
              <a:lnSpc>
                <a:spcPct val="100000"/>
              </a:lnSpc>
              <a:buFont typeface="+mj-lt"/>
              <a:buAutoNum type="arabicPeriod"/>
            </a:pPr>
            <a:r>
              <a:rPr lang="ko-KR" altLang="en-US" sz="1200" dirty="0" smtClean="0">
                <a:solidFill>
                  <a:srgbClr val="4D72AD"/>
                </a:solidFill>
              </a:rPr>
              <a:t>장애분석 시스템 성능 개선</a:t>
            </a:r>
            <a:endParaRPr lang="en-US" altLang="ko-KR" sz="1200" dirty="0" smtClean="0">
              <a:solidFill>
                <a:srgbClr val="4D72AD"/>
              </a:solidFill>
            </a:endParaRPr>
          </a:p>
          <a:p>
            <a:pPr marL="857250" lvl="1" indent="-400050">
              <a:lnSpc>
                <a:spcPct val="100000"/>
              </a:lnSpc>
              <a:buFont typeface="+mj-lt"/>
              <a:buAutoNum type="arabicPeriod"/>
            </a:pPr>
            <a:r>
              <a:rPr lang="ko-KR" altLang="en-US" sz="1200" dirty="0" smtClean="0">
                <a:solidFill>
                  <a:srgbClr val="4D72AD"/>
                </a:solidFill>
              </a:rPr>
              <a:t>장애분석 시스템 확대 적용</a:t>
            </a:r>
            <a:endParaRPr lang="en-US" altLang="ko-KR" sz="1200" dirty="0" smtClean="0">
              <a:solidFill>
                <a:srgbClr val="4D72AD"/>
              </a:solidFill>
            </a:endParaRPr>
          </a:p>
          <a:p>
            <a:pPr marL="857250" lvl="1" indent="-400050">
              <a:lnSpc>
                <a:spcPct val="100000"/>
              </a:lnSpc>
              <a:buFont typeface="+mj-lt"/>
              <a:buAutoNum type="arabicPeriod"/>
            </a:pPr>
            <a:r>
              <a:rPr lang="ko-KR" altLang="en-US" sz="1200" dirty="0" smtClean="0">
                <a:solidFill>
                  <a:srgbClr val="4D72AD"/>
                </a:solidFill>
              </a:rPr>
              <a:t>구성상세</a:t>
            </a:r>
            <a:endParaRPr lang="en-US" altLang="ko-KR" sz="1200" dirty="0" smtClean="0">
              <a:solidFill>
                <a:srgbClr val="4D72AD"/>
              </a:solidFill>
            </a:endParaRPr>
          </a:p>
          <a:p>
            <a:pPr marL="857250" lvl="1" indent="-400050">
              <a:lnSpc>
                <a:spcPct val="100000"/>
              </a:lnSpc>
              <a:buFont typeface="+mj-lt"/>
              <a:buAutoNum type="arabicPeriod"/>
            </a:pPr>
            <a:r>
              <a:rPr lang="en-US" altLang="ko-KR" sz="1200" dirty="0" smtClean="0">
                <a:solidFill>
                  <a:srgbClr val="4D72AD"/>
                </a:solidFill>
              </a:rPr>
              <a:t>Beat </a:t>
            </a:r>
            <a:r>
              <a:rPr lang="ko-KR" altLang="en-US" sz="1200" smtClean="0">
                <a:solidFill>
                  <a:srgbClr val="4D72AD"/>
                </a:solidFill>
              </a:rPr>
              <a:t>설치방법</a:t>
            </a:r>
            <a:endParaRPr lang="en-US" altLang="ko-KR" sz="1200" dirty="0" smtClean="0">
              <a:solidFill>
                <a:srgbClr val="4D72AD"/>
              </a:solidFill>
            </a:endParaRPr>
          </a:p>
          <a:p>
            <a:pPr marL="857250" lvl="1" indent="-400050">
              <a:lnSpc>
                <a:spcPct val="100000"/>
              </a:lnSpc>
              <a:buFont typeface="+mj-lt"/>
              <a:buAutoNum type="arabicPeriod"/>
            </a:pPr>
            <a:endParaRPr lang="en-US" altLang="ko-KR" sz="1200" dirty="0">
              <a:solidFill>
                <a:srgbClr val="4D72A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120845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제목 1"/>
          <p:cNvSpPr>
            <a:spLocks noGrp="1"/>
          </p:cNvSpPr>
          <p:nvPr>
            <p:ph type="title"/>
          </p:nvPr>
        </p:nvSpPr>
        <p:spPr>
          <a:xfrm>
            <a:off x="273050" y="274175"/>
            <a:ext cx="7002350" cy="486995"/>
          </a:xfrm>
        </p:spPr>
        <p:txBody>
          <a:bodyPr/>
          <a:lstStyle/>
          <a:p>
            <a:r>
              <a:rPr lang="en-US" altLang="ko-KR" dirty="0" smtClean="0"/>
              <a:t>[back-up] </a:t>
            </a:r>
            <a:r>
              <a:rPr lang="ko-KR" altLang="en-US" smtClean="0"/>
              <a:t>시스템 코드</a:t>
            </a:r>
            <a:endParaRPr lang="ko-KR" altLang="en-US" dirty="0"/>
          </a:p>
        </p:txBody>
      </p:sp>
      <p:sp>
        <p:nvSpPr>
          <p:cNvPr id="7" name="텍스트 개체 틀 2"/>
          <p:cNvSpPr>
            <a:spLocks noGrp="1"/>
          </p:cNvSpPr>
          <p:nvPr>
            <p:ph type="body" sz="quarter" idx="10"/>
          </p:nvPr>
        </p:nvSpPr>
        <p:spPr>
          <a:xfrm>
            <a:off x="273050" y="931367"/>
            <a:ext cx="9357519" cy="733437"/>
          </a:xfrm>
          <a:noFill/>
        </p:spPr>
        <p:txBody>
          <a:bodyPr wrap="square" lIns="0" tIns="47710" rIns="0" bIns="47710" rtlCol="0">
            <a:noAutofit/>
          </a:bodyPr>
          <a:lstStyle/>
          <a:p>
            <a:r>
              <a:rPr lang="en-US" altLang="ko-KR" sz="1600" b="1" dirty="0" smtClean="0">
                <a:latin typeface="+mj-ea"/>
              </a:rPr>
              <a:t>beat</a:t>
            </a:r>
            <a:r>
              <a:rPr lang="ko-KR" altLang="en-US" sz="1600" b="1" smtClean="0">
                <a:latin typeface="+mj-ea"/>
              </a:rPr>
              <a:t>에 설정되는 데이터 별 코드 정보</a:t>
            </a:r>
            <a:endParaRPr lang="en-US" altLang="ko-KR" sz="1600" b="1" dirty="0" smtClean="0">
              <a:latin typeface="+mj-ea"/>
            </a:endParaRPr>
          </a:p>
          <a:p>
            <a:r>
              <a:rPr lang="en-US" altLang="ko-KR" sz="1600" dirty="0">
                <a:latin typeface="+mj-ea"/>
              </a:rPr>
              <a:t> </a:t>
            </a:r>
            <a:r>
              <a:rPr lang="en-US" altLang="ko-KR" sz="1400" dirty="0" smtClean="0">
                <a:latin typeface="+mj-ea"/>
              </a:rPr>
              <a:t>- </a:t>
            </a:r>
            <a:r>
              <a:rPr lang="ko-KR" altLang="en-US" sz="1400" smtClean="0">
                <a:latin typeface="+mj-ea"/>
              </a:rPr>
              <a:t>인덱스를 통합하고 데이터 구분을 위하여 추가한 코드</a:t>
            </a:r>
            <a:endParaRPr lang="ko-KR" altLang="en-US" sz="1400" dirty="0">
              <a:latin typeface="+mn-ea"/>
            </a:endParaRPr>
          </a:p>
        </p:txBody>
      </p:sp>
      <p:sp>
        <p:nvSpPr>
          <p:cNvPr id="26" name="텍스트 개체 틀 2"/>
          <p:cNvSpPr txBox="1">
            <a:spLocks/>
          </p:cNvSpPr>
          <p:nvPr/>
        </p:nvSpPr>
        <p:spPr>
          <a:xfrm>
            <a:off x="623024" y="1656095"/>
            <a:ext cx="1566137" cy="260412"/>
          </a:xfrm>
          <a:prstGeom prst="rect">
            <a:avLst/>
          </a:prstGeom>
          <a:noFill/>
        </p:spPr>
        <p:txBody>
          <a:bodyPr wrap="square" lIns="0" tIns="47710" rIns="0" bIns="47710" rtlCol="0">
            <a:noAutofit/>
          </a:bodyPr>
          <a:lstStyle>
            <a:lvl1pPr marL="0" indent="0" algn="l" defTabSz="914400" rtl="0" eaLnBrk="1" latinLnBrk="1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ko-KR" altLang="en-US" sz="1200" kern="1200" spc="-95" dirty="0" smtClean="0">
                <a:ln>
                  <a:solidFill>
                    <a:schemeClr val="bg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맑은 고딕" panose="020B0503020000020004" pitchFamily="50" charset="-127"/>
                <a:cs typeface="Arial" pitchFamily="34" charset="0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ko-KR" altLang="en-US" sz="1912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ko-KR" altLang="en-US" sz="1912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ko-KR" altLang="en-US" sz="1912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ko-KR" altLang="en-US" sz="1912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ko-KR" altLang="en-US" sz="1000" b="1" dirty="0" smtClean="0">
                <a:latin typeface="+mn-ea"/>
                <a:ea typeface="+mn-ea"/>
              </a:rPr>
              <a:t>계열사 코드</a:t>
            </a:r>
            <a:endParaRPr lang="ko-KR" altLang="en-US" sz="1000" b="1" dirty="0">
              <a:latin typeface="+mn-ea"/>
              <a:ea typeface="+mn-ea"/>
            </a:endParaRPr>
          </a:p>
        </p:txBody>
      </p:sp>
      <p:graphicFrame>
        <p:nvGraphicFramePr>
          <p:cNvPr id="3" name="표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32663422"/>
              </p:ext>
            </p:extLst>
          </p:nvPr>
        </p:nvGraphicFramePr>
        <p:xfrm>
          <a:off x="4539555" y="1925216"/>
          <a:ext cx="3509789" cy="4351334"/>
        </p:xfrm>
        <a:graphic>
          <a:graphicData uri="http://schemas.openxmlformats.org/drawingml/2006/table">
            <a:tbl>
              <a:tblPr/>
              <a:tblGrid>
                <a:gridCol w="1100338"/>
                <a:gridCol w="908990"/>
                <a:gridCol w="736590"/>
                <a:gridCol w="763871"/>
              </a:tblGrid>
              <a:tr h="15004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Tier</a:t>
                      </a:r>
                    </a:p>
                  </a:txBody>
                  <a:tcPr marL="6820" marR="6820" marT="68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log_type</a:t>
                      </a:r>
                    </a:p>
                  </a:txBody>
                  <a:tcPr marL="6820" marR="6820" marT="68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topic</a:t>
                      </a:r>
                    </a:p>
                  </a:txBody>
                  <a:tcPr marL="6820" marR="6820" marT="68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비고</a:t>
                      </a:r>
                    </a:p>
                  </a:txBody>
                  <a:tcPr marL="6820" marR="6820" marT="68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</a:tr>
              <a:tr h="150046">
                <a:tc rowSpan="9">
                  <a:txBody>
                    <a:bodyPr/>
                    <a:lstStyle/>
                    <a:p>
                      <a:pPr algn="ctr" fontAlgn="ctr"/>
                      <a:r>
                        <a:rPr lang="en-US" sz="900" b="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OS</a:t>
                      </a:r>
                    </a:p>
                  </a:txBody>
                  <a:tcPr marL="6820" marR="6820" marT="68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linux_message</a:t>
                      </a:r>
                    </a:p>
                  </a:txBody>
                  <a:tcPr marL="6820" marR="6820" marT="68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log_topic</a:t>
                      </a:r>
                    </a:p>
                  </a:txBody>
                  <a:tcPr marL="6820" marR="6820" marT="68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　</a:t>
                      </a:r>
                    </a:p>
                  </a:txBody>
                  <a:tcPr marL="6820" marR="6820" marT="68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04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kern="1200" dirty="0" err="1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linux_secure</a:t>
                      </a:r>
                      <a:endParaRPr lang="en-US" sz="900" b="0" kern="1200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20" marR="6820" marT="68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log_topic</a:t>
                      </a:r>
                    </a:p>
                  </a:txBody>
                  <a:tcPr marL="6820" marR="6820" marT="68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　</a:t>
                      </a:r>
                    </a:p>
                  </a:txBody>
                  <a:tcPr marL="6820" marR="6820" marT="68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04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kern="1200" dirty="0" err="1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linux_maillog</a:t>
                      </a:r>
                      <a:endParaRPr lang="en-US" sz="900" b="0" kern="1200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20" marR="6820" marT="68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log_topic</a:t>
                      </a:r>
                    </a:p>
                  </a:txBody>
                  <a:tcPr marL="6820" marR="6820" marT="68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　</a:t>
                      </a:r>
                    </a:p>
                  </a:txBody>
                  <a:tcPr marL="6820" marR="6820" marT="68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04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kern="1200" dirty="0" err="1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linux_cron</a:t>
                      </a:r>
                      <a:endParaRPr lang="en-US" sz="900" b="0" kern="1200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20" marR="6820" marT="68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log_topic</a:t>
                      </a:r>
                    </a:p>
                  </a:txBody>
                  <a:tcPr marL="6820" marR="6820" marT="68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　</a:t>
                      </a:r>
                    </a:p>
                  </a:txBody>
                  <a:tcPr marL="6820" marR="6820" marT="68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04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kern="1200" dirty="0" err="1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linux_spooler</a:t>
                      </a:r>
                      <a:endParaRPr lang="en-US" sz="900" b="0" kern="1200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20" marR="6820" marT="68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log_topic</a:t>
                      </a:r>
                    </a:p>
                  </a:txBody>
                  <a:tcPr marL="6820" marR="6820" marT="68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　</a:t>
                      </a:r>
                    </a:p>
                  </a:txBody>
                  <a:tcPr marL="6820" marR="6820" marT="68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04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kern="1200" dirty="0" err="1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linux_boot</a:t>
                      </a:r>
                      <a:endParaRPr lang="en-US" sz="900" b="0" kern="1200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20" marR="6820" marT="68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kern="1200" dirty="0" err="1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log_topic</a:t>
                      </a:r>
                      <a:endParaRPr lang="en-US" sz="900" b="0" kern="1200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20" marR="6820" marT="68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　</a:t>
                      </a:r>
                    </a:p>
                  </a:txBody>
                  <a:tcPr marL="6820" marR="6820" marT="68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04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linux_metric</a:t>
                      </a:r>
                    </a:p>
                  </a:txBody>
                  <a:tcPr marL="6820" marR="6820" marT="68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kern="1200" dirty="0" err="1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metric_topic</a:t>
                      </a:r>
                      <a:endParaRPr lang="en-US" sz="900" b="0" kern="1200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20" marR="6820" marT="68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　</a:t>
                      </a:r>
                    </a:p>
                  </a:txBody>
                  <a:tcPr marL="6820" marR="6820" marT="68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04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windows_metric</a:t>
                      </a:r>
                    </a:p>
                  </a:txBody>
                  <a:tcPr marL="6820" marR="6820" marT="68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kern="1200" dirty="0" err="1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metric_topic</a:t>
                      </a:r>
                      <a:endParaRPr lang="en-US" sz="900" b="0" kern="1200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20" marR="6820" marT="68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　</a:t>
                      </a:r>
                    </a:p>
                  </a:txBody>
                  <a:tcPr marL="6820" marR="6820" marT="68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04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windows_log</a:t>
                      </a:r>
                    </a:p>
                  </a:txBody>
                  <a:tcPr marL="6820" marR="6820" marT="68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kern="1200" dirty="0" err="1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log_topic</a:t>
                      </a:r>
                      <a:endParaRPr lang="en-US" sz="900" b="0" kern="1200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20" marR="6820" marT="68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winlog beat</a:t>
                      </a:r>
                      <a:r>
                        <a:rPr lang="ko-KR" altLang="en-US" sz="9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용</a:t>
                      </a:r>
                    </a:p>
                  </a:txBody>
                  <a:tcPr marL="6820" marR="6820" marT="68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046">
                <a:tc rowSpan="7">
                  <a:txBody>
                    <a:bodyPr/>
                    <a:lstStyle/>
                    <a:p>
                      <a:pPr algn="ctr" fontAlgn="ctr"/>
                      <a:r>
                        <a:rPr lang="en-US" sz="9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WAS</a:t>
                      </a:r>
                    </a:p>
                  </a:txBody>
                  <a:tcPr marL="6820" marR="6820" marT="68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weblogic_server</a:t>
                      </a:r>
                    </a:p>
                  </a:txBody>
                  <a:tcPr marL="6820" marR="6820" marT="68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kern="1200" dirty="0" err="1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log_topic</a:t>
                      </a:r>
                      <a:endParaRPr lang="en-US" sz="900" b="0" kern="1200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20" marR="6820" marT="68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　</a:t>
                      </a:r>
                    </a:p>
                  </a:txBody>
                  <a:tcPr marL="6820" marR="6820" marT="68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04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weblogic_access</a:t>
                      </a:r>
                    </a:p>
                  </a:txBody>
                  <a:tcPr marL="6820" marR="6820" marT="68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kern="1200" dirty="0" err="1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log_topic</a:t>
                      </a:r>
                      <a:endParaRPr lang="en-US" sz="900" b="0" kern="1200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20" marR="6820" marT="68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　</a:t>
                      </a:r>
                    </a:p>
                  </a:txBody>
                  <a:tcPr marL="6820" marR="6820" marT="68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04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weblogic_nohup</a:t>
                      </a:r>
                    </a:p>
                  </a:txBody>
                  <a:tcPr marL="6820" marR="6820" marT="68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kern="1200" dirty="0" err="1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log_topic</a:t>
                      </a:r>
                      <a:endParaRPr lang="en-US" sz="900" b="0" kern="1200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20" marR="6820" marT="68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　</a:t>
                      </a:r>
                    </a:p>
                  </a:txBody>
                  <a:tcPr marL="6820" marR="6820" marT="68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04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weblogic_gc</a:t>
                      </a:r>
                    </a:p>
                  </a:txBody>
                  <a:tcPr marL="6820" marR="6820" marT="68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kern="1200" dirty="0" err="1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log_topic</a:t>
                      </a:r>
                      <a:endParaRPr lang="en-US" sz="900" b="0" kern="1200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20" marR="6820" marT="68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　</a:t>
                      </a:r>
                    </a:p>
                  </a:txBody>
                  <a:tcPr marL="6820" marR="6820" marT="68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04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jeus_server</a:t>
                      </a:r>
                    </a:p>
                  </a:txBody>
                  <a:tcPr marL="6820" marR="6820" marT="68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kern="1200" dirty="0" err="1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log_topic</a:t>
                      </a:r>
                      <a:endParaRPr lang="en-US" sz="900" b="0" kern="1200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20" marR="6820" marT="68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　</a:t>
                      </a:r>
                    </a:p>
                  </a:txBody>
                  <a:tcPr marL="6820" marR="6820" marT="68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04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jeus_access</a:t>
                      </a:r>
                    </a:p>
                  </a:txBody>
                  <a:tcPr marL="6820" marR="6820" marT="68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kern="1200" dirty="0" err="1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log_topic</a:t>
                      </a:r>
                      <a:endParaRPr lang="en-US" sz="900" b="0" kern="1200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20" marR="6820" marT="68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　</a:t>
                      </a:r>
                    </a:p>
                  </a:txBody>
                  <a:tcPr marL="6820" marR="6820" marT="68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04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jeus_gc</a:t>
                      </a:r>
                    </a:p>
                  </a:txBody>
                  <a:tcPr marL="6820" marR="6820" marT="68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log_topic</a:t>
                      </a:r>
                    </a:p>
                  </a:txBody>
                  <a:tcPr marL="6820" marR="6820" marT="68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　</a:t>
                      </a:r>
                    </a:p>
                  </a:txBody>
                  <a:tcPr marL="6820" marR="6820" marT="68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046">
                <a:tc rowSpan="5">
                  <a:txBody>
                    <a:bodyPr/>
                    <a:lstStyle/>
                    <a:p>
                      <a:pPr algn="ctr" fontAlgn="ctr"/>
                      <a:r>
                        <a:rPr lang="en-US" sz="9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WEB</a:t>
                      </a:r>
                    </a:p>
                  </a:txBody>
                  <a:tcPr marL="6820" marR="6820" marT="68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apache_access</a:t>
                      </a:r>
                    </a:p>
                  </a:txBody>
                  <a:tcPr marL="6820" marR="6820" marT="68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log_topic</a:t>
                      </a:r>
                    </a:p>
                  </a:txBody>
                  <a:tcPr marL="6820" marR="6820" marT="68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　</a:t>
                      </a:r>
                    </a:p>
                  </a:txBody>
                  <a:tcPr marL="6820" marR="6820" marT="68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04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apache_error</a:t>
                      </a:r>
                    </a:p>
                  </a:txBody>
                  <a:tcPr marL="6820" marR="6820" marT="68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log_topic</a:t>
                      </a:r>
                    </a:p>
                  </a:txBody>
                  <a:tcPr marL="6820" marR="6820" marT="68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　</a:t>
                      </a:r>
                    </a:p>
                  </a:txBody>
                  <a:tcPr marL="6820" marR="6820" marT="68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04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webtob_access</a:t>
                      </a:r>
                    </a:p>
                  </a:txBody>
                  <a:tcPr marL="6820" marR="6820" marT="68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log_topic</a:t>
                      </a:r>
                    </a:p>
                  </a:txBody>
                  <a:tcPr marL="6820" marR="6820" marT="68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　</a:t>
                      </a:r>
                    </a:p>
                  </a:txBody>
                  <a:tcPr marL="6820" marR="6820" marT="68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04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webtob_error</a:t>
                      </a:r>
                    </a:p>
                  </a:txBody>
                  <a:tcPr marL="6820" marR="6820" marT="68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log_topic</a:t>
                      </a:r>
                    </a:p>
                  </a:txBody>
                  <a:tcPr marL="6820" marR="6820" marT="68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　</a:t>
                      </a:r>
                    </a:p>
                  </a:txBody>
                  <a:tcPr marL="6820" marR="6820" marT="68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04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webtob_system</a:t>
                      </a:r>
                    </a:p>
                  </a:txBody>
                  <a:tcPr marL="6820" marR="6820" marT="68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log_topic</a:t>
                      </a:r>
                    </a:p>
                  </a:txBody>
                  <a:tcPr marL="6820" marR="6820" marT="68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　</a:t>
                      </a:r>
                    </a:p>
                  </a:txBody>
                  <a:tcPr marL="6820" marR="6820" marT="68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04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IIS</a:t>
                      </a:r>
                    </a:p>
                  </a:txBody>
                  <a:tcPr marL="6820" marR="6820" marT="68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iis_error</a:t>
                      </a:r>
                    </a:p>
                  </a:txBody>
                  <a:tcPr marL="6820" marR="6820" marT="68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log_topic</a:t>
                      </a:r>
                    </a:p>
                  </a:txBody>
                  <a:tcPr marL="6820" marR="6820" marT="68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　</a:t>
                      </a:r>
                    </a:p>
                  </a:txBody>
                  <a:tcPr marL="6820" marR="6820" marT="68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046"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n-US" sz="9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DB</a:t>
                      </a:r>
                    </a:p>
                  </a:txBody>
                  <a:tcPr marL="6820" marR="6820" marT="68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oracle_alert</a:t>
                      </a:r>
                    </a:p>
                  </a:txBody>
                  <a:tcPr marL="6820" marR="6820" marT="68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log_topic</a:t>
                      </a:r>
                    </a:p>
                  </a:txBody>
                  <a:tcPr marL="6820" marR="6820" marT="68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　</a:t>
                      </a:r>
                    </a:p>
                  </a:txBody>
                  <a:tcPr marL="6820" marR="6820" marT="68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04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oracle_listener</a:t>
                      </a:r>
                    </a:p>
                  </a:txBody>
                  <a:tcPr marL="6820" marR="6820" marT="68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log_topic</a:t>
                      </a:r>
                    </a:p>
                  </a:txBody>
                  <a:tcPr marL="6820" marR="6820" marT="68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　</a:t>
                      </a:r>
                    </a:p>
                  </a:txBody>
                  <a:tcPr marL="6820" marR="6820" marT="68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04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oracle_trace</a:t>
                      </a:r>
                    </a:p>
                  </a:txBody>
                  <a:tcPr marL="6820" marR="6820" marT="68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log_topic</a:t>
                      </a:r>
                    </a:p>
                  </a:txBody>
                  <a:tcPr marL="6820" marR="6820" marT="68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　</a:t>
                      </a:r>
                    </a:p>
                  </a:txBody>
                  <a:tcPr marL="6820" marR="6820" marT="68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04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mssql_error_log</a:t>
                      </a:r>
                    </a:p>
                  </a:txBody>
                  <a:tcPr marL="6820" marR="6820" marT="68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log_topic</a:t>
                      </a:r>
                    </a:p>
                  </a:txBody>
                  <a:tcPr marL="6820" marR="6820" marT="68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　</a:t>
                      </a:r>
                    </a:p>
                  </a:txBody>
                  <a:tcPr marL="6820" marR="6820" marT="68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046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9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NW</a:t>
                      </a:r>
                    </a:p>
                  </a:txBody>
                  <a:tcPr marL="6820" marR="6820" marT="68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portmap</a:t>
                      </a:r>
                    </a:p>
                  </a:txBody>
                  <a:tcPr marL="6820" marR="6820" marT="68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log_topic</a:t>
                      </a:r>
                    </a:p>
                  </a:txBody>
                  <a:tcPr marL="6820" marR="6820" marT="68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　</a:t>
                      </a:r>
                    </a:p>
                  </a:txBody>
                  <a:tcPr marL="6820" marR="6820" marT="68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04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config_backup</a:t>
                      </a:r>
                    </a:p>
                  </a:txBody>
                  <a:tcPr marL="6820" marR="6820" marT="68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log_topic</a:t>
                      </a:r>
                    </a:p>
                  </a:txBody>
                  <a:tcPr marL="6820" marR="6820" marT="68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　</a:t>
                      </a:r>
                    </a:p>
                  </a:txBody>
                  <a:tcPr marL="6820" marR="6820" marT="68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6" name="표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72445197"/>
              </p:ext>
            </p:extLst>
          </p:nvPr>
        </p:nvGraphicFramePr>
        <p:xfrm>
          <a:off x="604986" y="1908123"/>
          <a:ext cx="2763838" cy="1714500"/>
        </p:xfrm>
        <a:graphic>
          <a:graphicData uri="http://schemas.openxmlformats.org/drawingml/2006/table">
            <a:tbl>
              <a:tblPr/>
              <a:tblGrid>
                <a:gridCol w="1155700"/>
                <a:gridCol w="922338"/>
                <a:gridCol w="685800"/>
              </a:tblGrid>
              <a:tr h="171450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계열사명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b="1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company_name</a:t>
                      </a:r>
                      <a:endParaRPr lang="ko-KR" altLang="en-US" sz="900" b="1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비고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</a:tr>
              <a:tr h="171450"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한화시스템</a:t>
                      </a:r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ICT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HWSICT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1450"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갤러리아</a:t>
                      </a:r>
                      <a:endParaRPr lang="ko-KR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HWG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1450"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케미칼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HWCC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1450"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토탈</a:t>
                      </a:r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/</a:t>
                      </a:r>
                      <a:r>
                        <a:rPr lang="ko-KR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종화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HTG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1450"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건설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HWENC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1450"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호텔앤드리조트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HNR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1450"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에더니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HEC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1450"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그룹공통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HWCM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1450"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기타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HWETC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9" name="텍스트 개체 틀 2"/>
          <p:cNvSpPr txBox="1">
            <a:spLocks/>
          </p:cNvSpPr>
          <p:nvPr/>
        </p:nvSpPr>
        <p:spPr>
          <a:xfrm>
            <a:off x="4539555" y="1664804"/>
            <a:ext cx="1566137" cy="260412"/>
          </a:xfrm>
          <a:prstGeom prst="rect">
            <a:avLst/>
          </a:prstGeom>
          <a:noFill/>
        </p:spPr>
        <p:txBody>
          <a:bodyPr wrap="square" lIns="0" tIns="47710" rIns="0" bIns="47710" rtlCol="0">
            <a:noAutofit/>
          </a:bodyPr>
          <a:lstStyle>
            <a:lvl1pPr marL="0" indent="0" algn="l" defTabSz="914400" rtl="0" eaLnBrk="1" latinLnBrk="1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ko-KR" altLang="en-US" sz="1200" kern="1200" spc="-95" dirty="0" smtClean="0">
                <a:ln>
                  <a:solidFill>
                    <a:schemeClr val="bg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맑은 고딕" panose="020B0503020000020004" pitchFamily="50" charset="-127"/>
                <a:cs typeface="Arial" pitchFamily="34" charset="0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ko-KR" altLang="en-US" sz="1912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ko-KR" altLang="en-US" sz="1912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ko-KR" altLang="en-US" sz="1912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ko-KR" altLang="en-US" sz="1912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ko-KR" altLang="en-US" sz="1000" b="1" dirty="0" err="1" smtClean="0">
                <a:latin typeface="+mn-ea"/>
                <a:ea typeface="+mn-ea"/>
              </a:rPr>
              <a:t>티어</a:t>
            </a:r>
            <a:r>
              <a:rPr lang="en-US" altLang="ko-KR" sz="1000" b="1" dirty="0" smtClean="0">
                <a:latin typeface="+mn-ea"/>
                <a:ea typeface="+mn-ea"/>
              </a:rPr>
              <a:t>, </a:t>
            </a:r>
            <a:r>
              <a:rPr lang="ko-KR" altLang="en-US" sz="1000" b="1" smtClean="0">
                <a:latin typeface="+mn-ea"/>
                <a:ea typeface="+mn-ea"/>
              </a:rPr>
              <a:t>타입</a:t>
            </a:r>
            <a:r>
              <a:rPr lang="en-US" altLang="ko-KR" sz="1000" b="1" dirty="0" smtClean="0">
                <a:latin typeface="+mn-ea"/>
                <a:ea typeface="+mn-ea"/>
              </a:rPr>
              <a:t>, </a:t>
            </a:r>
            <a:r>
              <a:rPr lang="ko-KR" altLang="en-US" sz="1000" b="1" smtClean="0">
                <a:latin typeface="+mn-ea"/>
                <a:ea typeface="+mn-ea"/>
              </a:rPr>
              <a:t>토픽 코드</a:t>
            </a:r>
            <a:endParaRPr lang="ko-KR" altLang="en-US" sz="1000" b="1" dirty="0">
              <a:latin typeface="+mn-ea"/>
              <a:ea typeface="+mn-ea"/>
            </a:endParaRPr>
          </a:p>
        </p:txBody>
      </p:sp>
      <p:graphicFrame>
        <p:nvGraphicFramePr>
          <p:cNvPr id="10" name="표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52578170"/>
              </p:ext>
            </p:extLst>
          </p:nvPr>
        </p:nvGraphicFramePr>
        <p:xfrm>
          <a:off x="572852" y="4005064"/>
          <a:ext cx="2795971" cy="342900"/>
        </p:xfrm>
        <a:graphic>
          <a:graphicData uri="http://schemas.openxmlformats.org/drawingml/2006/table">
            <a:tbl>
              <a:tblPr/>
              <a:tblGrid>
                <a:gridCol w="1175792"/>
                <a:gridCol w="936104"/>
                <a:gridCol w="684075"/>
              </a:tblGrid>
              <a:tr h="171450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1" i="0" u="none" strike="noStrike" kern="1200" dirty="0" err="1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시스템명</a:t>
                      </a:r>
                      <a:endParaRPr lang="ko-KR" altLang="en-US" sz="900" b="1" i="0" u="none" strike="noStrike" kern="1200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 kern="1200" dirty="0" err="1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system_name</a:t>
                      </a:r>
                      <a:endParaRPr lang="en-US" sz="900" b="1" i="0" u="none" strike="noStrike" kern="1200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1" i="0" u="none" strike="noStrike" kern="120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비고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</a:tr>
              <a:tr h="171450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스마트워크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 kern="1200" dirty="0" err="1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smartwork</a:t>
                      </a:r>
                      <a:endParaRPr lang="en-US" sz="900" b="0" i="0" u="none" strike="noStrike" kern="1200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2" name="텍스트 개체 틀 2"/>
          <p:cNvSpPr txBox="1">
            <a:spLocks/>
          </p:cNvSpPr>
          <p:nvPr/>
        </p:nvSpPr>
        <p:spPr>
          <a:xfrm>
            <a:off x="562849" y="3723836"/>
            <a:ext cx="1566137" cy="260412"/>
          </a:xfrm>
          <a:prstGeom prst="rect">
            <a:avLst/>
          </a:prstGeom>
          <a:noFill/>
        </p:spPr>
        <p:txBody>
          <a:bodyPr wrap="square" lIns="0" tIns="47710" rIns="0" bIns="47710" rtlCol="0">
            <a:noAutofit/>
          </a:bodyPr>
          <a:lstStyle>
            <a:lvl1pPr marL="0" indent="0" algn="l" defTabSz="914400" rtl="0" eaLnBrk="1" latinLnBrk="1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ko-KR" altLang="en-US" sz="1200" kern="1200" spc="-95" dirty="0" smtClean="0">
                <a:ln>
                  <a:solidFill>
                    <a:schemeClr val="bg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맑은 고딕" panose="020B0503020000020004" pitchFamily="50" charset="-127"/>
                <a:cs typeface="Arial" pitchFamily="34" charset="0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ko-KR" altLang="en-US" sz="1912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ko-KR" altLang="en-US" sz="1912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ko-KR" altLang="en-US" sz="1912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ko-KR" altLang="en-US" sz="1912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ko-KR" altLang="en-US" sz="1000" b="1" dirty="0" smtClean="0">
                <a:latin typeface="+mn-ea"/>
                <a:ea typeface="+mn-ea"/>
              </a:rPr>
              <a:t>시스템 코드</a:t>
            </a:r>
            <a:endParaRPr lang="ko-KR" altLang="en-US" sz="1000" b="1" dirty="0"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65660706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xmlns="" id="{CD77FC6E-604A-402C-81AD-4D51DF2861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[back-up]6</a:t>
            </a:r>
            <a:r>
              <a:rPr lang="en-US" altLang="ko-KR" dirty="0" smtClean="0"/>
              <a:t>. beat </a:t>
            </a:r>
            <a:r>
              <a:rPr lang="ko-KR" altLang="en-US" smtClean="0"/>
              <a:t>설치방법</a:t>
            </a:r>
            <a:endParaRPr lang="ko-KR" altLang="en-US" dirty="0"/>
          </a:p>
        </p:txBody>
      </p:sp>
      <p:sp>
        <p:nvSpPr>
          <p:cNvPr id="5" name="직사각형 4">
            <a:extLst>
              <a:ext uri="{FF2B5EF4-FFF2-40B4-BE49-F238E27FC236}">
                <a16:creationId xmlns:a16="http://schemas.microsoft.com/office/drawing/2014/main" xmlns="" id="{3A1CD256-06BE-4D44-8125-3E182DA1FA02}"/>
              </a:ext>
            </a:extLst>
          </p:cNvPr>
          <p:cNvSpPr/>
          <p:nvPr/>
        </p:nvSpPr>
        <p:spPr>
          <a:xfrm>
            <a:off x="261962" y="916342"/>
            <a:ext cx="2415544" cy="352418"/>
          </a:xfrm>
          <a:prstGeom prst="rect">
            <a:avLst/>
          </a:prstGeom>
          <a:solidFill>
            <a:schemeClr val="bg2">
              <a:lumMod val="25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latinLnBrk="0"/>
            <a:r>
              <a:rPr lang="en-US" altLang="ko-KR" sz="127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Beat </a:t>
            </a:r>
            <a:r>
              <a:rPr lang="ko-KR" altLang="en-US" sz="1270" b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설치</a:t>
            </a:r>
            <a:endParaRPr lang="ko-KR" altLang="en-US" sz="127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모서리가 둥근 직사각형 43">
            <a:extLst>
              <a:ext uri="{FF2B5EF4-FFF2-40B4-BE49-F238E27FC236}">
                <a16:creationId xmlns:a16="http://schemas.microsoft.com/office/drawing/2014/main" xmlns="" id="{B5CCC2DD-390B-44C7-869D-7BCF79820979}"/>
              </a:ext>
            </a:extLst>
          </p:cNvPr>
          <p:cNvSpPr/>
          <p:nvPr/>
        </p:nvSpPr>
        <p:spPr>
          <a:xfrm>
            <a:off x="285547" y="1340768"/>
            <a:ext cx="887034" cy="360634"/>
          </a:xfrm>
          <a:prstGeom prst="roundRect">
            <a:avLst>
              <a:gd name="adj" fmla="val 12072"/>
            </a:avLst>
          </a:prstGeom>
          <a:pattFill prst="ltDnDiag">
            <a:fgClr>
              <a:schemeClr val="bg1">
                <a:lumMod val="85000"/>
              </a:schemeClr>
            </a:fgClr>
            <a:bgClr>
              <a:schemeClr val="bg1"/>
            </a:bgClr>
          </a:patt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995464"/>
            <a:r>
              <a:rPr lang="ko-KR" altLang="en-US" sz="1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작업 대상</a:t>
            </a:r>
            <a:endParaRPr lang="ko-KR" altLang="en-US" sz="7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Rectangle 14">
            <a:extLst>
              <a:ext uri="{FF2B5EF4-FFF2-40B4-BE49-F238E27FC236}">
                <a16:creationId xmlns:a16="http://schemas.microsoft.com/office/drawing/2014/main" xmlns="" id="{3D732300-9166-4D27-A6E6-070F0FB58FE6}"/>
              </a:ext>
            </a:extLst>
          </p:cNvPr>
          <p:cNvSpPr>
            <a:spLocks noChangeArrowheads="1"/>
          </p:cNvSpPr>
          <p:nvPr/>
        </p:nvSpPr>
        <p:spPr bwMode="gray">
          <a:xfrm>
            <a:off x="1244588" y="1359617"/>
            <a:ext cx="8069580" cy="334428"/>
          </a:xfrm>
          <a:prstGeom prst="rect">
            <a:avLst/>
          </a:prstGeom>
          <a:solidFill>
            <a:schemeClr val="bg1"/>
          </a:solidFill>
          <a:ln w="12700" algn="ctr">
            <a:solidFill>
              <a:schemeClr val="tx1"/>
            </a:solidFill>
            <a:miter lim="800000"/>
            <a:headEnd/>
            <a:tailEnd/>
          </a:ln>
        </p:spPr>
        <p:txBody>
          <a:bodyPr lIns="63500" tIns="0" rIns="64800" bIns="0" anchor="ctr"/>
          <a:lstStyle>
            <a:lvl1pPr marL="1619250" indent="-182563" eaLnBrk="0" hangingPunct="0">
              <a:defRPr>
                <a:solidFill>
                  <a:schemeClr val="folHlink"/>
                </a:solidFill>
                <a:latin typeface="PwC_Logo" pitchFamily="2" charset="2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folHlink"/>
                </a:solidFill>
                <a:latin typeface="PwC_Logo" pitchFamily="2" charset="2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folHlink"/>
                </a:solidFill>
                <a:latin typeface="PwC_Logo" pitchFamily="2" charset="2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folHlink"/>
                </a:solidFill>
                <a:latin typeface="PwC_Logo" pitchFamily="2" charset="2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folHlink"/>
                </a:solidFill>
                <a:latin typeface="PwC_Logo" pitchFamily="2" charset="2"/>
                <a:cs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SzPct val="90000"/>
              <a:defRPr>
                <a:solidFill>
                  <a:schemeClr val="folHlink"/>
                </a:solidFill>
                <a:latin typeface="PwC_Logo" pitchFamily="2" charset="2"/>
                <a:cs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SzPct val="90000"/>
              <a:defRPr>
                <a:solidFill>
                  <a:schemeClr val="folHlink"/>
                </a:solidFill>
                <a:latin typeface="PwC_Logo" pitchFamily="2" charset="2"/>
                <a:cs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SzPct val="90000"/>
              <a:defRPr>
                <a:solidFill>
                  <a:schemeClr val="folHlink"/>
                </a:solidFill>
                <a:latin typeface="PwC_Logo" pitchFamily="2" charset="2"/>
                <a:cs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SzPct val="90000"/>
              <a:defRPr>
                <a:solidFill>
                  <a:schemeClr val="folHlink"/>
                </a:solidFill>
                <a:latin typeface="PwC_Logo" pitchFamily="2" charset="2"/>
                <a:cs typeface="Arial" panose="020B0604020202020204" pitchFamily="34" charset="0"/>
              </a:defRPr>
            </a:lvl9pPr>
          </a:lstStyle>
          <a:p>
            <a:pPr marL="182563">
              <a:spcAft>
                <a:spcPts val="600"/>
              </a:spcAft>
              <a:buSzPts val="1100"/>
              <a:buFont typeface="Arial" panose="020B0604020202020204" pitchFamily="34" charset="0"/>
              <a:buChar char="•"/>
            </a:pPr>
            <a:r>
              <a:rPr lang="en-US" altLang="ko-KR" sz="1050" dirty="0" smtClean="0">
                <a:solidFill>
                  <a:srgbClr val="000000"/>
                </a:solidFill>
                <a:latin typeface="맑은 고딕" panose="020B0503020000020004" pitchFamily="50" charset="-127"/>
              </a:rPr>
              <a:t>Windows metric beat </a:t>
            </a:r>
            <a:r>
              <a:rPr lang="ko-KR" altLang="en-US" sz="1050" smtClean="0">
                <a:solidFill>
                  <a:srgbClr val="000000"/>
                </a:solidFill>
                <a:latin typeface="맑은 고딕" panose="020B0503020000020004" pitchFamily="50" charset="-127"/>
              </a:rPr>
              <a:t>설치</a:t>
            </a:r>
            <a:endParaRPr lang="en-US" altLang="ko-KR" sz="1050" dirty="0">
              <a:solidFill>
                <a:srgbClr val="000000"/>
              </a:solidFill>
              <a:latin typeface="맑은 고딕" panose="020B0503020000020004" pitchFamily="50" charset="-127"/>
            </a:endParaRPr>
          </a:p>
        </p:txBody>
      </p:sp>
      <p:sp>
        <p:nvSpPr>
          <p:cNvPr id="10" name="모서리가 둥근 직사각형 43">
            <a:extLst>
              <a:ext uri="{FF2B5EF4-FFF2-40B4-BE49-F238E27FC236}">
                <a16:creationId xmlns:a16="http://schemas.microsoft.com/office/drawing/2014/main" xmlns="" id="{94CD274E-7066-44C3-B398-B4BBF1CEEDC1}"/>
              </a:ext>
            </a:extLst>
          </p:cNvPr>
          <p:cNvSpPr/>
          <p:nvPr/>
        </p:nvSpPr>
        <p:spPr>
          <a:xfrm>
            <a:off x="285547" y="1759425"/>
            <a:ext cx="887034" cy="360634"/>
          </a:xfrm>
          <a:prstGeom prst="roundRect">
            <a:avLst>
              <a:gd name="adj" fmla="val 12072"/>
            </a:avLst>
          </a:prstGeom>
          <a:pattFill prst="ltDnDiag">
            <a:fgClr>
              <a:schemeClr val="bg1">
                <a:lumMod val="85000"/>
              </a:schemeClr>
            </a:fgClr>
            <a:bgClr>
              <a:schemeClr val="bg1"/>
            </a:bgClr>
          </a:patt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995464"/>
            <a:r>
              <a:rPr lang="ko-KR" altLang="en-US" sz="1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작업 내용</a:t>
            </a:r>
            <a:endParaRPr lang="ko-KR" altLang="en-US" sz="7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Rectangle 14">
            <a:extLst>
              <a:ext uri="{FF2B5EF4-FFF2-40B4-BE49-F238E27FC236}">
                <a16:creationId xmlns:a16="http://schemas.microsoft.com/office/drawing/2014/main" xmlns="" id="{271D5C39-1A09-4325-A573-E826679FD6E3}"/>
              </a:ext>
            </a:extLst>
          </p:cNvPr>
          <p:cNvSpPr>
            <a:spLocks noChangeArrowheads="1"/>
          </p:cNvSpPr>
          <p:nvPr/>
        </p:nvSpPr>
        <p:spPr bwMode="gray">
          <a:xfrm>
            <a:off x="1244588" y="1778273"/>
            <a:ext cx="8069580" cy="4279019"/>
          </a:xfrm>
          <a:prstGeom prst="rect">
            <a:avLst/>
          </a:prstGeom>
          <a:solidFill>
            <a:schemeClr val="bg1"/>
          </a:solidFill>
          <a:ln w="12700" algn="ctr">
            <a:solidFill>
              <a:schemeClr val="tx1"/>
            </a:solidFill>
            <a:miter lim="800000"/>
            <a:headEnd/>
            <a:tailEnd/>
          </a:ln>
        </p:spPr>
        <p:txBody>
          <a:bodyPr lIns="63500" tIns="0" rIns="64800" bIns="0" anchor="t"/>
          <a:lstStyle>
            <a:lvl1pPr marL="1619250" indent="-182563" eaLnBrk="0" hangingPunct="0">
              <a:defRPr>
                <a:solidFill>
                  <a:schemeClr val="folHlink"/>
                </a:solidFill>
                <a:latin typeface="PwC_Logo" pitchFamily="2" charset="2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folHlink"/>
                </a:solidFill>
                <a:latin typeface="PwC_Logo" pitchFamily="2" charset="2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folHlink"/>
                </a:solidFill>
                <a:latin typeface="PwC_Logo" pitchFamily="2" charset="2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folHlink"/>
                </a:solidFill>
                <a:latin typeface="PwC_Logo" pitchFamily="2" charset="2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folHlink"/>
                </a:solidFill>
                <a:latin typeface="PwC_Logo" pitchFamily="2" charset="2"/>
                <a:cs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SzPct val="90000"/>
              <a:defRPr>
                <a:solidFill>
                  <a:schemeClr val="folHlink"/>
                </a:solidFill>
                <a:latin typeface="PwC_Logo" pitchFamily="2" charset="2"/>
                <a:cs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SzPct val="90000"/>
              <a:defRPr>
                <a:solidFill>
                  <a:schemeClr val="folHlink"/>
                </a:solidFill>
                <a:latin typeface="PwC_Logo" pitchFamily="2" charset="2"/>
                <a:cs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SzPct val="90000"/>
              <a:defRPr>
                <a:solidFill>
                  <a:schemeClr val="folHlink"/>
                </a:solidFill>
                <a:latin typeface="PwC_Logo" pitchFamily="2" charset="2"/>
                <a:cs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SzPct val="90000"/>
              <a:defRPr>
                <a:solidFill>
                  <a:schemeClr val="folHlink"/>
                </a:solidFill>
                <a:latin typeface="PwC_Logo" pitchFamily="2" charset="2"/>
                <a:cs typeface="Arial" panose="020B0604020202020204" pitchFamily="34" charset="0"/>
              </a:defRPr>
            </a:lvl9pPr>
          </a:lstStyle>
          <a:p>
            <a:pPr marL="228600" indent="-228600">
              <a:spcAft>
                <a:spcPts val="600"/>
              </a:spcAft>
              <a:buSzPts val="1100"/>
              <a:buFont typeface="+mj-ea"/>
              <a:buAutoNum type="circleNumDbPlain"/>
            </a:pPr>
            <a:r>
              <a:rPr lang="en-US" altLang="ko-KR" sz="1050" dirty="0" smtClean="0">
                <a:solidFill>
                  <a:srgbClr val="000000"/>
                </a:solidFill>
                <a:latin typeface="맑은 고딕" panose="020B0503020000020004" pitchFamily="50" charset="-127"/>
              </a:rPr>
              <a:t>Meticbeat.zip </a:t>
            </a:r>
            <a:r>
              <a:rPr lang="ko-KR" altLang="en-US" sz="1050" smtClean="0">
                <a:solidFill>
                  <a:srgbClr val="000000"/>
                </a:solidFill>
                <a:latin typeface="맑은 고딕" panose="020B0503020000020004" pitchFamily="50" charset="-127"/>
              </a:rPr>
              <a:t>파일을 </a:t>
            </a:r>
            <a:r>
              <a:rPr lang="en-US" altLang="ko-KR" sz="1050" dirty="0">
                <a:solidFill>
                  <a:srgbClr val="000000"/>
                </a:solidFill>
                <a:latin typeface="맑은 고딕" panose="020B0503020000020004" pitchFamily="50" charset="-127"/>
              </a:rPr>
              <a:t>windows server C:\Program </a:t>
            </a:r>
            <a:r>
              <a:rPr lang="en-US" altLang="ko-KR" sz="1050" dirty="0" smtClean="0">
                <a:solidFill>
                  <a:srgbClr val="000000"/>
                </a:solidFill>
                <a:latin typeface="맑은 고딕" panose="020B0503020000020004" pitchFamily="50" charset="-127"/>
              </a:rPr>
              <a:t>Files\</a:t>
            </a:r>
            <a:r>
              <a:rPr lang="en-US" altLang="ko-KR" sz="1050" dirty="0" err="1" smtClean="0">
                <a:solidFill>
                  <a:srgbClr val="000000"/>
                </a:solidFill>
                <a:latin typeface="맑은 고딕" panose="020B0503020000020004" pitchFamily="50" charset="-127"/>
              </a:rPr>
              <a:t>Meticbeat</a:t>
            </a:r>
            <a:r>
              <a:rPr lang="ko-KR" altLang="en-US" sz="1050" smtClean="0">
                <a:solidFill>
                  <a:srgbClr val="000000"/>
                </a:solidFill>
                <a:latin typeface="맑은 고딕" panose="020B0503020000020004" pitchFamily="50" charset="-127"/>
              </a:rPr>
              <a:t>에 업로드 한다</a:t>
            </a:r>
            <a:r>
              <a:rPr lang="en-US" altLang="ko-KR" sz="1050" dirty="0" smtClean="0">
                <a:solidFill>
                  <a:srgbClr val="000000"/>
                </a:solidFill>
                <a:latin typeface="맑은 고딕" panose="020B0503020000020004" pitchFamily="50" charset="-127"/>
              </a:rPr>
              <a:t>.</a:t>
            </a:r>
          </a:p>
          <a:p>
            <a:pPr marL="228600" indent="-228600">
              <a:spcAft>
                <a:spcPts val="600"/>
              </a:spcAft>
              <a:buSzPts val="1100"/>
              <a:buFont typeface="+mj-ea"/>
              <a:buAutoNum type="circleNumDbPlain"/>
            </a:pPr>
            <a:r>
              <a:rPr lang="en-US" altLang="ko-KR" sz="1050" dirty="0" smtClean="0">
                <a:solidFill>
                  <a:srgbClr val="000000"/>
                </a:solidFill>
                <a:latin typeface="맑은 고딕" panose="020B0503020000020004" pitchFamily="50" charset="-127"/>
              </a:rPr>
              <a:t>metricbeat.yml </a:t>
            </a:r>
            <a:r>
              <a:rPr lang="ko-KR" altLang="en-US" sz="1050" smtClean="0">
                <a:solidFill>
                  <a:srgbClr val="000000"/>
                </a:solidFill>
                <a:latin typeface="맑은 고딕" panose="020B0503020000020004" pitchFamily="50" charset="-127"/>
              </a:rPr>
              <a:t>내용을 서버 설정에 맞게 수정</a:t>
            </a:r>
            <a:endParaRPr lang="en-US" altLang="ko-KR" sz="1050" dirty="0" smtClean="0">
              <a:solidFill>
                <a:srgbClr val="000000"/>
              </a:solidFill>
              <a:latin typeface="맑은 고딕" panose="020B0503020000020004" pitchFamily="50" charset="-127"/>
            </a:endParaRPr>
          </a:p>
          <a:p>
            <a:pPr marL="0" indent="0">
              <a:spcAft>
                <a:spcPts val="600"/>
              </a:spcAft>
              <a:buSzPts val="1100"/>
            </a:pPr>
            <a:r>
              <a:rPr lang="en-US" altLang="ko-KR" sz="1050" dirty="0">
                <a:solidFill>
                  <a:srgbClr val="000000"/>
                </a:solidFill>
                <a:latin typeface="맑은 고딕" panose="020B0503020000020004" pitchFamily="50" charset="-127"/>
              </a:rPr>
              <a:t> </a:t>
            </a:r>
            <a:r>
              <a:rPr lang="en-US" altLang="ko-KR" sz="1050" dirty="0" smtClean="0">
                <a:solidFill>
                  <a:srgbClr val="000000"/>
                </a:solidFill>
                <a:latin typeface="맑은 고딕" panose="020B0503020000020004" pitchFamily="50" charset="-127"/>
              </a:rPr>
              <a:t>    - fields: </a:t>
            </a:r>
            <a:r>
              <a:rPr lang="ko-KR" altLang="en-US" sz="1050" smtClean="0">
                <a:solidFill>
                  <a:srgbClr val="000000"/>
                </a:solidFill>
                <a:latin typeface="맑은 고딕" panose="020B0503020000020004" pitchFamily="50" charset="-127"/>
              </a:rPr>
              <a:t>설정에서 </a:t>
            </a:r>
            <a:r>
              <a:rPr lang="en-US" altLang="ko-KR" sz="1050" dirty="0" err="1" smtClean="0">
                <a:solidFill>
                  <a:srgbClr val="000000"/>
                </a:solidFill>
                <a:latin typeface="맑은 고딕" panose="020B0503020000020004" pitchFamily="50" charset="-127"/>
              </a:rPr>
              <a:t>ip</a:t>
            </a:r>
            <a:r>
              <a:rPr lang="en-US" altLang="ko-KR" sz="1050" dirty="0" smtClean="0">
                <a:solidFill>
                  <a:srgbClr val="000000"/>
                </a:solidFill>
                <a:latin typeface="맑은 고딕" panose="020B0503020000020004" pitchFamily="50" charset="-127"/>
              </a:rPr>
              <a:t>, tier, </a:t>
            </a:r>
            <a:r>
              <a:rPr lang="en-US" altLang="ko-KR" sz="1050" dirty="0" err="1" smtClean="0">
                <a:solidFill>
                  <a:srgbClr val="000000"/>
                </a:solidFill>
                <a:latin typeface="맑은 고딕" panose="020B0503020000020004" pitchFamily="50" charset="-127"/>
              </a:rPr>
              <a:t>log_type</a:t>
            </a:r>
            <a:r>
              <a:rPr lang="en-US" altLang="ko-KR" sz="1050" dirty="0" smtClean="0">
                <a:solidFill>
                  <a:srgbClr val="000000"/>
                </a:solidFill>
                <a:latin typeface="맑은 고딕" panose="020B0503020000020004" pitchFamily="50" charset="-127"/>
              </a:rPr>
              <a:t>, </a:t>
            </a:r>
            <a:r>
              <a:rPr lang="en-US" altLang="ko-KR" sz="1050" dirty="0" err="1" smtClean="0">
                <a:solidFill>
                  <a:srgbClr val="000000"/>
                </a:solidFill>
                <a:latin typeface="맑은 고딕" panose="020B0503020000020004" pitchFamily="50" charset="-127"/>
              </a:rPr>
              <a:t>company_name</a:t>
            </a:r>
            <a:r>
              <a:rPr lang="en-US" altLang="ko-KR" sz="1050" dirty="0" smtClean="0">
                <a:solidFill>
                  <a:srgbClr val="000000"/>
                </a:solidFill>
                <a:latin typeface="맑은 고딕" panose="020B0503020000020004" pitchFamily="50" charset="-127"/>
              </a:rPr>
              <a:t>, </a:t>
            </a:r>
            <a:r>
              <a:rPr lang="en-US" altLang="ko-KR" sz="1050" dirty="0" err="1" smtClean="0">
                <a:solidFill>
                  <a:srgbClr val="000000"/>
                </a:solidFill>
                <a:latin typeface="맑은 고딕" panose="020B0503020000020004" pitchFamily="50" charset="-127"/>
              </a:rPr>
              <a:t>system_name</a:t>
            </a:r>
            <a:r>
              <a:rPr lang="en-US" altLang="ko-KR" sz="1050" dirty="0" smtClean="0">
                <a:solidFill>
                  <a:srgbClr val="000000"/>
                </a:solidFill>
                <a:latin typeface="맑은 고딕" panose="020B0503020000020004" pitchFamily="50" charset="-127"/>
              </a:rPr>
              <a:t>, </a:t>
            </a:r>
            <a:r>
              <a:rPr lang="en-US" altLang="ko-KR" sz="1050" dirty="0" err="1" smtClean="0">
                <a:solidFill>
                  <a:srgbClr val="000000"/>
                </a:solidFill>
                <a:latin typeface="맑은 고딕" panose="020B0503020000020004" pitchFamily="50" charset="-127"/>
              </a:rPr>
              <a:t>server_name</a:t>
            </a:r>
            <a:r>
              <a:rPr lang="ko-KR" altLang="en-US" sz="1050" smtClean="0">
                <a:solidFill>
                  <a:srgbClr val="000000"/>
                </a:solidFill>
                <a:latin typeface="맑은 고딕" panose="020B0503020000020004" pitchFamily="50" charset="-127"/>
              </a:rPr>
              <a:t>을 수정한다</a:t>
            </a:r>
            <a:r>
              <a:rPr lang="en-US" altLang="ko-KR" sz="1050" dirty="0" smtClean="0">
                <a:solidFill>
                  <a:srgbClr val="000000"/>
                </a:solidFill>
                <a:latin typeface="맑은 고딕" panose="020B0503020000020004" pitchFamily="50" charset="-127"/>
              </a:rPr>
              <a:t>.</a:t>
            </a:r>
          </a:p>
          <a:p>
            <a:pPr marL="0" indent="0">
              <a:spcAft>
                <a:spcPts val="600"/>
              </a:spcAft>
              <a:buSzPts val="1100"/>
            </a:pPr>
            <a:r>
              <a:rPr lang="en-US" altLang="ko-KR" sz="1050" dirty="0">
                <a:solidFill>
                  <a:srgbClr val="000000"/>
                </a:solidFill>
                <a:latin typeface="맑은 고딕" panose="020B0503020000020004" pitchFamily="50" charset="-127"/>
              </a:rPr>
              <a:t> </a:t>
            </a:r>
            <a:r>
              <a:rPr lang="en-US" altLang="ko-KR" sz="1050" dirty="0" smtClean="0">
                <a:solidFill>
                  <a:srgbClr val="000000"/>
                </a:solidFill>
                <a:latin typeface="맑은 고딕" panose="020B0503020000020004" pitchFamily="50" charset="-127"/>
              </a:rPr>
              <a:t>    - </a:t>
            </a:r>
            <a:r>
              <a:rPr lang="en-US" altLang="ko-KR" sz="1050" dirty="0" err="1" smtClean="0">
                <a:solidFill>
                  <a:srgbClr val="000000"/>
                </a:solidFill>
                <a:latin typeface="맑은 고딕" panose="020B0503020000020004" pitchFamily="50" charset="-127"/>
              </a:rPr>
              <a:t>output.kafaka</a:t>
            </a:r>
            <a:r>
              <a:rPr lang="en-US" altLang="ko-KR" sz="1050" dirty="0" smtClean="0">
                <a:solidFill>
                  <a:srgbClr val="000000"/>
                </a:solidFill>
                <a:latin typeface="맑은 고딕" panose="020B0503020000020004" pitchFamily="50" charset="-127"/>
              </a:rPr>
              <a:t>: </a:t>
            </a:r>
            <a:r>
              <a:rPr lang="ko-KR" altLang="en-US" sz="1050" smtClean="0">
                <a:solidFill>
                  <a:srgbClr val="000000"/>
                </a:solidFill>
                <a:latin typeface="맑은 고딕" panose="020B0503020000020004" pitchFamily="50" charset="-127"/>
              </a:rPr>
              <a:t>설정에서 </a:t>
            </a:r>
            <a:r>
              <a:rPr lang="en-US" altLang="ko-KR" sz="1050" dirty="0" smtClean="0">
                <a:solidFill>
                  <a:srgbClr val="000000"/>
                </a:solidFill>
                <a:latin typeface="맑은 고딕" panose="020B0503020000020004" pitchFamily="50" charset="-127"/>
              </a:rPr>
              <a:t>topic</a:t>
            </a:r>
            <a:r>
              <a:rPr lang="ko-KR" altLang="en-US" sz="1050" smtClean="0">
                <a:solidFill>
                  <a:srgbClr val="000000"/>
                </a:solidFill>
                <a:latin typeface="맑은 고딕" panose="020B0503020000020004" pitchFamily="50" charset="-127"/>
              </a:rPr>
              <a:t>을 수정한다</a:t>
            </a:r>
            <a:r>
              <a:rPr lang="en-US" altLang="ko-KR" sz="1050" dirty="0" smtClean="0">
                <a:solidFill>
                  <a:srgbClr val="000000"/>
                </a:solidFill>
                <a:latin typeface="맑은 고딕" panose="020B0503020000020004" pitchFamily="50" charset="-127"/>
              </a:rPr>
              <a:t>. </a:t>
            </a:r>
          </a:p>
          <a:p>
            <a:pPr marL="228600" indent="-228600">
              <a:spcAft>
                <a:spcPts val="600"/>
              </a:spcAft>
              <a:buSzPts val="1100"/>
              <a:buFont typeface="+mj-ea"/>
              <a:buAutoNum type="circleNumDbPlain" startAt="3"/>
            </a:pPr>
            <a:r>
              <a:rPr lang="en-US" altLang="ko-KR" sz="1050" dirty="0">
                <a:solidFill>
                  <a:srgbClr val="000000"/>
                </a:solidFill>
                <a:latin typeface="맑은 고딕" panose="020B0503020000020004" pitchFamily="50" charset="-127"/>
              </a:rPr>
              <a:t>C:\Program Files\</a:t>
            </a:r>
            <a:r>
              <a:rPr lang="en-US" altLang="ko-KR" sz="1050" dirty="0" err="1">
                <a:solidFill>
                  <a:srgbClr val="000000"/>
                </a:solidFill>
                <a:latin typeface="맑은 고딕" panose="020B0503020000020004" pitchFamily="50" charset="-127"/>
              </a:rPr>
              <a:t>Meticbeat</a:t>
            </a:r>
            <a:r>
              <a:rPr lang="ko-KR" altLang="en-US" sz="1050">
                <a:solidFill>
                  <a:srgbClr val="000000"/>
                </a:solidFill>
                <a:latin typeface="맑은 고딕" panose="020B0503020000020004" pitchFamily="50" charset="-127"/>
              </a:rPr>
              <a:t>에 </a:t>
            </a:r>
            <a:r>
              <a:rPr lang="en-US" altLang="ko-KR" sz="1050" dirty="0" smtClean="0">
                <a:solidFill>
                  <a:srgbClr val="000000"/>
                </a:solidFill>
                <a:latin typeface="맑은 고딕" panose="020B0503020000020004" pitchFamily="50" charset="-127"/>
              </a:rPr>
              <a:t>install-service-metricbeat.ps1 </a:t>
            </a:r>
            <a:r>
              <a:rPr lang="ko-KR" altLang="en-US" sz="1050" smtClean="0">
                <a:solidFill>
                  <a:srgbClr val="000000"/>
                </a:solidFill>
                <a:latin typeface="맑은 고딕" panose="020B0503020000020004" pitchFamily="50" charset="-127"/>
              </a:rPr>
              <a:t>명령어를 실행하여 </a:t>
            </a:r>
            <a:r>
              <a:rPr lang="en-US" altLang="ko-KR" sz="1050" dirty="0" smtClean="0">
                <a:solidFill>
                  <a:srgbClr val="000000"/>
                </a:solidFill>
                <a:latin typeface="맑은 고딕" panose="020B0503020000020004" pitchFamily="50" charset="-127"/>
              </a:rPr>
              <a:t>Windows Service</a:t>
            </a:r>
            <a:r>
              <a:rPr lang="ko-KR" altLang="en-US" sz="1050" smtClean="0">
                <a:solidFill>
                  <a:srgbClr val="000000"/>
                </a:solidFill>
                <a:latin typeface="맑은 고딕" panose="020B0503020000020004" pitchFamily="50" charset="-127"/>
              </a:rPr>
              <a:t>에 </a:t>
            </a:r>
            <a:r>
              <a:rPr lang="en-US" altLang="ko-KR" sz="1050" dirty="0" err="1" smtClean="0">
                <a:solidFill>
                  <a:srgbClr val="000000"/>
                </a:solidFill>
                <a:latin typeface="맑은 고딕" panose="020B0503020000020004" pitchFamily="50" charset="-127"/>
              </a:rPr>
              <a:t>metricbeat</a:t>
            </a:r>
            <a:r>
              <a:rPr lang="ko-KR" altLang="en-US" sz="1050" smtClean="0">
                <a:solidFill>
                  <a:srgbClr val="000000"/>
                </a:solidFill>
                <a:latin typeface="맑은 고딕" panose="020B0503020000020004" pitchFamily="50" charset="-127"/>
              </a:rPr>
              <a:t>를 등록한다</a:t>
            </a:r>
            <a:r>
              <a:rPr lang="en-US" altLang="ko-KR" sz="1050" dirty="0" smtClean="0">
                <a:solidFill>
                  <a:srgbClr val="000000"/>
                </a:solidFill>
                <a:latin typeface="맑은 고딕" panose="020B0503020000020004" pitchFamily="50" charset="-127"/>
              </a:rPr>
              <a:t>.</a:t>
            </a:r>
          </a:p>
          <a:p>
            <a:pPr marL="228600" indent="-228600">
              <a:spcAft>
                <a:spcPts val="600"/>
              </a:spcAft>
              <a:buSzPts val="1100"/>
              <a:buFont typeface="+mj-ea"/>
              <a:buAutoNum type="circleNumDbPlain" startAt="3"/>
            </a:pPr>
            <a:r>
              <a:rPr lang="en-US" altLang="ko-KR" sz="1050" dirty="0" smtClean="0">
                <a:solidFill>
                  <a:srgbClr val="000000"/>
                </a:solidFill>
                <a:latin typeface="맑은 고딕" panose="020B0503020000020004" pitchFamily="50" charset="-127"/>
              </a:rPr>
              <a:t>Windows </a:t>
            </a:r>
            <a:r>
              <a:rPr lang="ko-KR" altLang="en-US" sz="1050" smtClean="0">
                <a:solidFill>
                  <a:srgbClr val="000000"/>
                </a:solidFill>
                <a:latin typeface="맑은 고딕" panose="020B0503020000020004" pitchFamily="50" charset="-127"/>
              </a:rPr>
              <a:t>서비스에서 </a:t>
            </a:r>
            <a:r>
              <a:rPr lang="en-US" altLang="ko-KR" sz="1050" dirty="0" err="1" smtClean="0">
                <a:solidFill>
                  <a:srgbClr val="000000"/>
                </a:solidFill>
                <a:latin typeface="맑은 고딕" panose="020B0503020000020004" pitchFamily="50" charset="-127"/>
              </a:rPr>
              <a:t>metricbeat</a:t>
            </a:r>
            <a:r>
              <a:rPr lang="ko-KR" altLang="en-US" sz="1050" smtClean="0">
                <a:solidFill>
                  <a:srgbClr val="000000"/>
                </a:solidFill>
                <a:latin typeface="맑은 고딕" panose="020B0503020000020004" pitchFamily="50" charset="-127"/>
              </a:rPr>
              <a:t>를 찾아 설정정보에서 시작유형을 지연된 시작으로 변경하고 서비스를 시작한다</a:t>
            </a:r>
            <a:r>
              <a:rPr lang="en-US" altLang="ko-KR" sz="1050" dirty="0" smtClean="0">
                <a:solidFill>
                  <a:srgbClr val="000000"/>
                </a:solidFill>
                <a:latin typeface="맑은 고딕" panose="020B0503020000020004" pitchFamily="50" charset="-127"/>
              </a:rPr>
              <a:t>.</a:t>
            </a:r>
          </a:p>
          <a:p>
            <a:pPr marL="0" indent="0">
              <a:spcAft>
                <a:spcPts val="600"/>
              </a:spcAft>
              <a:buSzPts val="1100"/>
            </a:pPr>
            <a:r>
              <a:rPr lang="en-US" altLang="ko-KR" sz="1050" dirty="0">
                <a:solidFill>
                  <a:srgbClr val="000000"/>
                </a:solidFill>
                <a:latin typeface="맑은 고딕" panose="020B0503020000020004" pitchFamily="50" charset="-127"/>
              </a:rPr>
              <a:t> </a:t>
            </a:r>
            <a:r>
              <a:rPr lang="en-US" altLang="ko-KR" sz="1050" dirty="0" smtClean="0">
                <a:solidFill>
                  <a:srgbClr val="000000"/>
                </a:solidFill>
                <a:latin typeface="맑은 고딕" panose="020B0503020000020004" pitchFamily="50" charset="-127"/>
              </a:rPr>
              <a:t>    - </a:t>
            </a:r>
            <a:r>
              <a:rPr lang="ko-KR" altLang="en-US" sz="1050" smtClean="0">
                <a:solidFill>
                  <a:srgbClr val="000000"/>
                </a:solidFill>
                <a:latin typeface="맑은 고딕" panose="020B0503020000020004" pitchFamily="50" charset="-127"/>
              </a:rPr>
              <a:t>시작유형 </a:t>
            </a:r>
            <a:r>
              <a:rPr lang="en-US" altLang="ko-KR" sz="1050" dirty="0" smtClean="0">
                <a:solidFill>
                  <a:srgbClr val="000000"/>
                </a:solidFill>
                <a:latin typeface="맑은 고딕" panose="020B0503020000020004" pitchFamily="50" charset="-127"/>
              </a:rPr>
              <a:t>: </a:t>
            </a:r>
            <a:r>
              <a:rPr lang="ko-KR" altLang="en-US" sz="1050" smtClean="0">
                <a:solidFill>
                  <a:srgbClr val="000000"/>
                </a:solidFill>
                <a:latin typeface="맑은 고딕" panose="020B0503020000020004" pitchFamily="50" charset="-127"/>
              </a:rPr>
              <a:t>자동</a:t>
            </a:r>
            <a:r>
              <a:rPr lang="en-US" altLang="ko-KR" sz="1050" dirty="0" smtClean="0">
                <a:solidFill>
                  <a:srgbClr val="000000"/>
                </a:solidFill>
                <a:latin typeface="맑은 고딕" panose="020B0503020000020004" pitchFamily="50" charset="-127"/>
              </a:rPr>
              <a:t>(</a:t>
            </a:r>
            <a:r>
              <a:rPr lang="ko-KR" altLang="en-US" sz="1050" smtClean="0">
                <a:solidFill>
                  <a:srgbClr val="000000"/>
                </a:solidFill>
                <a:latin typeface="맑은 고딕" panose="020B0503020000020004" pitchFamily="50" charset="-127"/>
              </a:rPr>
              <a:t>지연된 시작</a:t>
            </a:r>
            <a:r>
              <a:rPr lang="en-US" altLang="ko-KR" sz="1050" dirty="0" smtClean="0">
                <a:solidFill>
                  <a:srgbClr val="000000"/>
                </a:solidFill>
                <a:latin typeface="맑은 고딕" panose="020B0503020000020004" pitchFamily="50" charset="-127"/>
              </a:rPr>
              <a:t>) </a:t>
            </a:r>
            <a:r>
              <a:rPr lang="ko-KR" altLang="en-US" sz="1050" smtClean="0">
                <a:solidFill>
                  <a:srgbClr val="000000"/>
                </a:solidFill>
                <a:latin typeface="맑은 고딕" panose="020B0503020000020004" pitchFamily="50" charset="-127"/>
              </a:rPr>
              <a:t>설정</a:t>
            </a:r>
            <a:endParaRPr lang="en-US" altLang="ko-KR" sz="1050" dirty="0" smtClean="0">
              <a:solidFill>
                <a:srgbClr val="000000"/>
              </a:solidFill>
              <a:latin typeface="맑은 고딕" panose="020B0503020000020004" pitchFamily="50" charset="-127"/>
            </a:endParaRPr>
          </a:p>
          <a:p>
            <a:pPr marL="0" indent="0">
              <a:spcAft>
                <a:spcPts val="600"/>
              </a:spcAft>
              <a:buSzPts val="1100"/>
            </a:pPr>
            <a:r>
              <a:rPr lang="en-US" altLang="ko-KR" sz="1050" dirty="0">
                <a:solidFill>
                  <a:srgbClr val="000000"/>
                </a:solidFill>
                <a:latin typeface="맑은 고딕" panose="020B0503020000020004" pitchFamily="50" charset="-127"/>
              </a:rPr>
              <a:t> </a:t>
            </a:r>
            <a:r>
              <a:rPr lang="en-US" altLang="ko-KR" sz="1050" dirty="0" smtClean="0">
                <a:solidFill>
                  <a:srgbClr val="000000"/>
                </a:solidFill>
                <a:latin typeface="맑은 고딕" panose="020B0503020000020004" pitchFamily="50" charset="-127"/>
              </a:rPr>
              <a:t>    </a:t>
            </a:r>
            <a:endParaRPr lang="en-US" altLang="ko-KR" sz="1050" dirty="0">
              <a:solidFill>
                <a:srgbClr val="000000"/>
              </a:solidFill>
              <a:latin typeface="맑은 고딕" panose="020B0503020000020004" pitchFamily="50" charset="-127"/>
            </a:endParaRPr>
          </a:p>
        </p:txBody>
      </p:sp>
      <p:pic>
        <p:nvPicPr>
          <p:cNvPr id="3" name="그림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61807" y="3383553"/>
            <a:ext cx="2231397" cy="24808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500662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xmlns="" id="{CD77FC6E-604A-402C-81AD-4D51DF2861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[back-up]6. beat </a:t>
            </a:r>
            <a:r>
              <a:rPr lang="ko-KR" altLang="en-US"/>
              <a:t>설치방법</a:t>
            </a:r>
            <a:endParaRPr lang="ko-KR" altLang="en-US" dirty="0"/>
          </a:p>
        </p:txBody>
      </p:sp>
      <p:sp>
        <p:nvSpPr>
          <p:cNvPr id="5" name="직사각형 4">
            <a:extLst>
              <a:ext uri="{FF2B5EF4-FFF2-40B4-BE49-F238E27FC236}">
                <a16:creationId xmlns:a16="http://schemas.microsoft.com/office/drawing/2014/main" xmlns="" id="{3A1CD256-06BE-4D44-8125-3E182DA1FA02}"/>
              </a:ext>
            </a:extLst>
          </p:cNvPr>
          <p:cNvSpPr/>
          <p:nvPr/>
        </p:nvSpPr>
        <p:spPr>
          <a:xfrm>
            <a:off x="261962" y="872716"/>
            <a:ext cx="2782826" cy="352418"/>
          </a:xfrm>
          <a:prstGeom prst="rect">
            <a:avLst/>
          </a:prstGeom>
          <a:solidFill>
            <a:schemeClr val="bg2">
              <a:lumMod val="25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latinLnBrk="0"/>
            <a:r>
              <a:rPr lang="en-US" altLang="ko-KR" sz="127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Beat </a:t>
            </a:r>
            <a:r>
              <a:rPr lang="ko-KR" altLang="en-US" sz="127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설정 </a:t>
            </a:r>
            <a:r>
              <a:rPr lang="ko-KR" altLang="en-US" sz="1270" b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변경</a:t>
            </a:r>
            <a:r>
              <a:rPr lang="en-US" altLang="ko-KR" sz="127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(windows - metric)</a:t>
            </a:r>
            <a:endParaRPr lang="ko-KR" altLang="en-US" sz="127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직사각형 14">
            <a:extLst>
              <a:ext uri="{FF2B5EF4-FFF2-40B4-BE49-F238E27FC236}">
                <a16:creationId xmlns:a16="http://schemas.microsoft.com/office/drawing/2014/main" xmlns="" id="{1E13CEB8-C886-48FA-8959-903CED5654D8}"/>
              </a:ext>
            </a:extLst>
          </p:cNvPr>
          <p:cNvSpPr/>
          <p:nvPr/>
        </p:nvSpPr>
        <p:spPr>
          <a:xfrm>
            <a:off x="9314168" y="2292940"/>
            <a:ext cx="579609" cy="12163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0" name="직사각형 19">
            <a:extLst>
              <a:ext uri="{FF2B5EF4-FFF2-40B4-BE49-F238E27FC236}">
                <a16:creationId xmlns:a16="http://schemas.microsoft.com/office/drawing/2014/main" xmlns="" id="{81B0201F-8C6D-4BEF-ADDD-126665737459}"/>
              </a:ext>
            </a:extLst>
          </p:cNvPr>
          <p:cNvSpPr/>
          <p:nvPr/>
        </p:nvSpPr>
        <p:spPr>
          <a:xfrm>
            <a:off x="273050" y="1340768"/>
            <a:ext cx="9347402" cy="3647152"/>
          </a:xfrm>
          <a:prstGeom prst="rect">
            <a:avLst/>
          </a:prstGeom>
          <a:solidFill>
            <a:schemeClr val="tx1"/>
          </a:solidFill>
        </p:spPr>
        <p:txBody>
          <a:bodyPr wrap="square">
            <a:spAutoFit/>
          </a:bodyPr>
          <a:lstStyle/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#================================ Custom fields =====================================</a:t>
            </a:r>
          </a:p>
          <a:p>
            <a:r>
              <a:rPr lang="en-US" altLang="ko-KR" sz="105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fields_under_root</a:t>
            </a:r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 true</a:t>
            </a:r>
          </a:p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fields:</a:t>
            </a:r>
          </a:p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altLang="ko-KR" sz="1050" dirty="0" err="1">
                <a:solidFill>
                  <a:srgbClr val="FFFF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ip</a:t>
            </a:r>
            <a:r>
              <a:rPr lang="en-US" altLang="ko-KR" sz="1050" dirty="0">
                <a:solidFill>
                  <a:srgbClr val="FFFF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 172.19.115.101</a:t>
            </a:r>
          </a:p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tier: OS</a:t>
            </a:r>
          </a:p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altLang="ko-KR" sz="105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log_type</a:t>
            </a:r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 </a:t>
            </a:r>
            <a:r>
              <a:rPr lang="en-US" altLang="ko-KR" sz="105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windows_metric</a:t>
            </a:r>
            <a:endParaRPr lang="en-US" altLang="ko-KR" sz="1050" dirty="0">
              <a:solidFill>
                <a:schemeClr val="bg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altLang="ko-KR" sz="1050" dirty="0" err="1">
                <a:solidFill>
                  <a:srgbClr val="FFFF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company_name</a:t>
            </a:r>
            <a:r>
              <a:rPr lang="en-US" altLang="ko-KR" sz="1050" dirty="0">
                <a:solidFill>
                  <a:srgbClr val="FFFF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 HWCC</a:t>
            </a:r>
          </a:p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altLang="ko-KR" sz="105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system_name</a:t>
            </a:r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 </a:t>
            </a:r>
            <a:r>
              <a:rPr lang="en-US" altLang="ko-KR" sz="105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smartwork</a:t>
            </a:r>
            <a:endParaRPr lang="en-US" altLang="ko-KR" sz="1050" dirty="0">
              <a:solidFill>
                <a:schemeClr val="bg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altLang="ko-KR" sz="1050" dirty="0" err="1">
                <a:solidFill>
                  <a:srgbClr val="FFFF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server_name</a:t>
            </a:r>
            <a:r>
              <a:rPr lang="en-US" altLang="ko-KR" sz="1050" dirty="0">
                <a:solidFill>
                  <a:srgbClr val="FFFF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 HCC-DBS01P</a:t>
            </a:r>
          </a:p>
          <a:p>
            <a:endParaRPr lang="en-US" altLang="ko-KR" sz="1050" dirty="0">
              <a:solidFill>
                <a:schemeClr val="bg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#================================ Outputs =====================================</a:t>
            </a:r>
          </a:p>
          <a:p>
            <a:r>
              <a:rPr lang="en-US" altLang="ko-KR" sz="105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output.kafka</a:t>
            </a:r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</a:p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hosts: ["172.16.5.97:9092","172.16.5.100:9092","172.16.5.101:9092"]</a:t>
            </a:r>
          </a:p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altLang="ko-KR" sz="1050" dirty="0">
                <a:solidFill>
                  <a:srgbClr val="FFFF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topic: '</a:t>
            </a:r>
            <a:r>
              <a:rPr lang="en-US" altLang="ko-KR" sz="1050" dirty="0" err="1">
                <a:solidFill>
                  <a:srgbClr val="FFFF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hwcc_metric_topic</a:t>
            </a:r>
            <a:r>
              <a:rPr lang="en-US" altLang="ko-KR" sz="1050" dirty="0">
                <a:solidFill>
                  <a:srgbClr val="FFFF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'</a:t>
            </a:r>
          </a:p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workers: 1</a:t>
            </a:r>
          </a:p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altLang="ko-KR" sz="105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bulk_max_size</a:t>
            </a:r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 10240</a:t>
            </a:r>
          </a:p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altLang="ko-KR" sz="105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broker_timeout</a:t>
            </a:r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 5s</a:t>
            </a:r>
          </a:p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altLang="ko-KR" sz="105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partition.round_robin</a:t>
            </a:r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</a:p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ko-KR" sz="105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reachable_only</a:t>
            </a:r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 false</a:t>
            </a:r>
          </a:p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altLang="ko-KR" sz="105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required_acks</a:t>
            </a:r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 1</a:t>
            </a:r>
          </a:p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compression: </a:t>
            </a:r>
            <a:r>
              <a:rPr lang="en-US" altLang="ko-KR" sz="105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gzip</a:t>
            </a:r>
            <a:endParaRPr lang="en-US" altLang="ko-KR" sz="1050" dirty="0">
              <a:solidFill>
                <a:schemeClr val="bg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altLang="ko-KR" sz="105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max_message_bytes</a:t>
            </a:r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 1000000</a:t>
            </a:r>
            <a:endParaRPr lang="ko-KR" altLang="en-US" sz="1050" dirty="0">
              <a:solidFill>
                <a:schemeClr val="bg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3327983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xmlns="" id="{CD77FC6E-604A-402C-81AD-4D51DF2861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[back-up]6</a:t>
            </a:r>
            <a:r>
              <a:rPr lang="en-US" altLang="ko-KR" dirty="0" smtClean="0"/>
              <a:t>. beat </a:t>
            </a:r>
            <a:r>
              <a:rPr lang="ko-KR" altLang="en-US" smtClean="0"/>
              <a:t>설치방법</a:t>
            </a:r>
            <a:endParaRPr lang="ko-KR" altLang="en-US" dirty="0"/>
          </a:p>
        </p:txBody>
      </p:sp>
      <p:sp>
        <p:nvSpPr>
          <p:cNvPr id="5" name="직사각형 4">
            <a:extLst>
              <a:ext uri="{FF2B5EF4-FFF2-40B4-BE49-F238E27FC236}">
                <a16:creationId xmlns:a16="http://schemas.microsoft.com/office/drawing/2014/main" xmlns="" id="{3A1CD256-06BE-4D44-8125-3E182DA1FA02}"/>
              </a:ext>
            </a:extLst>
          </p:cNvPr>
          <p:cNvSpPr/>
          <p:nvPr/>
        </p:nvSpPr>
        <p:spPr>
          <a:xfrm>
            <a:off x="261962" y="916342"/>
            <a:ext cx="2415544" cy="352418"/>
          </a:xfrm>
          <a:prstGeom prst="rect">
            <a:avLst/>
          </a:prstGeom>
          <a:solidFill>
            <a:schemeClr val="bg2">
              <a:lumMod val="25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latinLnBrk="0"/>
            <a:r>
              <a:rPr lang="en-US" altLang="ko-KR" sz="127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Beat </a:t>
            </a:r>
            <a:r>
              <a:rPr lang="ko-KR" altLang="en-US" sz="1270" b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설치</a:t>
            </a:r>
            <a:endParaRPr lang="ko-KR" altLang="en-US" sz="127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모서리가 둥근 직사각형 43">
            <a:extLst>
              <a:ext uri="{FF2B5EF4-FFF2-40B4-BE49-F238E27FC236}">
                <a16:creationId xmlns:a16="http://schemas.microsoft.com/office/drawing/2014/main" xmlns="" id="{B5CCC2DD-390B-44C7-869D-7BCF79820979}"/>
              </a:ext>
            </a:extLst>
          </p:cNvPr>
          <p:cNvSpPr/>
          <p:nvPr/>
        </p:nvSpPr>
        <p:spPr>
          <a:xfrm>
            <a:off x="285547" y="1340768"/>
            <a:ext cx="887034" cy="360634"/>
          </a:xfrm>
          <a:prstGeom prst="roundRect">
            <a:avLst>
              <a:gd name="adj" fmla="val 12072"/>
            </a:avLst>
          </a:prstGeom>
          <a:pattFill prst="ltDnDiag">
            <a:fgClr>
              <a:schemeClr val="bg1">
                <a:lumMod val="85000"/>
              </a:schemeClr>
            </a:fgClr>
            <a:bgClr>
              <a:schemeClr val="bg1"/>
            </a:bgClr>
          </a:patt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995464"/>
            <a:r>
              <a:rPr lang="ko-KR" altLang="en-US" sz="1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작업 대상</a:t>
            </a:r>
            <a:endParaRPr lang="ko-KR" altLang="en-US" sz="7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Rectangle 14">
            <a:extLst>
              <a:ext uri="{FF2B5EF4-FFF2-40B4-BE49-F238E27FC236}">
                <a16:creationId xmlns:a16="http://schemas.microsoft.com/office/drawing/2014/main" xmlns="" id="{3D732300-9166-4D27-A6E6-070F0FB58FE6}"/>
              </a:ext>
            </a:extLst>
          </p:cNvPr>
          <p:cNvSpPr>
            <a:spLocks noChangeArrowheads="1"/>
          </p:cNvSpPr>
          <p:nvPr/>
        </p:nvSpPr>
        <p:spPr bwMode="gray">
          <a:xfrm>
            <a:off x="1244588" y="1359617"/>
            <a:ext cx="8069580" cy="334428"/>
          </a:xfrm>
          <a:prstGeom prst="rect">
            <a:avLst/>
          </a:prstGeom>
          <a:solidFill>
            <a:schemeClr val="bg1"/>
          </a:solidFill>
          <a:ln w="12700" algn="ctr">
            <a:solidFill>
              <a:schemeClr val="tx1"/>
            </a:solidFill>
            <a:miter lim="800000"/>
            <a:headEnd/>
            <a:tailEnd/>
          </a:ln>
        </p:spPr>
        <p:txBody>
          <a:bodyPr lIns="63500" tIns="0" rIns="64800" bIns="0" anchor="ctr"/>
          <a:lstStyle>
            <a:lvl1pPr marL="1619250" indent="-182563" eaLnBrk="0" hangingPunct="0">
              <a:defRPr>
                <a:solidFill>
                  <a:schemeClr val="folHlink"/>
                </a:solidFill>
                <a:latin typeface="PwC_Logo" pitchFamily="2" charset="2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folHlink"/>
                </a:solidFill>
                <a:latin typeface="PwC_Logo" pitchFamily="2" charset="2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folHlink"/>
                </a:solidFill>
                <a:latin typeface="PwC_Logo" pitchFamily="2" charset="2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folHlink"/>
                </a:solidFill>
                <a:latin typeface="PwC_Logo" pitchFamily="2" charset="2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folHlink"/>
                </a:solidFill>
                <a:latin typeface="PwC_Logo" pitchFamily="2" charset="2"/>
                <a:cs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SzPct val="90000"/>
              <a:defRPr>
                <a:solidFill>
                  <a:schemeClr val="folHlink"/>
                </a:solidFill>
                <a:latin typeface="PwC_Logo" pitchFamily="2" charset="2"/>
                <a:cs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SzPct val="90000"/>
              <a:defRPr>
                <a:solidFill>
                  <a:schemeClr val="folHlink"/>
                </a:solidFill>
                <a:latin typeface="PwC_Logo" pitchFamily="2" charset="2"/>
                <a:cs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SzPct val="90000"/>
              <a:defRPr>
                <a:solidFill>
                  <a:schemeClr val="folHlink"/>
                </a:solidFill>
                <a:latin typeface="PwC_Logo" pitchFamily="2" charset="2"/>
                <a:cs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SzPct val="90000"/>
              <a:defRPr>
                <a:solidFill>
                  <a:schemeClr val="folHlink"/>
                </a:solidFill>
                <a:latin typeface="PwC_Logo" pitchFamily="2" charset="2"/>
                <a:cs typeface="Arial" panose="020B0604020202020204" pitchFamily="34" charset="0"/>
              </a:defRPr>
            </a:lvl9pPr>
          </a:lstStyle>
          <a:p>
            <a:pPr marL="182563">
              <a:spcAft>
                <a:spcPts val="600"/>
              </a:spcAft>
              <a:buSzPts val="1100"/>
              <a:buFont typeface="Arial" panose="020B0604020202020204" pitchFamily="34" charset="0"/>
              <a:buChar char="•"/>
            </a:pPr>
            <a:r>
              <a:rPr lang="en-US" altLang="ko-KR" sz="1050" dirty="0" smtClean="0">
                <a:solidFill>
                  <a:srgbClr val="000000"/>
                </a:solidFill>
                <a:latin typeface="맑은 고딕" panose="020B0503020000020004" pitchFamily="50" charset="-127"/>
              </a:rPr>
              <a:t>Windows </a:t>
            </a:r>
            <a:r>
              <a:rPr lang="en-US" altLang="ko-KR" sz="1050" dirty="0" err="1" smtClean="0">
                <a:solidFill>
                  <a:srgbClr val="000000"/>
                </a:solidFill>
                <a:latin typeface="맑은 고딕" panose="020B0503020000020004" pitchFamily="50" charset="-127"/>
              </a:rPr>
              <a:t>winlogbeat</a:t>
            </a:r>
            <a:r>
              <a:rPr lang="en-US" altLang="ko-KR" sz="1050" dirty="0" smtClean="0">
                <a:solidFill>
                  <a:srgbClr val="000000"/>
                </a:solidFill>
                <a:latin typeface="맑은 고딕" panose="020B0503020000020004" pitchFamily="50" charset="-127"/>
              </a:rPr>
              <a:t> </a:t>
            </a:r>
            <a:r>
              <a:rPr lang="ko-KR" altLang="en-US" sz="1050" smtClean="0">
                <a:solidFill>
                  <a:srgbClr val="000000"/>
                </a:solidFill>
                <a:latin typeface="맑은 고딕" panose="020B0503020000020004" pitchFamily="50" charset="-127"/>
              </a:rPr>
              <a:t>설치</a:t>
            </a:r>
            <a:endParaRPr lang="en-US" altLang="ko-KR" sz="1050" dirty="0">
              <a:solidFill>
                <a:srgbClr val="000000"/>
              </a:solidFill>
              <a:latin typeface="맑은 고딕" panose="020B0503020000020004" pitchFamily="50" charset="-127"/>
            </a:endParaRPr>
          </a:p>
        </p:txBody>
      </p:sp>
      <p:sp>
        <p:nvSpPr>
          <p:cNvPr id="10" name="모서리가 둥근 직사각형 43">
            <a:extLst>
              <a:ext uri="{FF2B5EF4-FFF2-40B4-BE49-F238E27FC236}">
                <a16:creationId xmlns:a16="http://schemas.microsoft.com/office/drawing/2014/main" xmlns="" id="{94CD274E-7066-44C3-B398-B4BBF1CEEDC1}"/>
              </a:ext>
            </a:extLst>
          </p:cNvPr>
          <p:cNvSpPr/>
          <p:nvPr/>
        </p:nvSpPr>
        <p:spPr>
          <a:xfrm>
            <a:off x="285547" y="1759425"/>
            <a:ext cx="887034" cy="360634"/>
          </a:xfrm>
          <a:prstGeom prst="roundRect">
            <a:avLst>
              <a:gd name="adj" fmla="val 12072"/>
            </a:avLst>
          </a:prstGeom>
          <a:pattFill prst="ltDnDiag">
            <a:fgClr>
              <a:schemeClr val="bg1">
                <a:lumMod val="85000"/>
              </a:schemeClr>
            </a:fgClr>
            <a:bgClr>
              <a:schemeClr val="bg1"/>
            </a:bgClr>
          </a:patt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995464"/>
            <a:r>
              <a:rPr lang="ko-KR" altLang="en-US" sz="1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작업 내용</a:t>
            </a:r>
            <a:endParaRPr lang="ko-KR" altLang="en-US" sz="7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Rectangle 14">
            <a:extLst>
              <a:ext uri="{FF2B5EF4-FFF2-40B4-BE49-F238E27FC236}">
                <a16:creationId xmlns:a16="http://schemas.microsoft.com/office/drawing/2014/main" xmlns="" id="{271D5C39-1A09-4325-A573-E826679FD6E3}"/>
              </a:ext>
            </a:extLst>
          </p:cNvPr>
          <p:cNvSpPr>
            <a:spLocks noChangeArrowheads="1"/>
          </p:cNvSpPr>
          <p:nvPr/>
        </p:nvSpPr>
        <p:spPr bwMode="gray">
          <a:xfrm>
            <a:off x="1244588" y="1778273"/>
            <a:ext cx="8069580" cy="4279019"/>
          </a:xfrm>
          <a:prstGeom prst="rect">
            <a:avLst/>
          </a:prstGeom>
          <a:solidFill>
            <a:schemeClr val="bg1"/>
          </a:solidFill>
          <a:ln w="12700" algn="ctr">
            <a:solidFill>
              <a:schemeClr val="tx1"/>
            </a:solidFill>
            <a:miter lim="800000"/>
            <a:headEnd/>
            <a:tailEnd/>
          </a:ln>
        </p:spPr>
        <p:txBody>
          <a:bodyPr lIns="63500" tIns="0" rIns="64800" bIns="0" anchor="t"/>
          <a:lstStyle>
            <a:lvl1pPr marL="1619250" indent="-182563" eaLnBrk="0" hangingPunct="0">
              <a:defRPr>
                <a:solidFill>
                  <a:schemeClr val="folHlink"/>
                </a:solidFill>
                <a:latin typeface="PwC_Logo" pitchFamily="2" charset="2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folHlink"/>
                </a:solidFill>
                <a:latin typeface="PwC_Logo" pitchFamily="2" charset="2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folHlink"/>
                </a:solidFill>
                <a:latin typeface="PwC_Logo" pitchFamily="2" charset="2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folHlink"/>
                </a:solidFill>
                <a:latin typeface="PwC_Logo" pitchFamily="2" charset="2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folHlink"/>
                </a:solidFill>
                <a:latin typeface="PwC_Logo" pitchFamily="2" charset="2"/>
                <a:cs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SzPct val="90000"/>
              <a:defRPr>
                <a:solidFill>
                  <a:schemeClr val="folHlink"/>
                </a:solidFill>
                <a:latin typeface="PwC_Logo" pitchFamily="2" charset="2"/>
                <a:cs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SzPct val="90000"/>
              <a:defRPr>
                <a:solidFill>
                  <a:schemeClr val="folHlink"/>
                </a:solidFill>
                <a:latin typeface="PwC_Logo" pitchFamily="2" charset="2"/>
                <a:cs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SzPct val="90000"/>
              <a:defRPr>
                <a:solidFill>
                  <a:schemeClr val="folHlink"/>
                </a:solidFill>
                <a:latin typeface="PwC_Logo" pitchFamily="2" charset="2"/>
                <a:cs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SzPct val="90000"/>
              <a:defRPr>
                <a:solidFill>
                  <a:schemeClr val="folHlink"/>
                </a:solidFill>
                <a:latin typeface="PwC_Logo" pitchFamily="2" charset="2"/>
                <a:cs typeface="Arial" panose="020B0604020202020204" pitchFamily="34" charset="0"/>
              </a:defRPr>
            </a:lvl9pPr>
          </a:lstStyle>
          <a:p>
            <a:pPr marL="228600" indent="-228600">
              <a:spcAft>
                <a:spcPts val="600"/>
              </a:spcAft>
              <a:buSzPts val="1100"/>
              <a:buFont typeface="+mj-ea"/>
              <a:buAutoNum type="circleNumDbPlain"/>
            </a:pPr>
            <a:r>
              <a:rPr lang="en-US" altLang="ko-KR" sz="1050" dirty="0">
                <a:solidFill>
                  <a:srgbClr val="000000"/>
                </a:solidFill>
                <a:latin typeface="맑은 고딕" panose="020B0503020000020004" pitchFamily="50" charset="-127"/>
              </a:rPr>
              <a:t>Winlogbeat.zip </a:t>
            </a:r>
            <a:r>
              <a:rPr lang="ko-KR" altLang="en-US" sz="1050" smtClean="0">
                <a:solidFill>
                  <a:srgbClr val="000000"/>
                </a:solidFill>
                <a:latin typeface="맑은 고딕" panose="020B0503020000020004" pitchFamily="50" charset="-127"/>
              </a:rPr>
              <a:t>파일을 </a:t>
            </a:r>
            <a:r>
              <a:rPr lang="en-US" altLang="ko-KR" sz="1050" dirty="0">
                <a:solidFill>
                  <a:srgbClr val="000000"/>
                </a:solidFill>
                <a:latin typeface="맑은 고딕" panose="020B0503020000020004" pitchFamily="50" charset="-127"/>
              </a:rPr>
              <a:t>windows server C:\Program Files\</a:t>
            </a:r>
            <a:r>
              <a:rPr lang="en-US" altLang="ko-KR" sz="1050" dirty="0" err="1">
                <a:solidFill>
                  <a:srgbClr val="000000"/>
                </a:solidFill>
                <a:latin typeface="맑은 고딕" panose="020B0503020000020004" pitchFamily="50" charset="-127"/>
              </a:rPr>
              <a:t>Winlogbeat</a:t>
            </a:r>
            <a:r>
              <a:rPr lang="ko-KR" altLang="en-US" sz="1050" smtClean="0">
                <a:solidFill>
                  <a:srgbClr val="000000"/>
                </a:solidFill>
                <a:latin typeface="맑은 고딕" panose="020B0503020000020004" pitchFamily="50" charset="-127"/>
              </a:rPr>
              <a:t>에 업로드 한다</a:t>
            </a:r>
            <a:r>
              <a:rPr lang="en-US" altLang="ko-KR" sz="1050" dirty="0" smtClean="0">
                <a:solidFill>
                  <a:srgbClr val="000000"/>
                </a:solidFill>
                <a:latin typeface="맑은 고딕" panose="020B0503020000020004" pitchFamily="50" charset="-127"/>
              </a:rPr>
              <a:t>.</a:t>
            </a:r>
          </a:p>
          <a:p>
            <a:pPr marL="228600" indent="-228600">
              <a:spcAft>
                <a:spcPts val="600"/>
              </a:spcAft>
              <a:buSzPts val="1100"/>
              <a:buFont typeface="+mj-ea"/>
              <a:buAutoNum type="circleNumDbPlain"/>
            </a:pPr>
            <a:r>
              <a:rPr lang="en-US" altLang="ko-KR" sz="1050" dirty="0" err="1">
                <a:solidFill>
                  <a:srgbClr val="000000"/>
                </a:solidFill>
                <a:latin typeface="맑은 고딕" panose="020B0503020000020004" pitchFamily="50" charset="-127"/>
              </a:rPr>
              <a:t>winlogbeat.yml</a:t>
            </a:r>
            <a:r>
              <a:rPr lang="en-US" altLang="ko-KR" sz="1050" dirty="0">
                <a:solidFill>
                  <a:srgbClr val="000000"/>
                </a:solidFill>
                <a:latin typeface="맑은 고딕" panose="020B0503020000020004" pitchFamily="50" charset="-127"/>
              </a:rPr>
              <a:t> </a:t>
            </a:r>
            <a:r>
              <a:rPr lang="ko-KR" altLang="en-US" sz="1050" smtClean="0">
                <a:solidFill>
                  <a:srgbClr val="000000"/>
                </a:solidFill>
                <a:latin typeface="맑은 고딕" panose="020B0503020000020004" pitchFamily="50" charset="-127"/>
              </a:rPr>
              <a:t>내용을 서버 설정에 맞게 수정</a:t>
            </a:r>
            <a:endParaRPr lang="en-US" altLang="ko-KR" sz="1050" dirty="0" smtClean="0">
              <a:solidFill>
                <a:srgbClr val="000000"/>
              </a:solidFill>
              <a:latin typeface="맑은 고딕" panose="020B0503020000020004" pitchFamily="50" charset="-127"/>
            </a:endParaRPr>
          </a:p>
          <a:p>
            <a:pPr marL="0" indent="0">
              <a:spcAft>
                <a:spcPts val="600"/>
              </a:spcAft>
              <a:buSzPts val="1100"/>
            </a:pPr>
            <a:r>
              <a:rPr lang="en-US" altLang="ko-KR" sz="1050" dirty="0">
                <a:solidFill>
                  <a:srgbClr val="000000"/>
                </a:solidFill>
                <a:latin typeface="맑은 고딕" panose="020B0503020000020004" pitchFamily="50" charset="-127"/>
              </a:rPr>
              <a:t> </a:t>
            </a:r>
            <a:r>
              <a:rPr lang="en-US" altLang="ko-KR" sz="1050" dirty="0" smtClean="0">
                <a:solidFill>
                  <a:srgbClr val="000000"/>
                </a:solidFill>
                <a:latin typeface="맑은 고딕" panose="020B0503020000020004" pitchFamily="50" charset="-127"/>
              </a:rPr>
              <a:t>    - fields: </a:t>
            </a:r>
            <a:r>
              <a:rPr lang="ko-KR" altLang="en-US" sz="1050" smtClean="0">
                <a:solidFill>
                  <a:srgbClr val="000000"/>
                </a:solidFill>
                <a:latin typeface="맑은 고딕" panose="020B0503020000020004" pitchFamily="50" charset="-127"/>
              </a:rPr>
              <a:t>설정에서 </a:t>
            </a:r>
            <a:r>
              <a:rPr lang="en-US" altLang="ko-KR" sz="1050" dirty="0" err="1" smtClean="0">
                <a:solidFill>
                  <a:srgbClr val="000000"/>
                </a:solidFill>
                <a:latin typeface="맑은 고딕" panose="020B0503020000020004" pitchFamily="50" charset="-127"/>
              </a:rPr>
              <a:t>ip</a:t>
            </a:r>
            <a:r>
              <a:rPr lang="en-US" altLang="ko-KR" sz="1050" dirty="0" smtClean="0">
                <a:solidFill>
                  <a:srgbClr val="000000"/>
                </a:solidFill>
                <a:latin typeface="맑은 고딕" panose="020B0503020000020004" pitchFamily="50" charset="-127"/>
              </a:rPr>
              <a:t>, tier, </a:t>
            </a:r>
            <a:r>
              <a:rPr lang="en-US" altLang="ko-KR" sz="1050" dirty="0" err="1" smtClean="0">
                <a:solidFill>
                  <a:srgbClr val="000000"/>
                </a:solidFill>
                <a:latin typeface="맑은 고딕" panose="020B0503020000020004" pitchFamily="50" charset="-127"/>
              </a:rPr>
              <a:t>log_type</a:t>
            </a:r>
            <a:r>
              <a:rPr lang="en-US" altLang="ko-KR" sz="1050" dirty="0" smtClean="0">
                <a:solidFill>
                  <a:srgbClr val="000000"/>
                </a:solidFill>
                <a:latin typeface="맑은 고딕" panose="020B0503020000020004" pitchFamily="50" charset="-127"/>
              </a:rPr>
              <a:t>, </a:t>
            </a:r>
            <a:r>
              <a:rPr lang="en-US" altLang="ko-KR" sz="1050" dirty="0" err="1" smtClean="0">
                <a:solidFill>
                  <a:srgbClr val="000000"/>
                </a:solidFill>
                <a:latin typeface="맑은 고딕" panose="020B0503020000020004" pitchFamily="50" charset="-127"/>
              </a:rPr>
              <a:t>company_name</a:t>
            </a:r>
            <a:r>
              <a:rPr lang="en-US" altLang="ko-KR" sz="1050" dirty="0" smtClean="0">
                <a:solidFill>
                  <a:srgbClr val="000000"/>
                </a:solidFill>
                <a:latin typeface="맑은 고딕" panose="020B0503020000020004" pitchFamily="50" charset="-127"/>
              </a:rPr>
              <a:t>, </a:t>
            </a:r>
            <a:r>
              <a:rPr lang="en-US" altLang="ko-KR" sz="1050" dirty="0" err="1" smtClean="0">
                <a:solidFill>
                  <a:srgbClr val="000000"/>
                </a:solidFill>
                <a:latin typeface="맑은 고딕" panose="020B0503020000020004" pitchFamily="50" charset="-127"/>
              </a:rPr>
              <a:t>system_name</a:t>
            </a:r>
            <a:r>
              <a:rPr lang="en-US" altLang="ko-KR" sz="1050" dirty="0" smtClean="0">
                <a:solidFill>
                  <a:srgbClr val="000000"/>
                </a:solidFill>
                <a:latin typeface="맑은 고딕" panose="020B0503020000020004" pitchFamily="50" charset="-127"/>
              </a:rPr>
              <a:t>, </a:t>
            </a:r>
            <a:r>
              <a:rPr lang="en-US" altLang="ko-KR" sz="1050" dirty="0" err="1" smtClean="0">
                <a:solidFill>
                  <a:srgbClr val="000000"/>
                </a:solidFill>
                <a:latin typeface="맑은 고딕" panose="020B0503020000020004" pitchFamily="50" charset="-127"/>
              </a:rPr>
              <a:t>server_name</a:t>
            </a:r>
            <a:r>
              <a:rPr lang="ko-KR" altLang="en-US" sz="1050" smtClean="0">
                <a:solidFill>
                  <a:srgbClr val="000000"/>
                </a:solidFill>
                <a:latin typeface="맑은 고딕" panose="020B0503020000020004" pitchFamily="50" charset="-127"/>
              </a:rPr>
              <a:t>을 수정한다</a:t>
            </a:r>
            <a:r>
              <a:rPr lang="en-US" altLang="ko-KR" sz="1050" dirty="0" smtClean="0">
                <a:solidFill>
                  <a:srgbClr val="000000"/>
                </a:solidFill>
                <a:latin typeface="맑은 고딕" panose="020B0503020000020004" pitchFamily="50" charset="-127"/>
              </a:rPr>
              <a:t>.</a:t>
            </a:r>
          </a:p>
          <a:p>
            <a:pPr marL="0" indent="0">
              <a:spcAft>
                <a:spcPts val="600"/>
              </a:spcAft>
              <a:buSzPts val="1100"/>
            </a:pPr>
            <a:r>
              <a:rPr lang="en-US" altLang="ko-KR" sz="1050" dirty="0">
                <a:solidFill>
                  <a:srgbClr val="000000"/>
                </a:solidFill>
                <a:latin typeface="맑은 고딕" panose="020B0503020000020004" pitchFamily="50" charset="-127"/>
              </a:rPr>
              <a:t> </a:t>
            </a:r>
            <a:r>
              <a:rPr lang="en-US" altLang="ko-KR" sz="1050" dirty="0" smtClean="0">
                <a:solidFill>
                  <a:srgbClr val="000000"/>
                </a:solidFill>
                <a:latin typeface="맑은 고딕" panose="020B0503020000020004" pitchFamily="50" charset="-127"/>
              </a:rPr>
              <a:t>    - </a:t>
            </a:r>
            <a:r>
              <a:rPr lang="en-US" altLang="ko-KR" sz="1050" dirty="0" err="1" smtClean="0">
                <a:solidFill>
                  <a:srgbClr val="000000"/>
                </a:solidFill>
                <a:latin typeface="맑은 고딕" panose="020B0503020000020004" pitchFamily="50" charset="-127"/>
              </a:rPr>
              <a:t>output.kafaka</a:t>
            </a:r>
            <a:r>
              <a:rPr lang="en-US" altLang="ko-KR" sz="1050" dirty="0" smtClean="0">
                <a:solidFill>
                  <a:srgbClr val="000000"/>
                </a:solidFill>
                <a:latin typeface="맑은 고딕" panose="020B0503020000020004" pitchFamily="50" charset="-127"/>
              </a:rPr>
              <a:t>: </a:t>
            </a:r>
            <a:r>
              <a:rPr lang="ko-KR" altLang="en-US" sz="1050" smtClean="0">
                <a:solidFill>
                  <a:srgbClr val="000000"/>
                </a:solidFill>
                <a:latin typeface="맑은 고딕" panose="020B0503020000020004" pitchFamily="50" charset="-127"/>
              </a:rPr>
              <a:t>설정에서 </a:t>
            </a:r>
            <a:r>
              <a:rPr lang="en-US" altLang="ko-KR" sz="1050" dirty="0" smtClean="0">
                <a:solidFill>
                  <a:srgbClr val="000000"/>
                </a:solidFill>
                <a:latin typeface="맑은 고딕" panose="020B0503020000020004" pitchFamily="50" charset="-127"/>
              </a:rPr>
              <a:t>topic</a:t>
            </a:r>
            <a:r>
              <a:rPr lang="ko-KR" altLang="en-US" sz="1050" smtClean="0">
                <a:solidFill>
                  <a:srgbClr val="000000"/>
                </a:solidFill>
                <a:latin typeface="맑은 고딕" panose="020B0503020000020004" pitchFamily="50" charset="-127"/>
              </a:rPr>
              <a:t>을 수정한다</a:t>
            </a:r>
            <a:r>
              <a:rPr lang="en-US" altLang="ko-KR" sz="1050" dirty="0" smtClean="0">
                <a:solidFill>
                  <a:srgbClr val="000000"/>
                </a:solidFill>
                <a:latin typeface="맑은 고딕" panose="020B0503020000020004" pitchFamily="50" charset="-127"/>
              </a:rPr>
              <a:t>. </a:t>
            </a:r>
          </a:p>
          <a:p>
            <a:pPr marL="228600" indent="-228600">
              <a:spcAft>
                <a:spcPts val="600"/>
              </a:spcAft>
              <a:buSzPts val="1100"/>
              <a:buFont typeface="+mj-ea"/>
              <a:buAutoNum type="circleNumDbPlain" startAt="3"/>
            </a:pPr>
            <a:r>
              <a:rPr lang="en-US" altLang="ko-KR" sz="1050" dirty="0">
                <a:solidFill>
                  <a:srgbClr val="000000"/>
                </a:solidFill>
                <a:latin typeface="맑은 고딕" panose="020B0503020000020004" pitchFamily="50" charset="-127"/>
              </a:rPr>
              <a:t>C:\Program Files\</a:t>
            </a:r>
            <a:r>
              <a:rPr lang="en-US" altLang="ko-KR" sz="1050" dirty="0" err="1">
                <a:solidFill>
                  <a:srgbClr val="000000"/>
                </a:solidFill>
                <a:latin typeface="맑은 고딕" panose="020B0503020000020004" pitchFamily="50" charset="-127"/>
              </a:rPr>
              <a:t>Winlogbeat</a:t>
            </a:r>
            <a:r>
              <a:rPr lang="en-US" altLang="ko-KR" sz="1050" dirty="0">
                <a:solidFill>
                  <a:srgbClr val="000000"/>
                </a:solidFill>
                <a:latin typeface="맑은 고딕" panose="020B0503020000020004" pitchFamily="50" charset="-127"/>
              </a:rPr>
              <a:t> </a:t>
            </a:r>
            <a:r>
              <a:rPr lang="ko-KR" altLang="en-US" sz="1050" smtClean="0">
                <a:solidFill>
                  <a:srgbClr val="000000"/>
                </a:solidFill>
                <a:latin typeface="맑은 고딕" panose="020B0503020000020004" pitchFamily="50" charset="-127"/>
              </a:rPr>
              <a:t>에 </a:t>
            </a:r>
            <a:r>
              <a:rPr lang="en-US" altLang="ko-KR" sz="1050" dirty="0">
                <a:solidFill>
                  <a:srgbClr val="000000"/>
                </a:solidFill>
                <a:latin typeface="맑은 고딕" panose="020B0503020000020004" pitchFamily="50" charset="-127"/>
              </a:rPr>
              <a:t>install-service-winlogbeat.ps1 </a:t>
            </a:r>
            <a:r>
              <a:rPr lang="ko-KR" altLang="en-US" sz="1050" smtClean="0">
                <a:solidFill>
                  <a:srgbClr val="000000"/>
                </a:solidFill>
                <a:latin typeface="맑은 고딕" panose="020B0503020000020004" pitchFamily="50" charset="-127"/>
              </a:rPr>
              <a:t>명령어를 실행하여 </a:t>
            </a:r>
            <a:r>
              <a:rPr lang="en-US" altLang="ko-KR" sz="1050" dirty="0" smtClean="0">
                <a:solidFill>
                  <a:srgbClr val="000000"/>
                </a:solidFill>
                <a:latin typeface="맑은 고딕" panose="020B0503020000020004" pitchFamily="50" charset="-127"/>
              </a:rPr>
              <a:t>Windows Service</a:t>
            </a:r>
            <a:r>
              <a:rPr lang="ko-KR" altLang="en-US" sz="1050" smtClean="0">
                <a:solidFill>
                  <a:srgbClr val="000000"/>
                </a:solidFill>
                <a:latin typeface="맑은 고딕" panose="020B0503020000020004" pitchFamily="50" charset="-127"/>
              </a:rPr>
              <a:t>에 </a:t>
            </a:r>
            <a:r>
              <a:rPr lang="en-US" altLang="ko-KR" sz="1050" dirty="0" err="1" smtClean="0">
                <a:solidFill>
                  <a:srgbClr val="000000"/>
                </a:solidFill>
                <a:latin typeface="맑은 고딕" panose="020B0503020000020004" pitchFamily="50" charset="-127"/>
              </a:rPr>
              <a:t>winlogbeat</a:t>
            </a:r>
            <a:r>
              <a:rPr lang="ko-KR" altLang="en-US" sz="1050" smtClean="0">
                <a:solidFill>
                  <a:srgbClr val="000000"/>
                </a:solidFill>
                <a:latin typeface="맑은 고딕" panose="020B0503020000020004" pitchFamily="50" charset="-127"/>
              </a:rPr>
              <a:t>를 등록한다</a:t>
            </a:r>
            <a:r>
              <a:rPr lang="en-US" altLang="ko-KR" sz="1050" dirty="0" smtClean="0">
                <a:solidFill>
                  <a:srgbClr val="000000"/>
                </a:solidFill>
                <a:latin typeface="맑은 고딕" panose="020B0503020000020004" pitchFamily="50" charset="-127"/>
              </a:rPr>
              <a:t>.</a:t>
            </a:r>
          </a:p>
          <a:p>
            <a:pPr marL="228600" indent="-228600">
              <a:spcAft>
                <a:spcPts val="600"/>
              </a:spcAft>
              <a:buSzPts val="1100"/>
              <a:buFont typeface="+mj-ea"/>
              <a:buAutoNum type="circleNumDbPlain" startAt="3"/>
            </a:pPr>
            <a:r>
              <a:rPr lang="en-US" altLang="ko-KR" sz="1050" dirty="0" smtClean="0">
                <a:solidFill>
                  <a:srgbClr val="000000"/>
                </a:solidFill>
                <a:latin typeface="맑은 고딕" panose="020B0503020000020004" pitchFamily="50" charset="-127"/>
              </a:rPr>
              <a:t>Windows </a:t>
            </a:r>
            <a:r>
              <a:rPr lang="ko-KR" altLang="en-US" sz="1050" smtClean="0">
                <a:solidFill>
                  <a:srgbClr val="000000"/>
                </a:solidFill>
                <a:latin typeface="맑은 고딕" panose="020B0503020000020004" pitchFamily="50" charset="-127"/>
              </a:rPr>
              <a:t>서비스에서 </a:t>
            </a:r>
            <a:r>
              <a:rPr lang="en-US" altLang="ko-KR" sz="1050" dirty="0" err="1" smtClean="0">
                <a:solidFill>
                  <a:srgbClr val="000000"/>
                </a:solidFill>
                <a:latin typeface="맑은 고딕" panose="020B0503020000020004" pitchFamily="50" charset="-127"/>
              </a:rPr>
              <a:t>winlogbeat</a:t>
            </a:r>
            <a:r>
              <a:rPr lang="ko-KR" altLang="en-US" sz="1050" smtClean="0">
                <a:solidFill>
                  <a:srgbClr val="000000"/>
                </a:solidFill>
                <a:latin typeface="맑은 고딕" panose="020B0503020000020004" pitchFamily="50" charset="-127"/>
              </a:rPr>
              <a:t>를 찾아 설정정보에서 시작유형을 지연된 시작으로 변경하고 서비스를 시작한다</a:t>
            </a:r>
            <a:r>
              <a:rPr lang="en-US" altLang="ko-KR" sz="1050" dirty="0" smtClean="0">
                <a:solidFill>
                  <a:srgbClr val="000000"/>
                </a:solidFill>
                <a:latin typeface="맑은 고딕" panose="020B0503020000020004" pitchFamily="50" charset="-127"/>
              </a:rPr>
              <a:t>.</a:t>
            </a:r>
          </a:p>
          <a:p>
            <a:pPr marL="0" indent="0">
              <a:spcAft>
                <a:spcPts val="600"/>
              </a:spcAft>
              <a:buSzPts val="1100"/>
            </a:pPr>
            <a:r>
              <a:rPr lang="en-US" altLang="ko-KR" sz="1050" dirty="0">
                <a:solidFill>
                  <a:srgbClr val="000000"/>
                </a:solidFill>
                <a:latin typeface="맑은 고딕" panose="020B0503020000020004" pitchFamily="50" charset="-127"/>
              </a:rPr>
              <a:t> </a:t>
            </a:r>
            <a:r>
              <a:rPr lang="en-US" altLang="ko-KR" sz="1050" dirty="0" smtClean="0">
                <a:solidFill>
                  <a:srgbClr val="000000"/>
                </a:solidFill>
                <a:latin typeface="맑은 고딕" panose="020B0503020000020004" pitchFamily="50" charset="-127"/>
              </a:rPr>
              <a:t>    - </a:t>
            </a:r>
            <a:r>
              <a:rPr lang="ko-KR" altLang="en-US" sz="1050" smtClean="0">
                <a:solidFill>
                  <a:srgbClr val="000000"/>
                </a:solidFill>
                <a:latin typeface="맑은 고딕" panose="020B0503020000020004" pitchFamily="50" charset="-127"/>
              </a:rPr>
              <a:t>시작유형 </a:t>
            </a:r>
            <a:r>
              <a:rPr lang="en-US" altLang="ko-KR" sz="1050" dirty="0" smtClean="0">
                <a:solidFill>
                  <a:srgbClr val="000000"/>
                </a:solidFill>
                <a:latin typeface="맑은 고딕" panose="020B0503020000020004" pitchFamily="50" charset="-127"/>
              </a:rPr>
              <a:t>: </a:t>
            </a:r>
            <a:r>
              <a:rPr lang="ko-KR" altLang="en-US" sz="1050" smtClean="0">
                <a:solidFill>
                  <a:srgbClr val="000000"/>
                </a:solidFill>
                <a:latin typeface="맑은 고딕" panose="020B0503020000020004" pitchFamily="50" charset="-127"/>
              </a:rPr>
              <a:t>자동</a:t>
            </a:r>
            <a:r>
              <a:rPr lang="en-US" altLang="ko-KR" sz="1050" dirty="0" smtClean="0">
                <a:solidFill>
                  <a:srgbClr val="000000"/>
                </a:solidFill>
                <a:latin typeface="맑은 고딕" panose="020B0503020000020004" pitchFamily="50" charset="-127"/>
              </a:rPr>
              <a:t>(</a:t>
            </a:r>
            <a:r>
              <a:rPr lang="ko-KR" altLang="en-US" sz="1050" smtClean="0">
                <a:solidFill>
                  <a:srgbClr val="000000"/>
                </a:solidFill>
                <a:latin typeface="맑은 고딕" panose="020B0503020000020004" pitchFamily="50" charset="-127"/>
              </a:rPr>
              <a:t>지연된 시작</a:t>
            </a:r>
            <a:r>
              <a:rPr lang="en-US" altLang="ko-KR" sz="1050" dirty="0" smtClean="0">
                <a:solidFill>
                  <a:srgbClr val="000000"/>
                </a:solidFill>
                <a:latin typeface="맑은 고딕" panose="020B0503020000020004" pitchFamily="50" charset="-127"/>
              </a:rPr>
              <a:t>) </a:t>
            </a:r>
            <a:r>
              <a:rPr lang="ko-KR" altLang="en-US" sz="1050" smtClean="0">
                <a:solidFill>
                  <a:srgbClr val="000000"/>
                </a:solidFill>
                <a:latin typeface="맑은 고딕" panose="020B0503020000020004" pitchFamily="50" charset="-127"/>
              </a:rPr>
              <a:t>설정</a:t>
            </a:r>
            <a:endParaRPr lang="en-US" altLang="ko-KR" sz="1050" dirty="0" smtClean="0">
              <a:solidFill>
                <a:srgbClr val="000000"/>
              </a:solidFill>
              <a:latin typeface="맑은 고딕" panose="020B0503020000020004" pitchFamily="50" charset="-127"/>
            </a:endParaRPr>
          </a:p>
          <a:p>
            <a:pPr marL="0" indent="0">
              <a:spcAft>
                <a:spcPts val="600"/>
              </a:spcAft>
              <a:buSzPts val="1100"/>
            </a:pPr>
            <a:r>
              <a:rPr lang="en-US" altLang="ko-KR" sz="1050" dirty="0">
                <a:solidFill>
                  <a:srgbClr val="000000"/>
                </a:solidFill>
                <a:latin typeface="맑은 고딕" panose="020B0503020000020004" pitchFamily="50" charset="-127"/>
              </a:rPr>
              <a:t> </a:t>
            </a:r>
            <a:r>
              <a:rPr lang="en-US" altLang="ko-KR" sz="1050" dirty="0" smtClean="0">
                <a:solidFill>
                  <a:srgbClr val="000000"/>
                </a:solidFill>
                <a:latin typeface="맑은 고딕" panose="020B0503020000020004" pitchFamily="50" charset="-127"/>
              </a:rPr>
              <a:t>    </a:t>
            </a:r>
            <a:endParaRPr lang="en-US" altLang="ko-KR" sz="1050" dirty="0">
              <a:solidFill>
                <a:srgbClr val="000000"/>
              </a:solidFill>
              <a:latin typeface="맑은 고딕" panose="020B0503020000020004" pitchFamily="50" charset="-127"/>
            </a:endParaRPr>
          </a:p>
        </p:txBody>
      </p:sp>
      <p:pic>
        <p:nvPicPr>
          <p:cNvPr id="4" name="그림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5378" y="3394842"/>
            <a:ext cx="2304256" cy="2561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32516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xmlns="" id="{CD77FC6E-604A-402C-81AD-4D51DF2861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[back-up]6. beat </a:t>
            </a:r>
            <a:r>
              <a:rPr lang="ko-KR" altLang="en-US"/>
              <a:t>설치방법</a:t>
            </a:r>
            <a:endParaRPr lang="ko-KR" altLang="en-US" dirty="0"/>
          </a:p>
        </p:txBody>
      </p:sp>
      <p:sp>
        <p:nvSpPr>
          <p:cNvPr id="5" name="직사각형 4">
            <a:extLst>
              <a:ext uri="{FF2B5EF4-FFF2-40B4-BE49-F238E27FC236}">
                <a16:creationId xmlns:a16="http://schemas.microsoft.com/office/drawing/2014/main" xmlns="" id="{3A1CD256-06BE-4D44-8125-3E182DA1FA02}"/>
              </a:ext>
            </a:extLst>
          </p:cNvPr>
          <p:cNvSpPr/>
          <p:nvPr/>
        </p:nvSpPr>
        <p:spPr>
          <a:xfrm>
            <a:off x="261962" y="872716"/>
            <a:ext cx="3070858" cy="352418"/>
          </a:xfrm>
          <a:prstGeom prst="rect">
            <a:avLst/>
          </a:prstGeom>
          <a:solidFill>
            <a:schemeClr val="bg2">
              <a:lumMod val="25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latinLnBrk="0"/>
            <a:r>
              <a:rPr lang="en-US" altLang="ko-KR" sz="127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Beat </a:t>
            </a:r>
            <a:r>
              <a:rPr lang="ko-KR" altLang="en-US" sz="127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설정 </a:t>
            </a:r>
            <a:r>
              <a:rPr lang="ko-KR" altLang="en-US" sz="1270" b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변경</a:t>
            </a:r>
            <a:r>
              <a:rPr lang="en-US" altLang="ko-KR" sz="127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(windows - </a:t>
            </a:r>
            <a:r>
              <a:rPr lang="en-US" altLang="ko-KR" sz="1270" b="1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os</a:t>
            </a:r>
            <a:r>
              <a:rPr lang="en-US" altLang="ko-KR" sz="127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log)</a:t>
            </a:r>
            <a:endParaRPr lang="ko-KR" altLang="en-US" sz="127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직사각형 14">
            <a:extLst>
              <a:ext uri="{FF2B5EF4-FFF2-40B4-BE49-F238E27FC236}">
                <a16:creationId xmlns:a16="http://schemas.microsoft.com/office/drawing/2014/main" xmlns="" id="{1E13CEB8-C886-48FA-8959-903CED5654D8}"/>
              </a:ext>
            </a:extLst>
          </p:cNvPr>
          <p:cNvSpPr/>
          <p:nvPr/>
        </p:nvSpPr>
        <p:spPr>
          <a:xfrm>
            <a:off x="9314168" y="2292940"/>
            <a:ext cx="579609" cy="12163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0" name="직사각형 19">
            <a:extLst>
              <a:ext uri="{FF2B5EF4-FFF2-40B4-BE49-F238E27FC236}">
                <a16:creationId xmlns:a16="http://schemas.microsoft.com/office/drawing/2014/main" xmlns="" id="{81B0201F-8C6D-4BEF-ADDD-126665737459}"/>
              </a:ext>
            </a:extLst>
          </p:cNvPr>
          <p:cNvSpPr/>
          <p:nvPr/>
        </p:nvSpPr>
        <p:spPr>
          <a:xfrm>
            <a:off x="273050" y="1268760"/>
            <a:ext cx="9347402" cy="5747727"/>
          </a:xfrm>
          <a:prstGeom prst="rect">
            <a:avLst/>
          </a:prstGeom>
          <a:solidFill>
            <a:schemeClr val="tx1"/>
          </a:solidFill>
        </p:spPr>
        <p:txBody>
          <a:bodyPr wrap="square">
            <a:spAutoFit/>
          </a:bodyPr>
          <a:lstStyle/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#======================= </a:t>
            </a:r>
            <a:r>
              <a:rPr lang="en-US" altLang="ko-KR" sz="105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Winlogbeat</a:t>
            </a:r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specific options ==========================</a:t>
            </a:r>
          </a:p>
          <a:p>
            <a:endParaRPr lang="en-US" altLang="ko-KR" sz="1050" dirty="0">
              <a:solidFill>
                <a:schemeClr val="bg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altLang="ko-KR" sz="105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winlogbeat.event_logs</a:t>
            </a:r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</a:p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 - name: Application</a:t>
            </a:r>
          </a:p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   </a:t>
            </a:r>
          </a:p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 - name: Security</a:t>
            </a:r>
          </a:p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   </a:t>
            </a:r>
            <a:r>
              <a:rPr lang="en-US" altLang="ko-KR" sz="105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ignore_older</a:t>
            </a:r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 72h</a:t>
            </a:r>
          </a:p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- name: Security</a:t>
            </a:r>
          </a:p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- name: System</a:t>
            </a:r>
          </a:p>
          <a:p>
            <a:endParaRPr lang="en-US" altLang="ko-KR" sz="1050" dirty="0">
              <a:solidFill>
                <a:schemeClr val="bg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#================================ General =====================================</a:t>
            </a:r>
          </a:p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#================================ Custom  =====================================</a:t>
            </a:r>
          </a:p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fields:</a:t>
            </a:r>
          </a:p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altLang="ko-KR" sz="1050" dirty="0" err="1">
                <a:solidFill>
                  <a:srgbClr val="FFFF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ip</a:t>
            </a:r>
            <a:r>
              <a:rPr lang="en-US" altLang="ko-KR" sz="1050" dirty="0">
                <a:solidFill>
                  <a:srgbClr val="FFFF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 172.19.115.101</a:t>
            </a:r>
          </a:p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tier: OS</a:t>
            </a:r>
          </a:p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altLang="ko-KR" sz="105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log_type</a:t>
            </a:r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 </a:t>
            </a:r>
            <a:r>
              <a:rPr lang="en-US" altLang="ko-KR" sz="105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windows_log</a:t>
            </a:r>
            <a:endParaRPr lang="en-US" altLang="ko-KR" sz="1050" dirty="0">
              <a:solidFill>
                <a:schemeClr val="bg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altLang="ko-KR" sz="1050" dirty="0" err="1">
                <a:solidFill>
                  <a:srgbClr val="FFFF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company_name</a:t>
            </a:r>
            <a:r>
              <a:rPr lang="en-US" altLang="ko-KR" sz="1050" dirty="0">
                <a:solidFill>
                  <a:srgbClr val="FFFF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 HWCC</a:t>
            </a:r>
          </a:p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altLang="ko-KR" sz="105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system_name</a:t>
            </a:r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 </a:t>
            </a:r>
            <a:r>
              <a:rPr lang="en-US" altLang="ko-KR" sz="105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smartwork</a:t>
            </a:r>
            <a:endParaRPr lang="en-US" altLang="ko-KR" sz="1050" dirty="0">
              <a:solidFill>
                <a:schemeClr val="bg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altLang="ko-KR" sz="1050" dirty="0" err="1">
                <a:solidFill>
                  <a:srgbClr val="FFFF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server_name</a:t>
            </a:r>
            <a:r>
              <a:rPr lang="en-US" altLang="ko-KR" sz="1050" dirty="0">
                <a:solidFill>
                  <a:srgbClr val="FFFF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 HCC-DBS01P</a:t>
            </a:r>
          </a:p>
          <a:p>
            <a:r>
              <a:rPr lang="en-US" altLang="ko-KR" sz="105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fields_under_root</a:t>
            </a:r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 true</a:t>
            </a:r>
          </a:p>
          <a:p>
            <a:endParaRPr lang="en-US" altLang="ko-KR" sz="1050" dirty="0">
              <a:solidFill>
                <a:schemeClr val="bg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#================================ Outputs =====================================</a:t>
            </a:r>
          </a:p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#-------------------------- Kafka output ------------------------------</a:t>
            </a:r>
          </a:p>
          <a:p>
            <a:r>
              <a:rPr lang="en-US" altLang="ko-KR" sz="1050" dirty="0" err="1" smtClean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output.kafka</a:t>
            </a:r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</a:p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hosts: ["172.16.5.97:9092","172.16.5.100:9092","172.16.5.101:9092"]</a:t>
            </a:r>
          </a:p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altLang="ko-KR" sz="1050" dirty="0">
                <a:solidFill>
                  <a:srgbClr val="FFFF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topic: '</a:t>
            </a:r>
            <a:r>
              <a:rPr lang="en-US" altLang="ko-KR" sz="1050" dirty="0" err="1">
                <a:solidFill>
                  <a:srgbClr val="FFFF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hwcc_log_topic</a:t>
            </a:r>
            <a:r>
              <a:rPr lang="en-US" altLang="ko-KR" sz="1050" dirty="0">
                <a:solidFill>
                  <a:srgbClr val="FFFF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'</a:t>
            </a:r>
          </a:p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workers: 1</a:t>
            </a:r>
          </a:p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altLang="ko-KR" sz="105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bulk_max_size</a:t>
            </a:r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 10240</a:t>
            </a:r>
          </a:p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altLang="ko-KR" sz="105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broker_timeout</a:t>
            </a:r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 5s</a:t>
            </a:r>
          </a:p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altLang="ko-KR" sz="105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partition.round_robin</a:t>
            </a:r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</a:p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ko-KR" sz="105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reachable_only</a:t>
            </a:r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 false</a:t>
            </a:r>
          </a:p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altLang="ko-KR" sz="105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required_acks</a:t>
            </a:r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 1</a:t>
            </a:r>
          </a:p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compression: </a:t>
            </a:r>
            <a:r>
              <a:rPr lang="en-US" altLang="ko-KR" sz="105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gzip</a:t>
            </a:r>
            <a:endParaRPr lang="en-US" altLang="ko-KR" sz="1050" dirty="0">
              <a:solidFill>
                <a:schemeClr val="bg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altLang="ko-KR" sz="105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max_message_bytes</a:t>
            </a:r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 1000000</a:t>
            </a:r>
          </a:p>
        </p:txBody>
      </p:sp>
    </p:spTree>
    <p:extLst>
      <p:ext uri="{BB962C8B-B14F-4D97-AF65-F5344CB8AC3E}">
        <p14:creationId xmlns:p14="http://schemas.microsoft.com/office/powerpoint/2010/main" val="143361413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xmlns="" id="{CD77FC6E-604A-402C-81AD-4D51DF2861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[back-up]6</a:t>
            </a:r>
            <a:r>
              <a:rPr lang="en-US" altLang="ko-KR" dirty="0" smtClean="0"/>
              <a:t>. beat </a:t>
            </a:r>
            <a:r>
              <a:rPr lang="ko-KR" altLang="en-US" smtClean="0"/>
              <a:t>설치방법</a:t>
            </a:r>
            <a:endParaRPr lang="ko-KR" altLang="en-US" dirty="0"/>
          </a:p>
        </p:txBody>
      </p:sp>
      <p:sp>
        <p:nvSpPr>
          <p:cNvPr id="5" name="직사각형 4">
            <a:extLst>
              <a:ext uri="{FF2B5EF4-FFF2-40B4-BE49-F238E27FC236}">
                <a16:creationId xmlns:a16="http://schemas.microsoft.com/office/drawing/2014/main" xmlns="" id="{3A1CD256-06BE-4D44-8125-3E182DA1FA02}"/>
              </a:ext>
            </a:extLst>
          </p:cNvPr>
          <p:cNvSpPr/>
          <p:nvPr/>
        </p:nvSpPr>
        <p:spPr>
          <a:xfrm>
            <a:off x="261962" y="916342"/>
            <a:ext cx="2415544" cy="352418"/>
          </a:xfrm>
          <a:prstGeom prst="rect">
            <a:avLst/>
          </a:prstGeom>
          <a:solidFill>
            <a:schemeClr val="bg2">
              <a:lumMod val="25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latinLnBrk="0"/>
            <a:r>
              <a:rPr lang="en-US" altLang="ko-KR" sz="127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Beat </a:t>
            </a:r>
            <a:r>
              <a:rPr lang="ko-KR" altLang="en-US" sz="1270" b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설치</a:t>
            </a:r>
            <a:endParaRPr lang="ko-KR" altLang="en-US" sz="127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모서리가 둥근 직사각형 43">
            <a:extLst>
              <a:ext uri="{FF2B5EF4-FFF2-40B4-BE49-F238E27FC236}">
                <a16:creationId xmlns:a16="http://schemas.microsoft.com/office/drawing/2014/main" xmlns="" id="{B5CCC2DD-390B-44C7-869D-7BCF79820979}"/>
              </a:ext>
            </a:extLst>
          </p:cNvPr>
          <p:cNvSpPr/>
          <p:nvPr/>
        </p:nvSpPr>
        <p:spPr>
          <a:xfrm>
            <a:off x="285547" y="1340768"/>
            <a:ext cx="887034" cy="360634"/>
          </a:xfrm>
          <a:prstGeom prst="roundRect">
            <a:avLst>
              <a:gd name="adj" fmla="val 12072"/>
            </a:avLst>
          </a:prstGeom>
          <a:pattFill prst="ltDnDiag">
            <a:fgClr>
              <a:schemeClr val="bg1">
                <a:lumMod val="85000"/>
              </a:schemeClr>
            </a:fgClr>
            <a:bgClr>
              <a:schemeClr val="bg1"/>
            </a:bgClr>
          </a:patt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995464"/>
            <a:r>
              <a:rPr lang="ko-KR" altLang="en-US" sz="1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작업 대상</a:t>
            </a:r>
            <a:endParaRPr lang="ko-KR" altLang="en-US" sz="7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Rectangle 14">
            <a:extLst>
              <a:ext uri="{FF2B5EF4-FFF2-40B4-BE49-F238E27FC236}">
                <a16:creationId xmlns:a16="http://schemas.microsoft.com/office/drawing/2014/main" xmlns="" id="{3D732300-9166-4D27-A6E6-070F0FB58FE6}"/>
              </a:ext>
            </a:extLst>
          </p:cNvPr>
          <p:cNvSpPr>
            <a:spLocks noChangeArrowheads="1"/>
          </p:cNvSpPr>
          <p:nvPr/>
        </p:nvSpPr>
        <p:spPr bwMode="gray">
          <a:xfrm>
            <a:off x="1244588" y="1359617"/>
            <a:ext cx="8069580" cy="334428"/>
          </a:xfrm>
          <a:prstGeom prst="rect">
            <a:avLst/>
          </a:prstGeom>
          <a:solidFill>
            <a:schemeClr val="bg1"/>
          </a:solidFill>
          <a:ln w="12700" algn="ctr">
            <a:solidFill>
              <a:schemeClr val="tx1"/>
            </a:solidFill>
            <a:miter lim="800000"/>
            <a:headEnd/>
            <a:tailEnd/>
          </a:ln>
        </p:spPr>
        <p:txBody>
          <a:bodyPr lIns="63500" tIns="0" rIns="64800" bIns="0" anchor="ctr"/>
          <a:lstStyle>
            <a:lvl1pPr marL="1619250" indent="-182563" eaLnBrk="0" hangingPunct="0">
              <a:defRPr>
                <a:solidFill>
                  <a:schemeClr val="folHlink"/>
                </a:solidFill>
                <a:latin typeface="PwC_Logo" pitchFamily="2" charset="2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folHlink"/>
                </a:solidFill>
                <a:latin typeface="PwC_Logo" pitchFamily="2" charset="2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folHlink"/>
                </a:solidFill>
                <a:latin typeface="PwC_Logo" pitchFamily="2" charset="2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folHlink"/>
                </a:solidFill>
                <a:latin typeface="PwC_Logo" pitchFamily="2" charset="2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folHlink"/>
                </a:solidFill>
                <a:latin typeface="PwC_Logo" pitchFamily="2" charset="2"/>
                <a:cs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SzPct val="90000"/>
              <a:defRPr>
                <a:solidFill>
                  <a:schemeClr val="folHlink"/>
                </a:solidFill>
                <a:latin typeface="PwC_Logo" pitchFamily="2" charset="2"/>
                <a:cs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SzPct val="90000"/>
              <a:defRPr>
                <a:solidFill>
                  <a:schemeClr val="folHlink"/>
                </a:solidFill>
                <a:latin typeface="PwC_Logo" pitchFamily="2" charset="2"/>
                <a:cs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SzPct val="90000"/>
              <a:defRPr>
                <a:solidFill>
                  <a:schemeClr val="folHlink"/>
                </a:solidFill>
                <a:latin typeface="PwC_Logo" pitchFamily="2" charset="2"/>
                <a:cs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SzPct val="90000"/>
              <a:defRPr>
                <a:solidFill>
                  <a:schemeClr val="folHlink"/>
                </a:solidFill>
                <a:latin typeface="PwC_Logo" pitchFamily="2" charset="2"/>
                <a:cs typeface="Arial" panose="020B0604020202020204" pitchFamily="34" charset="0"/>
              </a:defRPr>
            </a:lvl9pPr>
          </a:lstStyle>
          <a:p>
            <a:pPr marL="182563">
              <a:spcAft>
                <a:spcPts val="600"/>
              </a:spcAft>
              <a:buSzPts val="1100"/>
              <a:buFont typeface="Arial" panose="020B0604020202020204" pitchFamily="34" charset="0"/>
              <a:buChar char="•"/>
            </a:pPr>
            <a:r>
              <a:rPr lang="en-US" altLang="ko-KR" sz="1050" dirty="0" smtClean="0">
                <a:solidFill>
                  <a:srgbClr val="000000"/>
                </a:solidFill>
                <a:latin typeface="맑은 고딕" panose="020B0503020000020004" pitchFamily="50" charset="-127"/>
              </a:rPr>
              <a:t>Windows </a:t>
            </a:r>
            <a:r>
              <a:rPr lang="en-US" altLang="ko-KR" sz="1050" dirty="0" err="1" smtClean="0">
                <a:solidFill>
                  <a:srgbClr val="000000"/>
                </a:solidFill>
                <a:latin typeface="맑은 고딕" panose="020B0503020000020004" pitchFamily="50" charset="-127"/>
              </a:rPr>
              <a:t>filebeat</a:t>
            </a:r>
            <a:r>
              <a:rPr lang="en-US" altLang="ko-KR" sz="1050" dirty="0" smtClean="0">
                <a:solidFill>
                  <a:srgbClr val="000000"/>
                </a:solidFill>
                <a:latin typeface="맑은 고딕" panose="020B0503020000020004" pitchFamily="50" charset="-127"/>
              </a:rPr>
              <a:t> </a:t>
            </a:r>
            <a:r>
              <a:rPr lang="ko-KR" altLang="en-US" sz="1050" smtClean="0">
                <a:solidFill>
                  <a:srgbClr val="000000"/>
                </a:solidFill>
                <a:latin typeface="맑은 고딕" panose="020B0503020000020004" pitchFamily="50" charset="-127"/>
              </a:rPr>
              <a:t>설치</a:t>
            </a:r>
            <a:endParaRPr lang="en-US" altLang="ko-KR" sz="1050" dirty="0">
              <a:solidFill>
                <a:srgbClr val="000000"/>
              </a:solidFill>
              <a:latin typeface="맑은 고딕" panose="020B0503020000020004" pitchFamily="50" charset="-127"/>
            </a:endParaRPr>
          </a:p>
        </p:txBody>
      </p:sp>
      <p:sp>
        <p:nvSpPr>
          <p:cNvPr id="10" name="모서리가 둥근 직사각형 43">
            <a:extLst>
              <a:ext uri="{FF2B5EF4-FFF2-40B4-BE49-F238E27FC236}">
                <a16:creationId xmlns:a16="http://schemas.microsoft.com/office/drawing/2014/main" xmlns="" id="{94CD274E-7066-44C3-B398-B4BBF1CEEDC1}"/>
              </a:ext>
            </a:extLst>
          </p:cNvPr>
          <p:cNvSpPr/>
          <p:nvPr/>
        </p:nvSpPr>
        <p:spPr>
          <a:xfrm>
            <a:off x="285547" y="1759425"/>
            <a:ext cx="887034" cy="360634"/>
          </a:xfrm>
          <a:prstGeom prst="roundRect">
            <a:avLst>
              <a:gd name="adj" fmla="val 12072"/>
            </a:avLst>
          </a:prstGeom>
          <a:pattFill prst="ltDnDiag">
            <a:fgClr>
              <a:schemeClr val="bg1">
                <a:lumMod val="85000"/>
              </a:schemeClr>
            </a:fgClr>
            <a:bgClr>
              <a:schemeClr val="bg1"/>
            </a:bgClr>
          </a:patt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995464"/>
            <a:r>
              <a:rPr lang="ko-KR" altLang="en-US" sz="1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작업 내용</a:t>
            </a:r>
            <a:endParaRPr lang="ko-KR" altLang="en-US" sz="7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Rectangle 14">
            <a:extLst>
              <a:ext uri="{FF2B5EF4-FFF2-40B4-BE49-F238E27FC236}">
                <a16:creationId xmlns:a16="http://schemas.microsoft.com/office/drawing/2014/main" xmlns="" id="{271D5C39-1A09-4325-A573-E826679FD6E3}"/>
              </a:ext>
            </a:extLst>
          </p:cNvPr>
          <p:cNvSpPr>
            <a:spLocks noChangeArrowheads="1"/>
          </p:cNvSpPr>
          <p:nvPr/>
        </p:nvSpPr>
        <p:spPr bwMode="gray">
          <a:xfrm>
            <a:off x="1244588" y="1778273"/>
            <a:ext cx="8069580" cy="4675063"/>
          </a:xfrm>
          <a:prstGeom prst="rect">
            <a:avLst/>
          </a:prstGeom>
          <a:solidFill>
            <a:schemeClr val="bg1"/>
          </a:solidFill>
          <a:ln w="12700" algn="ctr">
            <a:solidFill>
              <a:schemeClr val="tx1"/>
            </a:solidFill>
            <a:miter lim="800000"/>
            <a:headEnd/>
            <a:tailEnd/>
          </a:ln>
        </p:spPr>
        <p:txBody>
          <a:bodyPr lIns="63500" tIns="0" rIns="64800" bIns="0" anchor="t"/>
          <a:lstStyle>
            <a:lvl1pPr marL="1619250" indent="-182563" eaLnBrk="0" hangingPunct="0">
              <a:defRPr>
                <a:solidFill>
                  <a:schemeClr val="folHlink"/>
                </a:solidFill>
                <a:latin typeface="PwC_Logo" pitchFamily="2" charset="2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folHlink"/>
                </a:solidFill>
                <a:latin typeface="PwC_Logo" pitchFamily="2" charset="2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folHlink"/>
                </a:solidFill>
                <a:latin typeface="PwC_Logo" pitchFamily="2" charset="2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folHlink"/>
                </a:solidFill>
                <a:latin typeface="PwC_Logo" pitchFamily="2" charset="2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folHlink"/>
                </a:solidFill>
                <a:latin typeface="PwC_Logo" pitchFamily="2" charset="2"/>
                <a:cs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SzPct val="90000"/>
              <a:defRPr>
                <a:solidFill>
                  <a:schemeClr val="folHlink"/>
                </a:solidFill>
                <a:latin typeface="PwC_Logo" pitchFamily="2" charset="2"/>
                <a:cs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SzPct val="90000"/>
              <a:defRPr>
                <a:solidFill>
                  <a:schemeClr val="folHlink"/>
                </a:solidFill>
                <a:latin typeface="PwC_Logo" pitchFamily="2" charset="2"/>
                <a:cs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SzPct val="90000"/>
              <a:defRPr>
                <a:solidFill>
                  <a:schemeClr val="folHlink"/>
                </a:solidFill>
                <a:latin typeface="PwC_Logo" pitchFamily="2" charset="2"/>
                <a:cs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SzPct val="90000"/>
              <a:defRPr>
                <a:solidFill>
                  <a:schemeClr val="folHlink"/>
                </a:solidFill>
                <a:latin typeface="PwC_Logo" pitchFamily="2" charset="2"/>
                <a:cs typeface="Arial" panose="020B0604020202020204" pitchFamily="34" charset="0"/>
              </a:defRPr>
            </a:lvl9pPr>
          </a:lstStyle>
          <a:p>
            <a:pPr marL="228600" indent="-228600">
              <a:spcAft>
                <a:spcPts val="600"/>
              </a:spcAft>
              <a:buSzPts val="1100"/>
              <a:buFont typeface="+mj-ea"/>
              <a:buAutoNum type="circleNumDbPlain"/>
            </a:pPr>
            <a:r>
              <a:rPr lang="en-US" altLang="ko-KR" sz="1050" dirty="0">
                <a:solidFill>
                  <a:srgbClr val="000000"/>
                </a:solidFill>
                <a:latin typeface="맑은 고딕" panose="020B0503020000020004" pitchFamily="50" charset="-127"/>
              </a:rPr>
              <a:t>Filebeat_mssql_lyncdb.zip </a:t>
            </a:r>
            <a:r>
              <a:rPr lang="ko-KR" altLang="en-US" sz="1050" smtClean="0">
                <a:solidFill>
                  <a:srgbClr val="000000"/>
                </a:solidFill>
                <a:latin typeface="맑은 고딕" panose="020B0503020000020004" pitchFamily="50" charset="-127"/>
              </a:rPr>
              <a:t>파일을 </a:t>
            </a:r>
            <a:r>
              <a:rPr lang="en-US" altLang="ko-KR" sz="1050" dirty="0">
                <a:solidFill>
                  <a:srgbClr val="000000"/>
                </a:solidFill>
                <a:latin typeface="맑은 고딕" panose="020B0503020000020004" pitchFamily="50" charset="-127"/>
              </a:rPr>
              <a:t>windows server C:\Program </a:t>
            </a:r>
            <a:r>
              <a:rPr lang="en-US" altLang="ko-KR" sz="1050" dirty="0" smtClean="0">
                <a:solidFill>
                  <a:srgbClr val="000000"/>
                </a:solidFill>
                <a:latin typeface="맑은 고딕" panose="020B0503020000020004" pitchFamily="50" charset="-127"/>
              </a:rPr>
              <a:t>Files\</a:t>
            </a:r>
            <a:r>
              <a:rPr lang="en-US" altLang="ko-KR" sz="1050" dirty="0" err="1" smtClean="0">
                <a:solidFill>
                  <a:srgbClr val="000000"/>
                </a:solidFill>
                <a:latin typeface="맑은 고딕" panose="020B0503020000020004" pitchFamily="50" charset="-127"/>
              </a:rPr>
              <a:t>Filebeat</a:t>
            </a:r>
            <a:r>
              <a:rPr lang="ko-KR" altLang="en-US" sz="1050" smtClean="0">
                <a:solidFill>
                  <a:srgbClr val="000000"/>
                </a:solidFill>
                <a:latin typeface="맑은 고딕" panose="020B0503020000020004" pitchFamily="50" charset="-127"/>
              </a:rPr>
              <a:t>에 업로드 한다</a:t>
            </a:r>
            <a:r>
              <a:rPr lang="en-US" altLang="ko-KR" sz="1050" dirty="0" smtClean="0">
                <a:solidFill>
                  <a:srgbClr val="000000"/>
                </a:solidFill>
                <a:latin typeface="맑은 고딕" panose="020B0503020000020004" pitchFamily="50" charset="-127"/>
              </a:rPr>
              <a:t>.</a:t>
            </a:r>
          </a:p>
          <a:p>
            <a:pPr marL="228600" indent="-228600">
              <a:spcAft>
                <a:spcPts val="600"/>
              </a:spcAft>
              <a:buSzPts val="1100"/>
              <a:buFont typeface="+mj-ea"/>
              <a:buAutoNum type="circleNumDbPlain"/>
            </a:pPr>
            <a:r>
              <a:rPr lang="en-US" altLang="ko-KR" sz="1050" dirty="0" err="1">
                <a:solidFill>
                  <a:srgbClr val="000000"/>
                </a:solidFill>
                <a:latin typeface="맑은 고딕" panose="020B0503020000020004" pitchFamily="50" charset="-127"/>
              </a:rPr>
              <a:t>filebeat.yml</a:t>
            </a:r>
            <a:r>
              <a:rPr lang="en-US" altLang="ko-KR" sz="1050" dirty="0">
                <a:solidFill>
                  <a:srgbClr val="000000"/>
                </a:solidFill>
                <a:latin typeface="맑은 고딕" panose="020B0503020000020004" pitchFamily="50" charset="-127"/>
              </a:rPr>
              <a:t> </a:t>
            </a:r>
            <a:r>
              <a:rPr lang="ko-KR" altLang="en-US" sz="1050" smtClean="0">
                <a:solidFill>
                  <a:srgbClr val="000000"/>
                </a:solidFill>
                <a:latin typeface="맑은 고딕" panose="020B0503020000020004" pitchFamily="50" charset="-127"/>
              </a:rPr>
              <a:t>내용을 서버 설정에 맞게 수정</a:t>
            </a:r>
            <a:endParaRPr lang="en-US" altLang="ko-KR" sz="1050" dirty="0" smtClean="0">
              <a:solidFill>
                <a:srgbClr val="000000"/>
              </a:solidFill>
              <a:latin typeface="맑은 고딕" panose="020B0503020000020004" pitchFamily="50" charset="-127"/>
            </a:endParaRPr>
          </a:p>
          <a:p>
            <a:pPr marL="0" indent="0">
              <a:spcAft>
                <a:spcPts val="600"/>
              </a:spcAft>
              <a:buSzPts val="1100"/>
            </a:pPr>
            <a:r>
              <a:rPr lang="en-US" altLang="ko-KR" sz="1050" dirty="0">
                <a:solidFill>
                  <a:srgbClr val="000000"/>
                </a:solidFill>
                <a:latin typeface="맑은 고딕" panose="020B0503020000020004" pitchFamily="50" charset="-127"/>
              </a:rPr>
              <a:t> </a:t>
            </a:r>
            <a:r>
              <a:rPr lang="en-US" altLang="ko-KR" sz="1050" dirty="0" smtClean="0">
                <a:solidFill>
                  <a:srgbClr val="000000"/>
                </a:solidFill>
                <a:latin typeface="맑은 고딕" panose="020B0503020000020004" pitchFamily="50" charset="-127"/>
              </a:rPr>
              <a:t>    - fields: </a:t>
            </a:r>
            <a:r>
              <a:rPr lang="ko-KR" altLang="en-US" sz="1050" smtClean="0">
                <a:solidFill>
                  <a:srgbClr val="000000"/>
                </a:solidFill>
                <a:latin typeface="맑은 고딕" panose="020B0503020000020004" pitchFamily="50" charset="-127"/>
              </a:rPr>
              <a:t>설정에서 </a:t>
            </a:r>
            <a:r>
              <a:rPr lang="en-US" altLang="ko-KR" sz="1050" dirty="0" err="1" smtClean="0">
                <a:solidFill>
                  <a:srgbClr val="000000"/>
                </a:solidFill>
                <a:latin typeface="맑은 고딕" panose="020B0503020000020004" pitchFamily="50" charset="-127"/>
              </a:rPr>
              <a:t>ip</a:t>
            </a:r>
            <a:r>
              <a:rPr lang="en-US" altLang="ko-KR" sz="1050" dirty="0" smtClean="0">
                <a:solidFill>
                  <a:srgbClr val="000000"/>
                </a:solidFill>
                <a:latin typeface="맑은 고딕" panose="020B0503020000020004" pitchFamily="50" charset="-127"/>
              </a:rPr>
              <a:t>, tier, </a:t>
            </a:r>
            <a:r>
              <a:rPr lang="en-US" altLang="ko-KR" sz="1050" dirty="0" err="1" smtClean="0">
                <a:solidFill>
                  <a:srgbClr val="000000"/>
                </a:solidFill>
                <a:latin typeface="맑은 고딕" panose="020B0503020000020004" pitchFamily="50" charset="-127"/>
              </a:rPr>
              <a:t>log_type</a:t>
            </a:r>
            <a:r>
              <a:rPr lang="en-US" altLang="ko-KR" sz="1050" dirty="0" smtClean="0">
                <a:solidFill>
                  <a:srgbClr val="000000"/>
                </a:solidFill>
                <a:latin typeface="맑은 고딕" panose="020B0503020000020004" pitchFamily="50" charset="-127"/>
              </a:rPr>
              <a:t>, </a:t>
            </a:r>
            <a:r>
              <a:rPr lang="en-US" altLang="ko-KR" sz="1050" dirty="0" err="1" smtClean="0">
                <a:solidFill>
                  <a:srgbClr val="000000"/>
                </a:solidFill>
                <a:latin typeface="맑은 고딕" panose="020B0503020000020004" pitchFamily="50" charset="-127"/>
              </a:rPr>
              <a:t>company_name</a:t>
            </a:r>
            <a:r>
              <a:rPr lang="en-US" altLang="ko-KR" sz="1050" dirty="0" smtClean="0">
                <a:solidFill>
                  <a:srgbClr val="000000"/>
                </a:solidFill>
                <a:latin typeface="맑은 고딕" panose="020B0503020000020004" pitchFamily="50" charset="-127"/>
              </a:rPr>
              <a:t>, </a:t>
            </a:r>
            <a:r>
              <a:rPr lang="en-US" altLang="ko-KR" sz="1050" dirty="0" err="1" smtClean="0">
                <a:solidFill>
                  <a:srgbClr val="000000"/>
                </a:solidFill>
                <a:latin typeface="맑은 고딕" panose="020B0503020000020004" pitchFamily="50" charset="-127"/>
              </a:rPr>
              <a:t>system_name</a:t>
            </a:r>
            <a:r>
              <a:rPr lang="en-US" altLang="ko-KR" sz="1050" dirty="0" smtClean="0">
                <a:solidFill>
                  <a:srgbClr val="000000"/>
                </a:solidFill>
                <a:latin typeface="맑은 고딕" panose="020B0503020000020004" pitchFamily="50" charset="-127"/>
              </a:rPr>
              <a:t>, </a:t>
            </a:r>
            <a:r>
              <a:rPr lang="en-US" altLang="ko-KR" sz="1050" dirty="0" err="1" smtClean="0">
                <a:solidFill>
                  <a:srgbClr val="000000"/>
                </a:solidFill>
                <a:latin typeface="맑은 고딕" panose="020B0503020000020004" pitchFamily="50" charset="-127"/>
              </a:rPr>
              <a:t>server_name</a:t>
            </a:r>
            <a:r>
              <a:rPr lang="ko-KR" altLang="en-US" sz="1050" smtClean="0">
                <a:solidFill>
                  <a:srgbClr val="000000"/>
                </a:solidFill>
                <a:latin typeface="맑은 고딕" panose="020B0503020000020004" pitchFamily="50" charset="-127"/>
              </a:rPr>
              <a:t>을 수정한다</a:t>
            </a:r>
            <a:r>
              <a:rPr lang="en-US" altLang="ko-KR" sz="1050" dirty="0" smtClean="0">
                <a:solidFill>
                  <a:srgbClr val="000000"/>
                </a:solidFill>
                <a:latin typeface="맑은 고딕" panose="020B0503020000020004" pitchFamily="50" charset="-127"/>
              </a:rPr>
              <a:t>.</a:t>
            </a:r>
          </a:p>
          <a:p>
            <a:pPr marL="0" indent="0">
              <a:spcAft>
                <a:spcPts val="600"/>
              </a:spcAft>
              <a:buSzPts val="1100"/>
            </a:pPr>
            <a:r>
              <a:rPr lang="en-US" altLang="ko-KR" sz="1050" dirty="0">
                <a:solidFill>
                  <a:srgbClr val="000000"/>
                </a:solidFill>
                <a:latin typeface="맑은 고딕" panose="020B0503020000020004" pitchFamily="50" charset="-127"/>
              </a:rPr>
              <a:t> </a:t>
            </a:r>
            <a:r>
              <a:rPr lang="en-US" altLang="ko-KR" sz="1050" dirty="0" smtClean="0">
                <a:solidFill>
                  <a:srgbClr val="000000"/>
                </a:solidFill>
                <a:latin typeface="맑은 고딕" panose="020B0503020000020004" pitchFamily="50" charset="-127"/>
              </a:rPr>
              <a:t>    - </a:t>
            </a:r>
            <a:r>
              <a:rPr lang="en-US" altLang="ko-KR" sz="1050" dirty="0" err="1" smtClean="0">
                <a:solidFill>
                  <a:srgbClr val="000000"/>
                </a:solidFill>
                <a:latin typeface="맑은 고딕" panose="020B0503020000020004" pitchFamily="50" charset="-127"/>
              </a:rPr>
              <a:t>output.kafaka</a:t>
            </a:r>
            <a:r>
              <a:rPr lang="en-US" altLang="ko-KR" sz="1050" dirty="0" smtClean="0">
                <a:solidFill>
                  <a:srgbClr val="000000"/>
                </a:solidFill>
                <a:latin typeface="맑은 고딕" panose="020B0503020000020004" pitchFamily="50" charset="-127"/>
              </a:rPr>
              <a:t>: </a:t>
            </a:r>
            <a:r>
              <a:rPr lang="ko-KR" altLang="en-US" sz="1050" smtClean="0">
                <a:solidFill>
                  <a:srgbClr val="000000"/>
                </a:solidFill>
                <a:latin typeface="맑은 고딕" panose="020B0503020000020004" pitchFamily="50" charset="-127"/>
              </a:rPr>
              <a:t>설정에서 </a:t>
            </a:r>
            <a:r>
              <a:rPr lang="en-US" altLang="ko-KR" sz="1050" dirty="0" smtClean="0">
                <a:solidFill>
                  <a:srgbClr val="000000"/>
                </a:solidFill>
                <a:latin typeface="맑은 고딕" panose="020B0503020000020004" pitchFamily="50" charset="-127"/>
              </a:rPr>
              <a:t>topic</a:t>
            </a:r>
            <a:r>
              <a:rPr lang="ko-KR" altLang="en-US" sz="1050" smtClean="0">
                <a:solidFill>
                  <a:srgbClr val="000000"/>
                </a:solidFill>
                <a:latin typeface="맑은 고딕" panose="020B0503020000020004" pitchFamily="50" charset="-127"/>
              </a:rPr>
              <a:t>을 수정한다</a:t>
            </a:r>
            <a:r>
              <a:rPr lang="en-US" altLang="ko-KR" sz="1050" dirty="0" smtClean="0">
                <a:solidFill>
                  <a:srgbClr val="000000"/>
                </a:solidFill>
                <a:latin typeface="맑은 고딕" panose="020B0503020000020004" pitchFamily="50" charset="-127"/>
              </a:rPr>
              <a:t>. </a:t>
            </a:r>
          </a:p>
          <a:p>
            <a:pPr marL="0" indent="0">
              <a:spcAft>
                <a:spcPts val="600"/>
              </a:spcAft>
              <a:buSzPts val="1100"/>
            </a:pPr>
            <a:r>
              <a:rPr lang="en-US" altLang="ko-KR" sz="1050" dirty="0">
                <a:solidFill>
                  <a:srgbClr val="000000"/>
                </a:solidFill>
                <a:latin typeface="맑은 고딕" panose="020B0503020000020004" pitchFamily="50" charset="-127"/>
              </a:rPr>
              <a:t> </a:t>
            </a:r>
            <a:r>
              <a:rPr lang="en-US" altLang="ko-KR" sz="1050" dirty="0" smtClean="0">
                <a:solidFill>
                  <a:srgbClr val="000000"/>
                </a:solidFill>
                <a:latin typeface="맑은 고딕" panose="020B0503020000020004" pitchFamily="50" charset="-127"/>
              </a:rPr>
              <a:t>    - path: </a:t>
            </a:r>
            <a:r>
              <a:rPr lang="ko-KR" altLang="en-US" sz="1050" smtClean="0">
                <a:solidFill>
                  <a:srgbClr val="000000"/>
                </a:solidFill>
                <a:latin typeface="맑은 고딕" panose="020B0503020000020004" pitchFamily="50" charset="-127"/>
              </a:rPr>
              <a:t>설정에 </a:t>
            </a:r>
            <a:r>
              <a:rPr lang="en-US" altLang="ko-KR" sz="1050" dirty="0" smtClean="0">
                <a:solidFill>
                  <a:srgbClr val="000000"/>
                </a:solidFill>
                <a:latin typeface="맑은 고딕" panose="020B0503020000020004" pitchFamily="50" charset="-127"/>
              </a:rPr>
              <a:t>MSSQL ERROR</a:t>
            </a:r>
            <a:r>
              <a:rPr lang="ko-KR" altLang="en-US" sz="1050" smtClean="0">
                <a:solidFill>
                  <a:srgbClr val="000000"/>
                </a:solidFill>
                <a:latin typeface="맑은 고딕" panose="020B0503020000020004" pitchFamily="50" charset="-127"/>
              </a:rPr>
              <a:t>로그 위치를 정확하게 변경한다</a:t>
            </a:r>
            <a:r>
              <a:rPr lang="en-US" altLang="ko-KR" sz="1050" dirty="0" smtClean="0">
                <a:solidFill>
                  <a:srgbClr val="000000"/>
                </a:solidFill>
                <a:latin typeface="맑은 고딕" panose="020B0503020000020004" pitchFamily="50" charset="-127"/>
              </a:rPr>
              <a:t>.</a:t>
            </a:r>
          </a:p>
          <a:p>
            <a:pPr marL="0" indent="0">
              <a:spcAft>
                <a:spcPts val="600"/>
              </a:spcAft>
              <a:buSzPts val="1100"/>
            </a:pPr>
            <a:r>
              <a:rPr lang="en-US" altLang="ko-KR" sz="1050" dirty="0">
                <a:solidFill>
                  <a:srgbClr val="000000"/>
                </a:solidFill>
                <a:latin typeface="맑은 고딕" panose="020B0503020000020004" pitchFamily="50" charset="-127"/>
              </a:rPr>
              <a:t> </a:t>
            </a:r>
            <a:r>
              <a:rPr lang="en-US" altLang="ko-KR" sz="1050" dirty="0" smtClean="0">
                <a:solidFill>
                  <a:srgbClr val="000000"/>
                </a:solidFill>
                <a:latin typeface="맑은 고딕" panose="020B0503020000020004" pitchFamily="50" charset="-127"/>
              </a:rPr>
              <a:t>              IIS</a:t>
            </a:r>
            <a:r>
              <a:rPr lang="ko-KR" altLang="en-US" sz="1050">
                <a:solidFill>
                  <a:srgbClr val="000000"/>
                </a:solidFill>
                <a:latin typeface="맑은 고딕" panose="020B0503020000020004" pitchFamily="50" charset="-127"/>
              </a:rPr>
              <a:t> </a:t>
            </a:r>
            <a:r>
              <a:rPr lang="en-US" altLang="ko-KR" sz="1050" dirty="0" smtClean="0">
                <a:solidFill>
                  <a:srgbClr val="000000"/>
                </a:solidFill>
                <a:latin typeface="맑은 고딕" panose="020B0503020000020004" pitchFamily="50" charset="-127"/>
              </a:rPr>
              <a:t>ERROR</a:t>
            </a:r>
            <a:r>
              <a:rPr lang="ko-KR" altLang="en-US" sz="1050" smtClean="0">
                <a:solidFill>
                  <a:srgbClr val="000000"/>
                </a:solidFill>
                <a:latin typeface="맑은 고딕" panose="020B0503020000020004" pitchFamily="50" charset="-127"/>
              </a:rPr>
              <a:t>로그 위치를 정확하게 변경한다</a:t>
            </a:r>
            <a:r>
              <a:rPr lang="en-US" altLang="ko-KR" sz="1050" dirty="0" smtClean="0">
                <a:solidFill>
                  <a:srgbClr val="000000"/>
                </a:solidFill>
                <a:latin typeface="맑은 고딕" panose="020B0503020000020004" pitchFamily="50" charset="-127"/>
              </a:rPr>
              <a:t>.</a:t>
            </a:r>
          </a:p>
          <a:p>
            <a:pPr marL="228600" indent="-228600">
              <a:spcAft>
                <a:spcPts val="600"/>
              </a:spcAft>
              <a:buSzPts val="1100"/>
              <a:buFont typeface="+mj-ea"/>
              <a:buAutoNum type="circleNumDbPlain" startAt="3"/>
            </a:pPr>
            <a:r>
              <a:rPr lang="en-US" altLang="ko-KR" sz="1050" dirty="0">
                <a:solidFill>
                  <a:srgbClr val="000000"/>
                </a:solidFill>
                <a:latin typeface="맑은 고딕" panose="020B0503020000020004" pitchFamily="50" charset="-127"/>
              </a:rPr>
              <a:t>C:\Program Files\</a:t>
            </a:r>
            <a:r>
              <a:rPr lang="en-US" altLang="ko-KR" sz="1050" dirty="0" err="1">
                <a:solidFill>
                  <a:srgbClr val="000000"/>
                </a:solidFill>
                <a:latin typeface="맑은 고딕" panose="020B0503020000020004" pitchFamily="50" charset="-127"/>
              </a:rPr>
              <a:t>Filebeat</a:t>
            </a:r>
            <a:r>
              <a:rPr lang="en-US" altLang="ko-KR" sz="1050" dirty="0" smtClean="0">
                <a:solidFill>
                  <a:srgbClr val="000000"/>
                </a:solidFill>
                <a:latin typeface="맑은 고딕" panose="020B0503020000020004" pitchFamily="50" charset="-127"/>
              </a:rPr>
              <a:t> </a:t>
            </a:r>
            <a:r>
              <a:rPr lang="ko-KR" altLang="en-US" sz="1050" smtClean="0">
                <a:solidFill>
                  <a:srgbClr val="000000"/>
                </a:solidFill>
                <a:latin typeface="맑은 고딕" panose="020B0503020000020004" pitchFamily="50" charset="-127"/>
              </a:rPr>
              <a:t>에 </a:t>
            </a:r>
            <a:r>
              <a:rPr lang="en-US" altLang="ko-KR" sz="1050" dirty="0">
                <a:solidFill>
                  <a:srgbClr val="000000"/>
                </a:solidFill>
                <a:latin typeface="맑은 고딕" panose="020B0503020000020004" pitchFamily="50" charset="-127"/>
              </a:rPr>
              <a:t>install-service-filebeat.ps1 </a:t>
            </a:r>
            <a:r>
              <a:rPr lang="ko-KR" altLang="en-US" sz="1050" smtClean="0">
                <a:solidFill>
                  <a:srgbClr val="000000"/>
                </a:solidFill>
                <a:latin typeface="맑은 고딕" panose="020B0503020000020004" pitchFamily="50" charset="-127"/>
              </a:rPr>
              <a:t>명령어를 실행하여 </a:t>
            </a:r>
            <a:r>
              <a:rPr lang="en-US" altLang="ko-KR" sz="1050" dirty="0" smtClean="0">
                <a:solidFill>
                  <a:srgbClr val="000000"/>
                </a:solidFill>
                <a:latin typeface="맑은 고딕" panose="020B0503020000020004" pitchFamily="50" charset="-127"/>
              </a:rPr>
              <a:t>Windows Service</a:t>
            </a:r>
            <a:r>
              <a:rPr lang="ko-KR" altLang="en-US" sz="1050" smtClean="0">
                <a:solidFill>
                  <a:srgbClr val="000000"/>
                </a:solidFill>
                <a:latin typeface="맑은 고딕" panose="020B0503020000020004" pitchFamily="50" charset="-127"/>
              </a:rPr>
              <a:t>에 </a:t>
            </a:r>
            <a:r>
              <a:rPr lang="en-US" altLang="ko-KR" sz="1050" dirty="0" err="1" smtClean="0">
                <a:solidFill>
                  <a:srgbClr val="000000"/>
                </a:solidFill>
                <a:latin typeface="맑은 고딕" panose="020B0503020000020004" pitchFamily="50" charset="-127"/>
              </a:rPr>
              <a:t>filebeat</a:t>
            </a:r>
            <a:r>
              <a:rPr lang="ko-KR" altLang="en-US" sz="1050" smtClean="0">
                <a:solidFill>
                  <a:srgbClr val="000000"/>
                </a:solidFill>
                <a:latin typeface="맑은 고딕" panose="020B0503020000020004" pitchFamily="50" charset="-127"/>
              </a:rPr>
              <a:t>를 등록한다</a:t>
            </a:r>
            <a:r>
              <a:rPr lang="en-US" altLang="ko-KR" sz="1050" dirty="0" smtClean="0">
                <a:solidFill>
                  <a:srgbClr val="000000"/>
                </a:solidFill>
                <a:latin typeface="맑은 고딕" panose="020B0503020000020004" pitchFamily="50" charset="-127"/>
              </a:rPr>
              <a:t>.</a:t>
            </a:r>
          </a:p>
          <a:p>
            <a:pPr marL="228600" indent="-228600">
              <a:spcAft>
                <a:spcPts val="600"/>
              </a:spcAft>
              <a:buSzPts val="1100"/>
              <a:buFont typeface="+mj-ea"/>
              <a:buAutoNum type="circleNumDbPlain" startAt="3"/>
            </a:pPr>
            <a:r>
              <a:rPr lang="en-US" altLang="ko-KR" sz="1050" dirty="0" smtClean="0">
                <a:solidFill>
                  <a:srgbClr val="000000"/>
                </a:solidFill>
                <a:latin typeface="맑은 고딕" panose="020B0503020000020004" pitchFamily="50" charset="-127"/>
              </a:rPr>
              <a:t>Windows </a:t>
            </a:r>
            <a:r>
              <a:rPr lang="ko-KR" altLang="en-US" sz="1050" smtClean="0">
                <a:solidFill>
                  <a:srgbClr val="000000"/>
                </a:solidFill>
                <a:latin typeface="맑은 고딕" panose="020B0503020000020004" pitchFamily="50" charset="-127"/>
              </a:rPr>
              <a:t>서비스에서 </a:t>
            </a:r>
            <a:r>
              <a:rPr lang="en-US" altLang="ko-KR" sz="1050" dirty="0" err="1" smtClean="0">
                <a:solidFill>
                  <a:srgbClr val="000000"/>
                </a:solidFill>
                <a:latin typeface="맑은 고딕" panose="020B0503020000020004" pitchFamily="50" charset="-127"/>
              </a:rPr>
              <a:t>filebeat</a:t>
            </a:r>
            <a:r>
              <a:rPr lang="ko-KR" altLang="en-US" sz="1050" smtClean="0">
                <a:solidFill>
                  <a:srgbClr val="000000"/>
                </a:solidFill>
                <a:latin typeface="맑은 고딕" panose="020B0503020000020004" pitchFamily="50" charset="-127"/>
              </a:rPr>
              <a:t>를 찾아 설정정보에서 시작유형을 지연된 시작으로 변경하고 서비스를 시작한다</a:t>
            </a:r>
            <a:r>
              <a:rPr lang="en-US" altLang="ko-KR" sz="1050" dirty="0" smtClean="0">
                <a:solidFill>
                  <a:srgbClr val="000000"/>
                </a:solidFill>
                <a:latin typeface="맑은 고딕" panose="020B0503020000020004" pitchFamily="50" charset="-127"/>
              </a:rPr>
              <a:t>.</a:t>
            </a:r>
          </a:p>
          <a:p>
            <a:pPr marL="0" indent="0">
              <a:spcAft>
                <a:spcPts val="600"/>
              </a:spcAft>
              <a:buSzPts val="1100"/>
            </a:pPr>
            <a:r>
              <a:rPr lang="en-US" altLang="ko-KR" sz="1050" dirty="0">
                <a:solidFill>
                  <a:srgbClr val="000000"/>
                </a:solidFill>
                <a:latin typeface="맑은 고딕" panose="020B0503020000020004" pitchFamily="50" charset="-127"/>
              </a:rPr>
              <a:t> </a:t>
            </a:r>
            <a:r>
              <a:rPr lang="en-US" altLang="ko-KR" sz="1050" dirty="0" smtClean="0">
                <a:solidFill>
                  <a:srgbClr val="000000"/>
                </a:solidFill>
                <a:latin typeface="맑은 고딕" panose="020B0503020000020004" pitchFamily="50" charset="-127"/>
              </a:rPr>
              <a:t>    - </a:t>
            </a:r>
            <a:r>
              <a:rPr lang="ko-KR" altLang="en-US" sz="1050" smtClean="0">
                <a:solidFill>
                  <a:srgbClr val="000000"/>
                </a:solidFill>
                <a:latin typeface="맑은 고딕" panose="020B0503020000020004" pitchFamily="50" charset="-127"/>
              </a:rPr>
              <a:t>시작유형 </a:t>
            </a:r>
            <a:r>
              <a:rPr lang="en-US" altLang="ko-KR" sz="1050" dirty="0" smtClean="0">
                <a:solidFill>
                  <a:srgbClr val="000000"/>
                </a:solidFill>
                <a:latin typeface="맑은 고딕" panose="020B0503020000020004" pitchFamily="50" charset="-127"/>
              </a:rPr>
              <a:t>: </a:t>
            </a:r>
            <a:r>
              <a:rPr lang="ko-KR" altLang="en-US" sz="1050" smtClean="0">
                <a:solidFill>
                  <a:srgbClr val="000000"/>
                </a:solidFill>
                <a:latin typeface="맑은 고딕" panose="020B0503020000020004" pitchFamily="50" charset="-127"/>
              </a:rPr>
              <a:t>자동</a:t>
            </a:r>
            <a:r>
              <a:rPr lang="en-US" altLang="ko-KR" sz="1050" dirty="0" smtClean="0">
                <a:solidFill>
                  <a:srgbClr val="000000"/>
                </a:solidFill>
                <a:latin typeface="맑은 고딕" panose="020B0503020000020004" pitchFamily="50" charset="-127"/>
              </a:rPr>
              <a:t>(</a:t>
            </a:r>
            <a:r>
              <a:rPr lang="ko-KR" altLang="en-US" sz="1050" smtClean="0">
                <a:solidFill>
                  <a:srgbClr val="000000"/>
                </a:solidFill>
                <a:latin typeface="맑은 고딕" panose="020B0503020000020004" pitchFamily="50" charset="-127"/>
              </a:rPr>
              <a:t>지연된 시작</a:t>
            </a:r>
            <a:r>
              <a:rPr lang="en-US" altLang="ko-KR" sz="1050" dirty="0" smtClean="0">
                <a:solidFill>
                  <a:srgbClr val="000000"/>
                </a:solidFill>
                <a:latin typeface="맑은 고딕" panose="020B0503020000020004" pitchFamily="50" charset="-127"/>
              </a:rPr>
              <a:t>) </a:t>
            </a:r>
            <a:r>
              <a:rPr lang="ko-KR" altLang="en-US" sz="1050" smtClean="0">
                <a:solidFill>
                  <a:srgbClr val="000000"/>
                </a:solidFill>
                <a:latin typeface="맑은 고딕" panose="020B0503020000020004" pitchFamily="50" charset="-127"/>
              </a:rPr>
              <a:t>설정</a:t>
            </a:r>
            <a:endParaRPr lang="en-US" altLang="ko-KR" sz="1050" dirty="0" smtClean="0">
              <a:solidFill>
                <a:srgbClr val="000000"/>
              </a:solidFill>
              <a:latin typeface="맑은 고딕" panose="020B0503020000020004" pitchFamily="50" charset="-127"/>
            </a:endParaRPr>
          </a:p>
          <a:p>
            <a:pPr marL="0" indent="0">
              <a:spcAft>
                <a:spcPts val="600"/>
              </a:spcAft>
              <a:buSzPts val="1100"/>
            </a:pPr>
            <a:r>
              <a:rPr lang="en-US" altLang="ko-KR" sz="1050" dirty="0">
                <a:solidFill>
                  <a:srgbClr val="000000"/>
                </a:solidFill>
                <a:latin typeface="맑은 고딕" panose="020B0503020000020004" pitchFamily="50" charset="-127"/>
              </a:rPr>
              <a:t> </a:t>
            </a:r>
            <a:r>
              <a:rPr lang="en-US" altLang="ko-KR" sz="1050" dirty="0" smtClean="0">
                <a:solidFill>
                  <a:srgbClr val="000000"/>
                </a:solidFill>
                <a:latin typeface="맑은 고딕" panose="020B0503020000020004" pitchFamily="50" charset="-127"/>
              </a:rPr>
              <a:t>    </a:t>
            </a:r>
            <a:endParaRPr lang="en-US" altLang="ko-KR" sz="1050" dirty="0">
              <a:solidFill>
                <a:srgbClr val="000000"/>
              </a:solidFill>
              <a:latin typeface="맑은 고딕" panose="020B0503020000020004" pitchFamily="50" charset="-127"/>
            </a:endParaRPr>
          </a:p>
        </p:txBody>
      </p:sp>
      <p:pic>
        <p:nvPicPr>
          <p:cNvPr id="3" name="그림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24513" y="3897052"/>
            <a:ext cx="2105986" cy="23414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064308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xmlns="" id="{CD77FC6E-604A-402C-81AD-4D51DF2861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[back-up]6. beat </a:t>
            </a:r>
            <a:r>
              <a:rPr lang="ko-KR" altLang="en-US"/>
              <a:t>설치방법</a:t>
            </a:r>
            <a:endParaRPr lang="ko-KR" altLang="en-US" dirty="0"/>
          </a:p>
        </p:txBody>
      </p:sp>
      <p:sp>
        <p:nvSpPr>
          <p:cNvPr id="5" name="직사각형 4">
            <a:extLst>
              <a:ext uri="{FF2B5EF4-FFF2-40B4-BE49-F238E27FC236}">
                <a16:creationId xmlns:a16="http://schemas.microsoft.com/office/drawing/2014/main" xmlns="" id="{3A1CD256-06BE-4D44-8125-3E182DA1FA02}"/>
              </a:ext>
            </a:extLst>
          </p:cNvPr>
          <p:cNvSpPr/>
          <p:nvPr/>
        </p:nvSpPr>
        <p:spPr>
          <a:xfrm>
            <a:off x="261962" y="872716"/>
            <a:ext cx="3070858" cy="352418"/>
          </a:xfrm>
          <a:prstGeom prst="rect">
            <a:avLst/>
          </a:prstGeom>
          <a:solidFill>
            <a:schemeClr val="bg2">
              <a:lumMod val="25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latinLnBrk="0"/>
            <a:r>
              <a:rPr lang="en-US" altLang="ko-KR" sz="127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Beat </a:t>
            </a:r>
            <a:r>
              <a:rPr lang="ko-KR" altLang="en-US" sz="127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설정 </a:t>
            </a:r>
            <a:r>
              <a:rPr lang="ko-KR" altLang="en-US" sz="1270" b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변경</a:t>
            </a:r>
            <a:r>
              <a:rPr lang="en-US" altLang="ko-KR" sz="127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(windows file - MSSQL)</a:t>
            </a:r>
            <a:endParaRPr lang="ko-KR" altLang="en-US" sz="127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직사각형 14">
            <a:extLst>
              <a:ext uri="{FF2B5EF4-FFF2-40B4-BE49-F238E27FC236}">
                <a16:creationId xmlns:a16="http://schemas.microsoft.com/office/drawing/2014/main" xmlns="" id="{1E13CEB8-C886-48FA-8959-903CED5654D8}"/>
              </a:ext>
            </a:extLst>
          </p:cNvPr>
          <p:cNvSpPr/>
          <p:nvPr/>
        </p:nvSpPr>
        <p:spPr>
          <a:xfrm>
            <a:off x="9314168" y="2292940"/>
            <a:ext cx="579609" cy="12163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0" name="직사각형 19">
            <a:extLst>
              <a:ext uri="{FF2B5EF4-FFF2-40B4-BE49-F238E27FC236}">
                <a16:creationId xmlns:a16="http://schemas.microsoft.com/office/drawing/2014/main" xmlns="" id="{81B0201F-8C6D-4BEF-ADDD-126665737459}"/>
              </a:ext>
            </a:extLst>
          </p:cNvPr>
          <p:cNvSpPr/>
          <p:nvPr/>
        </p:nvSpPr>
        <p:spPr>
          <a:xfrm>
            <a:off x="273050" y="1304764"/>
            <a:ext cx="9347402" cy="5909310"/>
          </a:xfrm>
          <a:prstGeom prst="rect">
            <a:avLst/>
          </a:prstGeom>
          <a:solidFill>
            <a:schemeClr val="tx1"/>
          </a:solidFill>
        </p:spPr>
        <p:txBody>
          <a:bodyPr wrap="square">
            <a:spAutoFit/>
          </a:bodyPr>
          <a:lstStyle/>
          <a:p>
            <a:r>
              <a:rPr lang="en-US" altLang="ko-KR" sz="105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filebeat.prospectors</a:t>
            </a:r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</a:p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#=====MSSQL log ======#</a:t>
            </a:r>
          </a:p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 </a:t>
            </a:r>
            <a:r>
              <a:rPr lang="en-US" altLang="ko-KR" sz="105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input_type</a:t>
            </a:r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 log</a:t>
            </a:r>
          </a:p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enabled: true</a:t>
            </a:r>
          </a:p>
          <a:p>
            <a:endParaRPr lang="en-US" altLang="ko-KR" sz="1050" dirty="0">
              <a:solidFill>
                <a:schemeClr val="bg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fields:</a:t>
            </a:r>
          </a:p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ko-KR" sz="1050" dirty="0" err="1">
                <a:solidFill>
                  <a:srgbClr val="FFFF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ip</a:t>
            </a:r>
            <a:r>
              <a:rPr lang="en-US" altLang="ko-KR" sz="1050" dirty="0">
                <a:solidFill>
                  <a:srgbClr val="FFFF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 172.19.115.101</a:t>
            </a:r>
          </a:p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tier: DB</a:t>
            </a:r>
          </a:p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ko-KR" sz="105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log_type</a:t>
            </a:r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 </a:t>
            </a:r>
            <a:r>
              <a:rPr lang="en-US" altLang="ko-KR" sz="105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db_mssql_error_log</a:t>
            </a:r>
            <a:endParaRPr lang="en-US" altLang="ko-KR" sz="1050" dirty="0">
              <a:solidFill>
                <a:schemeClr val="bg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ko-KR" sz="1050" dirty="0" err="1">
                <a:solidFill>
                  <a:srgbClr val="FFFF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company_name</a:t>
            </a:r>
            <a:r>
              <a:rPr lang="en-US" altLang="ko-KR" sz="1050" dirty="0">
                <a:solidFill>
                  <a:srgbClr val="FFFF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 HWCC</a:t>
            </a:r>
          </a:p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ko-KR" sz="105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system_name</a:t>
            </a:r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 </a:t>
            </a:r>
            <a:r>
              <a:rPr lang="en-US" altLang="ko-KR" sz="105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smartwork</a:t>
            </a:r>
            <a:endParaRPr lang="en-US" altLang="ko-KR" sz="1050" dirty="0">
              <a:solidFill>
                <a:schemeClr val="bg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ko-KR" sz="1050" dirty="0" err="1">
                <a:solidFill>
                  <a:srgbClr val="FFFF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server_name</a:t>
            </a:r>
            <a:r>
              <a:rPr lang="en-US" altLang="ko-KR" sz="1050" dirty="0">
                <a:solidFill>
                  <a:srgbClr val="FFFF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 HCC-DBS01P</a:t>
            </a:r>
          </a:p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altLang="ko-KR" sz="105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fields_under_root</a:t>
            </a:r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 true</a:t>
            </a:r>
          </a:p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paths:</a:t>
            </a:r>
          </a:p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ko-KR" sz="1050" dirty="0">
                <a:solidFill>
                  <a:srgbClr val="FFFF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 D:\Program Files\Microsoft SQL Server\MSSQL12.MSSQLSERVER\MSSQL\Log\ERRORLOG</a:t>
            </a:r>
          </a:p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# </a:t>
            </a:r>
            <a:r>
              <a:rPr lang="en-US" altLang="ko-KR" sz="105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tail_files</a:t>
            </a:r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 true</a:t>
            </a:r>
          </a:p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altLang="ko-KR" sz="105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scan_frequency</a:t>
            </a:r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 60s</a:t>
            </a:r>
          </a:p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</a:p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encoding: utf-16le-bom</a:t>
            </a:r>
          </a:p>
          <a:p>
            <a:endParaRPr lang="en-US" altLang="ko-KR" sz="1050" dirty="0">
              <a:solidFill>
                <a:schemeClr val="bg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altLang="ko-KR" sz="105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multiline.pattern</a:t>
            </a:r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 '^\d{4}-\d{2}-\d{2}[[:space:]]\d{2}:\d{2}:\d{2}.\d{2}[[:space:]]'</a:t>
            </a:r>
          </a:p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altLang="ko-KR" sz="105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multiline.negate</a:t>
            </a:r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 true</a:t>
            </a:r>
          </a:p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altLang="ko-KR" sz="105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multiline.match</a:t>
            </a:r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 after</a:t>
            </a:r>
          </a:p>
          <a:p>
            <a:endParaRPr lang="en-US" altLang="ko-KR" sz="1050" dirty="0">
              <a:solidFill>
                <a:schemeClr val="bg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#================================ Outputs =====================================</a:t>
            </a:r>
          </a:p>
          <a:p>
            <a:r>
              <a:rPr lang="en-US" altLang="ko-KR" sz="105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output.kafka</a:t>
            </a:r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</a:p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hosts: ["172.16.5.97:9092","172.16.5.100:9092","172.16.5.101:9092"]</a:t>
            </a:r>
          </a:p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altLang="ko-KR" sz="1050" dirty="0">
                <a:solidFill>
                  <a:srgbClr val="FFFF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topic: '</a:t>
            </a:r>
            <a:r>
              <a:rPr lang="en-US" altLang="ko-KR" sz="1050" dirty="0" err="1">
                <a:solidFill>
                  <a:srgbClr val="FFFF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hwcc_log_topic</a:t>
            </a:r>
            <a:r>
              <a:rPr lang="en-US" altLang="ko-KR" sz="1050" dirty="0">
                <a:solidFill>
                  <a:srgbClr val="FFFF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'</a:t>
            </a:r>
          </a:p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workers: 1</a:t>
            </a:r>
          </a:p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altLang="ko-KR" sz="105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bulk_max_size</a:t>
            </a:r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 10240</a:t>
            </a:r>
          </a:p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altLang="ko-KR" sz="105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broker_timeout</a:t>
            </a:r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 5s</a:t>
            </a:r>
          </a:p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altLang="ko-KR" sz="105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partition.round_robin</a:t>
            </a:r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</a:p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ko-KR" sz="105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reachable_only</a:t>
            </a:r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 false</a:t>
            </a:r>
          </a:p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altLang="ko-KR" sz="105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required_acks</a:t>
            </a:r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 1</a:t>
            </a:r>
          </a:p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compression: </a:t>
            </a:r>
            <a:r>
              <a:rPr lang="en-US" altLang="ko-KR" sz="105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gzip</a:t>
            </a:r>
            <a:endParaRPr lang="en-US" altLang="ko-KR" sz="1050" dirty="0">
              <a:solidFill>
                <a:schemeClr val="bg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altLang="ko-KR" sz="105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max_message_bytes</a:t>
            </a:r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 1000000</a:t>
            </a:r>
          </a:p>
        </p:txBody>
      </p:sp>
    </p:spTree>
    <p:extLst>
      <p:ext uri="{BB962C8B-B14F-4D97-AF65-F5344CB8AC3E}">
        <p14:creationId xmlns:p14="http://schemas.microsoft.com/office/powerpoint/2010/main" val="44046307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xmlns="" id="{CD77FC6E-604A-402C-81AD-4D51DF2861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[back-up]6. beat </a:t>
            </a:r>
            <a:r>
              <a:rPr lang="ko-KR" altLang="en-US"/>
              <a:t>설치방법</a:t>
            </a:r>
            <a:endParaRPr lang="ko-KR" altLang="en-US" dirty="0"/>
          </a:p>
        </p:txBody>
      </p:sp>
      <p:sp>
        <p:nvSpPr>
          <p:cNvPr id="5" name="직사각형 4">
            <a:extLst>
              <a:ext uri="{FF2B5EF4-FFF2-40B4-BE49-F238E27FC236}">
                <a16:creationId xmlns:a16="http://schemas.microsoft.com/office/drawing/2014/main" xmlns="" id="{3A1CD256-06BE-4D44-8125-3E182DA1FA02}"/>
              </a:ext>
            </a:extLst>
          </p:cNvPr>
          <p:cNvSpPr/>
          <p:nvPr/>
        </p:nvSpPr>
        <p:spPr>
          <a:xfrm>
            <a:off x="261962" y="872716"/>
            <a:ext cx="2746822" cy="352418"/>
          </a:xfrm>
          <a:prstGeom prst="rect">
            <a:avLst/>
          </a:prstGeom>
          <a:solidFill>
            <a:schemeClr val="bg2">
              <a:lumMod val="25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latinLnBrk="0"/>
            <a:r>
              <a:rPr lang="en-US" altLang="ko-KR" sz="127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Beat </a:t>
            </a:r>
            <a:r>
              <a:rPr lang="ko-KR" altLang="en-US" sz="127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설정 </a:t>
            </a:r>
            <a:r>
              <a:rPr lang="ko-KR" altLang="en-US" sz="1270" b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변경</a:t>
            </a:r>
            <a:r>
              <a:rPr lang="en-US" altLang="ko-KR" sz="127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(windows file - IIS)</a:t>
            </a:r>
            <a:endParaRPr lang="ko-KR" altLang="en-US" sz="127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직사각형 14">
            <a:extLst>
              <a:ext uri="{FF2B5EF4-FFF2-40B4-BE49-F238E27FC236}">
                <a16:creationId xmlns:a16="http://schemas.microsoft.com/office/drawing/2014/main" xmlns="" id="{1E13CEB8-C886-48FA-8959-903CED5654D8}"/>
              </a:ext>
            </a:extLst>
          </p:cNvPr>
          <p:cNvSpPr/>
          <p:nvPr/>
        </p:nvSpPr>
        <p:spPr>
          <a:xfrm>
            <a:off x="9314168" y="2292940"/>
            <a:ext cx="579609" cy="12163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0" name="직사각형 19">
            <a:extLst>
              <a:ext uri="{FF2B5EF4-FFF2-40B4-BE49-F238E27FC236}">
                <a16:creationId xmlns:a16="http://schemas.microsoft.com/office/drawing/2014/main" xmlns="" id="{81B0201F-8C6D-4BEF-ADDD-126665737459}"/>
              </a:ext>
            </a:extLst>
          </p:cNvPr>
          <p:cNvSpPr/>
          <p:nvPr/>
        </p:nvSpPr>
        <p:spPr>
          <a:xfrm>
            <a:off x="273050" y="1304764"/>
            <a:ext cx="9347402" cy="5262979"/>
          </a:xfrm>
          <a:prstGeom prst="rect">
            <a:avLst/>
          </a:prstGeom>
          <a:solidFill>
            <a:schemeClr val="tx1"/>
          </a:solidFill>
        </p:spPr>
        <p:txBody>
          <a:bodyPr wrap="square">
            <a:spAutoFit/>
          </a:bodyPr>
          <a:lstStyle/>
          <a:p>
            <a:r>
              <a:rPr lang="en-US" altLang="ko-KR" sz="105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filebeat.prospectors</a:t>
            </a:r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</a:p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#=====IIS log ======#</a:t>
            </a:r>
          </a:p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 </a:t>
            </a:r>
            <a:r>
              <a:rPr lang="en-US" altLang="ko-KR" sz="105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input_type</a:t>
            </a:r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 log</a:t>
            </a:r>
          </a:p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enabled: true</a:t>
            </a:r>
          </a:p>
          <a:p>
            <a:endParaRPr lang="en-US" altLang="ko-KR" sz="1050" dirty="0">
              <a:solidFill>
                <a:schemeClr val="bg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altLang="ko-KR" sz="105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fields_under_root</a:t>
            </a:r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 true  </a:t>
            </a:r>
          </a:p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fields:</a:t>
            </a:r>
          </a:p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ko-KR" sz="1050" dirty="0" err="1">
                <a:solidFill>
                  <a:srgbClr val="FFFF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ip</a:t>
            </a:r>
            <a:r>
              <a:rPr lang="en-US" altLang="ko-KR" sz="1050" dirty="0">
                <a:solidFill>
                  <a:srgbClr val="FFFF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 172.19.115.71</a:t>
            </a:r>
          </a:p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tier: IIS</a:t>
            </a:r>
          </a:p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ko-KR" sz="105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log_type</a:t>
            </a:r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 </a:t>
            </a:r>
            <a:r>
              <a:rPr lang="en-US" altLang="ko-KR" sz="105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iis_error</a:t>
            </a:r>
            <a:endParaRPr lang="en-US" altLang="ko-KR" sz="1050" dirty="0">
              <a:solidFill>
                <a:schemeClr val="bg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ko-KR" sz="1050" dirty="0" err="1">
                <a:solidFill>
                  <a:srgbClr val="FFFF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company_name</a:t>
            </a:r>
            <a:r>
              <a:rPr lang="en-US" altLang="ko-KR" sz="1050" dirty="0">
                <a:solidFill>
                  <a:srgbClr val="FFFF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 HWCC</a:t>
            </a:r>
          </a:p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ko-KR" sz="1050" dirty="0" err="1">
                <a:solidFill>
                  <a:srgbClr val="FFFF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system_name</a:t>
            </a:r>
            <a:r>
              <a:rPr lang="en-US" altLang="ko-KR" sz="1050" dirty="0">
                <a:solidFill>
                  <a:srgbClr val="FFFF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 </a:t>
            </a:r>
            <a:r>
              <a:rPr lang="en-US" altLang="ko-KR" sz="1050" dirty="0" err="1">
                <a:solidFill>
                  <a:srgbClr val="FFFF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smartwork</a:t>
            </a:r>
            <a:endParaRPr lang="en-US" altLang="ko-KR" sz="1050" dirty="0">
              <a:solidFill>
                <a:srgbClr val="FFFF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altLang="ko-KR" sz="1050" dirty="0">
                <a:solidFill>
                  <a:srgbClr val="FFFF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ko-KR" sz="1050" dirty="0" err="1">
                <a:solidFill>
                  <a:srgbClr val="FFFF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server_name</a:t>
            </a:r>
            <a:r>
              <a:rPr lang="en-US" altLang="ko-KR" sz="1050" dirty="0">
                <a:solidFill>
                  <a:srgbClr val="FFFF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 HCC-SPSC01P</a:t>
            </a:r>
          </a:p>
          <a:p>
            <a:endParaRPr lang="en-US" altLang="ko-KR" sz="1050" dirty="0">
              <a:solidFill>
                <a:schemeClr val="bg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paths:</a:t>
            </a:r>
          </a:p>
          <a:p>
            <a:r>
              <a:rPr lang="en-US" altLang="ko-KR" sz="1050" dirty="0">
                <a:solidFill>
                  <a:srgbClr val="FFFF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- d:\Logs\IIS\W3SVC1228100218\*</a:t>
            </a:r>
          </a:p>
          <a:p>
            <a:r>
              <a:rPr lang="en-US" altLang="ko-KR" sz="1050" dirty="0">
                <a:solidFill>
                  <a:srgbClr val="FFFF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- d:\Logs\IIS\W3SVC1906335817\*</a:t>
            </a:r>
          </a:p>
          <a:p>
            <a:r>
              <a:rPr lang="en-US" altLang="ko-KR" sz="1050" dirty="0" err="1" smtClean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scan_frequency</a:t>
            </a:r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 60s</a:t>
            </a:r>
          </a:p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altLang="ko-KR" sz="105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tail_files</a:t>
            </a:r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 true</a:t>
            </a:r>
          </a:p>
          <a:p>
            <a:endParaRPr lang="en-US" altLang="ko-KR" sz="1050" dirty="0">
              <a:solidFill>
                <a:schemeClr val="bg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#================================ Outputs =====================================</a:t>
            </a:r>
          </a:p>
          <a:p>
            <a:r>
              <a:rPr lang="en-US" altLang="ko-KR" sz="105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output.kafka</a:t>
            </a:r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</a:p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hosts: ["172.16.5.97:9092","172.16.5.100:9092","172.16.5.101:9092"]</a:t>
            </a:r>
          </a:p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altLang="ko-KR" sz="1050" dirty="0">
                <a:solidFill>
                  <a:srgbClr val="FFFF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topic: '</a:t>
            </a:r>
            <a:r>
              <a:rPr lang="en-US" altLang="ko-KR" sz="1050" dirty="0" err="1">
                <a:solidFill>
                  <a:srgbClr val="FFFF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hwcc_log_topic</a:t>
            </a:r>
            <a:r>
              <a:rPr lang="en-US" altLang="ko-KR" sz="1050" dirty="0">
                <a:solidFill>
                  <a:srgbClr val="FFFF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'</a:t>
            </a:r>
          </a:p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workers: 1</a:t>
            </a:r>
          </a:p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altLang="ko-KR" sz="105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bulk_max_size</a:t>
            </a:r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 10240</a:t>
            </a:r>
          </a:p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altLang="ko-KR" sz="105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broker_timeout</a:t>
            </a:r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 5s</a:t>
            </a:r>
          </a:p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altLang="ko-KR" sz="105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partition.round_robin</a:t>
            </a:r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</a:p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ko-KR" sz="105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reachable_only</a:t>
            </a:r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 false</a:t>
            </a:r>
          </a:p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altLang="ko-KR" sz="105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required_acks</a:t>
            </a:r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 1</a:t>
            </a:r>
          </a:p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compression: </a:t>
            </a:r>
            <a:r>
              <a:rPr lang="en-US" altLang="ko-KR" sz="105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gzip</a:t>
            </a:r>
            <a:endParaRPr lang="en-US" altLang="ko-KR" sz="1050" dirty="0">
              <a:solidFill>
                <a:schemeClr val="bg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altLang="ko-KR" sz="105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max_message_bytes</a:t>
            </a:r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 1000000</a:t>
            </a:r>
          </a:p>
        </p:txBody>
      </p:sp>
    </p:spTree>
    <p:extLst>
      <p:ext uri="{BB962C8B-B14F-4D97-AF65-F5344CB8AC3E}">
        <p14:creationId xmlns:p14="http://schemas.microsoft.com/office/powerpoint/2010/main" val="115472703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xmlns="" id="{CD77FC6E-604A-402C-81AD-4D51DF2861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[back-up]6</a:t>
            </a:r>
            <a:r>
              <a:rPr lang="en-US" altLang="ko-KR" dirty="0" smtClean="0"/>
              <a:t>. beat </a:t>
            </a:r>
            <a:r>
              <a:rPr lang="ko-KR" altLang="en-US" smtClean="0"/>
              <a:t>설치방법</a:t>
            </a:r>
            <a:endParaRPr lang="ko-KR" altLang="en-US" dirty="0"/>
          </a:p>
        </p:txBody>
      </p:sp>
      <p:sp>
        <p:nvSpPr>
          <p:cNvPr id="5" name="직사각형 4">
            <a:extLst>
              <a:ext uri="{FF2B5EF4-FFF2-40B4-BE49-F238E27FC236}">
                <a16:creationId xmlns:a16="http://schemas.microsoft.com/office/drawing/2014/main" xmlns="" id="{3A1CD256-06BE-4D44-8125-3E182DA1FA02}"/>
              </a:ext>
            </a:extLst>
          </p:cNvPr>
          <p:cNvSpPr/>
          <p:nvPr/>
        </p:nvSpPr>
        <p:spPr>
          <a:xfrm>
            <a:off x="261962" y="916342"/>
            <a:ext cx="2415544" cy="352418"/>
          </a:xfrm>
          <a:prstGeom prst="rect">
            <a:avLst/>
          </a:prstGeom>
          <a:solidFill>
            <a:schemeClr val="bg2">
              <a:lumMod val="25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latinLnBrk="0"/>
            <a:r>
              <a:rPr lang="en-US" altLang="ko-KR" sz="127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Beat </a:t>
            </a:r>
            <a:r>
              <a:rPr lang="ko-KR" altLang="en-US" sz="1270" b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설치</a:t>
            </a:r>
            <a:endParaRPr lang="ko-KR" altLang="en-US" sz="127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모서리가 둥근 직사각형 43">
            <a:extLst>
              <a:ext uri="{FF2B5EF4-FFF2-40B4-BE49-F238E27FC236}">
                <a16:creationId xmlns:a16="http://schemas.microsoft.com/office/drawing/2014/main" xmlns="" id="{B5CCC2DD-390B-44C7-869D-7BCF79820979}"/>
              </a:ext>
            </a:extLst>
          </p:cNvPr>
          <p:cNvSpPr/>
          <p:nvPr/>
        </p:nvSpPr>
        <p:spPr>
          <a:xfrm>
            <a:off x="285547" y="1340768"/>
            <a:ext cx="887034" cy="360634"/>
          </a:xfrm>
          <a:prstGeom prst="roundRect">
            <a:avLst>
              <a:gd name="adj" fmla="val 12072"/>
            </a:avLst>
          </a:prstGeom>
          <a:pattFill prst="ltDnDiag">
            <a:fgClr>
              <a:schemeClr val="bg1">
                <a:lumMod val="85000"/>
              </a:schemeClr>
            </a:fgClr>
            <a:bgClr>
              <a:schemeClr val="bg1"/>
            </a:bgClr>
          </a:patt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995464"/>
            <a:r>
              <a:rPr lang="ko-KR" altLang="en-US" sz="1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작업 대상</a:t>
            </a:r>
            <a:endParaRPr lang="ko-KR" altLang="en-US" sz="7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Rectangle 14">
            <a:extLst>
              <a:ext uri="{FF2B5EF4-FFF2-40B4-BE49-F238E27FC236}">
                <a16:creationId xmlns:a16="http://schemas.microsoft.com/office/drawing/2014/main" xmlns="" id="{3D732300-9166-4D27-A6E6-070F0FB58FE6}"/>
              </a:ext>
            </a:extLst>
          </p:cNvPr>
          <p:cNvSpPr>
            <a:spLocks noChangeArrowheads="1"/>
          </p:cNvSpPr>
          <p:nvPr/>
        </p:nvSpPr>
        <p:spPr bwMode="gray">
          <a:xfrm>
            <a:off x="1244588" y="1359617"/>
            <a:ext cx="8069580" cy="334428"/>
          </a:xfrm>
          <a:prstGeom prst="rect">
            <a:avLst/>
          </a:prstGeom>
          <a:solidFill>
            <a:schemeClr val="bg1"/>
          </a:solidFill>
          <a:ln w="12700" algn="ctr">
            <a:solidFill>
              <a:schemeClr val="tx1"/>
            </a:solidFill>
            <a:miter lim="800000"/>
            <a:headEnd/>
            <a:tailEnd/>
          </a:ln>
        </p:spPr>
        <p:txBody>
          <a:bodyPr lIns="63500" tIns="0" rIns="64800" bIns="0" anchor="ctr"/>
          <a:lstStyle>
            <a:lvl1pPr marL="1619250" indent="-182563" eaLnBrk="0" hangingPunct="0">
              <a:defRPr>
                <a:solidFill>
                  <a:schemeClr val="folHlink"/>
                </a:solidFill>
                <a:latin typeface="PwC_Logo" pitchFamily="2" charset="2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folHlink"/>
                </a:solidFill>
                <a:latin typeface="PwC_Logo" pitchFamily="2" charset="2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folHlink"/>
                </a:solidFill>
                <a:latin typeface="PwC_Logo" pitchFamily="2" charset="2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folHlink"/>
                </a:solidFill>
                <a:latin typeface="PwC_Logo" pitchFamily="2" charset="2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folHlink"/>
                </a:solidFill>
                <a:latin typeface="PwC_Logo" pitchFamily="2" charset="2"/>
                <a:cs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SzPct val="90000"/>
              <a:defRPr>
                <a:solidFill>
                  <a:schemeClr val="folHlink"/>
                </a:solidFill>
                <a:latin typeface="PwC_Logo" pitchFamily="2" charset="2"/>
                <a:cs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SzPct val="90000"/>
              <a:defRPr>
                <a:solidFill>
                  <a:schemeClr val="folHlink"/>
                </a:solidFill>
                <a:latin typeface="PwC_Logo" pitchFamily="2" charset="2"/>
                <a:cs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SzPct val="90000"/>
              <a:defRPr>
                <a:solidFill>
                  <a:schemeClr val="folHlink"/>
                </a:solidFill>
                <a:latin typeface="PwC_Logo" pitchFamily="2" charset="2"/>
                <a:cs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SzPct val="90000"/>
              <a:defRPr>
                <a:solidFill>
                  <a:schemeClr val="folHlink"/>
                </a:solidFill>
                <a:latin typeface="PwC_Logo" pitchFamily="2" charset="2"/>
                <a:cs typeface="Arial" panose="020B0604020202020204" pitchFamily="34" charset="0"/>
              </a:defRPr>
            </a:lvl9pPr>
          </a:lstStyle>
          <a:p>
            <a:pPr marL="182563">
              <a:spcAft>
                <a:spcPts val="600"/>
              </a:spcAft>
              <a:buSzPts val="1100"/>
              <a:buFont typeface="Arial" panose="020B0604020202020204" pitchFamily="34" charset="0"/>
              <a:buChar char="•"/>
            </a:pPr>
            <a:r>
              <a:rPr lang="en-US" altLang="ko-KR" sz="1050" dirty="0" err="1" smtClean="0">
                <a:solidFill>
                  <a:srgbClr val="000000"/>
                </a:solidFill>
                <a:latin typeface="맑은 고딕" panose="020B0503020000020004" pitchFamily="50" charset="-127"/>
              </a:rPr>
              <a:t>linux</a:t>
            </a:r>
            <a:r>
              <a:rPr lang="en-US" altLang="ko-KR" sz="1050" dirty="0" smtClean="0">
                <a:solidFill>
                  <a:srgbClr val="000000"/>
                </a:solidFill>
                <a:latin typeface="맑은 고딕" panose="020B0503020000020004" pitchFamily="50" charset="-127"/>
              </a:rPr>
              <a:t> metric beat </a:t>
            </a:r>
            <a:r>
              <a:rPr lang="ko-KR" altLang="en-US" sz="1050" smtClean="0">
                <a:solidFill>
                  <a:srgbClr val="000000"/>
                </a:solidFill>
                <a:latin typeface="맑은 고딕" panose="020B0503020000020004" pitchFamily="50" charset="-127"/>
              </a:rPr>
              <a:t>설치</a:t>
            </a:r>
            <a:endParaRPr lang="en-US" altLang="ko-KR" sz="1050" dirty="0">
              <a:solidFill>
                <a:srgbClr val="000000"/>
              </a:solidFill>
              <a:latin typeface="맑은 고딕" panose="020B0503020000020004" pitchFamily="50" charset="-127"/>
            </a:endParaRPr>
          </a:p>
        </p:txBody>
      </p:sp>
      <p:sp>
        <p:nvSpPr>
          <p:cNvPr id="10" name="모서리가 둥근 직사각형 43">
            <a:extLst>
              <a:ext uri="{FF2B5EF4-FFF2-40B4-BE49-F238E27FC236}">
                <a16:creationId xmlns:a16="http://schemas.microsoft.com/office/drawing/2014/main" xmlns="" id="{94CD274E-7066-44C3-B398-B4BBF1CEEDC1}"/>
              </a:ext>
            </a:extLst>
          </p:cNvPr>
          <p:cNvSpPr/>
          <p:nvPr/>
        </p:nvSpPr>
        <p:spPr>
          <a:xfrm>
            <a:off x="285547" y="1759425"/>
            <a:ext cx="887034" cy="360634"/>
          </a:xfrm>
          <a:prstGeom prst="roundRect">
            <a:avLst>
              <a:gd name="adj" fmla="val 12072"/>
            </a:avLst>
          </a:prstGeom>
          <a:pattFill prst="ltDnDiag">
            <a:fgClr>
              <a:schemeClr val="bg1">
                <a:lumMod val="85000"/>
              </a:schemeClr>
            </a:fgClr>
            <a:bgClr>
              <a:schemeClr val="bg1"/>
            </a:bgClr>
          </a:patt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995464"/>
            <a:r>
              <a:rPr lang="ko-KR" altLang="en-US" sz="1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작업 내용</a:t>
            </a:r>
            <a:endParaRPr lang="ko-KR" altLang="en-US" sz="7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Rectangle 14">
            <a:extLst>
              <a:ext uri="{FF2B5EF4-FFF2-40B4-BE49-F238E27FC236}">
                <a16:creationId xmlns:a16="http://schemas.microsoft.com/office/drawing/2014/main" xmlns="" id="{271D5C39-1A09-4325-A573-E826679FD6E3}"/>
              </a:ext>
            </a:extLst>
          </p:cNvPr>
          <p:cNvSpPr>
            <a:spLocks noChangeArrowheads="1"/>
          </p:cNvSpPr>
          <p:nvPr/>
        </p:nvSpPr>
        <p:spPr bwMode="gray">
          <a:xfrm>
            <a:off x="1244588" y="1778273"/>
            <a:ext cx="8069580" cy="4279019"/>
          </a:xfrm>
          <a:prstGeom prst="rect">
            <a:avLst/>
          </a:prstGeom>
          <a:solidFill>
            <a:schemeClr val="bg1"/>
          </a:solidFill>
          <a:ln w="12700" algn="ctr">
            <a:solidFill>
              <a:schemeClr val="tx1"/>
            </a:solidFill>
            <a:miter lim="800000"/>
            <a:headEnd/>
            <a:tailEnd/>
          </a:ln>
        </p:spPr>
        <p:txBody>
          <a:bodyPr lIns="63500" tIns="0" rIns="64800" bIns="0" anchor="t"/>
          <a:lstStyle>
            <a:lvl1pPr marL="1619250" indent="-182563" eaLnBrk="0" hangingPunct="0">
              <a:defRPr>
                <a:solidFill>
                  <a:schemeClr val="folHlink"/>
                </a:solidFill>
                <a:latin typeface="PwC_Logo" pitchFamily="2" charset="2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folHlink"/>
                </a:solidFill>
                <a:latin typeface="PwC_Logo" pitchFamily="2" charset="2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folHlink"/>
                </a:solidFill>
                <a:latin typeface="PwC_Logo" pitchFamily="2" charset="2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folHlink"/>
                </a:solidFill>
                <a:latin typeface="PwC_Logo" pitchFamily="2" charset="2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folHlink"/>
                </a:solidFill>
                <a:latin typeface="PwC_Logo" pitchFamily="2" charset="2"/>
                <a:cs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SzPct val="90000"/>
              <a:defRPr>
                <a:solidFill>
                  <a:schemeClr val="folHlink"/>
                </a:solidFill>
                <a:latin typeface="PwC_Logo" pitchFamily="2" charset="2"/>
                <a:cs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SzPct val="90000"/>
              <a:defRPr>
                <a:solidFill>
                  <a:schemeClr val="folHlink"/>
                </a:solidFill>
                <a:latin typeface="PwC_Logo" pitchFamily="2" charset="2"/>
                <a:cs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SzPct val="90000"/>
              <a:defRPr>
                <a:solidFill>
                  <a:schemeClr val="folHlink"/>
                </a:solidFill>
                <a:latin typeface="PwC_Logo" pitchFamily="2" charset="2"/>
                <a:cs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SzPct val="90000"/>
              <a:defRPr>
                <a:solidFill>
                  <a:schemeClr val="folHlink"/>
                </a:solidFill>
                <a:latin typeface="PwC_Logo" pitchFamily="2" charset="2"/>
                <a:cs typeface="Arial" panose="020B0604020202020204" pitchFamily="34" charset="0"/>
              </a:defRPr>
            </a:lvl9pPr>
          </a:lstStyle>
          <a:p>
            <a:pPr marL="228600" indent="-228600">
              <a:spcAft>
                <a:spcPts val="600"/>
              </a:spcAft>
              <a:buSzPts val="1100"/>
              <a:buFont typeface="+mj-ea"/>
              <a:buAutoNum type="circleNumDbPlain"/>
            </a:pPr>
            <a:r>
              <a:rPr lang="en-US" altLang="ko-KR" sz="1050" dirty="0">
                <a:solidFill>
                  <a:srgbClr val="000000"/>
                </a:solidFill>
                <a:latin typeface="맑은 고딕" panose="020B0503020000020004" pitchFamily="50" charset="-127"/>
              </a:rPr>
              <a:t>metricbeat-5.6.2-linux-x86_64.tar.gz </a:t>
            </a:r>
            <a:r>
              <a:rPr lang="ko-KR" altLang="en-US" sz="1050" smtClean="0">
                <a:solidFill>
                  <a:srgbClr val="000000"/>
                </a:solidFill>
                <a:latin typeface="맑은 고딕" panose="020B0503020000020004" pitchFamily="50" charset="-127"/>
              </a:rPr>
              <a:t>파일을 </a:t>
            </a:r>
            <a:r>
              <a:rPr lang="en-US" altLang="ko-KR" sz="1050" dirty="0" err="1" smtClean="0">
                <a:solidFill>
                  <a:srgbClr val="000000"/>
                </a:solidFill>
                <a:latin typeface="맑은 고딕" panose="020B0503020000020004" pitchFamily="50" charset="-127"/>
              </a:rPr>
              <a:t>linux</a:t>
            </a:r>
            <a:r>
              <a:rPr lang="en-US" altLang="ko-KR" sz="1050" dirty="0" smtClean="0">
                <a:solidFill>
                  <a:srgbClr val="000000"/>
                </a:solidFill>
                <a:latin typeface="맑은 고딕" panose="020B0503020000020004" pitchFamily="50" charset="-127"/>
              </a:rPr>
              <a:t> </a:t>
            </a:r>
            <a:r>
              <a:rPr lang="en-US" altLang="ko-KR" sz="1050" dirty="0">
                <a:solidFill>
                  <a:srgbClr val="000000"/>
                </a:solidFill>
                <a:latin typeface="맑은 고딕" panose="020B0503020000020004" pitchFamily="50" charset="-127"/>
              </a:rPr>
              <a:t>server </a:t>
            </a:r>
            <a:r>
              <a:rPr lang="en-US" altLang="ko-KR" sz="1050" dirty="0" smtClean="0">
                <a:solidFill>
                  <a:srgbClr val="000000"/>
                </a:solidFill>
                <a:latin typeface="맑은 고딕" panose="020B0503020000020004" pitchFamily="50" charset="-127"/>
              </a:rPr>
              <a:t>/opt</a:t>
            </a:r>
            <a:r>
              <a:rPr lang="ko-KR" altLang="en-US" sz="1050" smtClean="0">
                <a:solidFill>
                  <a:srgbClr val="000000"/>
                </a:solidFill>
                <a:latin typeface="맑은 고딕" panose="020B0503020000020004" pitchFamily="50" charset="-127"/>
              </a:rPr>
              <a:t>에 업로드 한다</a:t>
            </a:r>
            <a:r>
              <a:rPr lang="en-US" altLang="ko-KR" sz="1050" dirty="0" smtClean="0">
                <a:solidFill>
                  <a:srgbClr val="000000"/>
                </a:solidFill>
                <a:latin typeface="맑은 고딕" panose="020B0503020000020004" pitchFamily="50" charset="-127"/>
              </a:rPr>
              <a:t>.</a:t>
            </a:r>
          </a:p>
          <a:p>
            <a:pPr marL="228600" indent="-228600">
              <a:spcAft>
                <a:spcPts val="600"/>
              </a:spcAft>
              <a:buSzPts val="1100"/>
              <a:buFont typeface="+mj-ea"/>
              <a:buAutoNum type="circleNumDbPlain"/>
            </a:pPr>
            <a:r>
              <a:rPr lang="ko-KR" altLang="en-US" sz="1050" dirty="0" smtClean="0">
                <a:solidFill>
                  <a:srgbClr val="000000"/>
                </a:solidFill>
                <a:latin typeface="맑은 고딕" panose="020B0503020000020004" pitchFamily="50" charset="-127"/>
              </a:rPr>
              <a:t>파일 압축을 해제한다</a:t>
            </a:r>
            <a:r>
              <a:rPr lang="en-US" altLang="ko-KR" sz="1050" dirty="0" smtClean="0">
                <a:solidFill>
                  <a:srgbClr val="000000"/>
                </a:solidFill>
                <a:latin typeface="맑은 고딕" panose="020B0503020000020004" pitchFamily="50" charset="-127"/>
              </a:rPr>
              <a:t>. tar –</a:t>
            </a:r>
            <a:r>
              <a:rPr lang="en-US" altLang="ko-KR" sz="1050" dirty="0" err="1" smtClean="0">
                <a:solidFill>
                  <a:srgbClr val="000000"/>
                </a:solidFill>
                <a:latin typeface="맑은 고딕" panose="020B0503020000020004" pitchFamily="50" charset="-127"/>
              </a:rPr>
              <a:t>xzvf</a:t>
            </a:r>
            <a:r>
              <a:rPr lang="en-US" altLang="ko-KR" sz="1050" dirty="0">
                <a:solidFill>
                  <a:srgbClr val="000000"/>
                </a:solidFill>
                <a:latin typeface="맑은 고딕" panose="020B0503020000020004" pitchFamily="50" charset="-127"/>
              </a:rPr>
              <a:t> metricbeat-5.6.2-linux-x86_64.tar.gz</a:t>
            </a:r>
            <a:endParaRPr lang="en-US" altLang="ko-KR" sz="1050" dirty="0" smtClean="0">
              <a:solidFill>
                <a:srgbClr val="000000"/>
              </a:solidFill>
              <a:latin typeface="맑은 고딕" panose="020B0503020000020004" pitchFamily="50" charset="-127"/>
            </a:endParaRPr>
          </a:p>
          <a:p>
            <a:pPr marL="228600" indent="-228600">
              <a:spcAft>
                <a:spcPts val="600"/>
              </a:spcAft>
              <a:buSzPts val="1100"/>
              <a:buFont typeface="+mj-ea"/>
              <a:buAutoNum type="circleNumDbPlain"/>
            </a:pPr>
            <a:r>
              <a:rPr lang="en-US" altLang="ko-KR" sz="1050" dirty="0" smtClean="0">
                <a:solidFill>
                  <a:srgbClr val="000000"/>
                </a:solidFill>
                <a:latin typeface="맑은 고딕" panose="020B0503020000020004" pitchFamily="50" charset="-127"/>
              </a:rPr>
              <a:t>metricbeat.yml </a:t>
            </a:r>
            <a:r>
              <a:rPr lang="ko-KR" altLang="en-US" sz="1050" smtClean="0">
                <a:solidFill>
                  <a:srgbClr val="000000"/>
                </a:solidFill>
                <a:latin typeface="맑은 고딕" panose="020B0503020000020004" pitchFamily="50" charset="-127"/>
              </a:rPr>
              <a:t>내용을 서버 설정에 맞게 수정</a:t>
            </a:r>
            <a:endParaRPr lang="en-US" altLang="ko-KR" sz="1050" dirty="0" smtClean="0">
              <a:solidFill>
                <a:srgbClr val="000000"/>
              </a:solidFill>
              <a:latin typeface="맑은 고딕" panose="020B0503020000020004" pitchFamily="50" charset="-127"/>
            </a:endParaRPr>
          </a:p>
          <a:p>
            <a:pPr marL="0" indent="0">
              <a:spcAft>
                <a:spcPts val="600"/>
              </a:spcAft>
              <a:buSzPts val="1100"/>
            </a:pPr>
            <a:r>
              <a:rPr lang="en-US" altLang="ko-KR" sz="1050" dirty="0">
                <a:solidFill>
                  <a:srgbClr val="000000"/>
                </a:solidFill>
                <a:latin typeface="맑은 고딕" panose="020B0503020000020004" pitchFamily="50" charset="-127"/>
              </a:rPr>
              <a:t> </a:t>
            </a:r>
            <a:r>
              <a:rPr lang="en-US" altLang="ko-KR" sz="1050" dirty="0" smtClean="0">
                <a:solidFill>
                  <a:srgbClr val="000000"/>
                </a:solidFill>
                <a:latin typeface="맑은 고딕" panose="020B0503020000020004" pitchFamily="50" charset="-127"/>
              </a:rPr>
              <a:t>    - fields: </a:t>
            </a:r>
            <a:r>
              <a:rPr lang="ko-KR" altLang="en-US" sz="1050" smtClean="0">
                <a:solidFill>
                  <a:srgbClr val="000000"/>
                </a:solidFill>
                <a:latin typeface="맑은 고딕" panose="020B0503020000020004" pitchFamily="50" charset="-127"/>
              </a:rPr>
              <a:t>설정에서 </a:t>
            </a:r>
            <a:r>
              <a:rPr lang="en-US" altLang="ko-KR" sz="1050" dirty="0" err="1" smtClean="0">
                <a:solidFill>
                  <a:srgbClr val="000000"/>
                </a:solidFill>
                <a:latin typeface="맑은 고딕" panose="020B0503020000020004" pitchFamily="50" charset="-127"/>
              </a:rPr>
              <a:t>ip</a:t>
            </a:r>
            <a:r>
              <a:rPr lang="en-US" altLang="ko-KR" sz="1050" dirty="0" smtClean="0">
                <a:solidFill>
                  <a:srgbClr val="000000"/>
                </a:solidFill>
                <a:latin typeface="맑은 고딕" panose="020B0503020000020004" pitchFamily="50" charset="-127"/>
              </a:rPr>
              <a:t>, tier, </a:t>
            </a:r>
            <a:r>
              <a:rPr lang="en-US" altLang="ko-KR" sz="1050" dirty="0" err="1" smtClean="0">
                <a:solidFill>
                  <a:srgbClr val="000000"/>
                </a:solidFill>
                <a:latin typeface="맑은 고딕" panose="020B0503020000020004" pitchFamily="50" charset="-127"/>
              </a:rPr>
              <a:t>log_type</a:t>
            </a:r>
            <a:r>
              <a:rPr lang="en-US" altLang="ko-KR" sz="1050" dirty="0" smtClean="0">
                <a:solidFill>
                  <a:srgbClr val="000000"/>
                </a:solidFill>
                <a:latin typeface="맑은 고딕" panose="020B0503020000020004" pitchFamily="50" charset="-127"/>
              </a:rPr>
              <a:t>, </a:t>
            </a:r>
            <a:r>
              <a:rPr lang="en-US" altLang="ko-KR" sz="1050" dirty="0" err="1" smtClean="0">
                <a:solidFill>
                  <a:srgbClr val="000000"/>
                </a:solidFill>
                <a:latin typeface="맑은 고딕" panose="020B0503020000020004" pitchFamily="50" charset="-127"/>
              </a:rPr>
              <a:t>company_name</a:t>
            </a:r>
            <a:r>
              <a:rPr lang="en-US" altLang="ko-KR" sz="1050" dirty="0" smtClean="0">
                <a:solidFill>
                  <a:srgbClr val="000000"/>
                </a:solidFill>
                <a:latin typeface="맑은 고딕" panose="020B0503020000020004" pitchFamily="50" charset="-127"/>
              </a:rPr>
              <a:t>, </a:t>
            </a:r>
            <a:r>
              <a:rPr lang="en-US" altLang="ko-KR" sz="1050" dirty="0" err="1" smtClean="0">
                <a:solidFill>
                  <a:srgbClr val="000000"/>
                </a:solidFill>
                <a:latin typeface="맑은 고딕" panose="020B0503020000020004" pitchFamily="50" charset="-127"/>
              </a:rPr>
              <a:t>system_name</a:t>
            </a:r>
            <a:r>
              <a:rPr lang="en-US" altLang="ko-KR" sz="1050" dirty="0" smtClean="0">
                <a:solidFill>
                  <a:srgbClr val="000000"/>
                </a:solidFill>
                <a:latin typeface="맑은 고딕" panose="020B0503020000020004" pitchFamily="50" charset="-127"/>
              </a:rPr>
              <a:t>, </a:t>
            </a:r>
            <a:r>
              <a:rPr lang="en-US" altLang="ko-KR" sz="1050" dirty="0" err="1" smtClean="0">
                <a:solidFill>
                  <a:srgbClr val="000000"/>
                </a:solidFill>
                <a:latin typeface="맑은 고딕" panose="020B0503020000020004" pitchFamily="50" charset="-127"/>
              </a:rPr>
              <a:t>server_name</a:t>
            </a:r>
            <a:r>
              <a:rPr lang="ko-KR" altLang="en-US" sz="1050" smtClean="0">
                <a:solidFill>
                  <a:srgbClr val="000000"/>
                </a:solidFill>
                <a:latin typeface="맑은 고딕" panose="020B0503020000020004" pitchFamily="50" charset="-127"/>
              </a:rPr>
              <a:t>을 수정한다</a:t>
            </a:r>
            <a:r>
              <a:rPr lang="en-US" altLang="ko-KR" sz="1050" dirty="0" smtClean="0">
                <a:solidFill>
                  <a:srgbClr val="000000"/>
                </a:solidFill>
                <a:latin typeface="맑은 고딕" panose="020B0503020000020004" pitchFamily="50" charset="-127"/>
              </a:rPr>
              <a:t>.</a:t>
            </a:r>
          </a:p>
          <a:p>
            <a:pPr marL="0" indent="0">
              <a:spcAft>
                <a:spcPts val="600"/>
              </a:spcAft>
              <a:buSzPts val="1100"/>
            </a:pPr>
            <a:r>
              <a:rPr lang="en-US" altLang="ko-KR" sz="1050" dirty="0">
                <a:solidFill>
                  <a:srgbClr val="000000"/>
                </a:solidFill>
                <a:latin typeface="맑은 고딕" panose="020B0503020000020004" pitchFamily="50" charset="-127"/>
              </a:rPr>
              <a:t> </a:t>
            </a:r>
            <a:r>
              <a:rPr lang="en-US" altLang="ko-KR" sz="1050" dirty="0" smtClean="0">
                <a:solidFill>
                  <a:srgbClr val="000000"/>
                </a:solidFill>
                <a:latin typeface="맑은 고딕" panose="020B0503020000020004" pitchFamily="50" charset="-127"/>
              </a:rPr>
              <a:t>    - </a:t>
            </a:r>
            <a:r>
              <a:rPr lang="en-US" altLang="ko-KR" sz="1050" dirty="0" err="1" smtClean="0">
                <a:solidFill>
                  <a:srgbClr val="000000"/>
                </a:solidFill>
                <a:latin typeface="맑은 고딕" panose="020B0503020000020004" pitchFamily="50" charset="-127"/>
              </a:rPr>
              <a:t>output.kafaka</a:t>
            </a:r>
            <a:r>
              <a:rPr lang="en-US" altLang="ko-KR" sz="1050" dirty="0" smtClean="0">
                <a:solidFill>
                  <a:srgbClr val="000000"/>
                </a:solidFill>
                <a:latin typeface="맑은 고딕" panose="020B0503020000020004" pitchFamily="50" charset="-127"/>
              </a:rPr>
              <a:t>: </a:t>
            </a:r>
            <a:r>
              <a:rPr lang="ko-KR" altLang="en-US" sz="1050" smtClean="0">
                <a:solidFill>
                  <a:srgbClr val="000000"/>
                </a:solidFill>
                <a:latin typeface="맑은 고딕" panose="020B0503020000020004" pitchFamily="50" charset="-127"/>
              </a:rPr>
              <a:t>설정에서 </a:t>
            </a:r>
            <a:r>
              <a:rPr lang="en-US" altLang="ko-KR" sz="1050" dirty="0" smtClean="0">
                <a:solidFill>
                  <a:srgbClr val="000000"/>
                </a:solidFill>
                <a:latin typeface="맑은 고딕" panose="020B0503020000020004" pitchFamily="50" charset="-127"/>
              </a:rPr>
              <a:t>topic</a:t>
            </a:r>
            <a:r>
              <a:rPr lang="ko-KR" altLang="en-US" sz="1050" smtClean="0">
                <a:solidFill>
                  <a:srgbClr val="000000"/>
                </a:solidFill>
                <a:latin typeface="맑은 고딕" panose="020B0503020000020004" pitchFamily="50" charset="-127"/>
              </a:rPr>
              <a:t>을 수정한다</a:t>
            </a:r>
            <a:r>
              <a:rPr lang="en-US" altLang="ko-KR" sz="1050" dirty="0" smtClean="0">
                <a:solidFill>
                  <a:srgbClr val="000000"/>
                </a:solidFill>
                <a:latin typeface="맑은 고딕" panose="020B0503020000020004" pitchFamily="50" charset="-127"/>
              </a:rPr>
              <a:t>. </a:t>
            </a:r>
          </a:p>
          <a:p>
            <a:pPr marL="228600" indent="-228600">
              <a:spcAft>
                <a:spcPts val="600"/>
              </a:spcAft>
              <a:buSzPts val="1100"/>
              <a:buFont typeface="+mj-ea"/>
              <a:buAutoNum type="circleNumDbPlain" startAt="4"/>
            </a:pPr>
            <a:r>
              <a:rPr lang="en-US" altLang="ko-KR" sz="1050" dirty="0">
                <a:solidFill>
                  <a:srgbClr val="000000"/>
                </a:solidFill>
                <a:latin typeface="맑은 고딕" panose="020B0503020000020004" pitchFamily="50" charset="-127"/>
              </a:rPr>
              <a:t>/</a:t>
            </a:r>
            <a:r>
              <a:rPr lang="en-US" altLang="ko-KR" sz="1050" dirty="0" smtClean="0">
                <a:solidFill>
                  <a:srgbClr val="000000"/>
                </a:solidFill>
                <a:latin typeface="맑은 고딕" panose="020B0503020000020004" pitchFamily="50" charset="-127"/>
              </a:rPr>
              <a:t>opt/Metricbeat/start_metric.sh </a:t>
            </a:r>
            <a:r>
              <a:rPr lang="ko-KR" altLang="en-US" sz="1050" smtClean="0">
                <a:solidFill>
                  <a:srgbClr val="000000"/>
                </a:solidFill>
                <a:latin typeface="맑은 고딕" panose="020B0503020000020004" pitchFamily="50" charset="-127"/>
              </a:rPr>
              <a:t>명령어를 실행하여 </a:t>
            </a:r>
            <a:r>
              <a:rPr lang="en-US" altLang="ko-KR" sz="1050" dirty="0" smtClean="0">
                <a:solidFill>
                  <a:srgbClr val="000000"/>
                </a:solidFill>
                <a:latin typeface="맑은 고딕" panose="020B0503020000020004" pitchFamily="50" charset="-127"/>
              </a:rPr>
              <a:t>beat</a:t>
            </a:r>
            <a:r>
              <a:rPr lang="ko-KR" altLang="en-US" sz="1050" smtClean="0">
                <a:solidFill>
                  <a:srgbClr val="000000"/>
                </a:solidFill>
                <a:latin typeface="맑은 고딕" panose="020B0503020000020004" pitchFamily="50" charset="-127"/>
              </a:rPr>
              <a:t>를 실행한다</a:t>
            </a:r>
            <a:r>
              <a:rPr lang="en-US" altLang="ko-KR" sz="1050" dirty="0" smtClean="0">
                <a:solidFill>
                  <a:srgbClr val="000000"/>
                </a:solidFill>
                <a:latin typeface="맑은 고딕" panose="020B0503020000020004" pitchFamily="50" charset="-127"/>
              </a:rPr>
              <a:t>.</a:t>
            </a:r>
          </a:p>
          <a:p>
            <a:pPr marL="0" indent="0">
              <a:spcAft>
                <a:spcPts val="600"/>
              </a:spcAft>
              <a:buSzPts val="1100"/>
            </a:pPr>
            <a:r>
              <a:rPr lang="en-US" altLang="ko-KR" sz="1050" dirty="0">
                <a:solidFill>
                  <a:srgbClr val="000000"/>
                </a:solidFill>
                <a:latin typeface="맑은 고딕" panose="020B0503020000020004" pitchFamily="50" charset="-127"/>
              </a:rPr>
              <a:t> </a:t>
            </a:r>
            <a:r>
              <a:rPr lang="en-US" altLang="ko-KR" sz="1050" dirty="0" smtClean="0">
                <a:solidFill>
                  <a:srgbClr val="000000"/>
                </a:solidFill>
                <a:latin typeface="맑은 고딕" panose="020B0503020000020004" pitchFamily="50" charset="-127"/>
              </a:rPr>
              <a:t>   </a:t>
            </a:r>
            <a:r>
              <a:rPr lang="ko-KR" altLang="en-US" sz="1050" smtClean="0">
                <a:solidFill>
                  <a:srgbClr val="000000"/>
                </a:solidFill>
                <a:latin typeface="맑은 고딕" panose="020B0503020000020004" pitchFamily="50" charset="-127"/>
              </a:rPr>
              <a:t>종료시에는 </a:t>
            </a:r>
            <a:r>
              <a:rPr lang="en-US" altLang="ko-KR" sz="1050" dirty="0" smtClean="0">
                <a:solidFill>
                  <a:srgbClr val="000000"/>
                </a:solidFill>
                <a:latin typeface="맑은 고딕" panose="020B0503020000020004" pitchFamily="50" charset="-127"/>
              </a:rPr>
              <a:t>stop_metric.sh </a:t>
            </a:r>
            <a:r>
              <a:rPr lang="ko-KR" altLang="en-US" sz="1050" smtClean="0">
                <a:solidFill>
                  <a:srgbClr val="000000"/>
                </a:solidFill>
                <a:latin typeface="맑은 고딕" panose="020B0503020000020004" pitchFamily="50" charset="-127"/>
              </a:rPr>
              <a:t>명령어를 싱행하여 종료한다</a:t>
            </a:r>
            <a:r>
              <a:rPr lang="en-US" altLang="ko-KR" sz="1050" dirty="0" smtClean="0">
                <a:solidFill>
                  <a:srgbClr val="000000"/>
                </a:solidFill>
                <a:latin typeface="맑은 고딕" panose="020B0503020000020004" pitchFamily="50" charset="-127"/>
              </a:rPr>
              <a:t>.</a:t>
            </a:r>
          </a:p>
          <a:p>
            <a:pPr marL="228600" indent="-228600">
              <a:spcAft>
                <a:spcPts val="600"/>
              </a:spcAft>
              <a:buSzPts val="1100"/>
              <a:buFont typeface="+mj-ea"/>
              <a:buAutoNum type="circleNumDbPlain" startAt="5"/>
            </a:pPr>
            <a:r>
              <a:rPr lang="en-US" altLang="ko-KR" sz="1050" dirty="0" smtClean="0">
                <a:solidFill>
                  <a:srgbClr val="000000"/>
                </a:solidFill>
                <a:latin typeface="맑은 고딕" panose="020B0503020000020004" pitchFamily="50" charset="-127"/>
              </a:rPr>
              <a:t>metric beat</a:t>
            </a:r>
            <a:r>
              <a:rPr lang="ko-KR" altLang="en-US" sz="1050" smtClean="0">
                <a:solidFill>
                  <a:srgbClr val="000000"/>
                </a:solidFill>
                <a:latin typeface="맑은 고딕" panose="020B0503020000020004" pitchFamily="50" charset="-127"/>
              </a:rPr>
              <a:t>가 정상 기동되었는지 확인한다</a:t>
            </a:r>
            <a:r>
              <a:rPr lang="en-US" altLang="ko-KR" sz="1050" dirty="0" smtClean="0">
                <a:solidFill>
                  <a:srgbClr val="000000"/>
                </a:solidFill>
                <a:latin typeface="맑은 고딕" panose="020B0503020000020004" pitchFamily="50" charset="-127"/>
              </a:rPr>
              <a:t>.</a:t>
            </a:r>
          </a:p>
          <a:p>
            <a:pPr marL="0" indent="0">
              <a:spcAft>
                <a:spcPts val="600"/>
              </a:spcAft>
              <a:buSzPts val="1100"/>
            </a:pPr>
            <a:r>
              <a:rPr lang="en-US" altLang="ko-KR" sz="1050" dirty="0">
                <a:solidFill>
                  <a:srgbClr val="000000"/>
                </a:solidFill>
                <a:latin typeface="맑은 고딕" panose="020B0503020000020004" pitchFamily="50" charset="-127"/>
              </a:rPr>
              <a:t> </a:t>
            </a:r>
            <a:r>
              <a:rPr lang="en-US" altLang="ko-KR" sz="1050" dirty="0" smtClean="0">
                <a:solidFill>
                  <a:srgbClr val="000000"/>
                </a:solidFill>
                <a:latin typeface="맑은 고딕" panose="020B0503020000020004" pitchFamily="50" charset="-127"/>
              </a:rPr>
              <a:t>    </a:t>
            </a:r>
          </a:p>
          <a:p>
            <a:pPr marL="228600" indent="-228600">
              <a:spcAft>
                <a:spcPts val="600"/>
              </a:spcAft>
              <a:buSzPts val="1100"/>
              <a:buFont typeface="+mj-ea"/>
              <a:buAutoNum type="circleNumDbPlain" startAt="3"/>
            </a:pPr>
            <a:endParaRPr lang="en-US" altLang="ko-KR" sz="1050" dirty="0">
              <a:solidFill>
                <a:srgbClr val="000000"/>
              </a:solidFill>
              <a:latin typeface="맑은 고딕" panose="020B0503020000020004" pitchFamily="50" charset="-127"/>
            </a:endParaRPr>
          </a:p>
        </p:txBody>
      </p:sp>
      <p:sp>
        <p:nvSpPr>
          <p:cNvPr id="12" name="직사각형 11">
            <a:extLst>
              <a:ext uri="{FF2B5EF4-FFF2-40B4-BE49-F238E27FC236}">
                <a16:creationId xmlns:a16="http://schemas.microsoft.com/office/drawing/2014/main" xmlns="" id="{81B0201F-8C6D-4BEF-ADDD-126665737459}"/>
              </a:ext>
            </a:extLst>
          </p:cNvPr>
          <p:cNvSpPr/>
          <p:nvPr/>
        </p:nvSpPr>
        <p:spPr>
          <a:xfrm>
            <a:off x="1288133" y="3681028"/>
            <a:ext cx="7956884" cy="577081"/>
          </a:xfrm>
          <a:prstGeom prst="rect">
            <a:avLst/>
          </a:prstGeom>
          <a:solidFill>
            <a:schemeClr val="tx1"/>
          </a:solidFill>
        </p:spPr>
        <p:txBody>
          <a:bodyPr wrap="square">
            <a:spAutoFit/>
          </a:bodyPr>
          <a:lstStyle/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[root@HCC-EOWE01P </a:t>
            </a:r>
            <a:r>
              <a:rPr lang="en-US" altLang="ko-KR" sz="105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Metricbeat</a:t>
            </a:r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]# </a:t>
            </a:r>
            <a:r>
              <a:rPr lang="en-US" altLang="ko-KR" sz="105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ps</a:t>
            </a:r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-</a:t>
            </a:r>
            <a:r>
              <a:rPr lang="en-US" altLang="ko-KR" sz="105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ef</a:t>
            </a:r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| grep </a:t>
            </a:r>
            <a:r>
              <a:rPr lang="en-US" altLang="ko-KR" sz="105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metric_os</a:t>
            </a:r>
            <a:endParaRPr lang="en-US" altLang="ko-KR" sz="1050" dirty="0">
              <a:solidFill>
                <a:schemeClr val="bg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altLang="ko-KR" sz="1050" dirty="0" smtClean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root     </a:t>
            </a:r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27249     1  0 Oct11 ?        00:12:12 /opt/</a:t>
            </a:r>
            <a:r>
              <a:rPr lang="en-US" altLang="ko-KR" sz="105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Metricbeat</a:t>
            </a:r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/</a:t>
            </a:r>
            <a:r>
              <a:rPr lang="en-US" altLang="ko-KR" sz="105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metricbeat</a:t>
            </a:r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-E node.name=</a:t>
            </a:r>
            <a:r>
              <a:rPr lang="en-US" altLang="ko-KR" sz="105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metric_os</a:t>
            </a:r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-c /</a:t>
            </a:r>
            <a:r>
              <a:rPr lang="en-US" altLang="ko-KR" sz="1050" dirty="0" smtClean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opt/</a:t>
            </a:r>
            <a:r>
              <a:rPr lang="en-US" altLang="ko-KR" sz="1050" dirty="0" err="1" smtClean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Metricbeat</a:t>
            </a:r>
            <a:r>
              <a:rPr lang="en-US" altLang="ko-KR" sz="1050" dirty="0" smtClean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/metricbeat.yml</a:t>
            </a:r>
            <a:endParaRPr lang="en-US" altLang="ko-KR" sz="1050" dirty="0">
              <a:solidFill>
                <a:schemeClr val="bg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010079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xmlns="" id="{CD77FC6E-604A-402C-81AD-4D51DF2861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[back-up]6. beat </a:t>
            </a:r>
            <a:r>
              <a:rPr lang="ko-KR" altLang="en-US"/>
              <a:t>설치방법</a:t>
            </a:r>
            <a:endParaRPr lang="ko-KR" altLang="en-US" dirty="0"/>
          </a:p>
        </p:txBody>
      </p:sp>
      <p:sp>
        <p:nvSpPr>
          <p:cNvPr id="5" name="직사각형 4">
            <a:extLst>
              <a:ext uri="{FF2B5EF4-FFF2-40B4-BE49-F238E27FC236}">
                <a16:creationId xmlns:a16="http://schemas.microsoft.com/office/drawing/2014/main" xmlns="" id="{3A1CD256-06BE-4D44-8125-3E182DA1FA02}"/>
              </a:ext>
            </a:extLst>
          </p:cNvPr>
          <p:cNvSpPr/>
          <p:nvPr/>
        </p:nvSpPr>
        <p:spPr>
          <a:xfrm>
            <a:off x="261962" y="872716"/>
            <a:ext cx="3070858" cy="352418"/>
          </a:xfrm>
          <a:prstGeom prst="rect">
            <a:avLst/>
          </a:prstGeom>
          <a:solidFill>
            <a:schemeClr val="bg2">
              <a:lumMod val="25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latinLnBrk="0"/>
            <a:r>
              <a:rPr lang="en-US" altLang="ko-KR" sz="127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Beat </a:t>
            </a:r>
            <a:r>
              <a:rPr lang="ko-KR" altLang="en-US" sz="127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설정 </a:t>
            </a:r>
            <a:r>
              <a:rPr lang="ko-KR" altLang="en-US" sz="1270" b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변경</a:t>
            </a:r>
            <a:r>
              <a:rPr lang="en-US" altLang="ko-KR" sz="127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altLang="ko-KR" sz="1270" b="1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linux</a:t>
            </a:r>
            <a:r>
              <a:rPr lang="en-US" altLang="ko-KR" sz="127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- metric)</a:t>
            </a:r>
            <a:endParaRPr lang="ko-KR" altLang="en-US" sz="127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직사각형 14">
            <a:extLst>
              <a:ext uri="{FF2B5EF4-FFF2-40B4-BE49-F238E27FC236}">
                <a16:creationId xmlns:a16="http://schemas.microsoft.com/office/drawing/2014/main" xmlns="" id="{1E13CEB8-C886-48FA-8959-903CED5654D8}"/>
              </a:ext>
            </a:extLst>
          </p:cNvPr>
          <p:cNvSpPr/>
          <p:nvPr/>
        </p:nvSpPr>
        <p:spPr>
          <a:xfrm>
            <a:off x="9314168" y="2292940"/>
            <a:ext cx="579609" cy="12163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0" name="직사각형 19">
            <a:extLst>
              <a:ext uri="{FF2B5EF4-FFF2-40B4-BE49-F238E27FC236}">
                <a16:creationId xmlns:a16="http://schemas.microsoft.com/office/drawing/2014/main" xmlns="" id="{81B0201F-8C6D-4BEF-ADDD-126665737459}"/>
              </a:ext>
            </a:extLst>
          </p:cNvPr>
          <p:cNvSpPr/>
          <p:nvPr/>
        </p:nvSpPr>
        <p:spPr>
          <a:xfrm>
            <a:off x="273050" y="1268760"/>
            <a:ext cx="9347402" cy="3647152"/>
          </a:xfrm>
          <a:prstGeom prst="rect">
            <a:avLst/>
          </a:prstGeom>
          <a:solidFill>
            <a:schemeClr val="tx1"/>
          </a:solidFill>
        </p:spPr>
        <p:txBody>
          <a:bodyPr wrap="square">
            <a:spAutoFit/>
          </a:bodyPr>
          <a:lstStyle/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#================================ Custom fields =====================================</a:t>
            </a:r>
          </a:p>
          <a:p>
            <a:r>
              <a:rPr lang="en-US" altLang="ko-KR" sz="105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fields_under_root</a:t>
            </a:r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 true</a:t>
            </a:r>
          </a:p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fields:</a:t>
            </a:r>
          </a:p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altLang="ko-KR" sz="1050" dirty="0" err="1">
                <a:solidFill>
                  <a:srgbClr val="FFFF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ip</a:t>
            </a:r>
            <a:r>
              <a:rPr lang="en-US" altLang="ko-KR" sz="1050" dirty="0">
                <a:solidFill>
                  <a:srgbClr val="FFFF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 14.47.120.139</a:t>
            </a:r>
          </a:p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tier: OS</a:t>
            </a:r>
          </a:p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altLang="ko-KR" sz="105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log_type</a:t>
            </a:r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 </a:t>
            </a:r>
            <a:r>
              <a:rPr lang="en-US" altLang="ko-KR" sz="105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linux_metric</a:t>
            </a:r>
            <a:endParaRPr lang="en-US" altLang="ko-KR" sz="1050" dirty="0">
              <a:solidFill>
                <a:schemeClr val="bg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altLang="ko-KR" sz="1050" dirty="0" err="1">
                <a:solidFill>
                  <a:srgbClr val="FFFF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company_name</a:t>
            </a:r>
            <a:r>
              <a:rPr lang="en-US" altLang="ko-KR" sz="1050" dirty="0">
                <a:solidFill>
                  <a:srgbClr val="FFFF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 HWCC</a:t>
            </a:r>
          </a:p>
          <a:p>
            <a:r>
              <a:rPr lang="en-US" altLang="ko-KR" sz="1050" dirty="0">
                <a:solidFill>
                  <a:srgbClr val="FFFF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altLang="ko-KR" sz="1050" dirty="0" err="1">
                <a:solidFill>
                  <a:srgbClr val="FFFF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system_name</a:t>
            </a:r>
            <a:r>
              <a:rPr lang="en-US" altLang="ko-KR" sz="1050" dirty="0">
                <a:solidFill>
                  <a:srgbClr val="FFFF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 </a:t>
            </a:r>
            <a:r>
              <a:rPr lang="en-US" altLang="ko-KR" sz="1050" dirty="0" err="1">
                <a:solidFill>
                  <a:srgbClr val="FFFF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smartwork</a:t>
            </a:r>
            <a:endParaRPr lang="en-US" altLang="ko-KR" sz="1050" dirty="0">
              <a:solidFill>
                <a:srgbClr val="FFFF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altLang="ko-KR" sz="1050" dirty="0" err="1">
                <a:solidFill>
                  <a:srgbClr val="FFFF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server_name</a:t>
            </a:r>
            <a:r>
              <a:rPr lang="en-US" altLang="ko-KR" sz="1050" dirty="0">
                <a:solidFill>
                  <a:srgbClr val="FFFF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 HCC-EOWE01P</a:t>
            </a:r>
          </a:p>
          <a:p>
            <a:endParaRPr lang="en-US" altLang="ko-KR" sz="1050" dirty="0">
              <a:solidFill>
                <a:schemeClr val="bg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#================================ Outputs =====================================</a:t>
            </a:r>
          </a:p>
          <a:p>
            <a:r>
              <a:rPr lang="en-US" altLang="ko-KR" sz="105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output.kafka</a:t>
            </a:r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</a:p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hosts: ["172.16.5.97:9092","172.16.5.100:9092","172.16.5.101:9092"]</a:t>
            </a:r>
          </a:p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altLang="ko-KR" sz="1050" dirty="0">
                <a:solidFill>
                  <a:srgbClr val="FFFF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topic: '</a:t>
            </a:r>
            <a:r>
              <a:rPr lang="en-US" altLang="ko-KR" sz="1050" dirty="0" err="1">
                <a:solidFill>
                  <a:srgbClr val="FFFF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hwcc_metric_topic</a:t>
            </a:r>
            <a:r>
              <a:rPr lang="en-US" altLang="ko-KR" sz="1050" dirty="0">
                <a:solidFill>
                  <a:srgbClr val="FFFF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'</a:t>
            </a:r>
          </a:p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workers: 1</a:t>
            </a:r>
          </a:p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altLang="ko-KR" sz="105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bulk_max_size</a:t>
            </a:r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 10240</a:t>
            </a:r>
          </a:p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altLang="ko-KR" sz="105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broker_timeout</a:t>
            </a:r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 5s</a:t>
            </a:r>
          </a:p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altLang="ko-KR" sz="105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partition.round_robin</a:t>
            </a:r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</a:p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ko-KR" sz="105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reachable_only</a:t>
            </a:r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 false</a:t>
            </a:r>
          </a:p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altLang="ko-KR" sz="105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required_acks</a:t>
            </a:r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 1</a:t>
            </a:r>
          </a:p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compression: </a:t>
            </a:r>
            <a:r>
              <a:rPr lang="en-US" altLang="ko-KR" sz="105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gzip</a:t>
            </a:r>
            <a:endParaRPr lang="en-US" altLang="ko-KR" sz="1050" dirty="0">
              <a:solidFill>
                <a:schemeClr val="bg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altLang="ko-KR" sz="105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max_message_bytes</a:t>
            </a:r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 1000000</a:t>
            </a:r>
          </a:p>
        </p:txBody>
      </p:sp>
    </p:spTree>
    <p:extLst>
      <p:ext uri="{BB962C8B-B14F-4D97-AF65-F5344CB8AC3E}">
        <p14:creationId xmlns:p14="http://schemas.microsoft.com/office/powerpoint/2010/main" val="19924007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466229" y="2351939"/>
            <a:ext cx="519581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US" altLang="ko-KR" sz="3200" b="1" cap="all" spc="1000" dirty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rgbClr val="2E5A93"/>
                </a:solidFill>
                <a:latin typeface="맑은 고딕" panose="020B0503020000020004" pitchFamily="50" charset="-127"/>
              </a:rPr>
              <a:t>I</a:t>
            </a:r>
            <a:r>
              <a:rPr lang="en-US" altLang="ko-KR" sz="3200" b="1" cap="all" spc="1000" dirty="0" smtClean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rgbClr val="2E5A93"/>
                </a:solidFill>
                <a:latin typeface="맑은 고딕" panose="020B0503020000020004" pitchFamily="50" charset="-127"/>
              </a:rPr>
              <a:t>.</a:t>
            </a:r>
            <a:r>
              <a:rPr lang="ko-KR" altLang="en-US" sz="3200" b="1" cap="all" spc="1000" dirty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rgbClr val="2E5A93"/>
                </a:solidFill>
                <a:latin typeface="맑은 고딕" panose="020B0503020000020004" pitchFamily="50" charset="-127"/>
              </a:rPr>
              <a:t>아키텍처 설계</a:t>
            </a:r>
            <a:endParaRPr lang="en-US" altLang="ko-KR" sz="3200" b="1" cap="all" spc="1000" dirty="0">
              <a:ln>
                <a:solidFill>
                  <a:prstClr val="white">
                    <a:alpha val="0"/>
                  </a:prstClr>
                </a:solidFill>
              </a:ln>
              <a:solidFill>
                <a:srgbClr val="2E5A93"/>
              </a:solidFill>
              <a:latin typeface="맑은 고딕" panose="020B0503020000020004" pitchFamily="50" charset="-127"/>
            </a:endParaRPr>
          </a:p>
        </p:txBody>
      </p:sp>
      <p:cxnSp>
        <p:nvCxnSpPr>
          <p:cNvPr id="3" name="직선 화살표 연결선 2"/>
          <p:cNvCxnSpPr/>
          <p:nvPr/>
        </p:nvCxnSpPr>
        <p:spPr>
          <a:xfrm flipH="1" flipV="1">
            <a:off x="4109038" y="3026833"/>
            <a:ext cx="2346938" cy="31676"/>
          </a:xfrm>
          <a:prstGeom prst="straightConnector1">
            <a:avLst/>
          </a:prstGeom>
          <a:ln w="19050">
            <a:solidFill>
              <a:srgbClr val="B3C3D7"/>
            </a:solidFill>
            <a:prstDash val="solid"/>
            <a:headEnd type="none" w="sm" len="sm"/>
            <a:tailEnd type="non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6237061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xmlns="" id="{CD77FC6E-604A-402C-81AD-4D51DF2861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[back-up]6</a:t>
            </a:r>
            <a:r>
              <a:rPr lang="en-US" altLang="ko-KR" dirty="0" smtClean="0"/>
              <a:t>. beat </a:t>
            </a:r>
            <a:r>
              <a:rPr lang="ko-KR" altLang="en-US" smtClean="0"/>
              <a:t>설치방법</a:t>
            </a:r>
            <a:endParaRPr lang="ko-KR" altLang="en-US" dirty="0"/>
          </a:p>
        </p:txBody>
      </p:sp>
      <p:sp>
        <p:nvSpPr>
          <p:cNvPr id="5" name="직사각형 4">
            <a:extLst>
              <a:ext uri="{FF2B5EF4-FFF2-40B4-BE49-F238E27FC236}">
                <a16:creationId xmlns:a16="http://schemas.microsoft.com/office/drawing/2014/main" xmlns="" id="{3A1CD256-06BE-4D44-8125-3E182DA1FA02}"/>
              </a:ext>
            </a:extLst>
          </p:cNvPr>
          <p:cNvSpPr/>
          <p:nvPr/>
        </p:nvSpPr>
        <p:spPr>
          <a:xfrm>
            <a:off x="261962" y="916342"/>
            <a:ext cx="2415544" cy="352418"/>
          </a:xfrm>
          <a:prstGeom prst="rect">
            <a:avLst/>
          </a:prstGeom>
          <a:solidFill>
            <a:schemeClr val="bg2">
              <a:lumMod val="25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latinLnBrk="0"/>
            <a:r>
              <a:rPr lang="en-US" altLang="ko-KR" sz="127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Beat </a:t>
            </a:r>
            <a:r>
              <a:rPr lang="ko-KR" altLang="en-US" sz="1270" b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설치</a:t>
            </a:r>
            <a:endParaRPr lang="ko-KR" altLang="en-US" sz="127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모서리가 둥근 직사각형 43">
            <a:extLst>
              <a:ext uri="{FF2B5EF4-FFF2-40B4-BE49-F238E27FC236}">
                <a16:creationId xmlns:a16="http://schemas.microsoft.com/office/drawing/2014/main" xmlns="" id="{B5CCC2DD-390B-44C7-869D-7BCF79820979}"/>
              </a:ext>
            </a:extLst>
          </p:cNvPr>
          <p:cNvSpPr/>
          <p:nvPr/>
        </p:nvSpPr>
        <p:spPr>
          <a:xfrm>
            <a:off x="285547" y="1340768"/>
            <a:ext cx="887034" cy="360634"/>
          </a:xfrm>
          <a:prstGeom prst="roundRect">
            <a:avLst>
              <a:gd name="adj" fmla="val 12072"/>
            </a:avLst>
          </a:prstGeom>
          <a:pattFill prst="ltDnDiag">
            <a:fgClr>
              <a:schemeClr val="bg1">
                <a:lumMod val="85000"/>
              </a:schemeClr>
            </a:fgClr>
            <a:bgClr>
              <a:schemeClr val="bg1"/>
            </a:bgClr>
          </a:patt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995464"/>
            <a:r>
              <a:rPr lang="ko-KR" altLang="en-US" sz="1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작업 대상</a:t>
            </a:r>
            <a:endParaRPr lang="ko-KR" altLang="en-US" sz="7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Rectangle 14">
            <a:extLst>
              <a:ext uri="{FF2B5EF4-FFF2-40B4-BE49-F238E27FC236}">
                <a16:creationId xmlns:a16="http://schemas.microsoft.com/office/drawing/2014/main" xmlns="" id="{3D732300-9166-4D27-A6E6-070F0FB58FE6}"/>
              </a:ext>
            </a:extLst>
          </p:cNvPr>
          <p:cNvSpPr>
            <a:spLocks noChangeArrowheads="1"/>
          </p:cNvSpPr>
          <p:nvPr/>
        </p:nvSpPr>
        <p:spPr bwMode="gray">
          <a:xfrm>
            <a:off x="1244588" y="1359617"/>
            <a:ext cx="8069580" cy="334428"/>
          </a:xfrm>
          <a:prstGeom prst="rect">
            <a:avLst/>
          </a:prstGeom>
          <a:solidFill>
            <a:schemeClr val="bg1"/>
          </a:solidFill>
          <a:ln w="12700" algn="ctr">
            <a:solidFill>
              <a:schemeClr val="tx1"/>
            </a:solidFill>
            <a:miter lim="800000"/>
            <a:headEnd/>
            <a:tailEnd/>
          </a:ln>
        </p:spPr>
        <p:txBody>
          <a:bodyPr lIns="63500" tIns="0" rIns="64800" bIns="0" anchor="ctr"/>
          <a:lstStyle>
            <a:lvl1pPr marL="1619250" indent="-182563" eaLnBrk="0" hangingPunct="0">
              <a:defRPr>
                <a:solidFill>
                  <a:schemeClr val="folHlink"/>
                </a:solidFill>
                <a:latin typeface="PwC_Logo" pitchFamily="2" charset="2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folHlink"/>
                </a:solidFill>
                <a:latin typeface="PwC_Logo" pitchFamily="2" charset="2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folHlink"/>
                </a:solidFill>
                <a:latin typeface="PwC_Logo" pitchFamily="2" charset="2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folHlink"/>
                </a:solidFill>
                <a:latin typeface="PwC_Logo" pitchFamily="2" charset="2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folHlink"/>
                </a:solidFill>
                <a:latin typeface="PwC_Logo" pitchFamily="2" charset="2"/>
                <a:cs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SzPct val="90000"/>
              <a:defRPr>
                <a:solidFill>
                  <a:schemeClr val="folHlink"/>
                </a:solidFill>
                <a:latin typeface="PwC_Logo" pitchFamily="2" charset="2"/>
                <a:cs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SzPct val="90000"/>
              <a:defRPr>
                <a:solidFill>
                  <a:schemeClr val="folHlink"/>
                </a:solidFill>
                <a:latin typeface="PwC_Logo" pitchFamily="2" charset="2"/>
                <a:cs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SzPct val="90000"/>
              <a:defRPr>
                <a:solidFill>
                  <a:schemeClr val="folHlink"/>
                </a:solidFill>
                <a:latin typeface="PwC_Logo" pitchFamily="2" charset="2"/>
                <a:cs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SzPct val="90000"/>
              <a:defRPr>
                <a:solidFill>
                  <a:schemeClr val="folHlink"/>
                </a:solidFill>
                <a:latin typeface="PwC_Logo" pitchFamily="2" charset="2"/>
                <a:cs typeface="Arial" panose="020B0604020202020204" pitchFamily="34" charset="0"/>
              </a:defRPr>
            </a:lvl9pPr>
          </a:lstStyle>
          <a:p>
            <a:pPr marL="182563">
              <a:spcAft>
                <a:spcPts val="600"/>
              </a:spcAft>
              <a:buSzPts val="1100"/>
              <a:buFont typeface="Arial" panose="020B0604020202020204" pitchFamily="34" charset="0"/>
              <a:buChar char="•"/>
            </a:pPr>
            <a:r>
              <a:rPr lang="en-US" altLang="ko-KR" sz="1050" dirty="0" err="1" smtClean="0">
                <a:solidFill>
                  <a:srgbClr val="000000"/>
                </a:solidFill>
                <a:latin typeface="맑은 고딕" panose="020B0503020000020004" pitchFamily="50" charset="-127"/>
              </a:rPr>
              <a:t>linux</a:t>
            </a:r>
            <a:r>
              <a:rPr lang="en-US" altLang="ko-KR" sz="1050" dirty="0" smtClean="0">
                <a:solidFill>
                  <a:srgbClr val="000000"/>
                </a:solidFill>
                <a:latin typeface="맑은 고딕" panose="020B0503020000020004" pitchFamily="50" charset="-127"/>
              </a:rPr>
              <a:t> file beat </a:t>
            </a:r>
            <a:r>
              <a:rPr lang="ko-KR" altLang="en-US" sz="1050" smtClean="0">
                <a:solidFill>
                  <a:srgbClr val="000000"/>
                </a:solidFill>
                <a:latin typeface="맑은 고딕" panose="020B0503020000020004" pitchFamily="50" charset="-127"/>
              </a:rPr>
              <a:t>설치</a:t>
            </a:r>
            <a:endParaRPr lang="en-US" altLang="ko-KR" sz="1050" dirty="0">
              <a:solidFill>
                <a:srgbClr val="000000"/>
              </a:solidFill>
              <a:latin typeface="맑은 고딕" panose="020B0503020000020004" pitchFamily="50" charset="-127"/>
            </a:endParaRPr>
          </a:p>
        </p:txBody>
      </p:sp>
      <p:sp>
        <p:nvSpPr>
          <p:cNvPr id="10" name="모서리가 둥근 직사각형 43">
            <a:extLst>
              <a:ext uri="{FF2B5EF4-FFF2-40B4-BE49-F238E27FC236}">
                <a16:creationId xmlns:a16="http://schemas.microsoft.com/office/drawing/2014/main" xmlns="" id="{94CD274E-7066-44C3-B398-B4BBF1CEEDC1}"/>
              </a:ext>
            </a:extLst>
          </p:cNvPr>
          <p:cNvSpPr/>
          <p:nvPr/>
        </p:nvSpPr>
        <p:spPr>
          <a:xfrm>
            <a:off x="285547" y="1759425"/>
            <a:ext cx="887034" cy="360634"/>
          </a:xfrm>
          <a:prstGeom prst="roundRect">
            <a:avLst>
              <a:gd name="adj" fmla="val 12072"/>
            </a:avLst>
          </a:prstGeom>
          <a:pattFill prst="ltDnDiag">
            <a:fgClr>
              <a:schemeClr val="bg1">
                <a:lumMod val="85000"/>
              </a:schemeClr>
            </a:fgClr>
            <a:bgClr>
              <a:schemeClr val="bg1"/>
            </a:bgClr>
          </a:patt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995464"/>
            <a:r>
              <a:rPr lang="ko-KR" altLang="en-US" sz="1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작업 내용</a:t>
            </a:r>
            <a:endParaRPr lang="ko-KR" altLang="en-US" sz="7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Rectangle 14">
            <a:extLst>
              <a:ext uri="{FF2B5EF4-FFF2-40B4-BE49-F238E27FC236}">
                <a16:creationId xmlns:a16="http://schemas.microsoft.com/office/drawing/2014/main" xmlns="" id="{271D5C39-1A09-4325-A573-E826679FD6E3}"/>
              </a:ext>
            </a:extLst>
          </p:cNvPr>
          <p:cNvSpPr>
            <a:spLocks noChangeArrowheads="1"/>
          </p:cNvSpPr>
          <p:nvPr/>
        </p:nvSpPr>
        <p:spPr bwMode="gray">
          <a:xfrm>
            <a:off x="1244588" y="1778273"/>
            <a:ext cx="8069580" cy="4279019"/>
          </a:xfrm>
          <a:prstGeom prst="rect">
            <a:avLst/>
          </a:prstGeom>
          <a:solidFill>
            <a:schemeClr val="bg1"/>
          </a:solidFill>
          <a:ln w="12700" algn="ctr">
            <a:solidFill>
              <a:schemeClr val="tx1"/>
            </a:solidFill>
            <a:miter lim="800000"/>
            <a:headEnd/>
            <a:tailEnd/>
          </a:ln>
        </p:spPr>
        <p:txBody>
          <a:bodyPr lIns="63500" tIns="0" rIns="64800" bIns="0" anchor="t"/>
          <a:lstStyle>
            <a:lvl1pPr marL="1619250" indent="-182563" eaLnBrk="0" hangingPunct="0">
              <a:defRPr>
                <a:solidFill>
                  <a:schemeClr val="folHlink"/>
                </a:solidFill>
                <a:latin typeface="PwC_Logo" pitchFamily="2" charset="2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folHlink"/>
                </a:solidFill>
                <a:latin typeface="PwC_Logo" pitchFamily="2" charset="2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folHlink"/>
                </a:solidFill>
                <a:latin typeface="PwC_Logo" pitchFamily="2" charset="2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folHlink"/>
                </a:solidFill>
                <a:latin typeface="PwC_Logo" pitchFamily="2" charset="2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folHlink"/>
                </a:solidFill>
                <a:latin typeface="PwC_Logo" pitchFamily="2" charset="2"/>
                <a:cs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SzPct val="90000"/>
              <a:defRPr>
                <a:solidFill>
                  <a:schemeClr val="folHlink"/>
                </a:solidFill>
                <a:latin typeface="PwC_Logo" pitchFamily="2" charset="2"/>
                <a:cs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SzPct val="90000"/>
              <a:defRPr>
                <a:solidFill>
                  <a:schemeClr val="folHlink"/>
                </a:solidFill>
                <a:latin typeface="PwC_Logo" pitchFamily="2" charset="2"/>
                <a:cs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SzPct val="90000"/>
              <a:defRPr>
                <a:solidFill>
                  <a:schemeClr val="folHlink"/>
                </a:solidFill>
                <a:latin typeface="PwC_Logo" pitchFamily="2" charset="2"/>
                <a:cs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SzPct val="90000"/>
              <a:defRPr>
                <a:solidFill>
                  <a:schemeClr val="folHlink"/>
                </a:solidFill>
                <a:latin typeface="PwC_Logo" pitchFamily="2" charset="2"/>
                <a:cs typeface="Arial" panose="020B0604020202020204" pitchFamily="34" charset="0"/>
              </a:defRPr>
            </a:lvl9pPr>
          </a:lstStyle>
          <a:p>
            <a:pPr marL="228600" indent="-228600">
              <a:spcAft>
                <a:spcPts val="600"/>
              </a:spcAft>
              <a:buSzPts val="1100"/>
              <a:buFont typeface="+mj-ea"/>
              <a:buAutoNum type="circleNumDbPlain"/>
            </a:pPr>
            <a:r>
              <a:rPr lang="en-US" altLang="ko-KR" sz="1050" dirty="0">
                <a:solidFill>
                  <a:srgbClr val="000000"/>
                </a:solidFill>
                <a:latin typeface="맑은 고딕" panose="020B0503020000020004" pitchFamily="50" charset="-127"/>
              </a:rPr>
              <a:t>filebeat_hcc-eows01p.tar.gz </a:t>
            </a:r>
            <a:r>
              <a:rPr lang="ko-KR" altLang="en-US" sz="1050" smtClean="0">
                <a:solidFill>
                  <a:srgbClr val="000000"/>
                </a:solidFill>
                <a:latin typeface="맑은 고딕" panose="020B0503020000020004" pitchFamily="50" charset="-127"/>
              </a:rPr>
              <a:t>파일을 </a:t>
            </a:r>
            <a:r>
              <a:rPr lang="en-US" altLang="ko-KR" sz="1050" dirty="0" err="1" smtClean="0">
                <a:solidFill>
                  <a:srgbClr val="000000"/>
                </a:solidFill>
                <a:latin typeface="맑은 고딕" panose="020B0503020000020004" pitchFamily="50" charset="-127"/>
              </a:rPr>
              <a:t>linux</a:t>
            </a:r>
            <a:r>
              <a:rPr lang="en-US" altLang="ko-KR" sz="1050" dirty="0" smtClean="0">
                <a:solidFill>
                  <a:srgbClr val="000000"/>
                </a:solidFill>
                <a:latin typeface="맑은 고딕" panose="020B0503020000020004" pitchFamily="50" charset="-127"/>
              </a:rPr>
              <a:t> </a:t>
            </a:r>
            <a:r>
              <a:rPr lang="en-US" altLang="ko-KR" sz="1050" dirty="0">
                <a:solidFill>
                  <a:srgbClr val="000000"/>
                </a:solidFill>
                <a:latin typeface="맑은 고딕" panose="020B0503020000020004" pitchFamily="50" charset="-127"/>
              </a:rPr>
              <a:t>server </a:t>
            </a:r>
            <a:r>
              <a:rPr lang="en-US" altLang="ko-KR" sz="1050" dirty="0" smtClean="0">
                <a:solidFill>
                  <a:srgbClr val="000000"/>
                </a:solidFill>
                <a:latin typeface="맑은 고딕" panose="020B0503020000020004" pitchFamily="50" charset="-127"/>
              </a:rPr>
              <a:t>/opt</a:t>
            </a:r>
            <a:r>
              <a:rPr lang="ko-KR" altLang="en-US" sz="1050" smtClean="0">
                <a:solidFill>
                  <a:srgbClr val="000000"/>
                </a:solidFill>
                <a:latin typeface="맑은 고딕" panose="020B0503020000020004" pitchFamily="50" charset="-127"/>
              </a:rPr>
              <a:t>에 업로드 한다</a:t>
            </a:r>
            <a:r>
              <a:rPr lang="en-US" altLang="ko-KR" sz="1050" dirty="0" smtClean="0">
                <a:solidFill>
                  <a:srgbClr val="000000"/>
                </a:solidFill>
                <a:latin typeface="맑은 고딕" panose="020B0503020000020004" pitchFamily="50" charset="-127"/>
              </a:rPr>
              <a:t>.</a:t>
            </a:r>
          </a:p>
          <a:p>
            <a:pPr marL="228600" indent="-228600">
              <a:spcAft>
                <a:spcPts val="600"/>
              </a:spcAft>
              <a:buSzPts val="1100"/>
              <a:buFont typeface="+mj-ea"/>
              <a:buAutoNum type="circleNumDbPlain"/>
            </a:pPr>
            <a:r>
              <a:rPr lang="ko-KR" altLang="en-US" sz="1050" dirty="0" smtClean="0">
                <a:solidFill>
                  <a:srgbClr val="000000"/>
                </a:solidFill>
                <a:latin typeface="맑은 고딕" panose="020B0503020000020004" pitchFamily="50" charset="-127"/>
              </a:rPr>
              <a:t>파일 압축을 해제한다</a:t>
            </a:r>
            <a:r>
              <a:rPr lang="en-US" altLang="ko-KR" sz="1050" dirty="0" smtClean="0">
                <a:solidFill>
                  <a:srgbClr val="000000"/>
                </a:solidFill>
                <a:latin typeface="맑은 고딕" panose="020B0503020000020004" pitchFamily="50" charset="-127"/>
              </a:rPr>
              <a:t>. tar –</a:t>
            </a:r>
            <a:r>
              <a:rPr lang="en-US" altLang="ko-KR" sz="1050" dirty="0" err="1" smtClean="0">
                <a:solidFill>
                  <a:srgbClr val="000000"/>
                </a:solidFill>
                <a:latin typeface="맑은 고딕" panose="020B0503020000020004" pitchFamily="50" charset="-127"/>
              </a:rPr>
              <a:t>xzvf</a:t>
            </a:r>
            <a:r>
              <a:rPr lang="en-US" altLang="ko-KR" sz="1050" dirty="0">
                <a:solidFill>
                  <a:srgbClr val="000000"/>
                </a:solidFill>
                <a:latin typeface="맑은 고딕" panose="020B0503020000020004" pitchFamily="50" charset="-127"/>
              </a:rPr>
              <a:t> filebeat_hcc-eows01p.tar.gz</a:t>
            </a:r>
            <a:endParaRPr lang="en-US" altLang="ko-KR" sz="1050" dirty="0" smtClean="0">
              <a:solidFill>
                <a:srgbClr val="000000"/>
              </a:solidFill>
              <a:latin typeface="맑은 고딕" panose="020B0503020000020004" pitchFamily="50" charset="-127"/>
            </a:endParaRPr>
          </a:p>
          <a:p>
            <a:pPr marL="228600" indent="-228600">
              <a:spcAft>
                <a:spcPts val="600"/>
              </a:spcAft>
              <a:buSzPts val="1100"/>
              <a:buFont typeface="+mj-ea"/>
              <a:buAutoNum type="circleNumDbPlain"/>
            </a:pPr>
            <a:r>
              <a:rPr lang="en-US" altLang="ko-KR" sz="1050" dirty="0" err="1" smtClean="0">
                <a:solidFill>
                  <a:srgbClr val="000000"/>
                </a:solidFill>
                <a:latin typeface="맑은 고딕" panose="020B0503020000020004" pitchFamily="50" charset="-127"/>
              </a:rPr>
              <a:t>filebeat.yml</a:t>
            </a:r>
            <a:r>
              <a:rPr lang="en-US" altLang="ko-KR" sz="1050" dirty="0" smtClean="0">
                <a:solidFill>
                  <a:srgbClr val="000000"/>
                </a:solidFill>
                <a:latin typeface="맑은 고딕" panose="020B0503020000020004" pitchFamily="50" charset="-127"/>
              </a:rPr>
              <a:t> </a:t>
            </a:r>
            <a:r>
              <a:rPr lang="ko-KR" altLang="en-US" sz="1050" smtClean="0">
                <a:solidFill>
                  <a:srgbClr val="000000"/>
                </a:solidFill>
                <a:latin typeface="맑은 고딕" panose="020B0503020000020004" pitchFamily="50" charset="-127"/>
              </a:rPr>
              <a:t>내용을 서버 설정에 맞게 수정</a:t>
            </a:r>
            <a:endParaRPr lang="en-US" altLang="ko-KR" sz="1050" dirty="0" smtClean="0">
              <a:solidFill>
                <a:srgbClr val="000000"/>
              </a:solidFill>
              <a:latin typeface="맑은 고딕" panose="020B0503020000020004" pitchFamily="50" charset="-127"/>
            </a:endParaRPr>
          </a:p>
          <a:p>
            <a:pPr marL="0" indent="0">
              <a:spcAft>
                <a:spcPts val="600"/>
              </a:spcAft>
              <a:buSzPts val="1100"/>
            </a:pPr>
            <a:r>
              <a:rPr lang="en-US" altLang="ko-KR" sz="1050" dirty="0" smtClean="0">
                <a:solidFill>
                  <a:srgbClr val="000000"/>
                </a:solidFill>
                <a:latin typeface="맑은 고딕" panose="020B0503020000020004" pitchFamily="50" charset="-127"/>
              </a:rPr>
              <a:t>     - fields: </a:t>
            </a:r>
            <a:r>
              <a:rPr lang="ko-KR" altLang="en-US" sz="1050" smtClean="0">
                <a:solidFill>
                  <a:srgbClr val="000000"/>
                </a:solidFill>
                <a:latin typeface="맑은 고딕" panose="020B0503020000020004" pitchFamily="50" charset="-127"/>
              </a:rPr>
              <a:t>설정에서 </a:t>
            </a:r>
            <a:r>
              <a:rPr lang="en-US" altLang="ko-KR" sz="1050" dirty="0" err="1" smtClean="0">
                <a:solidFill>
                  <a:srgbClr val="000000"/>
                </a:solidFill>
                <a:latin typeface="맑은 고딕" panose="020B0503020000020004" pitchFamily="50" charset="-127"/>
              </a:rPr>
              <a:t>ip</a:t>
            </a:r>
            <a:r>
              <a:rPr lang="en-US" altLang="ko-KR" sz="1050" dirty="0" smtClean="0">
                <a:solidFill>
                  <a:srgbClr val="000000"/>
                </a:solidFill>
                <a:latin typeface="맑은 고딕" panose="020B0503020000020004" pitchFamily="50" charset="-127"/>
              </a:rPr>
              <a:t>, tier, </a:t>
            </a:r>
            <a:r>
              <a:rPr lang="en-US" altLang="ko-KR" sz="1050" dirty="0" err="1" smtClean="0">
                <a:solidFill>
                  <a:srgbClr val="000000"/>
                </a:solidFill>
                <a:latin typeface="맑은 고딕" panose="020B0503020000020004" pitchFamily="50" charset="-127"/>
              </a:rPr>
              <a:t>log_type</a:t>
            </a:r>
            <a:r>
              <a:rPr lang="en-US" altLang="ko-KR" sz="1050" dirty="0" smtClean="0">
                <a:solidFill>
                  <a:srgbClr val="000000"/>
                </a:solidFill>
                <a:latin typeface="맑은 고딕" panose="020B0503020000020004" pitchFamily="50" charset="-127"/>
              </a:rPr>
              <a:t>, </a:t>
            </a:r>
            <a:r>
              <a:rPr lang="en-US" altLang="ko-KR" sz="1050" dirty="0" err="1" smtClean="0">
                <a:solidFill>
                  <a:srgbClr val="000000"/>
                </a:solidFill>
                <a:latin typeface="맑은 고딕" panose="020B0503020000020004" pitchFamily="50" charset="-127"/>
              </a:rPr>
              <a:t>company_name</a:t>
            </a:r>
            <a:r>
              <a:rPr lang="en-US" altLang="ko-KR" sz="1050" dirty="0" smtClean="0">
                <a:solidFill>
                  <a:srgbClr val="000000"/>
                </a:solidFill>
                <a:latin typeface="맑은 고딕" panose="020B0503020000020004" pitchFamily="50" charset="-127"/>
              </a:rPr>
              <a:t>, </a:t>
            </a:r>
            <a:r>
              <a:rPr lang="en-US" altLang="ko-KR" sz="1050" dirty="0" err="1" smtClean="0">
                <a:solidFill>
                  <a:srgbClr val="000000"/>
                </a:solidFill>
                <a:latin typeface="맑은 고딕" panose="020B0503020000020004" pitchFamily="50" charset="-127"/>
              </a:rPr>
              <a:t>system_name</a:t>
            </a:r>
            <a:r>
              <a:rPr lang="en-US" altLang="ko-KR" sz="1050" dirty="0" smtClean="0">
                <a:solidFill>
                  <a:srgbClr val="000000"/>
                </a:solidFill>
                <a:latin typeface="맑은 고딕" panose="020B0503020000020004" pitchFamily="50" charset="-127"/>
              </a:rPr>
              <a:t>, </a:t>
            </a:r>
            <a:r>
              <a:rPr lang="en-US" altLang="ko-KR" sz="1050" dirty="0" err="1" smtClean="0">
                <a:solidFill>
                  <a:srgbClr val="000000"/>
                </a:solidFill>
                <a:latin typeface="맑은 고딕" panose="020B0503020000020004" pitchFamily="50" charset="-127"/>
              </a:rPr>
              <a:t>server_name</a:t>
            </a:r>
            <a:r>
              <a:rPr lang="ko-KR" altLang="en-US" sz="1050" smtClean="0">
                <a:solidFill>
                  <a:srgbClr val="000000"/>
                </a:solidFill>
                <a:latin typeface="맑은 고딕" panose="020B0503020000020004" pitchFamily="50" charset="-127"/>
              </a:rPr>
              <a:t>을 수정한다</a:t>
            </a:r>
            <a:r>
              <a:rPr lang="en-US" altLang="ko-KR" sz="1050" dirty="0" smtClean="0">
                <a:solidFill>
                  <a:srgbClr val="000000"/>
                </a:solidFill>
                <a:latin typeface="맑은 고딕" panose="020B0503020000020004" pitchFamily="50" charset="-127"/>
              </a:rPr>
              <a:t>.</a:t>
            </a:r>
          </a:p>
          <a:p>
            <a:pPr marL="0" indent="0">
              <a:spcAft>
                <a:spcPts val="600"/>
              </a:spcAft>
              <a:buSzPts val="1100"/>
            </a:pPr>
            <a:r>
              <a:rPr lang="en-US" altLang="ko-KR" sz="1050" dirty="0">
                <a:solidFill>
                  <a:srgbClr val="000000"/>
                </a:solidFill>
                <a:latin typeface="맑은 고딕" panose="020B0503020000020004" pitchFamily="50" charset="-127"/>
              </a:rPr>
              <a:t> </a:t>
            </a:r>
            <a:r>
              <a:rPr lang="en-US" altLang="ko-KR" sz="1050" dirty="0" smtClean="0">
                <a:solidFill>
                  <a:srgbClr val="000000"/>
                </a:solidFill>
                <a:latin typeface="맑은 고딕" panose="020B0503020000020004" pitchFamily="50" charset="-127"/>
              </a:rPr>
              <a:t>    - </a:t>
            </a:r>
            <a:r>
              <a:rPr lang="en-US" altLang="ko-KR" sz="1050" dirty="0" err="1" smtClean="0">
                <a:solidFill>
                  <a:srgbClr val="000000"/>
                </a:solidFill>
                <a:latin typeface="맑은 고딕" panose="020B0503020000020004" pitchFamily="50" charset="-127"/>
              </a:rPr>
              <a:t>output.kafaka</a:t>
            </a:r>
            <a:r>
              <a:rPr lang="en-US" altLang="ko-KR" sz="1050" dirty="0" smtClean="0">
                <a:solidFill>
                  <a:srgbClr val="000000"/>
                </a:solidFill>
                <a:latin typeface="맑은 고딕" panose="020B0503020000020004" pitchFamily="50" charset="-127"/>
              </a:rPr>
              <a:t>: </a:t>
            </a:r>
            <a:r>
              <a:rPr lang="ko-KR" altLang="en-US" sz="1050" smtClean="0">
                <a:solidFill>
                  <a:srgbClr val="000000"/>
                </a:solidFill>
                <a:latin typeface="맑은 고딕" panose="020B0503020000020004" pitchFamily="50" charset="-127"/>
              </a:rPr>
              <a:t>설정에서 </a:t>
            </a:r>
            <a:r>
              <a:rPr lang="en-US" altLang="ko-KR" sz="1050" dirty="0" smtClean="0">
                <a:solidFill>
                  <a:srgbClr val="000000"/>
                </a:solidFill>
                <a:latin typeface="맑은 고딕" panose="020B0503020000020004" pitchFamily="50" charset="-127"/>
              </a:rPr>
              <a:t>topic</a:t>
            </a:r>
            <a:r>
              <a:rPr lang="ko-KR" altLang="en-US" sz="1050" smtClean="0">
                <a:solidFill>
                  <a:srgbClr val="000000"/>
                </a:solidFill>
                <a:latin typeface="맑은 고딕" panose="020B0503020000020004" pitchFamily="50" charset="-127"/>
              </a:rPr>
              <a:t>을 수정한다</a:t>
            </a:r>
            <a:r>
              <a:rPr lang="en-US" altLang="ko-KR" sz="1050" dirty="0" smtClean="0">
                <a:solidFill>
                  <a:srgbClr val="000000"/>
                </a:solidFill>
                <a:latin typeface="맑은 고딕" panose="020B0503020000020004" pitchFamily="50" charset="-127"/>
              </a:rPr>
              <a:t>. </a:t>
            </a:r>
          </a:p>
          <a:p>
            <a:pPr marL="0" indent="0">
              <a:spcAft>
                <a:spcPts val="600"/>
              </a:spcAft>
              <a:buSzPts val="1100"/>
            </a:pPr>
            <a:r>
              <a:rPr lang="en-US" altLang="ko-KR" sz="1050" dirty="0">
                <a:solidFill>
                  <a:srgbClr val="000000"/>
                </a:solidFill>
                <a:latin typeface="맑은 고딕" panose="020B0503020000020004" pitchFamily="50" charset="-127"/>
              </a:rPr>
              <a:t> </a:t>
            </a:r>
            <a:r>
              <a:rPr lang="en-US" altLang="ko-KR" sz="1050" dirty="0" smtClean="0">
                <a:solidFill>
                  <a:srgbClr val="000000"/>
                </a:solidFill>
                <a:latin typeface="맑은 고딕" panose="020B0503020000020004" pitchFamily="50" charset="-127"/>
              </a:rPr>
              <a:t>    - path: </a:t>
            </a:r>
            <a:r>
              <a:rPr lang="ko-KR" altLang="en-US" sz="1050" smtClean="0">
                <a:solidFill>
                  <a:srgbClr val="000000"/>
                </a:solidFill>
                <a:latin typeface="맑은 고딕" panose="020B0503020000020004" pitchFamily="50" charset="-127"/>
              </a:rPr>
              <a:t>로그 위치별 </a:t>
            </a:r>
            <a:r>
              <a:rPr lang="en-US" altLang="ko-KR" sz="1050" dirty="0" smtClean="0">
                <a:solidFill>
                  <a:srgbClr val="000000"/>
                </a:solidFill>
                <a:latin typeface="맑은 고딕" panose="020B0503020000020004" pitchFamily="50" charset="-127"/>
              </a:rPr>
              <a:t>path</a:t>
            </a:r>
            <a:r>
              <a:rPr lang="ko-KR" altLang="en-US" sz="1050" smtClean="0">
                <a:solidFill>
                  <a:srgbClr val="000000"/>
                </a:solidFill>
                <a:latin typeface="맑은 고딕" panose="020B0503020000020004" pitchFamily="50" charset="-127"/>
              </a:rPr>
              <a:t>를 정확하게 변경한다</a:t>
            </a:r>
            <a:r>
              <a:rPr lang="en-US" altLang="ko-KR" sz="1050" dirty="0" smtClean="0">
                <a:solidFill>
                  <a:srgbClr val="000000"/>
                </a:solidFill>
                <a:latin typeface="맑은 고딕" panose="020B0503020000020004" pitchFamily="50" charset="-127"/>
              </a:rPr>
              <a:t>.</a:t>
            </a:r>
          </a:p>
          <a:p>
            <a:pPr marL="228600" indent="-228600">
              <a:spcAft>
                <a:spcPts val="600"/>
              </a:spcAft>
              <a:buSzPts val="1100"/>
              <a:buFont typeface="+mj-ea"/>
              <a:buAutoNum type="circleNumDbPlain" startAt="4"/>
            </a:pPr>
            <a:r>
              <a:rPr lang="en-US" altLang="ko-KR" sz="1050" dirty="0">
                <a:solidFill>
                  <a:srgbClr val="000000"/>
                </a:solidFill>
                <a:latin typeface="맑은 고딕" panose="020B0503020000020004" pitchFamily="50" charset="-127"/>
              </a:rPr>
              <a:t>/opt/Filebeat/start_filebeat.sh </a:t>
            </a:r>
            <a:r>
              <a:rPr lang="ko-KR" altLang="en-US" sz="1050" smtClean="0">
                <a:solidFill>
                  <a:srgbClr val="000000"/>
                </a:solidFill>
                <a:latin typeface="맑은 고딕" panose="020B0503020000020004" pitchFamily="50" charset="-127"/>
              </a:rPr>
              <a:t>명령어를 실행하여 </a:t>
            </a:r>
            <a:r>
              <a:rPr lang="en-US" altLang="ko-KR" sz="1050" dirty="0" smtClean="0">
                <a:solidFill>
                  <a:srgbClr val="000000"/>
                </a:solidFill>
                <a:latin typeface="맑은 고딕" panose="020B0503020000020004" pitchFamily="50" charset="-127"/>
              </a:rPr>
              <a:t>beat</a:t>
            </a:r>
            <a:r>
              <a:rPr lang="ko-KR" altLang="en-US" sz="1050" smtClean="0">
                <a:solidFill>
                  <a:srgbClr val="000000"/>
                </a:solidFill>
                <a:latin typeface="맑은 고딕" panose="020B0503020000020004" pitchFamily="50" charset="-127"/>
              </a:rPr>
              <a:t>를 실행한다</a:t>
            </a:r>
            <a:r>
              <a:rPr lang="en-US" altLang="ko-KR" sz="1050" dirty="0" smtClean="0">
                <a:solidFill>
                  <a:srgbClr val="000000"/>
                </a:solidFill>
                <a:latin typeface="맑은 고딕" panose="020B0503020000020004" pitchFamily="50" charset="-127"/>
              </a:rPr>
              <a:t>.</a:t>
            </a:r>
          </a:p>
          <a:p>
            <a:pPr marL="0" indent="0">
              <a:spcAft>
                <a:spcPts val="600"/>
              </a:spcAft>
              <a:buSzPts val="1100"/>
            </a:pPr>
            <a:r>
              <a:rPr lang="en-US" altLang="ko-KR" sz="1050" dirty="0">
                <a:solidFill>
                  <a:srgbClr val="000000"/>
                </a:solidFill>
                <a:latin typeface="맑은 고딕" panose="020B0503020000020004" pitchFamily="50" charset="-127"/>
              </a:rPr>
              <a:t> </a:t>
            </a:r>
            <a:r>
              <a:rPr lang="en-US" altLang="ko-KR" sz="1050" dirty="0" smtClean="0">
                <a:solidFill>
                  <a:srgbClr val="000000"/>
                </a:solidFill>
                <a:latin typeface="맑은 고딕" panose="020B0503020000020004" pitchFamily="50" charset="-127"/>
              </a:rPr>
              <a:t>   </a:t>
            </a:r>
            <a:r>
              <a:rPr lang="ko-KR" altLang="en-US" sz="1050" smtClean="0">
                <a:solidFill>
                  <a:srgbClr val="000000"/>
                </a:solidFill>
                <a:latin typeface="맑은 고딕" panose="020B0503020000020004" pitchFamily="50" charset="-127"/>
              </a:rPr>
              <a:t>종료시에는 </a:t>
            </a:r>
            <a:r>
              <a:rPr lang="en-US" altLang="ko-KR" sz="1050" dirty="0" smtClean="0">
                <a:solidFill>
                  <a:srgbClr val="000000"/>
                </a:solidFill>
                <a:latin typeface="맑은 고딕" panose="020B0503020000020004" pitchFamily="50" charset="-127"/>
              </a:rPr>
              <a:t>stop_filebeat.sh </a:t>
            </a:r>
            <a:r>
              <a:rPr lang="ko-KR" altLang="en-US" sz="1050" smtClean="0">
                <a:solidFill>
                  <a:srgbClr val="000000"/>
                </a:solidFill>
                <a:latin typeface="맑은 고딕" panose="020B0503020000020004" pitchFamily="50" charset="-127"/>
              </a:rPr>
              <a:t>명령어를 싱행하여 종료한다</a:t>
            </a:r>
            <a:r>
              <a:rPr lang="en-US" altLang="ko-KR" sz="1050" dirty="0" smtClean="0">
                <a:solidFill>
                  <a:srgbClr val="000000"/>
                </a:solidFill>
                <a:latin typeface="맑은 고딕" panose="020B0503020000020004" pitchFamily="50" charset="-127"/>
              </a:rPr>
              <a:t>.</a:t>
            </a:r>
          </a:p>
          <a:p>
            <a:pPr marL="228600" indent="-228600">
              <a:spcAft>
                <a:spcPts val="600"/>
              </a:spcAft>
              <a:buSzPts val="1100"/>
              <a:buFont typeface="+mj-ea"/>
              <a:buAutoNum type="circleNumDbPlain" startAt="5"/>
            </a:pPr>
            <a:r>
              <a:rPr lang="en-US" altLang="ko-KR" sz="1050" dirty="0" smtClean="0">
                <a:solidFill>
                  <a:srgbClr val="000000"/>
                </a:solidFill>
                <a:latin typeface="맑은 고딕" panose="020B0503020000020004" pitchFamily="50" charset="-127"/>
              </a:rPr>
              <a:t>file beat</a:t>
            </a:r>
            <a:r>
              <a:rPr lang="ko-KR" altLang="en-US" sz="1050" smtClean="0">
                <a:solidFill>
                  <a:srgbClr val="000000"/>
                </a:solidFill>
                <a:latin typeface="맑은 고딕" panose="020B0503020000020004" pitchFamily="50" charset="-127"/>
              </a:rPr>
              <a:t>가 정상 기동되었는지 확인한다</a:t>
            </a:r>
            <a:r>
              <a:rPr lang="en-US" altLang="ko-KR" sz="1050" dirty="0" smtClean="0">
                <a:solidFill>
                  <a:srgbClr val="000000"/>
                </a:solidFill>
                <a:latin typeface="맑은 고딕" panose="020B0503020000020004" pitchFamily="50" charset="-127"/>
              </a:rPr>
              <a:t>.</a:t>
            </a:r>
          </a:p>
          <a:p>
            <a:pPr marL="0" indent="0">
              <a:spcAft>
                <a:spcPts val="600"/>
              </a:spcAft>
              <a:buSzPts val="1100"/>
            </a:pPr>
            <a:r>
              <a:rPr lang="en-US" altLang="ko-KR" sz="1050" dirty="0">
                <a:solidFill>
                  <a:srgbClr val="000000"/>
                </a:solidFill>
                <a:latin typeface="맑은 고딕" panose="020B0503020000020004" pitchFamily="50" charset="-127"/>
              </a:rPr>
              <a:t> </a:t>
            </a:r>
            <a:r>
              <a:rPr lang="en-US" altLang="ko-KR" sz="1050" dirty="0" smtClean="0">
                <a:solidFill>
                  <a:srgbClr val="000000"/>
                </a:solidFill>
                <a:latin typeface="맑은 고딕" panose="020B0503020000020004" pitchFamily="50" charset="-127"/>
              </a:rPr>
              <a:t>    </a:t>
            </a:r>
          </a:p>
          <a:p>
            <a:pPr marL="228600" indent="-228600">
              <a:spcAft>
                <a:spcPts val="600"/>
              </a:spcAft>
              <a:buSzPts val="1100"/>
              <a:buFont typeface="+mj-ea"/>
              <a:buAutoNum type="circleNumDbPlain" startAt="3"/>
            </a:pPr>
            <a:endParaRPr lang="en-US" altLang="ko-KR" sz="1050" dirty="0">
              <a:solidFill>
                <a:srgbClr val="000000"/>
              </a:solidFill>
              <a:latin typeface="맑은 고딕" panose="020B0503020000020004" pitchFamily="50" charset="-127"/>
            </a:endParaRPr>
          </a:p>
        </p:txBody>
      </p:sp>
      <p:sp>
        <p:nvSpPr>
          <p:cNvPr id="12" name="직사각형 11">
            <a:extLst>
              <a:ext uri="{FF2B5EF4-FFF2-40B4-BE49-F238E27FC236}">
                <a16:creationId xmlns:a16="http://schemas.microsoft.com/office/drawing/2014/main" xmlns="" id="{81B0201F-8C6D-4BEF-ADDD-126665737459}"/>
              </a:ext>
            </a:extLst>
          </p:cNvPr>
          <p:cNvSpPr/>
          <p:nvPr/>
        </p:nvSpPr>
        <p:spPr>
          <a:xfrm>
            <a:off x="1288133" y="3897052"/>
            <a:ext cx="7956884" cy="415498"/>
          </a:xfrm>
          <a:prstGeom prst="rect">
            <a:avLst/>
          </a:prstGeom>
          <a:solidFill>
            <a:schemeClr val="tx1"/>
          </a:solidFill>
        </p:spPr>
        <p:txBody>
          <a:bodyPr wrap="square">
            <a:spAutoFit/>
          </a:bodyPr>
          <a:lstStyle/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[root@HCC-EOWE01P </a:t>
            </a:r>
            <a:r>
              <a:rPr lang="en-US" altLang="ko-KR" sz="105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Filebeat</a:t>
            </a:r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]# </a:t>
            </a:r>
            <a:r>
              <a:rPr lang="en-US" altLang="ko-KR" sz="105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ps</a:t>
            </a:r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-</a:t>
            </a:r>
            <a:r>
              <a:rPr lang="en-US" altLang="ko-KR" sz="105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ef</a:t>
            </a:r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| grep </a:t>
            </a:r>
            <a:r>
              <a:rPr lang="en-US" altLang="ko-KR" sz="105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filebeat</a:t>
            </a:r>
            <a:endParaRPr lang="en-US" altLang="ko-KR" sz="1050" dirty="0">
              <a:solidFill>
                <a:schemeClr val="bg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altLang="ko-KR" sz="1050" dirty="0" smtClean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root     </a:t>
            </a:r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27448     1  0 Oct11 ?        00:23:35 ./</a:t>
            </a:r>
            <a:r>
              <a:rPr lang="en-US" altLang="ko-KR" sz="105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filebeat</a:t>
            </a:r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-c ./</a:t>
            </a:r>
            <a:r>
              <a:rPr lang="en-US" altLang="ko-KR" sz="105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filebeat.yml</a:t>
            </a:r>
            <a:endParaRPr lang="en-US" altLang="ko-KR" sz="1050" dirty="0">
              <a:solidFill>
                <a:schemeClr val="bg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5019123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xmlns="" id="{CD77FC6E-604A-402C-81AD-4D51DF2861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6. beat </a:t>
            </a:r>
            <a:r>
              <a:rPr lang="ko-KR" altLang="en-US"/>
              <a:t>설치방법</a:t>
            </a:r>
            <a:endParaRPr lang="ko-KR" altLang="en-US" dirty="0"/>
          </a:p>
        </p:txBody>
      </p:sp>
      <p:sp>
        <p:nvSpPr>
          <p:cNvPr id="5" name="직사각형 4">
            <a:extLst>
              <a:ext uri="{FF2B5EF4-FFF2-40B4-BE49-F238E27FC236}">
                <a16:creationId xmlns:a16="http://schemas.microsoft.com/office/drawing/2014/main" xmlns="" id="{3A1CD256-06BE-4D44-8125-3E182DA1FA02}"/>
              </a:ext>
            </a:extLst>
          </p:cNvPr>
          <p:cNvSpPr/>
          <p:nvPr/>
        </p:nvSpPr>
        <p:spPr>
          <a:xfrm>
            <a:off x="261962" y="872716"/>
            <a:ext cx="3070858" cy="352418"/>
          </a:xfrm>
          <a:prstGeom prst="rect">
            <a:avLst/>
          </a:prstGeom>
          <a:solidFill>
            <a:schemeClr val="bg2">
              <a:lumMod val="25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latinLnBrk="0"/>
            <a:r>
              <a:rPr lang="en-US" altLang="ko-KR" sz="127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Beat </a:t>
            </a:r>
            <a:r>
              <a:rPr lang="ko-KR" altLang="en-US" sz="127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설정 </a:t>
            </a:r>
            <a:r>
              <a:rPr lang="ko-KR" altLang="en-US" sz="1270" b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변경</a:t>
            </a:r>
            <a:r>
              <a:rPr lang="en-US" altLang="ko-KR" sz="127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altLang="ko-KR" sz="1270" b="1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linux</a:t>
            </a:r>
            <a:r>
              <a:rPr lang="en-US" altLang="ko-KR" sz="127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– </a:t>
            </a:r>
            <a:r>
              <a:rPr lang="en-US" altLang="ko-KR" sz="1270" b="1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os</a:t>
            </a:r>
            <a:r>
              <a:rPr lang="en-US" altLang="ko-KR" sz="127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log)</a:t>
            </a:r>
            <a:endParaRPr lang="ko-KR" altLang="en-US" sz="127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직사각형 14">
            <a:extLst>
              <a:ext uri="{FF2B5EF4-FFF2-40B4-BE49-F238E27FC236}">
                <a16:creationId xmlns:a16="http://schemas.microsoft.com/office/drawing/2014/main" xmlns="" id="{1E13CEB8-C886-48FA-8959-903CED5654D8}"/>
              </a:ext>
            </a:extLst>
          </p:cNvPr>
          <p:cNvSpPr/>
          <p:nvPr/>
        </p:nvSpPr>
        <p:spPr>
          <a:xfrm>
            <a:off x="9314168" y="2292940"/>
            <a:ext cx="579609" cy="12163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0" name="직사각형 19">
            <a:extLst>
              <a:ext uri="{FF2B5EF4-FFF2-40B4-BE49-F238E27FC236}">
                <a16:creationId xmlns:a16="http://schemas.microsoft.com/office/drawing/2014/main" xmlns="" id="{81B0201F-8C6D-4BEF-ADDD-126665737459}"/>
              </a:ext>
            </a:extLst>
          </p:cNvPr>
          <p:cNvSpPr/>
          <p:nvPr/>
        </p:nvSpPr>
        <p:spPr>
          <a:xfrm>
            <a:off x="273050" y="1268760"/>
            <a:ext cx="9347402" cy="4939814"/>
          </a:xfrm>
          <a:prstGeom prst="rect">
            <a:avLst/>
          </a:prstGeom>
          <a:solidFill>
            <a:schemeClr val="tx1"/>
          </a:solidFill>
        </p:spPr>
        <p:txBody>
          <a:bodyPr wrap="square">
            <a:spAutoFit/>
          </a:bodyPr>
          <a:lstStyle/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#===== OS Message Log =====#</a:t>
            </a:r>
          </a:p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 </a:t>
            </a:r>
            <a:r>
              <a:rPr lang="en-US" altLang="ko-KR" sz="105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input_type</a:t>
            </a:r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 log</a:t>
            </a:r>
          </a:p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enabled: true</a:t>
            </a:r>
          </a:p>
          <a:p>
            <a:endParaRPr lang="en-US" altLang="ko-KR" sz="1050" dirty="0">
              <a:solidFill>
                <a:schemeClr val="bg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fields:</a:t>
            </a:r>
          </a:p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ko-KR" sz="1050" dirty="0" err="1">
                <a:solidFill>
                  <a:srgbClr val="FFFF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ip</a:t>
            </a:r>
            <a:r>
              <a:rPr lang="en-US" altLang="ko-KR" sz="1050" dirty="0">
                <a:solidFill>
                  <a:srgbClr val="FFFF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 14.47.120.139</a:t>
            </a:r>
          </a:p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tier: OS</a:t>
            </a:r>
          </a:p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ko-KR" sz="105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log_type</a:t>
            </a:r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 </a:t>
            </a:r>
            <a:r>
              <a:rPr lang="en-US" altLang="ko-KR" sz="105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linux_message</a:t>
            </a:r>
            <a:endParaRPr lang="en-US" altLang="ko-KR" sz="1050" dirty="0">
              <a:solidFill>
                <a:schemeClr val="bg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ko-KR" sz="1050" dirty="0" err="1">
                <a:solidFill>
                  <a:srgbClr val="FFFF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company_name</a:t>
            </a:r>
            <a:r>
              <a:rPr lang="en-US" altLang="ko-KR" sz="1050" dirty="0">
                <a:solidFill>
                  <a:srgbClr val="FFFF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 HWCC</a:t>
            </a:r>
          </a:p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ko-KR" sz="105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system_name</a:t>
            </a:r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 </a:t>
            </a:r>
            <a:r>
              <a:rPr lang="en-US" altLang="ko-KR" sz="105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smartwork</a:t>
            </a:r>
            <a:endParaRPr lang="en-US" altLang="ko-KR" sz="1050" dirty="0">
              <a:solidFill>
                <a:schemeClr val="bg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ko-KR" sz="1050" dirty="0" err="1">
                <a:solidFill>
                  <a:srgbClr val="FFFF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server_name</a:t>
            </a:r>
            <a:r>
              <a:rPr lang="en-US" altLang="ko-KR" sz="1050" dirty="0">
                <a:solidFill>
                  <a:srgbClr val="FFFF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 HCC-EOWE01P</a:t>
            </a:r>
          </a:p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altLang="ko-KR" sz="105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fields_under_root</a:t>
            </a:r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 true</a:t>
            </a:r>
          </a:p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altLang="ko-KR" sz="105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tail_files</a:t>
            </a:r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 false</a:t>
            </a:r>
          </a:p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paths:</a:t>
            </a:r>
          </a:p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- /</a:t>
            </a:r>
            <a:r>
              <a:rPr lang="en-US" altLang="ko-KR" sz="105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var</a:t>
            </a:r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/log/messages</a:t>
            </a:r>
          </a:p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altLang="ko-KR" sz="105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scan_frequency</a:t>
            </a:r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 </a:t>
            </a:r>
            <a:r>
              <a:rPr lang="en-US" altLang="ko-KR" sz="1050" dirty="0" smtClean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60s</a:t>
            </a:r>
          </a:p>
          <a:p>
            <a:r>
              <a:rPr lang="ko-KR" altLang="en-US" sz="1050" dirty="0" smtClean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기타 로그 등등</a:t>
            </a:r>
            <a:r>
              <a:rPr lang="en-US" altLang="ko-KR" sz="1050" dirty="0" smtClean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…</a:t>
            </a:r>
          </a:p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#================================ Outputs =====================================</a:t>
            </a:r>
          </a:p>
          <a:p>
            <a:r>
              <a:rPr lang="en-US" altLang="ko-KR" sz="105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output.kafka</a:t>
            </a:r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</a:p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hosts: ["172.16.5.97:9092","172.16.5.100:9092","172.16.5.101:9092"]</a:t>
            </a:r>
          </a:p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altLang="ko-KR" sz="1050" dirty="0">
                <a:solidFill>
                  <a:srgbClr val="FFFF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topic: '</a:t>
            </a:r>
            <a:r>
              <a:rPr lang="en-US" altLang="ko-KR" sz="1050" dirty="0" err="1">
                <a:solidFill>
                  <a:srgbClr val="FFFF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hwcc_log_topic</a:t>
            </a:r>
            <a:r>
              <a:rPr lang="en-US" altLang="ko-KR" sz="1050" dirty="0">
                <a:solidFill>
                  <a:srgbClr val="FFFF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'</a:t>
            </a:r>
          </a:p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workers: 1</a:t>
            </a:r>
          </a:p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altLang="ko-KR" sz="105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bulk_max_size</a:t>
            </a:r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 10240</a:t>
            </a:r>
          </a:p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altLang="ko-KR" sz="105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broker_timeout</a:t>
            </a:r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 5s</a:t>
            </a:r>
          </a:p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altLang="ko-KR" sz="105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partition.round_robin</a:t>
            </a:r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</a:p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ko-KR" sz="105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reachable_only</a:t>
            </a:r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 false</a:t>
            </a:r>
          </a:p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altLang="ko-KR" sz="105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required_acks</a:t>
            </a:r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 1</a:t>
            </a:r>
          </a:p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compression: </a:t>
            </a:r>
            <a:r>
              <a:rPr lang="en-US" altLang="ko-KR" sz="105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gzip</a:t>
            </a:r>
            <a:endParaRPr lang="en-US" altLang="ko-KR" sz="1050" dirty="0">
              <a:solidFill>
                <a:schemeClr val="bg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altLang="ko-KR" sz="105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max_message_bytes</a:t>
            </a:r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 1000000</a:t>
            </a:r>
            <a:endParaRPr lang="en-US" altLang="ko-KR" sz="1050" dirty="0" smtClean="0">
              <a:solidFill>
                <a:schemeClr val="bg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en-US" altLang="ko-KR" sz="1050" dirty="0">
              <a:solidFill>
                <a:schemeClr val="bg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9420729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xmlns="" id="{CD77FC6E-604A-402C-81AD-4D51DF2861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[back-up]6. beat </a:t>
            </a:r>
            <a:r>
              <a:rPr lang="ko-KR" altLang="en-US"/>
              <a:t>설치방법</a:t>
            </a:r>
            <a:endParaRPr lang="ko-KR" altLang="en-US" dirty="0"/>
          </a:p>
        </p:txBody>
      </p:sp>
      <p:sp>
        <p:nvSpPr>
          <p:cNvPr id="5" name="직사각형 4">
            <a:extLst>
              <a:ext uri="{FF2B5EF4-FFF2-40B4-BE49-F238E27FC236}">
                <a16:creationId xmlns:a16="http://schemas.microsoft.com/office/drawing/2014/main" xmlns="" id="{3A1CD256-06BE-4D44-8125-3E182DA1FA02}"/>
              </a:ext>
            </a:extLst>
          </p:cNvPr>
          <p:cNvSpPr/>
          <p:nvPr/>
        </p:nvSpPr>
        <p:spPr>
          <a:xfrm>
            <a:off x="261962" y="872716"/>
            <a:ext cx="3070858" cy="352418"/>
          </a:xfrm>
          <a:prstGeom prst="rect">
            <a:avLst/>
          </a:prstGeom>
          <a:solidFill>
            <a:schemeClr val="bg2">
              <a:lumMod val="25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latinLnBrk="0"/>
            <a:r>
              <a:rPr lang="en-US" altLang="ko-KR" sz="127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Beat </a:t>
            </a:r>
            <a:r>
              <a:rPr lang="ko-KR" altLang="en-US" sz="127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설정 </a:t>
            </a:r>
            <a:r>
              <a:rPr lang="ko-KR" altLang="en-US" sz="1270" b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변경</a:t>
            </a:r>
            <a:r>
              <a:rPr lang="en-US" altLang="ko-KR" sz="127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altLang="ko-KR" sz="1270" b="1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linux</a:t>
            </a:r>
            <a:r>
              <a:rPr lang="en-US" altLang="ko-KR" sz="127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– webtob file)</a:t>
            </a:r>
            <a:endParaRPr lang="ko-KR" altLang="en-US" sz="127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직사각형 14">
            <a:extLst>
              <a:ext uri="{FF2B5EF4-FFF2-40B4-BE49-F238E27FC236}">
                <a16:creationId xmlns:a16="http://schemas.microsoft.com/office/drawing/2014/main" xmlns="" id="{1E13CEB8-C886-48FA-8959-903CED5654D8}"/>
              </a:ext>
            </a:extLst>
          </p:cNvPr>
          <p:cNvSpPr/>
          <p:nvPr/>
        </p:nvSpPr>
        <p:spPr>
          <a:xfrm>
            <a:off x="9314168" y="2292940"/>
            <a:ext cx="579609" cy="12163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0" name="직사각형 19">
            <a:extLst>
              <a:ext uri="{FF2B5EF4-FFF2-40B4-BE49-F238E27FC236}">
                <a16:creationId xmlns:a16="http://schemas.microsoft.com/office/drawing/2014/main" xmlns="" id="{81B0201F-8C6D-4BEF-ADDD-126665737459}"/>
              </a:ext>
            </a:extLst>
          </p:cNvPr>
          <p:cNvSpPr/>
          <p:nvPr/>
        </p:nvSpPr>
        <p:spPr>
          <a:xfrm>
            <a:off x="273050" y="1268760"/>
            <a:ext cx="9347402" cy="5101397"/>
          </a:xfrm>
          <a:prstGeom prst="rect">
            <a:avLst/>
          </a:prstGeom>
          <a:solidFill>
            <a:schemeClr val="tx1"/>
          </a:solidFill>
        </p:spPr>
        <p:txBody>
          <a:bodyPr wrap="square">
            <a:spAutoFit/>
          </a:bodyPr>
          <a:lstStyle/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#===== WEB Access Log =====#</a:t>
            </a:r>
          </a:p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 </a:t>
            </a:r>
            <a:r>
              <a:rPr lang="en-US" altLang="ko-KR" sz="105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input_type</a:t>
            </a:r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 log</a:t>
            </a:r>
          </a:p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enabled: true</a:t>
            </a:r>
          </a:p>
          <a:p>
            <a:endParaRPr lang="en-US" altLang="ko-KR" sz="1050" dirty="0">
              <a:solidFill>
                <a:schemeClr val="bg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fields:</a:t>
            </a:r>
            <a:endParaRPr lang="en-US" altLang="ko-KR" sz="1050" dirty="0">
              <a:solidFill>
                <a:srgbClr val="FFFF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altLang="ko-KR" sz="1050" dirty="0">
                <a:solidFill>
                  <a:srgbClr val="FFFF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ko-KR" sz="1050" dirty="0" err="1">
                <a:solidFill>
                  <a:srgbClr val="FFFF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ip</a:t>
            </a:r>
            <a:r>
              <a:rPr lang="en-US" altLang="ko-KR" sz="1050" dirty="0">
                <a:solidFill>
                  <a:srgbClr val="FFFF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 14.47.120.139</a:t>
            </a:r>
          </a:p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tier: WEB</a:t>
            </a:r>
          </a:p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ko-KR" sz="105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log_type</a:t>
            </a:r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 </a:t>
            </a:r>
            <a:r>
              <a:rPr lang="en-US" altLang="ko-KR" sz="105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webtob_access</a:t>
            </a:r>
            <a:endParaRPr lang="en-US" altLang="ko-KR" sz="1050" dirty="0">
              <a:solidFill>
                <a:schemeClr val="bg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ko-KR" sz="1050" dirty="0" err="1">
                <a:solidFill>
                  <a:srgbClr val="FFFF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company_name</a:t>
            </a:r>
            <a:r>
              <a:rPr lang="en-US" altLang="ko-KR" sz="1050" dirty="0">
                <a:solidFill>
                  <a:srgbClr val="FFFF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 HWCC</a:t>
            </a:r>
          </a:p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ko-KR" sz="105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system_name</a:t>
            </a:r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 </a:t>
            </a:r>
            <a:r>
              <a:rPr lang="en-US" altLang="ko-KR" sz="105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smartwork</a:t>
            </a:r>
            <a:endParaRPr lang="en-US" altLang="ko-KR" sz="1050" dirty="0">
              <a:solidFill>
                <a:schemeClr val="bg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ko-KR" sz="1050" dirty="0" err="1">
                <a:solidFill>
                  <a:srgbClr val="FFFF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server_name</a:t>
            </a:r>
            <a:r>
              <a:rPr lang="en-US" altLang="ko-KR" sz="1050" dirty="0">
                <a:solidFill>
                  <a:srgbClr val="FFFF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 HCC-EOWE01P</a:t>
            </a:r>
          </a:p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altLang="ko-KR" sz="105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fields_under_root</a:t>
            </a:r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 true</a:t>
            </a:r>
          </a:p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altLang="ko-KR" sz="105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tail_files</a:t>
            </a:r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 false</a:t>
            </a:r>
          </a:p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paths:</a:t>
            </a:r>
          </a:p>
          <a:p>
            <a:r>
              <a:rPr lang="en-US" altLang="ko-KR" sz="1050" dirty="0">
                <a:solidFill>
                  <a:srgbClr val="FFFF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- /data1/logs/</a:t>
            </a:r>
            <a:r>
              <a:rPr lang="en-US" altLang="ko-KR" sz="1050" dirty="0" err="1">
                <a:solidFill>
                  <a:srgbClr val="FFFF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web_log</a:t>
            </a:r>
            <a:r>
              <a:rPr lang="en-US" altLang="ko-KR" sz="1050" dirty="0">
                <a:solidFill>
                  <a:srgbClr val="FFFF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/access.log_*</a:t>
            </a:r>
          </a:p>
          <a:p>
            <a:r>
              <a:rPr lang="en-US" altLang="ko-KR" sz="1050" dirty="0">
                <a:solidFill>
                  <a:srgbClr val="FFFF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- /data1/logs/</a:t>
            </a:r>
            <a:r>
              <a:rPr lang="en-US" altLang="ko-KR" sz="1050" dirty="0" err="1">
                <a:solidFill>
                  <a:srgbClr val="FFFF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web_log</a:t>
            </a:r>
            <a:r>
              <a:rPr lang="en-US" altLang="ko-KR" sz="1050" dirty="0">
                <a:solidFill>
                  <a:srgbClr val="FFFF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/neo/access.log_*</a:t>
            </a:r>
          </a:p>
          <a:p>
            <a:r>
              <a:rPr lang="en-US" altLang="ko-KR" sz="1050" dirty="0">
                <a:solidFill>
                  <a:srgbClr val="FFFF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- /data1/logs/</a:t>
            </a:r>
            <a:r>
              <a:rPr lang="en-US" altLang="ko-KR" sz="1050" dirty="0" err="1">
                <a:solidFill>
                  <a:srgbClr val="FFFF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web_log</a:t>
            </a:r>
            <a:r>
              <a:rPr lang="en-US" altLang="ko-KR" sz="1050" dirty="0">
                <a:solidFill>
                  <a:srgbClr val="FFFF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/</a:t>
            </a:r>
            <a:r>
              <a:rPr lang="en-US" altLang="ko-KR" sz="1050" dirty="0" err="1">
                <a:solidFill>
                  <a:srgbClr val="FFFF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neo_ws</a:t>
            </a:r>
            <a:r>
              <a:rPr lang="en-US" altLang="ko-KR" sz="1050" dirty="0">
                <a:solidFill>
                  <a:srgbClr val="FFFF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/access.log_*</a:t>
            </a:r>
          </a:p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altLang="ko-KR" sz="105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scan_frequency</a:t>
            </a:r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 60s</a:t>
            </a:r>
            <a:r>
              <a:rPr lang="ko-KR" altLang="en-US" sz="1050" smtClean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기타 </a:t>
            </a:r>
            <a:r>
              <a:rPr lang="ko-KR" altLang="en-US" sz="1050" dirty="0" smtClean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로그 등등</a:t>
            </a:r>
            <a:r>
              <a:rPr lang="en-US" altLang="ko-KR" sz="1050" dirty="0" smtClean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…</a:t>
            </a:r>
          </a:p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#================================ Outputs =====================================</a:t>
            </a:r>
          </a:p>
          <a:p>
            <a:r>
              <a:rPr lang="en-US" altLang="ko-KR" sz="105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output.kafka</a:t>
            </a:r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</a:p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hosts: ["172.16.5.97:9092","172.16.5.100:9092","172.16.5.101:9092"]</a:t>
            </a:r>
          </a:p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altLang="ko-KR" sz="1050" dirty="0">
                <a:solidFill>
                  <a:srgbClr val="FFFF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topic: '</a:t>
            </a:r>
            <a:r>
              <a:rPr lang="en-US" altLang="ko-KR" sz="1050" dirty="0" err="1">
                <a:solidFill>
                  <a:srgbClr val="FFFF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hwcc_log_topic</a:t>
            </a:r>
            <a:r>
              <a:rPr lang="en-US" altLang="ko-KR" sz="1050" dirty="0">
                <a:solidFill>
                  <a:srgbClr val="FFFF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'</a:t>
            </a:r>
          </a:p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workers: 1</a:t>
            </a:r>
          </a:p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altLang="ko-KR" sz="105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bulk_max_size</a:t>
            </a:r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 10240</a:t>
            </a:r>
          </a:p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altLang="ko-KR" sz="105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broker_timeout</a:t>
            </a:r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 5s</a:t>
            </a:r>
          </a:p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altLang="ko-KR" sz="105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partition.round_robin</a:t>
            </a:r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</a:p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ko-KR" sz="105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reachable_only</a:t>
            </a:r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 false</a:t>
            </a:r>
          </a:p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altLang="ko-KR" sz="105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required_acks</a:t>
            </a:r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 1</a:t>
            </a:r>
          </a:p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compression: </a:t>
            </a:r>
            <a:r>
              <a:rPr lang="en-US" altLang="ko-KR" sz="105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gzip</a:t>
            </a:r>
            <a:endParaRPr lang="en-US" altLang="ko-KR" sz="1050" dirty="0">
              <a:solidFill>
                <a:schemeClr val="bg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altLang="ko-KR" sz="105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max_message_bytes</a:t>
            </a:r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 1000000</a:t>
            </a:r>
            <a:endParaRPr lang="en-US" altLang="ko-KR" sz="1050" dirty="0" smtClean="0">
              <a:solidFill>
                <a:schemeClr val="bg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en-US" altLang="ko-KR" sz="1050" dirty="0">
              <a:solidFill>
                <a:schemeClr val="bg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3303651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xmlns="" id="{CD77FC6E-604A-402C-81AD-4D51DF2861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[back-up]6. beat </a:t>
            </a:r>
            <a:r>
              <a:rPr lang="ko-KR" altLang="en-US"/>
              <a:t>설치방법</a:t>
            </a:r>
            <a:endParaRPr lang="ko-KR" altLang="en-US" dirty="0"/>
          </a:p>
        </p:txBody>
      </p:sp>
      <p:sp>
        <p:nvSpPr>
          <p:cNvPr id="5" name="직사각형 4">
            <a:extLst>
              <a:ext uri="{FF2B5EF4-FFF2-40B4-BE49-F238E27FC236}">
                <a16:creationId xmlns:a16="http://schemas.microsoft.com/office/drawing/2014/main" xmlns="" id="{3A1CD256-06BE-4D44-8125-3E182DA1FA02}"/>
              </a:ext>
            </a:extLst>
          </p:cNvPr>
          <p:cNvSpPr/>
          <p:nvPr/>
        </p:nvSpPr>
        <p:spPr>
          <a:xfrm>
            <a:off x="261962" y="872716"/>
            <a:ext cx="3070858" cy="352418"/>
          </a:xfrm>
          <a:prstGeom prst="rect">
            <a:avLst/>
          </a:prstGeom>
          <a:solidFill>
            <a:schemeClr val="bg2">
              <a:lumMod val="25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latinLnBrk="0"/>
            <a:r>
              <a:rPr lang="en-US" altLang="ko-KR" sz="127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Beat </a:t>
            </a:r>
            <a:r>
              <a:rPr lang="ko-KR" altLang="en-US" sz="127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설정 </a:t>
            </a:r>
            <a:r>
              <a:rPr lang="ko-KR" altLang="en-US" sz="1270" b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변경</a:t>
            </a:r>
            <a:r>
              <a:rPr lang="en-US" altLang="ko-KR" sz="127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altLang="ko-KR" sz="1270" b="1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linux</a:t>
            </a:r>
            <a:r>
              <a:rPr lang="en-US" altLang="ko-KR" sz="127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– </a:t>
            </a:r>
            <a:r>
              <a:rPr lang="en-US" altLang="ko-KR" sz="1270" b="1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jeus</a:t>
            </a:r>
            <a:r>
              <a:rPr lang="en-US" altLang="ko-KR" sz="127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file)</a:t>
            </a:r>
            <a:endParaRPr lang="ko-KR" altLang="en-US" sz="127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직사각형 14">
            <a:extLst>
              <a:ext uri="{FF2B5EF4-FFF2-40B4-BE49-F238E27FC236}">
                <a16:creationId xmlns:a16="http://schemas.microsoft.com/office/drawing/2014/main" xmlns="" id="{1E13CEB8-C886-48FA-8959-903CED5654D8}"/>
              </a:ext>
            </a:extLst>
          </p:cNvPr>
          <p:cNvSpPr/>
          <p:nvPr/>
        </p:nvSpPr>
        <p:spPr>
          <a:xfrm>
            <a:off x="9314168" y="2292940"/>
            <a:ext cx="579609" cy="12163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0" name="직사각형 19">
            <a:extLst>
              <a:ext uri="{FF2B5EF4-FFF2-40B4-BE49-F238E27FC236}">
                <a16:creationId xmlns:a16="http://schemas.microsoft.com/office/drawing/2014/main" xmlns="" id="{81B0201F-8C6D-4BEF-ADDD-126665737459}"/>
              </a:ext>
            </a:extLst>
          </p:cNvPr>
          <p:cNvSpPr/>
          <p:nvPr/>
        </p:nvSpPr>
        <p:spPr>
          <a:xfrm>
            <a:off x="273050" y="1268760"/>
            <a:ext cx="9347402" cy="7201972"/>
          </a:xfrm>
          <a:prstGeom prst="rect">
            <a:avLst/>
          </a:prstGeom>
          <a:solidFill>
            <a:schemeClr val="tx1"/>
          </a:solidFill>
        </p:spPr>
        <p:txBody>
          <a:bodyPr wrap="square">
            <a:spAutoFit/>
          </a:bodyPr>
          <a:lstStyle/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#===== WAS </a:t>
            </a:r>
            <a:r>
              <a:rPr lang="en-US" altLang="ko-KR" sz="105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jeusServer</a:t>
            </a:r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Log =====#</a:t>
            </a:r>
          </a:p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 </a:t>
            </a:r>
            <a:r>
              <a:rPr lang="en-US" altLang="ko-KR" sz="105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input_type</a:t>
            </a:r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 log</a:t>
            </a:r>
          </a:p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enabled: true</a:t>
            </a:r>
          </a:p>
          <a:p>
            <a:endParaRPr lang="en-US" altLang="ko-KR" sz="1050" dirty="0">
              <a:solidFill>
                <a:schemeClr val="bg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fields:</a:t>
            </a:r>
          </a:p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ko-KR" sz="1050" dirty="0" err="1">
                <a:solidFill>
                  <a:srgbClr val="FFFF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ip</a:t>
            </a:r>
            <a:r>
              <a:rPr lang="en-US" altLang="ko-KR" sz="1050" dirty="0">
                <a:solidFill>
                  <a:srgbClr val="FFFF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 172.19.115.52</a:t>
            </a:r>
          </a:p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tier: WAS</a:t>
            </a:r>
          </a:p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ko-KR" sz="105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log_type</a:t>
            </a:r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 </a:t>
            </a:r>
            <a:r>
              <a:rPr lang="en-US" altLang="ko-KR" sz="105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jeus_server</a:t>
            </a:r>
            <a:endParaRPr lang="en-US" altLang="ko-KR" sz="1050" dirty="0">
              <a:solidFill>
                <a:schemeClr val="bg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ko-KR" sz="1050" dirty="0" err="1">
                <a:solidFill>
                  <a:srgbClr val="FFFF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company_name</a:t>
            </a:r>
            <a:r>
              <a:rPr lang="en-US" altLang="ko-KR" sz="1050" dirty="0">
                <a:solidFill>
                  <a:srgbClr val="FFFF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 HWCC</a:t>
            </a:r>
          </a:p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ko-KR" sz="105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system_name</a:t>
            </a:r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 </a:t>
            </a:r>
            <a:r>
              <a:rPr lang="en-US" altLang="ko-KR" sz="105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smartwork</a:t>
            </a:r>
            <a:endParaRPr lang="en-US" altLang="ko-KR" sz="1050" dirty="0">
              <a:solidFill>
                <a:schemeClr val="bg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ko-KR" sz="1050" dirty="0" err="1">
                <a:solidFill>
                  <a:srgbClr val="FFFF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server_name</a:t>
            </a:r>
            <a:r>
              <a:rPr lang="en-US" altLang="ko-KR" sz="1050" dirty="0">
                <a:solidFill>
                  <a:srgbClr val="FFFF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 HCC-EOWS01P</a:t>
            </a:r>
          </a:p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altLang="ko-KR" sz="105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fields_under_root</a:t>
            </a:r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 true</a:t>
            </a:r>
          </a:p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 </a:t>
            </a:r>
            <a:r>
              <a:rPr lang="en-US" altLang="ko-KR" sz="105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tail_files</a:t>
            </a:r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 true</a:t>
            </a:r>
          </a:p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paths:</a:t>
            </a:r>
          </a:p>
          <a:p>
            <a:r>
              <a:rPr lang="en-US" altLang="ko-KR" sz="1050" dirty="0">
                <a:solidFill>
                  <a:srgbClr val="FFFF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- /data1/logs/</a:t>
            </a:r>
            <a:r>
              <a:rPr lang="en-US" altLang="ko-KR" sz="1050" dirty="0" err="1">
                <a:solidFill>
                  <a:srgbClr val="FFFF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jeus_log</a:t>
            </a:r>
            <a:r>
              <a:rPr lang="en-US" altLang="ko-KR" sz="1050" dirty="0">
                <a:solidFill>
                  <a:srgbClr val="FFFF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/</a:t>
            </a:r>
            <a:r>
              <a:rPr lang="en-US" altLang="ko-KR" sz="1050" dirty="0" err="1">
                <a:solidFill>
                  <a:srgbClr val="FFFF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nodeManager</a:t>
            </a:r>
            <a:r>
              <a:rPr lang="en-US" altLang="ko-KR" sz="1050" dirty="0">
                <a:solidFill>
                  <a:srgbClr val="FFFF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/JeusNodeManager.log</a:t>
            </a:r>
          </a:p>
          <a:p>
            <a:r>
              <a:rPr lang="en-US" altLang="ko-KR" sz="1050" dirty="0">
                <a:solidFill>
                  <a:srgbClr val="FFFF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- /data1/logs/</a:t>
            </a:r>
            <a:r>
              <a:rPr lang="en-US" altLang="ko-KR" sz="1050" dirty="0" err="1">
                <a:solidFill>
                  <a:srgbClr val="FFFF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jeus_log</a:t>
            </a:r>
            <a:r>
              <a:rPr lang="en-US" altLang="ko-KR" sz="1050" dirty="0">
                <a:solidFill>
                  <a:srgbClr val="FFFF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/</a:t>
            </a:r>
            <a:r>
              <a:rPr lang="en-US" altLang="ko-KR" sz="1050" dirty="0" err="1">
                <a:solidFill>
                  <a:srgbClr val="FFFF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adminServer</a:t>
            </a:r>
            <a:r>
              <a:rPr lang="en-US" altLang="ko-KR" sz="1050" dirty="0">
                <a:solidFill>
                  <a:srgbClr val="FFFF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/JeusServer.log</a:t>
            </a:r>
          </a:p>
          <a:p>
            <a:r>
              <a:rPr lang="en-US" altLang="ko-KR" sz="1050" dirty="0">
                <a:solidFill>
                  <a:srgbClr val="FFFF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- /data1/logs/</a:t>
            </a:r>
            <a:r>
              <a:rPr lang="en-US" altLang="ko-KR" sz="1050" dirty="0" err="1">
                <a:solidFill>
                  <a:srgbClr val="FFFF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jeus_log</a:t>
            </a:r>
            <a:r>
              <a:rPr lang="en-US" altLang="ko-KR" sz="1050" dirty="0">
                <a:solidFill>
                  <a:srgbClr val="FFFF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/alarm01/JeusServer.log</a:t>
            </a:r>
          </a:p>
          <a:p>
            <a:r>
              <a:rPr lang="en-US" altLang="ko-KR" sz="1050" dirty="0">
                <a:solidFill>
                  <a:srgbClr val="FFFF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- /data1/logs/</a:t>
            </a:r>
            <a:r>
              <a:rPr lang="en-US" altLang="ko-KR" sz="1050" dirty="0" err="1">
                <a:solidFill>
                  <a:srgbClr val="FFFF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jeus_log</a:t>
            </a:r>
            <a:r>
              <a:rPr lang="en-US" altLang="ko-KR" sz="1050" dirty="0">
                <a:solidFill>
                  <a:srgbClr val="FFFF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/api01/JeusServer.log</a:t>
            </a:r>
          </a:p>
          <a:p>
            <a:r>
              <a:rPr lang="en-US" altLang="ko-KR" sz="1050" dirty="0">
                <a:solidFill>
                  <a:srgbClr val="FFFF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- /data1/logs/</a:t>
            </a:r>
            <a:r>
              <a:rPr lang="en-US" altLang="ko-KR" sz="1050" dirty="0" err="1">
                <a:solidFill>
                  <a:srgbClr val="FFFF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jeus_log</a:t>
            </a:r>
            <a:r>
              <a:rPr lang="en-US" altLang="ko-KR" sz="1050" dirty="0">
                <a:solidFill>
                  <a:srgbClr val="FFFF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/bigmail01/JeusServer.log</a:t>
            </a:r>
          </a:p>
          <a:p>
            <a:r>
              <a:rPr lang="en-US" altLang="ko-KR" sz="1050" dirty="0">
                <a:solidFill>
                  <a:srgbClr val="FFFF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- /data1/logs/</a:t>
            </a:r>
            <a:r>
              <a:rPr lang="en-US" altLang="ko-KR" sz="1050" dirty="0" err="1">
                <a:solidFill>
                  <a:srgbClr val="FFFF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jeus_log</a:t>
            </a:r>
            <a:r>
              <a:rPr lang="en-US" altLang="ko-KR" sz="1050" dirty="0">
                <a:solidFill>
                  <a:srgbClr val="FFFF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/daemon01/JeusServer.log</a:t>
            </a:r>
          </a:p>
          <a:p>
            <a:r>
              <a:rPr lang="en-US" altLang="ko-KR" sz="1050" dirty="0">
                <a:solidFill>
                  <a:srgbClr val="FFFF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- /data1/logs/</a:t>
            </a:r>
            <a:r>
              <a:rPr lang="en-US" altLang="ko-KR" sz="1050" dirty="0" err="1">
                <a:solidFill>
                  <a:srgbClr val="FFFF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jeus_log</a:t>
            </a:r>
            <a:r>
              <a:rPr lang="en-US" altLang="ko-KR" sz="1050" dirty="0">
                <a:solidFill>
                  <a:srgbClr val="FFFF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/file01/JeusServer.log</a:t>
            </a:r>
          </a:p>
          <a:p>
            <a:r>
              <a:rPr lang="en-US" altLang="ko-KR" sz="1050" dirty="0">
                <a:solidFill>
                  <a:srgbClr val="FFFF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- /data1/logs/</a:t>
            </a:r>
            <a:r>
              <a:rPr lang="en-US" altLang="ko-KR" sz="1050" dirty="0" err="1">
                <a:solidFill>
                  <a:srgbClr val="FFFF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jeus_log</a:t>
            </a:r>
            <a:r>
              <a:rPr lang="en-US" altLang="ko-KR" sz="1050" dirty="0">
                <a:solidFill>
                  <a:srgbClr val="FFFF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/mneo01/JeusServer.log</a:t>
            </a:r>
          </a:p>
          <a:p>
            <a:r>
              <a:rPr lang="en-US" altLang="ko-KR" sz="1050" dirty="0">
                <a:solidFill>
                  <a:srgbClr val="FFFF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- /data1/logs/</a:t>
            </a:r>
            <a:r>
              <a:rPr lang="en-US" altLang="ko-KR" sz="1050" dirty="0" err="1">
                <a:solidFill>
                  <a:srgbClr val="FFFF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jeus_log</a:t>
            </a:r>
            <a:r>
              <a:rPr lang="en-US" altLang="ko-KR" sz="1050" dirty="0">
                <a:solidFill>
                  <a:srgbClr val="FFFF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/neo01a/JeusServer.log</a:t>
            </a:r>
          </a:p>
          <a:p>
            <a:r>
              <a:rPr lang="en-US" altLang="ko-KR" sz="1050" dirty="0">
                <a:solidFill>
                  <a:srgbClr val="FFFF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- /data1/logs/</a:t>
            </a:r>
            <a:r>
              <a:rPr lang="en-US" altLang="ko-KR" sz="1050" dirty="0" err="1">
                <a:solidFill>
                  <a:srgbClr val="FFFF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jeus_log</a:t>
            </a:r>
            <a:r>
              <a:rPr lang="en-US" altLang="ko-KR" sz="1050" dirty="0">
                <a:solidFill>
                  <a:srgbClr val="FFFF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/neo01b/JeusServer.log</a:t>
            </a:r>
          </a:p>
          <a:p>
            <a:r>
              <a:rPr lang="en-US" altLang="ko-KR" sz="1050" dirty="0">
                <a:solidFill>
                  <a:srgbClr val="FFFF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- /data1/logs/</a:t>
            </a:r>
            <a:r>
              <a:rPr lang="en-US" altLang="ko-KR" sz="1050" dirty="0" err="1">
                <a:solidFill>
                  <a:srgbClr val="FFFF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jeus_log</a:t>
            </a:r>
            <a:r>
              <a:rPr lang="en-US" altLang="ko-KR" sz="1050" dirty="0">
                <a:solidFill>
                  <a:srgbClr val="FFFF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/sns01/JeusServer.log</a:t>
            </a:r>
          </a:p>
          <a:p>
            <a:endParaRPr lang="en-US" altLang="ko-KR" sz="1050" dirty="0">
              <a:solidFill>
                <a:schemeClr val="bg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altLang="ko-KR" sz="105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scan_frequency</a:t>
            </a:r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 60s</a:t>
            </a:r>
          </a:p>
          <a:p>
            <a:endParaRPr lang="en-US" altLang="ko-KR" sz="1050" dirty="0">
              <a:solidFill>
                <a:schemeClr val="bg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altLang="ko-KR" sz="105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multiline.pattern</a:t>
            </a:r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 '^\[\d{4}.\d{2}.\d{2} \d{2}:\d{2}:\d{2}\]'</a:t>
            </a:r>
          </a:p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altLang="ko-KR" sz="105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multiline.negate</a:t>
            </a:r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 true</a:t>
            </a:r>
          </a:p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altLang="ko-KR" sz="105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multiline.match</a:t>
            </a:r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 after  </a:t>
            </a:r>
            <a:r>
              <a:rPr lang="en-US" altLang="ko-KR" sz="105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scan_frequency</a:t>
            </a:r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 60s</a:t>
            </a:r>
            <a:r>
              <a:rPr lang="ko-KR" altLang="en-US" sz="1050" smtClean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기타 </a:t>
            </a:r>
            <a:r>
              <a:rPr lang="ko-KR" altLang="en-US" sz="1050" dirty="0" smtClean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로그 등등</a:t>
            </a:r>
            <a:r>
              <a:rPr lang="en-US" altLang="ko-KR" sz="1050" dirty="0" smtClean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…</a:t>
            </a:r>
          </a:p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#================================ Outputs =====================================</a:t>
            </a:r>
          </a:p>
          <a:p>
            <a:r>
              <a:rPr lang="en-US" altLang="ko-KR" sz="105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output.kafka</a:t>
            </a:r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</a:p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hosts: ["172.16.5.97:9092","172.16.5.100:9092","172.16.5.101:9092"]</a:t>
            </a:r>
          </a:p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altLang="ko-KR" sz="1050" dirty="0">
                <a:solidFill>
                  <a:srgbClr val="FFFF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topic: '</a:t>
            </a:r>
            <a:r>
              <a:rPr lang="en-US" altLang="ko-KR" sz="1050" dirty="0" err="1">
                <a:solidFill>
                  <a:srgbClr val="FFFF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hwcc_log_topic</a:t>
            </a:r>
            <a:r>
              <a:rPr lang="en-US" altLang="ko-KR" sz="1050" dirty="0">
                <a:solidFill>
                  <a:srgbClr val="FFFF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'</a:t>
            </a:r>
          </a:p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workers: 1</a:t>
            </a:r>
          </a:p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altLang="ko-KR" sz="105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bulk_max_size</a:t>
            </a:r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 10240</a:t>
            </a:r>
          </a:p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altLang="ko-KR" sz="105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broker_timeout</a:t>
            </a:r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 5s</a:t>
            </a:r>
          </a:p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altLang="ko-KR" sz="105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partition.round_robin</a:t>
            </a:r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</a:p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ko-KR" sz="105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reachable_only</a:t>
            </a:r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 false</a:t>
            </a:r>
          </a:p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altLang="ko-KR" sz="105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required_acks</a:t>
            </a:r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 1</a:t>
            </a:r>
          </a:p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compression: </a:t>
            </a:r>
            <a:r>
              <a:rPr lang="en-US" altLang="ko-KR" sz="105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gzip</a:t>
            </a:r>
            <a:endParaRPr lang="en-US" altLang="ko-KR" sz="1050" dirty="0">
              <a:solidFill>
                <a:schemeClr val="bg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altLang="ko-KR" sz="105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max_message_bytes</a:t>
            </a:r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 1000000</a:t>
            </a:r>
            <a:endParaRPr lang="en-US" altLang="ko-KR" sz="1050" dirty="0" smtClean="0">
              <a:solidFill>
                <a:schemeClr val="bg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en-US" altLang="ko-KR" sz="1050" dirty="0">
              <a:solidFill>
                <a:schemeClr val="bg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12520069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xmlns="" id="{CD77FC6E-604A-402C-81AD-4D51DF2861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[back-up]6. beat </a:t>
            </a:r>
            <a:r>
              <a:rPr lang="ko-KR" altLang="en-US"/>
              <a:t>설치방법</a:t>
            </a:r>
            <a:endParaRPr lang="ko-KR" altLang="en-US" dirty="0"/>
          </a:p>
        </p:txBody>
      </p:sp>
      <p:sp>
        <p:nvSpPr>
          <p:cNvPr id="5" name="직사각형 4">
            <a:extLst>
              <a:ext uri="{FF2B5EF4-FFF2-40B4-BE49-F238E27FC236}">
                <a16:creationId xmlns:a16="http://schemas.microsoft.com/office/drawing/2014/main" xmlns="" id="{3A1CD256-06BE-4D44-8125-3E182DA1FA02}"/>
              </a:ext>
            </a:extLst>
          </p:cNvPr>
          <p:cNvSpPr/>
          <p:nvPr/>
        </p:nvSpPr>
        <p:spPr>
          <a:xfrm>
            <a:off x="261962" y="872716"/>
            <a:ext cx="3070858" cy="352418"/>
          </a:xfrm>
          <a:prstGeom prst="rect">
            <a:avLst/>
          </a:prstGeom>
          <a:solidFill>
            <a:schemeClr val="bg2">
              <a:lumMod val="25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latinLnBrk="0"/>
            <a:r>
              <a:rPr lang="en-US" altLang="ko-KR" sz="127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Beat </a:t>
            </a:r>
            <a:r>
              <a:rPr lang="ko-KR" altLang="en-US" sz="127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설정 </a:t>
            </a:r>
            <a:r>
              <a:rPr lang="ko-KR" altLang="en-US" sz="1270" b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변경</a:t>
            </a:r>
            <a:r>
              <a:rPr lang="en-US" altLang="ko-KR" sz="127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altLang="ko-KR" sz="1270" b="1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linux</a:t>
            </a:r>
            <a:r>
              <a:rPr lang="en-US" altLang="ko-KR" sz="127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– </a:t>
            </a:r>
            <a:r>
              <a:rPr lang="en-US" altLang="ko-KR" sz="1270" b="1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db</a:t>
            </a:r>
            <a:r>
              <a:rPr lang="en-US" altLang="ko-KR" sz="127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file)</a:t>
            </a:r>
            <a:endParaRPr lang="ko-KR" altLang="en-US" sz="127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직사각형 14">
            <a:extLst>
              <a:ext uri="{FF2B5EF4-FFF2-40B4-BE49-F238E27FC236}">
                <a16:creationId xmlns:a16="http://schemas.microsoft.com/office/drawing/2014/main" xmlns="" id="{1E13CEB8-C886-48FA-8959-903CED5654D8}"/>
              </a:ext>
            </a:extLst>
          </p:cNvPr>
          <p:cNvSpPr/>
          <p:nvPr/>
        </p:nvSpPr>
        <p:spPr>
          <a:xfrm>
            <a:off x="9314168" y="2292940"/>
            <a:ext cx="579609" cy="12163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0" name="직사각형 19">
            <a:extLst>
              <a:ext uri="{FF2B5EF4-FFF2-40B4-BE49-F238E27FC236}">
                <a16:creationId xmlns:a16="http://schemas.microsoft.com/office/drawing/2014/main" xmlns="" id="{81B0201F-8C6D-4BEF-ADDD-126665737459}"/>
              </a:ext>
            </a:extLst>
          </p:cNvPr>
          <p:cNvSpPr/>
          <p:nvPr/>
        </p:nvSpPr>
        <p:spPr>
          <a:xfrm>
            <a:off x="273050" y="1268760"/>
            <a:ext cx="9347402" cy="5424562"/>
          </a:xfrm>
          <a:prstGeom prst="rect">
            <a:avLst/>
          </a:prstGeom>
          <a:solidFill>
            <a:schemeClr val="tx1"/>
          </a:solidFill>
        </p:spPr>
        <p:txBody>
          <a:bodyPr wrap="square">
            <a:spAutoFit/>
          </a:bodyPr>
          <a:lstStyle/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#=====Alert Log ======#</a:t>
            </a:r>
          </a:p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 </a:t>
            </a:r>
            <a:r>
              <a:rPr lang="en-US" altLang="ko-KR" sz="105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input_type</a:t>
            </a:r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 log</a:t>
            </a:r>
          </a:p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enabled: true</a:t>
            </a:r>
          </a:p>
          <a:p>
            <a:endParaRPr lang="en-US" altLang="ko-KR" sz="1050" dirty="0">
              <a:solidFill>
                <a:schemeClr val="bg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fields:</a:t>
            </a:r>
          </a:p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</a:t>
            </a:r>
            <a:r>
              <a:rPr lang="en-US" altLang="ko-KR" sz="1050" dirty="0" err="1">
                <a:solidFill>
                  <a:srgbClr val="FFFF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ip</a:t>
            </a:r>
            <a:r>
              <a:rPr lang="en-US" altLang="ko-KR" sz="1050" dirty="0">
                <a:solidFill>
                  <a:srgbClr val="FFFF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 172.19.115.57</a:t>
            </a:r>
          </a:p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tier: DB</a:t>
            </a:r>
          </a:p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</a:t>
            </a:r>
            <a:r>
              <a:rPr lang="en-US" altLang="ko-KR" sz="105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log_type</a:t>
            </a:r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 </a:t>
            </a:r>
            <a:r>
              <a:rPr lang="en-US" altLang="ko-KR" sz="105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oracle_alert</a:t>
            </a:r>
            <a:endParaRPr lang="en-US" altLang="ko-KR" sz="1050" dirty="0">
              <a:solidFill>
                <a:schemeClr val="bg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</a:t>
            </a:r>
            <a:r>
              <a:rPr lang="en-US" altLang="ko-KR" sz="1050" dirty="0" err="1">
                <a:solidFill>
                  <a:srgbClr val="FFFF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company_name</a:t>
            </a:r>
            <a:r>
              <a:rPr lang="en-US" altLang="ko-KR" sz="1050" dirty="0">
                <a:solidFill>
                  <a:srgbClr val="FFFF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 HWCC</a:t>
            </a:r>
          </a:p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</a:t>
            </a:r>
            <a:r>
              <a:rPr lang="en-US" altLang="ko-KR" sz="105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system_name</a:t>
            </a:r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 </a:t>
            </a:r>
            <a:r>
              <a:rPr lang="en-US" altLang="ko-KR" sz="105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smartwork</a:t>
            </a:r>
            <a:endParaRPr lang="en-US" altLang="ko-KR" sz="1050" dirty="0">
              <a:solidFill>
                <a:schemeClr val="bg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</a:t>
            </a:r>
            <a:r>
              <a:rPr lang="en-US" altLang="ko-KR" sz="1050" dirty="0" err="1">
                <a:solidFill>
                  <a:srgbClr val="FFFF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server_name</a:t>
            </a:r>
            <a:r>
              <a:rPr lang="en-US" altLang="ko-KR" sz="1050" dirty="0">
                <a:solidFill>
                  <a:srgbClr val="FFFF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 HCC-EODB01P</a:t>
            </a:r>
          </a:p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altLang="ko-KR" sz="105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fields_under_root</a:t>
            </a:r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 true</a:t>
            </a:r>
          </a:p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altLang="ko-KR" sz="105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tail_files</a:t>
            </a:r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 false</a:t>
            </a:r>
          </a:p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paths:</a:t>
            </a:r>
          </a:p>
          <a:p>
            <a:r>
              <a:rPr lang="en-US" altLang="ko-KR" sz="1050" dirty="0">
                <a:solidFill>
                  <a:srgbClr val="FFFF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- /oracle/</a:t>
            </a:r>
            <a:r>
              <a:rPr lang="en-US" altLang="ko-KR" sz="1050" dirty="0" err="1">
                <a:solidFill>
                  <a:srgbClr val="FFFF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diag</a:t>
            </a:r>
            <a:r>
              <a:rPr lang="en-US" altLang="ko-KR" sz="1050" dirty="0">
                <a:solidFill>
                  <a:srgbClr val="FFFF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/</a:t>
            </a:r>
            <a:r>
              <a:rPr lang="en-US" altLang="ko-KR" sz="1050" dirty="0" err="1">
                <a:solidFill>
                  <a:srgbClr val="FFFF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rdbms</a:t>
            </a:r>
            <a:r>
              <a:rPr lang="en-US" altLang="ko-KR" sz="1050" dirty="0">
                <a:solidFill>
                  <a:srgbClr val="FFFF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/</a:t>
            </a:r>
            <a:r>
              <a:rPr lang="en-US" altLang="ko-KR" sz="1050" dirty="0" err="1">
                <a:solidFill>
                  <a:srgbClr val="FFFF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hcceodb</a:t>
            </a:r>
            <a:r>
              <a:rPr lang="en-US" altLang="ko-KR" sz="1050" dirty="0">
                <a:solidFill>
                  <a:srgbClr val="FFFF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/HCCEODB/alert/log.xml</a:t>
            </a:r>
          </a:p>
          <a:p>
            <a:r>
              <a:rPr lang="en-US" altLang="ko-KR" sz="1050" dirty="0" err="1" smtClean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scan_frequency</a:t>
            </a:r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 60s</a:t>
            </a:r>
          </a:p>
          <a:p>
            <a:endParaRPr lang="en-US" altLang="ko-KR" sz="1050" dirty="0">
              <a:solidFill>
                <a:schemeClr val="bg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altLang="ko-KR" sz="105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multiline.pattern</a:t>
            </a:r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 '^&lt;</a:t>
            </a:r>
            <a:r>
              <a:rPr lang="en-US" altLang="ko-KR" sz="105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msg</a:t>
            </a:r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'</a:t>
            </a:r>
          </a:p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altLang="ko-KR" sz="105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multiline.negate</a:t>
            </a:r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 true</a:t>
            </a:r>
          </a:p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altLang="ko-KR" sz="105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multiline.match</a:t>
            </a:r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 </a:t>
            </a:r>
            <a:r>
              <a:rPr lang="en-US" altLang="ko-KR" sz="1050" dirty="0" smtClean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after</a:t>
            </a:r>
          </a:p>
          <a:p>
            <a:r>
              <a:rPr lang="en-US" altLang="ko-KR" sz="1050" dirty="0" smtClean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……</a:t>
            </a:r>
            <a:endParaRPr lang="en-US" altLang="ko-KR" sz="1050" dirty="0">
              <a:solidFill>
                <a:schemeClr val="bg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#================================ Outputs =====================================</a:t>
            </a:r>
          </a:p>
          <a:p>
            <a:r>
              <a:rPr lang="en-US" altLang="ko-KR" sz="105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output.kafka</a:t>
            </a:r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</a:p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hosts: ["172.16.5.97:9092","172.16.5.100:9092","172.16.5.101:9092"]</a:t>
            </a:r>
          </a:p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altLang="ko-KR" sz="1050" dirty="0">
                <a:solidFill>
                  <a:srgbClr val="FFFF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topic: '</a:t>
            </a:r>
            <a:r>
              <a:rPr lang="en-US" altLang="ko-KR" sz="1050" dirty="0" err="1">
                <a:solidFill>
                  <a:srgbClr val="FFFF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hwcc_log_topic</a:t>
            </a:r>
            <a:r>
              <a:rPr lang="en-US" altLang="ko-KR" sz="1050" dirty="0">
                <a:solidFill>
                  <a:srgbClr val="FFFF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'</a:t>
            </a:r>
          </a:p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workers: 1</a:t>
            </a:r>
          </a:p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altLang="ko-KR" sz="105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bulk_max_size</a:t>
            </a:r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 10240</a:t>
            </a:r>
          </a:p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altLang="ko-KR" sz="105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broker_timeout</a:t>
            </a:r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 5s</a:t>
            </a:r>
          </a:p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altLang="ko-KR" sz="105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partition.round_robin</a:t>
            </a:r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</a:p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ko-KR" sz="105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reachable_only</a:t>
            </a:r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 false</a:t>
            </a:r>
          </a:p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altLang="ko-KR" sz="105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required_acks</a:t>
            </a:r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 1</a:t>
            </a:r>
          </a:p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compression: </a:t>
            </a:r>
            <a:r>
              <a:rPr lang="en-US" altLang="ko-KR" sz="105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gzip</a:t>
            </a:r>
            <a:endParaRPr lang="en-US" altLang="ko-KR" sz="1050" dirty="0">
              <a:solidFill>
                <a:schemeClr val="bg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altLang="ko-KR" sz="105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max_message_bytes</a:t>
            </a:r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 1000000</a:t>
            </a:r>
          </a:p>
        </p:txBody>
      </p:sp>
    </p:spTree>
    <p:extLst>
      <p:ext uri="{BB962C8B-B14F-4D97-AF65-F5344CB8AC3E}">
        <p14:creationId xmlns:p14="http://schemas.microsoft.com/office/powerpoint/2010/main" val="3842997865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371697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제목 1"/>
          <p:cNvSpPr>
            <a:spLocks noGrp="1"/>
          </p:cNvSpPr>
          <p:nvPr>
            <p:ph type="title"/>
          </p:nvPr>
        </p:nvSpPr>
        <p:spPr>
          <a:xfrm>
            <a:off x="273050" y="274175"/>
            <a:ext cx="7002350" cy="486995"/>
          </a:xfrm>
        </p:spPr>
        <p:txBody>
          <a:bodyPr/>
          <a:lstStyle/>
          <a:p>
            <a:r>
              <a:rPr lang="en-US" altLang="ko-KR" dirty="0"/>
              <a:t>1. AS-IS</a:t>
            </a:r>
            <a:r>
              <a:rPr lang="ko-KR" altLang="en-US" dirty="0"/>
              <a:t> 구성 분석</a:t>
            </a:r>
          </a:p>
        </p:txBody>
      </p:sp>
      <p:sp>
        <p:nvSpPr>
          <p:cNvPr id="148" name="TextBox 147">
            <a:extLst>
              <a:ext uri="{FF2B5EF4-FFF2-40B4-BE49-F238E27FC236}">
                <a16:creationId xmlns:a16="http://schemas.microsoft.com/office/drawing/2014/main" xmlns="" id="{01663B94-84F3-4AB8-B402-3FE7A927BA37}"/>
              </a:ext>
            </a:extLst>
          </p:cNvPr>
          <p:cNvSpPr txBox="1"/>
          <p:nvPr/>
        </p:nvSpPr>
        <p:spPr>
          <a:xfrm>
            <a:off x="221854" y="1448780"/>
            <a:ext cx="9327772" cy="329321"/>
          </a:xfrm>
          <a:prstGeom prst="rect">
            <a:avLst/>
          </a:prstGeom>
          <a:noFill/>
          <a:ln w="19050" algn="ctr">
            <a:noFill/>
            <a:round/>
            <a:headEnd/>
            <a:tailEnd/>
          </a:ln>
        </p:spPr>
        <p:txBody>
          <a:bodyPr wrap="square" rtlCol="0">
            <a:spAutoFit/>
          </a:bodyPr>
          <a:lstStyle/>
          <a:p>
            <a:pPr marL="285750" indent="-285750" latinLnBrk="0">
              <a:lnSpc>
                <a:spcPct val="110000"/>
              </a:lnSpc>
              <a:spcBef>
                <a:spcPts val="488"/>
              </a:spcBef>
              <a:buSzPct val="100000"/>
              <a:buFont typeface="Wingdings" panose="05000000000000000000" pitchFamily="2" charset="2"/>
              <a:buChar char="l"/>
            </a:pPr>
            <a:r>
              <a:rPr lang="ko-KR" altLang="en-US" sz="1400" b="1" kern="0" dirty="0" smtClean="0">
                <a:latin typeface="+mn-ea"/>
              </a:rPr>
              <a:t>장애분석 </a:t>
            </a:r>
            <a:r>
              <a:rPr lang="ko-KR" altLang="en-US" sz="1400" b="1" kern="0" dirty="0">
                <a:latin typeface="+mn-ea"/>
              </a:rPr>
              <a:t>시스템 아키텍처</a:t>
            </a:r>
            <a:endParaRPr lang="en-US" altLang="ko-KR" sz="1400" b="1" kern="0" dirty="0">
              <a:latin typeface="+mn-ea"/>
            </a:endParaRPr>
          </a:p>
        </p:txBody>
      </p:sp>
      <p:grpSp>
        <p:nvGrpSpPr>
          <p:cNvPr id="149" name="그룹 148">
            <a:extLst>
              <a:ext uri="{FF2B5EF4-FFF2-40B4-BE49-F238E27FC236}">
                <a16:creationId xmlns:a16="http://schemas.microsoft.com/office/drawing/2014/main" xmlns="" id="{2F9EFF95-64DF-4F8A-B0BE-DA9DB6AA7CEA}"/>
              </a:ext>
            </a:extLst>
          </p:cNvPr>
          <p:cNvGrpSpPr/>
          <p:nvPr/>
        </p:nvGrpSpPr>
        <p:grpSpPr>
          <a:xfrm>
            <a:off x="197012" y="1849730"/>
            <a:ext cx="9073492" cy="1303989"/>
            <a:chOff x="242476" y="1557330"/>
            <a:chExt cx="11167375" cy="1604909"/>
          </a:xfrm>
        </p:grpSpPr>
        <p:sp>
          <p:nvSpPr>
            <p:cNvPr id="150" name="Rectangle 5">
              <a:extLst>
                <a:ext uri="{FF2B5EF4-FFF2-40B4-BE49-F238E27FC236}">
                  <a16:creationId xmlns:a16="http://schemas.microsoft.com/office/drawing/2014/main" xmlns="" id="{512020C5-705D-4365-B95D-6A4F3BE6CFED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1511045" y="1680237"/>
              <a:ext cx="1074529" cy="343540"/>
            </a:xfrm>
            <a:prstGeom prst="rect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>
                  <a:lumMod val="50000"/>
                  <a:lumOff val="50000"/>
                </a:sysClr>
              </a:solidFill>
              <a:prstDash val="solid"/>
            </a:ln>
            <a:effectLst>
              <a:outerShdw blurRad="2159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 anchor="ctr"/>
            <a:lstStyle/>
            <a:p>
              <a:pPr algn="ctr" defTabSz="742969">
                <a:defRPr/>
              </a:pPr>
              <a:r>
                <a:rPr lang="en-US" altLang="ko-KR" sz="731" kern="0" dirty="0">
                  <a:solidFill>
                    <a:srgbClr val="000000"/>
                  </a:solidFill>
                  <a:latin typeface="+mn-ea"/>
                  <a:cs typeface="Calibri" pitchFamily="34" charset="0"/>
                </a:rPr>
                <a:t>Tomcat</a:t>
              </a:r>
            </a:p>
          </p:txBody>
        </p:sp>
        <p:sp>
          <p:nvSpPr>
            <p:cNvPr id="151" name="직사각형 150">
              <a:extLst>
                <a:ext uri="{FF2B5EF4-FFF2-40B4-BE49-F238E27FC236}">
                  <a16:creationId xmlns:a16="http://schemas.microsoft.com/office/drawing/2014/main" xmlns="" id="{DE2184AE-C331-4FE4-9937-A638C6029648}"/>
                </a:ext>
              </a:extLst>
            </p:cNvPr>
            <p:cNvSpPr/>
            <p:nvPr/>
          </p:nvSpPr>
          <p:spPr>
            <a:xfrm>
              <a:off x="242476" y="2421237"/>
              <a:ext cx="667717" cy="20605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lvl="1" algn="ctr" defTabSz="688535" latinLnBrk="0">
                <a:spcBef>
                  <a:spcPts val="66"/>
                </a:spcBef>
                <a:buClr>
                  <a:schemeClr val="tx1">
                    <a:lumMod val="65000"/>
                    <a:lumOff val="35000"/>
                  </a:schemeClr>
                </a:buClr>
                <a:buSzPct val="100000"/>
                <a:tabLst>
                  <a:tab pos="3728777" algn="l"/>
                </a:tabLst>
                <a:defRPr/>
              </a:pPr>
              <a:r>
                <a:rPr lang="ko-KR" altLang="en-US" sz="488" kern="0" spc="-46" dirty="0">
                  <a:ln>
                    <a:solidFill>
                      <a:srgbClr val="FFFFFF">
                        <a:alpha val="4000"/>
                      </a:srgbClr>
                    </a:solidFill>
                  </a:ln>
                  <a:solidFill>
                    <a:srgbClr val="000000">
                      <a:lumMod val="75000"/>
                      <a:lumOff val="25000"/>
                    </a:srgbClr>
                  </a:solidFill>
                  <a:latin typeface="+mn-ea"/>
                  <a:cs typeface="Arial" charset="0"/>
                </a:rPr>
                <a:t>사용자</a:t>
              </a:r>
              <a:r>
                <a:rPr lang="en-US" altLang="ko-KR" sz="488" kern="0" spc="-46" dirty="0">
                  <a:ln>
                    <a:solidFill>
                      <a:srgbClr val="FFFFFF">
                        <a:alpha val="4000"/>
                      </a:srgbClr>
                    </a:solidFill>
                  </a:ln>
                  <a:solidFill>
                    <a:srgbClr val="000000">
                      <a:lumMod val="75000"/>
                      <a:lumOff val="25000"/>
                    </a:srgbClr>
                  </a:solidFill>
                  <a:latin typeface="+mn-ea"/>
                  <a:cs typeface="Arial" charset="0"/>
                </a:rPr>
                <a:t>/</a:t>
              </a:r>
              <a:r>
                <a:rPr lang="ko-KR" altLang="en-US" sz="488" kern="0" spc="-46" dirty="0">
                  <a:ln>
                    <a:solidFill>
                      <a:srgbClr val="FFFFFF">
                        <a:alpha val="4000"/>
                      </a:srgbClr>
                    </a:solidFill>
                  </a:ln>
                  <a:solidFill>
                    <a:srgbClr val="000000">
                      <a:lumMod val="75000"/>
                      <a:lumOff val="25000"/>
                    </a:srgbClr>
                  </a:solidFill>
                  <a:latin typeface="+mn-ea"/>
                  <a:cs typeface="Arial" charset="0"/>
                </a:rPr>
                <a:t>운영자</a:t>
              </a:r>
              <a:endParaRPr lang="en-US" altLang="ko-KR" sz="488" kern="0" spc="-46" dirty="0">
                <a:ln>
                  <a:solidFill>
                    <a:srgbClr val="FFFFFF">
                      <a:alpha val="4000"/>
                    </a:srgbClr>
                  </a:solidFill>
                </a:ln>
                <a:solidFill>
                  <a:srgbClr val="000000">
                    <a:lumMod val="75000"/>
                    <a:lumOff val="25000"/>
                  </a:srgbClr>
                </a:solidFill>
                <a:latin typeface="+mn-ea"/>
                <a:cs typeface="Arial" charset="0"/>
              </a:endParaRPr>
            </a:p>
          </p:txBody>
        </p:sp>
        <p:grpSp>
          <p:nvGrpSpPr>
            <p:cNvPr id="152" name="그룹 151">
              <a:extLst>
                <a:ext uri="{FF2B5EF4-FFF2-40B4-BE49-F238E27FC236}">
                  <a16:creationId xmlns:a16="http://schemas.microsoft.com/office/drawing/2014/main" xmlns="" id="{1047A209-3CAB-43F1-9830-1B17AB9CB24C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428963" y="2121898"/>
              <a:ext cx="388406" cy="263805"/>
              <a:chOff x="10559590" y="3352258"/>
              <a:chExt cx="540333" cy="328360"/>
            </a:xfrm>
          </p:grpSpPr>
          <p:pic>
            <p:nvPicPr>
              <p:cNvPr id="223" name="Picture 10" descr="Laptop.png">
                <a:extLst>
                  <a:ext uri="{FF2B5EF4-FFF2-40B4-BE49-F238E27FC236}">
                    <a16:creationId xmlns:a16="http://schemas.microsoft.com/office/drawing/2014/main" xmlns="" id="{09E2321F-B4F0-4EA3-83A9-3E564FF2618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0559590" y="3406061"/>
                <a:ext cx="387272" cy="274557"/>
              </a:xfrm>
              <a:prstGeom prst="rect">
                <a:avLst/>
              </a:prstGeom>
            </p:spPr>
          </p:pic>
          <p:grpSp>
            <p:nvGrpSpPr>
              <p:cNvPr id="224" name="그룹 223">
                <a:extLst>
                  <a:ext uri="{FF2B5EF4-FFF2-40B4-BE49-F238E27FC236}">
                    <a16:creationId xmlns:a16="http://schemas.microsoft.com/office/drawing/2014/main" xmlns="" id="{FAE886CD-A372-428F-8F6B-9B49483C0EF7}"/>
                  </a:ext>
                </a:extLst>
              </p:cNvPr>
              <p:cNvGrpSpPr/>
              <p:nvPr/>
            </p:nvGrpSpPr>
            <p:grpSpPr>
              <a:xfrm>
                <a:off x="10759272" y="3352258"/>
                <a:ext cx="340651" cy="188202"/>
                <a:chOff x="8792394" y="1268978"/>
                <a:chExt cx="340651" cy="188202"/>
              </a:xfrm>
            </p:grpSpPr>
            <p:sp>
              <p:nvSpPr>
                <p:cNvPr id="225" name="모서리가 둥근 직사각형 151">
                  <a:extLst>
                    <a:ext uri="{FF2B5EF4-FFF2-40B4-BE49-F238E27FC236}">
                      <a16:creationId xmlns:a16="http://schemas.microsoft.com/office/drawing/2014/main" xmlns="" id="{E7B7C92F-5AC1-456C-AEDF-16909ACB6068}"/>
                    </a:ext>
                  </a:extLst>
                </p:cNvPr>
                <p:cNvSpPr/>
                <p:nvPr/>
              </p:nvSpPr>
              <p:spPr>
                <a:xfrm>
                  <a:off x="8792394" y="1268978"/>
                  <a:ext cx="340651" cy="188202"/>
                </a:xfrm>
                <a:prstGeom prst="roundRect">
                  <a:avLst/>
                </a:prstGeom>
                <a:solidFill>
                  <a:schemeClr val="bg1">
                    <a:lumMod val="65000"/>
                  </a:schemeClr>
                </a:solidFill>
                <a:ln w="635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853">
                    <a:latin typeface="+mn-ea"/>
                  </a:endParaRPr>
                </a:p>
              </p:txBody>
            </p:sp>
            <p:pic>
              <p:nvPicPr>
                <p:cNvPr id="226" name="Picture 2" descr="User.png">
                  <a:extLst>
                    <a:ext uri="{FF2B5EF4-FFF2-40B4-BE49-F238E27FC236}">
                      <a16:creationId xmlns:a16="http://schemas.microsoft.com/office/drawing/2014/main" xmlns="" id="{0BD57C9D-376C-44A9-9F8D-F0FE3A0F7676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 cstate="print">
                  <a:biLevel thresh="25000"/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8859293" y="1302501"/>
                  <a:ext cx="85673" cy="113723"/>
                </a:xfrm>
                <a:prstGeom prst="rect">
                  <a:avLst/>
                </a:prstGeom>
              </p:spPr>
            </p:pic>
            <p:pic>
              <p:nvPicPr>
                <p:cNvPr id="227" name="Picture 2" descr="User.png">
                  <a:extLst>
                    <a:ext uri="{FF2B5EF4-FFF2-40B4-BE49-F238E27FC236}">
                      <a16:creationId xmlns:a16="http://schemas.microsoft.com/office/drawing/2014/main" xmlns="" id="{41D87AE4-4CEB-4189-AC14-1FE9C853170B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 cstate="print">
                  <a:biLevel thresh="25000"/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8979423" y="1302501"/>
                  <a:ext cx="85673" cy="113723"/>
                </a:xfrm>
                <a:prstGeom prst="rect">
                  <a:avLst/>
                </a:prstGeom>
              </p:spPr>
            </p:pic>
          </p:grpSp>
        </p:grpSp>
        <p:sp>
          <p:nvSpPr>
            <p:cNvPr id="153" name="Rectangle 5">
              <a:extLst>
                <a:ext uri="{FF2B5EF4-FFF2-40B4-BE49-F238E27FC236}">
                  <a16:creationId xmlns:a16="http://schemas.microsoft.com/office/drawing/2014/main" xmlns="" id="{392F0BF6-54E3-4696-821E-A84C7020BEA6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1511045" y="2605904"/>
              <a:ext cx="1074529" cy="343540"/>
            </a:xfrm>
            <a:prstGeom prst="rect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>
                  <a:lumMod val="50000"/>
                  <a:lumOff val="50000"/>
                </a:sysClr>
              </a:solidFill>
              <a:prstDash val="solid"/>
            </a:ln>
            <a:effectLst>
              <a:outerShdw blurRad="2159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 anchor="ctr"/>
            <a:lstStyle/>
            <a:p>
              <a:pPr algn="ctr" defTabSz="742969">
                <a:defRPr/>
              </a:pPr>
              <a:r>
                <a:rPr lang="en-US" altLang="ko-KR" sz="731" kern="0" dirty="0" err="1">
                  <a:solidFill>
                    <a:srgbClr val="000000"/>
                  </a:solidFill>
                  <a:latin typeface="+mn-ea"/>
                  <a:cs typeface="Calibri" pitchFamily="34" charset="0"/>
                </a:rPr>
                <a:t>NginX</a:t>
              </a:r>
              <a:endParaRPr lang="en-US" altLang="ko-KR" sz="731" kern="0" dirty="0">
                <a:solidFill>
                  <a:srgbClr val="000000"/>
                </a:solidFill>
                <a:latin typeface="+mn-ea"/>
                <a:cs typeface="Calibri" pitchFamily="34" charset="0"/>
              </a:endParaRPr>
            </a:p>
          </p:txBody>
        </p:sp>
        <p:sp>
          <p:nvSpPr>
            <p:cNvPr id="154" name="Rectangle 5">
              <a:extLst>
                <a:ext uri="{FF2B5EF4-FFF2-40B4-BE49-F238E27FC236}">
                  <a16:creationId xmlns:a16="http://schemas.microsoft.com/office/drawing/2014/main" xmlns="" id="{484CB602-6B72-4BE2-9B6D-10D06DA7E164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3359450" y="1680237"/>
              <a:ext cx="1074529" cy="343540"/>
            </a:xfrm>
            <a:prstGeom prst="rect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>
                  <a:lumMod val="50000"/>
                  <a:lumOff val="50000"/>
                </a:sysClr>
              </a:solidFill>
              <a:prstDash val="solid"/>
            </a:ln>
            <a:effectLst>
              <a:outerShdw blurRad="2159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 anchor="ctr"/>
            <a:lstStyle/>
            <a:p>
              <a:pPr algn="ctr" defTabSz="742969">
                <a:defRPr/>
              </a:pPr>
              <a:r>
                <a:rPr lang="en-US" altLang="ko-KR" sz="731" kern="0" dirty="0">
                  <a:solidFill>
                    <a:srgbClr val="000000"/>
                  </a:solidFill>
                  <a:latin typeface="+mn-ea"/>
                  <a:cs typeface="Calibri" pitchFamily="34" charset="0"/>
                </a:rPr>
                <a:t>Kibana #1</a:t>
              </a:r>
            </a:p>
          </p:txBody>
        </p:sp>
        <p:sp>
          <p:nvSpPr>
            <p:cNvPr id="155" name="Rectangle 5">
              <a:extLst>
                <a:ext uri="{FF2B5EF4-FFF2-40B4-BE49-F238E27FC236}">
                  <a16:creationId xmlns:a16="http://schemas.microsoft.com/office/drawing/2014/main" xmlns="" id="{4F64C68D-0317-47A9-93B0-3768CDCD28AE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3359450" y="2078863"/>
              <a:ext cx="1074529" cy="343540"/>
            </a:xfrm>
            <a:prstGeom prst="rect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>
                  <a:lumMod val="50000"/>
                  <a:lumOff val="50000"/>
                </a:sysClr>
              </a:solidFill>
              <a:prstDash val="solid"/>
            </a:ln>
            <a:effectLst>
              <a:outerShdw blurRad="2159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 anchor="ctr"/>
            <a:lstStyle/>
            <a:p>
              <a:pPr algn="ctr" defTabSz="742969">
                <a:defRPr/>
              </a:pPr>
              <a:r>
                <a:rPr lang="en-US" altLang="ko-KR" sz="731" kern="0" dirty="0">
                  <a:solidFill>
                    <a:srgbClr val="000000"/>
                  </a:solidFill>
                  <a:latin typeface="+mn-ea"/>
                  <a:cs typeface="Calibri" pitchFamily="34" charset="0"/>
                </a:rPr>
                <a:t>Kibana #2</a:t>
              </a:r>
            </a:p>
          </p:txBody>
        </p:sp>
        <p:sp>
          <p:nvSpPr>
            <p:cNvPr id="156" name="Rectangle 5">
              <a:extLst>
                <a:ext uri="{FF2B5EF4-FFF2-40B4-BE49-F238E27FC236}">
                  <a16:creationId xmlns:a16="http://schemas.microsoft.com/office/drawing/2014/main" xmlns="" id="{68ED5C5F-BFE6-4F51-BD2C-D9AB124AD261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3359450" y="2605904"/>
              <a:ext cx="1074529" cy="343540"/>
            </a:xfrm>
            <a:prstGeom prst="rect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>
                  <a:lumMod val="50000"/>
                  <a:lumOff val="50000"/>
                </a:sysClr>
              </a:solidFill>
              <a:prstDash val="solid"/>
            </a:ln>
            <a:effectLst>
              <a:outerShdw blurRad="2159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 anchor="ctr"/>
            <a:lstStyle/>
            <a:p>
              <a:pPr algn="ctr" defTabSz="742969">
                <a:defRPr/>
              </a:pPr>
              <a:r>
                <a:rPr lang="en-US" altLang="ko-KR" sz="731" kern="0" dirty="0">
                  <a:solidFill>
                    <a:srgbClr val="000000"/>
                  </a:solidFill>
                  <a:latin typeface="+mn-ea"/>
                  <a:cs typeface="Calibri" pitchFamily="34" charset="0"/>
                </a:rPr>
                <a:t>Kibana #16</a:t>
              </a:r>
            </a:p>
          </p:txBody>
        </p:sp>
        <p:sp>
          <p:nvSpPr>
            <p:cNvPr id="157" name="TextBox 156">
              <a:extLst>
                <a:ext uri="{FF2B5EF4-FFF2-40B4-BE49-F238E27FC236}">
                  <a16:creationId xmlns:a16="http://schemas.microsoft.com/office/drawing/2014/main" xmlns="" id="{3EFC66C0-3221-46BA-9010-E4A1C5224E68}"/>
                </a:ext>
              </a:extLst>
            </p:cNvPr>
            <p:cNvSpPr txBox="1"/>
            <p:nvPr/>
          </p:nvSpPr>
          <p:spPr>
            <a:xfrm>
              <a:off x="3758294" y="2250633"/>
              <a:ext cx="269860" cy="3784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398" dirty="0">
                  <a:latin typeface="+mn-ea"/>
                </a:rPr>
                <a:t>…</a:t>
              </a:r>
              <a:endParaRPr lang="ko-KR" altLang="en-US" sz="1398" dirty="0">
                <a:latin typeface="+mn-ea"/>
              </a:endParaRPr>
            </a:p>
          </p:txBody>
        </p:sp>
        <p:sp>
          <p:nvSpPr>
            <p:cNvPr id="158" name="Rectangle 5">
              <a:extLst>
                <a:ext uri="{FF2B5EF4-FFF2-40B4-BE49-F238E27FC236}">
                  <a16:creationId xmlns:a16="http://schemas.microsoft.com/office/drawing/2014/main" xmlns="" id="{30639BD3-F7DB-4918-AA3D-D5E0BE75F1A9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5136491" y="2084705"/>
              <a:ext cx="1074529" cy="343540"/>
            </a:xfrm>
            <a:prstGeom prst="rect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>
                  <a:lumMod val="50000"/>
                  <a:lumOff val="50000"/>
                </a:sysClr>
              </a:solidFill>
              <a:prstDash val="solid"/>
            </a:ln>
            <a:effectLst>
              <a:outerShdw blurRad="2159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 anchor="ctr"/>
            <a:lstStyle/>
            <a:p>
              <a:pPr algn="ctr" defTabSz="742969">
                <a:defRPr/>
              </a:pPr>
              <a:r>
                <a:rPr lang="en-US" altLang="ko-KR" sz="731" kern="0" dirty="0" err="1">
                  <a:solidFill>
                    <a:srgbClr val="000000"/>
                  </a:solidFill>
                  <a:latin typeface="+mn-ea"/>
                  <a:cs typeface="Calibri" pitchFamily="34" charset="0"/>
                </a:rPr>
                <a:t>ElasticSearch</a:t>
              </a:r>
              <a:endParaRPr lang="en-US" altLang="ko-KR" sz="731" kern="0" dirty="0">
                <a:solidFill>
                  <a:srgbClr val="000000"/>
                </a:solidFill>
                <a:latin typeface="+mn-ea"/>
                <a:cs typeface="Calibri" pitchFamily="34" charset="0"/>
              </a:endParaRPr>
            </a:p>
            <a:p>
              <a:pPr algn="ctr" defTabSz="742969">
                <a:defRPr/>
              </a:pPr>
              <a:r>
                <a:rPr lang="en-US" altLang="ko-KR" sz="731" kern="0" dirty="0">
                  <a:solidFill>
                    <a:srgbClr val="000000"/>
                  </a:solidFill>
                  <a:latin typeface="+mn-ea"/>
                  <a:cs typeface="Calibri" pitchFamily="34" charset="0"/>
                </a:rPr>
                <a:t>(Coordinator)</a:t>
              </a:r>
            </a:p>
          </p:txBody>
        </p:sp>
        <p:sp>
          <p:nvSpPr>
            <p:cNvPr id="159" name="Rectangle 5">
              <a:extLst>
                <a:ext uri="{FF2B5EF4-FFF2-40B4-BE49-F238E27FC236}">
                  <a16:creationId xmlns:a16="http://schemas.microsoft.com/office/drawing/2014/main" xmlns="" id="{76CAA136-15AF-43D0-8EFB-C8203C30FC0C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6948039" y="1636993"/>
              <a:ext cx="1074529" cy="343540"/>
            </a:xfrm>
            <a:prstGeom prst="rect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>
                  <a:lumMod val="50000"/>
                  <a:lumOff val="50000"/>
                </a:sysClr>
              </a:solidFill>
              <a:prstDash val="solid"/>
            </a:ln>
            <a:effectLst>
              <a:outerShdw blurRad="2159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 anchor="ctr"/>
            <a:lstStyle/>
            <a:p>
              <a:pPr algn="ctr" defTabSz="742969">
                <a:defRPr/>
              </a:pPr>
              <a:r>
                <a:rPr lang="en-US" altLang="ko-KR" sz="731" kern="0" dirty="0" err="1">
                  <a:solidFill>
                    <a:srgbClr val="000000"/>
                  </a:solidFill>
                  <a:latin typeface="+mn-ea"/>
                  <a:cs typeface="Calibri" pitchFamily="34" charset="0"/>
                </a:rPr>
                <a:t>ElasticSearch</a:t>
              </a:r>
              <a:r>
                <a:rPr lang="en-US" altLang="ko-KR" sz="731" kern="0" dirty="0">
                  <a:solidFill>
                    <a:srgbClr val="000000"/>
                  </a:solidFill>
                  <a:latin typeface="+mn-ea"/>
                  <a:cs typeface="Calibri" pitchFamily="34" charset="0"/>
                </a:rPr>
                <a:t> #1</a:t>
              </a:r>
            </a:p>
          </p:txBody>
        </p:sp>
        <p:sp>
          <p:nvSpPr>
            <p:cNvPr id="160" name="Rectangle 5">
              <a:extLst>
                <a:ext uri="{FF2B5EF4-FFF2-40B4-BE49-F238E27FC236}">
                  <a16:creationId xmlns:a16="http://schemas.microsoft.com/office/drawing/2014/main" xmlns="" id="{97C4D2F3-58BB-4BA1-AAD2-DEB7B5397918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6948038" y="2023777"/>
              <a:ext cx="1074529" cy="343540"/>
            </a:xfrm>
            <a:prstGeom prst="rect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>
                  <a:lumMod val="50000"/>
                  <a:lumOff val="50000"/>
                </a:sysClr>
              </a:solidFill>
              <a:prstDash val="solid"/>
            </a:ln>
            <a:effectLst>
              <a:outerShdw blurRad="2159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 anchor="ctr"/>
            <a:lstStyle/>
            <a:p>
              <a:pPr algn="ctr" defTabSz="742969">
                <a:defRPr/>
              </a:pPr>
              <a:r>
                <a:rPr lang="en-US" altLang="ko-KR" sz="731" kern="0" dirty="0" err="1">
                  <a:solidFill>
                    <a:srgbClr val="000000"/>
                  </a:solidFill>
                  <a:latin typeface="+mn-ea"/>
                  <a:cs typeface="Calibri" pitchFamily="34" charset="0"/>
                </a:rPr>
                <a:t>ElasticSearch</a:t>
              </a:r>
              <a:r>
                <a:rPr lang="en-US" altLang="ko-KR" sz="731" kern="0" dirty="0">
                  <a:solidFill>
                    <a:srgbClr val="000000"/>
                  </a:solidFill>
                  <a:latin typeface="+mn-ea"/>
                  <a:cs typeface="Calibri" pitchFamily="34" charset="0"/>
                </a:rPr>
                <a:t> #2</a:t>
              </a:r>
            </a:p>
          </p:txBody>
        </p:sp>
        <p:sp>
          <p:nvSpPr>
            <p:cNvPr id="161" name="Rectangle 5">
              <a:extLst>
                <a:ext uri="{FF2B5EF4-FFF2-40B4-BE49-F238E27FC236}">
                  <a16:creationId xmlns:a16="http://schemas.microsoft.com/office/drawing/2014/main" xmlns="" id="{7B10160E-3ECB-4DC5-A9E9-F720C6AE9E52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6948038" y="2421238"/>
              <a:ext cx="1074529" cy="343540"/>
            </a:xfrm>
            <a:prstGeom prst="rect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>
                  <a:lumMod val="50000"/>
                  <a:lumOff val="50000"/>
                </a:sysClr>
              </a:solidFill>
              <a:prstDash val="solid"/>
            </a:ln>
            <a:effectLst>
              <a:outerShdw blurRad="2159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 anchor="ctr"/>
            <a:lstStyle/>
            <a:p>
              <a:pPr algn="ctr" defTabSz="742969">
                <a:defRPr/>
              </a:pPr>
              <a:r>
                <a:rPr lang="en-US" altLang="ko-KR" sz="731" kern="0" dirty="0" err="1">
                  <a:solidFill>
                    <a:srgbClr val="000000"/>
                  </a:solidFill>
                  <a:latin typeface="+mn-ea"/>
                  <a:cs typeface="Calibri" pitchFamily="34" charset="0"/>
                </a:rPr>
                <a:t>ElasticSearch</a:t>
              </a:r>
              <a:r>
                <a:rPr lang="en-US" altLang="ko-KR" sz="731" kern="0" dirty="0">
                  <a:solidFill>
                    <a:srgbClr val="000000"/>
                  </a:solidFill>
                  <a:latin typeface="+mn-ea"/>
                  <a:cs typeface="Calibri" pitchFamily="34" charset="0"/>
                </a:rPr>
                <a:t> #3</a:t>
              </a:r>
            </a:p>
          </p:txBody>
        </p:sp>
        <p:sp>
          <p:nvSpPr>
            <p:cNvPr id="162" name="Rectangle 5">
              <a:extLst>
                <a:ext uri="{FF2B5EF4-FFF2-40B4-BE49-F238E27FC236}">
                  <a16:creationId xmlns:a16="http://schemas.microsoft.com/office/drawing/2014/main" xmlns="" id="{1DD79C5A-FB09-4C65-A24B-26F7635ABEB5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6948037" y="2818699"/>
              <a:ext cx="1074529" cy="343540"/>
            </a:xfrm>
            <a:prstGeom prst="rect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>
                  <a:lumMod val="50000"/>
                  <a:lumOff val="50000"/>
                </a:sysClr>
              </a:solidFill>
              <a:prstDash val="solid"/>
            </a:ln>
            <a:effectLst>
              <a:outerShdw blurRad="2159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 anchor="ctr"/>
            <a:lstStyle/>
            <a:p>
              <a:pPr algn="ctr" defTabSz="742969">
                <a:defRPr/>
              </a:pPr>
              <a:r>
                <a:rPr lang="en-US" altLang="ko-KR" sz="731" kern="0" dirty="0" err="1">
                  <a:solidFill>
                    <a:srgbClr val="000000"/>
                  </a:solidFill>
                  <a:latin typeface="+mn-ea"/>
                  <a:cs typeface="Calibri" pitchFamily="34" charset="0"/>
                </a:rPr>
                <a:t>ElasticSearch</a:t>
              </a:r>
              <a:r>
                <a:rPr lang="en-US" altLang="ko-KR" sz="731" kern="0" dirty="0">
                  <a:solidFill>
                    <a:srgbClr val="000000"/>
                  </a:solidFill>
                  <a:latin typeface="+mn-ea"/>
                  <a:cs typeface="Calibri" pitchFamily="34" charset="0"/>
                </a:rPr>
                <a:t> #4</a:t>
              </a:r>
            </a:p>
          </p:txBody>
        </p:sp>
        <p:pic>
          <p:nvPicPr>
            <p:cNvPr id="163" name="Picture 10" descr="Laptop.png">
              <a:extLst>
                <a:ext uri="{FF2B5EF4-FFF2-40B4-BE49-F238E27FC236}">
                  <a16:creationId xmlns:a16="http://schemas.microsoft.com/office/drawing/2014/main" xmlns="" id="{4630A648-81B5-4751-9372-658EDD2F75C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131469" y="1557330"/>
              <a:ext cx="278382" cy="220580"/>
            </a:xfrm>
            <a:prstGeom prst="rect">
              <a:avLst/>
            </a:prstGeom>
          </p:spPr>
        </p:pic>
        <p:pic>
          <p:nvPicPr>
            <p:cNvPr id="164" name="Picture 10" descr="Laptop.png">
              <a:extLst>
                <a:ext uri="{FF2B5EF4-FFF2-40B4-BE49-F238E27FC236}">
                  <a16:creationId xmlns:a16="http://schemas.microsoft.com/office/drawing/2014/main" xmlns="" id="{FF3D95C7-589A-45CC-9A48-12F1DD8EC2C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131469" y="1866350"/>
              <a:ext cx="278382" cy="220580"/>
            </a:xfrm>
            <a:prstGeom prst="rect">
              <a:avLst/>
            </a:prstGeom>
          </p:spPr>
        </p:pic>
        <p:pic>
          <p:nvPicPr>
            <p:cNvPr id="165" name="Picture 10" descr="Laptop.png">
              <a:extLst>
                <a:ext uri="{FF2B5EF4-FFF2-40B4-BE49-F238E27FC236}">
                  <a16:creationId xmlns:a16="http://schemas.microsoft.com/office/drawing/2014/main" xmlns="" id="{5A253659-D55D-46BD-AEAB-A81DBF4A00D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131469" y="2175900"/>
              <a:ext cx="278382" cy="220580"/>
            </a:xfrm>
            <a:prstGeom prst="rect">
              <a:avLst/>
            </a:prstGeom>
          </p:spPr>
        </p:pic>
        <p:pic>
          <p:nvPicPr>
            <p:cNvPr id="166" name="Picture 10" descr="Laptop.png">
              <a:extLst>
                <a:ext uri="{FF2B5EF4-FFF2-40B4-BE49-F238E27FC236}">
                  <a16:creationId xmlns:a16="http://schemas.microsoft.com/office/drawing/2014/main" xmlns="" id="{7F5EE95F-D5F4-45F2-9269-E22FC8DDDD1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131469" y="2512710"/>
              <a:ext cx="278382" cy="220580"/>
            </a:xfrm>
            <a:prstGeom prst="rect">
              <a:avLst/>
            </a:prstGeom>
          </p:spPr>
        </p:pic>
        <p:pic>
          <p:nvPicPr>
            <p:cNvPr id="167" name="Picture 10" descr="Laptop.png">
              <a:extLst>
                <a:ext uri="{FF2B5EF4-FFF2-40B4-BE49-F238E27FC236}">
                  <a16:creationId xmlns:a16="http://schemas.microsoft.com/office/drawing/2014/main" xmlns="" id="{CE745B4F-B2B0-4949-9701-D8F0AD34E10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131469" y="2855681"/>
              <a:ext cx="278382" cy="220580"/>
            </a:xfrm>
            <a:prstGeom prst="rect">
              <a:avLst/>
            </a:prstGeom>
          </p:spPr>
        </p:pic>
        <p:sp>
          <p:nvSpPr>
            <p:cNvPr id="168" name="Rectangle 5">
              <a:extLst>
                <a:ext uri="{FF2B5EF4-FFF2-40B4-BE49-F238E27FC236}">
                  <a16:creationId xmlns:a16="http://schemas.microsoft.com/office/drawing/2014/main" xmlns="" id="{16AC8FF1-E03C-4124-A36A-024DF05F7E7E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8948604" y="1632918"/>
              <a:ext cx="1074529" cy="343540"/>
            </a:xfrm>
            <a:prstGeom prst="rect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>
                  <a:lumMod val="50000"/>
                  <a:lumOff val="50000"/>
                </a:sysClr>
              </a:solidFill>
              <a:prstDash val="solid"/>
            </a:ln>
            <a:effectLst>
              <a:outerShdw blurRad="2159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 anchor="ctr"/>
            <a:lstStyle/>
            <a:p>
              <a:pPr algn="ctr" defTabSz="742969">
                <a:defRPr/>
              </a:pPr>
              <a:r>
                <a:rPr lang="en-US" altLang="ko-KR" sz="731" kern="0" dirty="0">
                  <a:solidFill>
                    <a:srgbClr val="000000"/>
                  </a:solidFill>
                  <a:latin typeface="+mn-ea"/>
                  <a:cs typeface="Calibri" pitchFamily="34" charset="0"/>
                </a:rPr>
                <a:t>Logstash</a:t>
              </a:r>
            </a:p>
          </p:txBody>
        </p:sp>
        <p:sp>
          <p:nvSpPr>
            <p:cNvPr id="169" name="Rectangle 5">
              <a:extLst>
                <a:ext uri="{FF2B5EF4-FFF2-40B4-BE49-F238E27FC236}">
                  <a16:creationId xmlns:a16="http://schemas.microsoft.com/office/drawing/2014/main" xmlns="" id="{BA40B91E-CC8C-41D2-8A2B-141F9E9FD566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8948603" y="2019702"/>
              <a:ext cx="1074529" cy="343540"/>
            </a:xfrm>
            <a:prstGeom prst="rect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>
                  <a:lumMod val="50000"/>
                  <a:lumOff val="50000"/>
                </a:sysClr>
              </a:solidFill>
              <a:prstDash val="solid"/>
            </a:ln>
            <a:effectLst>
              <a:outerShdw blurRad="2159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 anchor="ctr"/>
            <a:lstStyle/>
            <a:p>
              <a:pPr algn="ctr" defTabSz="742969">
                <a:defRPr/>
              </a:pPr>
              <a:r>
                <a:rPr lang="en-US" altLang="ko-KR" sz="731" kern="0" dirty="0">
                  <a:solidFill>
                    <a:srgbClr val="000000"/>
                  </a:solidFill>
                  <a:latin typeface="+mn-ea"/>
                  <a:cs typeface="Calibri" pitchFamily="34" charset="0"/>
                </a:rPr>
                <a:t>Logstash</a:t>
              </a:r>
            </a:p>
          </p:txBody>
        </p:sp>
        <p:sp>
          <p:nvSpPr>
            <p:cNvPr id="170" name="Rectangle 5">
              <a:extLst>
                <a:ext uri="{FF2B5EF4-FFF2-40B4-BE49-F238E27FC236}">
                  <a16:creationId xmlns:a16="http://schemas.microsoft.com/office/drawing/2014/main" xmlns="" id="{9431327F-7E02-43C3-97FC-011B8710D7DA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8948603" y="2417163"/>
              <a:ext cx="1074529" cy="343540"/>
            </a:xfrm>
            <a:prstGeom prst="rect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>
                  <a:lumMod val="50000"/>
                  <a:lumOff val="50000"/>
                </a:sysClr>
              </a:solidFill>
              <a:prstDash val="solid"/>
            </a:ln>
            <a:effectLst>
              <a:outerShdw blurRad="2159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 anchor="ctr"/>
            <a:lstStyle/>
            <a:p>
              <a:pPr algn="ctr" defTabSz="742969">
                <a:defRPr/>
              </a:pPr>
              <a:r>
                <a:rPr lang="en-US" altLang="ko-KR" sz="731" kern="0" dirty="0">
                  <a:solidFill>
                    <a:srgbClr val="000000"/>
                  </a:solidFill>
                  <a:latin typeface="+mn-ea"/>
                  <a:cs typeface="Calibri" pitchFamily="34" charset="0"/>
                </a:rPr>
                <a:t>Logstash</a:t>
              </a:r>
            </a:p>
          </p:txBody>
        </p:sp>
        <p:cxnSp>
          <p:nvCxnSpPr>
            <p:cNvPr id="171" name="직선 화살표 연결선 170">
              <a:extLst>
                <a:ext uri="{FF2B5EF4-FFF2-40B4-BE49-F238E27FC236}">
                  <a16:creationId xmlns:a16="http://schemas.microsoft.com/office/drawing/2014/main" xmlns="" id="{1AE4873C-9853-4710-AD28-1497F0ED2C99}"/>
                </a:ext>
              </a:extLst>
            </p:cNvPr>
            <p:cNvCxnSpPr>
              <a:cxnSpLocks/>
              <a:stCxn id="150" idx="2"/>
              <a:endCxn id="153" idx="0"/>
            </p:cNvCxnSpPr>
            <p:nvPr/>
          </p:nvCxnSpPr>
          <p:spPr>
            <a:xfrm>
              <a:off x="2048310" y="2023777"/>
              <a:ext cx="0" cy="582127"/>
            </a:xfrm>
            <a:prstGeom prst="straightConnector1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  <a:tailEnd type="stealth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2" name="직선 화살표 연결선 171">
              <a:extLst>
                <a:ext uri="{FF2B5EF4-FFF2-40B4-BE49-F238E27FC236}">
                  <a16:creationId xmlns:a16="http://schemas.microsoft.com/office/drawing/2014/main" xmlns="" id="{F2B92918-5C90-4726-A903-9738DF377E77}"/>
                </a:ext>
              </a:extLst>
            </p:cNvPr>
            <p:cNvCxnSpPr>
              <a:cxnSpLocks/>
              <a:stCxn id="225" idx="3"/>
              <a:endCxn id="150" idx="1"/>
            </p:cNvCxnSpPr>
            <p:nvPr/>
          </p:nvCxnSpPr>
          <p:spPr>
            <a:xfrm flipV="1">
              <a:off x="817369" y="1852007"/>
              <a:ext cx="693676" cy="345492"/>
            </a:xfrm>
            <a:prstGeom prst="straightConnector1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  <a:tailEnd type="stealth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3" name="직선 화살표 연결선 172">
              <a:extLst>
                <a:ext uri="{FF2B5EF4-FFF2-40B4-BE49-F238E27FC236}">
                  <a16:creationId xmlns:a16="http://schemas.microsoft.com/office/drawing/2014/main" xmlns="" id="{F6E2E7D9-593E-48E8-B7D4-A982F804C416}"/>
                </a:ext>
              </a:extLst>
            </p:cNvPr>
            <p:cNvCxnSpPr>
              <a:cxnSpLocks/>
              <a:stCxn id="227" idx="2"/>
              <a:endCxn id="153" idx="1"/>
            </p:cNvCxnSpPr>
            <p:nvPr/>
          </p:nvCxnSpPr>
          <p:spPr>
            <a:xfrm>
              <a:off x="737733" y="2240195"/>
              <a:ext cx="773312" cy="537479"/>
            </a:xfrm>
            <a:prstGeom prst="straightConnector1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  <a:tailEnd type="stealth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4" name="직선 화살표 연결선 173">
              <a:extLst>
                <a:ext uri="{FF2B5EF4-FFF2-40B4-BE49-F238E27FC236}">
                  <a16:creationId xmlns:a16="http://schemas.microsoft.com/office/drawing/2014/main" xmlns="" id="{135A6618-1FEC-4702-950A-4710ABCA381B}"/>
                </a:ext>
              </a:extLst>
            </p:cNvPr>
            <p:cNvCxnSpPr>
              <a:cxnSpLocks/>
              <a:stCxn id="153" idx="3"/>
              <a:endCxn id="154" idx="1"/>
            </p:cNvCxnSpPr>
            <p:nvPr/>
          </p:nvCxnSpPr>
          <p:spPr>
            <a:xfrm flipV="1">
              <a:off x="2585574" y="1852007"/>
              <a:ext cx="773876" cy="925667"/>
            </a:xfrm>
            <a:prstGeom prst="straightConnector1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  <a:tailEnd type="stealth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5" name="직선 화살표 연결선 174">
              <a:extLst>
                <a:ext uri="{FF2B5EF4-FFF2-40B4-BE49-F238E27FC236}">
                  <a16:creationId xmlns:a16="http://schemas.microsoft.com/office/drawing/2014/main" xmlns="" id="{717308C0-262C-4394-AD08-67B699642ACA}"/>
                </a:ext>
              </a:extLst>
            </p:cNvPr>
            <p:cNvCxnSpPr>
              <a:cxnSpLocks/>
              <a:stCxn id="153" idx="3"/>
              <a:endCxn id="155" idx="1"/>
            </p:cNvCxnSpPr>
            <p:nvPr/>
          </p:nvCxnSpPr>
          <p:spPr>
            <a:xfrm flipV="1">
              <a:off x="2585574" y="2250633"/>
              <a:ext cx="773876" cy="527041"/>
            </a:xfrm>
            <a:prstGeom prst="straightConnector1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  <a:tailEnd type="stealth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1" name="직선 화살표 연결선 210">
              <a:extLst>
                <a:ext uri="{FF2B5EF4-FFF2-40B4-BE49-F238E27FC236}">
                  <a16:creationId xmlns:a16="http://schemas.microsoft.com/office/drawing/2014/main" xmlns="" id="{A46A7CEE-57A7-4C9E-94C5-D60832F2B38B}"/>
                </a:ext>
              </a:extLst>
            </p:cNvPr>
            <p:cNvCxnSpPr>
              <a:cxnSpLocks/>
              <a:stCxn id="153" idx="3"/>
              <a:endCxn id="156" idx="1"/>
            </p:cNvCxnSpPr>
            <p:nvPr/>
          </p:nvCxnSpPr>
          <p:spPr>
            <a:xfrm>
              <a:off x="2585574" y="2777674"/>
              <a:ext cx="773876" cy="0"/>
            </a:xfrm>
            <a:prstGeom prst="straightConnector1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  <a:tailEnd type="stealth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2" name="직선 화살표 연결선 211">
              <a:extLst>
                <a:ext uri="{FF2B5EF4-FFF2-40B4-BE49-F238E27FC236}">
                  <a16:creationId xmlns:a16="http://schemas.microsoft.com/office/drawing/2014/main" xmlns="" id="{B53D2BAC-06E4-475E-8341-A186B98594D7}"/>
                </a:ext>
              </a:extLst>
            </p:cNvPr>
            <p:cNvCxnSpPr>
              <a:cxnSpLocks/>
              <a:stCxn id="155" idx="3"/>
              <a:endCxn id="158" idx="1"/>
            </p:cNvCxnSpPr>
            <p:nvPr/>
          </p:nvCxnSpPr>
          <p:spPr>
            <a:xfrm>
              <a:off x="4433979" y="2250633"/>
              <a:ext cx="702512" cy="5842"/>
            </a:xfrm>
            <a:prstGeom prst="straightConnector1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  <a:tailEnd type="stealth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3" name="직선 화살표 연결선 212">
              <a:extLst>
                <a:ext uri="{FF2B5EF4-FFF2-40B4-BE49-F238E27FC236}">
                  <a16:creationId xmlns:a16="http://schemas.microsoft.com/office/drawing/2014/main" xmlns="" id="{BF2ECBE0-B186-4EF8-8E5B-1AB53AB36936}"/>
                </a:ext>
              </a:extLst>
            </p:cNvPr>
            <p:cNvCxnSpPr>
              <a:cxnSpLocks/>
              <a:stCxn id="154" idx="3"/>
              <a:endCxn id="158" idx="1"/>
            </p:cNvCxnSpPr>
            <p:nvPr/>
          </p:nvCxnSpPr>
          <p:spPr>
            <a:xfrm>
              <a:off x="4433979" y="1852007"/>
              <a:ext cx="702512" cy="404468"/>
            </a:xfrm>
            <a:prstGeom prst="straightConnector1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  <a:tailEnd type="stealth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4" name="직선 화살표 연결선 213">
              <a:extLst>
                <a:ext uri="{FF2B5EF4-FFF2-40B4-BE49-F238E27FC236}">
                  <a16:creationId xmlns:a16="http://schemas.microsoft.com/office/drawing/2014/main" xmlns="" id="{B9CF286D-7649-405E-A455-743C51A93405}"/>
                </a:ext>
              </a:extLst>
            </p:cNvPr>
            <p:cNvCxnSpPr>
              <a:cxnSpLocks/>
              <a:stCxn id="156" idx="3"/>
              <a:endCxn id="158" idx="1"/>
            </p:cNvCxnSpPr>
            <p:nvPr/>
          </p:nvCxnSpPr>
          <p:spPr>
            <a:xfrm flipV="1">
              <a:off x="4433979" y="2256475"/>
              <a:ext cx="702512" cy="521199"/>
            </a:xfrm>
            <a:prstGeom prst="straightConnector1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  <a:tailEnd type="stealth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5" name="직선 화살표 연결선 214">
              <a:extLst>
                <a:ext uri="{FF2B5EF4-FFF2-40B4-BE49-F238E27FC236}">
                  <a16:creationId xmlns:a16="http://schemas.microsoft.com/office/drawing/2014/main" xmlns="" id="{8F803834-CCD1-486D-A0B4-49623AC62CD2}"/>
                </a:ext>
              </a:extLst>
            </p:cNvPr>
            <p:cNvCxnSpPr>
              <a:cxnSpLocks/>
              <a:stCxn id="158" idx="3"/>
              <a:endCxn id="162" idx="1"/>
            </p:cNvCxnSpPr>
            <p:nvPr/>
          </p:nvCxnSpPr>
          <p:spPr>
            <a:xfrm>
              <a:off x="6211020" y="2256475"/>
              <a:ext cx="737017" cy="733994"/>
            </a:xfrm>
            <a:prstGeom prst="straightConnector1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  <a:tailEnd type="stealth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6" name="직선 화살표 연결선 215">
              <a:extLst>
                <a:ext uri="{FF2B5EF4-FFF2-40B4-BE49-F238E27FC236}">
                  <a16:creationId xmlns:a16="http://schemas.microsoft.com/office/drawing/2014/main" xmlns="" id="{9E6BA8D9-AFB2-465A-9666-FB8800EE8B26}"/>
                </a:ext>
              </a:extLst>
            </p:cNvPr>
            <p:cNvCxnSpPr>
              <a:cxnSpLocks/>
              <a:stCxn id="158" idx="3"/>
              <a:endCxn id="161" idx="1"/>
            </p:cNvCxnSpPr>
            <p:nvPr/>
          </p:nvCxnSpPr>
          <p:spPr>
            <a:xfrm>
              <a:off x="6211020" y="2256475"/>
              <a:ext cx="737018" cy="336533"/>
            </a:xfrm>
            <a:prstGeom prst="straightConnector1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  <a:tailEnd type="stealth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7" name="직선 화살표 연결선 216">
              <a:extLst>
                <a:ext uri="{FF2B5EF4-FFF2-40B4-BE49-F238E27FC236}">
                  <a16:creationId xmlns:a16="http://schemas.microsoft.com/office/drawing/2014/main" xmlns="" id="{0393DE9C-1A2D-4442-BE62-589767F302E9}"/>
                </a:ext>
              </a:extLst>
            </p:cNvPr>
            <p:cNvCxnSpPr>
              <a:cxnSpLocks/>
              <a:stCxn id="158" idx="3"/>
              <a:endCxn id="160" idx="1"/>
            </p:cNvCxnSpPr>
            <p:nvPr/>
          </p:nvCxnSpPr>
          <p:spPr>
            <a:xfrm flipV="1">
              <a:off x="6211020" y="2195547"/>
              <a:ext cx="737018" cy="60928"/>
            </a:xfrm>
            <a:prstGeom prst="straightConnector1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  <a:tailEnd type="stealth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8" name="직선 화살표 연결선 217">
              <a:extLst>
                <a:ext uri="{FF2B5EF4-FFF2-40B4-BE49-F238E27FC236}">
                  <a16:creationId xmlns:a16="http://schemas.microsoft.com/office/drawing/2014/main" xmlns="" id="{C522A261-0689-43CF-9934-0D955E1F468C}"/>
                </a:ext>
              </a:extLst>
            </p:cNvPr>
            <p:cNvCxnSpPr>
              <a:cxnSpLocks/>
              <a:stCxn id="158" idx="3"/>
              <a:endCxn id="159" idx="1"/>
            </p:cNvCxnSpPr>
            <p:nvPr/>
          </p:nvCxnSpPr>
          <p:spPr>
            <a:xfrm flipV="1">
              <a:off x="6211020" y="1808763"/>
              <a:ext cx="737019" cy="447712"/>
            </a:xfrm>
            <a:prstGeom prst="straightConnector1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  <a:tailEnd type="stealth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9" name="직선 화살표 연결선 218">
              <a:extLst>
                <a:ext uri="{FF2B5EF4-FFF2-40B4-BE49-F238E27FC236}">
                  <a16:creationId xmlns:a16="http://schemas.microsoft.com/office/drawing/2014/main" xmlns="" id="{6DFBB64E-3108-4EEF-BE57-A7249A6113CC}"/>
                </a:ext>
              </a:extLst>
            </p:cNvPr>
            <p:cNvCxnSpPr>
              <a:cxnSpLocks/>
              <a:stCxn id="168" idx="1"/>
              <a:endCxn id="159" idx="3"/>
            </p:cNvCxnSpPr>
            <p:nvPr/>
          </p:nvCxnSpPr>
          <p:spPr>
            <a:xfrm flipH="1">
              <a:off x="8022568" y="1804688"/>
              <a:ext cx="926036" cy="4075"/>
            </a:xfrm>
            <a:prstGeom prst="straightConnector1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  <a:tailEnd type="stealth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0" name="직선 화살표 연결선 219">
              <a:extLst>
                <a:ext uri="{FF2B5EF4-FFF2-40B4-BE49-F238E27FC236}">
                  <a16:creationId xmlns:a16="http://schemas.microsoft.com/office/drawing/2014/main" xmlns="" id="{EF46F03C-BC63-439F-8013-A47556762250}"/>
                </a:ext>
              </a:extLst>
            </p:cNvPr>
            <p:cNvCxnSpPr>
              <a:cxnSpLocks/>
              <a:stCxn id="169" idx="1"/>
              <a:endCxn id="160" idx="3"/>
            </p:cNvCxnSpPr>
            <p:nvPr/>
          </p:nvCxnSpPr>
          <p:spPr>
            <a:xfrm flipH="1">
              <a:off x="8022567" y="2191472"/>
              <a:ext cx="926036" cy="4075"/>
            </a:xfrm>
            <a:prstGeom prst="straightConnector1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  <a:tailEnd type="stealth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1" name="직선 화살표 연결선 220">
              <a:extLst>
                <a:ext uri="{FF2B5EF4-FFF2-40B4-BE49-F238E27FC236}">
                  <a16:creationId xmlns:a16="http://schemas.microsoft.com/office/drawing/2014/main" xmlns="" id="{D491AF14-3070-4777-A62D-479F5593758E}"/>
                </a:ext>
              </a:extLst>
            </p:cNvPr>
            <p:cNvCxnSpPr>
              <a:cxnSpLocks/>
              <a:stCxn id="170" idx="1"/>
              <a:endCxn id="161" idx="3"/>
            </p:cNvCxnSpPr>
            <p:nvPr/>
          </p:nvCxnSpPr>
          <p:spPr>
            <a:xfrm flipH="1">
              <a:off x="8022567" y="2588933"/>
              <a:ext cx="926036" cy="4075"/>
            </a:xfrm>
            <a:prstGeom prst="straightConnector1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  <a:tailEnd type="stealth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2" name="화살표: 왼쪽 221">
              <a:extLst>
                <a:ext uri="{FF2B5EF4-FFF2-40B4-BE49-F238E27FC236}">
                  <a16:creationId xmlns:a16="http://schemas.microsoft.com/office/drawing/2014/main" xmlns="" id="{7DE10608-8693-4839-9CD8-E353B7AF532E}"/>
                </a:ext>
              </a:extLst>
            </p:cNvPr>
            <p:cNvSpPr/>
            <p:nvPr/>
          </p:nvSpPr>
          <p:spPr>
            <a:xfrm>
              <a:off x="10187958" y="1607882"/>
              <a:ext cx="697336" cy="1264626"/>
            </a:xfrm>
            <a:prstGeom prst="leftArrow">
              <a:avLst/>
            </a:prstGeom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742969"/>
              <a:endParaRPr lang="ko-KR" altLang="en-US" sz="731" kern="0">
                <a:solidFill>
                  <a:srgbClr val="000000"/>
                </a:solidFill>
                <a:latin typeface="+mn-ea"/>
                <a:cs typeface="Calibri" pitchFamily="34" charset="0"/>
              </a:endParaRPr>
            </a:p>
          </p:txBody>
        </p:sp>
      </p:grpSp>
      <p:sp>
        <p:nvSpPr>
          <p:cNvPr id="228" name="TextBox 227">
            <a:extLst>
              <a:ext uri="{FF2B5EF4-FFF2-40B4-BE49-F238E27FC236}">
                <a16:creationId xmlns:a16="http://schemas.microsoft.com/office/drawing/2014/main" xmlns="" id="{9A186A36-3F09-4ED8-AF51-09AD78B32555}"/>
              </a:ext>
            </a:extLst>
          </p:cNvPr>
          <p:cNvSpPr txBox="1"/>
          <p:nvPr/>
        </p:nvSpPr>
        <p:spPr>
          <a:xfrm>
            <a:off x="221854" y="3107291"/>
            <a:ext cx="9327772" cy="329321"/>
          </a:xfrm>
          <a:prstGeom prst="rect">
            <a:avLst/>
          </a:prstGeom>
          <a:noFill/>
          <a:ln w="19050" algn="ctr">
            <a:noFill/>
            <a:round/>
            <a:headEnd/>
            <a:tailEnd/>
          </a:ln>
        </p:spPr>
        <p:txBody>
          <a:bodyPr wrap="square" rtlCol="0">
            <a:spAutoFit/>
          </a:bodyPr>
          <a:lstStyle>
            <a:defPPr>
              <a:defRPr lang="ko-KR"/>
            </a:defPPr>
            <a:lvl1pPr marL="217984" indent="-217984" latinLnBrk="0">
              <a:lnSpc>
                <a:spcPct val="110000"/>
              </a:lnSpc>
              <a:spcBef>
                <a:spcPts val="488"/>
              </a:spcBef>
              <a:buSzPct val="100000"/>
              <a:buBlip>
                <a:blip r:embed="rId4"/>
              </a:buBlip>
              <a:defRPr sz="1400" b="1" kern="0">
                <a:latin typeface="+mn-ea"/>
              </a:defRPr>
            </a:lvl1pPr>
          </a:lstStyle>
          <a:p>
            <a:pPr>
              <a:buFont typeface="Wingdings" panose="05000000000000000000" pitchFamily="2" charset="2"/>
              <a:buChar char="l"/>
            </a:pPr>
            <a:r>
              <a:rPr lang="ko-KR" altLang="en-US" dirty="0" smtClean="0"/>
              <a:t>성능 개선 필요 사항</a:t>
            </a:r>
            <a:endParaRPr lang="en-US" altLang="ko-KR" dirty="0"/>
          </a:p>
        </p:txBody>
      </p:sp>
      <p:sp>
        <p:nvSpPr>
          <p:cNvPr id="230" name="텍스트 개체 틀 2">
            <a:extLst>
              <a:ext uri="{FF2B5EF4-FFF2-40B4-BE49-F238E27FC236}">
                <a16:creationId xmlns:a16="http://schemas.microsoft.com/office/drawing/2014/main" xmlns="" id="{C1A13E47-9F83-4274-99C1-F7C3FD77C7B8}"/>
              </a:ext>
            </a:extLst>
          </p:cNvPr>
          <p:cNvSpPr txBox="1">
            <a:spLocks/>
          </p:cNvSpPr>
          <p:nvPr/>
        </p:nvSpPr>
        <p:spPr>
          <a:xfrm>
            <a:off x="268023" y="909638"/>
            <a:ext cx="9362546" cy="677862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ko-KR" altLang="en-US" sz="1600" b="1" dirty="0" smtClean="0">
                <a:latin typeface="+mn-ea"/>
              </a:rPr>
              <a:t>장애분석 </a:t>
            </a:r>
            <a:r>
              <a:rPr lang="ko-KR" altLang="en-US" sz="1600" b="1" dirty="0">
                <a:latin typeface="+mn-ea"/>
              </a:rPr>
              <a:t>시스템의 성능 개선을 위하여 아키텍처 검토와 시스템 상세 분석을 통해 </a:t>
            </a:r>
            <a:r>
              <a:rPr lang="ko-KR" altLang="en-US" sz="1600" b="1" dirty="0" smtClean="0">
                <a:latin typeface="+mn-ea"/>
              </a:rPr>
              <a:t>시스템을 개선함</a:t>
            </a:r>
            <a:endParaRPr lang="en-US" altLang="ko-KR" sz="1600" b="1" dirty="0">
              <a:latin typeface="+mn-ea"/>
            </a:endParaRPr>
          </a:p>
        </p:txBody>
      </p:sp>
      <p:sp>
        <p:nvSpPr>
          <p:cNvPr id="231" name="TextBox 230">
            <a:extLst>
              <a:ext uri="{FF2B5EF4-FFF2-40B4-BE49-F238E27FC236}">
                <a16:creationId xmlns:a16="http://schemas.microsoft.com/office/drawing/2014/main" xmlns="" id="{96AAE797-1F15-4C36-B86D-F2AC3DE96BCE}"/>
              </a:ext>
            </a:extLst>
          </p:cNvPr>
          <p:cNvSpPr txBox="1"/>
          <p:nvPr/>
        </p:nvSpPr>
        <p:spPr>
          <a:xfrm>
            <a:off x="468272" y="3460855"/>
            <a:ext cx="8949224" cy="2123658"/>
          </a:xfrm>
          <a:prstGeom prst="rect">
            <a:avLst/>
          </a:prstGeom>
          <a:noFill/>
          <a:ln w="19050" algn="ctr">
            <a:noFill/>
            <a:round/>
            <a:headEnd/>
            <a:tailEnd/>
          </a:ln>
        </p:spPr>
        <p:txBody>
          <a:bodyPr wrap="square" rtlCol="0">
            <a:spAutoFit/>
          </a:bodyPr>
          <a:lstStyle/>
          <a:p>
            <a:pPr marL="171450" indent="-171450" latinLnBrk="0">
              <a:lnSpc>
                <a:spcPct val="110000"/>
              </a:lnSpc>
              <a:buSzPct val="100000"/>
              <a:buFont typeface="Wingdings" panose="05000000000000000000" pitchFamily="2" charset="2"/>
              <a:buChar char="§"/>
            </a:pPr>
            <a:r>
              <a:rPr lang="ko-KR" altLang="en-US" sz="1200" dirty="0">
                <a:latin typeface="+mn-ea"/>
              </a:rPr>
              <a:t>기본 옵션 값들로 구성되어 전체적인 성능 영향에 대한 병목 구간 파악이 필요함</a:t>
            </a:r>
            <a:endParaRPr lang="en-US" altLang="ko-KR" sz="1200" dirty="0">
              <a:latin typeface="+mn-ea"/>
            </a:endParaRPr>
          </a:p>
          <a:p>
            <a:pPr marL="171450" indent="-171450" latinLnBrk="0">
              <a:lnSpc>
                <a:spcPct val="110000"/>
              </a:lnSpc>
              <a:buSzPct val="100000"/>
              <a:buFont typeface="Wingdings" panose="05000000000000000000" pitchFamily="2" charset="2"/>
              <a:buChar char="§"/>
            </a:pPr>
            <a:r>
              <a:rPr lang="ko-KR" altLang="en-US" sz="1200" dirty="0">
                <a:latin typeface="+mn-ea"/>
              </a:rPr>
              <a:t>운영 체제</a:t>
            </a:r>
            <a:endParaRPr lang="en-US" altLang="ko-KR" sz="1200" dirty="0">
              <a:latin typeface="+mn-ea"/>
            </a:endParaRPr>
          </a:p>
          <a:p>
            <a:pPr marL="650081" lvl="1" indent="-278606" latinLnBrk="0">
              <a:lnSpc>
                <a:spcPct val="110000"/>
              </a:lnSpc>
              <a:buSzPct val="100000"/>
              <a:buFont typeface="Wingdings" panose="05000000000000000000" pitchFamily="2" charset="2"/>
              <a:buChar char="ü"/>
            </a:pPr>
            <a:r>
              <a:rPr lang="ko-KR" altLang="en-US" sz="1200" dirty="0">
                <a:latin typeface="+mn-ea"/>
              </a:rPr>
              <a:t>운영 체제 </a:t>
            </a:r>
            <a:r>
              <a:rPr lang="en-US" altLang="ko-KR" sz="1200" dirty="0">
                <a:latin typeface="+mn-ea"/>
              </a:rPr>
              <a:t>File Descriptor </a:t>
            </a:r>
            <a:r>
              <a:rPr lang="ko-KR" altLang="en-US" sz="1200" dirty="0">
                <a:latin typeface="+mn-ea"/>
              </a:rPr>
              <a:t>관련 </a:t>
            </a:r>
            <a:r>
              <a:rPr lang="ko-KR" altLang="en-US" sz="1200">
                <a:latin typeface="+mn-ea"/>
              </a:rPr>
              <a:t>값 </a:t>
            </a:r>
            <a:r>
              <a:rPr lang="ko-KR" altLang="en-US" sz="1200" smtClean="0">
                <a:latin typeface="+mn-ea"/>
              </a:rPr>
              <a:t>기본값 사용중</a:t>
            </a:r>
            <a:endParaRPr lang="en-US" altLang="ko-KR" sz="1200" dirty="0">
              <a:latin typeface="+mn-ea"/>
            </a:endParaRPr>
          </a:p>
          <a:p>
            <a:pPr marL="650081" lvl="1" indent="-278606" latinLnBrk="0">
              <a:lnSpc>
                <a:spcPct val="110000"/>
              </a:lnSpc>
              <a:buSzPct val="100000"/>
              <a:buFont typeface="Wingdings" panose="05000000000000000000" pitchFamily="2" charset="2"/>
              <a:buChar char="ü"/>
            </a:pPr>
            <a:r>
              <a:rPr lang="ko-KR" altLang="en-US" sz="1200" dirty="0" smtClean="0">
                <a:latin typeface="+mn-ea"/>
              </a:rPr>
              <a:t>기본 </a:t>
            </a:r>
            <a:r>
              <a:rPr lang="en-US" altLang="ko-KR" sz="1200" dirty="0" smtClean="0">
                <a:latin typeface="+mn-ea"/>
              </a:rPr>
              <a:t>OS kernel parameter </a:t>
            </a:r>
            <a:r>
              <a:rPr lang="ko-KR" altLang="en-US" sz="1200" smtClean="0">
                <a:latin typeface="+mn-ea"/>
              </a:rPr>
              <a:t>사용 중 튜닝 필요</a:t>
            </a:r>
            <a:endParaRPr lang="en-US" altLang="ko-KR" sz="1200" dirty="0" smtClean="0">
              <a:latin typeface="+mn-ea"/>
            </a:endParaRPr>
          </a:p>
          <a:p>
            <a:pPr marL="171450" indent="-171450" latinLnBrk="0">
              <a:lnSpc>
                <a:spcPct val="110000"/>
              </a:lnSpc>
              <a:buSzPct val="100000"/>
              <a:buFont typeface="Wingdings" panose="05000000000000000000" pitchFamily="2" charset="2"/>
              <a:buChar char="§"/>
            </a:pPr>
            <a:r>
              <a:rPr lang="en-US" altLang="ko-KR" sz="1200" dirty="0" smtClean="0">
                <a:latin typeface="+mn-ea"/>
              </a:rPr>
              <a:t>ELK </a:t>
            </a:r>
            <a:r>
              <a:rPr lang="ko-KR" altLang="en-US" sz="1200" smtClean="0">
                <a:latin typeface="+mn-ea"/>
              </a:rPr>
              <a:t>관련</a:t>
            </a:r>
            <a:endParaRPr lang="en-US" altLang="ko-KR" sz="1200" dirty="0" smtClean="0">
              <a:latin typeface="+mn-ea"/>
            </a:endParaRPr>
          </a:p>
          <a:p>
            <a:pPr marL="650081" lvl="1" indent="-278606" latinLnBrk="0">
              <a:lnSpc>
                <a:spcPct val="110000"/>
              </a:lnSpc>
              <a:buSzPct val="100000"/>
              <a:buFont typeface="Wingdings" panose="05000000000000000000" pitchFamily="2" charset="2"/>
              <a:buChar char="ü"/>
            </a:pPr>
            <a:r>
              <a:rPr lang="ko-KR" altLang="en-US" sz="1200" dirty="0" smtClean="0">
                <a:latin typeface="+mn-ea"/>
              </a:rPr>
              <a:t>데이터 유형별</a:t>
            </a:r>
            <a:r>
              <a:rPr lang="en-US" altLang="ko-KR" sz="1200" dirty="0" smtClean="0">
                <a:latin typeface="+mn-ea"/>
              </a:rPr>
              <a:t>, </a:t>
            </a:r>
            <a:r>
              <a:rPr lang="ko-KR" altLang="en-US" sz="1200" smtClean="0">
                <a:latin typeface="+mn-ea"/>
              </a:rPr>
              <a:t>작은 인덱스 샤딩 설정으로 불필요한 데이터 분산 저장이 되었으며 검색 및 저장시 성능 저하가 발생함</a:t>
            </a:r>
            <a:endParaRPr lang="en-US" altLang="ko-KR" sz="1200" dirty="0" smtClean="0">
              <a:latin typeface="+mn-ea"/>
            </a:endParaRPr>
          </a:p>
          <a:p>
            <a:pPr marL="809625" lvl="2" indent="-277813" latinLnBrk="0">
              <a:lnSpc>
                <a:spcPct val="110000"/>
              </a:lnSpc>
              <a:buSzPct val="100000"/>
              <a:buFont typeface="Arial" panose="020B0604020202020204" pitchFamily="34" charset="0"/>
              <a:buChar char="•"/>
            </a:pPr>
            <a:r>
              <a:rPr lang="en-US" altLang="ko-KR" sz="1200" dirty="0" smtClean="0">
                <a:latin typeface="+mn-ea"/>
              </a:rPr>
              <a:t>Type</a:t>
            </a:r>
            <a:r>
              <a:rPr lang="en-US" altLang="ko-KR" sz="1200" dirty="0">
                <a:latin typeface="+mn-ea"/>
              </a:rPr>
              <a:t>, Tag</a:t>
            </a:r>
            <a:r>
              <a:rPr lang="ko-KR" altLang="en-US" sz="1200" dirty="0">
                <a:latin typeface="+mn-ea"/>
              </a:rPr>
              <a:t>를</a:t>
            </a:r>
            <a:r>
              <a:rPr lang="en-US" altLang="ko-KR" sz="1200" dirty="0">
                <a:latin typeface="+mn-ea"/>
              </a:rPr>
              <a:t> </a:t>
            </a:r>
            <a:r>
              <a:rPr lang="ko-KR" altLang="en-US" sz="1200" dirty="0">
                <a:latin typeface="+mn-ea"/>
              </a:rPr>
              <a:t>통한 인덱스 구분을 통하여 </a:t>
            </a:r>
            <a:r>
              <a:rPr lang="ko-KR" altLang="en-US" sz="1200">
                <a:latin typeface="+mn-ea"/>
              </a:rPr>
              <a:t>많은 </a:t>
            </a:r>
            <a:r>
              <a:rPr lang="ko-KR" altLang="en-US" sz="1200" smtClean="0">
                <a:latin typeface="+mn-ea"/>
              </a:rPr>
              <a:t>인덱스 생성을 </a:t>
            </a:r>
            <a:r>
              <a:rPr lang="ko-KR" altLang="en-US" sz="1200" dirty="0">
                <a:latin typeface="+mn-ea"/>
              </a:rPr>
              <a:t>줄이는 </a:t>
            </a:r>
            <a:r>
              <a:rPr lang="ko-KR" altLang="en-US" sz="1200">
                <a:latin typeface="+mn-ea"/>
              </a:rPr>
              <a:t>것이 </a:t>
            </a:r>
            <a:r>
              <a:rPr lang="ko-KR" altLang="en-US" sz="1200" smtClean="0">
                <a:latin typeface="+mn-ea"/>
              </a:rPr>
              <a:t>필요</a:t>
            </a:r>
            <a:endParaRPr lang="en-US" altLang="ko-KR" sz="1200" dirty="0" smtClean="0">
              <a:latin typeface="+mn-ea"/>
            </a:endParaRPr>
          </a:p>
          <a:p>
            <a:pPr marL="809625" lvl="1" indent="-277813" latinLnBrk="0">
              <a:lnSpc>
                <a:spcPct val="110000"/>
              </a:lnSpc>
              <a:buSzPct val="100000"/>
              <a:buFont typeface="Arial" panose="020B0604020202020204" pitchFamily="34" charset="0"/>
              <a:buChar char="•"/>
            </a:pPr>
            <a:r>
              <a:rPr lang="ko-KR" altLang="en-US" sz="1200" dirty="0">
                <a:latin typeface="+mn-ea"/>
              </a:rPr>
              <a:t>인덱스 </a:t>
            </a:r>
            <a:r>
              <a:rPr lang="ko-KR" altLang="en-US" sz="1200" dirty="0" err="1">
                <a:latin typeface="+mn-ea"/>
              </a:rPr>
              <a:t>샤딩</a:t>
            </a:r>
            <a:r>
              <a:rPr lang="ko-KR" altLang="en-US" sz="1200" dirty="0">
                <a:latin typeface="+mn-ea"/>
              </a:rPr>
              <a:t> 설정 변경을 통한 불필요한 데이터 분산 저장 최소화 </a:t>
            </a:r>
            <a:r>
              <a:rPr lang="ko-KR" altLang="en-US" sz="1200" dirty="0" smtClean="0">
                <a:latin typeface="+mn-ea"/>
              </a:rPr>
              <a:t>검토</a:t>
            </a:r>
            <a:endParaRPr lang="en-US" altLang="ko-KR" sz="1200" dirty="0">
              <a:latin typeface="+mn-ea"/>
            </a:endParaRPr>
          </a:p>
          <a:p>
            <a:pPr marL="650081" lvl="1" indent="-278606" latinLnBrk="0">
              <a:lnSpc>
                <a:spcPct val="110000"/>
              </a:lnSpc>
              <a:buSzPct val="100000"/>
              <a:buFont typeface="Wingdings" panose="05000000000000000000" pitchFamily="2" charset="2"/>
              <a:buChar char="ü"/>
            </a:pPr>
            <a:r>
              <a:rPr lang="en-US" altLang="ko-KR" sz="1200" dirty="0" smtClean="0">
                <a:latin typeface="+mn-ea"/>
              </a:rPr>
              <a:t>Log </a:t>
            </a:r>
            <a:r>
              <a:rPr lang="ko-KR" altLang="en-US" sz="1200" smtClean="0">
                <a:latin typeface="+mn-ea"/>
              </a:rPr>
              <a:t>데이터 수집 부하분산 및 </a:t>
            </a:r>
            <a:r>
              <a:rPr lang="en-US" altLang="ko-KR" sz="1200" dirty="0" err="1" smtClean="0">
                <a:latin typeface="+mn-ea"/>
              </a:rPr>
              <a:t>LogStash</a:t>
            </a:r>
            <a:r>
              <a:rPr lang="en-US" altLang="ko-KR" sz="1200" dirty="0" smtClean="0">
                <a:latin typeface="+mn-ea"/>
              </a:rPr>
              <a:t> </a:t>
            </a:r>
            <a:r>
              <a:rPr lang="ko-KR" altLang="en-US" sz="1200" dirty="0">
                <a:latin typeface="+mn-ea"/>
              </a:rPr>
              <a:t>문제 발생 시 데이터 관련 유실을 커버할 수 </a:t>
            </a:r>
            <a:r>
              <a:rPr lang="ko-KR" altLang="en-US" sz="1200">
                <a:latin typeface="+mn-ea"/>
              </a:rPr>
              <a:t>있는 </a:t>
            </a:r>
            <a:r>
              <a:rPr lang="ko-KR" altLang="en-US" sz="1200" smtClean="0">
                <a:latin typeface="+mn-ea"/>
              </a:rPr>
              <a:t>큐 </a:t>
            </a:r>
            <a:r>
              <a:rPr lang="ko-KR" altLang="en-US" sz="1200">
                <a:latin typeface="+mn-ea"/>
              </a:rPr>
              <a:t>사용성 </a:t>
            </a:r>
            <a:r>
              <a:rPr lang="ko-KR" altLang="en-US" sz="1200" smtClean="0">
                <a:latin typeface="+mn-ea"/>
              </a:rPr>
              <a:t>검토</a:t>
            </a:r>
            <a:r>
              <a:rPr lang="en-US" altLang="ko-KR" sz="1200" dirty="0" smtClean="0">
                <a:latin typeface="+mn-ea"/>
              </a:rPr>
              <a:t>(Kafka </a:t>
            </a:r>
            <a:r>
              <a:rPr lang="ko-KR" altLang="en-US" sz="1200" smtClean="0">
                <a:latin typeface="+mn-ea"/>
              </a:rPr>
              <a:t>도입</a:t>
            </a:r>
            <a:r>
              <a:rPr lang="en-US" altLang="ko-KR" sz="1200" dirty="0" smtClean="0">
                <a:latin typeface="+mn-ea"/>
              </a:rPr>
              <a:t>)</a:t>
            </a:r>
          </a:p>
          <a:p>
            <a:pPr marL="650081" lvl="1" indent="-278606" latinLnBrk="0">
              <a:lnSpc>
                <a:spcPct val="110000"/>
              </a:lnSpc>
              <a:buSzPct val="100000"/>
              <a:buFont typeface="Wingdings" panose="05000000000000000000" pitchFamily="2" charset="2"/>
              <a:buChar char="ü"/>
            </a:pPr>
            <a:r>
              <a:rPr lang="ko-KR" altLang="en-US" sz="1200" dirty="0" smtClean="0">
                <a:latin typeface="+mn-ea"/>
              </a:rPr>
              <a:t>데이터 검색 시 사용되는 </a:t>
            </a:r>
            <a:r>
              <a:rPr lang="en-US" altLang="ko-KR" sz="1200" dirty="0" err="1" smtClean="0">
                <a:latin typeface="+mn-ea"/>
              </a:rPr>
              <a:t>ElasticSearch</a:t>
            </a:r>
            <a:r>
              <a:rPr lang="en-US" altLang="ko-KR" sz="1200" dirty="0" smtClean="0">
                <a:latin typeface="+mn-ea"/>
              </a:rPr>
              <a:t> Coordinator </a:t>
            </a:r>
            <a:r>
              <a:rPr lang="ko-KR" altLang="en-US" sz="1200" smtClean="0">
                <a:latin typeface="+mn-ea"/>
              </a:rPr>
              <a:t>부족으로 인한 부하를 분산하기 위한 노드 추가 검토</a:t>
            </a:r>
            <a:endParaRPr lang="en-US" altLang="ko-KR" sz="1200" dirty="0" smtClean="0">
              <a:latin typeface="+mn-ea"/>
            </a:endParaRPr>
          </a:p>
        </p:txBody>
      </p:sp>
      <p:sp>
        <p:nvSpPr>
          <p:cNvPr id="232" name="폭발 1 22">
            <a:extLst>
              <a:ext uri="{FF2B5EF4-FFF2-40B4-BE49-F238E27FC236}">
                <a16:creationId xmlns:a16="http://schemas.microsoft.com/office/drawing/2014/main" xmlns="" id="{29857D99-0E83-4E14-A39F-8C48DFA40BF7}"/>
              </a:ext>
            </a:extLst>
          </p:cNvPr>
          <p:cNvSpPr/>
          <p:nvPr/>
        </p:nvSpPr>
        <p:spPr>
          <a:xfrm>
            <a:off x="7667215" y="1523014"/>
            <a:ext cx="1514828" cy="881544"/>
          </a:xfrm>
          <a:prstGeom prst="irregularSeal1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100" b="1" dirty="0">
                <a:solidFill>
                  <a:srgbClr val="FF0000"/>
                </a:solidFill>
              </a:rPr>
              <a:t>성능 개선 필요</a:t>
            </a:r>
          </a:p>
        </p:txBody>
      </p:sp>
      <p:sp>
        <p:nvSpPr>
          <p:cNvPr id="233" name="폭발 1 56">
            <a:extLst>
              <a:ext uri="{FF2B5EF4-FFF2-40B4-BE49-F238E27FC236}">
                <a16:creationId xmlns:a16="http://schemas.microsoft.com/office/drawing/2014/main" xmlns="" id="{721D4719-3D52-4D13-89D1-E30D0C5A5681}"/>
              </a:ext>
            </a:extLst>
          </p:cNvPr>
          <p:cNvSpPr/>
          <p:nvPr/>
        </p:nvSpPr>
        <p:spPr>
          <a:xfrm>
            <a:off x="3253263" y="1603406"/>
            <a:ext cx="1514828" cy="881544"/>
          </a:xfrm>
          <a:prstGeom prst="irregularSeal1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100" b="1" dirty="0">
                <a:solidFill>
                  <a:srgbClr val="FF0000"/>
                </a:solidFill>
              </a:rPr>
              <a:t>성능 개선 필요</a:t>
            </a:r>
          </a:p>
        </p:txBody>
      </p:sp>
    </p:spTree>
    <p:extLst>
      <p:ext uri="{BB962C8B-B14F-4D97-AF65-F5344CB8AC3E}">
        <p14:creationId xmlns:p14="http://schemas.microsoft.com/office/powerpoint/2010/main" val="10854340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직사각형 170"/>
          <p:cNvSpPr/>
          <p:nvPr/>
        </p:nvSpPr>
        <p:spPr>
          <a:xfrm>
            <a:off x="884548" y="4595723"/>
            <a:ext cx="7776864" cy="525465"/>
          </a:xfrm>
          <a:prstGeom prst="rect">
            <a:avLst/>
          </a:prstGeom>
          <a:solidFill>
            <a:schemeClr val="bg2">
              <a:lumMod val="25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제목 1"/>
          <p:cNvSpPr>
            <a:spLocks noGrp="1"/>
          </p:cNvSpPr>
          <p:nvPr>
            <p:ph type="title"/>
          </p:nvPr>
        </p:nvSpPr>
        <p:spPr>
          <a:xfrm>
            <a:off x="273050" y="274175"/>
            <a:ext cx="7002350" cy="486995"/>
          </a:xfrm>
        </p:spPr>
        <p:txBody>
          <a:bodyPr/>
          <a:lstStyle/>
          <a:p>
            <a:r>
              <a:rPr lang="en-US" altLang="ko-KR" dirty="0" smtClean="0"/>
              <a:t>2. </a:t>
            </a:r>
            <a:r>
              <a:rPr lang="ko-KR" altLang="en-US" smtClean="0"/>
              <a:t>아키텍처 구성</a:t>
            </a:r>
            <a:endParaRPr lang="ko-KR" altLang="en-US" dirty="0"/>
          </a:p>
        </p:txBody>
      </p:sp>
      <p:sp>
        <p:nvSpPr>
          <p:cNvPr id="7" name="텍스트 개체 틀 2"/>
          <p:cNvSpPr>
            <a:spLocks noGrp="1"/>
          </p:cNvSpPr>
          <p:nvPr>
            <p:ph type="body" sz="quarter" idx="10"/>
          </p:nvPr>
        </p:nvSpPr>
        <p:spPr>
          <a:xfrm>
            <a:off x="273050" y="931367"/>
            <a:ext cx="9357519" cy="593991"/>
          </a:xfrm>
          <a:noFill/>
        </p:spPr>
        <p:txBody>
          <a:bodyPr wrap="square" lIns="0" tIns="47710" rIns="0" bIns="47710" rtlCol="0">
            <a:noAutofit/>
          </a:bodyPr>
          <a:lstStyle/>
          <a:p>
            <a:r>
              <a:rPr lang="en-US" altLang="ko-KR" sz="1600" b="1" dirty="0" smtClean="0">
                <a:latin typeface="+mn-ea"/>
              </a:rPr>
              <a:t>AS-IS </a:t>
            </a:r>
            <a:r>
              <a:rPr lang="ko-KR" altLang="en-US" sz="1600" b="1" dirty="0">
                <a:latin typeface="+mn-ea"/>
              </a:rPr>
              <a:t>아키텍처 </a:t>
            </a:r>
            <a:r>
              <a:rPr lang="ko-KR" altLang="en-US" sz="1600" b="1" dirty="0" smtClean="0">
                <a:latin typeface="+mn-ea"/>
              </a:rPr>
              <a:t>구성도</a:t>
            </a:r>
            <a:endParaRPr lang="ko-KR" altLang="en-US" sz="1600" b="1" dirty="0">
              <a:latin typeface="+mn-ea"/>
            </a:endParaRPr>
          </a:p>
        </p:txBody>
      </p:sp>
      <p:grpSp>
        <p:nvGrpSpPr>
          <p:cNvPr id="403" name="그룹 402"/>
          <p:cNvGrpSpPr/>
          <p:nvPr/>
        </p:nvGrpSpPr>
        <p:grpSpPr>
          <a:xfrm>
            <a:off x="812539" y="1498264"/>
            <a:ext cx="7956885" cy="4955072"/>
            <a:chOff x="812539" y="1498265"/>
            <a:chExt cx="7056785" cy="4617192"/>
          </a:xfrm>
        </p:grpSpPr>
        <p:grpSp>
          <p:nvGrpSpPr>
            <p:cNvPr id="12" name="그룹 11"/>
            <p:cNvGrpSpPr/>
            <p:nvPr/>
          </p:nvGrpSpPr>
          <p:grpSpPr>
            <a:xfrm>
              <a:off x="812540" y="4140228"/>
              <a:ext cx="7056784" cy="1975229"/>
              <a:chOff x="-2986686" y="3614303"/>
              <a:chExt cx="7056784" cy="1975229"/>
            </a:xfrm>
          </p:grpSpPr>
          <p:sp>
            <p:nvSpPr>
              <p:cNvPr id="57" name="직사각형 56"/>
              <p:cNvSpPr/>
              <p:nvPr/>
            </p:nvSpPr>
            <p:spPr>
              <a:xfrm>
                <a:off x="-2874682" y="3948393"/>
                <a:ext cx="1324897" cy="341403"/>
              </a:xfrm>
              <a:prstGeom prst="rect">
                <a:avLst/>
              </a:prstGeom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74000">
                    <a:schemeClr val="accent1">
                      <a:lumMod val="45000"/>
                      <a:lumOff val="55000"/>
                    </a:schemeClr>
                  </a:gs>
                  <a:gs pos="83000">
                    <a:schemeClr val="accent1">
                      <a:lumMod val="45000"/>
                      <a:lumOff val="55000"/>
                    </a:schemeClr>
                  </a:gs>
                  <a:gs pos="100000">
                    <a:schemeClr val="accent1">
                      <a:lumMod val="30000"/>
                      <a:lumOff val="70000"/>
                    </a:schemeClr>
                  </a:gs>
                </a:gsLst>
                <a:lin ang="5400000" scaled="1"/>
              </a:gradFill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 lIns="36000" tIns="0" rIns="36000" bIns="0" rtlCol="0" anchor="ctr"/>
              <a:lstStyle/>
              <a:p>
                <a:pPr algn="ctr" defTabSz="995464"/>
                <a:r>
                  <a:rPr lang="en-US" altLang="ko-KR" sz="800" b="1" dirty="0" err="1">
                    <a:latin typeface="+mn-ea"/>
                    <a:cs typeface="Arial" panose="020B0604020202020204" pitchFamily="34" charset="0"/>
                  </a:rPr>
                  <a:t>Elasticsearch</a:t>
                </a:r>
                <a:r>
                  <a:rPr lang="en-US" altLang="ko-KR" sz="800" b="1" dirty="0">
                    <a:latin typeface="+mn-ea"/>
                    <a:cs typeface="Arial" panose="020B0604020202020204" pitchFamily="34" charset="0"/>
                  </a:rPr>
                  <a:t> #1</a:t>
                </a:r>
              </a:p>
              <a:p>
                <a:pPr algn="ctr" defTabSz="995464"/>
                <a:r>
                  <a:rPr lang="en-US" altLang="ko-KR" sz="800" b="1" dirty="0">
                    <a:latin typeface="+mn-ea"/>
                    <a:cs typeface="Arial" panose="020B0604020202020204" pitchFamily="34" charset="0"/>
                  </a:rPr>
                  <a:t>(9200, 9300)</a:t>
                </a:r>
              </a:p>
            </p:txBody>
          </p:sp>
          <p:sp>
            <p:nvSpPr>
              <p:cNvPr id="58" name="직사각형 57"/>
              <p:cNvSpPr/>
              <p:nvPr/>
            </p:nvSpPr>
            <p:spPr>
              <a:xfrm>
                <a:off x="-1058915" y="3940608"/>
                <a:ext cx="1252151" cy="341403"/>
              </a:xfrm>
              <a:prstGeom prst="rect">
                <a:avLst/>
              </a:prstGeom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74000">
                    <a:schemeClr val="accent1">
                      <a:lumMod val="45000"/>
                      <a:lumOff val="55000"/>
                    </a:schemeClr>
                  </a:gs>
                  <a:gs pos="83000">
                    <a:schemeClr val="accent1">
                      <a:lumMod val="45000"/>
                      <a:lumOff val="55000"/>
                    </a:schemeClr>
                  </a:gs>
                  <a:gs pos="100000">
                    <a:schemeClr val="accent1">
                      <a:lumMod val="30000"/>
                      <a:lumOff val="70000"/>
                    </a:schemeClr>
                  </a:gs>
                </a:gsLst>
                <a:lin ang="5400000" scaled="1"/>
              </a:gradFill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 lIns="36000" tIns="0" rIns="36000" bIns="0" rtlCol="0" anchor="ctr"/>
              <a:lstStyle/>
              <a:p>
                <a:pPr algn="ctr" defTabSz="995464"/>
                <a:r>
                  <a:rPr lang="en-US" altLang="ko-KR" sz="800" b="1" dirty="0" err="1">
                    <a:latin typeface="+mn-ea"/>
                    <a:cs typeface="Arial" panose="020B0604020202020204" pitchFamily="34" charset="0"/>
                  </a:rPr>
                  <a:t>Elasticsearch</a:t>
                </a:r>
                <a:r>
                  <a:rPr lang="en-US" altLang="ko-KR" sz="800" b="1" dirty="0">
                    <a:latin typeface="+mn-ea"/>
                    <a:cs typeface="Arial" panose="020B0604020202020204" pitchFamily="34" charset="0"/>
                  </a:rPr>
                  <a:t> #2</a:t>
                </a:r>
              </a:p>
              <a:p>
                <a:pPr algn="ctr" defTabSz="995464"/>
                <a:r>
                  <a:rPr lang="en-US" altLang="ko-KR" sz="800" b="1" dirty="0">
                    <a:latin typeface="+mn-ea"/>
                    <a:cs typeface="Arial" panose="020B0604020202020204" pitchFamily="34" charset="0"/>
                  </a:rPr>
                  <a:t>(9200, 9300)</a:t>
                </a:r>
              </a:p>
            </p:txBody>
          </p:sp>
          <p:sp>
            <p:nvSpPr>
              <p:cNvPr id="59" name="직사각형 58"/>
              <p:cNvSpPr/>
              <p:nvPr/>
            </p:nvSpPr>
            <p:spPr>
              <a:xfrm>
                <a:off x="741826" y="3927581"/>
                <a:ext cx="1252151" cy="341403"/>
              </a:xfrm>
              <a:prstGeom prst="rect">
                <a:avLst/>
              </a:prstGeom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74000">
                    <a:schemeClr val="accent1">
                      <a:lumMod val="45000"/>
                      <a:lumOff val="55000"/>
                    </a:schemeClr>
                  </a:gs>
                  <a:gs pos="83000">
                    <a:schemeClr val="accent1">
                      <a:lumMod val="45000"/>
                      <a:lumOff val="55000"/>
                    </a:schemeClr>
                  </a:gs>
                  <a:gs pos="100000">
                    <a:schemeClr val="accent1">
                      <a:lumMod val="30000"/>
                      <a:lumOff val="70000"/>
                    </a:schemeClr>
                  </a:gs>
                </a:gsLst>
                <a:lin ang="5400000" scaled="1"/>
              </a:gradFill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 lIns="36000" tIns="0" rIns="36000" bIns="0" rtlCol="0" anchor="ctr"/>
              <a:lstStyle/>
              <a:p>
                <a:pPr algn="ctr" defTabSz="995464"/>
                <a:r>
                  <a:rPr lang="en-US" altLang="ko-KR" sz="800" b="1" dirty="0" err="1">
                    <a:latin typeface="+mn-ea"/>
                    <a:cs typeface="Arial" panose="020B0604020202020204" pitchFamily="34" charset="0"/>
                  </a:rPr>
                  <a:t>Elasticsearch</a:t>
                </a:r>
                <a:r>
                  <a:rPr lang="en-US" altLang="ko-KR" sz="800" b="1" dirty="0">
                    <a:latin typeface="+mn-ea"/>
                    <a:cs typeface="Arial" panose="020B0604020202020204" pitchFamily="34" charset="0"/>
                  </a:rPr>
                  <a:t> #3</a:t>
                </a:r>
              </a:p>
              <a:p>
                <a:pPr algn="ctr" defTabSz="995464"/>
                <a:r>
                  <a:rPr lang="en-US" altLang="ko-KR" sz="800" b="1" dirty="0">
                    <a:latin typeface="+mn-ea"/>
                    <a:cs typeface="Arial" panose="020B0604020202020204" pitchFamily="34" charset="0"/>
                  </a:rPr>
                  <a:t>(9200, 9300)</a:t>
                </a:r>
              </a:p>
            </p:txBody>
          </p:sp>
          <p:sp>
            <p:nvSpPr>
              <p:cNvPr id="60" name="직사각형 59"/>
              <p:cNvSpPr/>
              <p:nvPr/>
            </p:nvSpPr>
            <p:spPr>
              <a:xfrm>
                <a:off x="2629938" y="3948394"/>
                <a:ext cx="1252151" cy="341403"/>
              </a:xfrm>
              <a:prstGeom prst="rect">
                <a:avLst/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ko-KR" sz="800" b="1" dirty="0" err="1"/>
                  <a:t>Elasticsearch</a:t>
                </a:r>
                <a:r>
                  <a:rPr lang="en-US" altLang="ko-KR" sz="800" b="1" dirty="0"/>
                  <a:t> </a:t>
                </a:r>
                <a:r>
                  <a:rPr lang="en-US" altLang="ko-KR" sz="800" b="1" dirty="0" smtClean="0"/>
                  <a:t>#5</a:t>
                </a:r>
                <a:endParaRPr lang="en-US" altLang="ko-KR" sz="800" b="1" dirty="0"/>
              </a:p>
              <a:p>
                <a:pPr algn="ctr"/>
                <a:r>
                  <a:rPr lang="en-US" altLang="ko-KR" sz="800" b="1" dirty="0"/>
                  <a:t>(9200, 9300)</a:t>
                </a:r>
              </a:p>
            </p:txBody>
          </p:sp>
          <p:sp>
            <p:nvSpPr>
              <p:cNvPr id="61" name="직사각형 60"/>
              <p:cNvSpPr/>
              <p:nvPr/>
            </p:nvSpPr>
            <p:spPr>
              <a:xfrm>
                <a:off x="-2874683" y="4638333"/>
                <a:ext cx="1324897" cy="341403"/>
              </a:xfrm>
              <a:prstGeom prst="rect">
                <a:avLst/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ko-KR" sz="1050" dirty="0" err="1" smtClean="0"/>
                  <a:t>Logstash</a:t>
                </a:r>
                <a:endParaRPr lang="en-US" altLang="ko-KR" sz="1050" dirty="0" smtClean="0"/>
              </a:p>
              <a:p>
                <a:pPr algn="ctr"/>
                <a:r>
                  <a:rPr lang="en-US" altLang="ko-KR" sz="1050" dirty="0" smtClean="0"/>
                  <a:t>(5500 ~ 5800)</a:t>
                </a:r>
              </a:p>
            </p:txBody>
          </p:sp>
          <p:sp>
            <p:nvSpPr>
              <p:cNvPr id="62" name="직사각형 61"/>
              <p:cNvSpPr/>
              <p:nvPr/>
            </p:nvSpPr>
            <p:spPr>
              <a:xfrm>
                <a:off x="-1058917" y="4638332"/>
                <a:ext cx="1252151" cy="341403"/>
              </a:xfrm>
              <a:prstGeom prst="rect">
                <a:avLst/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ko-KR" sz="1050" dirty="0" err="1" smtClean="0"/>
                  <a:t>Logstash</a:t>
                </a:r>
                <a:endParaRPr lang="en-US" altLang="ko-KR" sz="1050" dirty="0" smtClean="0"/>
              </a:p>
              <a:p>
                <a:pPr algn="ctr"/>
                <a:r>
                  <a:rPr lang="en-US" altLang="ko-KR" sz="1050" dirty="0" smtClean="0"/>
                  <a:t>(5500~5800)</a:t>
                </a:r>
              </a:p>
            </p:txBody>
          </p:sp>
          <p:sp>
            <p:nvSpPr>
              <p:cNvPr id="63" name="직사각형 62"/>
              <p:cNvSpPr/>
              <p:nvPr/>
            </p:nvSpPr>
            <p:spPr>
              <a:xfrm>
                <a:off x="752342" y="4638333"/>
                <a:ext cx="1252151" cy="341403"/>
              </a:xfrm>
              <a:prstGeom prst="rect">
                <a:avLst/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ko-KR" sz="1050" dirty="0" err="1"/>
                  <a:t>Logstash</a:t>
                </a:r>
                <a:endParaRPr lang="en-US" altLang="ko-KR" sz="1050" dirty="0"/>
              </a:p>
              <a:p>
                <a:pPr algn="ctr"/>
                <a:r>
                  <a:rPr lang="en-US" altLang="ko-KR" sz="1050" dirty="0"/>
                  <a:t>(5500~5800)</a:t>
                </a:r>
              </a:p>
            </p:txBody>
          </p:sp>
          <p:cxnSp>
            <p:nvCxnSpPr>
              <p:cNvPr id="64" name="직선 화살표 연결선 63"/>
              <p:cNvCxnSpPr>
                <a:stCxn id="61" idx="0"/>
                <a:endCxn id="57" idx="2"/>
              </p:cNvCxnSpPr>
              <p:nvPr/>
            </p:nvCxnSpPr>
            <p:spPr>
              <a:xfrm flipV="1">
                <a:off x="-2212234" y="4289795"/>
                <a:ext cx="1" cy="348538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4" name="직사각형 73"/>
              <p:cNvSpPr/>
              <p:nvPr/>
            </p:nvSpPr>
            <p:spPr>
              <a:xfrm>
                <a:off x="-2986686" y="3614303"/>
                <a:ext cx="1564626" cy="1975229"/>
              </a:xfrm>
              <a:prstGeom prst="rect">
                <a:avLst/>
              </a:prstGeom>
              <a:noFill/>
              <a:ln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/>
              <a:lstStyle/>
              <a:p>
                <a:pPr algn="r"/>
                <a:r>
                  <a:rPr lang="en-US" altLang="ko-KR" sz="1200" dirty="0" smtClean="0">
                    <a:solidFill>
                      <a:schemeClr val="tx1"/>
                    </a:solidFill>
                  </a:rPr>
                  <a:t>OBPELK01</a:t>
                </a:r>
                <a:endParaRPr lang="ko-KR" altLang="en-US" sz="12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75" name="직사각형 74"/>
              <p:cNvSpPr/>
              <p:nvPr/>
            </p:nvSpPr>
            <p:spPr>
              <a:xfrm>
                <a:off x="-1161437" y="3614303"/>
                <a:ext cx="1487119" cy="1975229"/>
              </a:xfrm>
              <a:prstGeom prst="rect">
                <a:avLst/>
              </a:prstGeom>
              <a:noFill/>
              <a:ln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/>
              <a:lstStyle/>
              <a:p>
                <a:pPr algn="r"/>
                <a:r>
                  <a:rPr lang="en-US" altLang="ko-KR" sz="1200" dirty="0" smtClean="0">
                    <a:solidFill>
                      <a:schemeClr val="tx1"/>
                    </a:solidFill>
                  </a:rPr>
                  <a:t>OBPELK02</a:t>
                </a:r>
                <a:endParaRPr lang="ko-KR" altLang="en-US" sz="12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76" name="직사각형 75"/>
              <p:cNvSpPr/>
              <p:nvPr/>
            </p:nvSpPr>
            <p:spPr>
              <a:xfrm>
                <a:off x="577710" y="3614303"/>
                <a:ext cx="1580385" cy="1975229"/>
              </a:xfrm>
              <a:prstGeom prst="rect">
                <a:avLst/>
              </a:prstGeom>
              <a:noFill/>
              <a:ln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/>
              <a:lstStyle/>
              <a:p>
                <a:pPr algn="r"/>
                <a:r>
                  <a:rPr lang="en-US" altLang="ko-KR" sz="1200" dirty="0" smtClean="0">
                    <a:solidFill>
                      <a:schemeClr val="tx1"/>
                    </a:solidFill>
                  </a:rPr>
                  <a:t>OBPELK03</a:t>
                </a:r>
                <a:endParaRPr lang="ko-KR" altLang="en-US" sz="12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77" name="직사각형 76"/>
              <p:cNvSpPr/>
              <p:nvPr/>
            </p:nvSpPr>
            <p:spPr>
              <a:xfrm>
                <a:off x="2473059" y="3614303"/>
                <a:ext cx="1597039" cy="1920098"/>
              </a:xfrm>
              <a:prstGeom prst="rect">
                <a:avLst/>
              </a:prstGeom>
              <a:noFill/>
              <a:ln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/>
              <a:lstStyle/>
              <a:p>
                <a:pPr algn="r"/>
                <a:r>
                  <a:rPr lang="en-US" altLang="ko-KR" sz="1200" dirty="0" smtClean="0">
                    <a:solidFill>
                      <a:schemeClr val="tx1"/>
                    </a:solidFill>
                  </a:rPr>
                  <a:t>HSNC-OBPELK05</a:t>
                </a:r>
                <a:endParaRPr lang="ko-KR" altLang="en-US" sz="1200" dirty="0">
                  <a:solidFill>
                    <a:schemeClr val="tx1"/>
                  </a:solidFill>
                </a:endParaRPr>
              </a:p>
            </p:txBody>
          </p:sp>
        </p:grpSp>
        <p:cxnSp>
          <p:nvCxnSpPr>
            <p:cNvPr id="78" name="꺾인 연결선 77"/>
            <p:cNvCxnSpPr>
              <a:stCxn id="53" idx="2"/>
              <a:endCxn id="57" idx="0"/>
            </p:cNvCxnSpPr>
            <p:nvPr/>
          </p:nvCxnSpPr>
          <p:spPr>
            <a:xfrm rot="5400000">
              <a:off x="3294479" y="869232"/>
              <a:ext cx="1897600" cy="5312571"/>
            </a:xfrm>
            <a:prstGeom prst="bentConnector3">
              <a:avLst>
                <a:gd name="adj1" fmla="val 50000"/>
              </a:avLst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꺾인 연결선 78"/>
            <p:cNvCxnSpPr>
              <a:stCxn id="53" idx="2"/>
              <a:endCxn id="58" idx="0"/>
            </p:cNvCxnSpPr>
            <p:nvPr/>
          </p:nvCxnSpPr>
          <p:spPr>
            <a:xfrm rot="5400000">
              <a:off x="4188067" y="1755037"/>
              <a:ext cx="1889816" cy="3533178"/>
            </a:xfrm>
            <a:prstGeom prst="bentConnector3">
              <a:avLst>
                <a:gd name="adj1" fmla="val 50000"/>
              </a:avLst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꺾인 연결선 79"/>
            <p:cNvCxnSpPr>
              <a:stCxn id="53" idx="2"/>
              <a:endCxn id="59" idx="0"/>
            </p:cNvCxnSpPr>
            <p:nvPr/>
          </p:nvCxnSpPr>
          <p:spPr>
            <a:xfrm rot="5400000">
              <a:off x="5094952" y="2648893"/>
              <a:ext cx="1876788" cy="1732436"/>
            </a:xfrm>
            <a:prstGeom prst="bentConnector3">
              <a:avLst>
                <a:gd name="adj1" fmla="val 50000"/>
              </a:avLst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꺾인 연결선 80"/>
            <p:cNvCxnSpPr>
              <a:stCxn id="53" idx="2"/>
              <a:endCxn id="60" idx="0"/>
            </p:cNvCxnSpPr>
            <p:nvPr/>
          </p:nvCxnSpPr>
          <p:spPr>
            <a:xfrm rot="16200000" flipH="1">
              <a:off x="6028601" y="3447680"/>
              <a:ext cx="1897601" cy="155675"/>
            </a:xfrm>
            <a:prstGeom prst="bentConnector3">
              <a:avLst>
                <a:gd name="adj1" fmla="val 50000"/>
              </a:avLst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1" name="그룹 10"/>
            <p:cNvGrpSpPr/>
            <p:nvPr/>
          </p:nvGrpSpPr>
          <p:grpSpPr>
            <a:xfrm>
              <a:off x="812539" y="1498265"/>
              <a:ext cx="7056785" cy="1701111"/>
              <a:chOff x="668524" y="1640369"/>
              <a:chExt cx="4338302" cy="1701111"/>
            </a:xfrm>
          </p:grpSpPr>
          <p:sp>
            <p:nvSpPr>
              <p:cNvPr id="45" name="직사각형 44"/>
              <p:cNvSpPr/>
              <p:nvPr/>
            </p:nvSpPr>
            <p:spPr>
              <a:xfrm>
                <a:off x="771093" y="2460618"/>
                <a:ext cx="1252151" cy="341403"/>
              </a:xfrm>
              <a:prstGeom prst="rect">
                <a:avLst/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ko-KR" sz="1050" dirty="0" err="1" smtClean="0"/>
                  <a:t>NginX</a:t>
                </a:r>
                <a:r>
                  <a:rPr lang="en-US" altLang="ko-KR" sz="1050" dirty="0" smtClean="0"/>
                  <a:t> : 5600</a:t>
                </a:r>
              </a:p>
              <a:p>
                <a:pPr algn="ctr"/>
                <a:r>
                  <a:rPr lang="en-US" altLang="ko-KR" sz="1050" dirty="0" smtClean="0"/>
                  <a:t>(</a:t>
                </a:r>
                <a:r>
                  <a:rPr lang="ko-KR" altLang="en-US" sz="1050" dirty="0" err="1" smtClean="0"/>
                  <a:t>로드밸런서</a:t>
                </a:r>
                <a:r>
                  <a:rPr lang="en-US" altLang="ko-KR" sz="1050" dirty="0" smtClean="0"/>
                  <a:t>)</a:t>
                </a:r>
                <a:endParaRPr lang="ko-KR" altLang="en-US" sz="1050" dirty="0"/>
              </a:p>
            </p:txBody>
          </p:sp>
          <p:sp>
            <p:nvSpPr>
              <p:cNvPr id="46" name="직사각형 45"/>
              <p:cNvSpPr/>
              <p:nvPr/>
            </p:nvSpPr>
            <p:spPr>
              <a:xfrm>
                <a:off x="2332697" y="1945401"/>
                <a:ext cx="1252151" cy="341403"/>
              </a:xfrm>
              <a:prstGeom prst="rect">
                <a:avLst/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ko-KR" sz="1050" dirty="0" err="1" smtClean="0"/>
                  <a:t>Kibana</a:t>
                </a:r>
                <a:r>
                  <a:rPr lang="en-US" altLang="ko-KR" sz="1050" dirty="0" smtClean="0"/>
                  <a:t> #1 : 5601</a:t>
                </a:r>
                <a:endParaRPr lang="ko-KR" altLang="en-US" sz="1050" dirty="0"/>
              </a:p>
            </p:txBody>
          </p:sp>
          <p:sp>
            <p:nvSpPr>
              <p:cNvPr id="47" name="직사각형 46"/>
              <p:cNvSpPr/>
              <p:nvPr/>
            </p:nvSpPr>
            <p:spPr>
              <a:xfrm>
                <a:off x="2328575" y="2320223"/>
                <a:ext cx="1252151" cy="341403"/>
              </a:xfrm>
              <a:prstGeom prst="rect">
                <a:avLst/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ko-KR" sz="1050" dirty="0" err="1" smtClean="0"/>
                  <a:t>Kibana</a:t>
                </a:r>
                <a:r>
                  <a:rPr lang="en-US" altLang="ko-KR" sz="1050" dirty="0" smtClean="0"/>
                  <a:t> #2 : 5602</a:t>
                </a:r>
                <a:endParaRPr lang="ko-KR" altLang="en-US" sz="1050" dirty="0"/>
              </a:p>
            </p:txBody>
          </p:sp>
          <p:sp>
            <p:nvSpPr>
              <p:cNvPr id="48" name="직사각형 47"/>
              <p:cNvSpPr/>
              <p:nvPr/>
            </p:nvSpPr>
            <p:spPr>
              <a:xfrm>
                <a:off x="2328574" y="2876273"/>
                <a:ext cx="1252151" cy="341403"/>
              </a:xfrm>
              <a:prstGeom prst="rect">
                <a:avLst/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ko-KR" sz="1050" dirty="0" err="1" smtClean="0"/>
                  <a:t>Kibana</a:t>
                </a:r>
                <a:r>
                  <a:rPr lang="en-US" altLang="ko-KR" sz="1050" dirty="0" smtClean="0"/>
                  <a:t> #16 : 5617</a:t>
                </a:r>
                <a:endParaRPr lang="ko-KR" altLang="en-US" sz="1050" dirty="0"/>
              </a:p>
            </p:txBody>
          </p:sp>
          <p:sp>
            <p:nvSpPr>
              <p:cNvPr id="49" name="직사각형 48"/>
              <p:cNvSpPr/>
              <p:nvPr/>
            </p:nvSpPr>
            <p:spPr>
              <a:xfrm>
                <a:off x="2328573" y="2725522"/>
                <a:ext cx="1252151" cy="45719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ko-KR" sz="1050" dirty="0" smtClean="0"/>
                  <a:t>…</a:t>
                </a:r>
                <a:endParaRPr lang="ko-KR" altLang="en-US" sz="1050" dirty="0"/>
              </a:p>
            </p:txBody>
          </p:sp>
          <p:cxnSp>
            <p:nvCxnSpPr>
              <p:cNvPr id="50" name="직선 화살표 연결선 49"/>
              <p:cNvCxnSpPr>
                <a:stCxn id="45" idx="3"/>
                <a:endCxn id="46" idx="1"/>
              </p:cNvCxnSpPr>
              <p:nvPr/>
            </p:nvCxnSpPr>
            <p:spPr>
              <a:xfrm flipV="1">
                <a:off x="2023244" y="2116102"/>
                <a:ext cx="309453" cy="515217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직선 화살표 연결선 50"/>
              <p:cNvCxnSpPr>
                <a:stCxn id="45" idx="3"/>
                <a:endCxn id="47" idx="1"/>
              </p:cNvCxnSpPr>
              <p:nvPr/>
            </p:nvCxnSpPr>
            <p:spPr>
              <a:xfrm flipV="1">
                <a:off x="2023244" y="2490925"/>
                <a:ext cx="305331" cy="140395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직선 화살표 연결선 51"/>
              <p:cNvCxnSpPr>
                <a:stCxn id="45" idx="3"/>
                <a:endCxn id="48" idx="1"/>
              </p:cNvCxnSpPr>
              <p:nvPr/>
            </p:nvCxnSpPr>
            <p:spPr>
              <a:xfrm>
                <a:off x="2023244" y="2631320"/>
                <a:ext cx="305330" cy="415655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3" name="직사각형 52"/>
              <p:cNvSpPr/>
              <p:nvPr/>
            </p:nvSpPr>
            <p:spPr>
              <a:xfrm>
                <a:off x="3880869" y="2286804"/>
                <a:ext cx="1059554" cy="432018"/>
              </a:xfrm>
              <a:prstGeom prst="rect">
                <a:avLst/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ko-KR" sz="900" b="1" dirty="0" err="1" smtClean="0"/>
                  <a:t>Elasticsearch</a:t>
                </a:r>
                <a:r>
                  <a:rPr lang="en-US" altLang="ko-KR" sz="900" b="1" dirty="0" smtClean="0"/>
                  <a:t> #4</a:t>
                </a:r>
              </a:p>
              <a:p>
                <a:pPr algn="ctr"/>
                <a:r>
                  <a:rPr lang="en-US" altLang="ko-KR" sz="900" b="1" dirty="0"/>
                  <a:t>(</a:t>
                </a:r>
                <a:r>
                  <a:rPr lang="en-US" altLang="ko-KR" sz="900" b="1" dirty="0" smtClean="0"/>
                  <a:t>9200, 9300)</a:t>
                </a:r>
              </a:p>
              <a:p>
                <a:pPr algn="ctr"/>
                <a:r>
                  <a:rPr lang="en-US" altLang="ko-KR" sz="900" b="1" dirty="0" smtClean="0"/>
                  <a:t>(Coordinator)</a:t>
                </a:r>
              </a:p>
            </p:txBody>
          </p:sp>
          <p:cxnSp>
            <p:nvCxnSpPr>
              <p:cNvPr id="54" name="직선 화살표 연결선 53"/>
              <p:cNvCxnSpPr>
                <a:stCxn id="46" idx="3"/>
                <a:endCxn id="53" idx="1"/>
              </p:cNvCxnSpPr>
              <p:nvPr/>
            </p:nvCxnSpPr>
            <p:spPr>
              <a:xfrm>
                <a:off x="3584848" y="2116102"/>
                <a:ext cx="296021" cy="386710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" name="직선 화살표 연결선 54"/>
              <p:cNvCxnSpPr>
                <a:stCxn id="47" idx="3"/>
                <a:endCxn id="53" idx="1"/>
              </p:cNvCxnSpPr>
              <p:nvPr/>
            </p:nvCxnSpPr>
            <p:spPr>
              <a:xfrm>
                <a:off x="3580726" y="2490925"/>
                <a:ext cx="300143" cy="11888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직선 화살표 연결선 55"/>
              <p:cNvCxnSpPr>
                <a:stCxn id="48" idx="3"/>
                <a:endCxn id="53" idx="1"/>
              </p:cNvCxnSpPr>
              <p:nvPr/>
            </p:nvCxnSpPr>
            <p:spPr>
              <a:xfrm flipV="1">
                <a:off x="3580725" y="2502813"/>
                <a:ext cx="300144" cy="544162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3" name="직사각형 72"/>
              <p:cNvSpPr/>
              <p:nvPr/>
            </p:nvSpPr>
            <p:spPr>
              <a:xfrm>
                <a:off x="668524" y="1640369"/>
                <a:ext cx="4338302" cy="1701111"/>
              </a:xfrm>
              <a:prstGeom prst="rect">
                <a:avLst/>
              </a:prstGeom>
              <a:noFill/>
              <a:ln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/>
              <a:lstStyle/>
              <a:p>
                <a:pPr algn="ctr"/>
                <a:r>
                  <a:rPr lang="en-US" altLang="ko-KR" sz="1200" dirty="0" smtClean="0">
                    <a:solidFill>
                      <a:schemeClr val="tx1"/>
                    </a:solidFill>
                  </a:rPr>
                  <a:t>OBPELK04</a:t>
                </a:r>
                <a:endParaRPr lang="ko-KR" altLang="en-US" sz="12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86" name="직사각형 85"/>
              <p:cNvSpPr/>
              <p:nvPr/>
            </p:nvSpPr>
            <p:spPr>
              <a:xfrm>
                <a:off x="771093" y="1968037"/>
                <a:ext cx="1252151" cy="341403"/>
              </a:xfrm>
              <a:prstGeom prst="rect">
                <a:avLst/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ko-KR" sz="1050" dirty="0" smtClean="0"/>
                  <a:t>Tomcat : 8080</a:t>
                </a:r>
              </a:p>
              <a:p>
                <a:pPr algn="ctr"/>
                <a:r>
                  <a:rPr lang="en-US" altLang="ko-KR" sz="1050" dirty="0" smtClean="0"/>
                  <a:t>(</a:t>
                </a:r>
                <a:r>
                  <a:rPr lang="ko-KR" altLang="en-US" sz="1050" dirty="0" smtClean="0"/>
                  <a:t>장애분석시스템</a:t>
                </a:r>
                <a:r>
                  <a:rPr lang="en-US" altLang="ko-KR" sz="1050" dirty="0" smtClean="0"/>
                  <a:t>)</a:t>
                </a:r>
                <a:endParaRPr lang="ko-KR" altLang="en-US" sz="1050" dirty="0"/>
              </a:p>
            </p:txBody>
          </p:sp>
          <p:cxnSp>
            <p:nvCxnSpPr>
              <p:cNvPr id="87" name="직선 화살표 연결선 86"/>
              <p:cNvCxnSpPr>
                <a:stCxn id="86" idx="2"/>
                <a:endCxn id="45" idx="0"/>
              </p:cNvCxnSpPr>
              <p:nvPr/>
            </p:nvCxnSpPr>
            <p:spPr>
              <a:xfrm>
                <a:off x="1397169" y="2309439"/>
                <a:ext cx="0" cy="151179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45" name="꺾인 연결선 144"/>
            <p:cNvCxnSpPr>
              <a:stCxn id="63" idx="0"/>
              <a:endCxn id="58" idx="2"/>
            </p:cNvCxnSpPr>
            <p:nvPr/>
          </p:nvCxnSpPr>
          <p:spPr>
            <a:xfrm rot="16200000" flipV="1">
              <a:off x="4093855" y="4080468"/>
              <a:ext cx="356322" cy="1811257"/>
            </a:xfrm>
            <a:prstGeom prst="bentConnector3">
              <a:avLst>
                <a:gd name="adj1" fmla="val 50000"/>
              </a:avLst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8" name="직선 화살표 연결선 147"/>
            <p:cNvCxnSpPr>
              <a:stCxn id="63" idx="0"/>
              <a:endCxn id="59" idx="2"/>
            </p:cNvCxnSpPr>
            <p:nvPr/>
          </p:nvCxnSpPr>
          <p:spPr>
            <a:xfrm flipH="1" flipV="1">
              <a:off x="5167128" y="4794909"/>
              <a:ext cx="10516" cy="369349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3" name="직선 화살표 연결선 152"/>
            <p:cNvCxnSpPr>
              <a:stCxn id="62" idx="0"/>
              <a:endCxn id="58" idx="2"/>
            </p:cNvCxnSpPr>
            <p:nvPr/>
          </p:nvCxnSpPr>
          <p:spPr>
            <a:xfrm flipV="1">
              <a:off x="3366385" y="4807936"/>
              <a:ext cx="2" cy="356321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6" name="꺾인 연결선 155"/>
            <p:cNvCxnSpPr>
              <a:stCxn id="61" idx="0"/>
              <a:endCxn id="58" idx="2"/>
            </p:cNvCxnSpPr>
            <p:nvPr/>
          </p:nvCxnSpPr>
          <p:spPr>
            <a:xfrm rot="5400000" flipH="1" flipV="1">
              <a:off x="2298529" y="4096400"/>
              <a:ext cx="356322" cy="1779394"/>
            </a:xfrm>
            <a:prstGeom prst="bentConnector3">
              <a:avLst>
                <a:gd name="adj1" fmla="val 50000"/>
              </a:avLst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aphicFrame>
        <p:nvGraphicFramePr>
          <p:cNvPr id="90" name="Group 129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89613362"/>
              </p:ext>
            </p:extLst>
          </p:nvPr>
        </p:nvGraphicFramePr>
        <p:xfrm>
          <a:off x="848972" y="5936432"/>
          <a:ext cx="828000" cy="457740"/>
        </p:xfrm>
        <a:graphic>
          <a:graphicData uri="http://schemas.openxmlformats.org/drawingml/2006/table">
            <a:tbl>
              <a:tblPr/>
              <a:tblGrid>
                <a:gridCol w="828000"/>
              </a:tblGrid>
              <a:tr h="152580"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1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66700" algn="l"/>
                          <a:tab pos="400050" algn="l"/>
                        </a:tabLst>
                      </a:pPr>
                      <a:r>
                        <a:rPr lang="en-US" altLang="ko-KR" sz="10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16core, 64GB</a:t>
                      </a:r>
                    </a:p>
                  </a:txBody>
                  <a:tcPr marL="18000" marR="1800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</a:tr>
              <a:tr h="152580"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1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66700" algn="l"/>
                          <a:tab pos="400050" algn="l"/>
                        </a:tabLst>
                      </a:pPr>
                      <a:r>
                        <a:rPr lang="en-US" altLang="ko-KR" sz="10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300G / 3.3T </a:t>
                      </a:r>
                    </a:p>
                  </a:txBody>
                  <a:tcPr marL="18000" marR="1800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</a:tr>
              <a:tr h="152580"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1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66700" algn="l"/>
                          <a:tab pos="400050" algn="l"/>
                        </a:tabLst>
                      </a:pPr>
                      <a:r>
                        <a:rPr lang="en-US" altLang="ko-KR" sz="10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CentOS 7</a:t>
                      </a:r>
                    </a:p>
                  </a:txBody>
                  <a:tcPr marL="18000" marR="1800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00" name="Group 129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72791739"/>
              </p:ext>
            </p:extLst>
          </p:nvPr>
        </p:nvGraphicFramePr>
        <p:xfrm>
          <a:off x="2900864" y="5949280"/>
          <a:ext cx="828000" cy="457740"/>
        </p:xfrm>
        <a:graphic>
          <a:graphicData uri="http://schemas.openxmlformats.org/drawingml/2006/table">
            <a:tbl>
              <a:tblPr/>
              <a:tblGrid>
                <a:gridCol w="828000"/>
              </a:tblGrid>
              <a:tr h="152580"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1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66700" algn="l"/>
                          <a:tab pos="400050" algn="l"/>
                        </a:tabLst>
                      </a:pPr>
                      <a:r>
                        <a:rPr lang="en-US" altLang="ko-KR" sz="10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16core, 64GB</a:t>
                      </a:r>
                    </a:p>
                  </a:txBody>
                  <a:tcPr marL="18000" marR="1800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</a:tr>
              <a:tr h="152580"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1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66700" algn="l"/>
                          <a:tab pos="400050" algn="l"/>
                        </a:tabLst>
                      </a:pPr>
                      <a:r>
                        <a:rPr lang="en-US" altLang="ko-KR" sz="10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300G / 3.3T </a:t>
                      </a:r>
                    </a:p>
                  </a:txBody>
                  <a:tcPr marL="18000" marR="1800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</a:tr>
              <a:tr h="152580"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1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66700" algn="l"/>
                          <a:tab pos="400050" algn="l"/>
                        </a:tabLst>
                      </a:pPr>
                      <a:r>
                        <a:rPr lang="en-US" altLang="ko-KR" sz="10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CentOS 7</a:t>
                      </a:r>
                    </a:p>
                  </a:txBody>
                  <a:tcPr marL="18000" marR="1800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01" name="Group 129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67761715"/>
              </p:ext>
            </p:extLst>
          </p:nvPr>
        </p:nvGraphicFramePr>
        <p:xfrm>
          <a:off x="4917088" y="5949280"/>
          <a:ext cx="828000" cy="457740"/>
        </p:xfrm>
        <a:graphic>
          <a:graphicData uri="http://schemas.openxmlformats.org/drawingml/2006/table">
            <a:tbl>
              <a:tblPr/>
              <a:tblGrid>
                <a:gridCol w="828000"/>
              </a:tblGrid>
              <a:tr h="152580"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1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66700" algn="l"/>
                          <a:tab pos="400050" algn="l"/>
                        </a:tabLst>
                      </a:pPr>
                      <a:r>
                        <a:rPr lang="en-US" altLang="ko-KR" sz="10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16core, 64GB</a:t>
                      </a:r>
                    </a:p>
                  </a:txBody>
                  <a:tcPr marL="18000" marR="1800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</a:tr>
              <a:tr h="152580"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1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66700" algn="l"/>
                          <a:tab pos="400050" algn="l"/>
                        </a:tabLst>
                      </a:pPr>
                      <a:r>
                        <a:rPr lang="en-US" altLang="ko-KR" sz="10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300G / 3.3T </a:t>
                      </a:r>
                    </a:p>
                  </a:txBody>
                  <a:tcPr marL="18000" marR="1800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</a:tr>
              <a:tr h="152580"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1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66700" algn="l"/>
                          <a:tab pos="400050" algn="l"/>
                        </a:tabLst>
                      </a:pPr>
                      <a:r>
                        <a:rPr lang="en-US" altLang="ko-KR" sz="10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CentOS 7</a:t>
                      </a:r>
                    </a:p>
                  </a:txBody>
                  <a:tcPr marL="18000" marR="1800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02" name="Group 129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08360155"/>
              </p:ext>
            </p:extLst>
          </p:nvPr>
        </p:nvGraphicFramePr>
        <p:xfrm>
          <a:off x="6999888" y="5906295"/>
          <a:ext cx="828000" cy="457740"/>
        </p:xfrm>
        <a:graphic>
          <a:graphicData uri="http://schemas.openxmlformats.org/drawingml/2006/table">
            <a:tbl>
              <a:tblPr/>
              <a:tblGrid>
                <a:gridCol w="828000"/>
              </a:tblGrid>
              <a:tr h="152580"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1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66700" algn="l"/>
                          <a:tab pos="400050" algn="l"/>
                        </a:tabLst>
                      </a:pPr>
                      <a:r>
                        <a:rPr lang="en-US" altLang="ko-KR" sz="10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16core, 64GB</a:t>
                      </a:r>
                    </a:p>
                  </a:txBody>
                  <a:tcPr marL="18000" marR="1800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</a:tr>
              <a:tr h="152580"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1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66700" algn="l"/>
                          <a:tab pos="400050" algn="l"/>
                        </a:tabLst>
                      </a:pPr>
                      <a:r>
                        <a:rPr lang="en-US" altLang="ko-KR" sz="10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150G / 2.5T </a:t>
                      </a:r>
                    </a:p>
                  </a:txBody>
                  <a:tcPr marL="18000" marR="1800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</a:tr>
              <a:tr h="152580"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1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66700" algn="l"/>
                          <a:tab pos="400050" algn="l"/>
                        </a:tabLst>
                      </a:pPr>
                      <a:r>
                        <a:rPr lang="en-US" altLang="ko-KR" sz="10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CentOS 7</a:t>
                      </a:r>
                    </a:p>
                  </a:txBody>
                  <a:tcPr marL="18000" marR="1800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03" name="Group 129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39759002"/>
              </p:ext>
            </p:extLst>
          </p:nvPr>
        </p:nvGraphicFramePr>
        <p:xfrm>
          <a:off x="848636" y="2816932"/>
          <a:ext cx="828000" cy="457740"/>
        </p:xfrm>
        <a:graphic>
          <a:graphicData uri="http://schemas.openxmlformats.org/drawingml/2006/table">
            <a:tbl>
              <a:tblPr/>
              <a:tblGrid>
                <a:gridCol w="828000"/>
              </a:tblGrid>
              <a:tr h="152580"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1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66700" algn="l"/>
                          <a:tab pos="400050" algn="l"/>
                        </a:tabLst>
                      </a:pPr>
                      <a:r>
                        <a:rPr lang="en-US" altLang="ko-KR" sz="10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8core, 64GB</a:t>
                      </a:r>
                    </a:p>
                  </a:txBody>
                  <a:tcPr marL="18000" marR="1800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</a:tr>
              <a:tr h="152580"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1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66700" algn="l"/>
                          <a:tab pos="400050" algn="l"/>
                        </a:tabLst>
                      </a:pPr>
                      <a:r>
                        <a:rPr lang="en-US" altLang="ko-KR" sz="10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300G</a:t>
                      </a:r>
                    </a:p>
                  </a:txBody>
                  <a:tcPr marL="18000" marR="1800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</a:tr>
              <a:tr h="152580"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1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66700" algn="l"/>
                          <a:tab pos="400050" algn="l"/>
                        </a:tabLst>
                      </a:pPr>
                      <a:r>
                        <a:rPr lang="en-US" altLang="ko-KR" sz="10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CentOS 7</a:t>
                      </a:r>
                    </a:p>
                  </a:txBody>
                  <a:tcPr marL="18000" marR="1800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3579835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68" name="꺾인 연결선 167"/>
          <p:cNvCxnSpPr/>
          <p:nvPr/>
        </p:nvCxnSpPr>
        <p:spPr>
          <a:xfrm rot="16200000" flipH="1">
            <a:off x="6276510" y="1424578"/>
            <a:ext cx="2117322" cy="3117863"/>
          </a:xfrm>
          <a:prstGeom prst="bentConnector4">
            <a:avLst>
              <a:gd name="adj1" fmla="val 3175"/>
              <a:gd name="adj2" fmla="val 107907"/>
            </a:avLst>
          </a:prstGeom>
          <a:ln>
            <a:solidFill>
              <a:srgbClr val="F6750A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4" name="꺾인 연결선 163"/>
          <p:cNvCxnSpPr/>
          <p:nvPr/>
        </p:nvCxnSpPr>
        <p:spPr>
          <a:xfrm rot="10800000">
            <a:off x="7691756" y="2813080"/>
            <a:ext cx="1173649" cy="1094438"/>
          </a:xfrm>
          <a:prstGeom prst="bentConnector3">
            <a:avLst>
              <a:gd name="adj1" fmla="val -30966"/>
            </a:avLst>
          </a:prstGeom>
          <a:ln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직사각형 1"/>
          <p:cNvSpPr/>
          <p:nvPr/>
        </p:nvSpPr>
        <p:spPr>
          <a:xfrm>
            <a:off x="811704" y="4904790"/>
            <a:ext cx="6192688" cy="1476537"/>
          </a:xfrm>
          <a:prstGeom prst="rect">
            <a:avLst/>
          </a:prstGeom>
          <a:solidFill>
            <a:schemeClr val="accent1">
              <a:lumMod val="20000"/>
              <a:lumOff val="80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88" name="직사각형 387"/>
          <p:cNvSpPr/>
          <p:nvPr/>
        </p:nvSpPr>
        <p:spPr>
          <a:xfrm>
            <a:off x="1157028" y="3193499"/>
            <a:ext cx="7776864" cy="477695"/>
          </a:xfrm>
          <a:prstGeom prst="rect">
            <a:avLst/>
          </a:prstGeom>
          <a:solidFill>
            <a:schemeClr val="bg2">
              <a:lumMod val="25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제목 1"/>
          <p:cNvSpPr>
            <a:spLocks noGrp="1"/>
          </p:cNvSpPr>
          <p:nvPr>
            <p:ph type="title"/>
          </p:nvPr>
        </p:nvSpPr>
        <p:spPr>
          <a:xfrm>
            <a:off x="273050" y="274175"/>
            <a:ext cx="7002350" cy="486995"/>
          </a:xfrm>
        </p:spPr>
        <p:txBody>
          <a:bodyPr/>
          <a:lstStyle/>
          <a:p>
            <a:r>
              <a:rPr lang="en-US" altLang="ko-KR" dirty="0"/>
              <a:t>2. </a:t>
            </a:r>
            <a:r>
              <a:rPr lang="ko-KR" altLang="en-US"/>
              <a:t>아키텍처 구성</a:t>
            </a:r>
            <a:endParaRPr lang="ko-KR" altLang="en-US" dirty="0"/>
          </a:p>
        </p:txBody>
      </p:sp>
      <p:sp>
        <p:nvSpPr>
          <p:cNvPr id="7" name="텍스트 개체 틀 2"/>
          <p:cNvSpPr>
            <a:spLocks noGrp="1"/>
          </p:cNvSpPr>
          <p:nvPr>
            <p:ph type="body" sz="quarter" idx="10"/>
          </p:nvPr>
        </p:nvSpPr>
        <p:spPr>
          <a:xfrm>
            <a:off x="273050" y="931367"/>
            <a:ext cx="9357519" cy="286801"/>
          </a:xfrm>
          <a:noFill/>
        </p:spPr>
        <p:txBody>
          <a:bodyPr wrap="square" lIns="0" tIns="47710" rIns="0" bIns="47710" rtlCol="0">
            <a:noAutofit/>
          </a:bodyPr>
          <a:lstStyle/>
          <a:p>
            <a:r>
              <a:rPr lang="en-US" altLang="ko-KR" sz="1600" b="1" dirty="0" smtClean="0">
                <a:latin typeface="+mn-ea"/>
              </a:rPr>
              <a:t>To-Be </a:t>
            </a:r>
            <a:r>
              <a:rPr lang="ko-KR" altLang="en-US" sz="1600" b="1" dirty="0" smtClean="0">
                <a:latin typeface="+mn-ea"/>
              </a:rPr>
              <a:t>아키텍처 </a:t>
            </a:r>
            <a:r>
              <a:rPr lang="ko-KR" altLang="en-US" sz="1600" b="1" smtClean="0">
                <a:latin typeface="+mn-ea"/>
              </a:rPr>
              <a:t>구성도 </a:t>
            </a:r>
            <a:r>
              <a:rPr lang="en-US" altLang="ko-KR" sz="1600" b="1" dirty="0" smtClean="0">
                <a:latin typeface="+mn-ea"/>
              </a:rPr>
              <a:t>– Kafka, </a:t>
            </a:r>
            <a:r>
              <a:rPr lang="en-US" altLang="ko-KR" sz="1600" b="1" dirty="0" err="1" smtClean="0">
                <a:latin typeface="+mn-ea"/>
              </a:rPr>
              <a:t>logstash</a:t>
            </a:r>
            <a:r>
              <a:rPr lang="en-US" altLang="ko-KR" sz="1600" b="1" dirty="0" smtClean="0">
                <a:latin typeface="+mn-ea"/>
              </a:rPr>
              <a:t> </a:t>
            </a:r>
            <a:r>
              <a:rPr lang="ko-KR" altLang="en-US" sz="1600" b="1" dirty="0" smtClean="0">
                <a:latin typeface="+mn-ea"/>
              </a:rPr>
              <a:t>서버 분리</a:t>
            </a:r>
            <a:endParaRPr lang="ko-KR" altLang="en-US" sz="1600" b="1" dirty="0">
              <a:latin typeface="+mn-ea"/>
            </a:endParaRPr>
          </a:p>
        </p:txBody>
      </p:sp>
      <p:sp>
        <p:nvSpPr>
          <p:cNvPr id="57" name="직사각형 56"/>
          <p:cNvSpPr/>
          <p:nvPr/>
        </p:nvSpPr>
        <p:spPr>
          <a:xfrm>
            <a:off x="1208584" y="3242634"/>
            <a:ext cx="1493889" cy="366386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36000" tIns="0" rIns="36000" bIns="0" rtlCol="0" anchor="ctr"/>
          <a:lstStyle/>
          <a:p>
            <a:pPr algn="ctr" defTabSz="995464"/>
            <a:r>
              <a:rPr lang="en-US" altLang="ko-KR" sz="800" b="1" dirty="0" err="1">
                <a:latin typeface="+mn-ea"/>
                <a:cs typeface="Arial" panose="020B0604020202020204" pitchFamily="34" charset="0"/>
              </a:rPr>
              <a:t>Elasticsearch</a:t>
            </a:r>
            <a:r>
              <a:rPr lang="en-US" altLang="ko-KR" sz="800" b="1" dirty="0">
                <a:latin typeface="+mn-ea"/>
                <a:cs typeface="Arial" panose="020B0604020202020204" pitchFamily="34" charset="0"/>
              </a:rPr>
              <a:t> #1</a:t>
            </a:r>
          </a:p>
          <a:p>
            <a:pPr algn="ctr" defTabSz="995464"/>
            <a:r>
              <a:rPr lang="en-US" altLang="ko-KR" sz="800" b="1" dirty="0" smtClean="0">
                <a:latin typeface="+mn-ea"/>
                <a:cs typeface="Arial" panose="020B0604020202020204" pitchFamily="34" charset="0"/>
              </a:rPr>
              <a:t>(19200</a:t>
            </a:r>
            <a:r>
              <a:rPr lang="en-US" altLang="ko-KR" sz="800" b="1" dirty="0">
                <a:latin typeface="+mn-ea"/>
                <a:cs typeface="Arial" panose="020B0604020202020204" pitchFamily="34" charset="0"/>
              </a:rPr>
              <a:t>, </a:t>
            </a:r>
            <a:r>
              <a:rPr lang="en-US" altLang="ko-KR" sz="800" b="1" dirty="0" smtClean="0">
                <a:latin typeface="+mn-ea"/>
                <a:cs typeface="Arial" panose="020B0604020202020204" pitchFamily="34" charset="0"/>
              </a:rPr>
              <a:t>19300</a:t>
            </a:r>
            <a:r>
              <a:rPr lang="en-US" altLang="ko-KR" sz="800" b="1" dirty="0">
                <a:latin typeface="+mn-ea"/>
                <a:cs typeface="Arial" panose="020B0604020202020204" pitchFamily="34" charset="0"/>
              </a:rPr>
              <a:t>)</a:t>
            </a:r>
          </a:p>
        </p:txBody>
      </p:sp>
      <p:sp>
        <p:nvSpPr>
          <p:cNvPr id="58" name="직사각형 57"/>
          <p:cNvSpPr/>
          <p:nvPr/>
        </p:nvSpPr>
        <p:spPr>
          <a:xfrm>
            <a:off x="3258680" y="3234271"/>
            <a:ext cx="1411864" cy="366386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36000" tIns="0" rIns="36000" bIns="0" rtlCol="0" anchor="ctr"/>
          <a:lstStyle/>
          <a:p>
            <a:pPr algn="ctr" defTabSz="995464"/>
            <a:r>
              <a:rPr lang="en-US" altLang="ko-KR" sz="800" b="1" dirty="0" err="1">
                <a:latin typeface="+mn-ea"/>
                <a:cs typeface="Arial" panose="020B0604020202020204" pitchFamily="34" charset="0"/>
              </a:rPr>
              <a:t>Elasticsearch</a:t>
            </a:r>
            <a:r>
              <a:rPr lang="en-US" altLang="ko-KR" sz="800" b="1" dirty="0">
                <a:latin typeface="+mn-ea"/>
                <a:cs typeface="Arial" panose="020B0604020202020204" pitchFamily="34" charset="0"/>
              </a:rPr>
              <a:t> #2</a:t>
            </a:r>
          </a:p>
          <a:p>
            <a:pPr algn="ctr" defTabSz="995464"/>
            <a:r>
              <a:rPr lang="en-US" altLang="ko-KR" sz="800" b="1" dirty="0" smtClean="0">
                <a:latin typeface="+mn-ea"/>
                <a:cs typeface="Arial" panose="020B0604020202020204" pitchFamily="34" charset="0"/>
              </a:rPr>
              <a:t>(19200</a:t>
            </a:r>
            <a:r>
              <a:rPr lang="en-US" altLang="ko-KR" sz="800" b="1" dirty="0">
                <a:latin typeface="+mn-ea"/>
                <a:cs typeface="Arial" panose="020B0604020202020204" pitchFamily="34" charset="0"/>
              </a:rPr>
              <a:t>, </a:t>
            </a:r>
            <a:r>
              <a:rPr lang="en-US" altLang="ko-KR" sz="800" b="1" dirty="0" smtClean="0">
                <a:latin typeface="+mn-ea"/>
                <a:cs typeface="Arial" panose="020B0604020202020204" pitchFamily="34" charset="0"/>
              </a:rPr>
              <a:t>19300</a:t>
            </a:r>
            <a:r>
              <a:rPr lang="en-US" altLang="ko-KR" sz="800" b="1" dirty="0">
                <a:latin typeface="+mn-ea"/>
                <a:cs typeface="Arial" panose="020B0604020202020204" pitchFamily="34" charset="0"/>
              </a:rPr>
              <a:t>)</a:t>
            </a:r>
          </a:p>
        </p:txBody>
      </p:sp>
      <p:sp>
        <p:nvSpPr>
          <p:cNvPr id="59" name="직사각형 58"/>
          <p:cNvSpPr/>
          <p:nvPr/>
        </p:nvSpPr>
        <p:spPr>
          <a:xfrm>
            <a:off x="5289108" y="3229597"/>
            <a:ext cx="1411864" cy="366386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36000" tIns="0" rIns="36000" bIns="0" rtlCol="0" anchor="ctr"/>
          <a:lstStyle/>
          <a:p>
            <a:pPr algn="ctr" defTabSz="995464"/>
            <a:r>
              <a:rPr lang="en-US" altLang="ko-KR" sz="800" b="1" dirty="0" err="1">
                <a:latin typeface="+mn-ea"/>
                <a:cs typeface="Arial" panose="020B0604020202020204" pitchFamily="34" charset="0"/>
              </a:rPr>
              <a:t>Elasticsearch</a:t>
            </a:r>
            <a:r>
              <a:rPr lang="en-US" altLang="ko-KR" sz="800" b="1" dirty="0">
                <a:latin typeface="+mn-ea"/>
                <a:cs typeface="Arial" panose="020B0604020202020204" pitchFamily="34" charset="0"/>
              </a:rPr>
              <a:t> #3</a:t>
            </a:r>
          </a:p>
          <a:p>
            <a:pPr algn="ctr" defTabSz="995464"/>
            <a:r>
              <a:rPr lang="en-US" altLang="ko-KR" sz="800" b="1" dirty="0" smtClean="0">
                <a:latin typeface="+mn-ea"/>
                <a:cs typeface="Arial" panose="020B0604020202020204" pitchFamily="34" charset="0"/>
              </a:rPr>
              <a:t>(19200</a:t>
            </a:r>
            <a:r>
              <a:rPr lang="en-US" altLang="ko-KR" sz="800" b="1" dirty="0">
                <a:latin typeface="+mn-ea"/>
                <a:cs typeface="Arial" panose="020B0604020202020204" pitchFamily="34" charset="0"/>
              </a:rPr>
              <a:t>, </a:t>
            </a:r>
            <a:r>
              <a:rPr lang="en-US" altLang="ko-KR" sz="800" b="1" dirty="0" smtClean="0">
                <a:latin typeface="+mn-ea"/>
                <a:cs typeface="Arial" panose="020B0604020202020204" pitchFamily="34" charset="0"/>
              </a:rPr>
              <a:t>19300</a:t>
            </a:r>
            <a:r>
              <a:rPr lang="en-US" altLang="ko-KR" sz="800" b="1" dirty="0">
                <a:latin typeface="+mn-ea"/>
                <a:cs typeface="Arial" panose="020B0604020202020204" pitchFamily="34" charset="0"/>
              </a:rPr>
              <a:t>)</a:t>
            </a:r>
          </a:p>
        </p:txBody>
      </p:sp>
      <p:sp>
        <p:nvSpPr>
          <p:cNvPr id="60" name="직사각형 59"/>
          <p:cNvSpPr/>
          <p:nvPr/>
        </p:nvSpPr>
        <p:spPr>
          <a:xfrm>
            <a:off x="7435600" y="3229598"/>
            <a:ext cx="1440000" cy="36638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ko-KR" sz="800" b="1" dirty="0" err="1">
                <a:latin typeface="+mn-ea"/>
              </a:rPr>
              <a:t>Elasticsearch</a:t>
            </a:r>
            <a:r>
              <a:rPr lang="en-US" altLang="ko-KR" sz="800" b="1" dirty="0">
                <a:latin typeface="+mn-ea"/>
              </a:rPr>
              <a:t> </a:t>
            </a:r>
            <a:r>
              <a:rPr lang="en-US" altLang="ko-KR" sz="800" b="1" dirty="0" smtClean="0">
                <a:latin typeface="+mn-ea"/>
              </a:rPr>
              <a:t>#5</a:t>
            </a:r>
            <a:endParaRPr lang="en-US" altLang="ko-KR" sz="800" b="1" dirty="0">
              <a:latin typeface="+mn-ea"/>
            </a:endParaRPr>
          </a:p>
          <a:p>
            <a:pPr algn="ctr"/>
            <a:r>
              <a:rPr lang="en-US" altLang="ko-KR" sz="800" b="1" dirty="0" smtClean="0">
                <a:latin typeface="+mn-ea"/>
              </a:rPr>
              <a:t>(19200</a:t>
            </a:r>
            <a:r>
              <a:rPr lang="en-US" altLang="ko-KR" sz="800" b="1" dirty="0">
                <a:latin typeface="+mn-ea"/>
              </a:rPr>
              <a:t>, </a:t>
            </a:r>
            <a:r>
              <a:rPr lang="en-US" altLang="ko-KR" sz="800" b="1" dirty="0" smtClean="0">
                <a:latin typeface="+mn-ea"/>
              </a:rPr>
              <a:t>19300</a:t>
            </a:r>
            <a:r>
              <a:rPr lang="en-US" altLang="ko-KR" sz="800" b="1" dirty="0">
                <a:latin typeface="+mn-ea"/>
              </a:rPr>
              <a:t>)</a:t>
            </a:r>
          </a:p>
        </p:txBody>
      </p:sp>
      <p:sp>
        <p:nvSpPr>
          <p:cNvPr id="61" name="직사각형 60"/>
          <p:cNvSpPr/>
          <p:nvPr/>
        </p:nvSpPr>
        <p:spPr>
          <a:xfrm>
            <a:off x="1210473" y="5248794"/>
            <a:ext cx="1493889" cy="36638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ko-KR" sz="900" dirty="0" err="1" smtClean="0">
                <a:latin typeface="+mn-ea"/>
              </a:rPr>
              <a:t>Logstash</a:t>
            </a:r>
            <a:endParaRPr lang="en-US" altLang="ko-KR" sz="900" dirty="0" smtClean="0">
              <a:latin typeface="+mn-ea"/>
            </a:endParaRPr>
          </a:p>
          <a:p>
            <a:pPr algn="ctr"/>
            <a:r>
              <a:rPr lang="en-US" altLang="ko-KR" sz="900" dirty="0" smtClean="0">
                <a:latin typeface="+mn-ea"/>
              </a:rPr>
              <a:t>(</a:t>
            </a:r>
            <a:r>
              <a:rPr lang="en-US" altLang="ko-KR" sz="900" dirty="0" err="1" smtClean="0">
                <a:latin typeface="+mn-ea"/>
              </a:rPr>
              <a:t>KafKa</a:t>
            </a:r>
            <a:r>
              <a:rPr lang="en-US" altLang="ko-KR" sz="900" dirty="0" smtClean="0">
                <a:latin typeface="+mn-ea"/>
              </a:rPr>
              <a:t>)</a:t>
            </a:r>
          </a:p>
        </p:txBody>
      </p:sp>
      <p:sp>
        <p:nvSpPr>
          <p:cNvPr id="62" name="직사각형 61"/>
          <p:cNvSpPr/>
          <p:nvPr/>
        </p:nvSpPr>
        <p:spPr>
          <a:xfrm>
            <a:off x="3257842" y="5248792"/>
            <a:ext cx="1411864" cy="36638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ko-KR" sz="900" dirty="0" err="1" smtClean="0">
                <a:latin typeface="+mn-ea"/>
              </a:rPr>
              <a:t>Logstash</a:t>
            </a:r>
            <a:endParaRPr lang="en-US" altLang="ko-KR" sz="900" dirty="0" smtClean="0">
              <a:latin typeface="+mn-ea"/>
            </a:endParaRPr>
          </a:p>
          <a:p>
            <a:pPr algn="ctr"/>
            <a:r>
              <a:rPr lang="en-US" altLang="ko-KR" sz="900" dirty="0">
                <a:latin typeface="+mn-ea"/>
              </a:rPr>
              <a:t>(</a:t>
            </a:r>
            <a:r>
              <a:rPr lang="en-US" altLang="ko-KR" sz="900" dirty="0" err="1">
                <a:latin typeface="+mn-ea"/>
              </a:rPr>
              <a:t>KafKa</a:t>
            </a:r>
            <a:r>
              <a:rPr lang="en-US" altLang="ko-KR" sz="900" dirty="0">
                <a:latin typeface="+mn-ea"/>
              </a:rPr>
              <a:t>)</a:t>
            </a:r>
            <a:endParaRPr lang="en-US" altLang="ko-KR" sz="900" dirty="0" smtClean="0">
              <a:latin typeface="+mn-ea"/>
            </a:endParaRPr>
          </a:p>
        </p:txBody>
      </p:sp>
      <p:sp>
        <p:nvSpPr>
          <p:cNvPr id="63" name="직사각형 62"/>
          <p:cNvSpPr/>
          <p:nvPr/>
        </p:nvSpPr>
        <p:spPr>
          <a:xfrm>
            <a:off x="5300129" y="5248794"/>
            <a:ext cx="1411864" cy="36638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ko-KR" sz="900" dirty="0" err="1" smtClean="0">
                <a:latin typeface="+mn-ea"/>
              </a:rPr>
              <a:t>Logstash</a:t>
            </a:r>
            <a:endParaRPr lang="en-US" altLang="ko-KR" sz="900" dirty="0" smtClean="0">
              <a:latin typeface="+mn-ea"/>
            </a:endParaRPr>
          </a:p>
          <a:p>
            <a:pPr algn="ctr"/>
            <a:r>
              <a:rPr lang="en-US" altLang="ko-KR" sz="900" dirty="0">
                <a:latin typeface="+mn-ea"/>
              </a:rPr>
              <a:t>(</a:t>
            </a:r>
            <a:r>
              <a:rPr lang="en-US" altLang="ko-KR" sz="900" dirty="0" err="1">
                <a:latin typeface="+mn-ea"/>
              </a:rPr>
              <a:t>KafKa</a:t>
            </a:r>
            <a:r>
              <a:rPr lang="en-US" altLang="ko-KR" sz="900" dirty="0">
                <a:latin typeface="+mn-ea"/>
              </a:rPr>
              <a:t>)</a:t>
            </a:r>
          </a:p>
        </p:txBody>
      </p:sp>
      <p:cxnSp>
        <p:nvCxnSpPr>
          <p:cNvPr id="64" name="직선 화살표 연결선 63"/>
          <p:cNvCxnSpPr>
            <a:stCxn id="61" idx="0"/>
            <a:endCxn id="57" idx="2"/>
          </p:cNvCxnSpPr>
          <p:nvPr/>
        </p:nvCxnSpPr>
        <p:spPr>
          <a:xfrm flipH="1" flipV="1">
            <a:off x="1955529" y="3609020"/>
            <a:ext cx="1889" cy="163977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직사각형 73"/>
          <p:cNvSpPr/>
          <p:nvPr/>
        </p:nvSpPr>
        <p:spPr>
          <a:xfrm>
            <a:off x="1076394" y="2949263"/>
            <a:ext cx="1764197" cy="1772164"/>
          </a:xfrm>
          <a:prstGeom prst="rect">
            <a:avLst/>
          </a:prstGeom>
          <a:noFill/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r"/>
            <a:r>
              <a:rPr lang="en-US" altLang="ko-KR" sz="1200" dirty="0" smtClean="0">
                <a:solidFill>
                  <a:schemeClr val="tx1"/>
                </a:solidFill>
                <a:latin typeface="+mn-ea"/>
              </a:rPr>
              <a:t>obpelk01</a:t>
            </a:r>
            <a:endParaRPr lang="ko-KR" altLang="en-US" sz="1200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75" name="직사각형 74"/>
          <p:cNvSpPr/>
          <p:nvPr/>
        </p:nvSpPr>
        <p:spPr>
          <a:xfrm>
            <a:off x="3101244" y="2949264"/>
            <a:ext cx="1758500" cy="1772162"/>
          </a:xfrm>
          <a:prstGeom prst="rect">
            <a:avLst/>
          </a:prstGeom>
          <a:noFill/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r"/>
            <a:r>
              <a:rPr lang="en-US" altLang="ko-KR" sz="1200" dirty="0" smtClean="0">
                <a:solidFill>
                  <a:schemeClr val="tx1"/>
                </a:solidFill>
                <a:latin typeface="+mn-ea"/>
              </a:rPr>
              <a:t>obpelk02</a:t>
            </a:r>
            <a:endParaRPr lang="ko-KR" altLang="en-US" sz="1200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76" name="직사각형 75"/>
          <p:cNvSpPr/>
          <p:nvPr/>
        </p:nvSpPr>
        <p:spPr>
          <a:xfrm>
            <a:off x="5104058" y="2949264"/>
            <a:ext cx="1781965" cy="1772162"/>
          </a:xfrm>
          <a:prstGeom prst="rect">
            <a:avLst/>
          </a:prstGeom>
          <a:noFill/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r"/>
            <a:r>
              <a:rPr lang="en-US" altLang="ko-KR" sz="1200" dirty="0">
                <a:solidFill>
                  <a:schemeClr val="tx1"/>
                </a:solidFill>
                <a:latin typeface="+mn-ea"/>
              </a:rPr>
              <a:t>obpelk03</a:t>
            </a:r>
            <a:endParaRPr lang="ko-KR" altLang="en-US" sz="1200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77" name="직사각형 76"/>
          <p:cNvSpPr/>
          <p:nvPr/>
        </p:nvSpPr>
        <p:spPr>
          <a:xfrm>
            <a:off x="7237264" y="2949263"/>
            <a:ext cx="1800743" cy="1784999"/>
          </a:xfrm>
          <a:prstGeom prst="rect">
            <a:avLst/>
          </a:prstGeom>
          <a:noFill/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r"/>
            <a:r>
              <a:rPr lang="en-US" altLang="ko-KR" sz="1200" dirty="0">
                <a:solidFill>
                  <a:schemeClr val="tx1"/>
                </a:solidFill>
                <a:latin typeface="+mn-ea"/>
              </a:rPr>
              <a:t>obpelk05</a:t>
            </a:r>
            <a:endParaRPr lang="ko-KR" altLang="en-US" sz="1200" dirty="0">
              <a:solidFill>
                <a:schemeClr val="tx1"/>
              </a:solidFill>
              <a:latin typeface="+mn-ea"/>
            </a:endParaRPr>
          </a:p>
        </p:txBody>
      </p:sp>
      <p:cxnSp>
        <p:nvCxnSpPr>
          <p:cNvPr id="78" name="꺾인 연결선 77"/>
          <p:cNvCxnSpPr>
            <a:stCxn id="42" idx="2"/>
            <a:endCxn id="57" idx="0"/>
          </p:cNvCxnSpPr>
          <p:nvPr/>
        </p:nvCxnSpPr>
        <p:spPr>
          <a:xfrm rot="5400000">
            <a:off x="4457596" y="8476"/>
            <a:ext cx="732092" cy="5736225"/>
          </a:xfrm>
          <a:prstGeom prst="bentConnector3">
            <a:avLst>
              <a:gd name="adj1" fmla="val 42863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꺾인 연결선 78"/>
          <p:cNvCxnSpPr>
            <a:stCxn id="42" idx="2"/>
            <a:endCxn id="58" idx="0"/>
          </p:cNvCxnSpPr>
          <p:nvPr/>
        </p:nvCxnSpPr>
        <p:spPr>
          <a:xfrm rot="5400000">
            <a:off x="5466319" y="1008835"/>
            <a:ext cx="723729" cy="3727142"/>
          </a:xfrm>
          <a:prstGeom prst="bentConnector3">
            <a:avLst>
              <a:gd name="adj1" fmla="val 43983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꺾인 연결선 79"/>
          <p:cNvCxnSpPr>
            <a:stCxn id="42" idx="2"/>
            <a:endCxn id="59" idx="0"/>
          </p:cNvCxnSpPr>
          <p:nvPr/>
        </p:nvCxnSpPr>
        <p:spPr>
          <a:xfrm rot="5400000">
            <a:off x="6483870" y="2021712"/>
            <a:ext cx="719055" cy="1696714"/>
          </a:xfrm>
          <a:prstGeom prst="bentConnector3">
            <a:avLst>
              <a:gd name="adj1" fmla="val 45155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직사각형 44"/>
          <p:cNvSpPr/>
          <p:nvPr/>
        </p:nvSpPr>
        <p:spPr>
          <a:xfrm>
            <a:off x="1273141" y="1935058"/>
            <a:ext cx="1396055" cy="36638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ko-KR" sz="900" dirty="0" err="1" smtClean="0">
                <a:latin typeface="+mn-ea"/>
              </a:rPr>
              <a:t>NginX</a:t>
            </a:r>
            <a:r>
              <a:rPr lang="en-US" altLang="ko-KR" sz="900" dirty="0" smtClean="0">
                <a:latin typeface="+mn-ea"/>
              </a:rPr>
              <a:t> : 15600</a:t>
            </a:r>
          </a:p>
          <a:p>
            <a:pPr algn="ctr"/>
            <a:r>
              <a:rPr lang="en-US" altLang="ko-KR" sz="900" dirty="0" smtClean="0">
                <a:latin typeface="+mn-ea"/>
              </a:rPr>
              <a:t>(</a:t>
            </a:r>
            <a:r>
              <a:rPr lang="ko-KR" altLang="en-US" sz="900" dirty="0" err="1" smtClean="0">
                <a:latin typeface="+mn-ea"/>
              </a:rPr>
              <a:t>로드밸런서</a:t>
            </a:r>
            <a:r>
              <a:rPr lang="en-US" altLang="ko-KR" sz="900" dirty="0" smtClean="0">
                <a:latin typeface="+mn-ea"/>
              </a:rPr>
              <a:t>)</a:t>
            </a:r>
            <a:endParaRPr lang="ko-KR" altLang="en-US" sz="900" dirty="0">
              <a:latin typeface="+mn-ea"/>
            </a:endParaRPr>
          </a:p>
        </p:txBody>
      </p:sp>
      <p:sp>
        <p:nvSpPr>
          <p:cNvPr id="46" name="직사각형 45"/>
          <p:cNvSpPr/>
          <p:nvPr/>
        </p:nvSpPr>
        <p:spPr>
          <a:xfrm>
            <a:off x="3144817" y="1715170"/>
            <a:ext cx="1525726" cy="36638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ko-KR" sz="900" dirty="0" err="1" smtClean="0">
                <a:latin typeface="+mn-ea"/>
              </a:rPr>
              <a:t>Kibana</a:t>
            </a:r>
            <a:r>
              <a:rPr lang="en-US" altLang="ko-KR" sz="900" dirty="0" smtClean="0">
                <a:latin typeface="+mn-ea"/>
              </a:rPr>
              <a:t> #1 : 15601</a:t>
            </a:r>
            <a:endParaRPr lang="ko-KR" altLang="en-US" sz="900" dirty="0">
              <a:latin typeface="+mn-ea"/>
            </a:endParaRPr>
          </a:p>
        </p:txBody>
      </p:sp>
      <p:sp>
        <p:nvSpPr>
          <p:cNvPr id="47" name="직사각형 46"/>
          <p:cNvSpPr/>
          <p:nvPr/>
        </p:nvSpPr>
        <p:spPr>
          <a:xfrm>
            <a:off x="3137255" y="2176876"/>
            <a:ext cx="1533288" cy="36638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ko-KR" sz="900" dirty="0" err="1" smtClean="0">
                <a:latin typeface="+mn-ea"/>
              </a:rPr>
              <a:t>Kibana</a:t>
            </a:r>
            <a:r>
              <a:rPr lang="en-US" altLang="ko-KR" sz="900" dirty="0" smtClean="0">
                <a:latin typeface="+mn-ea"/>
              </a:rPr>
              <a:t> #2 : 15602</a:t>
            </a:r>
            <a:endParaRPr lang="ko-KR" altLang="en-US" sz="900" dirty="0">
              <a:latin typeface="+mn-ea"/>
            </a:endParaRPr>
          </a:p>
        </p:txBody>
      </p:sp>
      <p:cxnSp>
        <p:nvCxnSpPr>
          <p:cNvPr id="50" name="직선 화살표 연결선 49"/>
          <p:cNvCxnSpPr>
            <a:stCxn id="45" idx="3"/>
            <a:endCxn id="46" idx="1"/>
          </p:cNvCxnSpPr>
          <p:nvPr/>
        </p:nvCxnSpPr>
        <p:spPr>
          <a:xfrm flipV="1">
            <a:off x="2669196" y="1898363"/>
            <a:ext cx="475621" cy="21988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직선 화살표 연결선 50"/>
          <p:cNvCxnSpPr>
            <a:stCxn id="45" idx="3"/>
            <a:endCxn id="47" idx="1"/>
          </p:cNvCxnSpPr>
          <p:nvPr/>
        </p:nvCxnSpPr>
        <p:spPr>
          <a:xfrm>
            <a:off x="2669196" y="2118251"/>
            <a:ext cx="468059" cy="24181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직선 화살표 연결선 53"/>
          <p:cNvCxnSpPr>
            <a:stCxn id="46" idx="3"/>
            <a:endCxn id="67" idx="1"/>
          </p:cNvCxnSpPr>
          <p:nvPr/>
        </p:nvCxnSpPr>
        <p:spPr>
          <a:xfrm>
            <a:off x="4670543" y="1898363"/>
            <a:ext cx="482929" cy="20967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직선 화살표 연결선 54"/>
          <p:cNvCxnSpPr>
            <a:stCxn id="47" idx="3"/>
            <a:endCxn id="67" idx="1"/>
          </p:cNvCxnSpPr>
          <p:nvPr/>
        </p:nvCxnSpPr>
        <p:spPr>
          <a:xfrm flipV="1">
            <a:off x="4670543" y="2108041"/>
            <a:ext cx="482929" cy="25202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직사각형 72"/>
          <p:cNvSpPr/>
          <p:nvPr/>
        </p:nvSpPr>
        <p:spPr>
          <a:xfrm>
            <a:off x="1085019" y="1232756"/>
            <a:ext cx="7956885" cy="1441164"/>
          </a:xfrm>
          <a:prstGeom prst="rect">
            <a:avLst/>
          </a:prstGeom>
          <a:noFill/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r"/>
            <a:r>
              <a:rPr lang="en-US" altLang="ko-KR" sz="1200" dirty="0" smtClean="0">
                <a:solidFill>
                  <a:schemeClr val="tx1"/>
                </a:solidFill>
                <a:latin typeface="+mn-ea"/>
              </a:rPr>
              <a:t>obpelk04</a:t>
            </a:r>
            <a:endParaRPr lang="ko-KR" altLang="en-US" sz="1200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86" name="직사각형 85"/>
          <p:cNvSpPr/>
          <p:nvPr/>
        </p:nvSpPr>
        <p:spPr>
          <a:xfrm>
            <a:off x="1273141" y="1340768"/>
            <a:ext cx="1396055" cy="36638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ko-KR" sz="900" dirty="0" smtClean="0">
                <a:latin typeface="+mn-ea"/>
              </a:rPr>
              <a:t>Tomcat : 8080</a:t>
            </a:r>
          </a:p>
          <a:p>
            <a:pPr algn="ctr"/>
            <a:r>
              <a:rPr lang="en-US" altLang="ko-KR" sz="900" dirty="0" smtClean="0">
                <a:latin typeface="+mn-ea"/>
              </a:rPr>
              <a:t>(</a:t>
            </a:r>
            <a:r>
              <a:rPr lang="ko-KR" altLang="en-US" sz="900" dirty="0" smtClean="0">
                <a:latin typeface="+mn-ea"/>
              </a:rPr>
              <a:t>장애분석시스템</a:t>
            </a:r>
            <a:r>
              <a:rPr lang="en-US" altLang="ko-KR" sz="900" dirty="0" smtClean="0">
                <a:latin typeface="+mn-ea"/>
              </a:rPr>
              <a:t>)</a:t>
            </a:r>
            <a:endParaRPr lang="ko-KR" altLang="en-US" sz="900" dirty="0">
              <a:latin typeface="+mn-ea"/>
            </a:endParaRPr>
          </a:p>
        </p:txBody>
      </p:sp>
      <p:cxnSp>
        <p:nvCxnSpPr>
          <p:cNvPr id="87" name="직선 화살표 연결선 86"/>
          <p:cNvCxnSpPr>
            <a:stCxn id="86" idx="2"/>
            <a:endCxn id="45" idx="0"/>
          </p:cNvCxnSpPr>
          <p:nvPr/>
        </p:nvCxnSpPr>
        <p:spPr>
          <a:xfrm>
            <a:off x="1971169" y="1707154"/>
            <a:ext cx="0" cy="22790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5" name="꺾인 연결선 144"/>
          <p:cNvCxnSpPr>
            <a:stCxn id="63" idx="0"/>
            <a:endCxn id="58" idx="2"/>
          </p:cNvCxnSpPr>
          <p:nvPr/>
        </p:nvCxnSpPr>
        <p:spPr>
          <a:xfrm rot="16200000" flipV="1">
            <a:off x="4161269" y="3404001"/>
            <a:ext cx="1648137" cy="2041449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8" name="직선 화살표 연결선 147"/>
          <p:cNvCxnSpPr>
            <a:stCxn id="63" idx="0"/>
            <a:endCxn id="59" idx="2"/>
          </p:cNvCxnSpPr>
          <p:nvPr/>
        </p:nvCxnSpPr>
        <p:spPr>
          <a:xfrm flipH="1" flipV="1">
            <a:off x="5995040" y="3595983"/>
            <a:ext cx="11021" cy="165281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3" name="직선 화살표 연결선 152"/>
          <p:cNvCxnSpPr>
            <a:stCxn id="62" idx="0"/>
            <a:endCxn id="58" idx="2"/>
          </p:cNvCxnSpPr>
          <p:nvPr/>
        </p:nvCxnSpPr>
        <p:spPr>
          <a:xfrm flipV="1">
            <a:off x="3963774" y="3600657"/>
            <a:ext cx="838" cy="164813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6" name="꺾인 연결선 155"/>
          <p:cNvCxnSpPr>
            <a:stCxn id="61" idx="0"/>
            <a:endCxn id="58" idx="2"/>
          </p:cNvCxnSpPr>
          <p:nvPr/>
        </p:nvCxnSpPr>
        <p:spPr>
          <a:xfrm rot="5400000" flipH="1" flipV="1">
            <a:off x="2136947" y="3421129"/>
            <a:ext cx="1648137" cy="2007194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직사각형 41"/>
          <p:cNvSpPr/>
          <p:nvPr/>
        </p:nvSpPr>
        <p:spPr>
          <a:xfrm>
            <a:off x="6971754" y="2046910"/>
            <a:ext cx="1440000" cy="463632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rgbClr val="EEC3B4"/>
              </a:gs>
              <a:gs pos="83000">
                <a:srgbClr val="EFC6B3"/>
              </a:gs>
              <a:gs pos="100000">
                <a:srgbClr val="F3D4CD"/>
              </a:gs>
            </a:gsLst>
            <a:lin ang="5400000" scaled="1"/>
          </a:gra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36000" tIns="0" rIns="36000" bIns="0" rtlCol="0" anchor="ctr"/>
          <a:lstStyle/>
          <a:p>
            <a:pPr algn="ctr" defTabSz="995464"/>
            <a:r>
              <a:rPr lang="en-US" altLang="ko-KR" sz="900" b="1" dirty="0" err="1">
                <a:latin typeface="+mn-ea"/>
                <a:cs typeface="Arial" panose="020B0604020202020204" pitchFamily="34" charset="0"/>
              </a:rPr>
              <a:t>Elasticsearch</a:t>
            </a:r>
            <a:r>
              <a:rPr lang="en-US" altLang="ko-KR" sz="900" b="1" dirty="0">
                <a:latin typeface="+mn-ea"/>
                <a:cs typeface="Arial" panose="020B0604020202020204" pitchFamily="34" charset="0"/>
              </a:rPr>
              <a:t> #4-1</a:t>
            </a:r>
          </a:p>
          <a:p>
            <a:pPr algn="ctr" defTabSz="995464"/>
            <a:r>
              <a:rPr lang="en-US" altLang="ko-KR" sz="900" b="1" dirty="0" smtClean="0">
                <a:latin typeface="+mn-ea"/>
                <a:cs typeface="Arial" panose="020B0604020202020204" pitchFamily="34" charset="0"/>
              </a:rPr>
              <a:t>(29210</a:t>
            </a:r>
            <a:r>
              <a:rPr lang="en-US" altLang="ko-KR" sz="900" b="1" dirty="0">
                <a:latin typeface="+mn-ea"/>
                <a:cs typeface="Arial" panose="020B0604020202020204" pitchFamily="34" charset="0"/>
              </a:rPr>
              <a:t>, </a:t>
            </a:r>
            <a:r>
              <a:rPr lang="en-US" altLang="ko-KR" sz="900" b="1" dirty="0" smtClean="0">
                <a:latin typeface="+mn-ea"/>
                <a:cs typeface="Arial" panose="020B0604020202020204" pitchFamily="34" charset="0"/>
              </a:rPr>
              <a:t>29310</a:t>
            </a:r>
            <a:r>
              <a:rPr lang="en-US" altLang="ko-KR" sz="900" b="1" dirty="0">
                <a:latin typeface="+mn-ea"/>
                <a:cs typeface="Arial" panose="020B0604020202020204" pitchFamily="34" charset="0"/>
              </a:rPr>
              <a:t>)</a:t>
            </a:r>
          </a:p>
          <a:p>
            <a:pPr algn="ctr" defTabSz="995464"/>
            <a:r>
              <a:rPr lang="en-US" altLang="ko-KR" sz="900" b="1" dirty="0">
                <a:latin typeface="+mn-ea"/>
                <a:cs typeface="Arial" panose="020B0604020202020204" pitchFamily="34" charset="0"/>
              </a:rPr>
              <a:t>(Coordinator)</a:t>
            </a:r>
          </a:p>
        </p:txBody>
      </p:sp>
      <p:sp>
        <p:nvSpPr>
          <p:cNvPr id="67" name="직사각형 66"/>
          <p:cNvSpPr/>
          <p:nvPr/>
        </p:nvSpPr>
        <p:spPr>
          <a:xfrm>
            <a:off x="5153472" y="1924848"/>
            <a:ext cx="1188133" cy="366386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4"/>
              </a:gs>
              <a:gs pos="83000">
                <a:schemeClr val="accent4"/>
              </a:gs>
              <a:gs pos="100000">
                <a:schemeClr val="accent4"/>
              </a:gs>
            </a:gsLst>
            <a:lin ang="5400000" scaled="1"/>
          </a:gra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36000" tIns="0" rIns="36000" bIns="0" rtlCol="0" anchor="ctr"/>
          <a:lstStyle/>
          <a:p>
            <a:pPr algn="ctr" defTabSz="995464"/>
            <a:r>
              <a:rPr lang="en-US" altLang="ko-KR" sz="900" b="1" dirty="0" err="1">
                <a:latin typeface="+mn-ea"/>
                <a:cs typeface="Arial" panose="020B0604020202020204" pitchFamily="34" charset="0"/>
              </a:rPr>
              <a:t>NginX</a:t>
            </a:r>
            <a:r>
              <a:rPr lang="en-US" altLang="ko-KR" sz="900" b="1" dirty="0">
                <a:latin typeface="+mn-ea"/>
                <a:cs typeface="Arial" panose="020B0604020202020204" pitchFamily="34" charset="0"/>
              </a:rPr>
              <a:t> : </a:t>
            </a:r>
            <a:r>
              <a:rPr lang="en-US" altLang="ko-KR" sz="900" b="1" dirty="0" smtClean="0">
                <a:latin typeface="+mn-ea"/>
                <a:cs typeface="Arial" panose="020B0604020202020204" pitchFamily="34" charset="0"/>
              </a:rPr>
              <a:t>29200</a:t>
            </a:r>
            <a:endParaRPr lang="en-US" altLang="ko-KR" sz="900" b="1" dirty="0">
              <a:latin typeface="+mn-ea"/>
              <a:cs typeface="Arial" panose="020B0604020202020204" pitchFamily="34" charset="0"/>
            </a:endParaRPr>
          </a:p>
          <a:p>
            <a:pPr algn="ctr" defTabSz="995464"/>
            <a:r>
              <a:rPr lang="en-US" altLang="ko-KR" sz="900" b="1" dirty="0">
                <a:latin typeface="+mn-ea"/>
                <a:cs typeface="Arial" panose="020B0604020202020204" pitchFamily="34" charset="0"/>
              </a:rPr>
              <a:t>(</a:t>
            </a:r>
            <a:r>
              <a:rPr lang="ko-KR" altLang="en-US" sz="900" b="1" dirty="0" err="1">
                <a:latin typeface="+mn-ea"/>
                <a:cs typeface="Arial" panose="020B0604020202020204" pitchFamily="34" charset="0"/>
              </a:rPr>
              <a:t>로드밸런서</a:t>
            </a:r>
            <a:r>
              <a:rPr lang="en-US" altLang="ko-KR" sz="900" b="1" dirty="0">
                <a:latin typeface="+mn-ea"/>
                <a:cs typeface="Arial" panose="020B0604020202020204" pitchFamily="34" charset="0"/>
              </a:rPr>
              <a:t>)</a:t>
            </a:r>
            <a:endParaRPr lang="ko-KR" altLang="en-US" sz="900" b="1" dirty="0">
              <a:latin typeface="+mn-ea"/>
              <a:cs typeface="Arial" panose="020B0604020202020204" pitchFamily="34" charset="0"/>
            </a:endParaRPr>
          </a:p>
        </p:txBody>
      </p:sp>
      <p:cxnSp>
        <p:nvCxnSpPr>
          <p:cNvPr id="102" name="직선 화살표 연결선 101"/>
          <p:cNvCxnSpPr>
            <a:stCxn id="57" idx="3"/>
            <a:endCxn id="58" idx="1"/>
          </p:cNvCxnSpPr>
          <p:nvPr/>
        </p:nvCxnSpPr>
        <p:spPr>
          <a:xfrm flipV="1">
            <a:off x="2702473" y="3417464"/>
            <a:ext cx="556207" cy="8363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직선 화살표 연결선 104"/>
          <p:cNvCxnSpPr>
            <a:stCxn id="58" idx="3"/>
            <a:endCxn id="59" idx="1"/>
          </p:cNvCxnSpPr>
          <p:nvPr/>
        </p:nvCxnSpPr>
        <p:spPr>
          <a:xfrm flipV="1">
            <a:off x="4670544" y="3412790"/>
            <a:ext cx="618564" cy="4674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직선 화살표 연결선 107"/>
          <p:cNvCxnSpPr>
            <a:stCxn id="59" idx="3"/>
            <a:endCxn id="60" idx="1"/>
          </p:cNvCxnSpPr>
          <p:nvPr/>
        </p:nvCxnSpPr>
        <p:spPr>
          <a:xfrm>
            <a:off x="6700972" y="3412790"/>
            <a:ext cx="734628" cy="1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7" name="직선 화살표 연결선 116"/>
          <p:cNvCxnSpPr>
            <a:stCxn id="67" idx="3"/>
            <a:endCxn id="42" idx="1"/>
          </p:cNvCxnSpPr>
          <p:nvPr/>
        </p:nvCxnSpPr>
        <p:spPr>
          <a:xfrm>
            <a:off x="6341605" y="2108041"/>
            <a:ext cx="630149" cy="170685"/>
          </a:xfrm>
          <a:prstGeom prst="straightConnector1">
            <a:avLst/>
          </a:prstGeom>
          <a:ln>
            <a:solidFill>
              <a:srgbClr val="F6750A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3" name="직사각형 122"/>
          <p:cNvSpPr/>
          <p:nvPr/>
        </p:nvSpPr>
        <p:spPr>
          <a:xfrm>
            <a:off x="1210473" y="5831204"/>
            <a:ext cx="1493889" cy="366386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rgbClr val="B5D29B"/>
              </a:gs>
              <a:gs pos="83000">
                <a:srgbClr val="B5D29B"/>
              </a:gs>
              <a:gs pos="100000">
                <a:srgbClr val="CEE19B"/>
              </a:gs>
            </a:gsLst>
            <a:lin ang="5400000" scaled="1"/>
          </a:gra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36000" tIns="0" rIns="36000" bIns="0" rtlCol="0" anchor="ctr"/>
          <a:lstStyle/>
          <a:p>
            <a:pPr algn="ctr" defTabSz="995464"/>
            <a:r>
              <a:rPr lang="en-US" altLang="ko-KR" sz="800" b="1" dirty="0" err="1">
                <a:latin typeface="+mn-ea"/>
                <a:cs typeface="Arial" panose="020B0604020202020204" pitchFamily="34" charset="0"/>
              </a:rPr>
              <a:t>KafKa</a:t>
            </a:r>
            <a:r>
              <a:rPr lang="en-US" altLang="ko-KR" sz="800" b="1" dirty="0">
                <a:latin typeface="+mn-ea"/>
                <a:cs typeface="Arial" panose="020B0604020202020204" pitchFamily="34" charset="0"/>
              </a:rPr>
              <a:t> #11</a:t>
            </a:r>
          </a:p>
          <a:p>
            <a:pPr algn="ctr" defTabSz="995464"/>
            <a:r>
              <a:rPr lang="en-US" altLang="ko-KR" sz="800" b="1" dirty="0">
                <a:latin typeface="+mn-ea"/>
                <a:cs typeface="Arial" panose="020B0604020202020204" pitchFamily="34" charset="0"/>
              </a:rPr>
              <a:t>(9092)</a:t>
            </a:r>
          </a:p>
        </p:txBody>
      </p:sp>
      <p:sp>
        <p:nvSpPr>
          <p:cNvPr id="124" name="직사각형 123"/>
          <p:cNvSpPr/>
          <p:nvPr/>
        </p:nvSpPr>
        <p:spPr>
          <a:xfrm>
            <a:off x="3257842" y="5831202"/>
            <a:ext cx="1411864" cy="366386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rgbClr val="B5D29B"/>
              </a:gs>
              <a:gs pos="83000">
                <a:srgbClr val="B5D29B"/>
              </a:gs>
              <a:gs pos="100000">
                <a:srgbClr val="CEE19B"/>
              </a:gs>
            </a:gsLst>
            <a:lin ang="5400000" scaled="1"/>
          </a:gra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36000" tIns="0" rIns="36000" bIns="0" rtlCol="0" anchor="ctr"/>
          <a:lstStyle/>
          <a:p>
            <a:pPr algn="ctr" defTabSz="995464"/>
            <a:r>
              <a:rPr lang="en-US" altLang="ko-KR" sz="800" b="1" dirty="0" err="1">
                <a:latin typeface="+mn-ea"/>
                <a:cs typeface="Arial" panose="020B0604020202020204" pitchFamily="34" charset="0"/>
              </a:rPr>
              <a:t>KafKa</a:t>
            </a:r>
            <a:r>
              <a:rPr lang="en-US" altLang="ko-KR" sz="800" b="1" dirty="0">
                <a:latin typeface="+mn-ea"/>
                <a:cs typeface="Arial" panose="020B0604020202020204" pitchFamily="34" charset="0"/>
              </a:rPr>
              <a:t> #21</a:t>
            </a:r>
          </a:p>
          <a:p>
            <a:pPr algn="ctr" defTabSz="995464"/>
            <a:r>
              <a:rPr lang="en-US" altLang="ko-KR" sz="800" b="1" dirty="0">
                <a:latin typeface="+mn-ea"/>
                <a:cs typeface="Arial" panose="020B0604020202020204" pitchFamily="34" charset="0"/>
              </a:rPr>
              <a:t>(9092)</a:t>
            </a:r>
          </a:p>
        </p:txBody>
      </p:sp>
      <p:sp>
        <p:nvSpPr>
          <p:cNvPr id="125" name="직사각형 124"/>
          <p:cNvSpPr/>
          <p:nvPr/>
        </p:nvSpPr>
        <p:spPr>
          <a:xfrm>
            <a:off x="5300129" y="5831204"/>
            <a:ext cx="1411864" cy="366386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rgbClr val="B5D29B"/>
              </a:gs>
              <a:gs pos="83000">
                <a:srgbClr val="B5D29B"/>
              </a:gs>
              <a:gs pos="100000">
                <a:srgbClr val="CEE19B"/>
              </a:gs>
            </a:gsLst>
            <a:lin ang="5400000" scaled="1"/>
          </a:gra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36000" tIns="0" rIns="36000" bIns="0" rtlCol="0" anchor="ctr"/>
          <a:lstStyle/>
          <a:p>
            <a:pPr algn="ctr" defTabSz="995464"/>
            <a:r>
              <a:rPr lang="en-US" altLang="ko-KR" sz="800" b="1" dirty="0" err="1">
                <a:latin typeface="+mn-ea"/>
                <a:cs typeface="Arial" panose="020B0604020202020204" pitchFamily="34" charset="0"/>
              </a:rPr>
              <a:t>KafKa</a:t>
            </a:r>
            <a:r>
              <a:rPr lang="en-US" altLang="ko-KR" sz="800" b="1" dirty="0">
                <a:latin typeface="+mn-ea"/>
                <a:cs typeface="Arial" panose="020B0604020202020204" pitchFamily="34" charset="0"/>
              </a:rPr>
              <a:t> #31</a:t>
            </a:r>
          </a:p>
          <a:p>
            <a:pPr algn="ctr" defTabSz="995464"/>
            <a:r>
              <a:rPr lang="en-US" altLang="ko-KR" sz="800" b="1" dirty="0">
                <a:latin typeface="+mn-ea"/>
                <a:cs typeface="Arial" panose="020B0604020202020204" pitchFamily="34" charset="0"/>
              </a:rPr>
              <a:t>(9092)</a:t>
            </a:r>
          </a:p>
        </p:txBody>
      </p:sp>
      <p:cxnSp>
        <p:nvCxnSpPr>
          <p:cNvPr id="126" name="직선 화살표 연결선 125"/>
          <p:cNvCxnSpPr/>
          <p:nvPr/>
        </p:nvCxnSpPr>
        <p:spPr>
          <a:xfrm flipH="1" flipV="1">
            <a:off x="1910004" y="5608938"/>
            <a:ext cx="94828" cy="22850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9" name="직선 화살표 연결선 148"/>
          <p:cNvCxnSpPr/>
          <p:nvPr/>
        </p:nvCxnSpPr>
        <p:spPr>
          <a:xfrm flipH="1" flipV="1">
            <a:off x="3916360" y="5608936"/>
            <a:ext cx="94828" cy="22850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2" name="직선 화살표 연결선 151"/>
          <p:cNvCxnSpPr/>
          <p:nvPr/>
        </p:nvCxnSpPr>
        <p:spPr>
          <a:xfrm flipH="1" flipV="1">
            <a:off x="5958647" y="5608938"/>
            <a:ext cx="94828" cy="22850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7" name="직사각형 156"/>
          <p:cNvSpPr/>
          <p:nvPr/>
        </p:nvSpPr>
        <p:spPr>
          <a:xfrm>
            <a:off x="7425402" y="3810354"/>
            <a:ext cx="1440000" cy="463632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rgbClr val="EEC3B4"/>
              </a:gs>
              <a:gs pos="83000">
                <a:srgbClr val="EFC6B3"/>
              </a:gs>
              <a:gs pos="100000">
                <a:srgbClr val="F3D4CD"/>
              </a:gs>
            </a:gsLst>
            <a:lin ang="5400000" scaled="1"/>
          </a:gra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36000" tIns="0" rIns="36000" bIns="0" rtlCol="0" anchor="ctr"/>
          <a:lstStyle/>
          <a:p>
            <a:pPr algn="ctr" defTabSz="995464"/>
            <a:r>
              <a:rPr lang="en-US" altLang="ko-KR" sz="800" b="1" dirty="0" err="1">
                <a:latin typeface="+mn-ea"/>
                <a:cs typeface="Arial" panose="020B0604020202020204" pitchFamily="34" charset="0"/>
              </a:rPr>
              <a:t>Elasticsearch</a:t>
            </a:r>
            <a:r>
              <a:rPr lang="en-US" altLang="ko-KR" sz="800" b="1" dirty="0">
                <a:latin typeface="+mn-ea"/>
                <a:cs typeface="Arial" panose="020B0604020202020204" pitchFamily="34" charset="0"/>
              </a:rPr>
              <a:t> #5-1</a:t>
            </a:r>
          </a:p>
          <a:p>
            <a:pPr algn="ctr" defTabSz="995464"/>
            <a:r>
              <a:rPr lang="en-US" altLang="ko-KR" sz="800" b="1" dirty="0" smtClean="0">
                <a:latin typeface="+mn-ea"/>
                <a:cs typeface="Arial" panose="020B0604020202020204" pitchFamily="34" charset="0"/>
              </a:rPr>
              <a:t>(29210</a:t>
            </a:r>
            <a:r>
              <a:rPr lang="en-US" altLang="ko-KR" sz="800" b="1" dirty="0">
                <a:latin typeface="+mn-ea"/>
                <a:cs typeface="Arial" panose="020B0604020202020204" pitchFamily="34" charset="0"/>
              </a:rPr>
              <a:t>, </a:t>
            </a:r>
            <a:r>
              <a:rPr lang="en-US" altLang="ko-KR" sz="800" b="1" dirty="0" smtClean="0">
                <a:latin typeface="+mn-ea"/>
                <a:cs typeface="Arial" panose="020B0604020202020204" pitchFamily="34" charset="0"/>
              </a:rPr>
              <a:t>29310</a:t>
            </a:r>
            <a:r>
              <a:rPr lang="en-US" altLang="ko-KR" sz="800" b="1" dirty="0">
                <a:latin typeface="+mn-ea"/>
                <a:cs typeface="Arial" panose="020B0604020202020204" pitchFamily="34" charset="0"/>
              </a:rPr>
              <a:t>)</a:t>
            </a:r>
          </a:p>
          <a:p>
            <a:pPr algn="ctr" defTabSz="995464"/>
            <a:r>
              <a:rPr lang="en-US" altLang="ko-KR" sz="800" b="1" dirty="0">
                <a:latin typeface="+mn-ea"/>
                <a:cs typeface="Arial" panose="020B0604020202020204" pitchFamily="34" charset="0"/>
              </a:rPr>
              <a:t>(Coordinator)</a:t>
            </a:r>
          </a:p>
        </p:txBody>
      </p:sp>
      <p:cxnSp>
        <p:nvCxnSpPr>
          <p:cNvPr id="162" name="직선 화살표 연결선 161"/>
          <p:cNvCxnSpPr/>
          <p:nvPr/>
        </p:nvCxnSpPr>
        <p:spPr>
          <a:xfrm flipV="1">
            <a:off x="2678910" y="5831686"/>
            <a:ext cx="602986" cy="376034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3" name="직선 화살표 연결선 162"/>
          <p:cNvCxnSpPr/>
          <p:nvPr/>
        </p:nvCxnSpPr>
        <p:spPr>
          <a:xfrm flipV="1">
            <a:off x="4645652" y="5831688"/>
            <a:ext cx="678531" cy="365416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직사각형 64"/>
          <p:cNvSpPr/>
          <p:nvPr/>
        </p:nvSpPr>
        <p:spPr>
          <a:xfrm>
            <a:off x="1077294" y="4973452"/>
            <a:ext cx="1764197" cy="1299864"/>
          </a:xfrm>
          <a:prstGeom prst="rect">
            <a:avLst/>
          </a:prstGeom>
          <a:noFill/>
          <a:ln>
            <a:solidFill>
              <a:srgbClr val="F6750A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r"/>
            <a:r>
              <a:rPr lang="en-US" altLang="ko-KR" sz="1200" dirty="0">
                <a:solidFill>
                  <a:schemeClr val="tx1"/>
                </a:solidFill>
                <a:latin typeface="+mn-ea"/>
              </a:rPr>
              <a:t>hsnc-obpkfk01</a:t>
            </a:r>
            <a:endParaRPr lang="ko-KR" altLang="en-US" sz="1200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66" name="직사각형 65"/>
          <p:cNvSpPr/>
          <p:nvPr/>
        </p:nvSpPr>
        <p:spPr>
          <a:xfrm>
            <a:off x="3100407" y="4973452"/>
            <a:ext cx="1764197" cy="1299864"/>
          </a:xfrm>
          <a:prstGeom prst="rect">
            <a:avLst/>
          </a:prstGeom>
          <a:noFill/>
          <a:ln>
            <a:solidFill>
              <a:srgbClr val="F6750A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r"/>
            <a:r>
              <a:rPr lang="en-US" altLang="ko-KR" sz="1200" dirty="0" smtClean="0">
                <a:solidFill>
                  <a:schemeClr val="tx1"/>
                </a:solidFill>
                <a:latin typeface="+mn-ea"/>
              </a:rPr>
              <a:t>hsnc-obpkfk02</a:t>
            </a:r>
            <a:endParaRPr lang="ko-KR" altLang="en-US" sz="1200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68" name="직사각형 67"/>
          <p:cNvSpPr/>
          <p:nvPr/>
        </p:nvSpPr>
        <p:spPr>
          <a:xfrm>
            <a:off x="5103222" y="4973452"/>
            <a:ext cx="1764197" cy="1299864"/>
          </a:xfrm>
          <a:prstGeom prst="rect">
            <a:avLst/>
          </a:prstGeom>
          <a:noFill/>
          <a:ln>
            <a:solidFill>
              <a:srgbClr val="F6750A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r"/>
            <a:r>
              <a:rPr lang="en-US" altLang="ko-KR" sz="1200" dirty="0" smtClean="0">
                <a:solidFill>
                  <a:schemeClr val="tx1"/>
                </a:solidFill>
                <a:latin typeface="+mn-ea"/>
              </a:rPr>
              <a:t>hsnc-obpkfk03</a:t>
            </a:r>
            <a:endParaRPr lang="ko-KR" altLang="en-US" sz="1200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82" name="직사각형 81"/>
          <p:cNvSpPr/>
          <p:nvPr/>
        </p:nvSpPr>
        <p:spPr>
          <a:xfrm>
            <a:off x="1181826" y="3776439"/>
            <a:ext cx="721864" cy="519943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36000" tIns="0" rIns="36000" bIns="0" rtlCol="0" anchor="ctr"/>
          <a:lstStyle/>
          <a:p>
            <a:pPr algn="ctr" defTabSz="995464"/>
            <a:r>
              <a:rPr lang="en-US" altLang="ko-KR" sz="700" dirty="0" err="1" smtClean="0">
                <a:latin typeface="+mn-ea"/>
                <a:cs typeface="Arial" panose="020B0604020202020204" pitchFamily="34" charset="0"/>
              </a:rPr>
              <a:t>Logstash</a:t>
            </a:r>
            <a:endParaRPr lang="en-US" altLang="ko-KR" sz="700" dirty="0">
              <a:latin typeface="+mn-ea"/>
              <a:cs typeface="Arial" panose="020B0604020202020204" pitchFamily="34" charset="0"/>
            </a:endParaRPr>
          </a:p>
          <a:p>
            <a:pPr algn="ctr" defTabSz="995464"/>
            <a:r>
              <a:rPr lang="en-US" altLang="ko-KR" sz="600" dirty="0" smtClean="0">
                <a:latin typeface="+mn-ea"/>
                <a:cs typeface="Arial" panose="020B0604020202020204" pitchFamily="34" charset="0"/>
              </a:rPr>
              <a:t>( DB, </a:t>
            </a:r>
            <a:r>
              <a:rPr lang="en-US" altLang="ko-KR" sz="600" dirty="0" err="1" smtClean="0">
                <a:latin typeface="+mn-ea"/>
                <a:cs typeface="Arial" panose="020B0604020202020204" pitchFamily="34" charset="0"/>
              </a:rPr>
              <a:t>Maxgauge</a:t>
            </a:r>
            <a:r>
              <a:rPr lang="en-US" altLang="ko-KR" sz="600" dirty="0" smtClean="0">
                <a:latin typeface="+mn-ea"/>
                <a:cs typeface="Arial" panose="020B0604020202020204" pitchFamily="34" charset="0"/>
              </a:rPr>
              <a:t> </a:t>
            </a:r>
            <a:r>
              <a:rPr lang="en-US" altLang="ko-KR" sz="700" dirty="0" smtClean="0">
                <a:latin typeface="+mn-ea"/>
                <a:cs typeface="Arial" panose="020B0604020202020204" pitchFamily="34" charset="0"/>
              </a:rPr>
              <a:t>)</a:t>
            </a:r>
            <a:endParaRPr lang="en-US" altLang="ko-KR" sz="700" dirty="0">
              <a:latin typeface="+mn-ea"/>
              <a:cs typeface="Arial" panose="020B0604020202020204" pitchFamily="34" charset="0"/>
            </a:endParaRPr>
          </a:p>
        </p:txBody>
      </p:sp>
      <p:sp>
        <p:nvSpPr>
          <p:cNvPr id="83" name="직사각형 82"/>
          <p:cNvSpPr/>
          <p:nvPr/>
        </p:nvSpPr>
        <p:spPr>
          <a:xfrm>
            <a:off x="3188804" y="3815905"/>
            <a:ext cx="714729" cy="482357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36000" tIns="0" rIns="36000" bIns="0" rtlCol="0" anchor="ctr"/>
          <a:lstStyle/>
          <a:p>
            <a:pPr algn="ctr" defTabSz="995464"/>
            <a:r>
              <a:rPr lang="en-US" altLang="ko-KR" sz="800" dirty="0" err="1" smtClean="0">
                <a:latin typeface="+mn-ea"/>
                <a:cs typeface="Arial" panose="020B0604020202020204" pitchFamily="34" charset="0"/>
              </a:rPr>
              <a:t>Logstash</a:t>
            </a:r>
            <a:endParaRPr lang="en-US" altLang="ko-KR" sz="800" dirty="0">
              <a:latin typeface="+mn-ea"/>
              <a:cs typeface="Arial" panose="020B0604020202020204" pitchFamily="34" charset="0"/>
            </a:endParaRPr>
          </a:p>
          <a:p>
            <a:pPr algn="ctr" defTabSz="995464"/>
            <a:r>
              <a:rPr lang="en-US" altLang="ko-KR" sz="700" dirty="0" smtClean="0">
                <a:latin typeface="+mn-ea"/>
                <a:cs typeface="Arial" panose="020B0604020202020204" pitchFamily="34" charset="0"/>
              </a:rPr>
              <a:t>(NW)</a:t>
            </a:r>
            <a:endParaRPr lang="en-US" altLang="ko-KR" sz="700" dirty="0">
              <a:latin typeface="+mn-ea"/>
              <a:cs typeface="Arial" panose="020B0604020202020204" pitchFamily="34" charset="0"/>
            </a:endParaRPr>
          </a:p>
        </p:txBody>
      </p:sp>
      <p:sp>
        <p:nvSpPr>
          <p:cNvPr id="84" name="직사각형 83"/>
          <p:cNvSpPr/>
          <p:nvPr/>
        </p:nvSpPr>
        <p:spPr>
          <a:xfrm>
            <a:off x="5153473" y="3802876"/>
            <a:ext cx="805174" cy="528585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36000" tIns="0" rIns="36000" bIns="0" rtlCol="0" anchor="ctr"/>
          <a:lstStyle/>
          <a:p>
            <a:pPr algn="ctr" defTabSz="995464"/>
            <a:r>
              <a:rPr lang="en-US" altLang="ko-KR" sz="800" dirty="0" err="1" smtClean="0">
                <a:latin typeface="+mn-ea"/>
                <a:cs typeface="Arial" panose="020B0604020202020204" pitchFamily="34" charset="0"/>
              </a:rPr>
              <a:t>Logstash</a:t>
            </a:r>
            <a:endParaRPr lang="en-US" altLang="ko-KR" sz="800" dirty="0">
              <a:latin typeface="+mn-ea"/>
              <a:cs typeface="Arial" panose="020B0604020202020204" pitchFamily="34" charset="0"/>
            </a:endParaRPr>
          </a:p>
          <a:p>
            <a:pPr algn="ctr" defTabSz="995464"/>
            <a:r>
              <a:rPr lang="en-US" altLang="ko-KR" sz="700" dirty="0" smtClean="0">
                <a:latin typeface="+mn-ea"/>
                <a:cs typeface="Arial" panose="020B0604020202020204" pitchFamily="34" charset="0"/>
              </a:rPr>
              <a:t>(</a:t>
            </a:r>
            <a:r>
              <a:rPr lang="en-US" altLang="ko-KR" sz="700" dirty="0" smtClean="0">
                <a:latin typeface="+mn-ea"/>
                <a:cs typeface="Arial" panose="020B0604020202020204" pitchFamily="34" charset="0"/>
              </a:rPr>
              <a:t>Jennifer, Patrol</a:t>
            </a:r>
            <a:r>
              <a:rPr lang="en-US" altLang="ko-KR" sz="700" dirty="0" smtClean="0">
                <a:latin typeface="+mn-ea"/>
                <a:cs typeface="Arial" panose="020B0604020202020204" pitchFamily="34" charset="0"/>
              </a:rPr>
              <a:t>)</a:t>
            </a:r>
            <a:endParaRPr lang="en-US" altLang="ko-KR" sz="700" dirty="0">
              <a:latin typeface="+mn-ea"/>
              <a:cs typeface="Arial" panose="020B0604020202020204" pitchFamily="34" charset="0"/>
            </a:endParaRPr>
          </a:p>
        </p:txBody>
      </p:sp>
      <p:cxnSp>
        <p:nvCxnSpPr>
          <p:cNvPr id="89" name="꺾인 연결선 88"/>
          <p:cNvCxnSpPr>
            <a:stCxn id="82" idx="2"/>
            <a:endCxn id="57" idx="2"/>
          </p:cNvCxnSpPr>
          <p:nvPr/>
        </p:nvCxnSpPr>
        <p:spPr>
          <a:xfrm rot="5400000" flipH="1" flipV="1">
            <a:off x="1405462" y="3746315"/>
            <a:ext cx="687362" cy="412771"/>
          </a:xfrm>
          <a:prstGeom prst="bentConnector3">
            <a:avLst>
              <a:gd name="adj1" fmla="val -17908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꺾인 연결선 92"/>
          <p:cNvCxnSpPr>
            <a:stCxn id="83" idx="2"/>
            <a:endCxn id="58" idx="2"/>
          </p:cNvCxnSpPr>
          <p:nvPr/>
        </p:nvCxnSpPr>
        <p:spPr>
          <a:xfrm rot="5400000" flipH="1" flipV="1">
            <a:off x="3406587" y="3740238"/>
            <a:ext cx="697605" cy="418443"/>
          </a:xfrm>
          <a:prstGeom prst="bentConnector3">
            <a:avLst>
              <a:gd name="adj1" fmla="val -1851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꺾인 연결선 96"/>
          <p:cNvCxnSpPr/>
          <p:nvPr/>
        </p:nvCxnSpPr>
        <p:spPr>
          <a:xfrm rot="5400000" flipH="1" flipV="1">
            <a:off x="5456155" y="3781418"/>
            <a:ext cx="713359" cy="368563"/>
          </a:xfrm>
          <a:prstGeom prst="bentConnector3">
            <a:avLst>
              <a:gd name="adj1" fmla="val -14405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8887631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sz="quarter" idx="10"/>
          </p:nvPr>
        </p:nvSpPr>
        <p:spPr>
          <a:xfrm>
            <a:off x="273050" y="931367"/>
            <a:ext cx="9357519" cy="373397"/>
          </a:xfrm>
        </p:spPr>
        <p:txBody>
          <a:bodyPr/>
          <a:lstStyle/>
          <a:p>
            <a:r>
              <a:rPr lang="en-US" altLang="ko-KR" sz="1600" b="1" dirty="0" smtClean="0">
                <a:latin typeface="+mn-ea"/>
                <a:ea typeface="+mn-ea"/>
              </a:rPr>
              <a:t>S/W </a:t>
            </a:r>
            <a:r>
              <a:rPr lang="ko-KR" altLang="en-US" sz="1600" b="1" smtClean="0">
                <a:latin typeface="+mn-ea"/>
                <a:ea typeface="+mn-ea"/>
              </a:rPr>
              <a:t>상세 구성 정보</a:t>
            </a:r>
            <a:endParaRPr lang="ko-KR" altLang="en-US" sz="1600" b="1" dirty="0">
              <a:latin typeface="+mn-ea"/>
              <a:ea typeface="+mn-ea"/>
            </a:endParaRPr>
          </a:p>
        </p:txBody>
      </p:sp>
      <p:graphicFrame>
        <p:nvGraphicFramePr>
          <p:cNvPr id="5" name="표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8932494"/>
              </p:ext>
            </p:extLst>
          </p:nvPr>
        </p:nvGraphicFramePr>
        <p:xfrm>
          <a:off x="273050" y="1304764"/>
          <a:ext cx="9360470" cy="5076565"/>
        </p:xfrm>
        <a:graphic>
          <a:graphicData uri="http://schemas.openxmlformats.org/drawingml/2006/table">
            <a:tbl>
              <a:tblPr/>
              <a:tblGrid>
                <a:gridCol w="1791177"/>
                <a:gridCol w="786289"/>
                <a:gridCol w="832318"/>
                <a:gridCol w="581814"/>
                <a:gridCol w="581814"/>
                <a:gridCol w="1896285"/>
                <a:gridCol w="2890773"/>
              </a:tblGrid>
              <a:tr h="234125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용도</a:t>
                      </a:r>
                    </a:p>
                  </a:txBody>
                  <a:tcPr marL="7382" marR="7382" marT="7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S/W</a:t>
                      </a:r>
                    </a:p>
                  </a:txBody>
                  <a:tcPr marL="7382" marR="7382" marT="7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서버</a:t>
                      </a:r>
                    </a:p>
                  </a:txBody>
                  <a:tcPr marL="7382" marR="7382" marT="7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포트</a:t>
                      </a:r>
                    </a:p>
                  </a:txBody>
                  <a:tcPr marL="7382" marR="7382" marT="7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프로토콜</a:t>
                      </a:r>
                    </a:p>
                  </a:txBody>
                  <a:tcPr marL="7382" marR="7382" marT="7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위치</a:t>
                      </a:r>
                    </a:p>
                  </a:txBody>
                  <a:tcPr marL="7382" marR="7382" marT="7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비고</a:t>
                      </a:r>
                    </a:p>
                  </a:txBody>
                  <a:tcPr marL="7382" marR="7382" marT="7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</a:tr>
              <a:tr h="242122"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장애분석시스템</a:t>
                      </a:r>
                    </a:p>
                  </a:txBody>
                  <a:tcPr marL="7382" marR="7382" marT="7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Tomcat</a:t>
                      </a:r>
                    </a:p>
                  </a:txBody>
                  <a:tcPr marL="7382" marR="7382" marT="7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ebpelk04</a:t>
                      </a:r>
                    </a:p>
                  </a:txBody>
                  <a:tcPr marL="7382" marR="7382" marT="7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8080</a:t>
                      </a:r>
                    </a:p>
                  </a:txBody>
                  <a:tcPr marL="7382" marR="7382" marT="7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TCP</a:t>
                      </a:r>
                    </a:p>
                  </a:txBody>
                  <a:tcPr marL="7382" marR="7382" marT="7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/opt/apache-tomcat-8.5.20</a:t>
                      </a:r>
                    </a:p>
                  </a:txBody>
                  <a:tcPr marL="7382" marR="7382" marT="7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　</a:t>
                      </a:r>
                    </a:p>
                  </a:txBody>
                  <a:tcPr marL="7382" marR="7382" marT="7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2122"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로드밸런서</a:t>
                      </a:r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</a:t>
                      </a:r>
                      <a:r>
                        <a:rPr lang="en-US" altLang="ko-KR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Kibana</a:t>
                      </a:r>
                      <a:r>
                        <a:rPr lang="ko-KR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용</a:t>
                      </a:r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 </a:t>
                      </a:r>
                    </a:p>
                  </a:txBody>
                  <a:tcPr marL="7382" marR="7382" marT="7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NginX</a:t>
                      </a:r>
                    </a:p>
                  </a:txBody>
                  <a:tcPr marL="7382" marR="7382" marT="7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ebpelk04</a:t>
                      </a:r>
                    </a:p>
                  </a:txBody>
                  <a:tcPr marL="7382" marR="7382" marT="7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15600</a:t>
                      </a:r>
                    </a:p>
                  </a:txBody>
                  <a:tcPr marL="7382" marR="7382" marT="7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TCP</a:t>
                      </a:r>
                    </a:p>
                  </a:txBody>
                  <a:tcPr marL="7382" marR="7382" marT="7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/</a:t>
                      </a:r>
                      <a:r>
                        <a:rPr lang="en-US" altLang="ko-KR" sz="9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etc</a:t>
                      </a:r>
                      <a:r>
                        <a:rPr lang="en-US" altLang="ko-KR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/</a:t>
                      </a:r>
                      <a:r>
                        <a:rPr lang="en-US" altLang="ko-KR" sz="9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nginx</a:t>
                      </a:r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382" marR="7382" marT="7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　</a:t>
                      </a:r>
                    </a:p>
                  </a:txBody>
                  <a:tcPr marL="7382" marR="7382" marT="7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2122"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Kibana#1</a:t>
                      </a:r>
                    </a:p>
                  </a:txBody>
                  <a:tcPr marL="7382" marR="7382" marT="7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Kibana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382" marR="7382" marT="7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ebpelk04</a:t>
                      </a:r>
                    </a:p>
                  </a:txBody>
                  <a:tcPr marL="7382" marR="7382" marT="7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16501</a:t>
                      </a:r>
                    </a:p>
                  </a:txBody>
                  <a:tcPr marL="7382" marR="7382" marT="7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TCP</a:t>
                      </a:r>
                    </a:p>
                  </a:txBody>
                  <a:tcPr marL="7382" marR="7382" marT="7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/opt/kibana-6.4.0-linux-x86_64</a:t>
                      </a:r>
                    </a:p>
                  </a:txBody>
                  <a:tcPr marL="7382" marR="7382" marT="7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　</a:t>
                      </a:r>
                    </a:p>
                  </a:txBody>
                  <a:tcPr marL="7382" marR="7382" marT="7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2122"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Kibana#2</a:t>
                      </a:r>
                    </a:p>
                  </a:txBody>
                  <a:tcPr marL="7382" marR="7382" marT="7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Kibana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382" marR="7382" marT="7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ebpelk04</a:t>
                      </a:r>
                    </a:p>
                  </a:txBody>
                  <a:tcPr marL="7382" marR="7382" marT="7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16502</a:t>
                      </a:r>
                    </a:p>
                  </a:txBody>
                  <a:tcPr marL="7382" marR="7382" marT="7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TCP</a:t>
                      </a:r>
                    </a:p>
                  </a:txBody>
                  <a:tcPr marL="7382" marR="7382" marT="7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/opt/kibana-6.4.0-linux-x86_64</a:t>
                      </a:r>
                    </a:p>
                  </a:txBody>
                  <a:tcPr marL="7382" marR="7382" marT="7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　</a:t>
                      </a:r>
                    </a:p>
                  </a:txBody>
                  <a:tcPr marL="7382" marR="7382" marT="7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2122"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로드밸런서</a:t>
                      </a:r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</a:t>
                      </a:r>
                      <a:r>
                        <a:rPr lang="en-US" altLang="ko-KR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elasticsearch</a:t>
                      </a:r>
                      <a:r>
                        <a:rPr lang="ko-KR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용</a:t>
                      </a:r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 </a:t>
                      </a:r>
                    </a:p>
                  </a:txBody>
                  <a:tcPr marL="7382" marR="7382" marT="7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NginX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382" marR="7382" marT="7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ebpelk04</a:t>
                      </a:r>
                    </a:p>
                  </a:txBody>
                  <a:tcPr marL="7382" marR="7382" marT="7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29200</a:t>
                      </a:r>
                    </a:p>
                  </a:txBody>
                  <a:tcPr marL="7382" marR="7382" marT="7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TCP</a:t>
                      </a:r>
                    </a:p>
                  </a:txBody>
                  <a:tcPr marL="7382" marR="7382" marT="7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/</a:t>
                      </a:r>
                      <a:r>
                        <a:rPr lang="en-US" altLang="ko-KR" sz="9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etc</a:t>
                      </a:r>
                      <a:r>
                        <a:rPr lang="en-US" altLang="ko-KR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/</a:t>
                      </a:r>
                      <a:r>
                        <a:rPr lang="en-US" altLang="ko-KR" sz="9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nginx</a:t>
                      </a:r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382" marR="7382" marT="7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9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Elastic</a:t>
                      </a:r>
                      <a:r>
                        <a:rPr lang="en-US" altLang="ko-KR" sz="9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search</a:t>
                      </a:r>
                      <a:r>
                        <a:rPr lang="en-US" altLang="ko-KR" sz="9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coordinator Node </a:t>
                      </a:r>
                      <a:r>
                        <a:rPr lang="ko-KR" altLang="en-US" sz="900" b="0" i="0" u="none" strike="noStrike" baseline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부하 분산 용</a:t>
                      </a:r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382" marR="7382" marT="7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2122">
                <a:tc rowSpan="2">
                  <a:txBody>
                    <a:bodyPr/>
                    <a:lstStyle/>
                    <a:p>
                      <a:pPr algn="l" fontAlgn="t"/>
                      <a:r>
                        <a:rPr lang="en-US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elasticsearch</a:t>
                      </a:r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Coordinator#4-1</a:t>
                      </a:r>
                    </a:p>
                  </a:txBody>
                  <a:tcPr marL="7382" marR="7382" marT="738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l" fontAlgn="t"/>
                      <a:r>
                        <a:rPr lang="en-US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elasticsearch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382" marR="7382" marT="738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l" fontAlgn="t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ebpelk04</a:t>
                      </a:r>
                    </a:p>
                  </a:txBody>
                  <a:tcPr marL="7382" marR="7382" marT="738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29210</a:t>
                      </a:r>
                    </a:p>
                  </a:txBody>
                  <a:tcPr marL="7382" marR="7382" marT="7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HTTP</a:t>
                      </a:r>
                    </a:p>
                  </a:txBody>
                  <a:tcPr marL="7382" marR="7382" marT="7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l" fontAlgn="t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/opt/elasticsearch-6.4.0</a:t>
                      </a:r>
                    </a:p>
                  </a:txBody>
                  <a:tcPr marL="7382" marR="7382" marT="738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데이터 </a:t>
                      </a:r>
                      <a:r>
                        <a:rPr lang="ko-KR" altLang="en-US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검색등</a:t>
                      </a:r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</a:t>
                      </a:r>
                      <a:r>
                        <a:rPr lang="en-US" altLang="ko-KR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elasticsearch</a:t>
                      </a:r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</a:t>
                      </a:r>
                      <a:r>
                        <a:rPr lang="ko-KR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접속용 포트</a:t>
                      </a:r>
                    </a:p>
                  </a:txBody>
                  <a:tcPr marL="7382" marR="7382" marT="7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2122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29310</a:t>
                      </a:r>
                    </a:p>
                  </a:txBody>
                  <a:tcPr marL="7382" marR="7382" marT="7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TCP</a:t>
                      </a:r>
                    </a:p>
                  </a:txBody>
                  <a:tcPr marL="7382" marR="7382" marT="7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elasticsearch node</a:t>
                      </a:r>
                      <a:r>
                        <a:rPr lang="ko-KR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간 데이터 통신 포트</a:t>
                      </a:r>
                    </a:p>
                  </a:txBody>
                  <a:tcPr marL="7382" marR="7382" marT="7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2122">
                <a:tc rowSpan="2">
                  <a:txBody>
                    <a:bodyPr/>
                    <a:lstStyle/>
                    <a:p>
                      <a:pPr algn="l" fontAlgn="t"/>
                      <a:r>
                        <a:rPr lang="en-US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elatsicsearch</a:t>
                      </a:r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Coordinator#5-1</a:t>
                      </a:r>
                    </a:p>
                  </a:txBody>
                  <a:tcPr marL="7382" marR="7382" marT="738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l" fontAlgn="t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elasticsearch</a:t>
                      </a:r>
                    </a:p>
                  </a:txBody>
                  <a:tcPr marL="7382" marR="7382" marT="738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l" fontAlgn="t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ebpelk05</a:t>
                      </a:r>
                    </a:p>
                  </a:txBody>
                  <a:tcPr marL="7382" marR="7382" marT="738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29210</a:t>
                      </a:r>
                    </a:p>
                  </a:txBody>
                  <a:tcPr marL="7382" marR="7382" marT="7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HTTP</a:t>
                      </a:r>
                    </a:p>
                  </a:txBody>
                  <a:tcPr marL="7382" marR="7382" marT="7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l" fontAlgn="t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/opt/elasticsearch-6.4.0</a:t>
                      </a:r>
                    </a:p>
                  </a:txBody>
                  <a:tcPr marL="7382" marR="7382" marT="738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　</a:t>
                      </a:r>
                    </a:p>
                  </a:txBody>
                  <a:tcPr marL="7382" marR="7382" marT="7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2122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29310</a:t>
                      </a:r>
                    </a:p>
                  </a:txBody>
                  <a:tcPr marL="7382" marR="7382" marT="7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TCP</a:t>
                      </a:r>
                    </a:p>
                  </a:txBody>
                  <a:tcPr marL="7382" marR="7382" marT="7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　</a:t>
                      </a:r>
                    </a:p>
                  </a:txBody>
                  <a:tcPr marL="7382" marR="7382" marT="7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2122">
                <a:tc rowSpan="2">
                  <a:txBody>
                    <a:bodyPr/>
                    <a:lstStyle/>
                    <a:p>
                      <a:pPr algn="l" fontAlgn="t"/>
                      <a:r>
                        <a:rPr lang="en-US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elastscisearch</a:t>
                      </a:r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#1</a:t>
                      </a:r>
                    </a:p>
                  </a:txBody>
                  <a:tcPr marL="7382" marR="7382" marT="738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l" fontAlgn="t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elasticsearch</a:t>
                      </a:r>
                    </a:p>
                  </a:txBody>
                  <a:tcPr marL="7382" marR="7382" marT="738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l" fontAlgn="t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ebpelk01</a:t>
                      </a:r>
                    </a:p>
                  </a:txBody>
                  <a:tcPr marL="7382" marR="7382" marT="738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19200</a:t>
                      </a:r>
                    </a:p>
                  </a:txBody>
                  <a:tcPr marL="7382" marR="7382" marT="7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HTTP</a:t>
                      </a:r>
                    </a:p>
                  </a:txBody>
                  <a:tcPr marL="7382" marR="7382" marT="7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l" fontAlgn="t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/opt/elasticsearch-6.4.0</a:t>
                      </a:r>
                    </a:p>
                  </a:txBody>
                  <a:tcPr marL="7382" marR="7382" marT="738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elasticsearch</a:t>
                      </a:r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</a:t>
                      </a:r>
                      <a:r>
                        <a:rPr lang="ko-KR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데이터 저장</a:t>
                      </a:r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,</a:t>
                      </a:r>
                      <a:r>
                        <a:rPr lang="ko-KR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검색 </a:t>
                      </a:r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node</a:t>
                      </a:r>
                    </a:p>
                  </a:txBody>
                  <a:tcPr marL="7382" marR="7382" marT="7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2122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19300</a:t>
                      </a:r>
                    </a:p>
                  </a:txBody>
                  <a:tcPr marL="7382" marR="7382" marT="7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TCP</a:t>
                      </a:r>
                    </a:p>
                  </a:txBody>
                  <a:tcPr marL="7382" marR="7382" marT="7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　</a:t>
                      </a:r>
                    </a:p>
                  </a:txBody>
                  <a:tcPr marL="7382" marR="7382" marT="7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2122">
                <a:tc rowSpan="2">
                  <a:txBody>
                    <a:bodyPr/>
                    <a:lstStyle/>
                    <a:p>
                      <a:pPr algn="l" fontAlgn="t"/>
                      <a:r>
                        <a:rPr lang="en-US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elastscisearch</a:t>
                      </a:r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#2</a:t>
                      </a:r>
                    </a:p>
                  </a:txBody>
                  <a:tcPr marL="7382" marR="7382" marT="738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l" fontAlgn="t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elasticsearch</a:t>
                      </a:r>
                    </a:p>
                  </a:txBody>
                  <a:tcPr marL="7382" marR="7382" marT="738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l" fontAlgn="t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ebpelk02</a:t>
                      </a:r>
                    </a:p>
                  </a:txBody>
                  <a:tcPr marL="7382" marR="7382" marT="738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19200</a:t>
                      </a:r>
                    </a:p>
                  </a:txBody>
                  <a:tcPr marL="7382" marR="7382" marT="7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HTTP</a:t>
                      </a:r>
                    </a:p>
                  </a:txBody>
                  <a:tcPr marL="7382" marR="7382" marT="7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l" fontAlgn="t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/opt/elasticsearch-6.4.0</a:t>
                      </a:r>
                    </a:p>
                  </a:txBody>
                  <a:tcPr marL="7382" marR="7382" marT="738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elasticsearch</a:t>
                      </a:r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</a:t>
                      </a:r>
                      <a:r>
                        <a:rPr lang="ko-KR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데이터 저장</a:t>
                      </a:r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,</a:t>
                      </a:r>
                      <a:r>
                        <a:rPr lang="ko-KR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검색 </a:t>
                      </a:r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node</a:t>
                      </a:r>
                    </a:p>
                  </a:txBody>
                  <a:tcPr marL="7382" marR="7382" marT="7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2122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19300</a:t>
                      </a:r>
                    </a:p>
                  </a:txBody>
                  <a:tcPr marL="7382" marR="7382" marT="7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TCP</a:t>
                      </a:r>
                    </a:p>
                  </a:txBody>
                  <a:tcPr marL="7382" marR="7382" marT="7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　</a:t>
                      </a:r>
                    </a:p>
                  </a:txBody>
                  <a:tcPr marL="7382" marR="7382" marT="7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2122">
                <a:tc rowSpan="2">
                  <a:txBody>
                    <a:bodyPr/>
                    <a:lstStyle/>
                    <a:p>
                      <a:pPr algn="l" fontAlgn="t"/>
                      <a:r>
                        <a:rPr lang="en-US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elastscisearch</a:t>
                      </a:r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#3</a:t>
                      </a:r>
                    </a:p>
                  </a:txBody>
                  <a:tcPr marL="7382" marR="7382" marT="738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l" fontAlgn="t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elasticsearch</a:t>
                      </a:r>
                    </a:p>
                  </a:txBody>
                  <a:tcPr marL="7382" marR="7382" marT="738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l" fontAlgn="t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ebpelk03</a:t>
                      </a:r>
                    </a:p>
                  </a:txBody>
                  <a:tcPr marL="7382" marR="7382" marT="738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19200</a:t>
                      </a:r>
                    </a:p>
                  </a:txBody>
                  <a:tcPr marL="7382" marR="7382" marT="7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HTTP</a:t>
                      </a:r>
                    </a:p>
                  </a:txBody>
                  <a:tcPr marL="7382" marR="7382" marT="7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l" fontAlgn="t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/opt/elasticsearch-6.4.0</a:t>
                      </a:r>
                    </a:p>
                  </a:txBody>
                  <a:tcPr marL="7382" marR="7382" marT="738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elasticsearch</a:t>
                      </a:r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</a:t>
                      </a:r>
                      <a:r>
                        <a:rPr lang="ko-KR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데이터 저장</a:t>
                      </a:r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,</a:t>
                      </a:r>
                      <a:r>
                        <a:rPr lang="ko-KR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검색 </a:t>
                      </a:r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node</a:t>
                      </a:r>
                    </a:p>
                  </a:txBody>
                  <a:tcPr marL="7382" marR="7382" marT="7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2122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19300</a:t>
                      </a:r>
                    </a:p>
                  </a:txBody>
                  <a:tcPr marL="7382" marR="7382" marT="7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TCP</a:t>
                      </a:r>
                    </a:p>
                  </a:txBody>
                  <a:tcPr marL="7382" marR="7382" marT="7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　</a:t>
                      </a:r>
                    </a:p>
                  </a:txBody>
                  <a:tcPr marL="7382" marR="7382" marT="7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2122">
                <a:tc rowSpan="2">
                  <a:txBody>
                    <a:bodyPr/>
                    <a:lstStyle/>
                    <a:p>
                      <a:pPr algn="l" fontAlgn="t"/>
                      <a:r>
                        <a:rPr lang="en-US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elastscisearch</a:t>
                      </a:r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#5</a:t>
                      </a:r>
                    </a:p>
                  </a:txBody>
                  <a:tcPr marL="7382" marR="7382" marT="738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l" fontAlgn="t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elasticsearch</a:t>
                      </a:r>
                    </a:p>
                  </a:txBody>
                  <a:tcPr marL="7382" marR="7382" marT="738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l" fontAlgn="t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ebpelk05</a:t>
                      </a:r>
                    </a:p>
                  </a:txBody>
                  <a:tcPr marL="7382" marR="7382" marT="738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19200</a:t>
                      </a:r>
                    </a:p>
                  </a:txBody>
                  <a:tcPr marL="7382" marR="7382" marT="7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HTTP</a:t>
                      </a:r>
                    </a:p>
                  </a:txBody>
                  <a:tcPr marL="7382" marR="7382" marT="7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l" fontAlgn="t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/opt/elasticsearch-6.4.0</a:t>
                      </a:r>
                    </a:p>
                  </a:txBody>
                  <a:tcPr marL="7382" marR="7382" marT="738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elasticsearch</a:t>
                      </a:r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</a:t>
                      </a:r>
                      <a:r>
                        <a:rPr lang="ko-KR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데이터 저장 </a:t>
                      </a:r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node</a:t>
                      </a:r>
                    </a:p>
                  </a:txBody>
                  <a:tcPr marL="7382" marR="7382" marT="7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2122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19300</a:t>
                      </a:r>
                    </a:p>
                  </a:txBody>
                  <a:tcPr marL="7382" marR="7382" marT="7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TCP</a:t>
                      </a:r>
                    </a:p>
                  </a:txBody>
                  <a:tcPr marL="7382" marR="7382" marT="7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　</a:t>
                      </a:r>
                    </a:p>
                  </a:txBody>
                  <a:tcPr marL="7382" marR="7382" marT="7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2122"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KafKa</a:t>
                      </a:r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#1</a:t>
                      </a:r>
                    </a:p>
                  </a:txBody>
                  <a:tcPr marL="7382" marR="7382" marT="7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kafka</a:t>
                      </a:r>
                    </a:p>
                  </a:txBody>
                  <a:tcPr marL="7382" marR="7382" marT="7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hsnc-obpkfk01</a:t>
                      </a:r>
                    </a:p>
                  </a:txBody>
                  <a:tcPr marL="7382" marR="7382" marT="7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9092</a:t>
                      </a:r>
                    </a:p>
                  </a:txBody>
                  <a:tcPr marL="7382" marR="7382" marT="7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TCP</a:t>
                      </a:r>
                    </a:p>
                  </a:txBody>
                  <a:tcPr marL="7382" marR="7382" marT="7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/data/elk/kafka_2.12-1.1.0</a:t>
                      </a:r>
                    </a:p>
                  </a:txBody>
                  <a:tcPr marL="7382" marR="7382" marT="7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　</a:t>
                      </a:r>
                    </a:p>
                  </a:txBody>
                  <a:tcPr marL="7382" marR="7382" marT="7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2122"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KafKa</a:t>
                      </a:r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#2</a:t>
                      </a:r>
                    </a:p>
                  </a:txBody>
                  <a:tcPr marL="7382" marR="7382" marT="7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kafka</a:t>
                      </a:r>
                    </a:p>
                  </a:txBody>
                  <a:tcPr marL="7382" marR="7382" marT="7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hsnc-obpkfk01</a:t>
                      </a:r>
                    </a:p>
                  </a:txBody>
                  <a:tcPr marL="7382" marR="7382" marT="7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9092</a:t>
                      </a:r>
                    </a:p>
                  </a:txBody>
                  <a:tcPr marL="7382" marR="7382" marT="7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TCP</a:t>
                      </a:r>
                    </a:p>
                  </a:txBody>
                  <a:tcPr marL="7382" marR="7382" marT="7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/data/elk/kafka_2.12-1.1.0</a:t>
                      </a:r>
                    </a:p>
                  </a:txBody>
                  <a:tcPr marL="7382" marR="7382" marT="7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　</a:t>
                      </a:r>
                    </a:p>
                  </a:txBody>
                  <a:tcPr marL="7382" marR="7382" marT="7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2122"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KafKa</a:t>
                      </a:r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#3</a:t>
                      </a:r>
                    </a:p>
                  </a:txBody>
                  <a:tcPr marL="7382" marR="7382" marT="7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kafka</a:t>
                      </a:r>
                    </a:p>
                  </a:txBody>
                  <a:tcPr marL="7382" marR="7382" marT="7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hsnc-obpkfk01</a:t>
                      </a:r>
                    </a:p>
                  </a:txBody>
                  <a:tcPr marL="7382" marR="7382" marT="7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9092</a:t>
                      </a:r>
                    </a:p>
                  </a:txBody>
                  <a:tcPr marL="7382" marR="7382" marT="7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TCP</a:t>
                      </a:r>
                    </a:p>
                  </a:txBody>
                  <a:tcPr marL="7382" marR="7382" marT="7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/data/elk/kafka_2.12-1.1.0</a:t>
                      </a:r>
                    </a:p>
                  </a:txBody>
                  <a:tcPr marL="7382" marR="7382" marT="7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　</a:t>
                      </a:r>
                    </a:p>
                  </a:txBody>
                  <a:tcPr marL="7382" marR="7382" marT="7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[back-up] S/W</a:t>
            </a:r>
            <a:r>
              <a:rPr lang="ko-KR" altLang="en-US" smtClean="0"/>
              <a:t> </a:t>
            </a:r>
            <a:r>
              <a:rPr lang="ko-KR" altLang="en-US"/>
              <a:t>구성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13826647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제목 1"/>
          <p:cNvSpPr>
            <a:spLocks noGrp="1"/>
          </p:cNvSpPr>
          <p:nvPr>
            <p:ph type="title"/>
          </p:nvPr>
        </p:nvSpPr>
        <p:spPr>
          <a:xfrm>
            <a:off x="273050" y="274175"/>
            <a:ext cx="7002350" cy="486995"/>
          </a:xfrm>
        </p:spPr>
        <p:txBody>
          <a:bodyPr/>
          <a:lstStyle/>
          <a:p>
            <a:r>
              <a:rPr lang="en-US" altLang="ko-KR" dirty="0"/>
              <a:t>3</a:t>
            </a:r>
            <a:r>
              <a:rPr lang="en-US" altLang="ko-KR" dirty="0" smtClean="0"/>
              <a:t>. </a:t>
            </a:r>
            <a:r>
              <a:rPr lang="ko-KR" altLang="en-US" smtClean="0"/>
              <a:t>장애분석 시스템 성능 개선</a:t>
            </a:r>
            <a:endParaRPr lang="ko-KR" altLang="en-US" dirty="0"/>
          </a:p>
        </p:txBody>
      </p:sp>
      <p:sp>
        <p:nvSpPr>
          <p:cNvPr id="7" name="텍스트 개체 틀 2"/>
          <p:cNvSpPr>
            <a:spLocks noGrp="1"/>
          </p:cNvSpPr>
          <p:nvPr>
            <p:ph type="body" sz="quarter" idx="10"/>
          </p:nvPr>
        </p:nvSpPr>
        <p:spPr>
          <a:xfrm>
            <a:off x="273050" y="931367"/>
            <a:ext cx="9357519" cy="593991"/>
          </a:xfrm>
          <a:noFill/>
        </p:spPr>
        <p:txBody>
          <a:bodyPr wrap="square" lIns="0" tIns="47710" rIns="0" bIns="47710" rtlCol="0">
            <a:noAutofit/>
          </a:bodyPr>
          <a:lstStyle/>
          <a:p>
            <a:r>
              <a:rPr lang="ko-KR" altLang="en-US" sz="1600" b="1" dirty="0" smtClean="0">
                <a:latin typeface="+mj-ea"/>
              </a:rPr>
              <a:t>장애분석시스템 성능 개선을 위해 아래와 같이 작업을 진행 함</a:t>
            </a:r>
            <a:endParaRPr lang="ko-KR" altLang="en-US" sz="1600" b="1" dirty="0">
              <a:latin typeface="+mn-ea"/>
            </a:endParaRPr>
          </a:p>
        </p:txBody>
      </p:sp>
      <p:graphicFrame>
        <p:nvGraphicFramePr>
          <p:cNvPr id="3" name="표 2">
            <a:extLst>
              <a:ext uri="{FF2B5EF4-FFF2-40B4-BE49-F238E27FC236}">
                <a16:creationId xmlns:a16="http://schemas.microsoft.com/office/drawing/2014/main" xmlns="" id="{A98B53C0-0139-49B6-ABEF-564CAD435B9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15358202"/>
              </p:ext>
            </p:extLst>
          </p:nvPr>
        </p:nvGraphicFramePr>
        <p:xfrm>
          <a:off x="303644" y="3366181"/>
          <a:ext cx="9232539" cy="317653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36888">
                  <a:extLst>
                    <a:ext uri="{9D8B030D-6E8A-4147-A177-3AD203B41FA5}">
                      <a16:colId xmlns:a16="http://schemas.microsoft.com/office/drawing/2014/main" xmlns="" val="2586660782"/>
                    </a:ext>
                  </a:extLst>
                </a:gridCol>
                <a:gridCol w="1548172">
                  <a:extLst>
                    <a:ext uri="{9D8B030D-6E8A-4147-A177-3AD203B41FA5}">
                      <a16:colId xmlns:a16="http://schemas.microsoft.com/office/drawing/2014/main" xmlns="" val="310094026"/>
                    </a:ext>
                  </a:extLst>
                </a:gridCol>
                <a:gridCol w="3708412">
                  <a:extLst>
                    <a:ext uri="{9D8B030D-6E8A-4147-A177-3AD203B41FA5}">
                      <a16:colId xmlns:a16="http://schemas.microsoft.com/office/drawing/2014/main" xmlns="" val="1159160583"/>
                    </a:ext>
                  </a:extLst>
                </a:gridCol>
                <a:gridCol w="3539067">
                  <a:extLst>
                    <a:ext uri="{9D8B030D-6E8A-4147-A177-3AD203B41FA5}">
                      <a16:colId xmlns:a16="http://schemas.microsoft.com/office/drawing/2014/main" xmlns="" val="2110154741"/>
                    </a:ext>
                  </a:extLst>
                </a:gridCol>
              </a:tblGrid>
              <a:tr h="258278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000" b="1" dirty="0">
                          <a:latin typeface="+mn-ea"/>
                          <a:ea typeface="+mn-ea"/>
                        </a:rPr>
                        <a:t>순번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b="1" dirty="0">
                          <a:latin typeface="+mn-ea"/>
                          <a:ea typeface="+mn-ea"/>
                        </a:rPr>
                        <a:t>작업 요약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b="1" dirty="0">
                          <a:latin typeface="+mn-ea"/>
                          <a:ea typeface="+mn-ea"/>
                        </a:rPr>
                        <a:t>상세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b="1" dirty="0" smtClean="0">
                          <a:latin typeface="+mn-ea"/>
                          <a:ea typeface="+mn-ea"/>
                        </a:rPr>
                        <a:t>비고</a:t>
                      </a:r>
                      <a:endParaRPr lang="ko-KR" altLang="en-US" sz="1000" b="1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790480798"/>
                  </a:ext>
                </a:extLst>
              </a:tr>
              <a:tr h="258278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>
                          <a:latin typeface="+mn-ea"/>
                          <a:ea typeface="+mn-ea"/>
                        </a:rPr>
                        <a:t>1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900" dirty="0">
                          <a:latin typeface="+mn-ea"/>
                          <a:ea typeface="+mn-ea"/>
                        </a:rPr>
                        <a:t>OS Kernel </a:t>
                      </a:r>
                      <a:r>
                        <a:rPr lang="ko-KR" altLang="en-US" sz="900" dirty="0">
                          <a:latin typeface="+mn-ea"/>
                          <a:ea typeface="+mn-ea"/>
                        </a:rPr>
                        <a:t>파라미터 튜닝 작업 진행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1450" indent="-171450" latinLnBrk="1"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운영체제 </a:t>
                      </a:r>
                      <a:r>
                        <a:rPr lang="en-US" altLang="ko-KR" sz="900" dirty="0" err="1">
                          <a:latin typeface="+mn-ea"/>
                          <a:ea typeface="+mn-ea"/>
                        </a:rPr>
                        <a:t>sysctl</a:t>
                      </a:r>
                      <a:r>
                        <a:rPr lang="en-US" altLang="ko-KR" sz="900" dirty="0">
                          <a:latin typeface="+mn-ea"/>
                          <a:ea typeface="+mn-ea"/>
                        </a:rPr>
                        <a:t> </a:t>
                      </a:r>
                      <a:r>
                        <a:rPr lang="ko-KR" altLang="en-US" sz="900" dirty="0">
                          <a:latin typeface="+mn-ea"/>
                          <a:ea typeface="+mn-ea"/>
                        </a:rPr>
                        <a:t>및 </a:t>
                      </a:r>
                      <a:r>
                        <a:rPr lang="en-US" altLang="ko-KR" sz="900" dirty="0" err="1">
                          <a:latin typeface="+mn-ea"/>
                          <a:ea typeface="+mn-ea"/>
                        </a:rPr>
                        <a:t>openfiles</a:t>
                      </a:r>
                      <a:r>
                        <a:rPr lang="en-US" altLang="ko-KR" sz="900" dirty="0">
                          <a:latin typeface="+mn-ea"/>
                          <a:ea typeface="+mn-ea"/>
                        </a:rPr>
                        <a:t> </a:t>
                      </a:r>
                      <a:r>
                        <a:rPr lang="ko-KR" altLang="en-US" sz="900" dirty="0">
                          <a:latin typeface="+mn-ea"/>
                          <a:ea typeface="+mn-ea"/>
                        </a:rPr>
                        <a:t>등의 커널 파라미터에 대한 </a:t>
                      </a:r>
                      <a:r>
                        <a:rPr lang="ko-KR" altLang="en-US" sz="900">
                          <a:latin typeface="+mn-ea"/>
                          <a:ea typeface="+mn-ea"/>
                        </a:rPr>
                        <a:t>튜닝 </a:t>
                      </a:r>
                      <a:r>
                        <a:rPr lang="ko-KR" altLang="en-US" sz="900" smtClean="0">
                          <a:latin typeface="+mn-ea"/>
                          <a:ea typeface="+mn-ea"/>
                        </a:rPr>
                        <a:t>작업</a:t>
                      </a:r>
                      <a:endParaRPr lang="en-US" altLang="ko-KR" sz="900" dirty="0" smtClean="0"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1450" indent="-171450" latinLnBrk="1"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기본 </a:t>
                      </a:r>
                      <a:r>
                        <a:rPr lang="en-US" altLang="ko-KR" sz="900" dirty="0" smtClean="0">
                          <a:latin typeface="+mn-ea"/>
                          <a:ea typeface="+mn-ea"/>
                        </a:rPr>
                        <a:t>OS</a:t>
                      </a:r>
                      <a:r>
                        <a:rPr lang="en-US" altLang="ko-KR" sz="900" baseline="0" dirty="0" smtClean="0">
                          <a:latin typeface="+mn-ea"/>
                          <a:ea typeface="+mn-ea"/>
                        </a:rPr>
                        <a:t> </a:t>
                      </a:r>
                      <a:r>
                        <a:rPr lang="ko-KR" altLang="en-US" sz="900" baseline="0" smtClean="0">
                          <a:latin typeface="+mn-ea"/>
                          <a:ea typeface="+mn-ea"/>
                        </a:rPr>
                        <a:t>파라미터</a:t>
                      </a:r>
                      <a:r>
                        <a:rPr lang="ko-KR" altLang="en-US" sz="900" smtClean="0">
                          <a:latin typeface="+mn-ea"/>
                          <a:ea typeface="+mn-ea"/>
                        </a:rPr>
                        <a:t> </a:t>
                      </a: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사용으로 인한 시스템 성능</a:t>
                      </a:r>
                      <a:r>
                        <a:rPr lang="ko-KR" altLang="en-US" sz="900" baseline="0" dirty="0" smtClean="0">
                          <a:latin typeface="+mn-ea"/>
                          <a:ea typeface="+mn-ea"/>
                        </a:rPr>
                        <a:t> 저하 해소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4198620390"/>
                  </a:ext>
                </a:extLst>
              </a:tr>
              <a:tr h="419701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>
                          <a:latin typeface="+mn-ea"/>
                          <a:ea typeface="+mn-ea"/>
                        </a:rPr>
                        <a:t>2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900" dirty="0" err="1" smtClean="0">
                          <a:latin typeface="+mn-ea"/>
                          <a:ea typeface="+mn-ea"/>
                        </a:rPr>
                        <a:t>Elasticsearch</a:t>
                      </a:r>
                      <a:r>
                        <a:rPr lang="en-US" altLang="ko-KR" sz="900" dirty="0" smtClean="0">
                          <a:latin typeface="+mn-ea"/>
                          <a:ea typeface="+mn-ea"/>
                        </a:rPr>
                        <a:t> </a:t>
                      </a:r>
                      <a:r>
                        <a:rPr lang="ko-KR" altLang="en-US" sz="900" smtClean="0">
                          <a:latin typeface="+mn-ea"/>
                          <a:ea typeface="+mn-ea"/>
                        </a:rPr>
                        <a:t>버전 </a:t>
                      </a:r>
                      <a:r>
                        <a:rPr lang="ko-KR" altLang="en-US" sz="900" dirty="0">
                          <a:latin typeface="+mn-ea"/>
                          <a:ea typeface="+mn-ea"/>
                        </a:rPr>
                        <a:t>업그레이드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1450" indent="-171450" latinLnBrk="1">
                        <a:buFont typeface="Arial" panose="020B0604020202020204" pitchFamily="34" charset="0"/>
                        <a:buChar char="•"/>
                      </a:pPr>
                      <a:r>
                        <a:rPr lang="en-US" altLang="ko-KR" sz="900" dirty="0">
                          <a:latin typeface="+mn-ea"/>
                          <a:ea typeface="+mn-ea"/>
                        </a:rPr>
                        <a:t>Elasticsearch/Logstash</a:t>
                      </a:r>
                      <a:r>
                        <a:rPr lang="ko-KR" altLang="en-US" sz="900" dirty="0">
                          <a:latin typeface="+mn-ea"/>
                          <a:ea typeface="+mn-ea"/>
                        </a:rPr>
                        <a:t>에 대한 버전 </a:t>
                      </a:r>
                      <a:r>
                        <a:rPr lang="ko-KR" altLang="en-US" sz="900">
                          <a:latin typeface="+mn-ea"/>
                          <a:ea typeface="+mn-ea"/>
                        </a:rPr>
                        <a:t>업그레이드 </a:t>
                      </a:r>
                      <a:r>
                        <a:rPr lang="en-US" altLang="ko-KR" sz="900" dirty="0" smtClean="0">
                          <a:latin typeface="+mn-ea"/>
                          <a:ea typeface="+mn-ea"/>
                        </a:rPr>
                        <a:t>(</a:t>
                      </a:r>
                      <a:r>
                        <a:rPr lang="en-US" altLang="ko-KR" sz="900" dirty="0">
                          <a:latin typeface="+mn-ea"/>
                          <a:ea typeface="+mn-ea"/>
                        </a:rPr>
                        <a:t>5.6 </a:t>
                      </a:r>
                      <a:r>
                        <a:rPr lang="en-US" altLang="ko-KR" sz="900" dirty="0">
                          <a:latin typeface="+mn-ea"/>
                          <a:ea typeface="+mn-ea"/>
                          <a:sym typeface="Wingdings" panose="05000000000000000000" pitchFamily="2" charset="2"/>
                        </a:rPr>
                        <a:t> 6.4)</a:t>
                      </a:r>
                    </a:p>
                    <a:p>
                      <a:pPr marL="171450" indent="-171450" latinLnBrk="1">
                        <a:buFont typeface="Arial" panose="020B0604020202020204" pitchFamily="34" charset="0"/>
                        <a:buChar char="•"/>
                      </a:pPr>
                      <a:r>
                        <a:rPr lang="en-US" altLang="ko-KR" sz="900" dirty="0">
                          <a:latin typeface="+mn-ea"/>
                          <a:ea typeface="+mn-ea"/>
                          <a:sym typeface="Wingdings" panose="05000000000000000000" pitchFamily="2" charset="2"/>
                        </a:rPr>
                        <a:t>6.4.0</a:t>
                      </a:r>
                      <a:r>
                        <a:rPr lang="ko-KR" altLang="en-US" sz="900" dirty="0">
                          <a:latin typeface="+mn-ea"/>
                          <a:ea typeface="+mn-ea"/>
                          <a:sym typeface="Wingdings" panose="05000000000000000000" pitchFamily="2" charset="2"/>
                        </a:rPr>
                        <a:t>의 경우 기존의 버전을 그대로 둔 상태에서 병행으로 설치작업을 진행함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1450" indent="-171450" latinLnBrk="1">
                        <a:buFont typeface="Arial" panose="020B0604020202020204" pitchFamily="34" charset="0"/>
                        <a:buChar char="•"/>
                      </a:pPr>
                      <a:r>
                        <a:rPr lang="en-US" altLang="ko-KR" sz="900" dirty="0" err="1" smtClean="0">
                          <a:latin typeface="+mn-ea"/>
                          <a:ea typeface="+mn-ea"/>
                        </a:rPr>
                        <a:t>Elastaicsearch</a:t>
                      </a:r>
                      <a:r>
                        <a:rPr lang="en-US" altLang="ko-KR" sz="900" baseline="0" dirty="0" smtClean="0">
                          <a:latin typeface="+mn-ea"/>
                          <a:ea typeface="+mn-ea"/>
                        </a:rPr>
                        <a:t> </a:t>
                      </a:r>
                      <a:r>
                        <a:rPr lang="ko-KR" altLang="en-US" sz="900" baseline="0" smtClean="0">
                          <a:latin typeface="+mn-ea"/>
                          <a:ea typeface="+mn-ea"/>
                        </a:rPr>
                        <a:t>성능 향상</a:t>
                      </a:r>
                      <a:r>
                        <a:rPr lang="en-US" altLang="ko-KR" sz="900" baseline="0" dirty="0" smtClean="0"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900" baseline="0" smtClean="0">
                          <a:latin typeface="+mn-ea"/>
                          <a:ea typeface="+mn-ea"/>
                        </a:rPr>
                        <a:t>검색 속도 및 안정성 향상</a:t>
                      </a:r>
                      <a:r>
                        <a:rPr lang="en-US" altLang="ko-KR" sz="900" baseline="0" dirty="0" smtClean="0">
                          <a:latin typeface="+mn-ea"/>
                          <a:ea typeface="+mn-ea"/>
                        </a:rPr>
                        <a:t>) 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548278404"/>
                  </a:ext>
                </a:extLst>
              </a:tr>
              <a:tr h="258278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>
                          <a:latin typeface="+mn-ea"/>
                          <a:ea typeface="+mn-ea"/>
                        </a:rPr>
                        <a:t>3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900" dirty="0">
                          <a:latin typeface="+mn-ea"/>
                          <a:ea typeface="+mn-ea"/>
                        </a:rPr>
                        <a:t>Kafka </a:t>
                      </a:r>
                      <a:r>
                        <a:rPr lang="ko-KR" altLang="en-US" sz="900" dirty="0">
                          <a:latin typeface="+mn-ea"/>
                          <a:ea typeface="+mn-ea"/>
                        </a:rPr>
                        <a:t>설치 작업 진행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82563" lvl="1" indent="-182563" latinLnBrk="0">
                        <a:lnSpc>
                          <a:spcPct val="110000"/>
                        </a:lnSpc>
                        <a:buSzPct val="100000"/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sz="900" kern="12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로그 데이터 수집 큐인 </a:t>
                      </a:r>
                      <a:r>
                        <a:rPr lang="en-US" altLang="ko-KR" sz="900" kern="12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Kafka</a:t>
                      </a:r>
                      <a:r>
                        <a:rPr lang="ko-KR" altLang="en-US" sz="900" kern="120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 추가 설치</a:t>
                      </a:r>
                      <a:endParaRPr lang="en-US" altLang="ko-KR" sz="900" kern="1200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altLang="ko-KR" sz="900" kern="1200" dirty="0" err="1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LogStash</a:t>
                      </a:r>
                      <a:r>
                        <a:rPr lang="en-US" altLang="ko-KR" sz="900" kern="12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 </a:t>
                      </a:r>
                      <a:r>
                        <a:rPr lang="ko-KR" altLang="en-US" sz="900" kern="120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문제 발생 시 데이터 관련 유실을 커버할 수 있도록 구성 함</a:t>
                      </a:r>
                      <a:endParaRPr lang="en-US" altLang="ko-KR" sz="900" kern="1200" dirty="0" smtClean="0">
                        <a:solidFill>
                          <a:schemeClr val="tx1"/>
                        </a:solidFill>
                        <a:latin typeface="+mn-ea"/>
                        <a:ea typeface="+mn-ea"/>
                        <a:cs typeface="+mn-cs"/>
                      </a:endParaRPr>
                    </a:p>
                    <a:p>
                      <a:pPr marL="171450" marR="0" lvl="0" indent="-17145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ko-KR" altLang="en-US" sz="900" kern="12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로그 데이터 수집 부하를 분산 함</a:t>
                      </a:r>
                      <a:endParaRPr lang="en-US" altLang="ko-KR" sz="900" kern="1200" dirty="0" smtClean="0">
                        <a:solidFill>
                          <a:schemeClr val="tx1"/>
                        </a:solidFill>
                        <a:latin typeface="+mn-ea"/>
                        <a:ea typeface="+mn-ea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488961337"/>
                  </a:ext>
                </a:extLst>
              </a:tr>
              <a:tr h="258278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>
                          <a:latin typeface="+mn-ea"/>
                          <a:ea typeface="+mn-ea"/>
                        </a:rPr>
                        <a:t>4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900" dirty="0" err="1">
                          <a:latin typeface="+mn-ea"/>
                          <a:ea typeface="+mn-ea"/>
                        </a:rPr>
                        <a:t>NginX</a:t>
                      </a:r>
                      <a:r>
                        <a:rPr lang="en-US" altLang="ko-KR" sz="900" dirty="0">
                          <a:latin typeface="+mn-ea"/>
                          <a:ea typeface="+mn-ea"/>
                        </a:rPr>
                        <a:t> </a:t>
                      </a:r>
                      <a:r>
                        <a:rPr lang="ko-KR" altLang="en-US" sz="900" dirty="0">
                          <a:latin typeface="+mn-ea"/>
                          <a:ea typeface="+mn-ea"/>
                        </a:rPr>
                        <a:t>설정 작업 진행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1450" indent="-171450" latinLnBrk="1">
                        <a:buFont typeface="Arial" panose="020B0604020202020204" pitchFamily="34" charset="0"/>
                        <a:buChar char="•"/>
                      </a:pPr>
                      <a:r>
                        <a:rPr lang="en-US" altLang="ko-KR" sz="900" dirty="0" err="1" smtClean="0">
                          <a:latin typeface="+mn-ea"/>
                          <a:ea typeface="+mn-ea"/>
                        </a:rPr>
                        <a:t>ElasticSearch</a:t>
                      </a:r>
                      <a:r>
                        <a:rPr lang="en-US" altLang="ko-KR" sz="900" baseline="0" dirty="0" smtClean="0">
                          <a:latin typeface="+mn-ea"/>
                          <a:ea typeface="+mn-ea"/>
                        </a:rPr>
                        <a:t> Coordinator Node</a:t>
                      </a:r>
                      <a:r>
                        <a:rPr lang="en-US" altLang="ko-KR" sz="900" dirty="0" smtClean="0">
                          <a:latin typeface="+mn-ea"/>
                          <a:ea typeface="+mn-ea"/>
                        </a:rPr>
                        <a:t> </a:t>
                      </a:r>
                      <a:r>
                        <a:rPr lang="ko-KR" altLang="en-US" sz="900" dirty="0">
                          <a:latin typeface="+mn-ea"/>
                          <a:ea typeface="+mn-ea"/>
                        </a:rPr>
                        <a:t>연결 관련 </a:t>
                      </a:r>
                      <a:r>
                        <a:rPr lang="en-US" altLang="ko-KR" sz="900" dirty="0" err="1">
                          <a:latin typeface="+mn-ea"/>
                          <a:ea typeface="+mn-ea"/>
                        </a:rPr>
                        <a:t>NginX</a:t>
                      </a:r>
                      <a:r>
                        <a:rPr lang="ko-KR" altLang="en-US" sz="900" dirty="0">
                          <a:latin typeface="+mn-ea"/>
                          <a:ea typeface="+mn-ea"/>
                        </a:rPr>
                        <a:t> 추가 설정 </a:t>
                      </a:r>
                      <a:r>
                        <a:rPr lang="ko-KR" altLang="en-US" sz="900">
                          <a:latin typeface="+mn-ea"/>
                          <a:ea typeface="+mn-ea"/>
                        </a:rPr>
                        <a:t>작업 </a:t>
                      </a:r>
                      <a:r>
                        <a:rPr lang="ko-KR" altLang="en-US" sz="900" smtClean="0">
                          <a:latin typeface="+mn-ea"/>
                          <a:ea typeface="+mn-ea"/>
                        </a:rPr>
                        <a:t>진행</a:t>
                      </a:r>
                      <a:r>
                        <a:rPr lang="en-US" altLang="ko-KR" sz="900" dirty="0" smtClean="0"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900" smtClean="0">
                          <a:latin typeface="+mn-ea"/>
                          <a:ea typeface="+mn-ea"/>
                        </a:rPr>
                        <a:t>로드 밸런싱 용도</a:t>
                      </a:r>
                      <a:r>
                        <a:rPr lang="en-US" altLang="ko-KR" sz="900" dirty="0" smtClean="0">
                          <a:latin typeface="+mn-ea"/>
                          <a:ea typeface="+mn-ea"/>
                        </a:rPr>
                        <a:t>)</a:t>
                      </a:r>
                    </a:p>
                    <a:p>
                      <a:pPr marL="171450" indent="-171450" latinLnBrk="1">
                        <a:buFont typeface="Arial" panose="020B0604020202020204" pitchFamily="34" charset="0"/>
                        <a:buChar char="•"/>
                      </a:pPr>
                      <a:r>
                        <a:rPr lang="en-US" altLang="ko-KR" sz="900" dirty="0" err="1" smtClean="0">
                          <a:latin typeface="+mn-ea"/>
                          <a:ea typeface="+mn-ea"/>
                        </a:rPr>
                        <a:t>ElasticSearch</a:t>
                      </a:r>
                      <a:r>
                        <a:rPr lang="en-US" altLang="ko-KR" sz="900" baseline="0" dirty="0" smtClean="0">
                          <a:latin typeface="+mn-ea"/>
                          <a:ea typeface="+mn-ea"/>
                        </a:rPr>
                        <a:t> Coordinator Node 1</a:t>
                      </a:r>
                      <a:r>
                        <a:rPr lang="ko-KR" altLang="en-US" sz="900" baseline="0" smtClean="0">
                          <a:latin typeface="+mn-ea"/>
                          <a:ea typeface="+mn-ea"/>
                        </a:rPr>
                        <a:t>개에서 </a:t>
                      </a:r>
                      <a:r>
                        <a:rPr lang="en-US" altLang="ko-KR" sz="900" baseline="0" dirty="0" smtClean="0">
                          <a:latin typeface="+mn-ea"/>
                          <a:ea typeface="+mn-ea"/>
                        </a:rPr>
                        <a:t>2</a:t>
                      </a:r>
                      <a:r>
                        <a:rPr lang="ko-KR" altLang="en-US" sz="900" baseline="0" smtClean="0">
                          <a:latin typeface="+mn-ea"/>
                          <a:ea typeface="+mn-ea"/>
                        </a:rPr>
                        <a:t>개로 추가 설치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1450" indent="-171450" latinLnBrk="1">
                        <a:buFont typeface="Arial" panose="020B0604020202020204" pitchFamily="34" charset="0"/>
                        <a:buChar char="•"/>
                      </a:pPr>
                      <a:r>
                        <a:rPr lang="en-US" altLang="ko-KR" sz="900" dirty="0" err="1" smtClean="0">
                          <a:latin typeface="+mn-ea"/>
                          <a:ea typeface="+mn-ea"/>
                        </a:rPr>
                        <a:t>ElasticSearch</a:t>
                      </a:r>
                      <a:r>
                        <a:rPr lang="en-US" altLang="ko-KR" sz="900" dirty="0" smtClean="0">
                          <a:latin typeface="+mn-ea"/>
                          <a:ea typeface="+mn-ea"/>
                        </a:rPr>
                        <a:t> </a:t>
                      </a:r>
                      <a:r>
                        <a:rPr lang="ko-KR" altLang="en-US" sz="900" smtClean="0">
                          <a:latin typeface="+mn-ea"/>
                          <a:ea typeface="+mn-ea"/>
                        </a:rPr>
                        <a:t>검색 부하 분산을 통한 성능 향상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991894464"/>
                  </a:ext>
                </a:extLst>
              </a:tr>
              <a:tr h="258278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 smtClean="0">
                          <a:latin typeface="+mn-ea"/>
                          <a:ea typeface="+mn-ea"/>
                        </a:rPr>
                        <a:t>5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900" dirty="0" err="1" smtClean="0">
                          <a:latin typeface="+mn-ea"/>
                          <a:ea typeface="+mn-ea"/>
                        </a:rPr>
                        <a:t>Kibana</a:t>
                      </a:r>
                      <a:r>
                        <a:rPr lang="en-US" altLang="ko-KR" sz="900" baseline="0" dirty="0" smtClean="0">
                          <a:latin typeface="+mn-ea"/>
                          <a:ea typeface="+mn-ea"/>
                        </a:rPr>
                        <a:t> </a:t>
                      </a:r>
                      <a:r>
                        <a:rPr lang="ko-KR" altLang="en-US" sz="900" baseline="0" smtClean="0">
                          <a:latin typeface="+mn-ea"/>
                          <a:ea typeface="+mn-ea"/>
                        </a:rPr>
                        <a:t>구성 변경 작업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1450" indent="-171450" latinLnBrk="1">
                        <a:buFont typeface="Arial" panose="020B0604020202020204" pitchFamily="34" charset="0"/>
                        <a:buChar char="•"/>
                      </a:pPr>
                      <a:r>
                        <a:rPr lang="en-US" altLang="ko-KR" sz="900" dirty="0" err="1" smtClean="0">
                          <a:latin typeface="+mn-ea"/>
                          <a:ea typeface="+mn-ea"/>
                        </a:rPr>
                        <a:t>Kibana</a:t>
                      </a:r>
                      <a:r>
                        <a:rPr lang="ko-KR" altLang="en-US" sz="900" smtClean="0">
                          <a:latin typeface="+mn-ea"/>
                          <a:ea typeface="+mn-ea"/>
                        </a:rPr>
                        <a:t>를 </a:t>
                      </a:r>
                      <a:r>
                        <a:rPr lang="en-US" altLang="ko-KR" sz="900" dirty="0" smtClean="0">
                          <a:latin typeface="+mn-ea"/>
                          <a:ea typeface="+mn-ea"/>
                        </a:rPr>
                        <a:t>16</a:t>
                      </a:r>
                      <a:r>
                        <a:rPr lang="ko-KR" altLang="en-US" sz="900" smtClean="0">
                          <a:latin typeface="+mn-ea"/>
                          <a:ea typeface="+mn-ea"/>
                        </a:rPr>
                        <a:t>개에서 </a:t>
                      </a:r>
                      <a:r>
                        <a:rPr lang="en-US" altLang="ko-KR" sz="900" dirty="0" smtClean="0">
                          <a:latin typeface="+mn-ea"/>
                          <a:ea typeface="+mn-ea"/>
                        </a:rPr>
                        <a:t>2</a:t>
                      </a:r>
                      <a:r>
                        <a:rPr lang="ko-KR" altLang="en-US" sz="900" smtClean="0">
                          <a:latin typeface="+mn-ea"/>
                          <a:ea typeface="+mn-ea"/>
                        </a:rPr>
                        <a:t>개로 축소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1450" indent="-171450" latinLnBrk="1"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불필요한 자원을 낭비하고 있는 </a:t>
                      </a:r>
                      <a:r>
                        <a:rPr lang="en-US" altLang="ko-KR" sz="900" dirty="0" err="1" smtClean="0">
                          <a:latin typeface="+mn-ea"/>
                          <a:ea typeface="+mn-ea"/>
                        </a:rPr>
                        <a:t>Kibana</a:t>
                      </a:r>
                      <a:r>
                        <a:rPr lang="en-US" altLang="ko-KR" sz="900" baseline="0" dirty="0" smtClean="0">
                          <a:latin typeface="+mn-ea"/>
                          <a:ea typeface="+mn-ea"/>
                        </a:rPr>
                        <a:t> </a:t>
                      </a:r>
                      <a:r>
                        <a:rPr lang="ko-KR" altLang="en-US" sz="900" baseline="0" smtClean="0">
                          <a:latin typeface="+mn-ea"/>
                          <a:ea typeface="+mn-ea"/>
                        </a:rPr>
                        <a:t>개수 축소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8278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>
                          <a:latin typeface="+mn-ea"/>
                          <a:ea typeface="+mn-ea"/>
                        </a:rPr>
                        <a:t>6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900" dirty="0">
                          <a:latin typeface="+mn-ea"/>
                          <a:ea typeface="+mn-ea"/>
                        </a:rPr>
                        <a:t>인덱스</a:t>
                      </a:r>
                      <a:r>
                        <a:rPr lang="en-US" altLang="ko-KR" sz="900" dirty="0">
                          <a:latin typeface="+mn-ea"/>
                          <a:ea typeface="+mn-ea"/>
                        </a:rPr>
                        <a:t> </a:t>
                      </a:r>
                      <a:r>
                        <a:rPr lang="ko-KR" altLang="en-US" sz="900" dirty="0">
                          <a:latin typeface="+mn-ea"/>
                          <a:ea typeface="+mn-ea"/>
                        </a:rPr>
                        <a:t>관련 작업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1450" indent="-171450" latinLnBrk="1"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sz="900" dirty="0">
                          <a:latin typeface="+mn-ea"/>
                          <a:ea typeface="+mn-ea"/>
                        </a:rPr>
                        <a:t>인덱스 관련 부분의 </a:t>
                      </a:r>
                      <a:r>
                        <a:rPr lang="ko-KR" altLang="en-US" sz="900" dirty="0" err="1">
                          <a:latin typeface="+mn-ea"/>
                          <a:ea typeface="+mn-ea"/>
                        </a:rPr>
                        <a:t>샤딩</a:t>
                      </a:r>
                      <a:r>
                        <a:rPr lang="ko-KR" altLang="en-US" sz="900" dirty="0">
                          <a:latin typeface="+mn-ea"/>
                          <a:ea typeface="+mn-ea"/>
                        </a:rPr>
                        <a:t> 설정 작업</a:t>
                      </a:r>
                      <a:r>
                        <a:rPr lang="en-US" altLang="ko-KR" sz="900" dirty="0"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900" dirty="0" err="1">
                          <a:latin typeface="+mn-ea"/>
                          <a:ea typeface="+mn-ea"/>
                        </a:rPr>
                        <a:t>데이터량</a:t>
                      </a:r>
                      <a:r>
                        <a:rPr lang="ko-KR" altLang="en-US" sz="900" dirty="0">
                          <a:latin typeface="+mn-ea"/>
                          <a:ea typeface="+mn-ea"/>
                        </a:rPr>
                        <a:t> 기준으로 </a:t>
                      </a:r>
                      <a:r>
                        <a:rPr lang="ko-KR" altLang="en-US" sz="900">
                          <a:latin typeface="+mn-ea"/>
                          <a:ea typeface="+mn-ea"/>
                        </a:rPr>
                        <a:t>분리</a:t>
                      </a:r>
                      <a:r>
                        <a:rPr lang="en-US" altLang="ko-KR" sz="900" dirty="0" smtClean="0">
                          <a:latin typeface="+mn-ea"/>
                          <a:ea typeface="+mn-ea"/>
                        </a:rPr>
                        <a:t>)</a:t>
                      </a:r>
                    </a:p>
                    <a:p>
                      <a:pPr marL="171450" indent="-171450" latinLnBrk="1"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sz="900" dirty="0" err="1" smtClean="0">
                          <a:latin typeface="+mn-ea"/>
                          <a:ea typeface="+mn-ea"/>
                        </a:rPr>
                        <a:t>데이터별</a:t>
                      </a: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 인덱스 통합</a:t>
                      </a:r>
                      <a:r>
                        <a:rPr lang="en-US" altLang="ko-KR" sz="900" dirty="0" smtClean="0"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900" smtClean="0">
                          <a:latin typeface="+mn-ea"/>
                          <a:ea typeface="+mn-ea"/>
                        </a:rPr>
                        <a:t>메트릭</a:t>
                      </a:r>
                      <a:r>
                        <a:rPr lang="en-US" altLang="ko-KR" sz="900" dirty="0" smtClean="0">
                          <a:latin typeface="+mn-ea"/>
                          <a:ea typeface="+mn-ea"/>
                        </a:rPr>
                        <a:t>/</a:t>
                      </a:r>
                      <a:r>
                        <a:rPr lang="ko-KR" altLang="en-US" sz="900" smtClean="0">
                          <a:latin typeface="+mn-ea"/>
                          <a:ea typeface="+mn-ea"/>
                        </a:rPr>
                        <a:t>로그 두개로 통합</a:t>
                      </a:r>
                      <a:r>
                        <a:rPr lang="en-US" altLang="ko-KR" sz="900" dirty="0" smtClean="0">
                          <a:latin typeface="+mn-ea"/>
                          <a:ea typeface="+mn-ea"/>
                        </a:rPr>
                        <a:t>)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1450" indent="-171450" latinLnBrk="1"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인덱스 통합으로 데이터 검색 및 저장 성능 향상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79519181"/>
                  </a:ext>
                </a:extLst>
              </a:tr>
              <a:tr h="419701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>
                          <a:latin typeface="+mn-ea"/>
                          <a:ea typeface="+mn-ea"/>
                        </a:rPr>
                        <a:t>7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900" dirty="0">
                          <a:latin typeface="+mn-ea"/>
                          <a:ea typeface="+mn-ea"/>
                        </a:rPr>
                        <a:t>Beat </a:t>
                      </a:r>
                      <a:r>
                        <a:rPr lang="ko-KR" altLang="en-US" sz="900" dirty="0">
                          <a:latin typeface="+mn-ea"/>
                          <a:ea typeface="+mn-ea"/>
                        </a:rPr>
                        <a:t>설정 작업 진행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1450" indent="-171450" latinLnBrk="1">
                        <a:buFont typeface="Arial" panose="020B0604020202020204" pitchFamily="34" charset="0"/>
                        <a:buChar char="•"/>
                      </a:pPr>
                      <a:r>
                        <a:rPr lang="en-US" altLang="ko-KR" sz="900" dirty="0">
                          <a:latin typeface="+mn-ea"/>
                          <a:ea typeface="+mn-ea"/>
                        </a:rPr>
                        <a:t>Beat</a:t>
                      </a:r>
                      <a:r>
                        <a:rPr lang="ko-KR" altLang="en-US" sz="900" dirty="0">
                          <a:latin typeface="+mn-ea"/>
                          <a:ea typeface="+mn-ea"/>
                        </a:rPr>
                        <a:t>에서 </a:t>
                      </a:r>
                      <a:r>
                        <a:rPr lang="en-US" altLang="ko-KR" sz="900" dirty="0">
                          <a:latin typeface="+mn-ea"/>
                          <a:ea typeface="+mn-ea"/>
                        </a:rPr>
                        <a:t>Logstash</a:t>
                      </a:r>
                      <a:r>
                        <a:rPr lang="ko-KR" altLang="en-US" sz="900" dirty="0">
                          <a:latin typeface="+mn-ea"/>
                          <a:ea typeface="+mn-ea"/>
                        </a:rPr>
                        <a:t>로 데이터 전달되던 부분을 </a:t>
                      </a:r>
                      <a:r>
                        <a:rPr lang="en-US" altLang="ko-KR" sz="900" dirty="0">
                          <a:latin typeface="+mn-ea"/>
                          <a:ea typeface="+mn-ea"/>
                        </a:rPr>
                        <a:t>Kafka</a:t>
                      </a:r>
                      <a:r>
                        <a:rPr lang="ko-KR" altLang="en-US" sz="900" dirty="0">
                          <a:latin typeface="+mn-ea"/>
                          <a:ea typeface="+mn-ea"/>
                        </a:rPr>
                        <a:t>로 전송되도록 설정 변경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latinLnBrk="1">
                        <a:buFont typeface="Arial" panose="020B0604020202020204" pitchFamily="34" charset="0"/>
                        <a:buNone/>
                      </a:pP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359882480"/>
                  </a:ext>
                </a:extLst>
              </a:tr>
            </a:tbl>
          </a:graphicData>
        </a:graphic>
      </p:graphicFrame>
      <p:grpSp>
        <p:nvGrpSpPr>
          <p:cNvPr id="110" name="그룹 109"/>
          <p:cNvGrpSpPr/>
          <p:nvPr/>
        </p:nvGrpSpPr>
        <p:grpSpPr>
          <a:xfrm>
            <a:off x="20452" y="1321264"/>
            <a:ext cx="9721080" cy="1948043"/>
            <a:chOff x="20452" y="1321264"/>
            <a:chExt cx="9721080" cy="1948043"/>
          </a:xfrm>
        </p:grpSpPr>
        <p:sp>
          <p:nvSpPr>
            <p:cNvPr id="10" name="Rectangle 5">
              <a:extLst>
                <a:ext uri="{FF2B5EF4-FFF2-40B4-BE49-F238E27FC236}">
                  <a16:creationId xmlns:a16="http://schemas.microsoft.com/office/drawing/2014/main" xmlns="" id="{D016DE76-981E-4CB3-AE78-232C70984697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560512" y="1607024"/>
              <a:ext cx="902084" cy="34354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B4B4B4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anchor="ctr"/>
            <a:lstStyle/>
            <a:p>
              <a:pPr algn="ctr" defTabSz="793750"/>
              <a:r>
                <a:rPr lang="en-US" altLang="ko-KR" sz="800" dirty="0">
                  <a:solidFill>
                    <a:srgbClr val="4D4D4D"/>
                  </a:solidFill>
                  <a:latin typeface="+mn-ea"/>
                </a:rPr>
                <a:t>Tomcat</a:t>
              </a:r>
            </a:p>
          </p:txBody>
        </p:sp>
        <p:sp>
          <p:nvSpPr>
            <p:cNvPr id="11" name="직사각형 10">
              <a:extLst>
                <a:ext uri="{FF2B5EF4-FFF2-40B4-BE49-F238E27FC236}">
                  <a16:creationId xmlns:a16="http://schemas.microsoft.com/office/drawing/2014/main" xmlns="" id="{2213D09E-FF71-4E7C-985A-BB9C54D6FEC1}"/>
                </a:ext>
              </a:extLst>
            </p:cNvPr>
            <p:cNvSpPr/>
            <p:nvPr/>
          </p:nvSpPr>
          <p:spPr>
            <a:xfrm>
              <a:off x="20452" y="2215075"/>
              <a:ext cx="625619" cy="18466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lvl="1" algn="ctr" defTabSz="847428" latinLnBrk="0">
                <a:spcBef>
                  <a:spcPts val="81"/>
                </a:spcBef>
                <a:buClr>
                  <a:schemeClr val="tx1">
                    <a:lumMod val="65000"/>
                    <a:lumOff val="35000"/>
                  </a:schemeClr>
                </a:buClr>
                <a:buSzPct val="100000"/>
                <a:tabLst>
                  <a:tab pos="4589264" algn="l"/>
                </a:tabLst>
                <a:defRPr/>
              </a:pPr>
              <a:r>
                <a:rPr lang="ko-KR" altLang="en-US" sz="600" kern="0" spc="-57" dirty="0">
                  <a:ln>
                    <a:solidFill>
                      <a:srgbClr val="FFFFFF">
                        <a:alpha val="4000"/>
                      </a:srgbClr>
                    </a:solidFill>
                  </a:ln>
                  <a:solidFill>
                    <a:srgbClr val="000000">
                      <a:lumMod val="75000"/>
                      <a:lumOff val="25000"/>
                    </a:srgbClr>
                  </a:solidFill>
                  <a:latin typeface="+mn-ea"/>
                  <a:cs typeface="Arial" charset="0"/>
                </a:rPr>
                <a:t>사용자</a:t>
              </a:r>
              <a:r>
                <a:rPr lang="en-US" altLang="ko-KR" sz="600" kern="0" spc="-57" dirty="0">
                  <a:ln>
                    <a:solidFill>
                      <a:srgbClr val="FFFFFF">
                        <a:alpha val="4000"/>
                      </a:srgbClr>
                    </a:solidFill>
                  </a:ln>
                  <a:solidFill>
                    <a:srgbClr val="000000">
                      <a:lumMod val="75000"/>
                      <a:lumOff val="25000"/>
                    </a:srgbClr>
                  </a:solidFill>
                  <a:latin typeface="+mn-ea"/>
                  <a:cs typeface="Arial" charset="0"/>
                </a:rPr>
                <a:t>/</a:t>
              </a:r>
              <a:r>
                <a:rPr lang="ko-KR" altLang="en-US" sz="600" kern="0" spc="-57" dirty="0">
                  <a:ln>
                    <a:solidFill>
                      <a:srgbClr val="FFFFFF">
                        <a:alpha val="4000"/>
                      </a:srgbClr>
                    </a:solidFill>
                  </a:ln>
                  <a:solidFill>
                    <a:srgbClr val="000000">
                      <a:lumMod val="75000"/>
                      <a:lumOff val="25000"/>
                    </a:srgbClr>
                  </a:solidFill>
                  <a:latin typeface="+mn-ea"/>
                  <a:cs typeface="Arial" charset="0"/>
                </a:rPr>
                <a:t>운영자</a:t>
              </a:r>
              <a:endParaRPr lang="en-US" altLang="ko-KR" sz="600" kern="0" spc="-57" dirty="0">
                <a:ln>
                  <a:solidFill>
                    <a:srgbClr val="FFFFFF">
                      <a:alpha val="4000"/>
                    </a:srgbClr>
                  </a:solidFill>
                </a:ln>
                <a:solidFill>
                  <a:srgbClr val="000000">
                    <a:lumMod val="75000"/>
                    <a:lumOff val="25000"/>
                  </a:srgbClr>
                </a:solidFill>
                <a:latin typeface="+mn-ea"/>
                <a:cs typeface="Arial" charset="0"/>
              </a:endParaRPr>
            </a:p>
          </p:txBody>
        </p:sp>
        <p:grpSp>
          <p:nvGrpSpPr>
            <p:cNvPr id="12" name="그룹 11">
              <a:extLst>
                <a:ext uri="{FF2B5EF4-FFF2-40B4-BE49-F238E27FC236}">
                  <a16:creationId xmlns:a16="http://schemas.microsoft.com/office/drawing/2014/main" xmlns="" id="{F0E6A4D5-B99F-4305-BE89-B73F1170EAAD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164468" y="1915735"/>
              <a:ext cx="326073" cy="263805"/>
              <a:chOff x="10559590" y="3352258"/>
              <a:chExt cx="540333" cy="328360"/>
            </a:xfrm>
          </p:grpSpPr>
          <p:pic>
            <p:nvPicPr>
              <p:cNvPr id="13" name="Picture 10" descr="Laptop.png">
                <a:extLst>
                  <a:ext uri="{FF2B5EF4-FFF2-40B4-BE49-F238E27FC236}">
                    <a16:creationId xmlns:a16="http://schemas.microsoft.com/office/drawing/2014/main" xmlns="" id="{4D3F21CA-555B-48A8-A2CF-C8DB9F64E3F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0559590" y="3406061"/>
                <a:ext cx="387272" cy="274557"/>
              </a:xfrm>
              <a:prstGeom prst="rect">
                <a:avLst/>
              </a:prstGeom>
            </p:spPr>
          </p:pic>
          <p:grpSp>
            <p:nvGrpSpPr>
              <p:cNvPr id="14" name="그룹 13">
                <a:extLst>
                  <a:ext uri="{FF2B5EF4-FFF2-40B4-BE49-F238E27FC236}">
                    <a16:creationId xmlns:a16="http://schemas.microsoft.com/office/drawing/2014/main" xmlns="" id="{BEA33DE6-5C66-4BE2-AF4F-30AE6D74066F}"/>
                  </a:ext>
                </a:extLst>
              </p:cNvPr>
              <p:cNvGrpSpPr/>
              <p:nvPr/>
            </p:nvGrpSpPr>
            <p:grpSpPr>
              <a:xfrm>
                <a:off x="10759272" y="3352258"/>
                <a:ext cx="340651" cy="188202"/>
                <a:chOff x="8792394" y="1268978"/>
                <a:chExt cx="340651" cy="188202"/>
              </a:xfrm>
            </p:grpSpPr>
            <p:sp>
              <p:nvSpPr>
                <p:cNvPr id="15" name="모서리가 둥근 직사각형 151">
                  <a:extLst>
                    <a:ext uri="{FF2B5EF4-FFF2-40B4-BE49-F238E27FC236}">
                      <a16:creationId xmlns:a16="http://schemas.microsoft.com/office/drawing/2014/main" xmlns="" id="{DE69DC57-6CC0-4FFD-885F-324E4992AE56}"/>
                    </a:ext>
                  </a:extLst>
                </p:cNvPr>
                <p:cNvSpPr/>
                <p:nvPr/>
              </p:nvSpPr>
              <p:spPr>
                <a:xfrm>
                  <a:off x="8792394" y="1268978"/>
                  <a:ext cx="340651" cy="188202"/>
                </a:xfrm>
                <a:prstGeom prst="roundRect">
                  <a:avLst/>
                </a:prstGeom>
                <a:solidFill>
                  <a:schemeClr val="bg1">
                    <a:lumMod val="65000"/>
                  </a:schemeClr>
                </a:solidFill>
                <a:ln w="635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1050">
                    <a:latin typeface="+mn-ea"/>
                  </a:endParaRPr>
                </a:p>
              </p:txBody>
            </p:sp>
            <p:pic>
              <p:nvPicPr>
                <p:cNvPr id="16" name="Picture 2" descr="User.png">
                  <a:extLst>
                    <a:ext uri="{FF2B5EF4-FFF2-40B4-BE49-F238E27FC236}">
                      <a16:creationId xmlns:a16="http://schemas.microsoft.com/office/drawing/2014/main" xmlns="" id="{A57BCF91-BCE8-4B80-8CC5-8FF5E6472C10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 cstate="print">
                  <a:biLevel thresh="25000"/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8859293" y="1302501"/>
                  <a:ext cx="85673" cy="113723"/>
                </a:xfrm>
                <a:prstGeom prst="rect">
                  <a:avLst/>
                </a:prstGeom>
              </p:spPr>
            </p:pic>
            <p:pic>
              <p:nvPicPr>
                <p:cNvPr id="17" name="Picture 2" descr="User.png">
                  <a:extLst>
                    <a:ext uri="{FF2B5EF4-FFF2-40B4-BE49-F238E27FC236}">
                      <a16:creationId xmlns:a16="http://schemas.microsoft.com/office/drawing/2014/main" xmlns="" id="{8E98F2D4-9721-49BC-9837-A12BD1951555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 cstate="print">
                  <a:biLevel thresh="25000"/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8979423" y="1302501"/>
                  <a:ext cx="85673" cy="113723"/>
                </a:xfrm>
                <a:prstGeom prst="rect">
                  <a:avLst/>
                </a:prstGeom>
              </p:spPr>
            </p:pic>
          </p:grpSp>
        </p:grpSp>
        <p:sp>
          <p:nvSpPr>
            <p:cNvPr id="18" name="Rectangle 5">
              <a:extLst>
                <a:ext uri="{FF2B5EF4-FFF2-40B4-BE49-F238E27FC236}">
                  <a16:creationId xmlns:a16="http://schemas.microsoft.com/office/drawing/2014/main" xmlns="" id="{2F8E25CA-1449-4247-BA42-E42A82D3530D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560512" y="2168860"/>
              <a:ext cx="902084" cy="34354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B4B4B4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anchor="ctr"/>
            <a:lstStyle/>
            <a:p>
              <a:pPr algn="ctr" defTabSz="793750"/>
              <a:r>
                <a:rPr lang="en-US" altLang="ko-KR" sz="800">
                  <a:solidFill>
                    <a:srgbClr val="4D4D4D"/>
                  </a:solidFill>
                  <a:latin typeface="+mn-ea"/>
                </a:rPr>
                <a:t>NginX</a:t>
              </a:r>
              <a:endParaRPr lang="en-US" altLang="ko-KR" sz="800" dirty="0">
                <a:solidFill>
                  <a:srgbClr val="4D4D4D"/>
                </a:solidFill>
                <a:latin typeface="+mn-ea"/>
              </a:endParaRPr>
            </a:p>
          </p:txBody>
        </p:sp>
        <p:sp>
          <p:nvSpPr>
            <p:cNvPr id="19" name="Rectangle 5">
              <a:extLst>
                <a:ext uri="{FF2B5EF4-FFF2-40B4-BE49-F238E27FC236}">
                  <a16:creationId xmlns:a16="http://schemas.microsoft.com/office/drawing/2014/main" xmlns="" id="{1E5075D0-52E1-4FF5-9B95-DC5B9ED27603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1674652" y="1916832"/>
              <a:ext cx="902084" cy="34354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B4B4B4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anchor="ctr"/>
            <a:lstStyle/>
            <a:p>
              <a:pPr algn="ctr" defTabSz="793750"/>
              <a:r>
                <a:rPr lang="en-US" altLang="ko-KR" sz="800" dirty="0">
                  <a:solidFill>
                    <a:srgbClr val="4D4D4D"/>
                  </a:solidFill>
                  <a:latin typeface="+mn-ea"/>
                </a:rPr>
                <a:t>Kibana #1</a:t>
              </a:r>
            </a:p>
          </p:txBody>
        </p:sp>
        <p:sp>
          <p:nvSpPr>
            <p:cNvPr id="20" name="Rectangle 5">
              <a:extLst>
                <a:ext uri="{FF2B5EF4-FFF2-40B4-BE49-F238E27FC236}">
                  <a16:creationId xmlns:a16="http://schemas.microsoft.com/office/drawing/2014/main" xmlns="" id="{D0722426-2532-4564-89D0-2A178B461C0A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1674652" y="2329376"/>
              <a:ext cx="902084" cy="34354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B4B4B4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anchor="ctr"/>
            <a:lstStyle/>
            <a:p>
              <a:pPr algn="ctr" defTabSz="793750"/>
              <a:r>
                <a:rPr lang="en-US" altLang="ko-KR" sz="800" dirty="0">
                  <a:solidFill>
                    <a:srgbClr val="4D4D4D"/>
                  </a:solidFill>
                  <a:latin typeface="+mn-ea"/>
                </a:rPr>
                <a:t>Kibana #2</a:t>
              </a:r>
            </a:p>
          </p:txBody>
        </p:sp>
        <p:sp>
          <p:nvSpPr>
            <p:cNvPr id="23" name="Rectangle 5">
              <a:extLst>
                <a:ext uri="{FF2B5EF4-FFF2-40B4-BE49-F238E27FC236}">
                  <a16:creationId xmlns:a16="http://schemas.microsoft.com/office/drawing/2014/main" xmlns="" id="{1D8E2DE5-9281-453F-8BD3-8BA766B335F1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3879183" y="1897328"/>
              <a:ext cx="1037813" cy="343540"/>
            </a:xfrm>
            <a:prstGeom prst="rect">
              <a:avLst/>
            </a:prstGeom>
            <a:ln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defTabSz="914423"/>
              <a:r>
                <a:rPr lang="en-US" altLang="ko-KR" sz="900" b="1" kern="0" dirty="0" smtClean="0">
                  <a:solidFill>
                    <a:srgbClr val="000000"/>
                  </a:solidFill>
                  <a:latin typeface="+mn-ea"/>
                  <a:cs typeface="Calibri" pitchFamily="34" charset="0"/>
                </a:rPr>
                <a:t>ElasticSearch#1</a:t>
              </a:r>
              <a:endParaRPr lang="en-US" altLang="ko-KR" sz="900" b="1" kern="0" dirty="0">
                <a:solidFill>
                  <a:srgbClr val="000000"/>
                </a:solidFill>
                <a:latin typeface="+mn-ea"/>
                <a:cs typeface="Calibri" pitchFamily="34" charset="0"/>
              </a:endParaRPr>
            </a:p>
            <a:p>
              <a:pPr algn="ctr" defTabSz="914423"/>
              <a:r>
                <a:rPr lang="en-US" altLang="ko-KR" sz="900" b="1" kern="0" dirty="0">
                  <a:solidFill>
                    <a:srgbClr val="000000"/>
                  </a:solidFill>
                  <a:latin typeface="+mn-ea"/>
                  <a:cs typeface="Calibri" pitchFamily="34" charset="0"/>
                </a:rPr>
                <a:t>(Coordinator)</a:t>
              </a:r>
            </a:p>
          </p:txBody>
        </p:sp>
        <p:sp>
          <p:nvSpPr>
            <p:cNvPr id="24" name="Rectangle 5">
              <a:extLst>
                <a:ext uri="{FF2B5EF4-FFF2-40B4-BE49-F238E27FC236}">
                  <a16:creationId xmlns:a16="http://schemas.microsoft.com/office/drawing/2014/main" xmlns="" id="{036C649B-165F-441E-95F1-5AA4F4B0BBE6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5224960" y="1321264"/>
              <a:ext cx="1168199" cy="34354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B4B4B4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anchor="ctr"/>
            <a:lstStyle/>
            <a:p>
              <a:pPr algn="ctr" defTabSz="793750"/>
              <a:r>
                <a:rPr lang="en-US" altLang="ko-KR" sz="800" dirty="0" err="1">
                  <a:solidFill>
                    <a:srgbClr val="4D4D4D"/>
                  </a:solidFill>
                  <a:latin typeface="+mn-ea"/>
                </a:rPr>
                <a:t>ElasticSearch</a:t>
              </a:r>
              <a:r>
                <a:rPr lang="en-US" altLang="ko-KR" sz="800" dirty="0">
                  <a:solidFill>
                    <a:srgbClr val="4D4D4D"/>
                  </a:solidFill>
                  <a:latin typeface="+mn-ea"/>
                </a:rPr>
                <a:t> #</a:t>
              </a:r>
              <a:r>
                <a:rPr lang="en-US" altLang="ko-KR" sz="800" dirty="0" smtClean="0">
                  <a:solidFill>
                    <a:srgbClr val="4D4D4D"/>
                  </a:solidFill>
                  <a:latin typeface="+mn-ea"/>
                </a:rPr>
                <a:t>1</a:t>
              </a:r>
            </a:p>
            <a:p>
              <a:pPr algn="ctr" defTabSz="793750"/>
              <a:r>
                <a:rPr lang="en-US" altLang="ko-KR" sz="800" dirty="0" smtClean="0">
                  <a:solidFill>
                    <a:srgbClr val="4D4D4D"/>
                  </a:solidFill>
                  <a:latin typeface="+mn-ea"/>
                </a:rPr>
                <a:t>(</a:t>
              </a:r>
              <a:r>
                <a:rPr lang="ko-KR" altLang="en-US" sz="800" smtClean="0">
                  <a:solidFill>
                    <a:srgbClr val="4D4D4D"/>
                  </a:solidFill>
                  <a:latin typeface="+mn-ea"/>
                </a:rPr>
                <a:t>저장</a:t>
              </a:r>
              <a:r>
                <a:rPr lang="en-US" altLang="ko-KR" sz="800" dirty="0" smtClean="0">
                  <a:solidFill>
                    <a:srgbClr val="4D4D4D"/>
                  </a:solidFill>
                  <a:latin typeface="+mn-ea"/>
                </a:rPr>
                <a:t>,</a:t>
              </a:r>
              <a:r>
                <a:rPr lang="ko-KR" altLang="en-US" sz="800" smtClean="0">
                  <a:solidFill>
                    <a:srgbClr val="4D4D4D"/>
                  </a:solidFill>
                  <a:latin typeface="+mn-ea"/>
                </a:rPr>
                <a:t>검색</a:t>
              </a:r>
              <a:r>
                <a:rPr lang="en-US" altLang="ko-KR" sz="800" dirty="0" smtClean="0">
                  <a:solidFill>
                    <a:srgbClr val="4D4D4D"/>
                  </a:solidFill>
                  <a:latin typeface="+mn-ea"/>
                </a:rPr>
                <a:t>)</a:t>
              </a:r>
              <a:endParaRPr lang="en-US" altLang="ko-KR" sz="800" dirty="0">
                <a:solidFill>
                  <a:srgbClr val="4D4D4D"/>
                </a:solidFill>
                <a:latin typeface="+mn-ea"/>
              </a:endParaRPr>
            </a:p>
          </p:txBody>
        </p:sp>
        <p:sp>
          <p:nvSpPr>
            <p:cNvPr id="25" name="Rectangle 5">
              <a:extLst>
                <a:ext uri="{FF2B5EF4-FFF2-40B4-BE49-F238E27FC236}">
                  <a16:creationId xmlns:a16="http://schemas.microsoft.com/office/drawing/2014/main" xmlns="" id="{009C1E02-2EF0-48EB-A977-EC339651DB3D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5224960" y="1835197"/>
              <a:ext cx="1168199" cy="34354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B4B4B4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anchor="ctr"/>
            <a:lstStyle/>
            <a:p>
              <a:pPr algn="ctr" defTabSz="793750"/>
              <a:r>
                <a:rPr lang="en-US" altLang="ko-KR" sz="800" dirty="0" err="1">
                  <a:solidFill>
                    <a:srgbClr val="4D4D4D"/>
                  </a:solidFill>
                  <a:latin typeface="+mn-ea"/>
                </a:rPr>
                <a:t>ElasticSearch</a:t>
              </a:r>
              <a:r>
                <a:rPr lang="en-US" altLang="ko-KR" sz="800" dirty="0">
                  <a:solidFill>
                    <a:srgbClr val="4D4D4D"/>
                  </a:solidFill>
                  <a:latin typeface="+mn-ea"/>
                </a:rPr>
                <a:t> #</a:t>
              </a:r>
              <a:r>
                <a:rPr lang="en-US" altLang="ko-KR" sz="800" dirty="0" smtClean="0">
                  <a:solidFill>
                    <a:srgbClr val="4D4D4D"/>
                  </a:solidFill>
                  <a:latin typeface="+mn-ea"/>
                </a:rPr>
                <a:t>2</a:t>
              </a:r>
            </a:p>
            <a:p>
              <a:pPr algn="ctr" defTabSz="793750"/>
              <a:r>
                <a:rPr lang="en-US" altLang="ko-KR" sz="800" dirty="0">
                  <a:solidFill>
                    <a:srgbClr val="4D4D4D"/>
                  </a:solidFill>
                  <a:latin typeface="+mn-ea"/>
                </a:rPr>
                <a:t>(</a:t>
              </a:r>
              <a:r>
                <a:rPr lang="ko-KR" altLang="en-US" sz="800">
                  <a:solidFill>
                    <a:srgbClr val="4D4D4D"/>
                  </a:solidFill>
                  <a:latin typeface="+mn-ea"/>
                </a:rPr>
                <a:t>저장</a:t>
              </a:r>
              <a:r>
                <a:rPr lang="en-US" altLang="ko-KR" sz="800" dirty="0">
                  <a:solidFill>
                    <a:srgbClr val="4D4D4D"/>
                  </a:solidFill>
                  <a:latin typeface="+mn-ea"/>
                </a:rPr>
                <a:t>,</a:t>
              </a:r>
              <a:r>
                <a:rPr lang="ko-KR" altLang="en-US" sz="800">
                  <a:solidFill>
                    <a:srgbClr val="4D4D4D"/>
                  </a:solidFill>
                  <a:latin typeface="+mn-ea"/>
                </a:rPr>
                <a:t>검색</a:t>
              </a:r>
              <a:r>
                <a:rPr lang="en-US" altLang="ko-KR" sz="800" dirty="0">
                  <a:solidFill>
                    <a:srgbClr val="4D4D4D"/>
                  </a:solidFill>
                  <a:latin typeface="+mn-ea"/>
                </a:rPr>
                <a:t>)</a:t>
              </a:r>
            </a:p>
          </p:txBody>
        </p:sp>
        <p:sp>
          <p:nvSpPr>
            <p:cNvPr id="26" name="Rectangle 5">
              <a:extLst>
                <a:ext uri="{FF2B5EF4-FFF2-40B4-BE49-F238E27FC236}">
                  <a16:creationId xmlns:a16="http://schemas.microsoft.com/office/drawing/2014/main" xmlns="" id="{12249A6D-968B-4D15-A6BD-E912DAD5E4A1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5224961" y="2339253"/>
              <a:ext cx="1168199" cy="34354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B4B4B4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anchor="ctr"/>
            <a:lstStyle/>
            <a:p>
              <a:pPr algn="ctr" defTabSz="793750"/>
              <a:r>
                <a:rPr lang="en-US" altLang="ko-KR" sz="800" dirty="0" err="1">
                  <a:solidFill>
                    <a:srgbClr val="4D4D4D"/>
                  </a:solidFill>
                  <a:latin typeface="+mn-ea"/>
                </a:rPr>
                <a:t>ElasticSearch</a:t>
              </a:r>
              <a:r>
                <a:rPr lang="en-US" altLang="ko-KR" sz="800" dirty="0">
                  <a:solidFill>
                    <a:srgbClr val="4D4D4D"/>
                  </a:solidFill>
                  <a:latin typeface="+mn-ea"/>
                </a:rPr>
                <a:t> #</a:t>
              </a:r>
              <a:r>
                <a:rPr lang="en-US" altLang="ko-KR" sz="800" dirty="0" smtClean="0">
                  <a:solidFill>
                    <a:srgbClr val="4D4D4D"/>
                  </a:solidFill>
                  <a:latin typeface="+mn-ea"/>
                </a:rPr>
                <a:t>3</a:t>
              </a:r>
            </a:p>
            <a:p>
              <a:pPr algn="ctr" defTabSz="793750"/>
              <a:r>
                <a:rPr lang="en-US" altLang="ko-KR" sz="800" dirty="0">
                  <a:solidFill>
                    <a:srgbClr val="4D4D4D"/>
                  </a:solidFill>
                  <a:latin typeface="+mn-ea"/>
                </a:rPr>
                <a:t>(</a:t>
              </a:r>
              <a:r>
                <a:rPr lang="ko-KR" altLang="en-US" sz="800">
                  <a:solidFill>
                    <a:srgbClr val="4D4D4D"/>
                  </a:solidFill>
                  <a:latin typeface="+mn-ea"/>
                </a:rPr>
                <a:t>저장</a:t>
              </a:r>
              <a:r>
                <a:rPr lang="en-US" altLang="ko-KR" sz="800" dirty="0">
                  <a:solidFill>
                    <a:srgbClr val="4D4D4D"/>
                  </a:solidFill>
                  <a:latin typeface="+mn-ea"/>
                </a:rPr>
                <a:t>,</a:t>
              </a:r>
              <a:r>
                <a:rPr lang="ko-KR" altLang="en-US" sz="800">
                  <a:solidFill>
                    <a:srgbClr val="4D4D4D"/>
                  </a:solidFill>
                  <a:latin typeface="+mn-ea"/>
                </a:rPr>
                <a:t>검색</a:t>
              </a:r>
              <a:r>
                <a:rPr lang="en-US" altLang="ko-KR" sz="800" dirty="0">
                  <a:solidFill>
                    <a:srgbClr val="4D4D4D"/>
                  </a:solidFill>
                  <a:latin typeface="+mn-ea"/>
                </a:rPr>
                <a:t>)</a:t>
              </a:r>
            </a:p>
          </p:txBody>
        </p:sp>
        <p:sp>
          <p:nvSpPr>
            <p:cNvPr id="27" name="Rectangle 5">
              <a:extLst>
                <a:ext uri="{FF2B5EF4-FFF2-40B4-BE49-F238E27FC236}">
                  <a16:creationId xmlns:a16="http://schemas.microsoft.com/office/drawing/2014/main" xmlns="" id="{D4860E8F-4D9B-4EEB-BFF4-20176AAC067C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5224960" y="2833432"/>
              <a:ext cx="1168199" cy="34354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B4B4B4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anchor="ctr"/>
            <a:lstStyle/>
            <a:p>
              <a:pPr algn="ctr" defTabSz="793750"/>
              <a:r>
                <a:rPr lang="en-US" altLang="ko-KR" sz="800" dirty="0" err="1">
                  <a:solidFill>
                    <a:srgbClr val="4D4D4D"/>
                  </a:solidFill>
                  <a:latin typeface="+mn-ea"/>
                </a:rPr>
                <a:t>ElasticSearch</a:t>
              </a:r>
              <a:r>
                <a:rPr lang="en-US" altLang="ko-KR" sz="800" dirty="0">
                  <a:solidFill>
                    <a:srgbClr val="4D4D4D"/>
                  </a:solidFill>
                  <a:latin typeface="+mn-ea"/>
                </a:rPr>
                <a:t> </a:t>
              </a:r>
              <a:r>
                <a:rPr lang="en-US" altLang="ko-KR" sz="800" dirty="0" smtClean="0">
                  <a:solidFill>
                    <a:srgbClr val="4D4D4D"/>
                  </a:solidFill>
                  <a:latin typeface="+mn-ea"/>
                </a:rPr>
                <a:t>#4</a:t>
              </a:r>
            </a:p>
            <a:p>
              <a:pPr algn="ctr" defTabSz="793750"/>
              <a:r>
                <a:rPr lang="en-US" altLang="ko-KR" sz="800" dirty="0">
                  <a:solidFill>
                    <a:srgbClr val="4D4D4D"/>
                  </a:solidFill>
                  <a:latin typeface="+mn-ea"/>
                </a:rPr>
                <a:t>(</a:t>
              </a:r>
              <a:r>
                <a:rPr lang="ko-KR" altLang="en-US" sz="800" smtClean="0">
                  <a:solidFill>
                    <a:srgbClr val="4D4D4D"/>
                  </a:solidFill>
                  <a:latin typeface="+mn-ea"/>
                </a:rPr>
                <a:t>저장</a:t>
              </a:r>
              <a:r>
                <a:rPr lang="en-US" altLang="ko-KR" sz="800" dirty="0">
                  <a:solidFill>
                    <a:srgbClr val="4D4D4D"/>
                  </a:solidFill>
                  <a:latin typeface="+mn-ea"/>
                </a:rPr>
                <a:t>)</a:t>
              </a:r>
            </a:p>
          </p:txBody>
        </p:sp>
        <p:pic>
          <p:nvPicPr>
            <p:cNvPr id="28" name="Picture 10" descr="Laptop.png">
              <a:extLst>
                <a:ext uri="{FF2B5EF4-FFF2-40B4-BE49-F238E27FC236}">
                  <a16:creationId xmlns:a16="http://schemas.microsoft.com/office/drawing/2014/main" xmlns="" id="{413135F0-DBC8-41CC-B730-D6978CEEF74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302478" y="1351167"/>
              <a:ext cx="233706" cy="220580"/>
            </a:xfrm>
            <a:prstGeom prst="rect">
              <a:avLst/>
            </a:prstGeom>
          </p:spPr>
        </p:pic>
        <p:pic>
          <p:nvPicPr>
            <p:cNvPr id="29" name="Picture 10" descr="Laptop.png">
              <a:extLst>
                <a:ext uri="{FF2B5EF4-FFF2-40B4-BE49-F238E27FC236}">
                  <a16:creationId xmlns:a16="http://schemas.microsoft.com/office/drawing/2014/main" xmlns="" id="{3F149224-9C29-4B06-852E-0570CDAE05D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302478" y="1660187"/>
              <a:ext cx="233706" cy="220580"/>
            </a:xfrm>
            <a:prstGeom prst="rect">
              <a:avLst/>
            </a:prstGeom>
          </p:spPr>
        </p:pic>
        <p:pic>
          <p:nvPicPr>
            <p:cNvPr id="30" name="Picture 10" descr="Laptop.png">
              <a:extLst>
                <a:ext uri="{FF2B5EF4-FFF2-40B4-BE49-F238E27FC236}">
                  <a16:creationId xmlns:a16="http://schemas.microsoft.com/office/drawing/2014/main" xmlns="" id="{65255DA1-2BE5-4D36-BD5A-3B33B89D2BF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302478" y="1969737"/>
              <a:ext cx="233706" cy="220580"/>
            </a:xfrm>
            <a:prstGeom prst="rect">
              <a:avLst/>
            </a:prstGeom>
          </p:spPr>
        </p:pic>
        <p:pic>
          <p:nvPicPr>
            <p:cNvPr id="31" name="Picture 10" descr="Laptop.png">
              <a:extLst>
                <a:ext uri="{FF2B5EF4-FFF2-40B4-BE49-F238E27FC236}">
                  <a16:creationId xmlns:a16="http://schemas.microsoft.com/office/drawing/2014/main" xmlns="" id="{D129E319-30E4-4A60-B29C-BF454EC6616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302478" y="2306547"/>
              <a:ext cx="233706" cy="220580"/>
            </a:xfrm>
            <a:prstGeom prst="rect">
              <a:avLst/>
            </a:prstGeom>
          </p:spPr>
        </p:pic>
        <p:pic>
          <p:nvPicPr>
            <p:cNvPr id="32" name="Picture 10" descr="Laptop.png">
              <a:extLst>
                <a:ext uri="{FF2B5EF4-FFF2-40B4-BE49-F238E27FC236}">
                  <a16:creationId xmlns:a16="http://schemas.microsoft.com/office/drawing/2014/main" xmlns="" id="{A6D0EC05-E466-4EAD-9871-AADFF4FB8E4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302478" y="2649518"/>
              <a:ext cx="233706" cy="220580"/>
            </a:xfrm>
            <a:prstGeom prst="rect">
              <a:avLst/>
            </a:prstGeom>
          </p:spPr>
        </p:pic>
        <p:sp>
          <p:nvSpPr>
            <p:cNvPr id="33" name="Rectangle 5">
              <a:extLst>
                <a:ext uri="{FF2B5EF4-FFF2-40B4-BE49-F238E27FC236}">
                  <a16:creationId xmlns:a16="http://schemas.microsoft.com/office/drawing/2014/main" xmlns="" id="{CCA871D0-B1F9-4917-9420-0E08AFA66E2A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6643204" y="1321264"/>
              <a:ext cx="902084" cy="34354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B4B4B4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anchor="ctr"/>
            <a:lstStyle/>
            <a:p>
              <a:pPr algn="ctr" defTabSz="793750"/>
              <a:r>
                <a:rPr lang="en-US" altLang="ko-KR" sz="800" dirty="0">
                  <a:solidFill>
                    <a:srgbClr val="4D4D4D"/>
                  </a:solidFill>
                  <a:latin typeface="+mn-ea"/>
                </a:rPr>
                <a:t>Logstash</a:t>
              </a:r>
            </a:p>
          </p:txBody>
        </p:sp>
        <p:sp>
          <p:nvSpPr>
            <p:cNvPr id="34" name="Rectangle 5">
              <a:extLst>
                <a:ext uri="{FF2B5EF4-FFF2-40B4-BE49-F238E27FC236}">
                  <a16:creationId xmlns:a16="http://schemas.microsoft.com/office/drawing/2014/main" xmlns="" id="{8B70BF8D-3784-45A7-8DF8-64D4064EDC8C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6643203" y="1836115"/>
              <a:ext cx="902084" cy="34354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B4B4B4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anchor="ctr"/>
            <a:lstStyle/>
            <a:p>
              <a:pPr algn="ctr" defTabSz="793750"/>
              <a:r>
                <a:rPr lang="en-US" altLang="ko-KR" sz="800" dirty="0">
                  <a:solidFill>
                    <a:srgbClr val="4D4D4D"/>
                  </a:solidFill>
                  <a:latin typeface="+mn-ea"/>
                </a:rPr>
                <a:t>Logstash</a:t>
              </a:r>
            </a:p>
          </p:txBody>
        </p:sp>
        <p:sp>
          <p:nvSpPr>
            <p:cNvPr id="35" name="Rectangle 5">
              <a:extLst>
                <a:ext uri="{FF2B5EF4-FFF2-40B4-BE49-F238E27FC236}">
                  <a16:creationId xmlns:a16="http://schemas.microsoft.com/office/drawing/2014/main" xmlns="" id="{030FA814-7929-46AF-B93D-D06B252F21D2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6643203" y="2339003"/>
              <a:ext cx="902084" cy="34354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B4B4B4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anchor="ctr"/>
            <a:lstStyle/>
            <a:p>
              <a:pPr algn="ctr" defTabSz="793750"/>
              <a:r>
                <a:rPr lang="en-US" altLang="ko-KR" sz="800" dirty="0">
                  <a:solidFill>
                    <a:srgbClr val="4D4D4D"/>
                  </a:solidFill>
                  <a:latin typeface="+mn-ea"/>
                </a:rPr>
                <a:t>Logstash</a:t>
              </a:r>
            </a:p>
          </p:txBody>
        </p:sp>
        <p:cxnSp>
          <p:nvCxnSpPr>
            <p:cNvPr id="36" name="직선 화살표 연결선 35">
              <a:extLst>
                <a:ext uri="{FF2B5EF4-FFF2-40B4-BE49-F238E27FC236}">
                  <a16:creationId xmlns:a16="http://schemas.microsoft.com/office/drawing/2014/main" xmlns="" id="{3C36AA90-CD49-4ADA-947F-12F886342F27}"/>
                </a:ext>
              </a:extLst>
            </p:cNvPr>
            <p:cNvCxnSpPr>
              <a:cxnSpLocks/>
              <a:stCxn id="10" idx="2"/>
              <a:endCxn id="18" idx="0"/>
            </p:cNvCxnSpPr>
            <p:nvPr/>
          </p:nvCxnSpPr>
          <p:spPr>
            <a:xfrm>
              <a:off x="1011554" y="1950564"/>
              <a:ext cx="0" cy="218296"/>
            </a:xfrm>
            <a:prstGeom prst="straightConnector1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  <a:tailEnd type="stealth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직선 화살표 연결선 36">
              <a:extLst>
                <a:ext uri="{FF2B5EF4-FFF2-40B4-BE49-F238E27FC236}">
                  <a16:creationId xmlns:a16="http://schemas.microsoft.com/office/drawing/2014/main" xmlns="" id="{474A0578-D530-4661-9EFC-A81E2F3EAA6D}"/>
                </a:ext>
              </a:extLst>
            </p:cNvPr>
            <p:cNvCxnSpPr>
              <a:cxnSpLocks/>
              <a:stCxn id="15" idx="3"/>
              <a:endCxn id="10" idx="1"/>
            </p:cNvCxnSpPr>
            <p:nvPr/>
          </p:nvCxnSpPr>
          <p:spPr>
            <a:xfrm flipV="1">
              <a:off x="490541" y="1778794"/>
              <a:ext cx="69971" cy="212542"/>
            </a:xfrm>
            <a:prstGeom prst="straightConnector1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  <a:tailEnd type="stealth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직선 화살표 연결선 37">
              <a:extLst>
                <a:ext uri="{FF2B5EF4-FFF2-40B4-BE49-F238E27FC236}">
                  <a16:creationId xmlns:a16="http://schemas.microsoft.com/office/drawing/2014/main" xmlns="" id="{58158C92-B3FC-49FF-9A58-60D9B5C604E9}"/>
                </a:ext>
              </a:extLst>
            </p:cNvPr>
            <p:cNvCxnSpPr>
              <a:cxnSpLocks/>
              <a:stCxn id="17" idx="2"/>
              <a:endCxn id="18" idx="1"/>
            </p:cNvCxnSpPr>
            <p:nvPr/>
          </p:nvCxnSpPr>
          <p:spPr>
            <a:xfrm>
              <a:off x="423686" y="2034032"/>
              <a:ext cx="136826" cy="306598"/>
            </a:xfrm>
            <a:prstGeom prst="straightConnector1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  <a:tailEnd type="stealth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직선 화살표 연결선 38">
              <a:extLst>
                <a:ext uri="{FF2B5EF4-FFF2-40B4-BE49-F238E27FC236}">
                  <a16:creationId xmlns:a16="http://schemas.microsoft.com/office/drawing/2014/main" xmlns="" id="{3128C3E4-3038-4DE2-A8EE-D99C9ED9C988}"/>
                </a:ext>
              </a:extLst>
            </p:cNvPr>
            <p:cNvCxnSpPr>
              <a:cxnSpLocks/>
              <a:stCxn id="18" idx="3"/>
              <a:endCxn id="19" idx="1"/>
            </p:cNvCxnSpPr>
            <p:nvPr/>
          </p:nvCxnSpPr>
          <p:spPr>
            <a:xfrm flipV="1">
              <a:off x="1462596" y="2088602"/>
              <a:ext cx="212056" cy="252028"/>
            </a:xfrm>
            <a:prstGeom prst="straightConnector1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  <a:tailEnd type="stealth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직선 화살표 연결선 39">
              <a:extLst>
                <a:ext uri="{FF2B5EF4-FFF2-40B4-BE49-F238E27FC236}">
                  <a16:creationId xmlns:a16="http://schemas.microsoft.com/office/drawing/2014/main" xmlns="" id="{108FB38E-EE6B-4ED8-B38C-B2A9B9E7CA57}"/>
                </a:ext>
              </a:extLst>
            </p:cNvPr>
            <p:cNvCxnSpPr>
              <a:cxnSpLocks/>
              <a:stCxn id="18" idx="3"/>
              <a:endCxn id="20" idx="1"/>
            </p:cNvCxnSpPr>
            <p:nvPr/>
          </p:nvCxnSpPr>
          <p:spPr>
            <a:xfrm>
              <a:off x="1462596" y="2340630"/>
              <a:ext cx="212056" cy="160516"/>
            </a:xfrm>
            <a:prstGeom prst="straightConnector1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  <a:tailEnd type="stealth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직선 화살표 연결선 41">
              <a:extLst>
                <a:ext uri="{FF2B5EF4-FFF2-40B4-BE49-F238E27FC236}">
                  <a16:creationId xmlns:a16="http://schemas.microsoft.com/office/drawing/2014/main" xmlns="" id="{34715FB9-C03C-45A5-8CB7-5D0121878133}"/>
                </a:ext>
              </a:extLst>
            </p:cNvPr>
            <p:cNvCxnSpPr>
              <a:cxnSpLocks/>
              <a:stCxn id="78" idx="3"/>
              <a:endCxn id="64" idx="1"/>
            </p:cNvCxnSpPr>
            <p:nvPr/>
          </p:nvCxnSpPr>
          <p:spPr>
            <a:xfrm>
              <a:off x="3694844" y="2306547"/>
              <a:ext cx="184341" cy="230603"/>
            </a:xfrm>
            <a:prstGeom prst="straightConnector1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  <a:tailEnd type="stealth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직선 화살표 연결선 42">
              <a:extLst>
                <a:ext uri="{FF2B5EF4-FFF2-40B4-BE49-F238E27FC236}">
                  <a16:creationId xmlns:a16="http://schemas.microsoft.com/office/drawing/2014/main" xmlns="" id="{24DD991C-5239-4FA8-8AF2-915F6569B154}"/>
                </a:ext>
              </a:extLst>
            </p:cNvPr>
            <p:cNvCxnSpPr>
              <a:cxnSpLocks/>
              <a:stCxn id="78" idx="3"/>
              <a:endCxn id="23" idx="1"/>
            </p:cNvCxnSpPr>
            <p:nvPr/>
          </p:nvCxnSpPr>
          <p:spPr>
            <a:xfrm flipV="1">
              <a:off x="3694844" y="2069098"/>
              <a:ext cx="184339" cy="237449"/>
            </a:xfrm>
            <a:prstGeom prst="straightConnector1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  <a:tailEnd type="stealth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직선 화살표 연결선 45">
              <a:extLst>
                <a:ext uri="{FF2B5EF4-FFF2-40B4-BE49-F238E27FC236}">
                  <a16:creationId xmlns:a16="http://schemas.microsoft.com/office/drawing/2014/main" xmlns="" id="{D00EFBFF-C568-4CAD-9CC4-82C69FE42845}"/>
                </a:ext>
              </a:extLst>
            </p:cNvPr>
            <p:cNvCxnSpPr>
              <a:cxnSpLocks/>
              <a:stCxn id="23" idx="3"/>
              <a:endCxn id="26" idx="1"/>
            </p:cNvCxnSpPr>
            <p:nvPr/>
          </p:nvCxnSpPr>
          <p:spPr>
            <a:xfrm>
              <a:off x="4916996" y="2069098"/>
              <a:ext cx="307965" cy="441925"/>
            </a:xfrm>
            <a:prstGeom prst="straightConnector1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  <a:tailEnd type="stealth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직선 화살표 연결선 46">
              <a:extLst>
                <a:ext uri="{FF2B5EF4-FFF2-40B4-BE49-F238E27FC236}">
                  <a16:creationId xmlns:a16="http://schemas.microsoft.com/office/drawing/2014/main" xmlns="" id="{F38219EA-59FF-465C-AB5A-A1A889CDD43B}"/>
                </a:ext>
              </a:extLst>
            </p:cNvPr>
            <p:cNvCxnSpPr>
              <a:cxnSpLocks/>
              <a:stCxn id="23" idx="3"/>
              <a:endCxn id="25" idx="1"/>
            </p:cNvCxnSpPr>
            <p:nvPr/>
          </p:nvCxnSpPr>
          <p:spPr>
            <a:xfrm flipV="1">
              <a:off x="4916996" y="2006967"/>
              <a:ext cx="307964" cy="62131"/>
            </a:xfrm>
            <a:prstGeom prst="straightConnector1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  <a:tailEnd type="stealth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직선 화살표 연결선 47">
              <a:extLst>
                <a:ext uri="{FF2B5EF4-FFF2-40B4-BE49-F238E27FC236}">
                  <a16:creationId xmlns:a16="http://schemas.microsoft.com/office/drawing/2014/main" xmlns="" id="{116725A3-FE4D-4F6A-A334-B3843DC5F0BE}"/>
                </a:ext>
              </a:extLst>
            </p:cNvPr>
            <p:cNvCxnSpPr>
              <a:cxnSpLocks/>
              <a:stCxn id="23" idx="3"/>
              <a:endCxn id="24" idx="1"/>
            </p:cNvCxnSpPr>
            <p:nvPr/>
          </p:nvCxnSpPr>
          <p:spPr>
            <a:xfrm flipV="1">
              <a:off x="4916996" y="1493034"/>
              <a:ext cx="307964" cy="576064"/>
            </a:xfrm>
            <a:prstGeom prst="straightConnector1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  <a:tailEnd type="stealth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직선 화살표 연결선 48">
              <a:extLst>
                <a:ext uri="{FF2B5EF4-FFF2-40B4-BE49-F238E27FC236}">
                  <a16:creationId xmlns:a16="http://schemas.microsoft.com/office/drawing/2014/main" xmlns="" id="{55EDC6C4-AE5E-4524-9E05-6ED1E3CD7412}"/>
                </a:ext>
              </a:extLst>
            </p:cNvPr>
            <p:cNvCxnSpPr>
              <a:cxnSpLocks/>
              <a:stCxn id="33" idx="1"/>
              <a:endCxn id="24" idx="3"/>
            </p:cNvCxnSpPr>
            <p:nvPr/>
          </p:nvCxnSpPr>
          <p:spPr>
            <a:xfrm flipH="1">
              <a:off x="6393159" y="1493034"/>
              <a:ext cx="250045" cy="0"/>
            </a:xfrm>
            <a:prstGeom prst="straightConnector1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  <a:tailEnd type="stealth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직선 화살표 연결선 49">
              <a:extLst>
                <a:ext uri="{FF2B5EF4-FFF2-40B4-BE49-F238E27FC236}">
                  <a16:creationId xmlns:a16="http://schemas.microsoft.com/office/drawing/2014/main" xmlns="" id="{A75F0FD5-4071-4DED-9DFF-975CF6E12B23}"/>
                </a:ext>
              </a:extLst>
            </p:cNvPr>
            <p:cNvCxnSpPr>
              <a:cxnSpLocks/>
              <a:stCxn id="34" idx="1"/>
              <a:endCxn id="25" idx="3"/>
            </p:cNvCxnSpPr>
            <p:nvPr/>
          </p:nvCxnSpPr>
          <p:spPr>
            <a:xfrm flipH="1" flipV="1">
              <a:off x="6393159" y="2006967"/>
              <a:ext cx="250044" cy="918"/>
            </a:xfrm>
            <a:prstGeom prst="straightConnector1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  <a:tailEnd type="stealth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직선 화살표 연결선 50">
              <a:extLst>
                <a:ext uri="{FF2B5EF4-FFF2-40B4-BE49-F238E27FC236}">
                  <a16:creationId xmlns:a16="http://schemas.microsoft.com/office/drawing/2014/main" xmlns="" id="{D183AAF2-B18F-42B8-80A4-7A66C2D61619}"/>
                </a:ext>
              </a:extLst>
            </p:cNvPr>
            <p:cNvCxnSpPr>
              <a:cxnSpLocks/>
              <a:stCxn id="35" idx="1"/>
              <a:endCxn id="26" idx="3"/>
            </p:cNvCxnSpPr>
            <p:nvPr/>
          </p:nvCxnSpPr>
          <p:spPr>
            <a:xfrm flipH="1">
              <a:off x="6393160" y="2510773"/>
              <a:ext cx="250043" cy="250"/>
            </a:xfrm>
            <a:prstGeom prst="straightConnector1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  <a:tailEnd type="stealth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2" name="화살표: 왼쪽 41">
              <a:extLst>
                <a:ext uri="{FF2B5EF4-FFF2-40B4-BE49-F238E27FC236}">
                  <a16:creationId xmlns:a16="http://schemas.microsoft.com/office/drawing/2014/main" xmlns="" id="{8A660812-C058-494A-94EA-E7E33407697E}"/>
                </a:ext>
              </a:extLst>
            </p:cNvPr>
            <p:cNvSpPr/>
            <p:nvPr/>
          </p:nvSpPr>
          <p:spPr>
            <a:xfrm>
              <a:off x="9006250" y="1514030"/>
              <a:ext cx="195222" cy="1264626"/>
            </a:xfrm>
            <a:prstGeom prst="leftArrow">
              <a:avLst>
                <a:gd name="adj1" fmla="val 45868"/>
                <a:gd name="adj2" fmla="val 50000"/>
              </a:avLst>
            </a:prstGeom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914423"/>
              <a:endParaRPr lang="ko-KR" altLang="en-US" sz="900" kern="0">
                <a:solidFill>
                  <a:srgbClr val="000000"/>
                </a:solidFill>
                <a:latin typeface="+mn-ea"/>
                <a:cs typeface="Calibri" pitchFamily="34" charset="0"/>
              </a:endParaRPr>
            </a:p>
          </p:txBody>
        </p:sp>
        <p:cxnSp>
          <p:nvCxnSpPr>
            <p:cNvPr id="57" name="직선 화살표 연결선 56">
              <a:extLst>
                <a:ext uri="{FF2B5EF4-FFF2-40B4-BE49-F238E27FC236}">
                  <a16:creationId xmlns:a16="http://schemas.microsoft.com/office/drawing/2014/main" xmlns="" id="{255D69AC-0CE6-4956-BC51-993C076218C5}"/>
                </a:ext>
              </a:extLst>
            </p:cNvPr>
            <p:cNvCxnSpPr>
              <a:cxnSpLocks/>
              <a:stCxn id="23" idx="3"/>
              <a:endCxn id="26" idx="1"/>
            </p:cNvCxnSpPr>
            <p:nvPr/>
          </p:nvCxnSpPr>
          <p:spPr>
            <a:xfrm>
              <a:off x="4916996" y="2069098"/>
              <a:ext cx="307965" cy="441925"/>
            </a:xfrm>
            <a:prstGeom prst="straightConnector1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  <a:tailEnd type="stealth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0" name="Rectangle 5">
              <a:extLst>
                <a:ext uri="{FF2B5EF4-FFF2-40B4-BE49-F238E27FC236}">
                  <a16:creationId xmlns:a16="http://schemas.microsoft.com/office/drawing/2014/main" xmlns="" id="{53EC8821-A2F7-4DE4-9240-D28B243203C1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7939348" y="1483740"/>
              <a:ext cx="902084" cy="343540"/>
            </a:xfrm>
            <a:prstGeom prst="rect">
              <a:avLst/>
            </a:prstGeom>
            <a:ln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defTabSz="914423"/>
              <a:r>
                <a:rPr lang="en-US" altLang="ko-KR" sz="900" b="1" kern="0" dirty="0" err="1">
                  <a:solidFill>
                    <a:srgbClr val="000000"/>
                  </a:solidFill>
                  <a:latin typeface="+mn-ea"/>
                  <a:cs typeface="Calibri" pitchFamily="34" charset="0"/>
                </a:rPr>
                <a:t>kafka</a:t>
              </a:r>
              <a:endParaRPr lang="en-US" altLang="ko-KR" sz="900" b="1" kern="0" dirty="0">
                <a:solidFill>
                  <a:srgbClr val="000000"/>
                </a:solidFill>
                <a:latin typeface="+mn-ea"/>
                <a:cs typeface="Calibri" pitchFamily="34" charset="0"/>
              </a:endParaRPr>
            </a:p>
          </p:txBody>
        </p:sp>
        <p:sp>
          <p:nvSpPr>
            <p:cNvPr id="61" name="Rectangle 5">
              <a:extLst>
                <a:ext uri="{FF2B5EF4-FFF2-40B4-BE49-F238E27FC236}">
                  <a16:creationId xmlns:a16="http://schemas.microsoft.com/office/drawing/2014/main" xmlns="" id="{0A6BCDA8-AB83-4182-9FF4-C1FA4FBCCC90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7935470" y="1998524"/>
              <a:ext cx="902084" cy="343540"/>
            </a:xfrm>
            <a:prstGeom prst="rect">
              <a:avLst/>
            </a:prstGeom>
            <a:ln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defTabSz="914423"/>
              <a:r>
                <a:rPr lang="en-US" altLang="ko-KR" sz="900" b="1" kern="0" dirty="0" err="1">
                  <a:solidFill>
                    <a:srgbClr val="000000"/>
                  </a:solidFill>
                  <a:latin typeface="+mn-ea"/>
                  <a:cs typeface="Calibri" pitchFamily="34" charset="0"/>
                </a:rPr>
                <a:t>kafka</a:t>
              </a:r>
              <a:endParaRPr lang="en-US" altLang="ko-KR" sz="900" b="1" kern="0" dirty="0">
                <a:solidFill>
                  <a:srgbClr val="000000"/>
                </a:solidFill>
                <a:latin typeface="+mn-ea"/>
                <a:cs typeface="Calibri" pitchFamily="34" charset="0"/>
              </a:endParaRPr>
            </a:p>
          </p:txBody>
        </p:sp>
        <p:sp>
          <p:nvSpPr>
            <p:cNvPr id="62" name="Rectangle 5">
              <a:extLst>
                <a:ext uri="{FF2B5EF4-FFF2-40B4-BE49-F238E27FC236}">
                  <a16:creationId xmlns:a16="http://schemas.microsoft.com/office/drawing/2014/main" xmlns="" id="{FD5CFBAC-E619-4D1B-B089-AB78BED53D3B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7939348" y="2511248"/>
              <a:ext cx="902084" cy="343540"/>
            </a:xfrm>
            <a:prstGeom prst="rect">
              <a:avLst/>
            </a:prstGeom>
            <a:ln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defTabSz="914423"/>
              <a:r>
                <a:rPr lang="en-US" altLang="ko-KR" sz="900" b="1" kern="0" dirty="0" err="1">
                  <a:solidFill>
                    <a:srgbClr val="000000"/>
                  </a:solidFill>
                  <a:latin typeface="+mn-ea"/>
                  <a:cs typeface="Calibri" pitchFamily="34" charset="0"/>
                </a:rPr>
                <a:t>kafka</a:t>
              </a:r>
              <a:endParaRPr lang="en-US" altLang="ko-KR" sz="900" b="1" kern="0" dirty="0">
                <a:solidFill>
                  <a:srgbClr val="000000"/>
                </a:solidFill>
                <a:latin typeface="+mn-ea"/>
                <a:cs typeface="Calibri" pitchFamily="34" charset="0"/>
              </a:endParaRPr>
            </a:p>
          </p:txBody>
        </p:sp>
        <p:sp>
          <p:nvSpPr>
            <p:cNvPr id="63" name="화살표: 왼쪽 41">
              <a:extLst>
                <a:ext uri="{FF2B5EF4-FFF2-40B4-BE49-F238E27FC236}">
                  <a16:creationId xmlns:a16="http://schemas.microsoft.com/office/drawing/2014/main" xmlns="" id="{CE2D31C8-46DE-4E7E-831D-2D7227D44326}"/>
                </a:ext>
              </a:extLst>
            </p:cNvPr>
            <p:cNvSpPr/>
            <p:nvPr/>
          </p:nvSpPr>
          <p:spPr>
            <a:xfrm>
              <a:off x="7638098" y="1518516"/>
              <a:ext cx="195222" cy="1264626"/>
            </a:xfrm>
            <a:prstGeom prst="leftArrow">
              <a:avLst>
                <a:gd name="adj1" fmla="val 45868"/>
                <a:gd name="adj2" fmla="val 50000"/>
              </a:avLst>
            </a:prstGeom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914423"/>
              <a:endParaRPr lang="ko-KR" altLang="en-US" sz="900" kern="0">
                <a:solidFill>
                  <a:srgbClr val="000000"/>
                </a:solidFill>
                <a:latin typeface="+mn-ea"/>
                <a:cs typeface="Calibri" pitchFamily="34" charset="0"/>
              </a:endParaRPr>
            </a:p>
          </p:txBody>
        </p:sp>
        <p:sp>
          <p:nvSpPr>
            <p:cNvPr id="64" name="Rectangle 5">
              <a:extLst>
                <a:ext uri="{FF2B5EF4-FFF2-40B4-BE49-F238E27FC236}">
                  <a16:creationId xmlns:a16="http://schemas.microsoft.com/office/drawing/2014/main" xmlns="" id="{943B1A77-F3D0-423E-B6C2-02622A03D040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3879185" y="2365380"/>
              <a:ext cx="1037811" cy="343540"/>
            </a:xfrm>
            <a:prstGeom prst="rect">
              <a:avLst/>
            </a:prstGeom>
            <a:ln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defTabSz="914423"/>
              <a:r>
                <a:rPr lang="en-US" altLang="ko-KR" sz="900" b="1" kern="0" dirty="0" smtClean="0">
                  <a:solidFill>
                    <a:srgbClr val="000000"/>
                  </a:solidFill>
                  <a:latin typeface="+mn-ea"/>
                  <a:cs typeface="Calibri" pitchFamily="34" charset="0"/>
                </a:rPr>
                <a:t>ElasticSearch#2</a:t>
              </a:r>
              <a:endParaRPr lang="en-US" altLang="ko-KR" sz="900" b="1" kern="0" dirty="0">
                <a:solidFill>
                  <a:srgbClr val="000000"/>
                </a:solidFill>
                <a:latin typeface="+mn-ea"/>
                <a:cs typeface="Calibri" pitchFamily="34" charset="0"/>
              </a:endParaRPr>
            </a:p>
            <a:p>
              <a:pPr algn="ctr" defTabSz="914423"/>
              <a:r>
                <a:rPr lang="en-US" altLang="ko-KR" sz="900" b="1" kern="0" dirty="0">
                  <a:solidFill>
                    <a:srgbClr val="000000"/>
                  </a:solidFill>
                  <a:latin typeface="+mn-ea"/>
                  <a:cs typeface="Calibri" pitchFamily="34" charset="0"/>
                </a:rPr>
                <a:t>(Coordinator)</a:t>
              </a:r>
            </a:p>
          </p:txBody>
        </p:sp>
        <p:cxnSp>
          <p:nvCxnSpPr>
            <p:cNvPr id="66" name="직선 화살표 연결선 65">
              <a:extLst>
                <a:ext uri="{FF2B5EF4-FFF2-40B4-BE49-F238E27FC236}">
                  <a16:creationId xmlns:a16="http://schemas.microsoft.com/office/drawing/2014/main" xmlns="" id="{6AE5AA19-9BCE-4572-9828-2C47BCEA1507}"/>
                </a:ext>
              </a:extLst>
            </p:cNvPr>
            <p:cNvCxnSpPr>
              <a:cxnSpLocks/>
              <a:stCxn id="64" idx="3"/>
              <a:endCxn id="26" idx="1"/>
            </p:cNvCxnSpPr>
            <p:nvPr/>
          </p:nvCxnSpPr>
          <p:spPr>
            <a:xfrm flipV="1">
              <a:off x="4916996" y="2511023"/>
              <a:ext cx="307965" cy="26127"/>
            </a:xfrm>
            <a:prstGeom prst="straightConnector1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  <a:tailEnd type="stealth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직선 화살표 연결선 70">
              <a:extLst>
                <a:ext uri="{FF2B5EF4-FFF2-40B4-BE49-F238E27FC236}">
                  <a16:creationId xmlns:a16="http://schemas.microsoft.com/office/drawing/2014/main" xmlns="" id="{1A2E5867-DF5D-4933-8A5D-F5807E03B601}"/>
                </a:ext>
              </a:extLst>
            </p:cNvPr>
            <p:cNvCxnSpPr>
              <a:cxnSpLocks/>
              <a:stCxn id="64" idx="3"/>
              <a:endCxn id="24" idx="1"/>
            </p:cNvCxnSpPr>
            <p:nvPr/>
          </p:nvCxnSpPr>
          <p:spPr>
            <a:xfrm flipV="1">
              <a:off x="4916996" y="1493034"/>
              <a:ext cx="307964" cy="1044116"/>
            </a:xfrm>
            <a:prstGeom prst="straightConnector1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  <a:tailEnd type="stealth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6" name="모서리가 둥근 직사각형 122">
              <a:extLst>
                <a:ext uri="{FF2B5EF4-FFF2-40B4-BE49-F238E27FC236}">
                  <a16:creationId xmlns:a16="http://schemas.microsoft.com/office/drawing/2014/main" xmlns="" id="{80891FCF-370C-43F2-B896-63B5828B143D}"/>
                </a:ext>
              </a:extLst>
            </p:cNvPr>
            <p:cNvSpPr/>
            <p:nvPr/>
          </p:nvSpPr>
          <p:spPr>
            <a:xfrm>
              <a:off x="7777382" y="1339616"/>
              <a:ext cx="1208066" cy="1657336"/>
            </a:xfrm>
            <a:prstGeom prst="roundRect">
              <a:avLst/>
            </a:prstGeom>
            <a:noFill/>
            <a:ln w="31750">
              <a:solidFill>
                <a:srgbClr val="FF0000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latin typeface="+mn-ea"/>
              </a:endParaRPr>
            </a:p>
          </p:txBody>
        </p:sp>
        <p:sp>
          <p:nvSpPr>
            <p:cNvPr id="77" name="모서리가 둥근 직사각형 123">
              <a:extLst>
                <a:ext uri="{FF2B5EF4-FFF2-40B4-BE49-F238E27FC236}">
                  <a16:creationId xmlns:a16="http://schemas.microsoft.com/office/drawing/2014/main" xmlns="" id="{57B38A70-402E-49A2-8EF4-8DB710D36525}"/>
                </a:ext>
              </a:extLst>
            </p:cNvPr>
            <p:cNvSpPr/>
            <p:nvPr/>
          </p:nvSpPr>
          <p:spPr>
            <a:xfrm>
              <a:off x="3780938" y="1717966"/>
              <a:ext cx="1208066" cy="1134970"/>
            </a:xfrm>
            <a:prstGeom prst="roundRect">
              <a:avLst/>
            </a:prstGeom>
            <a:noFill/>
            <a:ln w="31750">
              <a:solidFill>
                <a:srgbClr val="FF0000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latin typeface="+mn-ea"/>
              </a:endParaRPr>
            </a:p>
          </p:txBody>
        </p:sp>
        <p:sp>
          <p:nvSpPr>
            <p:cNvPr id="78" name="Rectangle 5">
              <a:extLst>
                <a:ext uri="{FF2B5EF4-FFF2-40B4-BE49-F238E27FC236}">
                  <a16:creationId xmlns:a16="http://schemas.microsoft.com/office/drawing/2014/main" xmlns="" id="{2F8E25CA-1449-4247-BA42-E42A82D3530D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2792760" y="2134777"/>
              <a:ext cx="902084" cy="34354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B4B4B4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anchor="ctr"/>
            <a:lstStyle/>
            <a:p>
              <a:pPr algn="ctr" defTabSz="793750"/>
              <a:r>
                <a:rPr lang="en-US" altLang="ko-KR" sz="800" dirty="0" err="1">
                  <a:solidFill>
                    <a:srgbClr val="4D4D4D"/>
                  </a:solidFill>
                  <a:latin typeface="+mn-ea"/>
                </a:rPr>
                <a:t>NginX</a:t>
              </a:r>
              <a:endParaRPr lang="en-US" altLang="ko-KR" sz="800" dirty="0">
                <a:solidFill>
                  <a:srgbClr val="4D4D4D"/>
                </a:solidFill>
                <a:latin typeface="+mn-ea"/>
              </a:endParaRPr>
            </a:p>
          </p:txBody>
        </p:sp>
        <p:cxnSp>
          <p:nvCxnSpPr>
            <p:cNvPr id="84" name="직선 화살표 연결선 83">
              <a:extLst>
                <a:ext uri="{FF2B5EF4-FFF2-40B4-BE49-F238E27FC236}">
                  <a16:creationId xmlns:a16="http://schemas.microsoft.com/office/drawing/2014/main" xmlns="" id="{3128C3E4-3038-4DE2-A8EE-D99C9ED9C988}"/>
                </a:ext>
              </a:extLst>
            </p:cNvPr>
            <p:cNvCxnSpPr>
              <a:cxnSpLocks/>
              <a:stCxn id="19" idx="3"/>
              <a:endCxn id="78" idx="1"/>
            </p:cNvCxnSpPr>
            <p:nvPr/>
          </p:nvCxnSpPr>
          <p:spPr>
            <a:xfrm>
              <a:off x="2576736" y="2088602"/>
              <a:ext cx="216024" cy="217945"/>
            </a:xfrm>
            <a:prstGeom prst="straightConnector1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  <a:tailEnd type="stealth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직선 화살표 연결선 86">
              <a:extLst>
                <a:ext uri="{FF2B5EF4-FFF2-40B4-BE49-F238E27FC236}">
                  <a16:creationId xmlns:a16="http://schemas.microsoft.com/office/drawing/2014/main" xmlns="" id="{3128C3E4-3038-4DE2-A8EE-D99C9ED9C988}"/>
                </a:ext>
              </a:extLst>
            </p:cNvPr>
            <p:cNvCxnSpPr>
              <a:cxnSpLocks/>
              <a:stCxn id="20" idx="3"/>
              <a:endCxn id="78" idx="1"/>
            </p:cNvCxnSpPr>
            <p:nvPr/>
          </p:nvCxnSpPr>
          <p:spPr>
            <a:xfrm flipV="1">
              <a:off x="2576736" y="2306547"/>
              <a:ext cx="216024" cy="194599"/>
            </a:xfrm>
            <a:prstGeom prst="straightConnector1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  <a:tailEnd type="stealth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1" name="직사각형 100">
              <a:extLst>
                <a:ext uri="{FF2B5EF4-FFF2-40B4-BE49-F238E27FC236}">
                  <a16:creationId xmlns:a16="http://schemas.microsoft.com/office/drawing/2014/main" xmlns="" id="{2213D09E-FF71-4E7C-985A-BB9C54D6FEC1}"/>
                </a:ext>
              </a:extLst>
            </p:cNvPr>
            <p:cNvSpPr/>
            <p:nvPr/>
          </p:nvSpPr>
          <p:spPr>
            <a:xfrm>
              <a:off x="9064295" y="2917929"/>
              <a:ext cx="677237" cy="35137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lvl="1" algn="ctr" defTabSz="847428" latinLnBrk="0">
                <a:spcBef>
                  <a:spcPts val="81"/>
                </a:spcBef>
                <a:buClr>
                  <a:schemeClr val="tx1">
                    <a:lumMod val="65000"/>
                    <a:lumOff val="35000"/>
                  </a:schemeClr>
                </a:buClr>
                <a:buSzPct val="100000"/>
                <a:tabLst>
                  <a:tab pos="4589264" algn="l"/>
                </a:tabLst>
                <a:defRPr/>
              </a:pPr>
              <a:r>
                <a:rPr lang="en-US" altLang="ko-KR" sz="800" kern="0" spc="-57" dirty="0" smtClean="0">
                  <a:ln>
                    <a:solidFill>
                      <a:srgbClr val="FFFFFF">
                        <a:alpha val="4000"/>
                      </a:srgbClr>
                    </a:solidFill>
                  </a:ln>
                  <a:solidFill>
                    <a:srgbClr val="000000">
                      <a:lumMod val="75000"/>
                      <a:lumOff val="25000"/>
                    </a:srgbClr>
                  </a:solidFill>
                  <a:latin typeface="+mn-ea"/>
                  <a:cs typeface="Arial" charset="0"/>
                </a:rPr>
                <a:t>File beats /</a:t>
              </a:r>
            </a:p>
            <a:p>
              <a:pPr marL="0" lvl="1" algn="ctr" defTabSz="847428" latinLnBrk="0">
                <a:spcBef>
                  <a:spcPts val="81"/>
                </a:spcBef>
                <a:buClr>
                  <a:schemeClr val="tx1">
                    <a:lumMod val="65000"/>
                    <a:lumOff val="35000"/>
                  </a:schemeClr>
                </a:buClr>
                <a:buSzPct val="100000"/>
                <a:tabLst>
                  <a:tab pos="4589264" algn="l"/>
                </a:tabLst>
                <a:defRPr/>
              </a:pPr>
              <a:r>
                <a:rPr lang="en-US" altLang="ko-KR" sz="800" kern="0" spc="-57" dirty="0" smtClean="0">
                  <a:ln>
                    <a:solidFill>
                      <a:srgbClr val="FFFFFF">
                        <a:alpha val="4000"/>
                      </a:srgbClr>
                    </a:solidFill>
                  </a:ln>
                  <a:solidFill>
                    <a:srgbClr val="000000">
                      <a:lumMod val="75000"/>
                      <a:lumOff val="25000"/>
                    </a:srgbClr>
                  </a:solidFill>
                  <a:latin typeface="+mn-ea"/>
                  <a:cs typeface="Arial" charset="0"/>
                </a:rPr>
                <a:t>Metric beats</a:t>
              </a:r>
              <a:endParaRPr lang="en-US" altLang="ko-KR" sz="800" kern="0" spc="-57" dirty="0">
                <a:ln>
                  <a:solidFill>
                    <a:srgbClr val="FFFFFF">
                      <a:alpha val="4000"/>
                    </a:srgbClr>
                  </a:solidFill>
                </a:ln>
                <a:solidFill>
                  <a:srgbClr val="000000">
                    <a:lumMod val="75000"/>
                    <a:lumOff val="25000"/>
                  </a:srgbClr>
                </a:solidFill>
                <a:latin typeface="+mn-ea"/>
                <a:cs typeface="Arial" charset="0"/>
              </a:endParaRPr>
            </a:p>
          </p:txBody>
        </p:sp>
        <p:cxnSp>
          <p:nvCxnSpPr>
            <p:cNvPr id="98" name="직선 화살표 연결선 97">
              <a:extLst>
                <a:ext uri="{FF2B5EF4-FFF2-40B4-BE49-F238E27FC236}">
                  <a16:creationId xmlns:a16="http://schemas.microsoft.com/office/drawing/2014/main" xmlns="" id="{55EDC6C4-AE5E-4524-9E05-6ED1E3CD7412}"/>
                </a:ext>
              </a:extLst>
            </p:cNvPr>
            <p:cNvCxnSpPr>
              <a:cxnSpLocks/>
              <a:stCxn id="25" idx="0"/>
              <a:endCxn id="24" idx="2"/>
            </p:cNvCxnSpPr>
            <p:nvPr/>
          </p:nvCxnSpPr>
          <p:spPr>
            <a:xfrm flipV="1">
              <a:off x="5809060" y="1664804"/>
              <a:ext cx="0" cy="170393"/>
            </a:xfrm>
            <a:prstGeom prst="straightConnector1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  <a:headEnd type="stealth"/>
              <a:tailEnd type="stealth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직선 화살표 연결선 101">
              <a:extLst>
                <a:ext uri="{FF2B5EF4-FFF2-40B4-BE49-F238E27FC236}">
                  <a16:creationId xmlns:a16="http://schemas.microsoft.com/office/drawing/2014/main" xmlns="" id="{55EDC6C4-AE5E-4524-9E05-6ED1E3CD7412}"/>
                </a:ext>
              </a:extLst>
            </p:cNvPr>
            <p:cNvCxnSpPr>
              <a:cxnSpLocks/>
              <a:stCxn id="26" idx="0"/>
              <a:endCxn id="25" idx="2"/>
            </p:cNvCxnSpPr>
            <p:nvPr/>
          </p:nvCxnSpPr>
          <p:spPr>
            <a:xfrm flipH="1" flipV="1">
              <a:off x="5809060" y="2178737"/>
              <a:ext cx="1" cy="160516"/>
            </a:xfrm>
            <a:prstGeom prst="straightConnector1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  <a:headEnd type="stealth"/>
              <a:tailEnd type="stealth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" name="직선 화살표 연결선 103">
              <a:extLst>
                <a:ext uri="{FF2B5EF4-FFF2-40B4-BE49-F238E27FC236}">
                  <a16:creationId xmlns:a16="http://schemas.microsoft.com/office/drawing/2014/main" xmlns="" id="{55EDC6C4-AE5E-4524-9E05-6ED1E3CD7412}"/>
                </a:ext>
              </a:extLst>
            </p:cNvPr>
            <p:cNvCxnSpPr>
              <a:cxnSpLocks/>
              <a:stCxn id="27" idx="0"/>
              <a:endCxn id="26" idx="2"/>
            </p:cNvCxnSpPr>
            <p:nvPr/>
          </p:nvCxnSpPr>
          <p:spPr>
            <a:xfrm flipV="1">
              <a:off x="5809060" y="2682793"/>
              <a:ext cx="1" cy="150639"/>
            </a:xfrm>
            <a:prstGeom prst="straightConnector1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  <a:headEnd type="stealth"/>
              <a:tailEnd type="stealth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7" name="직선 화살표 연결선 106">
              <a:extLst>
                <a:ext uri="{FF2B5EF4-FFF2-40B4-BE49-F238E27FC236}">
                  <a16:creationId xmlns:a16="http://schemas.microsoft.com/office/drawing/2014/main" xmlns="" id="{6AE5AA19-9BCE-4572-9828-2C47BCEA1507}"/>
                </a:ext>
              </a:extLst>
            </p:cNvPr>
            <p:cNvCxnSpPr>
              <a:cxnSpLocks/>
              <a:stCxn id="64" idx="3"/>
              <a:endCxn id="25" idx="1"/>
            </p:cNvCxnSpPr>
            <p:nvPr/>
          </p:nvCxnSpPr>
          <p:spPr>
            <a:xfrm flipV="1">
              <a:off x="4916996" y="2006967"/>
              <a:ext cx="307964" cy="530183"/>
            </a:xfrm>
            <a:prstGeom prst="straightConnector1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  <a:tailEnd type="stealth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77979847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제목 1"/>
          <p:cNvSpPr>
            <a:spLocks noGrp="1"/>
          </p:cNvSpPr>
          <p:nvPr>
            <p:ph type="title"/>
          </p:nvPr>
        </p:nvSpPr>
        <p:spPr>
          <a:xfrm>
            <a:off x="273050" y="274175"/>
            <a:ext cx="7002350" cy="486995"/>
          </a:xfrm>
        </p:spPr>
        <p:txBody>
          <a:bodyPr/>
          <a:lstStyle/>
          <a:p>
            <a:r>
              <a:rPr lang="en-US" altLang="ko-KR" dirty="0"/>
              <a:t>4</a:t>
            </a:r>
            <a:r>
              <a:rPr lang="en-US" altLang="ko-KR" dirty="0" smtClean="0"/>
              <a:t>. </a:t>
            </a:r>
            <a:r>
              <a:rPr lang="ko-KR" altLang="en-US" smtClean="0"/>
              <a:t>장애분석 시스템 확대 적용</a:t>
            </a:r>
            <a:endParaRPr lang="ko-KR" altLang="en-US" dirty="0"/>
          </a:p>
        </p:txBody>
      </p:sp>
      <p:sp>
        <p:nvSpPr>
          <p:cNvPr id="7" name="텍스트 개체 틀 2"/>
          <p:cNvSpPr>
            <a:spLocks noGrp="1"/>
          </p:cNvSpPr>
          <p:nvPr>
            <p:ph type="body" sz="quarter" idx="10"/>
          </p:nvPr>
        </p:nvSpPr>
        <p:spPr>
          <a:xfrm>
            <a:off x="273050" y="931367"/>
            <a:ext cx="9357519" cy="593991"/>
          </a:xfrm>
          <a:noFill/>
        </p:spPr>
        <p:txBody>
          <a:bodyPr wrap="square" lIns="0" tIns="47710" rIns="0" bIns="47710" rtlCol="0">
            <a:noAutofit/>
          </a:bodyPr>
          <a:lstStyle/>
          <a:p>
            <a:r>
              <a:rPr lang="ko-KR" altLang="en-US" sz="1600" b="1" dirty="0" smtClean="0">
                <a:latin typeface="+mj-ea"/>
              </a:rPr>
              <a:t>한화시스템</a:t>
            </a:r>
            <a:r>
              <a:rPr lang="en-US" altLang="ko-KR" sz="1600" b="1" dirty="0" smtClean="0">
                <a:latin typeface="+mj-ea"/>
              </a:rPr>
              <a:t>ICT, </a:t>
            </a:r>
            <a:r>
              <a:rPr lang="ko-KR" altLang="en-US" sz="1600" b="1" smtClean="0">
                <a:latin typeface="+mj-ea"/>
              </a:rPr>
              <a:t>한화케미칼 스마트워크 장애분석 시스템 적용</a:t>
            </a:r>
            <a:endParaRPr lang="ko-KR" altLang="en-US" sz="1600" b="1" dirty="0">
              <a:latin typeface="+mn-ea"/>
            </a:endParaRPr>
          </a:p>
        </p:txBody>
      </p:sp>
      <p:sp>
        <p:nvSpPr>
          <p:cNvPr id="82" name="직사각형 55">
            <a:extLst>
              <a:ext uri="{FF2B5EF4-FFF2-40B4-BE49-F238E27FC236}">
                <a16:creationId xmlns:a16="http://schemas.microsoft.com/office/drawing/2014/main" xmlns="" id="{7AC40521-7414-4354-B985-2BB88D810355}"/>
              </a:ext>
            </a:extLst>
          </p:cNvPr>
          <p:cNvSpPr/>
          <p:nvPr/>
        </p:nvSpPr>
        <p:spPr>
          <a:xfrm>
            <a:off x="1856656" y="1609871"/>
            <a:ext cx="1629411" cy="445315"/>
          </a:xfrm>
          <a:prstGeom prst="rect">
            <a:avLst/>
          </a:prstGeom>
          <a:pattFill prst="ltDnDiag">
            <a:fgClr>
              <a:schemeClr val="bg1">
                <a:lumMod val="85000"/>
              </a:schemeClr>
            </a:fgClr>
            <a:bgClr>
              <a:schemeClr val="bg1"/>
            </a:bgClr>
          </a:patt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995464"/>
            <a:r>
              <a:rPr lang="ko-KR" altLang="en-US" sz="1100" b="1" dirty="0">
                <a:latin typeface="Arial" panose="020B0604020202020204" pitchFamily="34" charset="0"/>
                <a:cs typeface="Arial" panose="020B0604020202020204" pitchFamily="34" charset="0"/>
              </a:rPr>
              <a:t>준비 작업</a:t>
            </a:r>
            <a:endParaRPr lang="en-US" altLang="ko-KR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3" name="Picture 10" descr="C:\진영\프로젝트\PNG모으기\화살표2.png">
            <a:extLst>
              <a:ext uri="{FF2B5EF4-FFF2-40B4-BE49-F238E27FC236}">
                <a16:creationId xmlns:a16="http://schemas.microsoft.com/office/drawing/2014/main" xmlns="" id="{20C99114-9E32-43F0-8291-95A9BED6110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48843" y="1484784"/>
            <a:ext cx="268486" cy="6954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5" name="직사각형 55">
            <a:extLst>
              <a:ext uri="{FF2B5EF4-FFF2-40B4-BE49-F238E27FC236}">
                <a16:creationId xmlns:a16="http://schemas.microsoft.com/office/drawing/2014/main" xmlns="" id="{F73709BF-5484-4EE5-AE30-F4BBEF179C89}"/>
              </a:ext>
            </a:extLst>
          </p:cNvPr>
          <p:cNvSpPr/>
          <p:nvPr/>
        </p:nvSpPr>
        <p:spPr>
          <a:xfrm>
            <a:off x="3980522" y="1609871"/>
            <a:ext cx="1800570" cy="445315"/>
          </a:xfrm>
          <a:prstGeom prst="rect">
            <a:avLst/>
          </a:prstGeom>
          <a:pattFill prst="ltDnDiag">
            <a:fgClr>
              <a:schemeClr val="bg1">
                <a:lumMod val="85000"/>
              </a:schemeClr>
            </a:fgClr>
            <a:bgClr>
              <a:schemeClr val="bg1"/>
            </a:bgClr>
          </a:patt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995464"/>
            <a:r>
              <a:rPr lang="en-US" altLang="ko-KR" sz="1100" b="1" dirty="0">
                <a:latin typeface="Arial" panose="020B0604020202020204" pitchFamily="34" charset="0"/>
                <a:cs typeface="Arial" panose="020B0604020202020204" pitchFamily="34" charset="0"/>
              </a:rPr>
              <a:t>Beat </a:t>
            </a:r>
            <a:r>
              <a:rPr lang="ko-KR" altLang="en-US" sz="1100" b="1" dirty="0">
                <a:latin typeface="Arial" panose="020B0604020202020204" pitchFamily="34" charset="0"/>
                <a:cs typeface="Arial" panose="020B0604020202020204" pitchFamily="34" charset="0"/>
              </a:rPr>
              <a:t>설정 변경</a:t>
            </a:r>
            <a:endParaRPr lang="en-US" altLang="ko-KR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6" name="Picture 10" descr="C:\진영\프로젝트\PNG모으기\화살표2.png">
            <a:extLst>
              <a:ext uri="{FF2B5EF4-FFF2-40B4-BE49-F238E27FC236}">
                <a16:creationId xmlns:a16="http://schemas.microsoft.com/office/drawing/2014/main" xmlns="" id="{964F0382-01B3-472D-AED6-4206476B73C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08650" y="1484784"/>
            <a:ext cx="268486" cy="6954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8" name="직사각형 55">
            <a:extLst>
              <a:ext uri="{FF2B5EF4-FFF2-40B4-BE49-F238E27FC236}">
                <a16:creationId xmlns:a16="http://schemas.microsoft.com/office/drawing/2014/main" xmlns="" id="{75425F24-E237-4739-B56C-54F33B7D538D}"/>
              </a:ext>
            </a:extLst>
          </p:cNvPr>
          <p:cNvSpPr/>
          <p:nvPr/>
        </p:nvSpPr>
        <p:spPr>
          <a:xfrm>
            <a:off x="6384060" y="1609871"/>
            <a:ext cx="1819977" cy="445315"/>
          </a:xfrm>
          <a:prstGeom prst="rect">
            <a:avLst/>
          </a:prstGeom>
          <a:pattFill prst="ltDnDiag">
            <a:fgClr>
              <a:schemeClr val="bg1">
                <a:lumMod val="85000"/>
              </a:schemeClr>
            </a:fgClr>
            <a:bgClr>
              <a:schemeClr val="bg1"/>
            </a:bgClr>
          </a:patt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995464"/>
            <a:r>
              <a:rPr lang="ko-KR" altLang="en-US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데이터 저장 확인</a:t>
            </a:r>
            <a:endParaRPr lang="en-US" altLang="ko-KR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xmlns="" id="{256133C5-7AC5-4B4E-A815-95BC3BED4337}"/>
              </a:ext>
            </a:extLst>
          </p:cNvPr>
          <p:cNvSpPr txBox="1"/>
          <p:nvPr/>
        </p:nvSpPr>
        <p:spPr>
          <a:xfrm>
            <a:off x="1856656" y="2180274"/>
            <a:ext cx="1629411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ko-KR"/>
            </a:defPPr>
            <a:lvl1pPr marL="85725" indent="-85725">
              <a:spcAft>
                <a:spcPts val="600"/>
              </a:spcAft>
              <a:buFont typeface="Arial" panose="020B0604020202020204" pitchFamily="34" charset="0"/>
              <a:buChar char="•"/>
              <a:defRPr sz="900"/>
            </a:lvl1pPr>
          </a:lstStyle>
          <a:p>
            <a:r>
              <a:rPr lang="ko-KR" altLang="en-US" dirty="0" smtClean="0"/>
              <a:t>장애분석 시스템 엔진 성능 튜닝</a:t>
            </a:r>
            <a:endParaRPr lang="en-US" altLang="ko-KR" dirty="0" smtClean="0"/>
          </a:p>
          <a:p>
            <a:r>
              <a:rPr lang="en-US" altLang="ko-KR" b="1" u="sng" dirty="0" smtClean="0"/>
              <a:t>Kafka </a:t>
            </a:r>
            <a:r>
              <a:rPr lang="ko-KR" altLang="en-US" b="1" u="sng" smtClean="0"/>
              <a:t>설치</a:t>
            </a:r>
            <a:r>
              <a:rPr lang="en-US" altLang="ko-KR" b="1" u="sng" dirty="0" smtClean="0"/>
              <a:t>, </a:t>
            </a:r>
            <a:r>
              <a:rPr lang="ko-KR" altLang="en-US" b="1" u="sng" smtClean="0"/>
              <a:t>인덱스 튜닝</a:t>
            </a:r>
            <a:r>
              <a:rPr lang="en-US" altLang="ko-KR" b="1" u="sng" dirty="0" smtClean="0"/>
              <a:t>, ELK </a:t>
            </a:r>
            <a:r>
              <a:rPr lang="ko-KR" altLang="en-US" b="1" u="sng" smtClean="0"/>
              <a:t>버전 업그레이드등 진행</a:t>
            </a:r>
            <a:endParaRPr lang="en-US" altLang="ko-KR" b="1" u="sng" dirty="0"/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xmlns="" id="{F8EB212E-97D6-4A42-A7E2-A0519663A677}"/>
              </a:ext>
            </a:extLst>
          </p:cNvPr>
          <p:cNvSpPr txBox="1"/>
          <p:nvPr/>
        </p:nvSpPr>
        <p:spPr>
          <a:xfrm>
            <a:off x="6395723" y="2165573"/>
            <a:ext cx="19056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ko-KR"/>
            </a:defPPr>
            <a:lvl1pPr marL="85725" indent="-85725">
              <a:spcAft>
                <a:spcPts val="600"/>
              </a:spcAft>
              <a:buFont typeface="Arial" panose="020B0604020202020204" pitchFamily="34" charset="0"/>
              <a:buChar char="•"/>
              <a:defRPr sz="900">
                <a:latin typeface="+mn-ea"/>
              </a:defRPr>
            </a:lvl1pPr>
          </a:lstStyle>
          <a:p>
            <a:r>
              <a:rPr lang="ko-KR" altLang="en-US" dirty="0" smtClean="0"/>
              <a:t>각 </a:t>
            </a:r>
            <a:r>
              <a:rPr lang="ko-KR" altLang="en-US" dirty="0"/>
              <a:t>시스템별 </a:t>
            </a:r>
            <a:r>
              <a:rPr lang="en-US" altLang="ko-KR" dirty="0"/>
              <a:t>Elasticsearch</a:t>
            </a:r>
            <a:r>
              <a:rPr lang="ko-KR" altLang="en-US" dirty="0"/>
              <a:t>의 데이터 적재 여부 확인</a:t>
            </a:r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xmlns="" id="{01E75E80-A7A0-4443-B28C-2819D0BA5F1F}"/>
              </a:ext>
            </a:extLst>
          </p:cNvPr>
          <p:cNvSpPr txBox="1"/>
          <p:nvPr/>
        </p:nvSpPr>
        <p:spPr>
          <a:xfrm>
            <a:off x="3973628" y="2165573"/>
            <a:ext cx="1807464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ko-KR"/>
            </a:defPPr>
            <a:lvl1pPr marL="85725" indent="-85725">
              <a:spcAft>
                <a:spcPts val="600"/>
              </a:spcAft>
              <a:buFont typeface="Arial" panose="020B0604020202020204" pitchFamily="34" charset="0"/>
              <a:buChar char="•"/>
              <a:defRPr sz="900">
                <a:latin typeface="+mn-ea"/>
              </a:defRPr>
            </a:lvl1pPr>
          </a:lstStyle>
          <a:p>
            <a:r>
              <a:rPr lang="ko-KR" altLang="en-US" b="1" u="sng" dirty="0" smtClean="0"/>
              <a:t>변경 </a:t>
            </a:r>
            <a:r>
              <a:rPr lang="ko-KR" altLang="en-US" b="1" u="sng" dirty="0"/>
              <a:t>대상 </a:t>
            </a:r>
            <a:r>
              <a:rPr lang="en-US" altLang="ko-KR" b="1" u="sng" dirty="0"/>
              <a:t>beat </a:t>
            </a:r>
            <a:r>
              <a:rPr lang="en-US" altLang="ko-KR" b="1" u="sng" dirty="0" err="1"/>
              <a:t>yml</a:t>
            </a:r>
            <a:r>
              <a:rPr lang="en-US" altLang="ko-KR" b="1" u="sng" dirty="0"/>
              <a:t> </a:t>
            </a:r>
            <a:r>
              <a:rPr lang="ko-KR" altLang="en-US" b="1" u="sng" dirty="0"/>
              <a:t>파일 설정 편집 </a:t>
            </a:r>
            <a:endParaRPr lang="en-US" altLang="ko-KR" b="1" u="sng" dirty="0" smtClean="0"/>
          </a:p>
          <a:p>
            <a:r>
              <a:rPr lang="en-US" altLang="ko-KR" b="1" u="sng" dirty="0" smtClean="0"/>
              <a:t>tags </a:t>
            </a:r>
            <a:r>
              <a:rPr lang="ko-KR" altLang="en-US" b="1" u="sng" dirty="0" smtClean="0"/>
              <a:t>설정 추가를 통한 계열사 구분코드 등록</a:t>
            </a:r>
            <a:endParaRPr lang="en-US" altLang="ko-KR" b="1" u="sng" dirty="0"/>
          </a:p>
          <a:p>
            <a:r>
              <a:rPr lang="en-US" altLang="ko-KR" dirty="0"/>
              <a:t>Beat </a:t>
            </a:r>
            <a:r>
              <a:rPr lang="ko-KR" altLang="en-US" dirty="0"/>
              <a:t>환경 설정 점검 및 프로세스 기동</a:t>
            </a:r>
            <a:endParaRPr lang="en-US" altLang="ko-KR" dirty="0"/>
          </a:p>
          <a:p>
            <a:r>
              <a:rPr lang="en-US" altLang="ko-KR" dirty="0"/>
              <a:t>Beat </a:t>
            </a:r>
            <a:r>
              <a:rPr lang="ko-KR" altLang="en-US" dirty="0"/>
              <a:t>데이터 송신 여부 확인</a:t>
            </a:r>
            <a:endParaRPr lang="en-US" altLang="ko-KR" dirty="0"/>
          </a:p>
          <a:p>
            <a:endParaRPr lang="ko-KR" altLang="en-US" dirty="0"/>
          </a:p>
        </p:txBody>
      </p:sp>
      <p:sp>
        <p:nvSpPr>
          <p:cNvPr id="92" name="모서리가 둥근 직사각형 43">
            <a:extLst>
              <a:ext uri="{FF2B5EF4-FFF2-40B4-BE49-F238E27FC236}">
                <a16:creationId xmlns:a16="http://schemas.microsoft.com/office/drawing/2014/main" xmlns="" id="{A9046D88-1980-4697-AFC9-51CB773B0D29}"/>
              </a:ext>
            </a:extLst>
          </p:cNvPr>
          <p:cNvSpPr/>
          <p:nvPr/>
        </p:nvSpPr>
        <p:spPr>
          <a:xfrm>
            <a:off x="735086" y="1609871"/>
            <a:ext cx="637293" cy="2108634"/>
          </a:xfrm>
          <a:prstGeom prst="roundRect">
            <a:avLst>
              <a:gd name="adj" fmla="val 12072"/>
            </a:avLst>
          </a:prstGeom>
          <a:pattFill prst="ltDnDiag">
            <a:fgClr>
              <a:schemeClr val="bg1">
                <a:lumMod val="85000"/>
              </a:schemeClr>
            </a:fgClr>
            <a:bgClr>
              <a:schemeClr val="bg1"/>
            </a:bgClr>
          </a:patt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995464"/>
            <a:r>
              <a:rPr lang="ko-KR" altLang="en-US" sz="10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작업</a:t>
            </a:r>
            <a:endParaRPr lang="en-US" altLang="ko-KR" sz="1000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defTabSz="995464"/>
            <a:r>
              <a:rPr lang="ko-KR" altLang="en-US" sz="10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순서</a:t>
            </a:r>
            <a:endParaRPr lang="ko-KR" altLang="en-US" sz="7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직사각형 1"/>
          <p:cNvSpPr/>
          <p:nvPr/>
        </p:nvSpPr>
        <p:spPr>
          <a:xfrm>
            <a:off x="1640632" y="1490827"/>
            <a:ext cx="6912768" cy="2299686"/>
          </a:xfrm>
          <a:prstGeom prst="rect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3" name="모서리가 둥근 직사각형 43">
            <a:extLst>
              <a:ext uri="{FF2B5EF4-FFF2-40B4-BE49-F238E27FC236}">
                <a16:creationId xmlns:a16="http://schemas.microsoft.com/office/drawing/2014/main" xmlns="" id="{A9046D88-1980-4697-AFC9-51CB773B0D29}"/>
              </a:ext>
            </a:extLst>
          </p:cNvPr>
          <p:cNvSpPr/>
          <p:nvPr/>
        </p:nvSpPr>
        <p:spPr>
          <a:xfrm>
            <a:off x="723742" y="4006537"/>
            <a:ext cx="637293" cy="2108634"/>
          </a:xfrm>
          <a:prstGeom prst="roundRect">
            <a:avLst>
              <a:gd name="adj" fmla="val 12072"/>
            </a:avLst>
          </a:prstGeom>
          <a:pattFill prst="ltDnDiag">
            <a:fgClr>
              <a:schemeClr val="bg1">
                <a:lumMod val="85000"/>
              </a:schemeClr>
            </a:fgClr>
            <a:bgClr>
              <a:schemeClr val="bg1"/>
            </a:bgClr>
          </a:patt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995464"/>
            <a:r>
              <a:rPr lang="ko-KR" altLang="en-US" sz="10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적용</a:t>
            </a:r>
            <a:endParaRPr lang="en-US" altLang="ko-KR" sz="1000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defTabSz="995464"/>
            <a:r>
              <a:rPr lang="ko-KR" altLang="en-US" sz="10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시스템</a:t>
            </a:r>
            <a:endParaRPr lang="en-US" altLang="ko-KR" sz="1000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4" name="직사각형 93"/>
          <p:cNvSpPr/>
          <p:nvPr/>
        </p:nvSpPr>
        <p:spPr>
          <a:xfrm>
            <a:off x="1640632" y="3889121"/>
            <a:ext cx="6912768" cy="2366051"/>
          </a:xfrm>
          <a:prstGeom prst="rect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5" name="직사각형 55">
            <a:extLst>
              <a:ext uri="{FF2B5EF4-FFF2-40B4-BE49-F238E27FC236}">
                <a16:creationId xmlns:a16="http://schemas.microsoft.com/office/drawing/2014/main" xmlns="" id="{7AC40521-7414-4354-B985-2BB88D810355}"/>
              </a:ext>
            </a:extLst>
          </p:cNvPr>
          <p:cNvSpPr/>
          <p:nvPr/>
        </p:nvSpPr>
        <p:spPr>
          <a:xfrm>
            <a:off x="1856655" y="4009365"/>
            <a:ext cx="1967568" cy="445315"/>
          </a:xfrm>
          <a:prstGeom prst="rect">
            <a:avLst/>
          </a:prstGeom>
          <a:pattFill prst="ltDnDiag">
            <a:fgClr>
              <a:schemeClr val="bg1">
                <a:lumMod val="85000"/>
              </a:schemeClr>
            </a:fgClr>
            <a:bgClr>
              <a:schemeClr val="bg1"/>
            </a:bgClr>
          </a:patt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995464"/>
            <a:r>
              <a:rPr lang="ko-KR" altLang="en-US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한화시스템 스마트워크</a:t>
            </a:r>
            <a:endParaRPr lang="en-US" altLang="ko-KR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xmlns="" id="{256133C5-7AC5-4B4E-A815-95BC3BED4337}"/>
              </a:ext>
            </a:extLst>
          </p:cNvPr>
          <p:cNvSpPr txBox="1"/>
          <p:nvPr/>
        </p:nvSpPr>
        <p:spPr>
          <a:xfrm>
            <a:off x="1811421" y="4454680"/>
            <a:ext cx="2012802" cy="18004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ko-KR"/>
            </a:defPPr>
            <a:lvl1pPr marL="85725" indent="-85725">
              <a:spcAft>
                <a:spcPts val="600"/>
              </a:spcAft>
              <a:buFont typeface="Arial" panose="020B0604020202020204" pitchFamily="34" charset="0"/>
              <a:buChar char="•"/>
              <a:defRPr sz="900"/>
            </a:lvl1pPr>
          </a:lstStyle>
          <a:p>
            <a:r>
              <a:rPr lang="ko-KR" altLang="en-US" dirty="0" smtClean="0"/>
              <a:t>데이터 수집 서버 </a:t>
            </a:r>
            <a:r>
              <a:rPr lang="en-US" altLang="ko-KR" dirty="0" smtClean="0"/>
              <a:t>: 25</a:t>
            </a:r>
            <a:r>
              <a:rPr lang="ko-KR" altLang="en-US" smtClean="0"/>
              <a:t>대</a:t>
            </a:r>
            <a:endParaRPr lang="en-US" altLang="ko-KR" dirty="0" smtClean="0"/>
          </a:p>
          <a:p>
            <a:r>
              <a:rPr lang="en-US" altLang="ko-KR" dirty="0" smtClean="0">
                <a:latin typeface="+mn-ea"/>
              </a:rPr>
              <a:t>Windows </a:t>
            </a:r>
            <a:r>
              <a:rPr lang="ko-KR" altLang="en-US" smtClean="0">
                <a:latin typeface="+mn-ea"/>
              </a:rPr>
              <a:t>서버 </a:t>
            </a:r>
            <a:r>
              <a:rPr lang="en-US" altLang="ko-KR" dirty="0" smtClean="0">
                <a:latin typeface="+mn-ea"/>
              </a:rPr>
              <a:t>: 19</a:t>
            </a:r>
            <a:r>
              <a:rPr lang="ko-KR" altLang="en-US" smtClean="0">
                <a:latin typeface="+mn-ea"/>
              </a:rPr>
              <a:t>대</a:t>
            </a:r>
            <a:endParaRPr lang="en-US" altLang="ko-KR" dirty="0" smtClean="0">
              <a:latin typeface="+mn-ea"/>
            </a:endParaRPr>
          </a:p>
          <a:p>
            <a:r>
              <a:rPr lang="en-US" altLang="ko-KR" dirty="0" smtClean="0">
                <a:latin typeface="+mn-ea"/>
              </a:rPr>
              <a:t>Linux </a:t>
            </a:r>
            <a:r>
              <a:rPr lang="ko-KR" altLang="en-US" smtClean="0">
                <a:latin typeface="+mn-ea"/>
              </a:rPr>
              <a:t>서버 </a:t>
            </a:r>
            <a:r>
              <a:rPr lang="en-US" altLang="ko-KR" dirty="0" smtClean="0">
                <a:latin typeface="+mn-ea"/>
              </a:rPr>
              <a:t>: 6</a:t>
            </a:r>
            <a:r>
              <a:rPr lang="ko-KR" altLang="en-US" smtClean="0">
                <a:latin typeface="+mn-ea"/>
              </a:rPr>
              <a:t>대</a:t>
            </a:r>
            <a:endParaRPr lang="en-US" altLang="ko-KR" dirty="0" smtClean="0">
              <a:latin typeface="+mn-ea"/>
            </a:endParaRPr>
          </a:p>
          <a:p>
            <a:r>
              <a:rPr lang="ko-KR" altLang="en-US" dirty="0" smtClean="0">
                <a:latin typeface="+mn-ea"/>
              </a:rPr>
              <a:t>수집 데이터 </a:t>
            </a:r>
            <a:r>
              <a:rPr lang="en-US" altLang="ko-KR" dirty="0" smtClean="0">
                <a:latin typeface="+mn-ea"/>
              </a:rPr>
              <a:t>: OS metric, WEB/WAS log, DB log, OS log, Jennifer metric</a:t>
            </a:r>
          </a:p>
          <a:p>
            <a:r>
              <a:rPr lang="ko-KR" altLang="en-US" dirty="0" smtClean="0">
                <a:latin typeface="+mn-ea"/>
              </a:rPr>
              <a:t>수집 데이터 량</a:t>
            </a:r>
            <a:r>
              <a:rPr lang="en-US" altLang="ko-KR" dirty="0" smtClean="0">
                <a:latin typeface="+mn-ea"/>
              </a:rPr>
              <a:t>(</a:t>
            </a:r>
            <a:r>
              <a:rPr lang="ko-KR" altLang="en-US" smtClean="0">
                <a:latin typeface="+mn-ea"/>
              </a:rPr>
              <a:t>일별</a:t>
            </a:r>
            <a:r>
              <a:rPr lang="en-US" altLang="ko-KR" dirty="0" smtClean="0">
                <a:latin typeface="+mn-ea"/>
              </a:rPr>
              <a:t>)</a:t>
            </a:r>
          </a:p>
          <a:p>
            <a:pPr marL="0" indent="0">
              <a:buNone/>
            </a:pPr>
            <a:r>
              <a:rPr lang="en-US" altLang="ko-KR" dirty="0">
                <a:latin typeface="+mn-ea"/>
              </a:rPr>
              <a:t> </a:t>
            </a:r>
            <a:r>
              <a:rPr lang="en-US" altLang="ko-KR" dirty="0" smtClean="0">
                <a:latin typeface="+mn-ea"/>
              </a:rPr>
              <a:t>- log </a:t>
            </a:r>
            <a:r>
              <a:rPr lang="ko-KR" altLang="en-US" smtClean="0">
                <a:latin typeface="+mn-ea"/>
              </a:rPr>
              <a:t>인덱스 </a:t>
            </a:r>
            <a:r>
              <a:rPr lang="en-US" altLang="ko-KR" dirty="0" smtClean="0">
                <a:latin typeface="+mn-ea"/>
              </a:rPr>
              <a:t>: 24.5G / 46.1G</a:t>
            </a:r>
          </a:p>
          <a:p>
            <a:pPr marL="0" indent="0">
              <a:buNone/>
            </a:pPr>
            <a:r>
              <a:rPr lang="en-US" altLang="ko-KR" dirty="0">
                <a:latin typeface="+mn-ea"/>
              </a:rPr>
              <a:t> </a:t>
            </a:r>
            <a:r>
              <a:rPr lang="en-US" altLang="ko-KR" dirty="0" smtClean="0">
                <a:latin typeface="+mn-ea"/>
              </a:rPr>
              <a:t>- metric </a:t>
            </a:r>
            <a:r>
              <a:rPr lang="ko-KR" altLang="en-US" smtClean="0">
                <a:latin typeface="+mn-ea"/>
              </a:rPr>
              <a:t>인덱스 </a:t>
            </a:r>
            <a:r>
              <a:rPr lang="en-US" altLang="ko-KR" dirty="0" smtClean="0">
                <a:latin typeface="+mn-ea"/>
              </a:rPr>
              <a:t>: 2.3G / 4.7G(</a:t>
            </a:r>
            <a:r>
              <a:rPr lang="ko-KR" altLang="en-US" smtClean="0">
                <a:latin typeface="+mn-ea"/>
              </a:rPr>
              <a:t>공통</a:t>
            </a:r>
            <a:r>
              <a:rPr lang="en-US" altLang="ko-KR" dirty="0" smtClean="0">
                <a:latin typeface="+mn-ea"/>
              </a:rPr>
              <a:t>)</a:t>
            </a:r>
            <a:endParaRPr lang="en-US" altLang="ko-KR" dirty="0">
              <a:latin typeface="+mn-ea"/>
            </a:endParaRPr>
          </a:p>
        </p:txBody>
      </p:sp>
      <p:sp>
        <p:nvSpPr>
          <p:cNvPr id="97" name="직사각형 55">
            <a:extLst>
              <a:ext uri="{FF2B5EF4-FFF2-40B4-BE49-F238E27FC236}">
                <a16:creationId xmlns:a16="http://schemas.microsoft.com/office/drawing/2014/main" xmlns="" id="{7AC40521-7414-4354-B985-2BB88D810355}"/>
              </a:ext>
            </a:extLst>
          </p:cNvPr>
          <p:cNvSpPr/>
          <p:nvPr/>
        </p:nvSpPr>
        <p:spPr>
          <a:xfrm>
            <a:off x="4026678" y="4006537"/>
            <a:ext cx="1970438" cy="445315"/>
          </a:xfrm>
          <a:prstGeom prst="rect">
            <a:avLst/>
          </a:prstGeom>
          <a:pattFill prst="ltDnDiag">
            <a:fgClr>
              <a:schemeClr val="bg1">
                <a:lumMod val="85000"/>
              </a:schemeClr>
            </a:fgClr>
            <a:bgClr>
              <a:schemeClr val="bg1"/>
            </a:bgClr>
          </a:patt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995464"/>
            <a:r>
              <a:rPr lang="ko-KR" altLang="en-US" sz="11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한화케미칼</a:t>
            </a:r>
            <a:r>
              <a:rPr lang="ko-KR" altLang="en-US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스마트워크</a:t>
            </a:r>
            <a:endParaRPr lang="en-US" altLang="ko-KR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xmlns="" id="{256133C5-7AC5-4B4E-A815-95BC3BED4337}"/>
              </a:ext>
            </a:extLst>
          </p:cNvPr>
          <p:cNvSpPr txBox="1"/>
          <p:nvPr/>
        </p:nvSpPr>
        <p:spPr>
          <a:xfrm>
            <a:off x="4007122" y="4465259"/>
            <a:ext cx="1989993" cy="18004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ko-KR"/>
            </a:defPPr>
            <a:lvl1pPr marL="85725" indent="-85725">
              <a:spcAft>
                <a:spcPts val="600"/>
              </a:spcAft>
              <a:buFont typeface="Arial" panose="020B0604020202020204" pitchFamily="34" charset="0"/>
              <a:buChar char="•"/>
              <a:defRPr sz="900"/>
            </a:lvl1pPr>
          </a:lstStyle>
          <a:p>
            <a:r>
              <a:rPr lang="ko-KR" altLang="en-US" dirty="0" smtClean="0"/>
              <a:t>데이터 수집 서버 </a:t>
            </a:r>
            <a:r>
              <a:rPr lang="en-US" altLang="ko-KR" dirty="0" smtClean="0"/>
              <a:t>: 24</a:t>
            </a:r>
            <a:r>
              <a:rPr lang="ko-KR" altLang="en-US" smtClean="0"/>
              <a:t>대</a:t>
            </a:r>
            <a:endParaRPr lang="en-US" altLang="ko-KR" dirty="0" smtClean="0"/>
          </a:p>
          <a:p>
            <a:r>
              <a:rPr lang="en-US" altLang="ko-KR" dirty="0" smtClean="0">
                <a:latin typeface="+mn-ea"/>
              </a:rPr>
              <a:t>Windows </a:t>
            </a:r>
            <a:r>
              <a:rPr lang="ko-KR" altLang="en-US" smtClean="0">
                <a:latin typeface="+mn-ea"/>
              </a:rPr>
              <a:t>서버 </a:t>
            </a:r>
            <a:r>
              <a:rPr lang="en-US" altLang="ko-KR" dirty="0" smtClean="0">
                <a:latin typeface="+mn-ea"/>
              </a:rPr>
              <a:t>: 18</a:t>
            </a:r>
            <a:r>
              <a:rPr lang="ko-KR" altLang="en-US" smtClean="0">
                <a:latin typeface="+mn-ea"/>
              </a:rPr>
              <a:t>대</a:t>
            </a:r>
            <a:endParaRPr lang="en-US" altLang="ko-KR" dirty="0" smtClean="0">
              <a:latin typeface="+mn-ea"/>
            </a:endParaRPr>
          </a:p>
          <a:p>
            <a:r>
              <a:rPr lang="en-US" altLang="ko-KR" dirty="0" smtClean="0">
                <a:latin typeface="+mn-ea"/>
              </a:rPr>
              <a:t>Linux </a:t>
            </a:r>
            <a:r>
              <a:rPr lang="ko-KR" altLang="en-US" smtClean="0">
                <a:latin typeface="+mn-ea"/>
              </a:rPr>
              <a:t>서버 </a:t>
            </a:r>
            <a:r>
              <a:rPr lang="en-US" altLang="ko-KR" dirty="0" smtClean="0">
                <a:latin typeface="+mn-ea"/>
              </a:rPr>
              <a:t>: 6</a:t>
            </a:r>
            <a:r>
              <a:rPr lang="ko-KR" altLang="en-US" smtClean="0">
                <a:latin typeface="+mn-ea"/>
              </a:rPr>
              <a:t>대</a:t>
            </a:r>
            <a:endParaRPr lang="en-US" altLang="ko-KR" dirty="0" smtClean="0">
              <a:latin typeface="+mn-ea"/>
            </a:endParaRPr>
          </a:p>
          <a:p>
            <a:r>
              <a:rPr lang="ko-KR" altLang="en-US" dirty="0" smtClean="0">
                <a:latin typeface="+mn-ea"/>
              </a:rPr>
              <a:t>수집 데이터 </a:t>
            </a:r>
            <a:r>
              <a:rPr lang="en-US" altLang="ko-KR" dirty="0" smtClean="0">
                <a:latin typeface="+mn-ea"/>
              </a:rPr>
              <a:t>: OS metric, WEB/WAS log, DB log, OS log, Jennifer metric</a:t>
            </a:r>
          </a:p>
          <a:p>
            <a:r>
              <a:rPr lang="ko-KR" altLang="en-US" dirty="0" smtClean="0">
                <a:latin typeface="+mn-ea"/>
              </a:rPr>
              <a:t>수집 데이터 량</a:t>
            </a:r>
            <a:r>
              <a:rPr lang="en-US" altLang="ko-KR" dirty="0" smtClean="0">
                <a:latin typeface="+mn-ea"/>
              </a:rPr>
              <a:t>(</a:t>
            </a:r>
            <a:r>
              <a:rPr lang="ko-KR" altLang="en-US" smtClean="0">
                <a:latin typeface="+mn-ea"/>
              </a:rPr>
              <a:t>일별</a:t>
            </a:r>
            <a:r>
              <a:rPr lang="en-US" altLang="ko-KR" dirty="0" smtClean="0">
                <a:latin typeface="+mn-ea"/>
              </a:rPr>
              <a:t>)</a:t>
            </a:r>
          </a:p>
          <a:p>
            <a:pPr marL="0" indent="0">
              <a:buNone/>
            </a:pPr>
            <a:r>
              <a:rPr lang="en-US" altLang="ko-KR" dirty="0">
                <a:latin typeface="+mn-ea"/>
              </a:rPr>
              <a:t> </a:t>
            </a:r>
            <a:r>
              <a:rPr lang="en-US" altLang="ko-KR" dirty="0" smtClean="0">
                <a:latin typeface="+mn-ea"/>
              </a:rPr>
              <a:t>- log </a:t>
            </a:r>
            <a:r>
              <a:rPr lang="ko-KR" altLang="en-US" smtClean="0">
                <a:latin typeface="+mn-ea"/>
              </a:rPr>
              <a:t>인덱스 </a:t>
            </a:r>
            <a:r>
              <a:rPr lang="en-US" altLang="ko-KR" dirty="0" smtClean="0">
                <a:latin typeface="+mn-ea"/>
              </a:rPr>
              <a:t>: 17G / 33.9G</a:t>
            </a:r>
          </a:p>
          <a:p>
            <a:pPr marL="0" indent="0">
              <a:buNone/>
            </a:pPr>
            <a:r>
              <a:rPr lang="en-US" altLang="ko-KR" dirty="0">
                <a:latin typeface="+mn-ea"/>
              </a:rPr>
              <a:t> </a:t>
            </a:r>
            <a:r>
              <a:rPr lang="en-US" altLang="ko-KR" dirty="0" smtClean="0">
                <a:latin typeface="+mn-ea"/>
              </a:rPr>
              <a:t>- metric </a:t>
            </a:r>
            <a:r>
              <a:rPr lang="ko-KR" altLang="en-US" smtClean="0">
                <a:latin typeface="+mn-ea"/>
              </a:rPr>
              <a:t>인덱스 </a:t>
            </a:r>
            <a:r>
              <a:rPr lang="en-US" altLang="ko-KR" dirty="0" smtClean="0">
                <a:latin typeface="+mn-ea"/>
              </a:rPr>
              <a:t>: 2.3G / 4.7G(</a:t>
            </a:r>
            <a:r>
              <a:rPr lang="ko-KR" altLang="en-US" smtClean="0">
                <a:latin typeface="+mn-ea"/>
              </a:rPr>
              <a:t>공통</a:t>
            </a:r>
            <a:r>
              <a:rPr lang="en-US" altLang="ko-KR" dirty="0" smtClean="0">
                <a:latin typeface="+mn-ea"/>
              </a:rPr>
              <a:t>)</a:t>
            </a:r>
            <a:endParaRPr lang="en-US" altLang="ko-KR" dirty="0">
              <a:latin typeface="+mn-ea"/>
            </a:endParaRPr>
          </a:p>
        </p:txBody>
      </p:sp>
      <p:pic>
        <p:nvPicPr>
          <p:cNvPr id="100" name="Picture 10" descr="C:\진영\프로젝트\PNG모으기\화살표2.png">
            <a:extLst>
              <a:ext uri="{FF2B5EF4-FFF2-40B4-BE49-F238E27FC236}">
                <a16:creationId xmlns:a16="http://schemas.microsoft.com/office/drawing/2014/main" xmlns="" id="{964F0382-01B3-472D-AED6-4206476B73C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08777" y="4258565"/>
            <a:ext cx="268486" cy="16785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" name="직사각형 55">
            <a:extLst>
              <a:ext uri="{FF2B5EF4-FFF2-40B4-BE49-F238E27FC236}">
                <a16:creationId xmlns:a16="http://schemas.microsoft.com/office/drawing/2014/main" xmlns="" id="{7AC40521-7414-4354-B985-2BB88D810355}"/>
              </a:ext>
            </a:extLst>
          </p:cNvPr>
          <p:cNvSpPr/>
          <p:nvPr/>
        </p:nvSpPr>
        <p:spPr>
          <a:xfrm>
            <a:off x="6402942" y="4006537"/>
            <a:ext cx="1970438" cy="445315"/>
          </a:xfrm>
          <a:prstGeom prst="rect">
            <a:avLst/>
          </a:prstGeom>
          <a:pattFill prst="ltDnDiag">
            <a:fgClr>
              <a:schemeClr val="bg1">
                <a:lumMod val="85000"/>
              </a:schemeClr>
            </a:fgClr>
            <a:bgClr>
              <a:schemeClr val="bg1"/>
            </a:bgClr>
          </a:patt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995464"/>
            <a:r>
              <a:rPr lang="ko-KR" altLang="en-US" sz="1100" b="1" smtClean="0">
                <a:latin typeface="Arial" panose="020B0604020202020204" pitchFamily="34" charset="0"/>
                <a:cs typeface="Arial" panose="020B0604020202020204" pitchFamily="34" charset="0"/>
              </a:rPr>
              <a:t>향후 확대 </a:t>
            </a:r>
            <a:r>
              <a:rPr lang="ko-KR" altLang="en-US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적용</a:t>
            </a:r>
            <a:endParaRPr lang="en-US" altLang="ko-KR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xmlns="" id="{256133C5-7AC5-4B4E-A815-95BC3BED4337}"/>
              </a:ext>
            </a:extLst>
          </p:cNvPr>
          <p:cNvSpPr txBox="1"/>
          <p:nvPr/>
        </p:nvSpPr>
        <p:spPr>
          <a:xfrm>
            <a:off x="6383386" y="4465259"/>
            <a:ext cx="1989993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ko-KR"/>
            </a:defPPr>
            <a:lvl1pPr marL="85725" indent="-85725">
              <a:spcAft>
                <a:spcPts val="600"/>
              </a:spcAft>
              <a:buFont typeface="Arial" panose="020B0604020202020204" pitchFamily="34" charset="0"/>
              <a:buChar char="•"/>
              <a:defRPr sz="900"/>
            </a:lvl1pPr>
          </a:lstStyle>
          <a:p>
            <a:r>
              <a:rPr lang="ko-KR" altLang="en-US" dirty="0" smtClean="0"/>
              <a:t>스마트워크 </a:t>
            </a:r>
            <a:r>
              <a:rPr lang="en-US" altLang="ko-KR" dirty="0" smtClean="0"/>
              <a:t>5</a:t>
            </a:r>
            <a:r>
              <a:rPr lang="ko-KR" altLang="en-US" smtClean="0"/>
              <a:t>개</a:t>
            </a:r>
            <a:endParaRPr lang="en-US" altLang="ko-KR" dirty="0" smtClean="0"/>
          </a:p>
          <a:p>
            <a:r>
              <a:rPr lang="ko-KR" altLang="en-US" dirty="0" smtClean="0">
                <a:latin typeface="+mn-ea"/>
              </a:rPr>
              <a:t>수집 데이터 </a:t>
            </a:r>
            <a:r>
              <a:rPr lang="en-US" altLang="ko-KR" dirty="0" smtClean="0">
                <a:latin typeface="+mn-ea"/>
              </a:rPr>
              <a:t>: OS metric, WEB/WAS log, DB log, OS log, Jennifer metric, </a:t>
            </a:r>
            <a:r>
              <a:rPr lang="en-US" altLang="ko-KR" dirty="0" err="1" smtClean="0">
                <a:latin typeface="+mn-ea"/>
              </a:rPr>
              <a:t>Maxgauge</a:t>
            </a:r>
            <a:r>
              <a:rPr lang="en-US" altLang="ko-KR" dirty="0" smtClean="0">
                <a:latin typeface="+mn-ea"/>
              </a:rPr>
              <a:t> metric, N/W metric</a:t>
            </a:r>
          </a:p>
          <a:p>
            <a:r>
              <a:rPr lang="ko-KR" altLang="en-US" dirty="0" smtClean="0">
                <a:latin typeface="+mn-ea"/>
              </a:rPr>
              <a:t>예상 데이터 량</a:t>
            </a:r>
            <a:r>
              <a:rPr lang="en-US" altLang="ko-KR" dirty="0" smtClean="0">
                <a:latin typeface="+mn-ea"/>
              </a:rPr>
              <a:t>(</a:t>
            </a:r>
            <a:r>
              <a:rPr lang="ko-KR" altLang="en-US" smtClean="0">
                <a:latin typeface="+mn-ea"/>
              </a:rPr>
              <a:t>일별</a:t>
            </a:r>
            <a:r>
              <a:rPr lang="en-US" altLang="ko-KR" dirty="0" smtClean="0">
                <a:latin typeface="+mn-ea"/>
              </a:rPr>
              <a:t>)</a:t>
            </a:r>
          </a:p>
          <a:p>
            <a:pPr marL="0" indent="0">
              <a:buNone/>
            </a:pPr>
            <a:r>
              <a:rPr lang="en-US" altLang="ko-KR" dirty="0">
                <a:latin typeface="+mn-ea"/>
              </a:rPr>
              <a:t> </a:t>
            </a:r>
            <a:r>
              <a:rPr lang="en-US" altLang="ko-KR" dirty="0" smtClean="0">
                <a:latin typeface="+mn-ea"/>
              </a:rPr>
              <a:t>- </a:t>
            </a:r>
            <a:r>
              <a:rPr lang="ko-KR" altLang="en-US" smtClean="0">
                <a:latin typeface="+mn-ea"/>
              </a:rPr>
              <a:t>약 </a:t>
            </a:r>
            <a:r>
              <a:rPr lang="en-US" altLang="ko-KR" dirty="0" smtClean="0">
                <a:latin typeface="+mn-ea"/>
              </a:rPr>
              <a:t>156G / 313G</a:t>
            </a:r>
          </a:p>
        </p:txBody>
      </p:sp>
    </p:spTree>
    <p:extLst>
      <p:ext uri="{BB962C8B-B14F-4D97-AF65-F5344CB8AC3E}">
        <p14:creationId xmlns:p14="http://schemas.microsoft.com/office/powerpoint/2010/main" val="186387238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10605</TotalTime>
  <Words>4775</Words>
  <Application>Microsoft Office PowerPoint</Application>
  <PresentationFormat>A4 용지(210x297mm)</PresentationFormat>
  <Paragraphs>1490</Paragraphs>
  <Slides>35</Slides>
  <Notes>7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35</vt:i4>
      </vt:variant>
    </vt:vector>
  </HeadingPairs>
  <TitlesOfParts>
    <vt:vector size="36" baseType="lpstr">
      <vt:lpstr>Office 테마</vt:lpstr>
      <vt:lpstr>PowerPoint 프레젠테이션</vt:lpstr>
      <vt:lpstr>PowerPoint 프레젠테이션</vt:lpstr>
      <vt:lpstr>PowerPoint 프레젠테이션</vt:lpstr>
      <vt:lpstr>1. AS-IS 구성 분석</vt:lpstr>
      <vt:lpstr>2. 아키텍처 구성</vt:lpstr>
      <vt:lpstr>2. 아키텍처 구성</vt:lpstr>
      <vt:lpstr>[back-up] S/W 구성</vt:lpstr>
      <vt:lpstr>3. 장애분석 시스템 성능 개선</vt:lpstr>
      <vt:lpstr>4. 장애분석 시스템 확대 적용</vt:lpstr>
      <vt:lpstr>[back-up] 데이터 수집 정보</vt:lpstr>
      <vt:lpstr>[back-up] 시스템ICT 스마트워크 확대 적용</vt:lpstr>
      <vt:lpstr>[back-up] 시스템ICT 스마트워크 확대 적용</vt:lpstr>
      <vt:lpstr>[back-up]5. 구성 상세</vt:lpstr>
      <vt:lpstr>[back-up]5. 구성 상세</vt:lpstr>
      <vt:lpstr>[back-up]5. 구성 상세</vt:lpstr>
      <vt:lpstr>[back-up]5. 구성 상세</vt:lpstr>
      <vt:lpstr>[back-up]5. 구성 상세</vt:lpstr>
      <vt:lpstr>[back-up]5. 구성 상세</vt:lpstr>
      <vt:lpstr>[back-up]5. 구성 상세</vt:lpstr>
      <vt:lpstr>[back-up] 시스템 코드</vt:lpstr>
      <vt:lpstr>[back-up]6. beat 설치방법</vt:lpstr>
      <vt:lpstr>[back-up]6. beat 설치방법</vt:lpstr>
      <vt:lpstr>[back-up]6. beat 설치방법</vt:lpstr>
      <vt:lpstr>[back-up]6. beat 설치방법</vt:lpstr>
      <vt:lpstr>[back-up]6. beat 설치방법</vt:lpstr>
      <vt:lpstr>[back-up]6. beat 설치방법</vt:lpstr>
      <vt:lpstr>[back-up]6. beat 설치방법</vt:lpstr>
      <vt:lpstr>[back-up]6. beat 설치방법</vt:lpstr>
      <vt:lpstr>[back-up]6. beat 설치방법</vt:lpstr>
      <vt:lpstr>[back-up]6. beat 설치방법</vt:lpstr>
      <vt:lpstr>6. beat 설치방법</vt:lpstr>
      <vt:lpstr>[back-up]6. beat 설치방법</vt:lpstr>
      <vt:lpstr>[back-up]6. beat 설치방법</vt:lpstr>
      <vt:lpstr>[back-up]6. beat 설치방법</vt:lpstr>
      <vt:lpstr>PowerPoint 프레젠테이션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고유미(Ko yoo mi)</dc:creator>
  <cp:lastModifiedBy>mwchoi</cp:lastModifiedBy>
  <cp:revision>776</cp:revision>
  <cp:lastPrinted>2018-06-28T07:33:48Z</cp:lastPrinted>
  <dcterms:created xsi:type="dcterms:W3CDTF">2016-05-16T06:52:43Z</dcterms:created>
  <dcterms:modified xsi:type="dcterms:W3CDTF">2018-10-30T12:52:09Z</dcterms:modified>
</cp:coreProperties>
</file>