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9"/>
  </p:notesMasterIdLst>
  <p:handoutMasterIdLst>
    <p:handoutMasterId r:id="rId30"/>
  </p:handoutMasterIdLst>
  <p:sldIdLst>
    <p:sldId id="268" r:id="rId2"/>
    <p:sldId id="270" r:id="rId3"/>
    <p:sldId id="326" r:id="rId4"/>
    <p:sldId id="350" r:id="rId5"/>
    <p:sldId id="380" r:id="rId6"/>
    <p:sldId id="381" r:id="rId7"/>
    <p:sldId id="379" r:id="rId8"/>
    <p:sldId id="377" r:id="rId9"/>
    <p:sldId id="378" r:id="rId10"/>
    <p:sldId id="376" r:id="rId11"/>
    <p:sldId id="365" r:id="rId12"/>
    <p:sldId id="367" r:id="rId13"/>
    <p:sldId id="366" r:id="rId14"/>
    <p:sldId id="368" r:id="rId15"/>
    <p:sldId id="369" r:id="rId16"/>
    <p:sldId id="357" r:id="rId17"/>
    <p:sldId id="356" r:id="rId18"/>
    <p:sldId id="370" r:id="rId19"/>
    <p:sldId id="359" r:id="rId20"/>
    <p:sldId id="371" r:id="rId21"/>
    <p:sldId id="360" r:id="rId22"/>
    <p:sldId id="361" r:id="rId23"/>
    <p:sldId id="363" r:id="rId24"/>
    <p:sldId id="364" r:id="rId25"/>
    <p:sldId id="272" r:id="rId26"/>
    <p:sldId id="382" r:id="rId27"/>
    <p:sldId id="383" r:id="rId28"/>
  </p:sldIdLst>
  <p:sldSz cx="9906000" cy="6858000" type="A4"/>
  <p:notesSz cx="6805613" cy="9939338"/>
  <p:defaultTextStyle>
    <a:defPPr>
      <a:defRPr lang="ko-KR"/>
    </a:defPPr>
    <a:lvl1pPr marL="0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1pPr>
    <a:lvl2pPr marL="437175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2pPr>
    <a:lvl3pPr marL="874349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3pPr>
    <a:lvl4pPr marL="1311524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4pPr>
    <a:lvl5pPr marL="1748699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5pPr>
    <a:lvl6pPr marL="2185873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6pPr>
    <a:lvl7pPr marL="2623048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7pPr>
    <a:lvl8pPr marL="3060222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8pPr>
    <a:lvl9pPr marL="3497397" algn="l" defTabSz="874349" rtl="0" eaLnBrk="1" latinLnBrk="1" hangingPunct="1">
      <a:defRPr sz="172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18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D9FF"/>
    <a:srgbClr val="F6750A"/>
    <a:srgbClr val="EEC3B4"/>
    <a:srgbClr val="EEDCB4"/>
    <a:srgbClr val="EFC6B3"/>
    <a:srgbClr val="F3D4CD"/>
    <a:srgbClr val="CEE19B"/>
    <a:srgbClr val="B5D29B"/>
    <a:srgbClr val="E2ECB6"/>
    <a:srgbClr val="4D7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9" autoAdjust="0"/>
    <p:restoredTop sz="96469" autoAdjust="0"/>
  </p:normalViewPr>
  <p:slideViewPr>
    <p:cSldViewPr snapToObjects="1" showGuides="1">
      <p:cViewPr>
        <p:scale>
          <a:sx n="100" d="100"/>
          <a:sy n="100" d="100"/>
        </p:scale>
        <p:origin x="-1267" y="-247"/>
      </p:cViewPr>
      <p:guideLst>
        <p:guide orient="horz" pos="2160"/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116" d="100"/>
          <a:sy n="116" d="100"/>
        </p:scale>
        <p:origin x="-5115" y="-48"/>
      </p:cViewPr>
      <p:guideLst>
        <p:guide orient="horz" pos="3130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CEF75-2595-4249-A9F3-3DFA26D90D20}" type="datetimeFigureOut">
              <a:rPr lang="ko-KR" altLang="en-US" smtClean="0"/>
              <a:t>2018. 10. 31.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C5EAF-996D-494B-8D9E-28AE8E6EE4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68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D7488-2D40-4543-8022-8871E9436442}" type="datetimeFigureOut">
              <a:rPr lang="ko-KR" altLang="en-US" smtClean="0"/>
              <a:t>2018. 10. 31.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34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B14B2-E6F6-44F6-9466-7CEA6052C4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812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1pPr>
    <a:lvl2pPr marL="437175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2pPr>
    <a:lvl3pPr marL="874349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3pPr>
    <a:lvl4pPr marL="1311524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4pPr>
    <a:lvl5pPr marL="1748699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5pPr>
    <a:lvl6pPr marL="2185873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6pPr>
    <a:lvl7pPr marL="2623048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7pPr>
    <a:lvl8pPr marL="3060222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8pPr>
    <a:lvl9pPr marL="3497397" algn="l" defTabSz="874349" rtl="0" eaLnBrk="1" latinLnBrk="1" hangingPunct="1">
      <a:defRPr sz="11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599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8604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3140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2598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885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1400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14B2-E6F6-44F6-9466-7CEA6052C432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28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직사각형 3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표지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628769" y="2080833"/>
            <a:ext cx="2648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16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오픈소스 기반</a:t>
            </a:r>
            <a:r>
              <a:rPr lang="en-US" altLang="ko-KR" sz="16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1820636" y="2762911"/>
            <a:ext cx="6222531" cy="1378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4000" b="1" spc="-114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장애분석 </a:t>
            </a:r>
            <a:r>
              <a:rPr lang="ko-KR" altLang="en-US" sz="40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시스템</a:t>
            </a:r>
          </a:p>
          <a:p>
            <a:pPr algn="ctr">
              <a:lnSpc>
                <a:spcPct val="95000"/>
              </a:lnSpc>
              <a:tabLst>
                <a:tab pos="2989724" algn="l"/>
              </a:tabLst>
            </a:pPr>
            <a:endParaRPr lang="en-US" altLang="ko-KR" sz="1200" b="1" spc="-114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36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확대 </a:t>
            </a:r>
            <a:r>
              <a:rPr lang="ko-KR" altLang="en-US" sz="3600" b="1" spc="-114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적용</a:t>
            </a:r>
            <a:r>
              <a:rPr lang="ko-KR" altLang="en-US" sz="3600" b="1" spc="-114" baseline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 </a:t>
            </a:r>
            <a:r>
              <a:rPr lang="en-US" altLang="ko-KR" sz="3600" b="1" spc="-114" baseline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- </a:t>
            </a:r>
            <a:r>
              <a:rPr lang="ko-KR" altLang="en-US" sz="3600" b="1" spc="-114" baseline="0" dirty="0" smtClean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연계설명</a:t>
            </a:r>
            <a:endParaRPr lang="en-US" altLang="ko-KR" sz="3600" b="1" spc="-114" dirty="0">
              <a:ln>
                <a:solidFill>
                  <a:schemeClr val="bg1">
                    <a:alpha val="0"/>
                  </a:schemeClr>
                </a:solidFill>
              </a:ln>
              <a:latin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3221" y="5117398"/>
            <a:ext cx="613829" cy="293186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altLang="ko-KR" sz="1200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2018.10</a:t>
            </a:r>
            <a:endParaRPr lang="ko-KR" altLang="en-US" sz="120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809" y="5117398"/>
            <a:ext cx="1260724" cy="22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936975" y="2793373"/>
            <a:ext cx="224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600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Contents</a:t>
            </a:r>
          </a:p>
        </p:txBody>
      </p:sp>
      <p:cxnSp>
        <p:nvCxnSpPr>
          <p:cNvPr id="4" name="직선 화살표 연결선 3"/>
          <p:cNvCxnSpPr/>
          <p:nvPr userDrawn="1"/>
        </p:nvCxnSpPr>
        <p:spPr>
          <a:xfrm flipH="1">
            <a:off x="1011117" y="3184490"/>
            <a:ext cx="1957646" cy="0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 userDrawn="1"/>
        </p:nvCxnSpPr>
        <p:spPr>
          <a:xfrm>
            <a:off x="3820662" y="1756229"/>
            <a:ext cx="0" cy="4581912"/>
          </a:xfrm>
          <a:prstGeom prst="straightConnector1">
            <a:avLst/>
          </a:prstGeom>
          <a:ln w="3175">
            <a:solidFill>
              <a:srgbClr val="B3C3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0" y="6330550"/>
            <a:ext cx="9906000" cy="0"/>
          </a:xfrm>
          <a:prstGeom prst="line">
            <a:avLst/>
          </a:prstGeom>
          <a:ln w="4127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0" y="6330550"/>
            <a:ext cx="3820662" cy="0"/>
          </a:xfrm>
          <a:prstGeom prst="line">
            <a:avLst/>
          </a:prstGeom>
          <a:ln w="41275">
            <a:solidFill>
              <a:srgbClr val="B8B8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직사각형 7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628961" y="624871"/>
            <a:ext cx="2648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[</a:t>
            </a:r>
            <a:r>
              <a:rPr lang="ko-KR" altLang="en-US" sz="140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오픈소스 기반</a:t>
            </a:r>
            <a:r>
              <a:rPr lang="en-US" altLang="ko-KR" sz="14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]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202214" y="932648"/>
            <a:ext cx="3501957" cy="2970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  <a:tabLst>
                <a:tab pos="2989724" algn="l"/>
              </a:tabLst>
            </a:pPr>
            <a:r>
              <a:rPr lang="ko-KR" altLang="en-US" sz="1400" b="1" spc="-114" dirty="0">
                <a:ln>
                  <a:solidFill>
                    <a:schemeClr val="bg1">
                      <a:alpha val="0"/>
                    </a:schemeClr>
                  </a:solidFill>
                </a:ln>
                <a:latin typeface="+mn-ea"/>
              </a:rPr>
              <a:t>장애분석 시스템 확대 적용</a:t>
            </a:r>
            <a:endParaRPr lang="ko-KR" altLang="en-US" sz="1400" spc="-114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04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defRPr lang="ko-KR" altLang="en-US" sz="2600" b="0" spc="-143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marL="0" lvl="0" algn="l"/>
            <a:endParaRPr lang="ko-KR" altLang="en-US" dirty="0"/>
          </a:p>
        </p:txBody>
      </p:sp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91097" y="6520266"/>
            <a:ext cx="724421" cy="2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77" tIns="45539" rIns="91077" bIns="45539"/>
          <a:lstStyle/>
          <a:p>
            <a:pPr marL="0" marR="0" lvl="0" indent="0" algn="ctr" defTabSz="9101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212C3769-E4A2-4B9E-9272-6BE5FA27782E}" type="slidenum">
              <a:rPr kumimoji="0" lang="en-US" altLang="ko-KR" sz="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pPr marL="0" marR="0" lvl="0" indent="0" algn="ctr" defTabSz="9101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</p:txBody>
      </p:sp>
      <p:sp>
        <p:nvSpPr>
          <p:cNvPr id="4" name="Text Box 168"/>
          <p:cNvSpPr txBox="1">
            <a:spLocks noChangeArrowheads="1"/>
          </p:cNvSpPr>
          <p:nvPr userDrawn="1"/>
        </p:nvSpPr>
        <p:spPr bwMode="auto">
          <a:xfrm>
            <a:off x="290367" y="6556231"/>
            <a:ext cx="2470228" cy="1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1236126" eaLnBrk="0" fontAlgn="ctr" latinLnBrk="0" hangingPunct="0">
              <a:lnSpc>
                <a:spcPct val="125000"/>
              </a:lnSpc>
              <a:buFont typeface="Symbol" pitchFamily="18" charset="2"/>
              <a:buNone/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ⓒ 2016 </a:t>
            </a:r>
            <a:r>
              <a:rPr lang="en-US" altLang="ko-KR" sz="700" kern="12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Hanwha Systems/ICT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All rights reserved.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517582" y="497838"/>
            <a:ext cx="2089283" cy="250240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r"/>
            <a:r>
              <a:rPr lang="ko-KR" altLang="en-US" sz="1000" b="1" kern="1200" spc="-95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장애 분석 시스템 확대 적용</a:t>
            </a:r>
          </a:p>
        </p:txBody>
      </p:sp>
      <p:sp>
        <p:nvSpPr>
          <p:cNvPr id="51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>
              <a:lnSpc>
                <a:spcPct val="100000"/>
              </a:lnSpc>
              <a:buNone/>
              <a:defRPr lang="ko-KR" altLang="en-US" sz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>
              <a:defRPr lang="ko-KR" altLang="en-US" sz="1912" dirty="0" smtClean="0"/>
            </a:lvl2pPr>
            <a:lvl3pPr>
              <a:defRPr lang="ko-KR" altLang="en-US" sz="1912" dirty="0" smtClean="0"/>
            </a:lvl3pPr>
            <a:lvl4pPr>
              <a:defRPr lang="ko-KR" altLang="en-US" sz="1912" dirty="0" smtClean="0"/>
            </a:lvl4pPr>
            <a:lvl5pPr>
              <a:defRPr lang="ko-KR" altLang="en-US" sz="1912" dirty="0"/>
            </a:lvl5pPr>
          </a:lstStyle>
          <a:p>
            <a:pPr marL="0" lvl="0" algn="just" defTabSz="957824" latinLnBrk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52" name="직선 연결선 51"/>
          <p:cNvCxnSpPr/>
          <p:nvPr userDrawn="1"/>
        </p:nvCxnSpPr>
        <p:spPr>
          <a:xfrm>
            <a:off x="0" y="817832"/>
            <a:ext cx="9906000" cy="0"/>
          </a:xfrm>
          <a:prstGeom prst="line">
            <a:avLst/>
          </a:prstGeom>
          <a:ln w="2222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-9525" y="23990"/>
            <a:ext cx="9915525" cy="0"/>
          </a:xfrm>
          <a:prstGeom prst="line">
            <a:avLst/>
          </a:prstGeom>
          <a:ln w="53975">
            <a:solidFill>
              <a:srgbClr val="2E5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-4763" y="817832"/>
            <a:ext cx="317326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75" y="6542810"/>
            <a:ext cx="1260724" cy="22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89196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958" userDrawn="1">
          <p15:clr>
            <a:srgbClr val="FBAE40"/>
          </p15:clr>
        </p15:guide>
        <p15:guide id="2" pos="172" userDrawn="1">
          <p15:clr>
            <a:srgbClr val="FBAE40"/>
          </p15:clr>
        </p15:guide>
        <p15:guide id="3" pos="6068" userDrawn="1">
          <p15:clr>
            <a:srgbClr val="FBAE40"/>
          </p15:clr>
        </p15:guide>
        <p15:guide id="4" orient="horz" pos="40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defRPr lang="ko-KR" altLang="en-US" sz="2600" b="0" spc="-143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</a:lstStyle>
          <a:p>
            <a:pPr marL="0" lvl="0" algn="l"/>
            <a:endParaRPr lang="ko-KR" altLang="en-US" dirty="0"/>
          </a:p>
        </p:txBody>
      </p:sp>
      <p:sp>
        <p:nvSpPr>
          <p:cNvPr id="3" name="Rectangle 15"/>
          <p:cNvSpPr>
            <a:spLocks noChangeArrowheads="1"/>
          </p:cNvSpPr>
          <p:nvPr userDrawn="1"/>
        </p:nvSpPr>
        <p:spPr bwMode="auto">
          <a:xfrm>
            <a:off x="4591097" y="6520266"/>
            <a:ext cx="724421" cy="2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77" tIns="45539" rIns="91077" bIns="45539"/>
          <a:lstStyle/>
          <a:p>
            <a:pPr marL="0" marR="0" lvl="0" indent="0" algn="ctr" defTabSz="9101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212C3769-E4A2-4B9E-9272-6BE5FA27782E}" type="slidenum">
              <a:rPr kumimoji="0" lang="en-US" altLang="ko-KR" sz="800" b="0" i="0" u="none" strike="noStrike" kern="0" cap="none" spc="0" normalizeH="0" baseline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pPr marL="0" marR="0" lvl="0" indent="0" algn="ctr" defTabSz="9101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</p:txBody>
      </p:sp>
      <p:sp>
        <p:nvSpPr>
          <p:cNvPr id="4" name="Text Box 168"/>
          <p:cNvSpPr txBox="1">
            <a:spLocks noChangeArrowheads="1"/>
          </p:cNvSpPr>
          <p:nvPr userDrawn="1"/>
        </p:nvSpPr>
        <p:spPr bwMode="auto">
          <a:xfrm>
            <a:off x="290367" y="6556231"/>
            <a:ext cx="2470228" cy="134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1236126" eaLnBrk="0" fontAlgn="ctr" latinLnBrk="0" hangingPunct="0">
              <a:lnSpc>
                <a:spcPct val="125000"/>
              </a:lnSpc>
              <a:buFont typeface="Symbol" pitchFamily="18" charset="2"/>
              <a:buNone/>
              <a:defRPr/>
            </a:pP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ⓒ 2016 </a:t>
            </a:r>
            <a:r>
              <a:rPr lang="en-US" altLang="ko-KR" sz="700" kern="12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Hanwha Systems/ICT</a:t>
            </a:r>
            <a:r>
              <a:rPr lang="en-US" altLang="ko-KR" sz="7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., All rights reserved.</a:t>
            </a:r>
          </a:p>
        </p:txBody>
      </p:sp>
      <p:sp>
        <p:nvSpPr>
          <p:cNvPr id="51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593991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>
              <a:lnSpc>
                <a:spcPct val="100000"/>
              </a:lnSpc>
              <a:buNone/>
              <a:defRPr lang="ko-KR" altLang="en-US" sz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>
              <a:defRPr lang="ko-KR" altLang="en-US" sz="1912" dirty="0" smtClean="0"/>
            </a:lvl2pPr>
            <a:lvl3pPr>
              <a:defRPr lang="ko-KR" altLang="en-US" sz="1912" dirty="0" smtClean="0"/>
            </a:lvl3pPr>
            <a:lvl4pPr>
              <a:defRPr lang="ko-KR" altLang="en-US" sz="1912" dirty="0" smtClean="0"/>
            </a:lvl4pPr>
            <a:lvl5pPr>
              <a:defRPr lang="ko-KR" altLang="en-US" sz="1912" dirty="0"/>
            </a:lvl5pPr>
          </a:lstStyle>
          <a:p>
            <a:pPr marL="0" lvl="0" algn="just" defTabSz="957824" latinLnBrk="0"/>
            <a:r>
              <a:rPr lang="ko-KR" altLang="en-US" dirty="0"/>
              <a:t>마스터 텍스트 스타일을 편집합니다</a:t>
            </a:r>
          </a:p>
        </p:txBody>
      </p:sp>
      <p:cxnSp>
        <p:nvCxnSpPr>
          <p:cNvPr id="52" name="직선 연결선 51"/>
          <p:cNvCxnSpPr/>
          <p:nvPr userDrawn="1"/>
        </p:nvCxnSpPr>
        <p:spPr>
          <a:xfrm>
            <a:off x="0" y="817832"/>
            <a:ext cx="9906000" cy="0"/>
          </a:xfrm>
          <a:prstGeom prst="line">
            <a:avLst/>
          </a:prstGeom>
          <a:ln w="22225">
            <a:solidFill>
              <a:srgbClr val="D3D3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-9525" y="23990"/>
            <a:ext cx="9915525" cy="0"/>
          </a:xfrm>
          <a:prstGeom prst="line">
            <a:avLst/>
          </a:prstGeom>
          <a:ln w="53975">
            <a:solidFill>
              <a:srgbClr val="2E5A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-4763" y="817832"/>
            <a:ext cx="317326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875" y="6542810"/>
            <a:ext cx="1260724" cy="229944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7517582" y="128824"/>
            <a:ext cx="2089283" cy="250240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r"/>
            <a:r>
              <a:rPr lang="ko-KR" altLang="en-US" sz="1000" b="1" kern="1200" spc="-95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장애 분석 시스템 확대 적용</a:t>
            </a: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8361825" y="423783"/>
            <a:ext cx="1214719" cy="323165"/>
            <a:chOff x="1416519" y="2401791"/>
            <a:chExt cx="1214719" cy="323165"/>
          </a:xfrm>
          <a:solidFill>
            <a:srgbClr val="303840"/>
          </a:solidFill>
        </p:grpSpPr>
        <p:sp>
          <p:nvSpPr>
            <p:cNvPr id="15" name="TextBox 14"/>
            <p:cNvSpPr txBox="1"/>
            <p:nvPr/>
          </p:nvSpPr>
          <p:spPr>
            <a:xfrm>
              <a:off x="1840637" y="2401791"/>
              <a:ext cx="790601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ko-KR" altLang="en-US" sz="1500" spc="-300" dirty="0"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  시사점  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16519" y="2401791"/>
              <a:ext cx="357790" cy="3231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>
              <a:defPPr>
                <a:defRPr lang="ko-KR"/>
              </a:defPPr>
              <a:lvl1pPr>
                <a:defRPr sz="5000" b="1" spc="-150">
                  <a:ln>
                    <a:solidFill>
                      <a:schemeClr val="bg1">
                        <a:alpha val="0"/>
                      </a:schemeClr>
                    </a:solidFill>
                  </a:ln>
                  <a:solidFill>
                    <a:schemeClr val="bg1"/>
                  </a:solidFill>
                  <a:effectLst>
                    <a:outerShdw dist="63500" dir="5400000" algn="t" rotWithShape="0">
                      <a:prstClr val="black">
                        <a:alpha val="40000"/>
                      </a:prstClr>
                    </a:outerShdw>
                  </a:effectLst>
                  <a:latin typeface="나눔바른고딕" pitchFamily="50" charset="-127"/>
                  <a:ea typeface="나눔바른고딕" pitchFamily="50" charset="-127"/>
                </a:defRPr>
              </a:lvl1pPr>
            </a:lstStyle>
            <a:p>
              <a:r>
                <a:rPr lang="en-US" altLang="ko-KR" sz="1500" dirty="0">
                  <a:solidFill>
                    <a:srgbClr val="C1C9D1"/>
                  </a:solidFill>
                  <a:effectLst/>
                  <a:latin typeface="맑은 고딕" panose="020B0503020000020004" pitchFamily="50" charset="-127"/>
                  <a:ea typeface="맑은 고딕" panose="020B0503020000020004" pitchFamily="50" charset="-127"/>
                </a:rPr>
                <a:t>Ⅱ</a:t>
              </a:r>
              <a:endParaRPr lang="ko-KR" altLang="en-US" sz="1500" dirty="0">
                <a:solidFill>
                  <a:srgbClr val="C1C9D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487621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958">
          <p15:clr>
            <a:srgbClr val="FBAE40"/>
          </p15:clr>
        </p15:guide>
        <p15:guide id="2" pos="172">
          <p15:clr>
            <a:srgbClr val="FBAE40"/>
          </p15:clr>
        </p15:guide>
        <p15:guide id="3" pos="6068">
          <p15:clr>
            <a:srgbClr val="FBAE40"/>
          </p15:clr>
        </p15:guide>
        <p15:guide id="4" orient="horz" pos="40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5527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246744" y="2878582"/>
            <a:ext cx="9905999" cy="1866067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lvl="0" algn="ctr"/>
            <a:r>
              <a:rPr lang="en-US" altLang="ko-KR" sz="11500" b="0" spc="600" dirty="0"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Q</a:t>
            </a:r>
            <a:r>
              <a:rPr lang="en-US" altLang="ko-KR" sz="8000" b="0" spc="600" dirty="0"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&amp;</a:t>
            </a:r>
            <a:r>
              <a:rPr lang="en-US" altLang="ko-KR" sz="11500" b="0" kern="1200" spc="60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</a:t>
            </a:r>
            <a:endParaRPr lang="ko-KR" altLang="en-US" sz="11500" b="0" kern="1200" spc="600" dirty="0">
              <a:ln>
                <a:solidFill>
                  <a:schemeClr val="bg1">
                    <a:alpha val="0"/>
                  </a:schemeClr>
                </a:solidFill>
              </a:ln>
              <a:pattFill prst="dkUpDiag">
                <a:fgClr>
                  <a:srgbClr val="2E5A93"/>
                </a:fgClr>
                <a:bgClr>
                  <a:srgbClr val="5A7DB6"/>
                </a:bgClr>
              </a:patt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Q&amp;A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195710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246743" y="2951141"/>
            <a:ext cx="9905999" cy="1789123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ctr" defTabSz="874349" rtl="0" eaLnBrk="1" latinLnBrk="1" hangingPunct="1">
              <a:spcBef>
                <a:spcPct val="0"/>
              </a:spcBef>
              <a:buNone/>
            </a:pPr>
            <a:r>
              <a:rPr lang="en-US" altLang="ko-KR" sz="110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Thank</a:t>
            </a:r>
            <a:r>
              <a:rPr lang="en-US" altLang="ko-KR" sz="88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en-US" altLang="ko-KR" sz="8300" b="0" kern="1200" spc="-300" baseline="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you</a:t>
            </a:r>
            <a:endParaRPr lang="ko-KR" altLang="en-US" sz="8300" b="0" kern="1200" spc="-300" baseline="0" dirty="0">
              <a:ln>
                <a:solidFill>
                  <a:schemeClr val="bg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직사각형 7"/>
          <p:cNvSpPr/>
          <p:nvPr userDrawn="1"/>
        </p:nvSpPr>
        <p:spPr>
          <a:xfrm>
            <a:off x="-1018276" y="0"/>
            <a:ext cx="101827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Thank you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5618538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942313" y="3560847"/>
            <a:ext cx="8724202" cy="958126"/>
          </a:xfrm>
          <a:prstGeom prst="rect">
            <a:avLst/>
          </a:prstGeom>
          <a:noFill/>
        </p:spPr>
        <p:txBody>
          <a:bodyPr vert="horz" wrap="square" lIns="0" tIns="47710" rIns="0" bIns="47710" rtlCol="0" anchor="ctr">
            <a:spAutoFit/>
          </a:bodyPr>
          <a:lstStyle>
            <a:lvl1pPr lvl="0">
              <a:spcBef>
                <a:spcPct val="0"/>
              </a:spcBef>
              <a:buNone/>
              <a:defRPr sz="3600" b="1" spc="-15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dist="63500" dir="5400000" algn="t" rotWithShape="0">
                    <a:prstClr val="black">
                      <a:alpha val="40000"/>
                    </a:prstClr>
                  </a:outerShdw>
                </a:effectLst>
                <a:latin typeface="나눔바른고딕" pitchFamily="50" charset="-127"/>
                <a:ea typeface="나눔바른고딕" pitchFamily="50" charset="-127"/>
              </a:defRPr>
            </a:lvl1pPr>
          </a:lstStyle>
          <a:p>
            <a:pPr marL="0" lvl="0" algn="ctr" defTabSz="874349" rtl="0" eaLnBrk="1" latinLnBrk="1" hangingPunct="1">
              <a:lnSpc>
                <a:spcPct val="70000"/>
              </a:lnSpc>
              <a:spcBef>
                <a:spcPct val="0"/>
              </a:spcBef>
              <a:buNone/>
            </a:pPr>
            <a:r>
              <a:rPr lang="en-US" altLang="ko-KR" sz="8000" b="0" kern="1200" spc="-300" dirty="0">
                <a:ln>
                  <a:solidFill>
                    <a:schemeClr val="bg1">
                      <a:alpha val="0"/>
                    </a:schemeClr>
                  </a:solidFill>
                </a:ln>
                <a:pattFill prst="dkUpDiag">
                  <a:fgClr>
                    <a:srgbClr val="2E5A93"/>
                  </a:fgClr>
                  <a:bgClr>
                    <a:srgbClr val="5A7DB6"/>
                  </a:bgClr>
                </a:patt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End</a:t>
            </a:r>
            <a:r>
              <a:rPr lang="en-US" altLang="ko-KR" sz="6000" b="0" kern="1200" spc="-300" dirty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of document</a:t>
            </a:r>
          </a:p>
        </p:txBody>
      </p:sp>
      <p:sp>
        <p:nvSpPr>
          <p:cNvPr id="9" name="직사각형 8"/>
          <p:cNvSpPr/>
          <p:nvPr userDrawn="1"/>
        </p:nvSpPr>
        <p:spPr>
          <a:xfrm>
            <a:off x="-1311696" y="0"/>
            <a:ext cx="1311696" cy="82299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7086" tIns="43543" rIns="87086" bIns="4354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End of document</a:t>
            </a:r>
            <a:endParaRPr lang="ko-KR" altLang="en-US" sz="18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193157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09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63" r:id="rId2"/>
    <p:sldLayoutId id="2147483679" r:id="rId3"/>
    <p:sldLayoutId id="2147483691" r:id="rId4"/>
    <p:sldLayoutId id="2147483692" r:id="rId5"/>
    <p:sldLayoutId id="2147483689" r:id="rId6"/>
    <p:sldLayoutId id="2147483685" r:id="rId7"/>
    <p:sldLayoutId id="2147483690" r:id="rId8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1.20:8070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5.93:15600/app/monitoring#/overview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628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시스템 </a:t>
            </a:r>
            <a:r>
              <a:rPr lang="ko-KR" altLang="en-US" dirty="0" smtClean="0"/>
              <a:t>코드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en-US" altLang="ko-KR" sz="1600" b="1" dirty="0" smtClean="0">
                <a:latin typeface="+mj-ea"/>
              </a:rPr>
              <a:t>beat</a:t>
            </a:r>
            <a:r>
              <a:rPr lang="ko-KR" altLang="en-US" sz="1600" b="1" smtClean="0">
                <a:latin typeface="+mj-ea"/>
              </a:rPr>
              <a:t>에 설정되는 데이터 별 코드 정보</a:t>
            </a:r>
            <a:endParaRPr lang="en-US" altLang="ko-KR" sz="1600" b="1" dirty="0" smtClean="0">
              <a:latin typeface="+mj-ea"/>
            </a:endParaRPr>
          </a:p>
          <a:p>
            <a:r>
              <a:rPr lang="en-US" altLang="ko-KR" sz="1600" dirty="0">
                <a:latin typeface="+mj-ea"/>
              </a:rPr>
              <a:t> </a:t>
            </a:r>
            <a:r>
              <a:rPr lang="en-US" altLang="ko-KR" sz="1400" dirty="0" smtClean="0">
                <a:latin typeface="+mj-ea"/>
              </a:rPr>
              <a:t>- </a:t>
            </a:r>
            <a:r>
              <a:rPr lang="ko-KR" altLang="en-US" sz="1400" smtClean="0">
                <a:latin typeface="+mj-ea"/>
              </a:rPr>
              <a:t>인덱스를 통합하고 데이터 구분을 위하여 추가한 코드</a:t>
            </a:r>
            <a:endParaRPr lang="ko-KR" altLang="en-US" sz="1400" dirty="0">
              <a:latin typeface="+mn-ea"/>
            </a:endParaRPr>
          </a:p>
        </p:txBody>
      </p:sp>
      <p:sp>
        <p:nvSpPr>
          <p:cNvPr id="26" name="텍스트 개체 틀 2"/>
          <p:cNvSpPr txBox="1">
            <a:spLocks/>
          </p:cNvSpPr>
          <p:nvPr/>
        </p:nvSpPr>
        <p:spPr>
          <a:xfrm>
            <a:off x="623024" y="1656095"/>
            <a:ext cx="1566137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000" b="1" dirty="0" smtClean="0">
                <a:latin typeface="+mn-ea"/>
                <a:ea typeface="+mn-ea"/>
              </a:rPr>
              <a:t>계열사 코드</a:t>
            </a:r>
            <a:endParaRPr lang="ko-KR" altLang="en-US" sz="1000" b="1" dirty="0">
              <a:latin typeface="+mn-ea"/>
              <a:ea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088083"/>
              </p:ext>
            </p:extLst>
          </p:nvPr>
        </p:nvGraphicFramePr>
        <p:xfrm>
          <a:off x="4539555" y="1925216"/>
          <a:ext cx="4409889" cy="4351334"/>
        </p:xfrm>
        <a:graphic>
          <a:graphicData uri="http://schemas.openxmlformats.org/drawingml/2006/table">
            <a:tbl>
              <a:tblPr/>
              <a:tblGrid>
                <a:gridCol w="953505"/>
                <a:gridCol w="1152128"/>
                <a:gridCol w="1296144"/>
                <a:gridCol w="1008112"/>
              </a:tblGrid>
              <a:tr h="150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Tier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log_type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topic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비고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004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linux_message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linux_secure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linux_maillog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linux_cron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linux_spooler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linux_boot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linux_metric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windows_metric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windows_log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winlog beat</a:t>
                      </a:r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WAS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weblogic_server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weblogic_access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weblogic_nohup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weblogic_gc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jeus_server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jeus_access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jeus_gc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apache_access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apache_error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webtob_access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webtob_error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webtob_system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iis_error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DB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oracle_alert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oracle_listener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oracle_trace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mssql_error_log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NW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portmap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config_backup</a:t>
                      </a: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log_topic</a:t>
                      </a:r>
                      <a:endParaRPr 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200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820" marR="6820" marT="68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776441"/>
              </p:ext>
            </p:extLst>
          </p:nvPr>
        </p:nvGraphicFramePr>
        <p:xfrm>
          <a:off x="604986" y="1908123"/>
          <a:ext cx="2763838" cy="1714500"/>
        </p:xfrm>
        <a:graphic>
          <a:graphicData uri="http://schemas.openxmlformats.org/drawingml/2006/table">
            <a:tbl>
              <a:tblPr/>
              <a:tblGrid>
                <a:gridCol w="1155700"/>
                <a:gridCol w="922338"/>
                <a:gridCol w="685800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계열사명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company_name</a:t>
                      </a:r>
                      <a:endParaRPr lang="ko-KR" altLang="en-US" sz="9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한화시스템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ICT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HWSICT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갤러리아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HWG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케미칼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HWCC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토탈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종화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HTG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건설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HWENC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호텔앤드리조트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HNR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에더니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HEC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그룹공통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HWCM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HWETC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텍스트 개체 틀 2"/>
          <p:cNvSpPr txBox="1">
            <a:spLocks/>
          </p:cNvSpPr>
          <p:nvPr/>
        </p:nvSpPr>
        <p:spPr>
          <a:xfrm>
            <a:off x="4539555" y="1664804"/>
            <a:ext cx="1566137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000" b="1" dirty="0" err="1" smtClean="0">
                <a:latin typeface="+mn-ea"/>
                <a:ea typeface="+mn-ea"/>
              </a:rPr>
              <a:t>티어</a:t>
            </a:r>
            <a:r>
              <a:rPr lang="en-US" altLang="ko-KR" sz="1000" b="1" dirty="0" smtClean="0">
                <a:latin typeface="+mn-ea"/>
                <a:ea typeface="+mn-ea"/>
              </a:rPr>
              <a:t>, </a:t>
            </a:r>
            <a:r>
              <a:rPr lang="ko-KR" altLang="en-US" sz="1000" b="1" smtClean="0">
                <a:latin typeface="+mn-ea"/>
                <a:ea typeface="+mn-ea"/>
              </a:rPr>
              <a:t>타입</a:t>
            </a:r>
            <a:r>
              <a:rPr lang="en-US" altLang="ko-KR" sz="1000" b="1" dirty="0" smtClean="0">
                <a:latin typeface="+mn-ea"/>
                <a:ea typeface="+mn-ea"/>
              </a:rPr>
              <a:t>, </a:t>
            </a:r>
            <a:r>
              <a:rPr lang="ko-KR" altLang="en-US" sz="1000" b="1" smtClean="0">
                <a:latin typeface="+mn-ea"/>
                <a:ea typeface="+mn-ea"/>
              </a:rPr>
              <a:t>토픽 코드</a:t>
            </a:r>
            <a:endParaRPr lang="ko-KR" altLang="en-US" sz="1000" b="1" dirty="0">
              <a:latin typeface="+mn-ea"/>
              <a:ea typeface="+mn-ea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320769"/>
              </p:ext>
            </p:extLst>
          </p:nvPr>
        </p:nvGraphicFramePr>
        <p:xfrm>
          <a:off x="572852" y="4005064"/>
          <a:ext cx="2795971" cy="342900"/>
        </p:xfrm>
        <a:graphic>
          <a:graphicData uri="http://schemas.openxmlformats.org/drawingml/2006/table">
            <a:tbl>
              <a:tblPr/>
              <a:tblGrid>
                <a:gridCol w="1175792"/>
                <a:gridCol w="936104"/>
                <a:gridCol w="684075"/>
              </a:tblGrid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시스템명</a:t>
                      </a:r>
                      <a:endParaRPr lang="ko-KR" alt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system_name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kern="12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비고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스마트워크</a:t>
                      </a: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smartwork</a:t>
                      </a:r>
                      <a:endParaRPr lang="en-US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720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텍스트 개체 틀 2"/>
          <p:cNvSpPr txBox="1">
            <a:spLocks/>
          </p:cNvSpPr>
          <p:nvPr/>
        </p:nvSpPr>
        <p:spPr>
          <a:xfrm>
            <a:off x="562849" y="3723836"/>
            <a:ext cx="1566137" cy="260412"/>
          </a:xfrm>
          <a:prstGeom prst="rect">
            <a:avLst/>
          </a:prstGeom>
          <a:noFill/>
        </p:spPr>
        <p:txBody>
          <a:bodyPr wrap="square" lIns="0" tIns="47710" rIns="0" bIns="47710" rtlCol="0">
            <a:noAutofit/>
          </a:bodyPr>
          <a:lstStyle>
            <a:lvl1pPr marL="0" indent="0" algn="l" defTabSz="914400" rtl="0" eaLnBrk="1" latinLnBrk="1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ko-KR" altLang="en-US" sz="1200" kern="1200" spc="-95" dirty="0" smtClean="0">
                <a:ln>
                  <a:solidFill>
                    <a:schemeClr val="bg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맑은 고딕" panose="020B0503020000020004" pitchFamily="50" charset="-127"/>
                <a:cs typeface="Arial" pitchFamily="34" charset="0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ko-KR" altLang="en-US" sz="1912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000" b="1" dirty="0" smtClean="0">
                <a:latin typeface="+mn-ea"/>
                <a:ea typeface="+mn-ea"/>
              </a:rPr>
              <a:t>시스템 코드</a:t>
            </a:r>
            <a:endParaRPr lang="ko-KR" altLang="en-US" sz="10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660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beat </a:t>
            </a:r>
            <a:r>
              <a:rPr lang="ko-KR" altLang="en-US" dirty="0" smtClean="0"/>
              <a:t>설정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metricBeat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windows 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="" xmlns:a16="http://schemas.microsoft.com/office/drawing/2014/main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="" xmlns:a16="http://schemas.microsoft.com/office/drawing/2014/main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metric beat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="" xmlns:a16="http://schemas.microsoft.com/office/drawing/2014/main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="" xmlns:a16="http://schemas.microsoft.com/office/drawing/2014/main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Meticbeat.zip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windows server C:\Program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Files\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Meticbeat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metricbeat.yml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Meticbeat</a:t>
            </a:r>
            <a:r>
              <a:rPr lang="ko-KR" altLang="en-US" sz="105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install-service-metricbeat.ps1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Service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등록한다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서비스에서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찾아 설정정보에서 시작유형을 지연된 시작으로 변경하고 서비스를 시작한다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시작유형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자동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지연된 시작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807" y="3383553"/>
            <a:ext cx="2231397" cy="248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006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 smtClean="0"/>
              <a:t>설정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944724"/>
            <a:ext cx="2782826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metric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 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(windows)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340768"/>
            <a:ext cx="9347402" cy="36471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Custom fields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172.19.115.101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windows_metric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HCC-DBS01P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hwcc_metric_topic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ko-KR" altLang="en-US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79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winlogBeat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="" xmlns:a16="http://schemas.microsoft.com/office/drawing/2014/main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="" xmlns:a16="http://schemas.microsoft.com/office/drawing/2014/main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="" xmlns:a16="http://schemas.microsoft.com/office/drawing/2014/main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="" xmlns:a16="http://schemas.microsoft.com/office/drawing/2014/main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Winlogbeat.zip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windows server 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winlogbeat.yml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install-service-winlogbeat.ps1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Service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등록한다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서비스에서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winlogbeat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찾아 설정정보에서 시작유형을 지연된 시작으로 변경하고 서비스를 시작한다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시작유형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자동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지연된 시작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378" y="3394842"/>
            <a:ext cx="2304256" cy="256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25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winlogBeat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-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log)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574772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Winlogbeat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specific options ==========================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winlogbeat.event_logs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- name: Application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  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- name: Security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ignore_older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72h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 name: Security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 name: System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General =====================================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Custom  =====================================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172.19.115.101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windows_log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HCC-DBS01P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#-------------------------- Kafka output ------------------------------</a:t>
            </a:r>
          </a:p>
          <a:p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1433614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="" xmlns:a16="http://schemas.microsoft.com/office/drawing/2014/main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="" xmlns:a16="http://schemas.microsoft.com/office/drawing/2014/main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="" xmlns:a16="http://schemas.microsoft.com/office/drawing/2014/main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="" xmlns:a16="http://schemas.microsoft.com/office/drawing/2014/main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6750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Filebeat_mssql_lyncdb.zip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windows server C:\Program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Files\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filebeat.yml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path: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MSSQL ERROR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로그 위치를 정확하게 변경한다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          IIS</a:t>
            </a:r>
            <a:r>
              <a:rPr lang="ko-KR" altLang="en-US" sz="105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ERROR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로그 위치를 정확하게 변경한다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C:\Program Files\</a:t>
            </a:r>
            <a:r>
              <a:rPr lang="en-US" altLang="ko-KR" sz="1050" dirty="0" err="1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install-service-filebeat.ps1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Service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등록한다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Windows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서비스에서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찾아 설정정보에서 시작유형을 지연된 시작으로 변경하고 서비스를 시작한다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시작유형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자동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(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지연된 시작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)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513" y="3897052"/>
            <a:ext cx="2105986" cy="23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643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file - MSSQL)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304764"/>
            <a:ext cx="9347402" cy="590931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filebeat.prospectors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#=====MSSQL log ======#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172.19.115.101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DB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db_mssql_error_log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HCC-DBS01P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D:\Program Files\Microsoft SQL Server\MSSQL12.MSSQLSERVER\MSSQL\Log\ERRORLOG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encoding: utf-16le-bom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multiline.pattern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'^\d{4}-\d{2}-\d{2}[[:space:]]\d{2}:\d{2}:\d{2}.\d{2}[[:space:]]'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multiline.negate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multiline.match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after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440463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2746822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windows file - IIS)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304764"/>
            <a:ext cx="9347402" cy="526297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filebeat.prospectors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#=====IIS log ======#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  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172.19.115.71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IIS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iis_error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HCC-SPSC01P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d:\Logs\IIS\W3SVC1228100218\*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d:\Logs\IIS\W3SVC1906335817\*</a:t>
            </a:r>
          </a:p>
          <a:p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1154727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metric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 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Linux 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="" xmlns:a16="http://schemas.microsoft.com/office/drawing/2014/main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="" xmlns:a16="http://schemas.microsoft.com/office/drawing/2014/main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metric beat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="" xmlns:a16="http://schemas.microsoft.com/office/drawing/2014/main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="" xmlns:a16="http://schemas.microsoft.com/office/drawing/2014/main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metricbeat-5.6.2-linux-x86_64.tar.gz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server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/opt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ko-KR" altLang="en-US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 압축을 해제한다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tar –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xzvf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metricbeat-5.6.2-linux-x86_64.tar.gz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metricbeat.yml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4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/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opt/Metricbeat/start_metric.sh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실행한다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종료시에는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stop_metric.sh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싱행하여 종료한다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5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metric 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가 정상 기동되었는지 확인한다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1288133" y="3681028"/>
            <a:ext cx="7956884" cy="57708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[root@HCC-EOWE01P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ef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grep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metric_os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    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27249     1  0 Oct11 ?        00:12:12 /opt/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-E node.name=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metric_os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-c /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opt/</a:t>
            </a:r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Metricbeat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/metricbeat.yml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100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metric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metric)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364715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Custom fields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14.47.120.139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linux_metric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HCC-EOWE01P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hwcc_metric_topic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199240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1">
            <a:extLst>
              <a:ext uri="{FF2B5EF4-FFF2-40B4-BE49-F238E27FC236}">
                <a16:creationId xmlns="" xmlns:a16="http://schemas.microsoft.com/office/drawing/2014/main" id="{48505C02-70DD-4F6A-A81A-5592F9929A91}"/>
              </a:ext>
            </a:extLst>
          </p:cNvPr>
          <p:cNvSpPr txBox="1">
            <a:spLocks/>
          </p:cNvSpPr>
          <p:nvPr/>
        </p:nvSpPr>
        <p:spPr>
          <a:xfrm>
            <a:off x="6244009" y="1794618"/>
            <a:ext cx="3327281" cy="42216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ko-KR" altLang="en-US" sz="1600" b="1" dirty="0" smtClean="0">
                <a:solidFill>
                  <a:srgbClr val="4D72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장애분석 시스템 확대 적용</a:t>
            </a:r>
            <a:endParaRPr lang="en-US" altLang="ko-KR" sz="1600" b="1" dirty="0" smtClean="0">
              <a:solidFill>
                <a:srgbClr val="4D72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err="1" smtClean="0">
                <a:solidFill>
                  <a:srgbClr val="4D72AD"/>
                </a:solidFill>
              </a:rPr>
              <a:t>아키텍쳐</a:t>
            </a:r>
            <a:r>
              <a:rPr lang="ko-KR" altLang="en-US" sz="1200" dirty="0" smtClean="0">
                <a:solidFill>
                  <a:srgbClr val="4D72AD"/>
                </a:solidFill>
              </a:rPr>
              <a:t> 구성도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논리적 </a:t>
            </a:r>
            <a:r>
              <a:rPr lang="en-US" altLang="ko-KR" sz="1200" dirty="0" smtClean="0">
                <a:solidFill>
                  <a:srgbClr val="4D72AD"/>
                </a:solidFill>
              </a:rPr>
              <a:t>S/W</a:t>
            </a: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데이터 연계 흐름도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장애분석 </a:t>
            </a:r>
            <a:r>
              <a:rPr lang="ko-KR" altLang="en-US" sz="1200" dirty="0" smtClean="0">
                <a:solidFill>
                  <a:srgbClr val="4D72AD"/>
                </a:solidFill>
              </a:rPr>
              <a:t>시스템 확대 </a:t>
            </a:r>
            <a:r>
              <a:rPr lang="ko-KR" altLang="en-US" sz="1200" dirty="0" smtClean="0">
                <a:solidFill>
                  <a:srgbClr val="4D72AD"/>
                </a:solidFill>
              </a:rPr>
              <a:t>적용 리스트</a:t>
            </a:r>
            <a:r>
              <a:rPr lang="en-US" altLang="ko-KR" sz="1200" dirty="0" smtClean="0">
                <a:solidFill>
                  <a:srgbClr val="4D72AD"/>
                </a:solidFill>
              </a:rPr>
              <a:t/>
            </a:r>
            <a:br>
              <a:rPr lang="en-US" altLang="ko-KR" sz="1200" dirty="0" smtClean="0">
                <a:solidFill>
                  <a:srgbClr val="4D72AD"/>
                </a:solidFill>
              </a:rPr>
            </a:br>
            <a:r>
              <a:rPr lang="en-US" altLang="ko-KR" sz="1200" dirty="0" smtClean="0">
                <a:solidFill>
                  <a:srgbClr val="4D72AD"/>
                </a:solidFill>
              </a:rPr>
              <a:t>( </a:t>
            </a:r>
            <a:r>
              <a:rPr lang="ko-KR" altLang="en-US" sz="1200" dirty="0" smtClean="0">
                <a:solidFill>
                  <a:srgbClr val="4D72AD"/>
                </a:solidFill>
              </a:rPr>
              <a:t>시스템</a:t>
            </a:r>
            <a:r>
              <a:rPr lang="en-US" altLang="ko-KR" sz="1200" dirty="0" smtClean="0">
                <a:solidFill>
                  <a:srgbClr val="4D72AD"/>
                </a:solidFill>
              </a:rPr>
              <a:t>ICT, </a:t>
            </a:r>
            <a:r>
              <a:rPr lang="ko-KR" altLang="en-US" sz="1200" dirty="0" err="1" smtClean="0">
                <a:solidFill>
                  <a:srgbClr val="4D72AD"/>
                </a:solidFill>
              </a:rPr>
              <a:t>케미컬</a:t>
            </a:r>
            <a:r>
              <a:rPr lang="ko-KR" altLang="en-US" sz="1200" dirty="0" smtClean="0">
                <a:solidFill>
                  <a:srgbClr val="4D72AD"/>
                </a:solidFill>
              </a:rPr>
              <a:t> </a:t>
            </a:r>
            <a:r>
              <a:rPr lang="en-US" altLang="ko-KR" sz="1200" dirty="0" smtClean="0">
                <a:solidFill>
                  <a:srgbClr val="4D72AD"/>
                </a:solidFill>
              </a:rPr>
              <a:t>)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ko-KR" altLang="en-US" sz="1200" dirty="0" smtClean="0">
                <a:solidFill>
                  <a:srgbClr val="4D72AD"/>
                </a:solidFill>
              </a:rPr>
              <a:t>확대적용 </a:t>
            </a:r>
            <a:r>
              <a:rPr lang="ko-KR" altLang="en-US" sz="1200" dirty="0" err="1" smtClean="0">
                <a:solidFill>
                  <a:srgbClr val="4D72AD"/>
                </a:solidFill>
              </a:rPr>
              <a:t>데이터별</a:t>
            </a:r>
            <a:r>
              <a:rPr lang="ko-KR" altLang="en-US" sz="1200" dirty="0" smtClean="0">
                <a:solidFill>
                  <a:srgbClr val="4D72AD"/>
                </a:solidFill>
              </a:rPr>
              <a:t> 코드 정보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r>
              <a:rPr lang="en-US" altLang="ko-KR" sz="1200" dirty="0" smtClean="0">
                <a:solidFill>
                  <a:srgbClr val="4D72AD"/>
                </a:solidFill>
              </a:rPr>
              <a:t>Beat </a:t>
            </a:r>
            <a:r>
              <a:rPr lang="ko-KR" altLang="en-US" sz="1200" dirty="0" smtClean="0">
                <a:solidFill>
                  <a:srgbClr val="4D72AD"/>
                </a:solidFill>
              </a:rPr>
              <a:t>연계 설정</a:t>
            </a:r>
            <a:endParaRPr lang="en-US" altLang="ko-KR" sz="1200" dirty="0" smtClean="0">
              <a:solidFill>
                <a:srgbClr val="4D72AD"/>
              </a:solidFill>
            </a:endParaRPr>
          </a:p>
          <a:p>
            <a:pPr marL="857250" lvl="1" indent="-400050">
              <a:lnSpc>
                <a:spcPct val="100000"/>
              </a:lnSpc>
              <a:buFont typeface="+mj-lt"/>
              <a:buAutoNum type="arabicPeriod"/>
            </a:pPr>
            <a:endParaRPr lang="en-US" altLang="ko-KR" sz="1200" dirty="0">
              <a:solidFill>
                <a:srgbClr val="4D72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08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916342"/>
            <a:ext cx="2415544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설치 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Linux 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모서리가 둥근 직사각형 43">
            <a:extLst>
              <a:ext uri="{FF2B5EF4-FFF2-40B4-BE49-F238E27FC236}">
                <a16:creationId xmlns="" xmlns:a16="http://schemas.microsoft.com/office/drawing/2014/main" id="{B5CCC2DD-390B-44C7-869D-7BCF79820979}"/>
              </a:ext>
            </a:extLst>
          </p:cNvPr>
          <p:cNvSpPr/>
          <p:nvPr/>
        </p:nvSpPr>
        <p:spPr>
          <a:xfrm>
            <a:off x="285547" y="1340768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대상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="" xmlns:a16="http://schemas.microsoft.com/office/drawing/2014/main" id="{3D732300-9166-4D27-A6E6-070F0FB58FE6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359617"/>
            <a:ext cx="8069580" cy="33442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ctr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182563">
              <a:spcAft>
                <a:spcPts val="600"/>
              </a:spcAft>
              <a:buSzPts val="1100"/>
              <a:buFont typeface="Arial" panose="020B0604020202020204" pitchFamily="34" charset="0"/>
              <a:buChar char="•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file beat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설치</a:t>
            </a: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0" name="모서리가 둥근 직사각형 43">
            <a:extLst>
              <a:ext uri="{FF2B5EF4-FFF2-40B4-BE49-F238E27FC236}">
                <a16:creationId xmlns="" xmlns:a16="http://schemas.microsoft.com/office/drawing/2014/main" id="{94CD274E-7066-44C3-B398-B4BBF1CEEDC1}"/>
              </a:ext>
            </a:extLst>
          </p:cNvPr>
          <p:cNvSpPr/>
          <p:nvPr/>
        </p:nvSpPr>
        <p:spPr>
          <a:xfrm>
            <a:off x="285547" y="1759425"/>
            <a:ext cx="887034" cy="360634"/>
          </a:xfrm>
          <a:prstGeom prst="roundRect">
            <a:avLst>
              <a:gd name="adj" fmla="val 12072"/>
            </a:avLst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5464"/>
            <a:r>
              <a:rPr lang="ko-KR" alt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작업 내용</a:t>
            </a:r>
            <a:endParaRPr lang="ko-KR" altLang="en-US" sz="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>
            <a:extLst>
              <a:ext uri="{FF2B5EF4-FFF2-40B4-BE49-F238E27FC236}">
                <a16:creationId xmlns="" xmlns:a16="http://schemas.microsoft.com/office/drawing/2014/main" id="{271D5C39-1A09-4325-A573-E826679FD6E3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44588" y="1778273"/>
            <a:ext cx="8069580" cy="4279019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63500" tIns="0" rIns="64800" bIns="0" anchor="t"/>
          <a:lstStyle>
            <a:lvl1pPr marL="1619250" indent="-182563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SzPct val="90000"/>
              <a:defRPr>
                <a:solidFill>
                  <a:schemeClr val="folHlink"/>
                </a:solidFill>
                <a:latin typeface="PwC_Logo" pitchFamily="2" charset="2"/>
                <a:cs typeface="Arial" panose="020B0604020202020204" pitchFamily="34" charset="0"/>
              </a:defRPr>
            </a:lvl9pPr>
          </a:lstStyle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filebeat_hcc-eows01p.tar.gz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파일을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linux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server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/opt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에 업로드 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ko-KR" altLang="en-US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파일 압축을 해제한다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tar –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xzvf</a:t>
            </a: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filebeat_hcc-eows01p.tar.gz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/>
            </a:pP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filebeat.yml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내용을 서버 설정에 맞게 수정</a:t>
            </a:r>
            <a:endParaRPr lang="en-US" altLang="ko-KR" sz="1050" dirty="0" smtClean="0">
              <a:solidFill>
                <a:srgbClr val="000000"/>
              </a:solidFill>
              <a:latin typeface="맑은 고딕" panose="020B0503020000020004" pitchFamily="50" charset="-127"/>
            </a:endParaRP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 - fields: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ip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tier,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log_type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company_name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system_name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,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server_name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</a:t>
            </a:r>
            <a:r>
              <a:rPr lang="en-US" altLang="ko-KR" sz="1050" dirty="0" err="1" smtClean="0">
                <a:solidFill>
                  <a:srgbClr val="000000"/>
                </a:solidFill>
                <a:latin typeface="맑은 고딕" panose="020B0503020000020004" pitchFamily="50" charset="-127"/>
              </a:rPr>
              <a:t>output.kafaka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설정에서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topic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을 수정한다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 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- path: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로그 위치별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path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정확하게 변경한다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4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/opt/Filebeat/start_filebeat.sh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실행하여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를 실행한다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종료시에는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stop_filebeat.sh 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명령어를 싱행하여 종료한다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5"/>
            </a:pP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file beat</a:t>
            </a:r>
            <a:r>
              <a:rPr lang="ko-KR" altLang="en-US" sz="1050" smtClean="0">
                <a:solidFill>
                  <a:srgbClr val="000000"/>
                </a:solidFill>
                <a:latin typeface="맑은 고딕" panose="020B0503020000020004" pitchFamily="50" charset="-127"/>
              </a:rPr>
              <a:t>가 정상 기동되었는지 확인한다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.</a:t>
            </a:r>
          </a:p>
          <a:p>
            <a:pPr marL="0" indent="0">
              <a:spcAft>
                <a:spcPts val="600"/>
              </a:spcAft>
              <a:buSzPts val="1100"/>
            </a:pPr>
            <a:r>
              <a:rPr lang="en-US" altLang="ko-KR" sz="1050" dirty="0">
                <a:solidFill>
                  <a:srgbClr val="000000"/>
                </a:solidFill>
                <a:latin typeface="맑은 고딕" panose="020B0503020000020004" pitchFamily="50" charset="-127"/>
              </a:rPr>
              <a:t> </a:t>
            </a:r>
            <a:r>
              <a:rPr lang="en-US" altLang="ko-KR" sz="1050" dirty="0" smtClean="0">
                <a:solidFill>
                  <a:srgbClr val="000000"/>
                </a:solidFill>
                <a:latin typeface="맑은 고딕" panose="020B0503020000020004" pitchFamily="50" charset="-127"/>
              </a:rPr>
              <a:t>    </a:t>
            </a:r>
          </a:p>
          <a:p>
            <a:pPr marL="228600" indent="-228600">
              <a:spcAft>
                <a:spcPts val="600"/>
              </a:spcAft>
              <a:buSzPts val="1100"/>
              <a:buFont typeface="+mj-ea"/>
              <a:buAutoNum type="circleNumDbPlain" startAt="3"/>
            </a:pPr>
            <a:endParaRPr lang="en-US" altLang="ko-KR" sz="1050" dirty="0">
              <a:solidFill>
                <a:srgbClr val="000000"/>
              </a:solidFill>
              <a:latin typeface="맑은 고딕" panose="020B0503020000020004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1288133" y="3897052"/>
            <a:ext cx="7956884" cy="41549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[root@HCC-EOWE01P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]#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ef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| grep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root     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27448     1  0 Oct11 ?        00:23:35 ./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-c ./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filebeat.yml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191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 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 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493981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 OS Message Log 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14.47.120.139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OS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linux_message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HCC-EOWE01P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/log/messages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60s</a:t>
            </a:r>
          </a:p>
          <a:p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기타 로그 등등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en-US" altLang="ko-KR" sz="105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207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</a:t>
            </a:r>
            <a:r>
              <a:rPr lang="en-US" altLang="ko-KR" sz="127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webtob file)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510139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 WEB Access Log 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  <a:endParaRPr lang="en-US" altLang="ko-KR" sz="1050" dirty="0">
              <a:solidFill>
                <a:srgbClr val="FFFF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14.47.120.139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WEB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webtob_access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HCC-EOWE01P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/access.log_*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/neo/access.log_*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web_log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neo_ws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/access.log_*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  <a:r>
              <a:rPr lang="ko-KR" altLang="en-US" sz="105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기타 </a:t>
            </a:r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로그 등등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en-US" altLang="ko-KR" sz="105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03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 </a:t>
            </a:r>
            <a:r>
              <a:rPr lang="en-US" altLang="ko-KR" sz="127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jeus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file)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720197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 WAS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jeusServer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Log 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172.19.115.52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tier: WAS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jeus_server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HCC-EOWS01P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nodeManager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/JeusNodeManager.log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adminServer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/alarm01/JeusServer.log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/api01/JeusServer.log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/bigmail01/JeusServer.log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/daemon01/JeusServer.log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/file01/JeusServer.log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/mneo01/JeusServer.log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/neo01a/JeusServer.log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/neo01b/JeusServer.log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/data1/logs/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jeus_log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/sns01/JeusServer.log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multiline.pattern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'^\[\d{4}.\d{2}.\d{2} \d{2}:\d{2}:\d{2}\]'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multiline.negate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multiline.match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after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  <a:r>
              <a:rPr lang="ko-KR" altLang="en-US" sz="105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기타 </a:t>
            </a:r>
            <a:r>
              <a:rPr lang="ko-KR" altLang="en-US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로그 등등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  <a:endParaRPr lang="en-US" altLang="ko-KR" sz="1050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520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D77FC6E-604A-402C-81AD-4D51DF286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beat </a:t>
            </a:r>
            <a:r>
              <a:rPr lang="ko-KR" altLang="en-US" dirty="0"/>
              <a:t>설정 </a:t>
            </a:r>
            <a:r>
              <a:rPr lang="en-US" altLang="ko-KR" dirty="0"/>
              <a:t>(</a:t>
            </a:r>
            <a:r>
              <a:rPr lang="ko-KR" altLang="en-US" dirty="0"/>
              <a:t>계속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3A1CD256-06BE-4D44-8125-3E182DA1FA02}"/>
              </a:ext>
            </a:extLst>
          </p:cNvPr>
          <p:cNvSpPr/>
          <p:nvPr/>
        </p:nvSpPr>
        <p:spPr>
          <a:xfrm>
            <a:off x="261962" y="872716"/>
            <a:ext cx="3070858" cy="352418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/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 </a:t>
            </a:r>
            <a:r>
              <a:rPr lang="en-US" altLang="ko-KR" sz="127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fileBeat</a:t>
            </a:r>
            <a:r>
              <a:rPr lang="en-US" altLang="ko-KR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127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ko-KR" altLang="en-US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linux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altLang="ko-KR" sz="127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US" altLang="ko-KR" sz="127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file)</a:t>
            </a:r>
            <a:endParaRPr lang="ko-KR" altLang="en-US" sz="127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E13CEB8-C886-48FA-8959-903CED5654D8}"/>
              </a:ext>
            </a:extLst>
          </p:cNvPr>
          <p:cNvSpPr/>
          <p:nvPr/>
        </p:nvSpPr>
        <p:spPr>
          <a:xfrm>
            <a:off x="9314168" y="2292940"/>
            <a:ext cx="579609" cy="121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81B0201F-8C6D-4BEF-ADDD-126665737459}"/>
              </a:ext>
            </a:extLst>
          </p:cNvPr>
          <p:cNvSpPr/>
          <p:nvPr/>
        </p:nvSpPr>
        <p:spPr>
          <a:xfrm>
            <a:off x="273050" y="1268760"/>
            <a:ext cx="9347402" cy="542456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#=====Alert Log ======#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log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enabled: true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fields: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172.19.115.57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tier: DB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log_type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oracle_alert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company_name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HWCC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system_name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smartwork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server_name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HCC-EODB01P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fields_under_root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tail_files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paths:</a:t>
            </a:r>
          </a:p>
          <a:p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 /oracle/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diag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rdbms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hcceodb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/HCCEODB/alert/log.xml</a:t>
            </a:r>
          </a:p>
          <a:p>
            <a:r>
              <a:rPr lang="en-US" altLang="ko-KR" sz="1050" dirty="0" err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scan_frequency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60s</a:t>
            </a:r>
          </a:p>
          <a:p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multiline.pattern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'^&lt;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multiline.negate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true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multiline.match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after</a:t>
            </a:r>
          </a:p>
          <a:p>
            <a:r>
              <a:rPr lang="en-US" altLang="ko-KR" sz="105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……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#================================ Outputs =====================================</a:t>
            </a:r>
          </a:p>
          <a:p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output.kafka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hosts: ["172.16.5.97:9092","172.16.5.100:9092","172.16.5.101:9092"]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topic: '</a:t>
            </a:r>
            <a:r>
              <a:rPr lang="en-US" altLang="ko-KR" sz="1050" dirty="0" err="1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hwcc_log_topic</a:t>
            </a:r>
            <a:r>
              <a:rPr lang="en-US" altLang="ko-KR" sz="1050" dirty="0">
                <a:solidFill>
                  <a:srgbClr val="FFFF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workers: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bulk_max_size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10240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broker_timeout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5s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partition.round_robin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reachable_only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false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required_acks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</a:t>
            </a: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compression: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gzip</a:t>
            </a:r>
            <a:endParaRPr lang="en-US" altLang="ko-KR" sz="1050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05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max_message_bytes</a:t>
            </a:r>
            <a:r>
              <a:rPr lang="en-US" altLang="ko-KR" sz="105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1000000</a:t>
            </a:r>
          </a:p>
        </p:txBody>
      </p:sp>
    </p:spTree>
    <p:extLst>
      <p:ext uri="{BB962C8B-B14F-4D97-AF65-F5344CB8AC3E}">
        <p14:creationId xmlns:p14="http://schemas.microsoft.com/office/powerpoint/2010/main" val="38429978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1697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050" y="274175"/>
            <a:ext cx="7775088" cy="486995"/>
          </a:xfrm>
        </p:spPr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1. </a:t>
            </a:r>
            <a:r>
              <a:rPr lang="ko-KR" altLang="en-US" dirty="0"/>
              <a:t>장애분석시스템 </a:t>
            </a:r>
            <a:r>
              <a:rPr lang="ko-KR" altLang="en-US" dirty="0" smtClean="0"/>
              <a:t>확대적용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데이터 연동 가이드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 smtClean="0">
                <a:latin typeface="+mn-ea"/>
              </a:rPr>
              <a:t>Beat </a:t>
            </a:r>
            <a:r>
              <a:rPr lang="ko-KR" altLang="en-US" sz="1600" b="1" kern="0" dirty="0" smtClean="0">
                <a:latin typeface="+mn-ea"/>
              </a:rPr>
              <a:t>연동 설정 가이드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[confluence wiki page]  -  </a:t>
            </a:r>
            <a:r>
              <a:rPr lang="en-US" altLang="ko-KR" sz="1400" b="1" kern="0" dirty="0" smtClean="0">
                <a:latin typeface="+mn-ea"/>
                <a:hlinkClick r:id="rId3"/>
              </a:rPr>
              <a:t>http</a:t>
            </a:r>
            <a:r>
              <a:rPr lang="en-US" altLang="ko-KR" sz="1400" b="1" kern="0" dirty="0">
                <a:latin typeface="+mn-ea"/>
                <a:hlinkClick r:id="rId3"/>
              </a:rPr>
              <a:t>://172.16.51.20:8070</a:t>
            </a:r>
            <a:endParaRPr lang="ko-KR" altLang="en-US" sz="1400" b="1" kern="0" dirty="0"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524" y="1892973"/>
            <a:ext cx="772477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3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="" xmlns:a16="http://schemas.microsoft.com/office/drawing/2014/main" id="{6951C09E-347F-4FE7-8BEC-8F0BD6B40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별첨</a:t>
            </a:r>
            <a:r>
              <a:rPr lang="en-US" altLang="ko-KR" dirty="0" smtClean="0"/>
              <a:t>2. </a:t>
            </a:r>
            <a:r>
              <a:rPr lang="ko-KR" altLang="en-US" dirty="0"/>
              <a:t>장애분석시스템 </a:t>
            </a:r>
            <a:r>
              <a:rPr lang="ko-KR" altLang="en-US" dirty="0" smtClean="0"/>
              <a:t>확대적용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인덱스 현황</a:t>
            </a:r>
            <a:endParaRPr lang="ko-KR" altLang="en-US" dirty="0"/>
          </a:p>
        </p:txBody>
      </p:sp>
      <p:sp>
        <p:nvSpPr>
          <p:cNvPr id="65" name="텍스트 개체 틀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 marL="268288" indent="-268288" defTabSz="874349" latinLnBrk="0">
              <a:lnSpc>
                <a:spcPct val="120000"/>
              </a:lnSpc>
              <a:spcBef>
                <a:spcPts val="600"/>
              </a:spcBef>
              <a:buSzPct val="100000"/>
              <a:buBlip>
                <a:blip r:embed="rId2"/>
              </a:buBlip>
            </a:pPr>
            <a:r>
              <a:rPr lang="en-US" altLang="ko-KR" sz="1600" b="1" kern="0" dirty="0" smtClean="0">
                <a:latin typeface="+mn-ea"/>
              </a:rPr>
              <a:t>ELK Stack </a:t>
            </a:r>
            <a:r>
              <a:rPr lang="ko-KR" altLang="en-US" sz="1600" b="1" kern="0" dirty="0" smtClean="0">
                <a:latin typeface="+mn-ea"/>
              </a:rPr>
              <a:t>시스템 모니터링</a:t>
            </a:r>
            <a:endParaRPr lang="ko-KR" altLang="en-US" sz="2312" b="1" kern="0" dirty="0">
              <a:latin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64468" y="1525358"/>
            <a:ext cx="788367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latinLnBrk="0">
              <a:lnSpc>
                <a:spcPct val="120000"/>
              </a:lnSpc>
              <a:spcBef>
                <a:spcPts val="600"/>
              </a:spcBef>
              <a:buSzPct val="100000"/>
            </a:pPr>
            <a:r>
              <a:rPr lang="en-US" altLang="ko-KR" sz="1400" b="1" kern="0" dirty="0" smtClean="0">
                <a:latin typeface="+mn-ea"/>
              </a:rPr>
              <a:t>[</a:t>
            </a:r>
            <a:r>
              <a:rPr lang="en-US" altLang="ko-KR" sz="1400" b="1" kern="0" dirty="0" err="1" smtClean="0">
                <a:latin typeface="+mn-ea"/>
              </a:rPr>
              <a:t>kibana</a:t>
            </a:r>
            <a:r>
              <a:rPr lang="en-US" altLang="ko-KR" sz="1400" b="1" kern="0" dirty="0" smtClean="0">
                <a:latin typeface="+mn-ea"/>
              </a:rPr>
              <a:t> </a:t>
            </a:r>
            <a:r>
              <a:rPr lang="ko-KR" altLang="en-US" sz="1400" b="1" kern="0" dirty="0" smtClean="0">
                <a:latin typeface="+mn-ea"/>
              </a:rPr>
              <a:t>모니터링</a:t>
            </a:r>
            <a:r>
              <a:rPr lang="en-US" altLang="ko-KR" sz="1400" b="1" kern="0" dirty="0" smtClean="0">
                <a:latin typeface="+mn-ea"/>
              </a:rPr>
              <a:t>]  </a:t>
            </a:r>
            <a:r>
              <a:rPr lang="en-US" altLang="ko-KR" sz="1400" b="1" kern="0" dirty="0">
                <a:latin typeface="+mn-ea"/>
              </a:rPr>
              <a:t>-  </a:t>
            </a:r>
            <a:r>
              <a:rPr lang="en-US" altLang="ko-KR" sz="1400" b="1" kern="0" dirty="0">
                <a:latin typeface="+mn-ea"/>
                <a:hlinkClick r:id="rId3"/>
              </a:rPr>
              <a:t>http://172.16.5.93:15600/app/monitoring#/</a:t>
            </a:r>
            <a:r>
              <a:rPr lang="en-US" altLang="ko-KR" sz="1400" b="1" kern="0" dirty="0" smtClean="0">
                <a:latin typeface="+mn-ea"/>
                <a:hlinkClick r:id="rId3"/>
              </a:rPr>
              <a:t>overview</a:t>
            </a:r>
            <a:endParaRPr lang="en-US" altLang="ko-KR" sz="1400" b="1" kern="0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050" y="2119349"/>
            <a:ext cx="8988886" cy="398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0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6229" y="2499283"/>
            <a:ext cx="54751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2400" b="1" cap="all" spc="10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I</a:t>
            </a:r>
            <a:r>
              <a:rPr lang="en-US" altLang="ko-KR" sz="2400" b="1" cap="all" spc="1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.</a:t>
            </a:r>
            <a:r>
              <a:rPr lang="ko-KR" altLang="en-US" sz="2400" b="1" cap="all" spc="100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2E5A93"/>
                </a:solidFill>
                <a:latin typeface="맑은 고딕" panose="020B0503020000020004" pitchFamily="50" charset="-127"/>
              </a:rPr>
              <a:t>데이터 수집 연계 설정</a:t>
            </a:r>
            <a:endParaRPr lang="en-US" altLang="ko-KR" sz="2400" b="1" cap="all" spc="1000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2E5A93"/>
              </a:solidFill>
              <a:latin typeface="맑은 고딕" panose="020B0503020000020004" pitchFamily="50" charset="-127"/>
            </a:endParaRPr>
          </a:p>
        </p:txBody>
      </p:sp>
      <p:cxnSp>
        <p:nvCxnSpPr>
          <p:cNvPr id="3" name="직선 화살표 연결선 2"/>
          <p:cNvCxnSpPr/>
          <p:nvPr/>
        </p:nvCxnSpPr>
        <p:spPr>
          <a:xfrm flipH="1" flipV="1">
            <a:off x="4109038" y="3026833"/>
            <a:ext cx="2346938" cy="31676"/>
          </a:xfrm>
          <a:prstGeom prst="straightConnector1">
            <a:avLst/>
          </a:prstGeom>
          <a:ln w="19050">
            <a:solidFill>
              <a:srgbClr val="B3C3D7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370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8" name="꺾인 연결선 167"/>
          <p:cNvCxnSpPr/>
          <p:nvPr/>
        </p:nvCxnSpPr>
        <p:spPr>
          <a:xfrm rot="16200000" flipH="1">
            <a:off x="6276510" y="1424578"/>
            <a:ext cx="2117322" cy="3117863"/>
          </a:xfrm>
          <a:prstGeom prst="bentConnector4">
            <a:avLst>
              <a:gd name="adj1" fmla="val 3175"/>
              <a:gd name="adj2" fmla="val 107907"/>
            </a:avLst>
          </a:prstGeom>
          <a:ln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꺾인 연결선 163"/>
          <p:cNvCxnSpPr/>
          <p:nvPr/>
        </p:nvCxnSpPr>
        <p:spPr>
          <a:xfrm rot="10800000">
            <a:off x="7691756" y="2813080"/>
            <a:ext cx="1173649" cy="1094438"/>
          </a:xfrm>
          <a:prstGeom prst="bentConnector3">
            <a:avLst>
              <a:gd name="adj1" fmla="val -30966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직사각형 1"/>
          <p:cNvSpPr/>
          <p:nvPr/>
        </p:nvSpPr>
        <p:spPr>
          <a:xfrm>
            <a:off x="811704" y="4904790"/>
            <a:ext cx="6192688" cy="1476537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8" name="직사각형 387"/>
          <p:cNvSpPr/>
          <p:nvPr/>
        </p:nvSpPr>
        <p:spPr>
          <a:xfrm>
            <a:off x="1157028" y="3193499"/>
            <a:ext cx="7776864" cy="477695"/>
          </a:xfrm>
          <a:prstGeom prst="rect">
            <a:avLst/>
          </a:prstGeom>
          <a:solidFill>
            <a:schemeClr val="bg2">
              <a:lumMod val="2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/>
              <a:t>아키텍처 </a:t>
            </a:r>
            <a:r>
              <a:rPr lang="ko-KR" altLang="en-US" dirty="0" smtClean="0"/>
              <a:t>구성도</a:t>
            </a:r>
            <a:endParaRPr lang="ko-KR" altLang="en-US" dirty="0"/>
          </a:p>
        </p:txBody>
      </p:sp>
      <p:sp>
        <p:nvSpPr>
          <p:cNvPr id="57" name="직사각형 56"/>
          <p:cNvSpPr/>
          <p:nvPr/>
        </p:nvSpPr>
        <p:spPr>
          <a:xfrm>
            <a:off x="1208584" y="3242634"/>
            <a:ext cx="1493889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#1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3258680" y="3234271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#2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5289108" y="3229597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#3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(19200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19300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7435600" y="3229598"/>
            <a:ext cx="1440000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800" b="1" dirty="0" err="1">
                <a:latin typeface="+mn-ea"/>
              </a:rPr>
              <a:t>Elasticsearch</a:t>
            </a:r>
            <a:r>
              <a:rPr lang="en-US" altLang="ko-KR" sz="800" b="1" dirty="0">
                <a:latin typeface="+mn-ea"/>
              </a:rPr>
              <a:t> </a:t>
            </a:r>
            <a:r>
              <a:rPr lang="en-US" altLang="ko-KR" sz="800" b="1" dirty="0" smtClean="0">
                <a:latin typeface="+mn-ea"/>
              </a:rPr>
              <a:t>#5</a:t>
            </a:r>
            <a:endParaRPr lang="en-US" altLang="ko-KR" sz="800" b="1" dirty="0">
              <a:latin typeface="+mn-ea"/>
            </a:endParaRPr>
          </a:p>
          <a:p>
            <a:pPr algn="ctr"/>
            <a:r>
              <a:rPr lang="en-US" altLang="ko-KR" sz="800" b="1" dirty="0" smtClean="0">
                <a:latin typeface="+mn-ea"/>
              </a:rPr>
              <a:t>(19200</a:t>
            </a:r>
            <a:r>
              <a:rPr lang="en-US" altLang="ko-KR" sz="800" b="1" dirty="0">
                <a:latin typeface="+mn-ea"/>
              </a:rPr>
              <a:t>, </a:t>
            </a:r>
            <a:r>
              <a:rPr lang="en-US" altLang="ko-KR" sz="800" b="1" dirty="0" smtClean="0">
                <a:latin typeface="+mn-ea"/>
              </a:rPr>
              <a:t>19300</a:t>
            </a:r>
            <a:r>
              <a:rPr lang="en-US" altLang="ko-KR" sz="800" b="1" dirty="0">
                <a:latin typeface="+mn-ea"/>
              </a:rPr>
              <a:t>)</a:t>
            </a:r>
          </a:p>
        </p:txBody>
      </p:sp>
      <p:sp>
        <p:nvSpPr>
          <p:cNvPr id="61" name="직사각형 60"/>
          <p:cNvSpPr/>
          <p:nvPr/>
        </p:nvSpPr>
        <p:spPr>
          <a:xfrm>
            <a:off x="1210473" y="5248794"/>
            <a:ext cx="1493889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en-US" altLang="ko-KR" sz="900" dirty="0" err="1" smtClean="0">
                <a:latin typeface="+mn-ea"/>
              </a:rPr>
              <a:t>KafKa</a:t>
            </a:r>
            <a:r>
              <a:rPr lang="en-US" altLang="ko-KR" sz="900" dirty="0" smtClean="0">
                <a:latin typeface="+mn-ea"/>
              </a:rPr>
              <a:t>)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3257842" y="5248792"/>
            <a:ext cx="1411864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err="1">
                <a:latin typeface="+mn-ea"/>
              </a:rPr>
              <a:t>KafKa</a:t>
            </a:r>
            <a:r>
              <a:rPr lang="en-US" altLang="ko-KR" sz="900" dirty="0">
                <a:latin typeface="+mn-ea"/>
              </a:rPr>
              <a:t>)</a:t>
            </a:r>
            <a:endParaRPr lang="en-US" altLang="ko-KR" sz="900" dirty="0" smtClean="0">
              <a:latin typeface="+mn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5300129" y="5248794"/>
            <a:ext cx="1411864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Logstash</a:t>
            </a:r>
            <a:endParaRPr lang="en-US" altLang="ko-KR" sz="900" dirty="0" smtClean="0">
              <a:latin typeface="+mn-ea"/>
            </a:endParaRPr>
          </a:p>
          <a:p>
            <a:pPr algn="ctr"/>
            <a:r>
              <a:rPr lang="en-US" altLang="ko-KR" sz="900" dirty="0">
                <a:latin typeface="+mn-ea"/>
              </a:rPr>
              <a:t>(</a:t>
            </a:r>
            <a:r>
              <a:rPr lang="en-US" altLang="ko-KR" sz="900" dirty="0" err="1">
                <a:latin typeface="+mn-ea"/>
              </a:rPr>
              <a:t>KafKa</a:t>
            </a:r>
            <a:r>
              <a:rPr lang="en-US" altLang="ko-KR" sz="900" dirty="0">
                <a:latin typeface="+mn-ea"/>
              </a:rPr>
              <a:t>)</a:t>
            </a:r>
          </a:p>
        </p:txBody>
      </p:sp>
      <p:cxnSp>
        <p:nvCxnSpPr>
          <p:cNvPr id="64" name="직선 화살표 연결선 63"/>
          <p:cNvCxnSpPr>
            <a:stCxn id="61" idx="0"/>
            <a:endCxn id="57" idx="2"/>
          </p:cNvCxnSpPr>
          <p:nvPr/>
        </p:nvCxnSpPr>
        <p:spPr>
          <a:xfrm flipH="1" flipV="1">
            <a:off x="1955529" y="3609020"/>
            <a:ext cx="1889" cy="1639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직사각형 73"/>
          <p:cNvSpPr/>
          <p:nvPr/>
        </p:nvSpPr>
        <p:spPr>
          <a:xfrm>
            <a:off x="1076394" y="2949263"/>
            <a:ext cx="1764197" cy="17721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obpelk01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3101244" y="2949264"/>
            <a:ext cx="1758500" cy="17721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obpelk02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5104058" y="2949264"/>
            <a:ext cx="1781965" cy="177216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obpelk03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237264" y="2949263"/>
            <a:ext cx="1800743" cy="1784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obpelk05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8" name="꺾인 연결선 77"/>
          <p:cNvCxnSpPr>
            <a:stCxn id="42" idx="2"/>
            <a:endCxn id="57" idx="0"/>
          </p:cNvCxnSpPr>
          <p:nvPr/>
        </p:nvCxnSpPr>
        <p:spPr>
          <a:xfrm rot="5400000">
            <a:off x="4457596" y="8476"/>
            <a:ext cx="732092" cy="5736225"/>
          </a:xfrm>
          <a:prstGeom prst="bentConnector3">
            <a:avLst>
              <a:gd name="adj1" fmla="val 428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꺾인 연결선 78"/>
          <p:cNvCxnSpPr>
            <a:stCxn id="42" idx="2"/>
            <a:endCxn id="58" idx="0"/>
          </p:cNvCxnSpPr>
          <p:nvPr/>
        </p:nvCxnSpPr>
        <p:spPr>
          <a:xfrm rot="5400000">
            <a:off x="5466319" y="1008835"/>
            <a:ext cx="723729" cy="3727142"/>
          </a:xfrm>
          <a:prstGeom prst="bentConnector3">
            <a:avLst>
              <a:gd name="adj1" fmla="val 4398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꺾인 연결선 79"/>
          <p:cNvCxnSpPr>
            <a:stCxn id="42" idx="2"/>
            <a:endCxn id="59" idx="0"/>
          </p:cNvCxnSpPr>
          <p:nvPr/>
        </p:nvCxnSpPr>
        <p:spPr>
          <a:xfrm rot="5400000">
            <a:off x="6483870" y="2021712"/>
            <a:ext cx="719055" cy="1696714"/>
          </a:xfrm>
          <a:prstGeom prst="bentConnector3">
            <a:avLst>
              <a:gd name="adj1" fmla="val 4515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1273141" y="1935058"/>
            <a:ext cx="1396055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NginX</a:t>
            </a:r>
            <a:r>
              <a:rPr lang="en-US" altLang="ko-KR" sz="900" dirty="0" smtClean="0">
                <a:latin typeface="+mn-ea"/>
              </a:rPr>
              <a:t> : 15600</a:t>
            </a: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err="1" smtClean="0">
                <a:latin typeface="+mn-ea"/>
              </a:rPr>
              <a:t>로드밸런서</a:t>
            </a:r>
            <a:r>
              <a:rPr lang="en-US" altLang="ko-KR" sz="900" dirty="0" smtClean="0">
                <a:latin typeface="+mn-ea"/>
              </a:rPr>
              <a:t>)</a:t>
            </a:r>
            <a:endParaRPr lang="ko-KR" altLang="en-US" sz="900" dirty="0">
              <a:latin typeface="+mn-ea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144817" y="1715170"/>
            <a:ext cx="1525726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Kibana</a:t>
            </a:r>
            <a:r>
              <a:rPr lang="en-US" altLang="ko-KR" sz="900" dirty="0" smtClean="0">
                <a:latin typeface="+mn-ea"/>
              </a:rPr>
              <a:t> #1 : 15601</a:t>
            </a:r>
            <a:endParaRPr lang="ko-KR" altLang="en-US" sz="900" dirty="0">
              <a:latin typeface="+mn-ea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137255" y="2176876"/>
            <a:ext cx="1533288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err="1" smtClean="0">
                <a:latin typeface="+mn-ea"/>
              </a:rPr>
              <a:t>Kibana</a:t>
            </a:r>
            <a:r>
              <a:rPr lang="en-US" altLang="ko-KR" sz="900" dirty="0" smtClean="0">
                <a:latin typeface="+mn-ea"/>
              </a:rPr>
              <a:t> #2 : 15602</a:t>
            </a:r>
            <a:endParaRPr lang="ko-KR" altLang="en-US" sz="900" dirty="0">
              <a:latin typeface="+mn-ea"/>
            </a:endParaRPr>
          </a:p>
        </p:txBody>
      </p:sp>
      <p:cxnSp>
        <p:nvCxnSpPr>
          <p:cNvPr id="50" name="직선 화살표 연결선 49"/>
          <p:cNvCxnSpPr>
            <a:stCxn id="45" idx="3"/>
            <a:endCxn id="46" idx="1"/>
          </p:cNvCxnSpPr>
          <p:nvPr/>
        </p:nvCxnSpPr>
        <p:spPr>
          <a:xfrm flipV="1">
            <a:off x="2669196" y="1898363"/>
            <a:ext cx="475621" cy="219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>
            <a:stCxn id="45" idx="3"/>
            <a:endCxn id="47" idx="1"/>
          </p:cNvCxnSpPr>
          <p:nvPr/>
        </p:nvCxnSpPr>
        <p:spPr>
          <a:xfrm>
            <a:off x="2669196" y="2118251"/>
            <a:ext cx="468059" cy="241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>
            <a:stCxn id="46" idx="3"/>
            <a:endCxn id="67" idx="1"/>
          </p:cNvCxnSpPr>
          <p:nvPr/>
        </p:nvCxnSpPr>
        <p:spPr>
          <a:xfrm>
            <a:off x="4670543" y="1898363"/>
            <a:ext cx="482929" cy="209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>
            <a:stCxn id="47" idx="3"/>
            <a:endCxn id="67" idx="1"/>
          </p:cNvCxnSpPr>
          <p:nvPr/>
        </p:nvCxnSpPr>
        <p:spPr>
          <a:xfrm flipV="1">
            <a:off x="4670543" y="2108041"/>
            <a:ext cx="482929" cy="252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직사각형 72"/>
          <p:cNvSpPr/>
          <p:nvPr/>
        </p:nvSpPr>
        <p:spPr>
          <a:xfrm>
            <a:off x="1085019" y="1232756"/>
            <a:ext cx="7956885" cy="14411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obpelk04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1273141" y="1340768"/>
            <a:ext cx="1396055" cy="3663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>
                <a:latin typeface="+mn-ea"/>
              </a:rPr>
              <a:t>Tomcat : 8080</a:t>
            </a:r>
          </a:p>
          <a:p>
            <a:pPr algn="ctr"/>
            <a:r>
              <a:rPr lang="en-US" altLang="ko-KR" sz="900" dirty="0" smtClean="0">
                <a:latin typeface="+mn-ea"/>
              </a:rPr>
              <a:t>(</a:t>
            </a:r>
            <a:r>
              <a:rPr lang="ko-KR" altLang="en-US" sz="900" dirty="0" smtClean="0">
                <a:latin typeface="+mn-ea"/>
              </a:rPr>
              <a:t>장애분석시스템</a:t>
            </a:r>
            <a:r>
              <a:rPr lang="en-US" altLang="ko-KR" sz="900" dirty="0" smtClean="0">
                <a:latin typeface="+mn-ea"/>
              </a:rPr>
              <a:t>)</a:t>
            </a:r>
            <a:endParaRPr lang="ko-KR" altLang="en-US" sz="900" dirty="0">
              <a:latin typeface="+mn-ea"/>
            </a:endParaRPr>
          </a:p>
        </p:txBody>
      </p:sp>
      <p:cxnSp>
        <p:nvCxnSpPr>
          <p:cNvPr id="87" name="직선 화살표 연결선 86"/>
          <p:cNvCxnSpPr>
            <a:stCxn id="86" idx="2"/>
            <a:endCxn id="45" idx="0"/>
          </p:cNvCxnSpPr>
          <p:nvPr/>
        </p:nvCxnSpPr>
        <p:spPr>
          <a:xfrm>
            <a:off x="1971169" y="1707154"/>
            <a:ext cx="0" cy="227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꺾인 연결선 144"/>
          <p:cNvCxnSpPr>
            <a:stCxn id="63" idx="0"/>
            <a:endCxn id="58" idx="2"/>
          </p:cNvCxnSpPr>
          <p:nvPr/>
        </p:nvCxnSpPr>
        <p:spPr>
          <a:xfrm rot="16200000" flipV="1">
            <a:off x="4161269" y="3404001"/>
            <a:ext cx="1648137" cy="204144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직선 화살표 연결선 147"/>
          <p:cNvCxnSpPr>
            <a:stCxn id="63" idx="0"/>
            <a:endCxn id="59" idx="2"/>
          </p:cNvCxnSpPr>
          <p:nvPr/>
        </p:nvCxnSpPr>
        <p:spPr>
          <a:xfrm flipH="1" flipV="1">
            <a:off x="5995040" y="3595983"/>
            <a:ext cx="11021" cy="1652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직선 화살표 연결선 152"/>
          <p:cNvCxnSpPr>
            <a:stCxn id="62" idx="0"/>
            <a:endCxn id="58" idx="2"/>
          </p:cNvCxnSpPr>
          <p:nvPr/>
        </p:nvCxnSpPr>
        <p:spPr>
          <a:xfrm flipV="1">
            <a:off x="3963774" y="3600657"/>
            <a:ext cx="838" cy="164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꺾인 연결선 155"/>
          <p:cNvCxnSpPr>
            <a:stCxn id="61" idx="0"/>
            <a:endCxn id="58" idx="2"/>
          </p:cNvCxnSpPr>
          <p:nvPr/>
        </p:nvCxnSpPr>
        <p:spPr>
          <a:xfrm rot="5400000" flipH="1" flipV="1">
            <a:off x="2136947" y="3421129"/>
            <a:ext cx="1648137" cy="200719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6971754" y="2046910"/>
            <a:ext cx="1440000" cy="4636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EEC3B4"/>
              </a:gs>
              <a:gs pos="83000">
                <a:srgbClr val="EFC6B3"/>
              </a:gs>
              <a:gs pos="100000">
                <a:srgbClr val="F3D4CD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9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 #4-1</a:t>
            </a:r>
          </a:p>
          <a:p>
            <a:pPr algn="ctr" defTabSz="995464"/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(29210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29310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)</a:t>
            </a:r>
          </a:p>
          <a:p>
            <a:pPr algn="ctr" defTabSz="995464"/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(Coordinator)</a:t>
            </a:r>
          </a:p>
        </p:txBody>
      </p:sp>
      <p:sp>
        <p:nvSpPr>
          <p:cNvPr id="67" name="직사각형 66"/>
          <p:cNvSpPr/>
          <p:nvPr/>
        </p:nvSpPr>
        <p:spPr>
          <a:xfrm>
            <a:off x="5153472" y="1924848"/>
            <a:ext cx="1188133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4"/>
              </a:gs>
              <a:gs pos="83000">
                <a:schemeClr val="accent4"/>
              </a:gs>
              <a:gs pos="100000">
                <a:schemeClr val="accent4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900" b="1" dirty="0" err="1">
                <a:latin typeface="+mn-ea"/>
                <a:cs typeface="Arial" panose="020B0604020202020204" pitchFamily="34" charset="0"/>
              </a:rPr>
              <a:t>NginX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 : </a:t>
            </a:r>
            <a:r>
              <a:rPr lang="en-US" altLang="ko-KR" sz="900" b="1" dirty="0" smtClean="0">
                <a:latin typeface="+mn-ea"/>
                <a:cs typeface="Arial" panose="020B0604020202020204" pitchFamily="34" charset="0"/>
              </a:rPr>
              <a:t>29200</a:t>
            </a:r>
            <a:endParaRPr lang="en-US" altLang="ko-KR" sz="900" b="1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900" b="1" dirty="0" err="1">
                <a:latin typeface="+mn-ea"/>
                <a:cs typeface="Arial" panose="020B0604020202020204" pitchFamily="34" charset="0"/>
              </a:rPr>
              <a:t>로드밸런서</a:t>
            </a:r>
            <a:r>
              <a:rPr lang="en-US" altLang="ko-KR" sz="900" b="1" dirty="0">
                <a:latin typeface="+mn-ea"/>
                <a:cs typeface="Arial" panose="020B0604020202020204" pitchFamily="34" charset="0"/>
              </a:rPr>
              <a:t>)</a:t>
            </a:r>
            <a:endParaRPr lang="ko-KR" altLang="en-US" sz="900" b="1" dirty="0"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102" name="직선 화살표 연결선 101"/>
          <p:cNvCxnSpPr>
            <a:stCxn id="57" idx="3"/>
            <a:endCxn id="58" idx="1"/>
          </p:cNvCxnSpPr>
          <p:nvPr/>
        </p:nvCxnSpPr>
        <p:spPr>
          <a:xfrm flipV="1">
            <a:off x="2702473" y="3417464"/>
            <a:ext cx="556207" cy="83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직선 화살표 연결선 104"/>
          <p:cNvCxnSpPr>
            <a:stCxn id="58" idx="3"/>
            <a:endCxn id="59" idx="1"/>
          </p:cNvCxnSpPr>
          <p:nvPr/>
        </p:nvCxnSpPr>
        <p:spPr>
          <a:xfrm flipV="1">
            <a:off x="4670544" y="3412790"/>
            <a:ext cx="618564" cy="467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직선 화살표 연결선 107"/>
          <p:cNvCxnSpPr>
            <a:stCxn id="59" idx="3"/>
            <a:endCxn id="60" idx="1"/>
          </p:cNvCxnSpPr>
          <p:nvPr/>
        </p:nvCxnSpPr>
        <p:spPr>
          <a:xfrm>
            <a:off x="6700972" y="3412790"/>
            <a:ext cx="73462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화살표 연결선 116"/>
          <p:cNvCxnSpPr>
            <a:stCxn id="67" idx="3"/>
            <a:endCxn id="42" idx="1"/>
          </p:cNvCxnSpPr>
          <p:nvPr/>
        </p:nvCxnSpPr>
        <p:spPr>
          <a:xfrm>
            <a:off x="6341605" y="2108041"/>
            <a:ext cx="630149" cy="170685"/>
          </a:xfrm>
          <a:prstGeom prst="straightConnector1">
            <a:avLst/>
          </a:prstGeom>
          <a:ln>
            <a:solidFill>
              <a:srgbClr val="F675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직사각형 122"/>
          <p:cNvSpPr/>
          <p:nvPr/>
        </p:nvSpPr>
        <p:spPr>
          <a:xfrm>
            <a:off x="1210473" y="5831204"/>
            <a:ext cx="1493889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#11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sp>
        <p:nvSpPr>
          <p:cNvPr id="124" name="직사각형 123"/>
          <p:cNvSpPr/>
          <p:nvPr/>
        </p:nvSpPr>
        <p:spPr>
          <a:xfrm>
            <a:off x="3257842" y="5831202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#21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sp>
        <p:nvSpPr>
          <p:cNvPr id="125" name="직사각형 124"/>
          <p:cNvSpPr/>
          <p:nvPr/>
        </p:nvSpPr>
        <p:spPr>
          <a:xfrm>
            <a:off x="5300129" y="5831204"/>
            <a:ext cx="1411864" cy="3663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B5D29B"/>
              </a:gs>
              <a:gs pos="83000">
                <a:srgbClr val="B5D29B"/>
              </a:gs>
              <a:gs pos="100000">
                <a:srgbClr val="CEE19B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KafKa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#31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(9092)</a:t>
            </a:r>
          </a:p>
        </p:txBody>
      </p:sp>
      <p:cxnSp>
        <p:nvCxnSpPr>
          <p:cNvPr id="126" name="직선 화살표 연결선 125"/>
          <p:cNvCxnSpPr>
            <a:stCxn id="123" idx="0"/>
            <a:endCxn id="61" idx="2"/>
          </p:cNvCxnSpPr>
          <p:nvPr/>
        </p:nvCxnSpPr>
        <p:spPr>
          <a:xfrm flipV="1">
            <a:off x="1957418" y="5615180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직선 화살표 연결선 148"/>
          <p:cNvCxnSpPr>
            <a:stCxn id="124" idx="0"/>
            <a:endCxn id="62" idx="2"/>
          </p:cNvCxnSpPr>
          <p:nvPr/>
        </p:nvCxnSpPr>
        <p:spPr>
          <a:xfrm flipV="1">
            <a:off x="3963774" y="561517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직선 화살표 연결선 151"/>
          <p:cNvCxnSpPr>
            <a:stCxn id="125" idx="0"/>
            <a:endCxn id="63" idx="2"/>
          </p:cNvCxnSpPr>
          <p:nvPr/>
        </p:nvCxnSpPr>
        <p:spPr>
          <a:xfrm flipV="1">
            <a:off x="6006061" y="5615180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직사각형 156"/>
          <p:cNvSpPr/>
          <p:nvPr/>
        </p:nvSpPr>
        <p:spPr>
          <a:xfrm>
            <a:off x="7425402" y="3810354"/>
            <a:ext cx="1440000" cy="46363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EEC3B4"/>
              </a:gs>
              <a:gs pos="83000">
                <a:srgbClr val="EFC6B3"/>
              </a:gs>
              <a:gs pos="100000">
                <a:srgbClr val="F3D4CD"/>
              </a:gs>
            </a:gsLst>
            <a:lin ang="5400000" scaled="1"/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b="1" dirty="0" err="1">
                <a:latin typeface="+mn-ea"/>
                <a:cs typeface="Arial" panose="020B0604020202020204" pitchFamily="34" charset="0"/>
              </a:rPr>
              <a:t>Elasticsearch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 #5-1</a:t>
            </a:r>
          </a:p>
          <a:p>
            <a:pPr algn="ctr" defTabSz="995464"/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(29210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, </a:t>
            </a:r>
            <a:r>
              <a:rPr lang="en-US" altLang="ko-KR" sz="800" b="1" dirty="0" smtClean="0">
                <a:latin typeface="+mn-ea"/>
                <a:cs typeface="Arial" panose="020B0604020202020204" pitchFamily="34" charset="0"/>
              </a:rPr>
              <a:t>29310</a:t>
            </a:r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)</a:t>
            </a:r>
          </a:p>
          <a:p>
            <a:pPr algn="ctr" defTabSz="995464"/>
            <a:r>
              <a:rPr lang="en-US" altLang="ko-KR" sz="800" b="1" dirty="0">
                <a:latin typeface="+mn-ea"/>
                <a:cs typeface="Arial" panose="020B0604020202020204" pitchFamily="34" charset="0"/>
              </a:rPr>
              <a:t>(Coordinator)</a:t>
            </a:r>
          </a:p>
        </p:txBody>
      </p:sp>
      <p:cxnSp>
        <p:nvCxnSpPr>
          <p:cNvPr id="162" name="직선 화살표 연결선 161"/>
          <p:cNvCxnSpPr>
            <a:stCxn id="123" idx="3"/>
            <a:endCxn id="124" idx="1"/>
          </p:cNvCxnSpPr>
          <p:nvPr/>
        </p:nvCxnSpPr>
        <p:spPr>
          <a:xfrm flipV="1">
            <a:off x="2704362" y="6014395"/>
            <a:ext cx="553480" cy="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직선 화살표 연결선 162"/>
          <p:cNvCxnSpPr>
            <a:stCxn id="124" idx="3"/>
            <a:endCxn id="125" idx="1"/>
          </p:cNvCxnSpPr>
          <p:nvPr/>
        </p:nvCxnSpPr>
        <p:spPr>
          <a:xfrm>
            <a:off x="4669706" y="6014395"/>
            <a:ext cx="630423" cy="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1077294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>
                <a:solidFill>
                  <a:schemeClr val="tx1"/>
                </a:solidFill>
                <a:latin typeface="+mn-ea"/>
              </a:rPr>
              <a:t>hsnc-obpkfk01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3100407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hsnc-obpkfk02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5103222" y="4973452"/>
            <a:ext cx="1764197" cy="1299864"/>
          </a:xfrm>
          <a:prstGeom prst="rect">
            <a:avLst/>
          </a:prstGeom>
          <a:noFill/>
          <a:ln>
            <a:solidFill>
              <a:srgbClr val="F6750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ko-KR" sz="1200" dirty="0" smtClean="0">
                <a:solidFill>
                  <a:schemeClr val="tx1"/>
                </a:solidFill>
                <a:latin typeface="+mn-ea"/>
              </a:rPr>
              <a:t>hsnc-obpkfk03</a:t>
            </a:r>
            <a:endParaRPr lang="ko-KR" altLang="en-US" sz="12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1181826" y="3776439"/>
            <a:ext cx="721864" cy="5199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7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600" dirty="0" smtClean="0">
                <a:latin typeface="+mn-ea"/>
                <a:cs typeface="Arial" panose="020B0604020202020204" pitchFamily="34" charset="0"/>
              </a:rPr>
              <a:t>( DB, </a:t>
            </a:r>
            <a:r>
              <a:rPr lang="en-US" altLang="ko-KR" sz="600" dirty="0" err="1" smtClean="0">
                <a:latin typeface="+mn-ea"/>
                <a:cs typeface="Arial" panose="020B0604020202020204" pitchFamily="34" charset="0"/>
              </a:rPr>
              <a:t>Maxgauge</a:t>
            </a:r>
            <a:r>
              <a:rPr lang="en-US" altLang="ko-KR" sz="600" dirty="0" smtClean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3188804" y="3815905"/>
            <a:ext cx="714729" cy="4823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8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(NW)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5153473" y="3802876"/>
            <a:ext cx="805174" cy="52858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0" rIns="36000" bIns="0" rtlCol="0" anchor="ctr"/>
          <a:lstStyle/>
          <a:p>
            <a:pPr algn="ctr" defTabSz="995464"/>
            <a:r>
              <a:rPr lang="en-US" altLang="ko-KR" sz="800" dirty="0" err="1" smtClean="0">
                <a:latin typeface="+mn-ea"/>
                <a:cs typeface="Arial" panose="020B0604020202020204" pitchFamily="34" charset="0"/>
              </a:rPr>
              <a:t>Logstash</a:t>
            </a:r>
            <a:endParaRPr lang="en-US" altLang="ko-KR" sz="800" dirty="0">
              <a:latin typeface="+mn-ea"/>
              <a:cs typeface="Arial" panose="020B0604020202020204" pitchFamily="34" charset="0"/>
            </a:endParaRPr>
          </a:p>
          <a:p>
            <a:pPr algn="ctr" defTabSz="995464"/>
            <a:r>
              <a:rPr lang="en-US" altLang="ko-KR" sz="700" dirty="0" smtClean="0">
                <a:latin typeface="+mn-ea"/>
                <a:cs typeface="Arial" panose="020B0604020202020204" pitchFamily="34" charset="0"/>
              </a:rPr>
              <a:t>(Jennifer, Patrol)</a:t>
            </a:r>
            <a:endParaRPr lang="en-US" altLang="ko-KR" sz="700" dirty="0">
              <a:latin typeface="+mn-ea"/>
              <a:cs typeface="Arial" panose="020B0604020202020204" pitchFamily="34" charset="0"/>
            </a:endParaRPr>
          </a:p>
        </p:txBody>
      </p:sp>
      <p:cxnSp>
        <p:nvCxnSpPr>
          <p:cNvPr id="89" name="꺾인 연결선 88"/>
          <p:cNvCxnSpPr>
            <a:stCxn id="82" idx="2"/>
            <a:endCxn id="57" idx="2"/>
          </p:cNvCxnSpPr>
          <p:nvPr/>
        </p:nvCxnSpPr>
        <p:spPr>
          <a:xfrm rot="5400000" flipH="1" flipV="1">
            <a:off x="1405462" y="3746315"/>
            <a:ext cx="687362" cy="412771"/>
          </a:xfrm>
          <a:prstGeom prst="bentConnector3">
            <a:avLst>
              <a:gd name="adj1" fmla="val -179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꺾인 연결선 92"/>
          <p:cNvCxnSpPr>
            <a:stCxn id="83" idx="2"/>
            <a:endCxn id="58" idx="2"/>
          </p:cNvCxnSpPr>
          <p:nvPr/>
        </p:nvCxnSpPr>
        <p:spPr>
          <a:xfrm rot="5400000" flipH="1" flipV="1">
            <a:off x="3406587" y="3740238"/>
            <a:ext cx="697605" cy="418443"/>
          </a:xfrm>
          <a:prstGeom prst="bentConnector3">
            <a:avLst>
              <a:gd name="adj1" fmla="val -1851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꺾인 연결선 96"/>
          <p:cNvCxnSpPr/>
          <p:nvPr/>
        </p:nvCxnSpPr>
        <p:spPr>
          <a:xfrm rot="5400000" flipH="1" flipV="1">
            <a:off x="5456155" y="3781418"/>
            <a:ext cx="713359" cy="368563"/>
          </a:xfrm>
          <a:prstGeom prst="bentConnector3">
            <a:avLst>
              <a:gd name="adj1" fmla="val -144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7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논리적 </a:t>
            </a:r>
            <a:r>
              <a:rPr lang="en-US" altLang="ko-KR" dirty="0" smtClean="0"/>
              <a:t>S/W </a:t>
            </a:r>
            <a:r>
              <a:rPr lang="ko-KR" altLang="en-US" dirty="0" smtClean="0"/>
              <a:t>구성</a:t>
            </a:r>
            <a:endParaRPr lang="ko-KR" altLang="en-US" sz="2000" dirty="0"/>
          </a:p>
        </p:txBody>
      </p:sp>
      <p:graphicFrame>
        <p:nvGraphicFramePr>
          <p:cNvPr id="76" name="표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179656"/>
              </p:ext>
            </p:extLst>
          </p:nvPr>
        </p:nvGraphicFramePr>
        <p:xfrm>
          <a:off x="268738" y="1160748"/>
          <a:ext cx="9360471" cy="5195305"/>
        </p:xfrm>
        <a:graphic>
          <a:graphicData uri="http://schemas.openxmlformats.org/drawingml/2006/table">
            <a:tbl>
              <a:tblPr/>
              <a:tblGrid>
                <a:gridCol w="1551914"/>
                <a:gridCol w="828092"/>
                <a:gridCol w="878022"/>
                <a:gridCol w="637488"/>
                <a:gridCol w="637488"/>
                <a:gridCol w="637488"/>
                <a:gridCol w="1811807"/>
                <a:gridCol w="2378172"/>
              </a:tblGrid>
              <a:tr h="2341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S/W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프로토콜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인스턴스</a:t>
                      </a:r>
                      <a:endParaRPr lang="ko-KR" alt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beat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수집 데이터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broker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node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beat </a:t>
                      </a:r>
                      <a:r>
                        <a:rPr lang="ko-KR" alt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수집 데이터 </a:t>
                      </a:r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broker</a:t>
                      </a:r>
                      <a:r>
                        <a:rPr lang="en-US" altLang="ko-KR" sz="9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node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kafka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9092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/data/elk/kafka_2.12-1.1.0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beat </a:t>
                      </a:r>
                      <a:r>
                        <a:rPr lang="ko-KR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수집 데이터 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broker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node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elastscisearch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#5</a:t>
                      </a: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저장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node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19300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t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Coordinator#4-1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데이터 </a:t>
                      </a: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검색등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접속용 포트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29310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 node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 데이터 통신 포트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elatsicsearch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en-US" sz="900" b="0" i="0" u="none" strike="noStrike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t"/>
                      <a:r>
                        <a:rPr lang="en-US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Coordinator#5-1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HTTP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29310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장애분석시스템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Tomcat</a:t>
                      </a: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8080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/data/elk/apache-tomcat-8.5.20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로드밸런서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15600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etc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로드밸런서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en-US" altLang="ko-KR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29200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etc</a:t>
                      </a:r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nginx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</a:t>
                      </a:r>
                      <a:r>
                        <a:rPr lang="en-US" altLang="ko-KR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search</a:t>
                      </a:r>
                      <a:r>
                        <a:rPr lang="en-US" altLang="ko-KR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coordinator Node </a:t>
                      </a:r>
                      <a:r>
                        <a:rPr lang="ko-KR" alt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부하 분산 용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Kibana#1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16501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/data/elk/kibana-6.4.0-linux-x86_64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1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Kibana#2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Kibana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hsnc-obpkfk04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16502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TCP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/data/elk/kibana-6.4.0-linux-x86_64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4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논리적 </a:t>
            </a:r>
            <a:r>
              <a:rPr lang="en-US" altLang="ko-KR" dirty="0" smtClean="0"/>
              <a:t>S/W </a:t>
            </a:r>
            <a:r>
              <a:rPr lang="ko-KR" altLang="en-US" dirty="0" smtClean="0"/>
              <a:t>구성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sz="2000" dirty="0"/>
          </a:p>
        </p:txBody>
      </p:sp>
      <p:graphicFrame>
        <p:nvGraphicFramePr>
          <p:cNvPr id="76" name="표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19413"/>
              </p:ext>
            </p:extLst>
          </p:nvPr>
        </p:nvGraphicFramePr>
        <p:xfrm>
          <a:off x="268738" y="1160748"/>
          <a:ext cx="9360471" cy="5292588"/>
        </p:xfrm>
        <a:graphic>
          <a:graphicData uri="http://schemas.openxmlformats.org/drawingml/2006/table">
            <a:tbl>
              <a:tblPr/>
              <a:tblGrid>
                <a:gridCol w="1669190"/>
                <a:gridCol w="783591"/>
                <a:gridCol w="805247"/>
                <a:gridCol w="637488"/>
                <a:gridCol w="637488"/>
                <a:gridCol w="637488"/>
                <a:gridCol w="1811807"/>
                <a:gridCol w="2378172"/>
              </a:tblGrid>
              <a:tr h="2341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용도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S/W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서버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포트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프로토콜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인스턴스</a:t>
                      </a:r>
                      <a:endParaRPr lang="ko-KR" alt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위치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비고</a:t>
                      </a:r>
                    </a:p>
                  </a:txBody>
                  <a:tcPr marL="7382" marR="7382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458063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#1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/data/elk/logstash-6.4.0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1" hangingPunct="1"/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Oracle,Maxgauge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수집용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건설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리조트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케미칼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SFAR 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S&amp;C 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갤러리아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DB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일일점검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넷백업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수집현황 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phgical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logical read)</a:t>
                      </a:r>
                      <a:b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(session count, lock session)</a:t>
                      </a:r>
                      <a:b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altLang="ko-KR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maxgauge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(event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등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000" marR="4787" marT="47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268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#2</a:t>
                      </a: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/data/elk/logstash-6.4.0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1" hangingPunct="1"/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NW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수집용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DNS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switch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L4, IPS, IP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관리툴등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/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NMS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VPN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방화벽 시스템 로그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웹방화벽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시스템 로그</a:t>
                      </a:r>
                    </a:p>
                  </a:txBody>
                  <a:tcPr marL="36000" marR="4787" marT="47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9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#3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/data/elk/logstash-6.4.0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1" hangingPunct="1"/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수집용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한화시스템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한화케미칼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G11 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리조트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토탈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80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갤러리아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Jennifer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Patrol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데이터 수집</a:t>
                      </a:r>
                      <a:b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CPU, </a:t>
                      </a:r>
                      <a:r>
                        <a:rPr lang="ko-KR" altLang="en-US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메모리</a:t>
                      </a:r>
                      <a:r>
                        <a:rPr lang="en-US" altLang="ko-KR" sz="80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Disk, Disk IO</a:t>
                      </a:r>
                    </a:p>
                  </a:txBody>
                  <a:tcPr marL="36000" marR="4787" marT="47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6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for Kafka #1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o OS/WAS/DB Log Metric </a:t>
                      </a:r>
                      <a:r>
                        <a:rPr lang="ko-KR" altLang="en-US" sz="900" dirty="0" smtClean="0">
                          <a:latin typeface="+mn-ea"/>
                          <a:ea typeface="+mn-ea"/>
                        </a:rPr>
                        <a:t>데이터 수집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Windows Metric, Linux Metric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Windows OS Log, Linux OS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MSSQL Error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IIS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WEB access, error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WAS </a:t>
                      </a:r>
                      <a:r>
                        <a:rPr lang="en-US" altLang="ko-KR" sz="900" dirty="0" err="1" smtClean="0">
                          <a:latin typeface="+mn-ea"/>
                          <a:ea typeface="+mn-ea"/>
                        </a:rPr>
                        <a:t>nohup</a:t>
                      </a:r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, server, access log</a:t>
                      </a:r>
                    </a:p>
                    <a:p>
                      <a:r>
                        <a:rPr lang="en-US" altLang="ko-KR" sz="900" dirty="0" smtClean="0">
                          <a:latin typeface="+mn-ea"/>
                          <a:ea typeface="+mn-ea"/>
                        </a:rPr>
                        <a:t>- Alert log, Trace log, listener log</a:t>
                      </a:r>
                      <a:endParaRPr lang="ko-KR" altLang="en-US" sz="900" dirty="0">
                        <a:latin typeface="+mn-ea"/>
                        <a:ea typeface="+mn-ea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28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for Kafka #2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logstash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for Kafka #3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elasticsearch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2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hsnc-obpkfk03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ko-K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/data/elk/elasticsearch-6.4.0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108000" marR="0" marT="7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83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수집 </a:t>
            </a:r>
            <a:r>
              <a:rPr lang="en-US" altLang="ko-KR" dirty="0"/>
              <a:t>Data </a:t>
            </a:r>
            <a:r>
              <a:rPr lang="ko-KR" altLang="en-US" dirty="0"/>
              <a:t>연계 흐름도</a:t>
            </a:r>
          </a:p>
        </p:txBody>
      </p:sp>
      <p:sp>
        <p:nvSpPr>
          <p:cNvPr id="2" name="AutoShape 2" descr="https://wiki.osci.kr/download/attachments/47549780/image2018-10-30_10-29-25.png?version=1&amp;modificationDate=1540862964000&amp;api=v2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6" y="2132856"/>
            <a:ext cx="6813919" cy="155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668524" y="1016732"/>
            <a:ext cx="8604956" cy="886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Beat </a:t>
            </a:r>
            <a:r>
              <a:rPr lang="ko-KR" altLang="en-US" dirty="0"/>
              <a:t>란</a:t>
            </a:r>
            <a:r>
              <a:rPr lang="en-US" altLang="ko-KR" dirty="0" smtClean="0"/>
              <a:t>?</a:t>
            </a:r>
          </a:p>
          <a:p>
            <a:endParaRPr lang="en-US" altLang="ko-KR" dirty="0"/>
          </a:p>
          <a:p>
            <a:r>
              <a:rPr lang="ko-KR" altLang="en-US" dirty="0"/>
              <a:t>다양한 종류의 데이터들을 </a:t>
            </a:r>
            <a:r>
              <a:rPr lang="ko-KR" altLang="en-US" dirty="0" smtClean="0"/>
              <a:t>서버에서 </a:t>
            </a:r>
            <a:r>
              <a:rPr lang="ko-KR" altLang="en-US" dirty="0"/>
              <a:t>수집하여 </a:t>
            </a:r>
            <a:r>
              <a:rPr lang="ko-KR" altLang="en-US" dirty="0" smtClean="0"/>
              <a:t>전송하기 </a:t>
            </a:r>
            <a:r>
              <a:rPr lang="ko-KR" altLang="en-US" dirty="0"/>
              <a:t>위한 </a:t>
            </a:r>
            <a:r>
              <a:rPr lang="en-US" altLang="ko-KR" dirty="0"/>
              <a:t>open source </a:t>
            </a:r>
            <a:r>
              <a:rPr lang="ko-KR" altLang="en-US" dirty="0"/>
              <a:t>프로그램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6" y="3969060"/>
            <a:ext cx="886415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43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스마트워크 </a:t>
            </a:r>
            <a:r>
              <a:rPr lang="ko-KR" altLang="en-US" dirty="0" smtClean="0"/>
              <a:t>확대 적용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smtClean="0">
                <a:latin typeface="+mj-ea"/>
              </a:rPr>
              <a:t>시스템</a:t>
            </a:r>
            <a:r>
              <a:rPr lang="en-US" altLang="ko-KR" sz="1600" b="1" dirty="0" smtClean="0">
                <a:latin typeface="+mj-ea"/>
              </a:rPr>
              <a:t>ICT </a:t>
            </a:r>
            <a:r>
              <a:rPr lang="ko-KR" altLang="en-US" sz="1600" b="1" smtClean="0">
                <a:latin typeface="+mj-ea"/>
              </a:rPr>
              <a:t>스마트워크 확대 적용 시스템 리스트</a:t>
            </a:r>
            <a:endParaRPr lang="en-US" altLang="ko-KR" sz="1600" b="1" dirty="0" smtClean="0">
              <a:latin typeface="+mj-ea"/>
            </a:endParaRPr>
          </a:p>
          <a:p>
            <a:r>
              <a:rPr lang="en-US" altLang="ko-KR" sz="1600" dirty="0">
                <a:latin typeface="+mj-ea"/>
              </a:rPr>
              <a:t>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97042"/>
              </p:ext>
            </p:extLst>
          </p:nvPr>
        </p:nvGraphicFramePr>
        <p:xfrm>
          <a:off x="273050" y="1310859"/>
          <a:ext cx="7200000" cy="5220010"/>
        </p:xfrm>
        <a:graphic>
          <a:graphicData uri="http://schemas.openxmlformats.org/drawingml/2006/table">
            <a:tbl>
              <a:tblPr/>
              <a:tblGrid>
                <a:gridCol w="1080729"/>
                <a:gridCol w="2249087"/>
                <a:gridCol w="861664"/>
                <a:gridCol w="890873"/>
                <a:gridCol w="788642"/>
                <a:gridCol w="1329005"/>
              </a:tblGrid>
              <a:tr h="2853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Hostname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용도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winlogbeat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1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대상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HSNC-DC01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Domain 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Controler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HSNC-DC02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Domain 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Controler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hsnc-mgm01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SCCM(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계정관리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hsnc-mgm02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SCCM(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계정관리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)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HSNC-ILM01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통합계정서버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HSNCLYNC01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링크 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HSNCLYNC02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링크 서버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HSNCOWA01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Web(OWA)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HSNCOWA02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Web(OWA)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HSNCSQL01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 DB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HSNCSQL02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메신저 </a:t>
                      </a:r>
                      <a:r>
                        <a:rPr lang="en-US" altLang="ko-KR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 DB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HSNC-EX01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HSNC-EX02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HSNCSPDB1P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HSNCSPDB2P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HSNCSPWF1P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HSNCSPWF2P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HSNCSPSC1P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HSNCSPSC2P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HSNCEODB1P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DB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HSNCEODB2P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DB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Oracle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HSNCEOWS1P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내부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HSNCEOWS2P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내부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Weblogic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HSNCEOWE1P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외부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HSNCEOWE2P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Circle </a:t>
                      </a:r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외부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Apache</a:t>
                      </a:r>
                    </a:p>
                  </a:txBody>
                  <a:tcPr marL="7607" marR="7607" marT="76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8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273050" y="274175"/>
            <a:ext cx="7002350" cy="486995"/>
          </a:xfrm>
        </p:spPr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스마트워크 </a:t>
            </a:r>
            <a:r>
              <a:rPr lang="ko-KR" altLang="en-US" dirty="0" smtClean="0"/>
              <a:t>확대 </a:t>
            </a:r>
            <a:r>
              <a:rPr lang="ko-KR" altLang="en-US" dirty="0" smtClean="0"/>
              <a:t>적용 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273050" y="931367"/>
            <a:ext cx="9357519" cy="733437"/>
          </a:xfrm>
          <a:noFill/>
        </p:spPr>
        <p:txBody>
          <a:bodyPr wrap="square" lIns="0" tIns="47710" rIns="0" bIns="47710" rtlCol="0">
            <a:noAutofit/>
          </a:bodyPr>
          <a:lstStyle/>
          <a:p>
            <a:r>
              <a:rPr lang="ko-KR" altLang="en-US" sz="1600" b="1" dirty="0" err="1" smtClean="0">
                <a:latin typeface="+mj-ea"/>
              </a:rPr>
              <a:t>케미컬</a:t>
            </a:r>
            <a:r>
              <a:rPr lang="ko-KR" altLang="en-US" sz="1600" b="1" dirty="0" smtClean="0">
                <a:latin typeface="+mj-ea"/>
              </a:rPr>
              <a:t> </a:t>
            </a:r>
            <a:r>
              <a:rPr lang="ko-KR" altLang="en-US" sz="1600" b="1" dirty="0" smtClean="0">
                <a:latin typeface="+mj-ea"/>
              </a:rPr>
              <a:t>스마트워크 </a:t>
            </a:r>
            <a:r>
              <a:rPr lang="ko-KR" altLang="en-US" sz="1600" b="1" dirty="0" smtClean="0">
                <a:latin typeface="+mj-ea"/>
              </a:rPr>
              <a:t>확대 적용 시스템 리스트</a:t>
            </a:r>
            <a:endParaRPr lang="en-US" altLang="ko-KR" sz="1600" b="1" dirty="0" smtClean="0">
              <a:latin typeface="+mj-ea"/>
            </a:endParaRPr>
          </a:p>
          <a:p>
            <a:r>
              <a:rPr lang="en-US" altLang="ko-KR" sz="1600" dirty="0">
                <a:latin typeface="+mj-ea"/>
              </a:rPr>
              <a:t> </a:t>
            </a:r>
            <a:endParaRPr lang="ko-KR" altLang="en-US" sz="1600" dirty="0">
              <a:latin typeface="+mn-ea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859374"/>
              </p:ext>
            </p:extLst>
          </p:nvPr>
        </p:nvGraphicFramePr>
        <p:xfrm>
          <a:off x="273050" y="1312314"/>
          <a:ext cx="7199999" cy="5219990"/>
        </p:xfrm>
        <a:graphic>
          <a:graphicData uri="http://schemas.openxmlformats.org/drawingml/2006/table">
            <a:tbl>
              <a:tblPr/>
              <a:tblGrid>
                <a:gridCol w="1150787"/>
                <a:gridCol w="2301577"/>
                <a:gridCol w="893377"/>
                <a:gridCol w="923660"/>
                <a:gridCol w="670031"/>
                <a:gridCol w="1260567"/>
              </a:tblGrid>
              <a:tr h="3139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Hostname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용도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metricbeat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winlogbeat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endParaRPr lang="en-US" sz="10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filebeat</a:t>
                      </a: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1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대상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lt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hccad01v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hccad02v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AD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HCC-DBS01P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DB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 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HCC-DBS02P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DB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HCC-EDGE01P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Edge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HCC-EDGE02P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Lync Edge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HCC-EX01P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HCC-EX02P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Exchange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HCC-LYNC01P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Front End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HCC-LYNC02P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Front End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HCC-OOS01P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HCC-OOS02P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Office Web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HCC-SPDB01P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MS-SQL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HCC-SPDB02P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DB SVR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HCC-SPSC01P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HCC-SPSC02P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Search/App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IIS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HCC-SPWF01P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HCC-SPWF02P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SharePoint Front End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HCC-EODB01P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포탈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DB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Oracle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HCC-EODB02P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DB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Oracle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HCC-EOWE01P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외부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HCC-EOWE02P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외부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HCC-EOWS01P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 포탈 내부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#1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1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HCC-EOWS02P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케미칼 포탈 내부 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 #2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Webtob/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Arial" panose="020B0604020202020204" pitchFamily="34" charset="0"/>
                        </a:rPr>
                        <a:t>Jeus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28" marR="7528" marT="7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28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10647</TotalTime>
  <Words>2981</Words>
  <Application>Microsoft Office PowerPoint</Application>
  <PresentationFormat>A4 용지(210x297mm)</PresentationFormat>
  <Paragraphs>1085</Paragraphs>
  <Slides>27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28" baseType="lpstr">
      <vt:lpstr>Office 테마</vt:lpstr>
      <vt:lpstr>PowerPoint 프레젠테이션</vt:lpstr>
      <vt:lpstr>PowerPoint 프레젠테이션</vt:lpstr>
      <vt:lpstr>PowerPoint 프레젠테이션</vt:lpstr>
      <vt:lpstr>1. 아키텍처 구성도</vt:lpstr>
      <vt:lpstr>2. 논리적 S/W 구성</vt:lpstr>
      <vt:lpstr>2. 논리적 S/W 구성 (계속)</vt:lpstr>
      <vt:lpstr>3. 수집 Data 연계 흐름도</vt:lpstr>
      <vt:lpstr>4. 스마트워크 확대 적용</vt:lpstr>
      <vt:lpstr>4. 스마트워크 확대 적용 (계속)</vt:lpstr>
      <vt:lpstr>5. 시스템 코드</vt:lpstr>
      <vt:lpstr>6. beat 설정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6. beat 설정 (계속)</vt:lpstr>
      <vt:lpstr>PowerPoint 프레젠테이션</vt:lpstr>
      <vt:lpstr>별첨1. 장애분석시스템 확대적용 – 데이터 연동 가이드</vt:lpstr>
      <vt:lpstr>별첨2. 장애분석시스템 확대적용 – 인덱스 현황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고유미(Ko yoo mi)</dc:creator>
  <cp:lastModifiedBy>mwchoi</cp:lastModifiedBy>
  <cp:revision>784</cp:revision>
  <cp:lastPrinted>2018-06-28T07:33:48Z</cp:lastPrinted>
  <dcterms:created xsi:type="dcterms:W3CDTF">2016-05-16T06:52:43Z</dcterms:created>
  <dcterms:modified xsi:type="dcterms:W3CDTF">2018-10-31T06:53:03Z</dcterms:modified>
</cp:coreProperties>
</file>