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31"/>
  </p:notesMasterIdLst>
  <p:handoutMasterIdLst>
    <p:handoutMasterId r:id="rId32"/>
  </p:handoutMasterIdLst>
  <p:sldIdLst>
    <p:sldId id="268" r:id="rId2"/>
    <p:sldId id="270" r:id="rId3"/>
    <p:sldId id="315" r:id="rId4"/>
    <p:sldId id="260" r:id="rId5"/>
    <p:sldId id="294" r:id="rId6"/>
    <p:sldId id="321" r:id="rId7"/>
    <p:sldId id="334" r:id="rId8"/>
    <p:sldId id="346" r:id="rId9"/>
    <p:sldId id="347" r:id="rId10"/>
    <p:sldId id="354" r:id="rId11"/>
    <p:sldId id="316" r:id="rId12"/>
    <p:sldId id="337" r:id="rId13"/>
    <p:sldId id="338" r:id="rId14"/>
    <p:sldId id="341" r:id="rId15"/>
    <p:sldId id="339" r:id="rId16"/>
    <p:sldId id="344" r:id="rId17"/>
    <p:sldId id="343" r:id="rId18"/>
    <p:sldId id="340" r:id="rId19"/>
    <p:sldId id="342" r:id="rId20"/>
    <p:sldId id="345" r:id="rId21"/>
    <p:sldId id="336" r:id="rId22"/>
    <p:sldId id="269" r:id="rId23"/>
    <p:sldId id="272" r:id="rId24"/>
    <p:sldId id="351" r:id="rId25"/>
    <p:sldId id="352" r:id="rId26"/>
    <p:sldId id="348" r:id="rId27"/>
    <p:sldId id="349" r:id="rId28"/>
    <p:sldId id="350" r:id="rId29"/>
    <p:sldId id="353" r:id="rId30"/>
  </p:sldIdLst>
  <p:sldSz cx="9906000" cy="6858000" type="A4"/>
  <p:notesSz cx="6805613" cy="9939338"/>
  <p:defaultTextStyle>
    <a:defPPr>
      <a:defRPr lang="ko-KR"/>
    </a:defPPr>
    <a:lvl1pPr marL="0" algn="l" defTabSz="874349" rtl="0" eaLnBrk="1" latinLnBrk="1" hangingPunct="1">
      <a:defRPr sz="1721" kern="1200">
        <a:solidFill>
          <a:schemeClr val="tx1"/>
        </a:solidFill>
        <a:latin typeface="+mn-lt"/>
        <a:ea typeface="+mn-ea"/>
        <a:cs typeface="+mn-cs"/>
      </a:defRPr>
    </a:lvl1pPr>
    <a:lvl2pPr marL="437175" algn="l" defTabSz="874349" rtl="0" eaLnBrk="1" latinLnBrk="1" hangingPunct="1">
      <a:defRPr sz="1721" kern="1200">
        <a:solidFill>
          <a:schemeClr val="tx1"/>
        </a:solidFill>
        <a:latin typeface="+mn-lt"/>
        <a:ea typeface="+mn-ea"/>
        <a:cs typeface="+mn-cs"/>
      </a:defRPr>
    </a:lvl2pPr>
    <a:lvl3pPr marL="874349" algn="l" defTabSz="874349" rtl="0" eaLnBrk="1" latinLnBrk="1" hangingPunct="1">
      <a:defRPr sz="1721" kern="1200">
        <a:solidFill>
          <a:schemeClr val="tx1"/>
        </a:solidFill>
        <a:latin typeface="+mn-lt"/>
        <a:ea typeface="+mn-ea"/>
        <a:cs typeface="+mn-cs"/>
      </a:defRPr>
    </a:lvl3pPr>
    <a:lvl4pPr marL="1311524" algn="l" defTabSz="874349" rtl="0" eaLnBrk="1" latinLnBrk="1" hangingPunct="1">
      <a:defRPr sz="1721" kern="1200">
        <a:solidFill>
          <a:schemeClr val="tx1"/>
        </a:solidFill>
        <a:latin typeface="+mn-lt"/>
        <a:ea typeface="+mn-ea"/>
        <a:cs typeface="+mn-cs"/>
      </a:defRPr>
    </a:lvl4pPr>
    <a:lvl5pPr marL="1748699" algn="l" defTabSz="874349" rtl="0" eaLnBrk="1" latinLnBrk="1" hangingPunct="1">
      <a:defRPr sz="1721" kern="1200">
        <a:solidFill>
          <a:schemeClr val="tx1"/>
        </a:solidFill>
        <a:latin typeface="+mn-lt"/>
        <a:ea typeface="+mn-ea"/>
        <a:cs typeface="+mn-cs"/>
      </a:defRPr>
    </a:lvl5pPr>
    <a:lvl6pPr marL="2185873" algn="l" defTabSz="874349" rtl="0" eaLnBrk="1" latinLnBrk="1" hangingPunct="1">
      <a:defRPr sz="1721" kern="1200">
        <a:solidFill>
          <a:schemeClr val="tx1"/>
        </a:solidFill>
        <a:latin typeface="+mn-lt"/>
        <a:ea typeface="+mn-ea"/>
        <a:cs typeface="+mn-cs"/>
      </a:defRPr>
    </a:lvl6pPr>
    <a:lvl7pPr marL="2623048" algn="l" defTabSz="874349" rtl="0" eaLnBrk="1" latinLnBrk="1" hangingPunct="1">
      <a:defRPr sz="1721" kern="1200">
        <a:solidFill>
          <a:schemeClr val="tx1"/>
        </a:solidFill>
        <a:latin typeface="+mn-lt"/>
        <a:ea typeface="+mn-ea"/>
        <a:cs typeface="+mn-cs"/>
      </a:defRPr>
    </a:lvl7pPr>
    <a:lvl8pPr marL="3060222" algn="l" defTabSz="874349" rtl="0" eaLnBrk="1" latinLnBrk="1" hangingPunct="1">
      <a:defRPr sz="1721" kern="1200">
        <a:solidFill>
          <a:schemeClr val="tx1"/>
        </a:solidFill>
        <a:latin typeface="+mn-lt"/>
        <a:ea typeface="+mn-ea"/>
        <a:cs typeface="+mn-cs"/>
      </a:defRPr>
    </a:lvl8pPr>
    <a:lvl9pPr marL="3497397" algn="l" defTabSz="874349" rtl="0" eaLnBrk="1" latinLnBrk="1" hangingPunct="1">
      <a:defRPr sz="172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  <p15:guide id="3" orient="horz" pos="1502">
          <p15:clr>
            <a:srgbClr val="A4A3A4"/>
          </p15:clr>
        </p15:guide>
        <p15:guide id="4" pos="241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30">
          <p15:clr>
            <a:srgbClr val="A4A3A4"/>
          </p15:clr>
        </p15:guide>
        <p15:guide id="2" pos="214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72AD"/>
    <a:srgbClr val="F6750A"/>
    <a:srgbClr val="5A7DB6"/>
    <a:srgbClr val="2E5A93"/>
    <a:srgbClr val="929292"/>
    <a:srgbClr val="9B9B9B"/>
    <a:srgbClr val="254775"/>
    <a:srgbClr val="B8B8B8"/>
    <a:srgbClr val="B2B2B2"/>
    <a:srgbClr val="B3C3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20" autoAdjust="0"/>
    <p:restoredTop sz="93820" autoAdjust="0"/>
  </p:normalViewPr>
  <p:slideViewPr>
    <p:cSldViewPr snapToObjects="1" showGuides="1">
      <p:cViewPr varScale="1">
        <p:scale>
          <a:sx n="106" d="100"/>
          <a:sy n="106" d="100"/>
        </p:scale>
        <p:origin x="-1303" y="-54"/>
      </p:cViewPr>
      <p:guideLst>
        <p:guide orient="horz" pos="2160"/>
        <p:guide orient="horz" pos="1502"/>
        <p:guide pos="3120"/>
        <p:guide pos="24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78" d="100"/>
          <a:sy n="78" d="100"/>
        </p:scale>
        <p:origin x="-3311" y="-66"/>
      </p:cViewPr>
      <p:guideLst>
        <p:guide orient="horz" pos="3130"/>
        <p:guide pos="2143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FCEF75-2595-4249-A9F3-3DFA26D90D20}" type="datetimeFigureOut">
              <a:rPr lang="ko-KR" altLang="en-US" smtClean="0"/>
              <a:t>2018. 10. 31.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4939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BC5EAF-996D-494B-8D9E-28AE8E6EE4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8683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D7488-2D40-4543-8022-8871E9436442}" type="datetimeFigureOut">
              <a:rPr lang="ko-KR" altLang="en-US" smtClean="0"/>
              <a:t>2018. 10. 31.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3463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562" y="4783307"/>
            <a:ext cx="544449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4939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B14B2-E6F6-44F6-9466-7CEA6052C4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8129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74349" rtl="0" eaLnBrk="1" latinLnBrk="1" hangingPunct="1">
      <a:defRPr sz="1147" kern="1200">
        <a:solidFill>
          <a:schemeClr val="tx1"/>
        </a:solidFill>
        <a:latin typeface="+mn-lt"/>
        <a:ea typeface="+mn-ea"/>
        <a:cs typeface="+mn-cs"/>
      </a:defRPr>
    </a:lvl1pPr>
    <a:lvl2pPr marL="437175" algn="l" defTabSz="874349" rtl="0" eaLnBrk="1" latinLnBrk="1" hangingPunct="1">
      <a:defRPr sz="1147" kern="1200">
        <a:solidFill>
          <a:schemeClr val="tx1"/>
        </a:solidFill>
        <a:latin typeface="+mn-lt"/>
        <a:ea typeface="+mn-ea"/>
        <a:cs typeface="+mn-cs"/>
      </a:defRPr>
    </a:lvl2pPr>
    <a:lvl3pPr marL="874349" algn="l" defTabSz="874349" rtl="0" eaLnBrk="1" latinLnBrk="1" hangingPunct="1">
      <a:defRPr sz="1147" kern="1200">
        <a:solidFill>
          <a:schemeClr val="tx1"/>
        </a:solidFill>
        <a:latin typeface="+mn-lt"/>
        <a:ea typeface="+mn-ea"/>
        <a:cs typeface="+mn-cs"/>
      </a:defRPr>
    </a:lvl3pPr>
    <a:lvl4pPr marL="1311524" algn="l" defTabSz="874349" rtl="0" eaLnBrk="1" latinLnBrk="1" hangingPunct="1">
      <a:defRPr sz="1147" kern="1200">
        <a:solidFill>
          <a:schemeClr val="tx1"/>
        </a:solidFill>
        <a:latin typeface="+mn-lt"/>
        <a:ea typeface="+mn-ea"/>
        <a:cs typeface="+mn-cs"/>
      </a:defRPr>
    </a:lvl4pPr>
    <a:lvl5pPr marL="1748699" algn="l" defTabSz="874349" rtl="0" eaLnBrk="1" latinLnBrk="1" hangingPunct="1">
      <a:defRPr sz="1147" kern="1200">
        <a:solidFill>
          <a:schemeClr val="tx1"/>
        </a:solidFill>
        <a:latin typeface="+mn-lt"/>
        <a:ea typeface="+mn-ea"/>
        <a:cs typeface="+mn-cs"/>
      </a:defRPr>
    </a:lvl5pPr>
    <a:lvl6pPr marL="2185873" algn="l" defTabSz="874349" rtl="0" eaLnBrk="1" latinLnBrk="1" hangingPunct="1">
      <a:defRPr sz="1147" kern="1200">
        <a:solidFill>
          <a:schemeClr val="tx1"/>
        </a:solidFill>
        <a:latin typeface="+mn-lt"/>
        <a:ea typeface="+mn-ea"/>
        <a:cs typeface="+mn-cs"/>
      </a:defRPr>
    </a:lvl6pPr>
    <a:lvl7pPr marL="2623048" algn="l" defTabSz="874349" rtl="0" eaLnBrk="1" latinLnBrk="1" hangingPunct="1">
      <a:defRPr sz="1147" kern="1200">
        <a:solidFill>
          <a:schemeClr val="tx1"/>
        </a:solidFill>
        <a:latin typeface="+mn-lt"/>
        <a:ea typeface="+mn-ea"/>
        <a:cs typeface="+mn-cs"/>
      </a:defRPr>
    </a:lvl7pPr>
    <a:lvl8pPr marL="3060222" algn="l" defTabSz="874349" rtl="0" eaLnBrk="1" latinLnBrk="1" hangingPunct="1">
      <a:defRPr sz="1147" kern="1200">
        <a:solidFill>
          <a:schemeClr val="tx1"/>
        </a:solidFill>
        <a:latin typeface="+mn-lt"/>
        <a:ea typeface="+mn-ea"/>
        <a:cs typeface="+mn-cs"/>
      </a:defRPr>
    </a:lvl8pPr>
    <a:lvl9pPr marL="3497397" algn="l" defTabSz="874349" rtl="0" eaLnBrk="1" latinLnBrk="1" hangingPunct="1">
      <a:defRPr sz="114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B14B2-E6F6-44F6-9466-7CEA6052C432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0599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B14B2-E6F6-44F6-9466-7CEA6052C432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4335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B14B2-E6F6-44F6-9466-7CEA6052C432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1511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B14B2-E6F6-44F6-9466-7CEA6052C432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17431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B14B2-E6F6-44F6-9466-7CEA6052C432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55720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B14B2-E6F6-44F6-9466-7CEA6052C432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5572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4" name="직사각형 3"/>
          <p:cNvSpPr/>
          <p:nvPr userDrawn="1"/>
        </p:nvSpPr>
        <p:spPr>
          <a:xfrm>
            <a:off x="-1018276" y="0"/>
            <a:ext cx="1018276" cy="82299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7086" tIns="43543" rIns="87086" bIns="435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ko-KR" altLang="en-US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표지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3628769" y="2080833"/>
            <a:ext cx="2648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160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오픈소스 기반</a:t>
            </a:r>
            <a:r>
              <a:rPr lang="en-US" altLang="ko-KR" sz="16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1820636" y="2762911"/>
            <a:ext cx="6222531" cy="1203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  <a:tabLst>
                <a:tab pos="2989724" algn="l"/>
              </a:tabLst>
            </a:pPr>
            <a:r>
              <a:rPr lang="ko-KR" altLang="en-US" sz="4000" b="1" spc="-114" dirty="0">
                <a:ln>
                  <a:solidFill>
                    <a:schemeClr val="bg1">
                      <a:alpha val="0"/>
                    </a:schemeClr>
                  </a:solidFill>
                </a:ln>
                <a:latin typeface="+mn-ea"/>
              </a:rPr>
              <a:t>장애분석 </a:t>
            </a:r>
            <a:r>
              <a:rPr lang="ko-KR" altLang="en-US" sz="4000" b="1" spc="-114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+mn-ea"/>
              </a:rPr>
              <a:t>시스템</a:t>
            </a:r>
            <a:endParaRPr lang="en-US" altLang="ko-KR" sz="1200" b="1" spc="-114" dirty="0">
              <a:ln>
                <a:solidFill>
                  <a:schemeClr val="bg1">
                    <a:alpha val="0"/>
                  </a:schemeClr>
                </a:solidFill>
              </a:ln>
              <a:latin typeface="+mn-ea"/>
            </a:endParaRPr>
          </a:p>
          <a:p>
            <a:pPr algn="ctr">
              <a:lnSpc>
                <a:spcPct val="95000"/>
              </a:lnSpc>
              <a:tabLst>
                <a:tab pos="2989724" algn="l"/>
              </a:tabLst>
            </a:pPr>
            <a:r>
              <a:rPr lang="ko-KR" altLang="en-US" sz="3600" b="1" spc="-114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+mn-ea"/>
              </a:rPr>
              <a:t>개선 사항 공유</a:t>
            </a:r>
            <a:endParaRPr lang="en-US" altLang="ko-KR" sz="3600" b="1" spc="-114" dirty="0">
              <a:ln>
                <a:solidFill>
                  <a:schemeClr val="bg1">
                    <a:alpha val="0"/>
                  </a:schemeClr>
                </a:solidFill>
              </a:ln>
              <a:latin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33221" y="5117398"/>
            <a:ext cx="613829" cy="293186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altLang="ko-KR" sz="1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latin typeface="+mn-ea"/>
              </a:rPr>
              <a:t>2018.10</a:t>
            </a:r>
            <a:endParaRPr lang="ko-KR" altLang="en-US" sz="12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809" y="5117398"/>
            <a:ext cx="1260724" cy="22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5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936975" y="2793373"/>
            <a:ext cx="2247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ko-KR" sz="1600" cap="all" spc="100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2E5A93"/>
                </a:solidFill>
                <a:latin typeface="맑은 고딕" panose="020B0503020000020004" pitchFamily="50" charset="-127"/>
              </a:rPr>
              <a:t>Contents</a:t>
            </a:r>
          </a:p>
        </p:txBody>
      </p:sp>
      <p:cxnSp>
        <p:nvCxnSpPr>
          <p:cNvPr id="4" name="직선 화살표 연결선 3"/>
          <p:cNvCxnSpPr/>
          <p:nvPr userDrawn="1"/>
        </p:nvCxnSpPr>
        <p:spPr>
          <a:xfrm flipH="1">
            <a:off x="1011117" y="3184490"/>
            <a:ext cx="1957646" cy="0"/>
          </a:xfrm>
          <a:prstGeom prst="straightConnector1">
            <a:avLst/>
          </a:prstGeom>
          <a:ln w="19050">
            <a:solidFill>
              <a:srgbClr val="B3C3D7"/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화살표 연결선 4"/>
          <p:cNvCxnSpPr/>
          <p:nvPr userDrawn="1"/>
        </p:nvCxnSpPr>
        <p:spPr>
          <a:xfrm>
            <a:off x="3820662" y="1756229"/>
            <a:ext cx="0" cy="4581912"/>
          </a:xfrm>
          <a:prstGeom prst="straightConnector1">
            <a:avLst/>
          </a:prstGeom>
          <a:ln w="3175">
            <a:solidFill>
              <a:srgbClr val="B3C3D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0" y="6330550"/>
            <a:ext cx="9906000" cy="0"/>
          </a:xfrm>
          <a:prstGeom prst="line">
            <a:avLst/>
          </a:prstGeom>
          <a:ln w="41275">
            <a:solidFill>
              <a:srgbClr val="D3D3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0" y="6330550"/>
            <a:ext cx="3820662" cy="0"/>
          </a:xfrm>
          <a:prstGeom prst="line">
            <a:avLst/>
          </a:prstGeom>
          <a:ln w="41275">
            <a:solidFill>
              <a:srgbClr val="B8B8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직사각형 7"/>
          <p:cNvSpPr/>
          <p:nvPr userDrawn="1"/>
        </p:nvSpPr>
        <p:spPr>
          <a:xfrm>
            <a:off x="-1018276" y="0"/>
            <a:ext cx="1018276" cy="82299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7086" tIns="43543" rIns="87086" bIns="435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목차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3628961" y="624871"/>
            <a:ext cx="26484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[</a:t>
            </a:r>
            <a:r>
              <a:rPr lang="ko-KR" altLang="en-US" sz="140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오픈소스 기반</a:t>
            </a:r>
            <a:r>
              <a:rPr lang="en-US" altLang="ko-KR" sz="14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]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3202214" y="932648"/>
            <a:ext cx="3501957" cy="297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  <a:tabLst>
                <a:tab pos="2989724" algn="l"/>
              </a:tabLst>
            </a:pPr>
            <a:r>
              <a:rPr lang="ko-KR" altLang="en-US" sz="1400" b="1" spc="-114" dirty="0">
                <a:ln>
                  <a:solidFill>
                    <a:schemeClr val="bg1">
                      <a:alpha val="0"/>
                    </a:schemeClr>
                  </a:solidFill>
                </a:ln>
                <a:latin typeface="+mn-ea"/>
              </a:rPr>
              <a:t>장애분석 시스템 </a:t>
            </a:r>
            <a:r>
              <a:rPr lang="ko-KR" altLang="en-US" sz="1400" b="1" spc="-114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+mn-ea"/>
              </a:rPr>
              <a:t>개선 사항 공유</a:t>
            </a:r>
            <a:endParaRPr lang="ko-KR" altLang="en-US" sz="1400" spc="-114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7042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73050" y="274175"/>
            <a:ext cx="7884306" cy="486995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defRPr lang="ko-KR" altLang="en-US" sz="2600" b="0" spc="-143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</a:lstStyle>
          <a:p>
            <a:pPr marL="0" lvl="0" algn="l"/>
            <a:endParaRPr lang="ko-KR" altLang="en-US" dirty="0"/>
          </a:p>
        </p:txBody>
      </p:sp>
      <p:sp>
        <p:nvSpPr>
          <p:cNvPr id="3" name="Rectangle 15"/>
          <p:cNvSpPr>
            <a:spLocks noChangeArrowheads="1"/>
          </p:cNvSpPr>
          <p:nvPr userDrawn="1"/>
        </p:nvSpPr>
        <p:spPr bwMode="auto">
          <a:xfrm>
            <a:off x="4591097" y="6520266"/>
            <a:ext cx="724421" cy="2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077" tIns="45539" rIns="91077" bIns="45539"/>
          <a:lstStyle/>
          <a:p>
            <a:pPr marL="0" marR="0" lvl="0" indent="0" algn="ctr" defTabSz="9101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fld id="{212C3769-E4A2-4B9E-9272-6BE5FA27782E}" type="slidenum">
              <a:rPr kumimoji="0" lang="en-US" altLang="ko-KR" sz="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pPr marL="0" marR="0" lvl="0" indent="0" algn="ctr" defTabSz="91012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</a:p>
        </p:txBody>
      </p:sp>
      <p:sp>
        <p:nvSpPr>
          <p:cNvPr id="4" name="Text Box 168"/>
          <p:cNvSpPr txBox="1">
            <a:spLocks noChangeArrowheads="1"/>
          </p:cNvSpPr>
          <p:nvPr userDrawn="1"/>
        </p:nvSpPr>
        <p:spPr bwMode="auto">
          <a:xfrm>
            <a:off x="290367" y="6556231"/>
            <a:ext cx="2470228" cy="134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1236126" eaLnBrk="0" fontAlgn="ctr" latinLnBrk="0" hangingPunct="0">
              <a:lnSpc>
                <a:spcPct val="125000"/>
              </a:lnSpc>
              <a:buFont typeface="Symbol" pitchFamily="18" charset="2"/>
              <a:buNone/>
              <a:defRPr/>
            </a:pP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Copyright ⓒ 2016 </a:t>
            </a:r>
            <a:r>
              <a:rPr lang="en-US" altLang="ko-KR" sz="700" kern="12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Hanwha Systems/ICT</a:t>
            </a: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., All rights reserved.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7517582" y="128824"/>
            <a:ext cx="2089283" cy="250240"/>
          </a:xfrm>
          <a:prstGeom prst="rect">
            <a:avLst/>
          </a:prstGeom>
          <a:noFill/>
        </p:spPr>
        <p:txBody>
          <a:bodyPr vert="horz" wrap="square" lIns="0" tIns="47710" rIns="0" bIns="47710" rtlCol="0" anchor="ctr">
            <a:spAutoFit/>
          </a:bodyPr>
          <a:lstStyle>
            <a:lvl1pPr lvl="0">
              <a:spcBef>
                <a:spcPct val="0"/>
              </a:spcBef>
              <a:buNone/>
              <a:defRPr sz="3600" b="1" spc="-15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dist="63500" dir="5400000" algn="t" rotWithShape="0">
                    <a:prstClr val="black">
                      <a:alpha val="40000"/>
                    </a:prstClr>
                  </a:outerShdw>
                </a:effectLst>
                <a:latin typeface="나눔바른고딕" pitchFamily="50" charset="-127"/>
                <a:ea typeface="나눔바른고딕" pitchFamily="50" charset="-127"/>
              </a:defRPr>
            </a:lvl1pPr>
          </a:lstStyle>
          <a:p>
            <a:pPr lvl="0" algn="r"/>
            <a:r>
              <a:rPr lang="ko-KR" altLang="en-US" sz="1000" b="1" kern="1200" spc="-95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시스템 성능 구조 개선</a:t>
            </a:r>
            <a:endParaRPr lang="ko-KR" altLang="en-US" sz="1000" b="1" kern="1200" spc="-95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1" name="텍스트 개체 틀 4"/>
          <p:cNvSpPr>
            <a:spLocks noGrp="1"/>
          </p:cNvSpPr>
          <p:nvPr>
            <p:ph type="body" sz="quarter" idx="10"/>
          </p:nvPr>
        </p:nvSpPr>
        <p:spPr>
          <a:xfrm>
            <a:off x="273050" y="931367"/>
            <a:ext cx="9357519" cy="593991"/>
          </a:xfrm>
          <a:prstGeom prst="rect">
            <a:avLst/>
          </a:prstGeom>
          <a:noFill/>
        </p:spPr>
        <p:txBody>
          <a:bodyPr wrap="square" lIns="0" tIns="47710" rIns="0" bIns="47710" rtlCol="0">
            <a:noAutofit/>
          </a:bodyPr>
          <a:lstStyle>
            <a:lvl1pPr marL="0" indent="0">
              <a:lnSpc>
                <a:spcPct val="100000"/>
              </a:lnSpc>
              <a:buNone/>
              <a:defRPr lang="ko-KR" altLang="en-US" sz="1200" spc="-95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anose="020B0503020000020004" pitchFamily="50" charset="-127"/>
                <a:cs typeface="Arial" pitchFamily="34" charset="0"/>
              </a:defRPr>
            </a:lvl1pPr>
            <a:lvl2pPr>
              <a:defRPr lang="ko-KR" altLang="en-US" sz="1912" dirty="0" smtClean="0"/>
            </a:lvl2pPr>
            <a:lvl3pPr>
              <a:defRPr lang="ko-KR" altLang="en-US" sz="1912" dirty="0" smtClean="0"/>
            </a:lvl3pPr>
            <a:lvl4pPr>
              <a:defRPr lang="ko-KR" altLang="en-US" sz="1912" dirty="0" smtClean="0"/>
            </a:lvl4pPr>
            <a:lvl5pPr>
              <a:defRPr lang="ko-KR" altLang="en-US" sz="1912" dirty="0"/>
            </a:lvl5pPr>
          </a:lstStyle>
          <a:p>
            <a:pPr marL="0" lvl="0" algn="just" defTabSz="957824" latinLnBrk="0"/>
            <a:r>
              <a:rPr lang="ko-KR" altLang="en-US" dirty="0"/>
              <a:t>마스터 텍스트 스타일을 편집합니다</a:t>
            </a:r>
          </a:p>
        </p:txBody>
      </p:sp>
      <p:cxnSp>
        <p:nvCxnSpPr>
          <p:cNvPr id="52" name="직선 연결선 51"/>
          <p:cNvCxnSpPr/>
          <p:nvPr userDrawn="1"/>
        </p:nvCxnSpPr>
        <p:spPr>
          <a:xfrm>
            <a:off x="0" y="817832"/>
            <a:ext cx="9906000" cy="0"/>
          </a:xfrm>
          <a:prstGeom prst="line">
            <a:avLst/>
          </a:prstGeom>
          <a:ln w="22225">
            <a:solidFill>
              <a:srgbClr val="D3D3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 userDrawn="1"/>
        </p:nvCxnSpPr>
        <p:spPr>
          <a:xfrm>
            <a:off x="-9525" y="23990"/>
            <a:ext cx="9915525" cy="0"/>
          </a:xfrm>
          <a:prstGeom prst="line">
            <a:avLst/>
          </a:prstGeom>
          <a:ln w="53975">
            <a:solidFill>
              <a:srgbClr val="2E5A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 userDrawn="1"/>
        </p:nvCxnSpPr>
        <p:spPr>
          <a:xfrm>
            <a:off x="-4763" y="817832"/>
            <a:ext cx="3173265" cy="0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2875" y="6542810"/>
            <a:ext cx="1260724" cy="229944"/>
          </a:xfrm>
          <a:prstGeom prst="rect">
            <a:avLst/>
          </a:prstGeom>
        </p:spPr>
      </p:pic>
      <p:grpSp>
        <p:nvGrpSpPr>
          <p:cNvPr id="13" name="그룹 12"/>
          <p:cNvGrpSpPr/>
          <p:nvPr userDrawn="1"/>
        </p:nvGrpSpPr>
        <p:grpSpPr>
          <a:xfrm>
            <a:off x="8361825" y="423783"/>
            <a:ext cx="1253191" cy="323165"/>
            <a:chOff x="1416519" y="2401791"/>
            <a:chExt cx="1253191" cy="323165"/>
          </a:xfrm>
          <a:solidFill>
            <a:srgbClr val="303840"/>
          </a:solidFill>
        </p:grpSpPr>
        <p:sp>
          <p:nvSpPr>
            <p:cNvPr id="14" name="TextBox 13"/>
            <p:cNvSpPr txBox="1"/>
            <p:nvPr/>
          </p:nvSpPr>
          <p:spPr>
            <a:xfrm>
              <a:off x="1840637" y="2401791"/>
              <a:ext cx="829073" cy="3231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>
              <a:defPPr>
                <a:defRPr lang="ko-KR"/>
              </a:defPPr>
              <a:lvl1pPr>
                <a:defRPr sz="5000" b="1" spc="-15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effectLst>
                    <a:outerShdw dist="63500" dir="5400000" algn="t" rotWithShape="0">
                      <a:prstClr val="black">
                        <a:alpha val="40000"/>
                      </a:prstClr>
                    </a:outerShdw>
                  </a:effectLst>
                  <a:latin typeface="나눔바른고딕" pitchFamily="50" charset="-127"/>
                  <a:ea typeface="나눔바른고딕" pitchFamily="50" charset="-127"/>
                </a:defRPr>
              </a:lvl1pPr>
            </a:lstStyle>
            <a:p>
              <a:r>
                <a:rPr lang="ko-KR" altLang="en-US" sz="1500" spc="-300" dirty="0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구축 </a:t>
              </a:r>
              <a:r>
                <a:rPr lang="ko-KR" altLang="en-US" sz="1500" spc="-300" dirty="0" smtClean="0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현황</a:t>
              </a:r>
              <a:endParaRPr lang="ko-KR" altLang="en-US" sz="1500" spc="-3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416519" y="2401791"/>
              <a:ext cx="357790" cy="3231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>
              <a:defPPr>
                <a:defRPr lang="ko-KR"/>
              </a:defPPr>
              <a:lvl1pPr>
                <a:defRPr sz="5000" b="1" spc="-15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effectLst>
                    <a:outerShdw dist="63500" dir="5400000" algn="t" rotWithShape="0">
                      <a:prstClr val="black">
                        <a:alpha val="40000"/>
                      </a:prstClr>
                    </a:outerShdw>
                  </a:effectLst>
                  <a:latin typeface="나눔바른고딕" pitchFamily="50" charset="-127"/>
                  <a:ea typeface="나눔바른고딕" pitchFamily="50" charset="-127"/>
                </a:defRPr>
              </a:lvl1pPr>
            </a:lstStyle>
            <a:p>
              <a:r>
                <a:rPr lang="en-US" altLang="ko-KR" sz="1500" dirty="0">
                  <a:solidFill>
                    <a:srgbClr val="C1C9D1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Ⅰ</a:t>
              </a:r>
              <a:endParaRPr lang="ko-KR" altLang="en-US" sz="1500" dirty="0">
                <a:solidFill>
                  <a:srgbClr val="C1C9D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189196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958" userDrawn="1">
          <p15:clr>
            <a:srgbClr val="FBAE40"/>
          </p15:clr>
        </p15:guide>
        <p15:guide id="2" pos="172" userDrawn="1">
          <p15:clr>
            <a:srgbClr val="FBAE40"/>
          </p15:clr>
        </p15:guide>
        <p15:guide id="3" pos="6068" userDrawn="1">
          <p15:clr>
            <a:srgbClr val="FBAE40"/>
          </p15:clr>
        </p15:guide>
        <p15:guide id="4" orient="horz" pos="40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73050" y="274175"/>
            <a:ext cx="7884306" cy="486995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defRPr lang="ko-KR" altLang="en-US" sz="2600" b="0" spc="-143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</a:lstStyle>
          <a:p>
            <a:pPr marL="0" lvl="0" algn="l"/>
            <a:endParaRPr lang="ko-KR" altLang="en-US" dirty="0"/>
          </a:p>
        </p:txBody>
      </p:sp>
      <p:sp>
        <p:nvSpPr>
          <p:cNvPr id="3" name="Rectangle 15"/>
          <p:cNvSpPr>
            <a:spLocks noChangeArrowheads="1"/>
          </p:cNvSpPr>
          <p:nvPr userDrawn="1"/>
        </p:nvSpPr>
        <p:spPr bwMode="auto">
          <a:xfrm>
            <a:off x="4591097" y="6520266"/>
            <a:ext cx="724421" cy="2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077" tIns="45539" rIns="91077" bIns="45539"/>
          <a:lstStyle/>
          <a:p>
            <a:pPr marL="0" marR="0" lvl="0" indent="0" algn="ctr" defTabSz="9101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fld id="{212C3769-E4A2-4B9E-9272-6BE5FA27782E}" type="slidenum">
              <a:rPr kumimoji="0" lang="en-US" altLang="ko-KR" sz="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pPr marL="0" marR="0" lvl="0" indent="0" algn="ctr" defTabSz="91012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</a:p>
        </p:txBody>
      </p:sp>
      <p:sp>
        <p:nvSpPr>
          <p:cNvPr id="4" name="Text Box 168"/>
          <p:cNvSpPr txBox="1">
            <a:spLocks noChangeArrowheads="1"/>
          </p:cNvSpPr>
          <p:nvPr userDrawn="1"/>
        </p:nvSpPr>
        <p:spPr bwMode="auto">
          <a:xfrm>
            <a:off x="290367" y="6556231"/>
            <a:ext cx="2470228" cy="134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1236126" eaLnBrk="0" fontAlgn="ctr" latinLnBrk="0" hangingPunct="0">
              <a:lnSpc>
                <a:spcPct val="125000"/>
              </a:lnSpc>
              <a:buFont typeface="Symbol" pitchFamily="18" charset="2"/>
              <a:buNone/>
              <a:defRPr/>
            </a:pP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Copyright ⓒ 2016 </a:t>
            </a:r>
            <a:r>
              <a:rPr lang="en-US" altLang="ko-KR" sz="700" kern="12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Hanwha Systems/ICT</a:t>
            </a: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., All rights reserved.</a:t>
            </a:r>
          </a:p>
        </p:txBody>
      </p:sp>
      <p:sp>
        <p:nvSpPr>
          <p:cNvPr id="51" name="텍스트 개체 틀 4"/>
          <p:cNvSpPr>
            <a:spLocks noGrp="1"/>
          </p:cNvSpPr>
          <p:nvPr>
            <p:ph type="body" sz="quarter" idx="10"/>
          </p:nvPr>
        </p:nvSpPr>
        <p:spPr>
          <a:xfrm>
            <a:off x="273050" y="931367"/>
            <a:ext cx="9357519" cy="593991"/>
          </a:xfrm>
          <a:prstGeom prst="rect">
            <a:avLst/>
          </a:prstGeom>
          <a:noFill/>
        </p:spPr>
        <p:txBody>
          <a:bodyPr wrap="square" lIns="0" tIns="47710" rIns="0" bIns="47710" rtlCol="0">
            <a:noAutofit/>
          </a:bodyPr>
          <a:lstStyle>
            <a:lvl1pPr marL="0" indent="0">
              <a:lnSpc>
                <a:spcPct val="100000"/>
              </a:lnSpc>
              <a:buNone/>
              <a:defRPr lang="ko-KR" altLang="en-US" sz="1200" spc="-95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anose="020B0503020000020004" pitchFamily="50" charset="-127"/>
                <a:cs typeface="Arial" pitchFamily="34" charset="0"/>
              </a:defRPr>
            </a:lvl1pPr>
            <a:lvl2pPr>
              <a:defRPr lang="ko-KR" altLang="en-US" sz="1912" dirty="0" smtClean="0"/>
            </a:lvl2pPr>
            <a:lvl3pPr>
              <a:defRPr lang="ko-KR" altLang="en-US" sz="1912" dirty="0" smtClean="0"/>
            </a:lvl3pPr>
            <a:lvl4pPr>
              <a:defRPr lang="ko-KR" altLang="en-US" sz="1912" dirty="0" smtClean="0"/>
            </a:lvl4pPr>
            <a:lvl5pPr>
              <a:defRPr lang="ko-KR" altLang="en-US" sz="1912" dirty="0"/>
            </a:lvl5pPr>
          </a:lstStyle>
          <a:p>
            <a:pPr marL="0" lvl="0" algn="just" defTabSz="957824" latinLnBrk="0"/>
            <a:r>
              <a:rPr lang="ko-KR" altLang="en-US" dirty="0"/>
              <a:t>마스터 텍스트 스타일을 편집합니다</a:t>
            </a:r>
          </a:p>
        </p:txBody>
      </p:sp>
      <p:cxnSp>
        <p:nvCxnSpPr>
          <p:cNvPr id="52" name="직선 연결선 51"/>
          <p:cNvCxnSpPr/>
          <p:nvPr userDrawn="1"/>
        </p:nvCxnSpPr>
        <p:spPr>
          <a:xfrm>
            <a:off x="0" y="817832"/>
            <a:ext cx="9906000" cy="0"/>
          </a:xfrm>
          <a:prstGeom prst="line">
            <a:avLst/>
          </a:prstGeom>
          <a:ln w="22225">
            <a:solidFill>
              <a:srgbClr val="D3D3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 userDrawn="1"/>
        </p:nvCxnSpPr>
        <p:spPr>
          <a:xfrm>
            <a:off x="-9525" y="23990"/>
            <a:ext cx="9915525" cy="0"/>
          </a:xfrm>
          <a:prstGeom prst="line">
            <a:avLst/>
          </a:prstGeom>
          <a:ln w="53975">
            <a:solidFill>
              <a:srgbClr val="2E5A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 userDrawn="1"/>
        </p:nvCxnSpPr>
        <p:spPr>
          <a:xfrm>
            <a:off x="-4763" y="817832"/>
            <a:ext cx="3173265" cy="0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2875" y="6542810"/>
            <a:ext cx="1260724" cy="229944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7517582" y="128824"/>
            <a:ext cx="2089283" cy="250240"/>
          </a:xfrm>
          <a:prstGeom prst="rect">
            <a:avLst/>
          </a:prstGeom>
          <a:noFill/>
        </p:spPr>
        <p:txBody>
          <a:bodyPr vert="horz" wrap="square" lIns="0" tIns="47710" rIns="0" bIns="47710" rtlCol="0" anchor="ctr">
            <a:spAutoFit/>
          </a:bodyPr>
          <a:lstStyle>
            <a:lvl1pPr lvl="0">
              <a:spcBef>
                <a:spcPct val="0"/>
              </a:spcBef>
              <a:buNone/>
              <a:defRPr sz="3600" b="1" spc="-15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dist="63500" dir="5400000" algn="t" rotWithShape="0">
                    <a:prstClr val="black">
                      <a:alpha val="40000"/>
                    </a:prstClr>
                  </a:outerShdw>
                </a:effectLst>
                <a:latin typeface="나눔바른고딕" pitchFamily="50" charset="-127"/>
                <a:ea typeface="나눔바른고딕" pitchFamily="50" charset="-127"/>
              </a:defRPr>
            </a:lvl1pPr>
          </a:lstStyle>
          <a:p>
            <a:pPr lvl="0" algn="r"/>
            <a:r>
              <a:rPr lang="ko-KR" altLang="en-US" sz="1000" b="1" kern="1200" spc="-95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시스템 성능 구조 개선</a:t>
            </a:r>
            <a:endParaRPr lang="ko-KR" altLang="en-US" sz="1000" b="1" kern="1200" spc="-95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8361825" y="423783"/>
            <a:ext cx="1253191" cy="323165"/>
            <a:chOff x="1416519" y="2401791"/>
            <a:chExt cx="1253191" cy="323165"/>
          </a:xfrm>
          <a:solidFill>
            <a:srgbClr val="303840"/>
          </a:solidFill>
        </p:grpSpPr>
        <p:sp>
          <p:nvSpPr>
            <p:cNvPr id="15" name="TextBox 14"/>
            <p:cNvSpPr txBox="1"/>
            <p:nvPr/>
          </p:nvSpPr>
          <p:spPr>
            <a:xfrm>
              <a:off x="1840637" y="2401791"/>
              <a:ext cx="829073" cy="3231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>
              <a:defPPr>
                <a:defRPr lang="ko-KR"/>
              </a:defPPr>
              <a:lvl1pPr>
                <a:defRPr sz="5000" b="1" spc="-15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effectLst>
                    <a:outerShdw dist="63500" dir="5400000" algn="t" rotWithShape="0">
                      <a:prstClr val="black">
                        <a:alpha val="40000"/>
                      </a:prstClr>
                    </a:outerShdw>
                  </a:effectLst>
                  <a:latin typeface="나눔바른고딕" pitchFamily="50" charset="-127"/>
                  <a:ea typeface="나눔바른고딕" pitchFamily="50" charset="-127"/>
                </a:defRPr>
              </a:lvl1pPr>
            </a:lstStyle>
            <a:p>
              <a:r>
                <a:rPr lang="ko-KR" altLang="en-US" sz="1500" spc="-300" dirty="0" smtClean="0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개선 사항</a:t>
              </a:r>
              <a:endParaRPr lang="ko-KR" altLang="en-US" sz="1500" spc="-300" dirty="0"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416519" y="2401791"/>
              <a:ext cx="357790" cy="3231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>
              <a:defPPr>
                <a:defRPr lang="ko-KR"/>
              </a:defPPr>
              <a:lvl1pPr>
                <a:defRPr sz="5000" b="1" spc="-15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effectLst>
                    <a:outerShdw dist="63500" dir="5400000" algn="t" rotWithShape="0">
                      <a:prstClr val="black">
                        <a:alpha val="40000"/>
                      </a:prstClr>
                    </a:outerShdw>
                  </a:effectLst>
                  <a:latin typeface="나눔바른고딕" pitchFamily="50" charset="-127"/>
                  <a:ea typeface="나눔바른고딕" pitchFamily="50" charset="-127"/>
                </a:defRPr>
              </a:lvl1pPr>
            </a:lstStyle>
            <a:p>
              <a:r>
                <a:rPr lang="en-US" altLang="ko-KR" sz="1500" dirty="0">
                  <a:solidFill>
                    <a:srgbClr val="C1C9D1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Ⅱ</a:t>
              </a:r>
              <a:endParaRPr lang="ko-KR" altLang="en-US" sz="1500" dirty="0">
                <a:solidFill>
                  <a:srgbClr val="C1C9D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487621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958">
          <p15:clr>
            <a:srgbClr val="FBAE40"/>
          </p15:clr>
        </p15:guide>
        <p15:guide id="2" pos="172">
          <p15:clr>
            <a:srgbClr val="FBAE40"/>
          </p15:clr>
        </p15:guide>
        <p15:guide id="3" pos="6068">
          <p15:clr>
            <a:srgbClr val="FBAE40"/>
          </p15:clr>
        </p15:guide>
        <p15:guide id="4" orient="horz" pos="40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15527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246744" y="2878582"/>
            <a:ext cx="9905999" cy="1866067"/>
          </a:xfrm>
          <a:prstGeom prst="rect">
            <a:avLst/>
          </a:prstGeom>
          <a:noFill/>
        </p:spPr>
        <p:txBody>
          <a:bodyPr vert="horz" wrap="square" lIns="0" tIns="47710" rIns="0" bIns="47710" rtlCol="0" anchor="ctr">
            <a:spAutoFit/>
          </a:bodyPr>
          <a:lstStyle>
            <a:lvl1pPr lvl="0">
              <a:spcBef>
                <a:spcPct val="0"/>
              </a:spcBef>
              <a:buNone/>
              <a:defRPr sz="3600" b="1" spc="-15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dist="63500" dir="5400000" algn="t" rotWithShape="0">
                    <a:prstClr val="black">
                      <a:alpha val="40000"/>
                    </a:prstClr>
                  </a:outerShdw>
                </a:effectLst>
                <a:latin typeface="나눔바른고딕" pitchFamily="50" charset="-127"/>
                <a:ea typeface="나눔바른고딕" pitchFamily="50" charset="-127"/>
              </a:defRPr>
            </a:lvl1pPr>
          </a:lstStyle>
          <a:p>
            <a:pPr lvl="0" algn="ctr"/>
            <a:r>
              <a:rPr lang="en-US" altLang="ko-KR" sz="11500" b="0" spc="600" dirty="0">
                <a:pattFill prst="dkUpDiag">
                  <a:fgClr>
                    <a:srgbClr val="2E5A93"/>
                  </a:fgClr>
                  <a:bgClr>
                    <a:srgbClr val="5A7DB6"/>
                  </a:bgClr>
                </a:patt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Q</a:t>
            </a:r>
            <a:r>
              <a:rPr lang="en-US" altLang="ko-KR" sz="8000" b="0" spc="600" dirty="0">
                <a:solidFill>
                  <a:schemeClr val="bg1">
                    <a:lumMod val="50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en-US" altLang="ko-KR" sz="11500" b="0" kern="1200" spc="600" dirty="0">
                <a:ln>
                  <a:solidFill>
                    <a:schemeClr val="bg1">
                      <a:alpha val="0"/>
                    </a:schemeClr>
                  </a:solidFill>
                </a:ln>
                <a:pattFill prst="dkUpDiag">
                  <a:fgClr>
                    <a:srgbClr val="2E5A93"/>
                  </a:fgClr>
                  <a:bgClr>
                    <a:srgbClr val="5A7DB6"/>
                  </a:bgClr>
                </a:patt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A</a:t>
            </a:r>
            <a:endParaRPr lang="ko-KR" altLang="en-US" sz="11500" b="0" kern="1200" spc="600" dirty="0">
              <a:ln>
                <a:solidFill>
                  <a:schemeClr val="bg1">
                    <a:alpha val="0"/>
                  </a:schemeClr>
                </a:solidFill>
              </a:ln>
              <a:pattFill prst="dkUpDiag">
                <a:fgClr>
                  <a:srgbClr val="2E5A93"/>
                </a:fgClr>
                <a:bgClr>
                  <a:srgbClr val="5A7DB6"/>
                </a:bgClr>
              </a:patt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 userDrawn="1"/>
        </p:nvSpPr>
        <p:spPr>
          <a:xfrm>
            <a:off x="-1018276" y="0"/>
            <a:ext cx="1018276" cy="82299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7086" tIns="43543" rIns="87086" bIns="435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Q&amp;A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9195710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17" name="TextBox 16"/>
          <p:cNvSpPr txBox="1"/>
          <p:nvPr userDrawn="1"/>
        </p:nvSpPr>
        <p:spPr>
          <a:xfrm>
            <a:off x="246743" y="2951141"/>
            <a:ext cx="9905999" cy="1789123"/>
          </a:xfrm>
          <a:prstGeom prst="rect">
            <a:avLst/>
          </a:prstGeom>
          <a:noFill/>
        </p:spPr>
        <p:txBody>
          <a:bodyPr vert="horz" wrap="square" lIns="0" tIns="47710" rIns="0" bIns="47710" rtlCol="0" anchor="ctr">
            <a:spAutoFit/>
          </a:bodyPr>
          <a:lstStyle>
            <a:lvl1pPr lvl="0">
              <a:spcBef>
                <a:spcPct val="0"/>
              </a:spcBef>
              <a:buNone/>
              <a:defRPr sz="3600" b="1" spc="-15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dist="63500" dir="5400000" algn="t" rotWithShape="0">
                    <a:prstClr val="black">
                      <a:alpha val="40000"/>
                    </a:prstClr>
                  </a:outerShdw>
                </a:effectLst>
                <a:latin typeface="나눔바른고딕" pitchFamily="50" charset="-127"/>
                <a:ea typeface="나눔바른고딕" pitchFamily="50" charset="-127"/>
              </a:defRPr>
            </a:lvl1pPr>
          </a:lstStyle>
          <a:p>
            <a:pPr marL="0" lvl="0" algn="ctr" defTabSz="874349" rtl="0" eaLnBrk="1" latinLnBrk="1" hangingPunct="1">
              <a:spcBef>
                <a:spcPct val="0"/>
              </a:spcBef>
              <a:buNone/>
            </a:pPr>
            <a:r>
              <a:rPr lang="en-US" altLang="ko-KR" sz="11000" b="0" kern="1200" spc="-300" baseline="0" dirty="0">
                <a:ln>
                  <a:solidFill>
                    <a:schemeClr val="bg1">
                      <a:alpha val="0"/>
                    </a:schemeClr>
                  </a:solidFill>
                </a:ln>
                <a:pattFill prst="dkUpDiag">
                  <a:fgClr>
                    <a:srgbClr val="2E5A93"/>
                  </a:fgClr>
                  <a:bgClr>
                    <a:srgbClr val="5A7DB6"/>
                  </a:bgClr>
                </a:patt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Thank</a:t>
            </a:r>
            <a:r>
              <a:rPr lang="en-US" altLang="ko-KR" sz="8800" b="0" kern="1200" spc="-300" baseline="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lang="en-US" altLang="ko-KR" sz="8300" b="0" kern="1200" spc="-300" baseline="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you</a:t>
            </a:r>
            <a:endParaRPr lang="ko-KR" altLang="en-US" sz="8300" b="0" kern="1200" spc="-300" baseline="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>
                  <a:lumMod val="50000"/>
                </a:schemeClr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직사각형 7"/>
          <p:cNvSpPr/>
          <p:nvPr userDrawn="1"/>
        </p:nvSpPr>
        <p:spPr>
          <a:xfrm>
            <a:off x="-1018276" y="0"/>
            <a:ext cx="1018276" cy="82299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7086" tIns="43543" rIns="87086" bIns="435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Thank you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5618538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942313" y="3560847"/>
            <a:ext cx="8724202" cy="958126"/>
          </a:xfrm>
          <a:prstGeom prst="rect">
            <a:avLst/>
          </a:prstGeom>
          <a:noFill/>
        </p:spPr>
        <p:txBody>
          <a:bodyPr vert="horz" wrap="square" lIns="0" tIns="47710" rIns="0" bIns="47710" rtlCol="0" anchor="ctr">
            <a:spAutoFit/>
          </a:bodyPr>
          <a:lstStyle>
            <a:lvl1pPr lvl="0">
              <a:spcBef>
                <a:spcPct val="0"/>
              </a:spcBef>
              <a:buNone/>
              <a:defRPr sz="3600" b="1" spc="-15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dist="63500" dir="5400000" algn="t" rotWithShape="0">
                    <a:prstClr val="black">
                      <a:alpha val="40000"/>
                    </a:prstClr>
                  </a:outerShdw>
                </a:effectLst>
                <a:latin typeface="나눔바른고딕" pitchFamily="50" charset="-127"/>
                <a:ea typeface="나눔바른고딕" pitchFamily="50" charset="-127"/>
              </a:defRPr>
            </a:lvl1pPr>
          </a:lstStyle>
          <a:p>
            <a:pPr marL="0" lvl="0" algn="ctr" defTabSz="874349" rtl="0" eaLnBrk="1" latinLnBrk="1" hangingPunct="1">
              <a:lnSpc>
                <a:spcPct val="70000"/>
              </a:lnSpc>
              <a:spcBef>
                <a:spcPct val="0"/>
              </a:spcBef>
              <a:buNone/>
            </a:pPr>
            <a:r>
              <a:rPr lang="en-US" altLang="ko-KR" sz="8000" b="0" kern="1200" spc="-300" dirty="0">
                <a:ln>
                  <a:solidFill>
                    <a:schemeClr val="bg1">
                      <a:alpha val="0"/>
                    </a:schemeClr>
                  </a:solidFill>
                </a:ln>
                <a:pattFill prst="dkUpDiag">
                  <a:fgClr>
                    <a:srgbClr val="2E5A93"/>
                  </a:fgClr>
                  <a:bgClr>
                    <a:srgbClr val="5A7DB6"/>
                  </a:bgClr>
                </a:patt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End</a:t>
            </a:r>
            <a:r>
              <a:rPr lang="en-US" altLang="ko-KR" sz="6000" b="0" kern="1200" spc="-3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of document</a:t>
            </a:r>
          </a:p>
        </p:txBody>
      </p:sp>
      <p:sp>
        <p:nvSpPr>
          <p:cNvPr id="9" name="직사각형 8"/>
          <p:cNvSpPr/>
          <p:nvPr userDrawn="1"/>
        </p:nvSpPr>
        <p:spPr>
          <a:xfrm>
            <a:off x="-1311696" y="0"/>
            <a:ext cx="1311696" cy="82299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7086" tIns="43543" rIns="87086" bIns="435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End of document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21931578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="" xmlns:a16="http://schemas.microsoft.com/office/drawing/2014/main" id="{EC17E889-202C-4169-B0EF-C91B6C82B8FF}"/>
              </a:ext>
            </a:extLst>
          </p:cNvPr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98"/>
          </a:p>
        </p:txBody>
      </p:sp>
      <p:sp>
        <p:nvSpPr>
          <p:cNvPr id="14" name="직사각형 13">
            <a:extLst>
              <a:ext uri="{FF2B5EF4-FFF2-40B4-BE49-F238E27FC236}">
                <a16:creationId xmlns="" xmlns:a16="http://schemas.microsoft.com/office/drawing/2014/main" id="{3C2210CC-5C0C-4A5A-90D0-A3F6A427FE94}"/>
              </a:ext>
            </a:extLst>
          </p:cNvPr>
          <p:cNvSpPr/>
          <p:nvPr userDrawn="1"/>
        </p:nvSpPr>
        <p:spPr>
          <a:xfrm>
            <a:off x="0" y="1"/>
            <a:ext cx="9906000" cy="759511"/>
          </a:xfrm>
          <a:prstGeom prst="rect">
            <a:avLst/>
          </a:prstGeom>
          <a:solidFill>
            <a:srgbClr val="0F35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98"/>
          </a:p>
        </p:txBody>
      </p:sp>
      <p:grpSp>
        <p:nvGrpSpPr>
          <p:cNvPr id="9" name="그룹 8">
            <a:extLst>
              <a:ext uri="{FF2B5EF4-FFF2-40B4-BE49-F238E27FC236}">
                <a16:creationId xmlns="" xmlns:a16="http://schemas.microsoft.com/office/drawing/2014/main" id="{3C6EF842-D4D9-435E-A0BF-FB603C1B90A4}"/>
              </a:ext>
            </a:extLst>
          </p:cNvPr>
          <p:cNvGrpSpPr/>
          <p:nvPr userDrawn="1"/>
        </p:nvGrpSpPr>
        <p:grpSpPr>
          <a:xfrm>
            <a:off x="0" y="112502"/>
            <a:ext cx="9906000" cy="6716966"/>
            <a:chOff x="0" y="112502"/>
            <a:chExt cx="12192000" cy="6716966"/>
          </a:xfrm>
        </p:grpSpPr>
        <p:pic>
          <p:nvPicPr>
            <p:cNvPr id="8" name="그림 7">
              <a:extLst>
                <a:ext uri="{FF2B5EF4-FFF2-40B4-BE49-F238E27FC236}">
                  <a16:creationId xmlns="" xmlns:a16="http://schemas.microsoft.com/office/drawing/2014/main" id="{1941B79C-B773-4BF0-9087-3405BE7AAF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10863" y="112502"/>
              <a:ext cx="1518950" cy="474282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9EA4C1B9-94BB-4963-A552-C05E68B0CF76}"/>
                </a:ext>
              </a:extLst>
            </p:cNvPr>
            <p:cNvSpPr txBox="1"/>
            <p:nvPr userDrawn="1"/>
          </p:nvSpPr>
          <p:spPr>
            <a:xfrm>
              <a:off x="0" y="6637108"/>
              <a:ext cx="12192000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650" b="1" dirty="0">
                  <a:solidFill>
                    <a:srgbClr val="0F3575"/>
                  </a:solidFill>
                  <a:latin typeface="+mn-ea"/>
                  <a:cs typeface="Calibri" pitchFamily="34" charset="0"/>
                </a:rPr>
                <a:t>- Internal Use Only -</a:t>
              </a:r>
              <a:endParaRPr lang="ko-KR" altLang="en-US" sz="650" b="1" dirty="0">
                <a:solidFill>
                  <a:srgbClr val="0F3575"/>
                </a:solidFill>
              </a:endParaRPr>
            </a:p>
          </p:txBody>
        </p:sp>
      </p:grpSp>
      <p:sp>
        <p:nvSpPr>
          <p:cNvPr id="2" name="날짜 개체 틀 1">
            <a:extLst>
              <a:ext uri="{FF2B5EF4-FFF2-40B4-BE49-F238E27FC236}">
                <a16:creationId xmlns="" xmlns:a16="http://schemas.microsoft.com/office/drawing/2014/main" id="{8A5245EB-1229-431C-A597-E2FC9E57ECF1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D0EBEFFC-AF27-4EBB-8603-661974BF80C6}" type="datetimeFigureOut">
              <a:rPr lang="ko-KR" altLang="en-US" smtClean="0"/>
              <a:t>2018. 10. 31.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="" xmlns:a16="http://schemas.microsoft.com/office/drawing/2014/main" id="{6424D3E4-D4EC-4BE4-9EB5-F6148D8ABC2E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="" xmlns:a16="http://schemas.microsoft.com/office/drawing/2014/main" id="{5E3772E4-118D-4564-9AC8-5197B91AFE9D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094E2970-59CD-4D68-8A7A-C373E43F10A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9402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2091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63" r:id="rId2"/>
    <p:sldLayoutId id="2147483679" r:id="rId3"/>
    <p:sldLayoutId id="2147483691" r:id="rId4"/>
    <p:sldLayoutId id="2147483692" r:id="rId5"/>
    <p:sldLayoutId id="2147483689" r:id="rId6"/>
    <p:sldLayoutId id="2147483685" r:id="rId7"/>
    <p:sldLayoutId id="2147483690" r:id="rId8"/>
    <p:sldLayoutId id="2147483693" r:id="rId9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172.16.5.93:15600/app/monitoring#/overview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172.16.5.93:15600/app/monitoring#/overview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172.16.51.20:8070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172.16.51.20:8070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172.16.5.101:8080/#/dashboard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172.16.5.101:8080/#/dashboard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11" Type="http://schemas.openxmlformats.org/officeDocument/2006/relationships/image" Target="../media/image13.png"/><Relationship Id="rId5" Type="http://schemas.openxmlformats.org/officeDocument/2006/relationships/image" Target="../media/image8.pn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6280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5. </a:t>
            </a:r>
            <a:r>
              <a:rPr lang="ko-KR" altLang="en-US" dirty="0" smtClean="0"/>
              <a:t>논리적 </a:t>
            </a:r>
            <a:r>
              <a:rPr lang="en-US" altLang="ko-KR" dirty="0" smtClean="0"/>
              <a:t>S/W </a:t>
            </a:r>
            <a:r>
              <a:rPr lang="ko-KR" altLang="en-US" dirty="0" smtClean="0"/>
              <a:t>구성</a:t>
            </a:r>
            <a:endParaRPr lang="ko-KR" altLang="en-US" sz="2000" dirty="0"/>
          </a:p>
        </p:txBody>
      </p:sp>
      <p:graphicFrame>
        <p:nvGraphicFramePr>
          <p:cNvPr id="76" name="표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682070"/>
              </p:ext>
            </p:extLst>
          </p:nvPr>
        </p:nvGraphicFramePr>
        <p:xfrm>
          <a:off x="268738" y="1160748"/>
          <a:ext cx="9360471" cy="5292588"/>
        </p:xfrm>
        <a:graphic>
          <a:graphicData uri="http://schemas.openxmlformats.org/drawingml/2006/table">
            <a:tbl>
              <a:tblPr/>
              <a:tblGrid>
                <a:gridCol w="1669190"/>
                <a:gridCol w="783591"/>
                <a:gridCol w="805247"/>
                <a:gridCol w="637488"/>
                <a:gridCol w="637488"/>
                <a:gridCol w="637488"/>
                <a:gridCol w="1811807"/>
                <a:gridCol w="2378172"/>
              </a:tblGrid>
              <a:tr h="23412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용도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S/W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서버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포트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프로토콜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인스턴스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위치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비고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458063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logstash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#1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logstash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hsnc-obpkfk01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/data/elk/logstash-6.4.0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1" hangingPunct="1"/>
                      <a:r>
                        <a:rPr lang="en-US" altLang="ko-KR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Oracle,Maxgauge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데이터 수집용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건설 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DB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일일점검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리조트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DB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일일점검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케미칼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DB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일일점검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SFAR DB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일일점검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S&amp;C DB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일일점검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갤러리아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DB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일일점검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넷백업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수집현황 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altLang="ko-KR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maxgauge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en-US" altLang="ko-KR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phgical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logical read)</a:t>
                      </a:r>
                      <a:b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altLang="ko-KR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maxgauge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(session count, lock session)</a:t>
                      </a:r>
                      <a:b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altLang="ko-KR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maxgauge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(event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등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36000" marR="4787" marT="47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02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logstash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#2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logstash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/data/elk/logstash-6.4.0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1" hangingPunct="1"/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NW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데이터 수집용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DNS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시스템 로그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switch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시스템 로그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L4, IPS, IP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관리툴등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/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NMS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VPN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시스템 로그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방화벽 시스템 로그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웹방화벽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시스템 로그</a:t>
                      </a:r>
                    </a:p>
                  </a:txBody>
                  <a:tcPr marL="36000" marR="4787" marT="47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999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logstash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logstash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/data/elk/logstash-6.4.0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1" hangingPunct="1"/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Jennifer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데이터 수집용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한화시스템 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Jennifer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한화케미칼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Jennifer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G11 Jennifer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리조트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Jennifer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토탈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Jennifer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갤러리아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Jennifer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Patrol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데이터 수집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CPU,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메모리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, Disk, Disk IO</a:t>
                      </a:r>
                    </a:p>
                  </a:txBody>
                  <a:tcPr marL="36000" marR="4787" marT="47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468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logstash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for Kafka #1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/data/elk/elasticsearch-6.4.0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o OS/WAS/DB Log Metric 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데이터 수집</a:t>
                      </a:r>
                    </a:p>
                    <a:p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- Windows Metric, Linux Metric</a:t>
                      </a:r>
                    </a:p>
                    <a:p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- Windows OS Log, Linux OS Log</a:t>
                      </a:r>
                    </a:p>
                    <a:p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- MSSQL Error Log</a:t>
                      </a:r>
                    </a:p>
                    <a:p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- IIS Log</a:t>
                      </a:r>
                    </a:p>
                    <a:p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- WEB access, error log</a:t>
                      </a:r>
                    </a:p>
                    <a:p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- WAS </a:t>
                      </a:r>
                      <a:r>
                        <a:rPr lang="en-US" altLang="ko-KR" sz="900" dirty="0" err="1" smtClean="0">
                          <a:latin typeface="+mn-ea"/>
                          <a:ea typeface="+mn-ea"/>
                        </a:rPr>
                        <a:t>nohup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, server, access log</a:t>
                      </a:r>
                    </a:p>
                    <a:p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- Alert log, Trace log, listener log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628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logstash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for Kafka #2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/data/elk/elasticsearch-6.4.0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logstash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for Kafka #3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/data/elk/elasticsearch-6.4.0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945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66229" y="2351939"/>
            <a:ext cx="5195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ko-KR" sz="3200" b="1" cap="all" spc="100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2E5A93"/>
                </a:solidFill>
                <a:latin typeface="맑은 고딕" panose="020B0503020000020004" pitchFamily="50" charset="-127"/>
              </a:rPr>
              <a:t>Ⅱ.</a:t>
            </a:r>
            <a:r>
              <a:rPr lang="ko-KR" altLang="en-US" sz="3200" b="1" cap="all" spc="100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2E5A93"/>
                </a:solidFill>
                <a:latin typeface="맑은 고딕" panose="020B0503020000020004" pitchFamily="50" charset="-127"/>
              </a:rPr>
              <a:t>개선 사항</a:t>
            </a:r>
            <a:endParaRPr lang="en-US" altLang="ko-KR" sz="3200" b="1" cap="all" spc="1000" dirty="0">
              <a:ln>
                <a:solidFill>
                  <a:prstClr val="white">
                    <a:alpha val="0"/>
                  </a:prstClr>
                </a:solidFill>
              </a:ln>
              <a:solidFill>
                <a:srgbClr val="2E5A93"/>
              </a:solidFill>
              <a:latin typeface="맑은 고딕" panose="020B0503020000020004" pitchFamily="50" charset="-127"/>
            </a:endParaRPr>
          </a:p>
        </p:txBody>
      </p:sp>
      <p:cxnSp>
        <p:nvCxnSpPr>
          <p:cNvPr id="3" name="직선 화살표 연결선 2"/>
          <p:cNvCxnSpPr/>
          <p:nvPr/>
        </p:nvCxnSpPr>
        <p:spPr>
          <a:xfrm flipH="1" flipV="1">
            <a:off x="4109038" y="3026833"/>
            <a:ext cx="2346938" cy="31676"/>
          </a:xfrm>
          <a:prstGeom prst="straightConnector1">
            <a:avLst/>
          </a:prstGeom>
          <a:ln w="19050">
            <a:solidFill>
              <a:srgbClr val="B3C3D7"/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948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/>
              <a:t>처리량 증가를 위한 시스템 구조 </a:t>
            </a:r>
            <a:r>
              <a:rPr lang="ko-KR" altLang="en-US" dirty="0" smtClean="0"/>
              <a:t>개선</a:t>
            </a:r>
            <a:endParaRPr lang="ko-KR" altLang="en-US" sz="2000" dirty="0"/>
          </a:p>
        </p:txBody>
      </p:sp>
      <p:sp>
        <p:nvSpPr>
          <p:cNvPr id="28" name="텍스트 개체 틀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marL="268288" indent="-268288" defTabSz="874349" latinLnBrk="0">
              <a:lnSpc>
                <a:spcPct val="120000"/>
              </a:lnSpc>
              <a:spcBef>
                <a:spcPts val="600"/>
              </a:spcBef>
              <a:buSzPct val="100000"/>
              <a:buBlip>
                <a:blip r:embed="rId2"/>
              </a:buBlip>
            </a:pPr>
            <a:r>
              <a:rPr lang="en-US" altLang="ko-KR" sz="1600" b="1" kern="0" dirty="0">
                <a:latin typeface="+mn-ea"/>
              </a:rPr>
              <a:t>OS </a:t>
            </a:r>
            <a:r>
              <a:rPr lang="ko-KR" altLang="en-US" sz="1600" b="1" kern="0" dirty="0">
                <a:latin typeface="+mn-ea"/>
              </a:rPr>
              <a:t>가용성 확대를 위한 </a:t>
            </a:r>
            <a:r>
              <a:rPr lang="en-US" altLang="ko-KR" sz="1600" b="1" kern="0" dirty="0">
                <a:latin typeface="+mn-ea"/>
              </a:rPr>
              <a:t>kernel </a:t>
            </a:r>
            <a:r>
              <a:rPr lang="en-US" altLang="ko-KR" sz="1600" b="1" kern="0" dirty="0" smtClean="0">
                <a:latin typeface="+mn-ea"/>
              </a:rPr>
              <a:t>Parameter </a:t>
            </a:r>
            <a:r>
              <a:rPr lang="ko-KR" altLang="en-US" sz="1600" b="1" kern="0" dirty="0" smtClean="0">
                <a:latin typeface="+mn-ea"/>
              </a:rPr>
              <a:t>설정</a:t>
            </a:r>
            <a:endParaRPr lang="en-US" altLang="ko-KR" sz="1600" b="1" kern="0" dirty="0">
              <a:latin typeface="+mn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4024549"/>
              </p:ext>
            </p:extLst>
          </p:nvPr>
        </p:nvGraphicFramePr>
        <p:xfrm>
          <a:off x="416496" y="2127557"/>
          <a:ext cx="9109012" cy="251719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556284"/>
                <a:gridCol w="1152128"/>
                <a:gridCol w="5400600"/>
              </a:tblGrid>
              <a:tr h="264795">
                <a:tc>
                  <a:txBody>
                    <a:bodyPr/>
                    <a:lstStyle/>
                    <a:p>
                      <a:pPr marL="75565" algn="ctr">
                        <a:lnSpc>
                          <a:spcPts val="1960"/>
                        </a:lnSpc>
                        <a:spcAft>
                          <a:spcPts val="0"/>
                        </a:spcAft>
                      </a:pPr>
                      <a:r>
                        <a:rPr lang="ko-KR" altLang="ko-KR" sz="1000" b="1" i="0" kern="100" dirty="0" smtClean="0">
                          <a:effectLst/>
                          <a:latin typeface="+mn-ea"/>
                          <a:ea typeface="+mn-ea"/>
                          <a:cs typeface="산돌고딕 M"/>
                        </a:rPr>
                        <a:t>항목</a:t>
                      </a:r>
                      <a:endParaRPr lang="ko-KR" sz="1000" b="1" i="0" dirty="0">
                        <a:effectLst/>
                        <a:latin typeface="+mn-ea"/>
                        <a:ea typeface="+mn-ea"/>
                        <a:cs typeface="Noto Sans CJK JP Regular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75565" algn="ctr">
                        <a:lnSpc>
                          <a:spcPts val="196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000" b="1" i="0" dirty="0" smtClean="0">
                          <a:effectLst/>
                          <a:latin typeface="+mn-ea"/>
                          <a:ea typeface="+mn-ea"/>
                          <a:cs typeface="Noto Sans CJK JP Regular"/>
                        </a:rPr>
                        <a:t>서비스 </a:t>
                      </a:r>
                      <a:r>
                        <a:rPr lang="ko-KR" altLang="en-US" sz="1000" b="1" i="0" dirty="0" err="1" smtClean="0">
                          <a:effectLst/>
                          <a:latin typeface="+mn-ea"/>
                          <a:ea typeface="+mn-ea"/>
                          <a:cs typeface="Noto Sans CJK JP Regular"/>
                        </a:rPr>
                        <a:t>권장값</a:t>
                      </a:r>
                      <a:endParaRPr lang="ko-KR" sz="1000" b="1" i="0" dirty="0">
                        <a:effectLst/>
                        <a:latin typeface="+mn-ea"/>
                        <a:ea typeface="+mn-ea"/>
                        <a:cs typeface="Noto Sans CJK JP Regular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75565" algn="ctr">
                        <a:lnSpc>
                          <a:spcPts val="196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000" b="1" i="0" dirty="0" err="1" smtClean="0">
                          <a:effectLst/>
                          <a:latin typeface="+mn-ea"/>
                          <a:ea typeface="+mn-ea"/>
                          <a:cs typeface="Noto Sans CJK JP Regular"/>
                        </a:rPr>
                        <a:t>파라미터</a:t>
                      </a:r>
                      <a:r>
                        <a:rPr lang="ko-KR" altLang="en-US" sz="1000" b="1" i="0" dirty="0" smtClean="0">
                          <a:effectLst/>
                          <a:latin typeface="+mn-ea"/>
                          <a:ea typeface="+mn-ea"/>
                          <a:cs typeface="Noto Sans CJK JP Regular"/>
                        </a:rPr>
                        <a:t> 설명</a:t>
                      </a:r>
                      <a:endParaRPr lang="ko-KR" sz="1000" b="1" i="0" dirty="0">
                        <a:effectLst/>
                        <a:latin typeface="+mn-ea"/>
                        <a:ea typeface="+mn-ea"/>
                        <a:cs typeface="Noto Sans CJK JP Regular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203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net.ipv4.tcp_max_syn_backlog</a:t>
                      </a:r>
                    </a:p>
                  </a:txBody>
                  <a:tcPr marL="10800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8192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ko-KR" sz="1000" b="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소켓의</a:t>
                      </a:r>
                      <a:r>
                        <a:rPr lang="en-US" altLang="ko-KR" sz="1000" b="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 listen backlog </a:t>
                      </a:r>
                      <a:r>
                        <a:rPr lang="ko-KR" altLang="ko-KR" sz="1000" b="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값 조정으로 동시접속이 몰릴 경우에 대한 최적화</a:t>
                      </a:r>
                    </a:p>
                  </a:txBody>
                  <a:tcPr marL="72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4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net.ipv4.tcp_keepalive_time</a:t>
                      </a:r>
                    </a:p>
                  </a:txBody>
                  <a:tcPr marL="10800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1300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1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000" b="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해당 </a:t>
                      </a:r>
                      <a:r>
                        <a:rPr lang="ko-KR" sz="1000" b="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시간을 </a:t>
                      </a:r>
                      <a:r>
                        <a:rPr lang="ko-KR" sz="1000" b="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줄이면 </a:t>
                      </a:r>
                      <a:r>
                        <a:rPr lang="ko-KR" sz="1000" b="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비정상적</a:t>
                      </a:r>
                      <a:r>
                        <a:rPr lang="en-US" altLang="ko-KR" sz="1000" b="0" kern="100" baseline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en-US" sz="1000" b="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stale</a:t>
                      </a:r>
                      <a:r>
                        <a:rPr lang="ko-KR" sz="1000" b="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된 접속을 해제하는 시간을 줄일 수 있음</a:t>
                      </a:r>
                      <a:r>
                        <a:rPr lang="en-US" sz="1000" b="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.</a:t>
                      </a:r>
                      <a:endParaRPr lang="ko-KR" sz="10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72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net.ipv4.tcp_keepalive_intvl</a:t>
                      </a:r>
                    </a:p>
                  </a:txBody>
                  <a:tcPr marL="10800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1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0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keepalive_probes</a:t>
                      </a:r>
                      <a:r>
                        <a:rPr lang="en-US" altLang="ko-KR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를 보낼 간격을 정함</a:t>
                      </a:r>
                      <a:r>
                        <a:rPr lang="en-US" altLang="ko-KR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. probe </a:t>
                      </a:r>
                      <a:r>
                        <a:rPr lang="ko-KR" alt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를 보낸 후</a:t>
                      </a:r>
                      <a:r>
                        <a:rPr lang="en-US" altLang="ko-KR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probes * </a:t>
                      </a:r>
                      <a:r>
                        <a:rPr lang="en-US" altLang="ko-KR" sz="10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intvl</a:t>
                      </a:r>
                      <a:r>
                        <a:rPr lang="en-US" altLang="ko-KR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의 시간이 지나도록 응답이 없으면 연결이 해제된 것으로 간주</a:t>
                      </a:r>
                      <a:endParaRPr lang="en-US" altLang="ko-KR" sz="10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72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3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net.ipv4.tcp_keepalive_probes</a:t>
                      </a:r>
                    </a:p>
                  </a:txBody>
                  <a:tcPr marL="10800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1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연결이 끊어졌다고 판단할 때까지</a:t>
                      </a:r>
                      <a:r>
                        <a:rPr lang="en-US" altLang="ko-KR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얼마나 </a:t>
                      </a:r>
                      <a:r>
                        <a:rPr lang="en-US" altLang="ko-KR" sz="10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keepalive</a:t>
                      </a:r>
                      <a:r>
                        <a:rPr lang="en-US" altLang="ko-KR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probe </a:t>
                      </a:r>
                      <a:r>
                        <a:rPr lang="ko-KR" alt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를 보낼지 결정</a:t>
                      </a:r>
                      <a:endParaRPr lang="en-US" altLang="ko-KR" sz="10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72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net.ipv4.tcp_fin_timeout</a:t>
                      </a:r>
                    </a:p>
                  </a:txBody>
                  <a:tcPr marL="10800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1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FIN_TIMEOUT </a:t>
                      </a:r>
                      <a:r>
                        <a:rPr lang="ko-KR" sz="1000" b="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대기 </a:t>
                      </a:r>
                      <a:r>
                        <a:rPr lang="ko-KR" sz="1000" b="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시간</a:t>
                      </a:r>
                      <a:r>
                        <a:rPr lang="ko-KR" altLang="en-US" sz="1000" b="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이며</a:t>
                      </a:r>
                      <a:r>
                        <a:rPr lang="en-US" altLang="ko-KR" sz="1000" b="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, </a:t>
                      </a:r>
                      <a:r>
                        <a:rPr lang="ko-KR" altLang="en-US" sz="1000" b="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해당 시간</a:t>
                      </a:r>
                      <a:r>
                        <a:rPr lang="ko-KR" sz="1000" b="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을 </a:t>
                      </a:r>
                      <a:r>
                        <a:rPr lang="ko-KR" sz="1000" b="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줄이면 끊어진 소켓의 소거 시간을 줄일 수 있음</a:t>
                      </a:r>
                      <a:r>
                        <a:rPr lang="en-US" sz="1000" b="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.</a:t>
                      </a:r>
                      <a:endParaRPr lang="ko-KR" sz="10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72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net.ipv4.tcp_rfc1337</a:t>
                      </a:r>
                    </a:p>
                  </a:txBody>
                  <a:tcPr marL="10800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1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sz="1000" b="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클라이언트의 소켓으로부터</a:t>
                      </a:r>
                      <a:r>
                        <a:rPr lang="en-US" sz="1000" b="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 RST</a:t>
                      </a:r>
                      <a:r>
                        <a:rPr lang="ko-KR" sz="1000" b="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을 받아</a:t>
                      </a:r>
                      <a:r>
                        <a:rPr lang="en-US" sz="1000" b="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 TIME_WAIT </a:t>
                      </a:r>
                      <a:r>
                        <a:rPr lang="ko-KR" sz="1000" b="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상태로 가는 경우 즉시 소켓을 종료시킴</a:t>
                      </a:r>
                      <a:r>
                        <a:rPr lang="en-US" sz="1000" b="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. </a:t>
                      </a:r>
                      <a:endParaRPr lang="ko-KR" sz="10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72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net.ipv4.tcp_tw_reuse</a:t>
                      </a:r>
                    </a:p>
                  </a:txBody>
                  <a:tcPr marL="10800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1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000" b="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사용이 종료된 소켓을 재사용 할지 여부</a:t>
                      </a:r>
                      <a:endParaRPr lang="en-US" altLang="ko-KR" sz="10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72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net.ipv4.tcp_max_tw_buckets</a:t>
                      </a:r>
                    </a:p>
                  </a:txBody>
                  <a:tcPr marL="10800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65536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fontAlgn="ctr" latinLnBrk="1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000" b="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동시에 유지 가능한 </a:t>
                      </a:r>
                      <a:r>
                        <a:rPr lang="en-US" altLang="ko-KR" sz="1000" b="0" kern="1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timewait</a:t>
                      </a:r>
                      <a:r>
                        <a:rPr lang="en-US" altLang="ko-KR" sz="1000" b="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ko-KR" altLang="en-US" sz="1000" b="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소켓의 수</a:t>
                      </a:r>
                      <a:endParaRPr lang="en-US" altLang="ko-KR" sz="1000" b="0" kern="10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  <a:p>
                      <a:pPr marL="0" algn="just" defTabSz="914400" rtl="0" eaLnBrk="1" fontAlgn="ctr" latinLnBrk="1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000" b="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만약 지정된 숫자를 초과하였을 경우에는 </a:t>
                      </a:r>
                      <a:r>
                        <a:rPr lang="en-US" altLang="ko-KR" sz="1000" b="0" kern="1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timewait</a:t>
                      </a:r>
                      <a:r>
                        <a:rPr lang="en-US" altLang="ko-KR" sz="1000" b="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ko-KR" altLang="en-US" sz="1000" b="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소켓이 없어지며 경고 메시지가 출력</a:t>
                      </a:r>
                      <a:endParaRPr lang="en-US" altLang="ko-KR" sz="10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72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416496" y="1772816"/>
            <a:ext cx="4913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ko-KR" sz="1400" b="1" dirty="0"/>
              <a:t>OS - Kernel Parameter (/</a:t>
            </a:r>
            <a:r>
              <a:rPr lang="en-US" altLang="ko-KR" sz="1400" b="1" dirty="0" err="1"/>
              <a:t>etc</a:t>
            </a:r>
            <a:r>
              <a:rPr lang="en-US" altLang="ko-KR" sz="1400" b="1" dirty="0"/>
              <a:t>/</a:t>
            </a:r>
            <a:r>
              <a:rPr lang="en-US" altLang="ko-KR" sz="1400" b="1" dirty="0" err="1"/>
              <a:t>sysctl.conf</a:t>
            </a:r>
            <a:r>
              <a:rPr lang="en-US" altLang="ko-KR" sz="1400" b="1" dirty="0"/>
              <a:t>)</a:t>
            </a:r>
          </a:p>
        </p:txBody>
      </p:sp>
      <p:grpSp>
        <p:nvGrpSpPr>
          <p:cNvPr id="46" name="그룹 45"/>
          <p:cNvGrpSpPr/>
          <p:nvPr/>
        </p:nvGrpSpPr>
        <p:grpSpPr>
          <a:xfrm>
            <a:off x="5277036" y="926733"/>
            <a:ext cx="4395051" cy="930636"/>
            <a:chOff x="4625811" y="926733"/>
            <a:chExt cx="5115131" cy="1110656"/>
          </a:xfrm>
        </p:grpSpPr>
        <p:pic>
          <p:nvPicPr>
            <p:cNvPr id="4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5811" y="926733"/>
              <a:ext cx="5115131" cy="1110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8" name="직사각형 47"/>
            <p:cNvSpPr/>
            <p:nvPr/>
          </p:nvSpPr>
          <p:spPr>
            <a:xfrm>
              <a:off x="5044840" y="926733"/>
              <a:ext cx="4336653" cy="1110656"/>
            </a:xfrm>
            <a:prstGeom prst="rect">
              <a:avLst/>
            </a:prstGeom>
            <a:solidFill>
              <a:srgbClr val="FF0000">
                <a:alpha val="5000"/>
              </a:srgbClr>
            </a:solidFill>
            <a:ln w="1905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16495" y="4849415"/>
            <a:ext cx="4913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ko-KR" altLang="en-US" sz="1400" b="1" dirty="0"/>
              <a:t>주요 </a:t>
            </a:r>
            <a:r>
              <a:rPr lang="en-US" altLang="ko-KR" sz="1400" b="1" dirty="0" err="1"/>
              <a:t>ulimit</a:t>
            </a:r>
            <a:r>
              <a:rPr lang="en-US" altLang="ko-KR" sz="1400" b="1" dirty="0"/>
              <a:t>  configure  (/</a:t>
            </a:r>
            <a:r>
              <a:rPr lang="en-US" altLang="ko-KR" sz="1400" b="1" dirty="0" err="1"/>
              <a:t>etc</a:t>
            </a:r>
            <a:r>
              <a:rPr lang="en-US" altLang="ko-KR" sz="1400" b="1" dirty="0"/>
              <a:t>/security/</a:t>
            </a:r>
            <a:r>
              <a:rPr lang="en-US" altLang="ko-KR" sz="1400" b="1" dirty="0" err="1"/>
              <a:t>limit.conf</a:t>
            </a:r>
            <a:r>
              <a:rPr lang="en-US" altLang="ko-KR" sz="1400" b="1" dirty="0"/>
              <a:t>)</a:t>
            </a:r>
          </a:p>
        </p:txBody>
      </p:sp>
      <p:graphicFrame>
        <p:nvGraphicFramePr>
          <p:cNvPr id="50" name="표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8328816"/>
              </p:ext>
            </p:extLst>
          </p:nvPr>
        </p:nvGraphicFramePr>
        <p:xfrm>
          <a:off x="416495" y="5200236"/>
          <a:ext cx="9109013" cy="116239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556285"/>
                <a:gridCol w="1152128"/>
                <a:gridCol w="5400600"/>
              </a:tblGrid>
              <a:tr h="264795">
                <a:tc>
                  <a:txBody>
                    <a:bodyPr/>
                    <a:lstStyle/>
                    <a:p>
                      <a:pPr marL="75565" algn="ctr">
                        <a:lnSpc>
                          <a:spcPts val="1960"/>
                        </a:lnSpc>
                        <a:spcAft>
                          <a:spcPts val="0"/>
                        </a:spcAft>
                      </a:pPr>
                      <a:r>
                        <a:rPr lang="ko-KR" altLang="ko-KR" sz="1000" b="1" i="0" kern="100" dirty="0" smtClean="0">
                          <a:effectLst/>
                          <a:latin typeface="+mn-ea"/>
                          <a:ea typeface="+mn-ea"/>
                          <a:cs typeface="산돌고딕 M"/>
                        </a:rPr>
                        <a:t>항목</a:t>
                      </a:r>
                      <a:endParaRPr lang="ko-KR" sz="1000" b="1" i="0" dirty="0">
                        <a:effectLst/>
                        <a:latin typeface="+mn-ea"/>
                        <a:ea typeface="+mn-ea"/>
                        <a:cs typeface="Noto Sans CJK JP Regular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75565" algn="ctr">
                        <a:lnSpc>
                          <a:spcPts val="196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000" b="1" i="0" dirty="0" smtClean="0">
                          <a:effectLst/>
                          <a:latin typeface="+mn-ea"/>
                          <a:ea typeface="+mn-ea"/>
                          <a:cs typeface="Noto Sans CJK JP Regular"/>
                        </a:rPr>
                        <a:t>서비스 </a:t>
                      </a:r>
                      <a:r>
                        <a:rPr lang="ko-KR" altLang="en-US" sz="1000" b="1" i="0" dirty="0" err="1" smtClean="0">
                          <a:effectLst/>
                          <a:latin typeface="+mn-ea"/>
                          <a:ea typeface="+mn-ea"/>
                          <a:cs typeface="Noto Sans CJK JP Regular"/>
                        </a:rPr>
                        <a:t>권장값</a:t>
                      </a:r>
                      <a:endParaRPr lang="ko-KR" sz="1000" b="1" i="0" dirty="0">
                        <a:effectLst/>
                        <a:latin typeface="+mn-ea"/>
                        <a:ea typeface="+mn-ea"/>
                        <a:cs typeface="Noto Sans CJK JP Regular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75565" algn="ctr">
                        <a:lnSpc>
                          <a:spcPts val="196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000" b="1" i="0" dirty="0" err="1" smtClean="0">
                          <a:effectLst/>
                          <a:latin typeface="+mn-ea"/>
                          <a:ea typeface="+mn-ea"/>
                          <a:cs typeface="Noto Sans CJK JP Regular"/>
                        </a:rPr>
                        <a:t>파라미터</a:t>
                      </a:r>
                      <a:r>
                        <a:rPr lang="ko-KR" altLang="en-US" sz="1000" b="1" i="0" dirty="0" smtClean="0">
                          <a:effectLst/>
                          <a:latin typeface="+mn-ea"/>
                          <a:ea typeface="+mn-ea"/>
                          <a:cs typeface="Noto Sans CJK JP Regular"/>
                        </a:rPr>
                        <a:t> 설명</a:t>
                      </a:r>
                      <a:endParaRPr lang="ko-KR" sz="1000" b="1" i="0" dirty="0">
                        <a:effectLst/>
                        <a:latin typeface="+mn-ea"/>
                        <a:ea typeface="+mn-ea"/>
                        <a:cs typeface="Noto Sans CJK JP Regular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203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err="1" smtClean="0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nofile</a:t>
                      </a:r>
                      <a:r>
                        <a:rPr lang="en-US" sz="1000" b="0" i="0" u="none" strike="noStrike" baseline="0" dirty="0" smtClean="0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 soft</a:t>
                      </a:r>
                      <a:endParaRPr lang="en-US" sz="1000" b="0" i="0" u="none" strike="noStrike" dirty="0"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65535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일반 유저가 오픈 할 수 있는 최대 파일 개수</a:t>
                      </a:r>
                      <a:endParaRPr lang="en-US" altLang="ko-KR" sz="10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108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44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err="1" smtClean="0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nofile</a:t>
                      </a:r>
                      <a:r>
                        <a:rPr lang="en-US" sz="1000" b="0" i="0" u="none" strike="noStrike" dirty="0" smtClean="0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 hard</a:t>
                      </a:r>
                      <a:endParaRPr lang="en-US" sz="1000" b="0" i="0" u="none" strike="noStrike" dirty="0"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65535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시스템에서 설정 된 </a:t>
                      </a:r>
                      <a:r>
                        <a:rPr lang="ko-KR" altLang="en-US" sz="1000" b="0" kern="10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오픈할</a:t>
                      </a:r>
                      <a:r>
                        <a:rPr lang="ko-KR" altLang="en-US" sz="1000" b="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 수 있는 최대 파일 개수</a:t>
                      </a:r>
                      <a:endParaRPr lang="en-US" altLang="ko-KR" sz="10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108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err="1" smtClean="0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nproc</a:t>
                      </a:r>
                      <a:r>
                        <a:rPr lang="en-US" sz="1000" b="0" i="0" u="none" strike="noStrike" dirty="0" smtClean="0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 soft</a:t>
                      </a:r>
                      <a:endParaRPr lang="en-US" sz="1000" b="0" i="0" u="none" strike="noStrike" dirty="0"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16384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일반 사용자가 실행할 수 있는 최대 프로세스 개수</a:t>
                      </a:r>
                      <a:endParaRPr lang="en-US" altLang="ko-KR" sz="10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108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3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err="1" smtClean="0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nproc</a:t>
                      </a:r>
                      <a:r>
                        <a:rPr lang="en-US" sz="1000" b="0" i="0" u="none" strike="noStrike" dirty="0" smtClean="0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 hard</a:t>
                      </a:r>
                      <a:endParaRPr lang="en-US" sz="1000" b="0" i="0" u="none" strike="noStrike" dirty="0">
                        <a:solidFill>
                          <a:srgbClr val="11111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800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111111"/>
                          </a:solidFill>
                          <a:effectLst/>
                          <a:latin typeface="+mn-ea"/>
                          <a:ea typeface="+mn-ea"/>
                        </a:rPr>
                        <a:t>16384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/>
                        </a:rPr>
                        <a:t>시스템에서 설정된 유저당 오픈 최대 프로세스 개수</a:t>
                      </a:r>
                      <a:endParaRPr lang="en-US" altLang="ko-KR" sz="10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/>
                      </a:endParaRPr>
                    </a:p>
                  </a:txBody>
                  <a:tcPr marL="108000" marR="36000" marT="36000" marB="360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009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https://t1.daumcdn.net/cfile/tistory/265B6C3C58B987AB01">
            <a:extLst>
              <a:ext uri="{FF2B5EF4-FFF2-40B4-BE49-F238E27FC236}">
                <a16:creationId xmlns="" xmlns:a16="http://schemas.microsoft.com/office/drawing/2014/main" id="{996039A2-B058-CF4A-9F31-543E4BA4B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916" y="5301208"/>
            <a:ext cx="4166252" cy="1473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/>
              <a:t>처리량 증가를 위한 시스템 구조 </a:t>
            </a:r>
            <a:r>
              <a:rPr lang="ko-KR" altLang="en-US" dirty="0" smtClean="0"/>
              <a:t>개선</a:t>
            </a:r>
            <a:endParaRPr lang="ko-KR" altLang="en-US" sz="2000" dirty="0"/>
          </a:p>
        </p:txBody>
      </p:sp>
      <p:sp>
        <p:nvSpPr>
          <p:cNvPr id="28" name="텍스트 개체 틀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marL="268288" indent="-268288" defTabSz="874349" latinLnBrk="0">
              <a:lnSpc>
                <a:spcPct val="120000"/>
              </a:lnSpc>
              <a:spcBef>
                <a:spcPts val="600"/>
              </a:spcBef>
              <a:buSzPct val="100000"/>
              <a:buBlip>
                <a:blip r:embed="rId3"/>
              </a:buBlip>
            </a:pPr>
            <a:r>
              <a:rPr lang="ko-KR" altLang="en-US" sz="1600" b="1" kern="0" dirty="0" err="1">
                <a:latin typeface="+mn-ea"/>
              </a:rPr>
              <a:t>비동기</a:t>
            </a:r>
            <a:r>
              <a:rPr lang="ko-KR" altLang="en-US" sz="1600" b="1" kern="0" dirty="0">
                <a:latin typeface="+mn-ea"/>
              </a:rPr>
              <a:t> </a:t>
            </a:r>
            <a:r>
              <a:rPr lang="ko-KR" altLang="en-US" sz="1600" b="1" kern="0" dirty="0" err="1">
                <a:latin typeface="+mn-ea"/>
              </a:rPr>
              <a:t>메세지큐</a:t>
            </a:r>
            <a:r>
              <a:rPr lang="ko-KR" altLang="en-US" sz="1600" b="1" kern="0" dirty="0">
                <a:latin typeface="+mn-ea"/>
              </a:rPr>
              <a:t> 시스템 </a:t>
            </a:r>
            <a:r>
              <a:rPr lang="en-US" altLang="ko-KR" sz="1600" b="1" kern="0" dirty="0">
                <a:latin typeface="+mn-ea"/>
              </a:rPr>
              <a:t>– Kafka </a:t>
            </a:r>
            <a:r>
              <a:rPr lang="ko-KR" altLang="en-US" sz="1600" b="1" kern="0" dirty="0">
                <a:latin typeface="+mn-ea"/>
              </a:rPr>
              <a:t>구축</a:t>
            </a:r>
            <a:endParaRPr lang="en-US" altLang="ko-KR" sz="1600" b="1" kern="0" dirty="0">
              <a:latin typeface="+mn-ea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="" xmlns:a16="http://schemas.microsoft.com/office/drawing/2014/main" id="{2D54BBF8-8143-43B3-A9A1-327F81406BAE}"/>
              </a:ext>
            </a:extLst>
          </p:cNvPr>
          <p:cNvSpPr txBox="1"/>
          <p:nvPr/>
        </p:nvSpPr>
        <p:spPr>
          <a:xfrm>
            <a:off x="306700" y="1752605"/>
            <a:ext cx="9254812" cy="1280351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</a:pPr>
            <a:r>
              <a:rPr lang="ko-KR" altLang="en-US" sz="1400" b="1" dirty="0" err="1"/>
              <a:t>비동기</a:t>
            </a:r>
            <a:r>
              <a:rPr lang="ko-KR" altLang="en-US" sz="1400" b="1" dirty="0"/>
              <a:t> </a:t>
            </a:r>
            <a:r>
              <a:rPr lang="ko-KR" altLang="en-US" sz="1400" b="1" dirty="0" err="1"/>
              <a:t>메세지</a:t>
            </a:r>
            <a:r>
              <a:rPr lang="ko-KR" altLang="en-US" sz="1400" b="1" dirty="0"/>
              <a:t> 큐를 활용한 수집 데이터 유실 방지</a:t>
            </a:r>
            <a:endParaRPr lang="en-US" altLang="ko-KR" sz="1400" b="1" dirty="0"/>
          </a:p>
          <a:p>
            <a:pPr marL="722925" lvl="1" indent="-285750" latinLnBrk="0">
              <a:lnSpc>
                <a:spcPct val="120000"/>
              </a:lnSpc>
              <a:spcBef>
                <a:spcPts val="600"/>
              </a:spcBef>
              <a:buSzPct val="100000"/>
              <a:buFont typeface="Wingdings" pitchFamily="2" charset="2"/>
              <a:buChar char="ü"/>
            </a:pPr>
            <a:r>
              <a:rPr lang="en-US" altLang="ko-KR" sz="1400" b="1" kern="0" dirty="0" err="1" smtClean="0">
                <a:latin typeface="+mn-ea"/>
              </a:rPr>
              <a:t>Filebeat</a:t>
            </a:r>
            <a:r>
              <a:rPr lang="en-US" altLang="ko-KR" sz="1400" b="1" kern="0" dirty="0" smtClean="0">
                <a:latin typeface="+mn-ea"/>
              </a:rPr>
              <a:t> or </a:t>
            </a:r>
            <a:r>
              <a:rPr lang="en-US" altLang="ko-KR" sz="1400" b="1" kern="0" dirty="0" err="1" smtClean="0">
                <a:latin typeface="+mn-ea"/>
              </a:rPr>
              <a:t>metricbeat</a:t>
            </a:r>
            <a:r>
              <a:rPr lang="en-US" altLang="ko-KR" sz="1400" b="1" kern="0" dirty="0" smtClean="0">
                <a:latin typeface="+mn-ea"/>
              </a:rPr>
              <a:t> </a:t>
            </a:r>
            <a:r>
              <a:rPr lang="en-US" altLang="ko-KR" sz="1400" b="1" kern="0" dirty="0" smtClean="0">
                <a:latin typeface="+mn-ea"/>
                <a:sym typeface="Wingdings" pitchFamily="2" charset="2"/>
              </a:rPr>
              <a:t> </a:t>
            </a:r>
            <a:r>
              <a:rPr lang="en-US" altLang="ko-KR" sz="1400" b="1" kern="0" dirty="0" err="1" smtClean="0">
                <a:latin typeface="+mn-ea"/>
                <a:sym typeface="Wingdings" pitchFamily="2" charset="2"/>
              </a:rPr>
              <a:t>logstash</a:t>
            </a:r>
            <a:r>
              <a:rPr lang="en-US" altLang="ko-KR" sz="1400" b="1" kern="0" dirty="0" smtClean="0">
                <a:latin typeface="+mn-ea"/>
                <a:sym typeface="Wingdings" pitchFamily="2" charset="2"/>
              </a:rPr>
              <a:t> </a:t>
            </a:r>
            <a:r>
              <a:rPr lang="ko-KR" altLang="en-US" sz="1400" b="1" kern="0" dirty="0" smtClean="0">
                <a:latin typeface="+mn-ea"/>
                <a:sym typeface="Wingdings" pitchFamily="2" charset="2"/>
              </a:rPr>
              <a:t>로 </a:t>
            </a:r>
            <a:r>
              <a:rPr lang="en-US" altLang="ko-KR" sz="1400" b="1" kern="0" dirty="0" smtClean="0">
                <a:latin typeface="+mn-ea"/>
                <a:sym typeface="Wingdings" pitchFamily="2" charset="2"/>
              </a:rPr>
              <a:t>data </a:t>
            </a:r>
            <a:r>
              <a:rPr lang="ko-KR" altLang="en-US" sz="1400" b="1" kern="0" dirty="0" err="1" smtClean="0">
                <a:latin typeface="+mn-ea"/>
                <a:sym typeface="Wingdings" pitchFamily="2" charset="2"/>
              </a:rPr>
              <a:t>전송시</a:t>
            </a:r>
            <a:r>
              <a:rPr lang="ko-KR" altLang="en-US" sz="1400" b="1" kern="0" dirty="0" smtClean="0">
                <a:latin typeface="+mn-ea"/>
                <a:sym typeface="Wingdings" pitchFamily="2" charset="2"/>
              </a:rPr>
              <a:t> 과도한 </a:t>
            </a:r>
            <a:r>
              <a:rPr lang="en-US" altLang="ko-KR" sz="1400" b="1" kern="0" dirty="0" err="1" smtClean="0">
                <a:latin typeface="+mn-ea"/>
                <a:sym typeface="Wingdings" pitchFamily="2" charset="2"/>
              </a:rPr>
              <a:t>logstash</a:t>
            </a:r>
            <a:r>
              <a:rPr lang="en-US" altLang="ko-KR" sz="1400" b="1" kern="0" dirty="0" smtClean="0">
                <a:latin typeface="+mn-ea"/>
                <a:sym typeface="Wingdings" pitchFamily="2" charset="2"/>
              </a:rPr>
              <a:t> </a:t>
            </a:r>
            <a:r>
              <a:rPr lang="ko-KR" altLang="en-US" sz="1400" b="1" kern="0" dirty="0" smtClean="0">
                <a:latin typeface="+mn-ea"/>
                <a:sym typeface="Wingdings" pitchFamily="2" charset="2"/>
              </a:rPr>
              <a:t>부하로 로그 수집이 정상적이지 않은 상황이 발생하여 로그 데이터 유실되는 케이스</a:t>
            </a:r>
            <a:endParaRPr lang="en-US" altLang="ko-KR" sz="1400" b="1" kern="0" dirty="0">
              <a:latin typeface="+mn-ea"/>
              <a:sym typeface="Wingdings" pitchFamily="2" charset="2"/>
            </a:endParaRPr>
          </a:p>
          <a:p>
            <a:pPr marL="722925" lvl="1" indent="-285750" latinLnBrk="0">
              <a:lnSpc>
                <a:spcPct val="120000"/>
              </a:lnSpc>
              <a:spcBef>
                <a:spcPts val="600"/>
              </a:spcBef>
              <a:buSzPct val="100000"/>
              <a:buFont typeface="Wingdings" pitchFamily="2" charset="2"/>
              <a:buChar char="ü"/>
            </a:pPr>
            <a:r>
              <a:rPr lang="en-US" altLang="ko-KR" sz="1400" b="1" kern="0" dirty="0" err="1" smtClean="0">
                <a:latin typeface="+mn-ea"/>
              </a:rPr>
              <a:t>logstash</a:t>
            </a:r>
            <a:r>
              <a:rPr lang="en-US" altLang="ko-KR" sz="1400" b="1" kern="0" dirty="0" smtClean="0">
                <a:latin typeface="+mn-ea"/>
              </a:rPr>
              <a:t> </a:t>
            </a:r>
            <a:r>
              <a:rPr lang="ko-KR" altLang="en-US" sz="1400" b="1" kern="0" dirty="0" smtClean="0">
                <a:latin typeface="+mn-ea"/>
              </a:rPr>
              <a:t>장비의 오류로 인하여 서비스 </a:t>
            </a:r>
            <a:r>
              <a:rPr lang="ko-KR" altLang="en-US" sz="1400" b="1" kern="0" dirty="0" err="1" smtClean="0">
                <a:latin typeface="+mn-ea"/>
              </a:rPr>
              <a:t>재기동을</a:t>
            </a:r>
            <a:r>
              <a:rPr lang="ko-KR" altLang="en-US" sz="1400" b="1" kern="0" dirty="0" smtClean="0">
                <a:latin typeface="+mn-ea"/>
              </a:rPr>
              <a:t> 할 경우 </a:t>
            </a:r>
            <a:r>
              <a:rPr lang="en-US" altLang="ko-KR" sz="1400" b="1" kern="0" dirty="0" smtClean="0">
                <a:latin typeface="+mn-ea"/>
              </a:rPr>
              <a:t>-&gt; </a:t>
            </a:r>
            <a:r>
              <a:rPr lang="ko-KR" altLang="en-US" sz="1400" b="1" kern="0" dirty="0" smtClean="0">
                <a:latin typeface="+mn-ea"/>
              </a:rPr>
              <a:t>중단된 시점의 데이터 수집이 </a:t>
            </a:r>
            <a:r>
              <a:rPr lang="ko-KR" altLang="en-US" sz="1400" b="1" kern="0" dirty="0" err="1" smtClean="0">
                <a:latin typeface="+mn-ea"/>
              </a:rPr>
              <a:t>안되는</a:t>
            </a:r>
            <a:r>
              <a:rPr lang="ko-KR" altLang="en-US" sz="1400" b="1" kern="0" dirty="0" smtClean="0">
                <a:latin typeface="+mn-ea"/>
              </a:rPr>
              <a:t> 경우</a:t>
            </a:r>
            <a:endParaRPr lang="en-US" altLang="ko-KR" sz="1400" b="1" kern="0" dirty="0" smtClean="0">
              <a:latin typeface="+mn-ea"/>
            </a:endParaRPr>
          </a:p>
        </p:txBody>
      </p:sp>
      <p:grpSp>
        <p:nvGrpSpPr>
          <p:cNvPr id="171" name="그룹 170"/>
          <p:cNvGrpSpPr/>
          <p:nvPr/>
        </p:nvGrpSpPr>
        <p:grpSpPr>
          <a:xfrm>
            <a:off x="4326856" y="3212976"/>
            <a:ext cx="5345231" cy="1960041"/>
            <a:chOff x="807411" y="3416662"/>
            <a:chExt cx="5671056" cy="2784646"/>
          </a:xfrm>
        </p:grpSpPr>
        <p:cxnSp>
          <p:nvCxnSpPr>
            <p:cNvPr id="172" name="Straight Arrow Connector 88">
              <a:extLst>
                <a:ext uri="{FF2B5EF4-FFF2-40B4-BE49-F238E27FC236}">
                  <a16:creationId xmlns="" xmlns:a16="http://schemas.microsoft.com/office/drawing/2014/main" id="{55612F7B-C319-4F44-B51F-A1CA2DAE7BD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09086" y="3781920"/>
              <a:ext cx="940594" cy="58360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Arrow Connector 88">
              <a:extLst>
                <a:ext uri="{FF2B5EF4-FFF2-40B4-BE49-F238E27FC236}">
                  <a16:creationId xmlns="" xmlns:a16="http://schemas.microsoft.com/office/drawing/2014/main" id="{55612F7B-C319-4F44-B51F-A1CA2DAE7BD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31838" y="4365522"/>
              <a:ext cx="917842" cy="12183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Arrow Connector 90">
              <a:extLst>
                <a:ext uri="{FF2B5EF4-FFF2-40B4-BE49-F238E27FC236}">
                  <a16:creationId xmlns="" xmlns:a16="http://schemas.microsoft.com/office/drawing/2014/main" id="{C357DAC7-6B92-6149-ACB1-C84553FA978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09086" y="4682874"/>
              <a:ext cx="932333" cy="46632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Arrow Connector 90">
              <a:extLst>
                <a:ext uri="{FF2B5EF4-FFF2-40B4-BE49-F238E27FC236}">
                  <a16:creationId xmlns="" xmlns:a16="http://schemas.microsoft.com/office/drawing/2014/main" id="{C357DAC7-6B92-6149-ACB1-C84553FA978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09086" y="3781920"/>
              <a:ext cx="932333" cy="136727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6" name="Can 6">
              <a:extLst>
                <a:ext uri="{FF2B5EF4-FFF2-40B4-BE49-F238E27FC236}">
                  <a16:creationId xmlns="" xmlns:a16="http://schemas.microsoft.com/office/drawing/2014/main" id="{5705AC37-C369-2B4C-9DF4-16AC06DE6D87}"/>
                </a:ext>
              </a:extLst>
            </p:cNvPr>
            <p:cNvSpPr/>
            <p:nvPr/>
          </p:nvSpPr>
          <p:spPr>
            <a:xfrm rot="16200000">
              <a:off x="3583433" y="3737807"/>
              <a:ext cx="561171" cy="1890135"/>
            </a:xfrm>
            <a:prstGeom prst="can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77" name="Rectangle 7">
              <a:extLst>
                <a:ext uri="{FF2B5EF4-FFF2-40B4-BE49-F238E27FC236}">
                  <a16:creationId xmlns="" xmlns:a16="http://schemas.microsoft.com/office/drawing/2014/main" id="{C1630483-9C84-F842-BCF2-88ECA83DA87A}"/>
                </a:ext>
              </a:extLst>
            </p:cNvPr>
            <p:cNvSpPr/>
            <p:nvPr/>
          </p:nvSpPr>
          <p:spPr>
            <a:xfrm>
              <a:off x="3232303" y="4449086"/>
              <a:ext cx="1416607" cy="43890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err="1"/>
                <a:t>Kafaka</a:t>
              </a:r>
              <a:r>
                <a:rPr lang="en-US" sz="1200" b="1" dirty="0"/>
                <a:t> Broker</a:t>
              </a:r>
            </a:p>
          </p:txBody>
        </p:sp>
        <p:sp>
          <p:nvSpPr>
            <p:cNvPr id="178" name="Rectangle 9">
              <a:extLst>
                <a:ext uri="{FF2B5EF4-FFF2-40B4-BE49-F238E27FC236}">
                  <a16:creationId xmlns="" xmlns:a16="http://schemas.microsoft.com/office/drawing/2014/main" id="{CFCE4884-B524-6B49-9935-5DAFCF4C7B4D}"/>
                </a:ext>
              </a:extLst>
            </p:cNvPr>
            <p:cNvSpPr/>
            <p:nvPr/>
          </p:nvSpPr>
          <p:spPr>
            <a:xfrm>
              <a:off x="807412" y="4369003"/>
              <a:ext cx="1291552" cy="638955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err="1" smtClean="0"/>
                <a:t>Metricbeat</a:t>
              </a:r>
              <a:endParaRPr lang="en-US" sz="1400" b="1" dirty="0"/>
            </a:p>
          </p:txBody>
        </p:sp>
        <p:sp>
          <p:nvSpPr>
            <p:cNvPr id="179" name="Rectangle 19">
              <a:extLst>
                <a:ext uri="{FF2B5EF4-FFF2-40B4-BE49-F238E27FC236}">
                  <a16:creationId xmlns="" xmlns:a16="http://schemas.microsoft.com/office/drawing/2014/main" id="{43853C32-9F9A-9E45-9B26-79E77818FAAC}"/>
                </a:ext>
              </a:extLst>
            </p:cNvPr>
            <p:cNvSpPr/>
            <p:nvPr/>
          </p:nvSpPr>
          <p:spPr>
            <a:xfrm>
              <a:off x="3011771" y="4963460"/>
              <a:ext cx="1719156" cy="26431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Zookeeper</a:t>
              </a:r>
            </a:p>
          </p:txBody>
        </p:sp>
        <p:sp>
          <p:nvSpPr>
            <p:cNvPr id="180" name="Can 20">
              <a:extLst>
                <a:ext uri="{FF2B5EF4-FFF2-40B4-BE49-F238E27FC236}">
                  <a16:creationId xmlns="" xmlns:a16="http://schemas.microsoft.com/office/drawing/2014/main" id="{8ADB324C-DEE6-0840-AE1F-0F8DBEA9383B}"/>
                </a:ext>
              </a:extLst>
            </p:cNvPr>
            <p:cNvSpPr/>
            <p:nvPr/>
          </p:nvSpPr>
          <p:spPr>
            <a:xfrm rot="16200000">
              <a:off x="3583433" y="2836853"/>
              <a:ext cx="561171" cy="1890135"/>
            </a:xfrm>
            <a:prstGeom prst="can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81" name="Rectangle 22">
              <a:extLst>
                <a:ext uri="{FF2B5EF4-FFF2-40B4-BE49-F238E27FC236}">
                  <a16:creationId xmlns="" xmlns:a16="http://schemas.microsoft.com/office/drawing/2014/main" id="{8CC90D6F-3C0D-9D42-8A09-5302673E3D4F}"/>
                </a:ext>
              </a:extLst>
            </p:cNvPr>
            <p:cNvSpPr/>
            <p:nvPr/>
          </p:nvSpPr>
          <p:spPr>
            <a:xfrm>
              <a:off x="3232303" y="3548133"/>
              <a:ext cx="1416607" cy="43890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err="1"/>
                <a:t>Kafaka</a:t>
              </a:r>
              <a:r>
                <a:rPr lang="en-US" sz="1400" b="1" dirty="0"/>
                <a:t> </a:t>
              </a:r>
              <a:r>
                <a:rPr lang="en-US" sz="1200" b="1" dirty="0"/>
                <a:t>Broker</a:t>
              </a:r>
              <a:endParaRPr lang="en-US" sz="1400" b="1" dirty="0"/>
            </a:p>
          </p:txBody>
        </p:sp>
        <p:sp>
          <p:nvSpPr>
            <p:cNvPr id="182" name="Rectangle 23">
              <a:extLst>
                <a:ext uri="{FF2B5EF4-FFF2-40B4-BE49-F238E27FC236}">
                  <a16:creationId xmlns="" xmlns:a16="http://schemas.microsoft.com/office/drawing/2014/main" id="{ECD656C3-A938-DF49-8882-F264E134557A}"/>
                </a:ext>
              </a:extLst>
            </p:cNvPr>
            <p:cNvSpPr/>
            <p:nvPr/>
          </p:nvSpPr>
          <p:spPr>
            <a:xfrm>
              <a:off x="3011771" y="4062506"/>
              <a:ext cx="1719156" cy="26431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Zookeeper</a:t>
              </a:r>
            </a:p>
          </p:txBody>
        </p:sp>
        <p:sp>
          <p:nvSpPr>
            <p:cNvPr id="183" name="Can 24">
              <a:extLst>
                <a:ext uri="{FF2B5EF4-FFF2-40B4-BE49-F238E27FC236}">
                  <a16:creationId xmlns="" xmlns:a16="http://schemas.microsoft.com/office/drawing/2014/main" id="{7064AD00-64F1-AC48-B002-FBA2DF30EE58}"/>
                </a:ext>
              </a:extLst>
            </p:cNvPr>
            <p:cNvSpPr/>
            <p:nvPr/>
          </p:nvSpPr>
          <p:spPr>
            <a:xfrm rot="16200000">
              <a:off x="3606185" y="4638759"/>
              <a:ext cx="561171" cy="1890135"/>
            </a:xfrm>
            <a:prstGeom prst="can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84" name="Rectangle 25">
              <a:extLst>
                <a:ext uri="{FF2B5EF4-FFF2-40B4-BE49-F238E27FC236}">
                  <a16:creationId xmlns="" xmlns:a16="http://schemas.microsoft.com/office/drawing/2014/main" id="{3FFD76E2-13AA-E444-9B4A-EE82EFF297BE}"/>
                </a:ext>
              </a:extLst>
            </p:cNvPr>
            <p:cNvSpPr/>
            <p:nvPr/>
          </p:nvSpPr>
          <p:spPr>
            <a:xfrm>
              <a:off x="3255055" y="5350039"/>
              <a:ext cx="1416607" cy="43890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err="1"/>
                <a:t>Kafaka</a:t>
              </a:r>
              <a:r>
                <a:rPr lang="en-US" sz="1400" b="1" dirty="0"/>
                <a:t> Broker</a:t>
              </a:r>
            </a:p>
          </p:txBody>
        </p:sp>
        <p:sp>
          <p:nvSpPr>
            <p:cNvPr id="185" name="Rectangle 26">
              <a:extLst>
                <a:ext uri="{FF2B5EF4-FFF2-40B4-BE49-F238E27FC236}">
                  <a16:creationId xmlns="" xmlns:a16="http://schemas.microsoft.com/office/drawing/2014/main" id="{7512E481-CECD-5F40-8E3C-1B86B70816FE}"/>
                </a:ext>
              </a:extLst>
            </p:cNvPr>
            <p:cNvSpPr/>
            <p:nvPr/>
          </p:nvSpPr>
          <p:spPr>
            <a:xfrm>
              <a:off x="3034523" y="5864412"/>
              <a:ext cx="1719156" cy="26431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/>
                <a:t>Zookeeper</a:t>
              </a:r>
            </a:p>
          </p:txBody>
        </p:sp>
        <p:sp>
          <p:nvSpPr>
            <p:cNvPr id="186" name="Rectangle 27">
              <a:extLst>
                <a:ext uri="{FF2B5EF4-FFF2-40B4-BE49-F238E27FC236}">
                  <a16:creationId xmlns="" xmlns:a16="http://schemas.microsoft.com/office/drawing/2014/main" id="{605AA947-25E7-2641-B7BB-E89E850E33F7}"/>
                </a:ext>
              </a:extLst>
            </p:cNvPr>
            <p:cNvSpPr/>
            <p:nvPr/>
          </p:nvSpPr>
          <p:spPr>
            <a:xfrm>
              <a:off x="807411" y="5269956"/>
              <a:ext cx="1291552" cy="638955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err="1" smtClean="0"/>
                <a:t>WinlogBeat</a:t>
              </a:r>
              <a:endParaRPr lang="en-US" sz="1400" b="1" dirty="0"/>
            </a:p>
          </p:txBody>
        </p:sp>
        <p:sp>
          <p:nvSpPr>
            <p:cNvPr id="187" name="Rectangle 28">
              <a:extLst>
                <a:ext uri="{FF2B5EF4-FFF2-40B4-BE49-F238E27FC236}">
                  <a16:creationId xmlns="" xmlns:a16="http://schemas.microsoft.com/office/drawing/2014/main" id="{CF6558FA-9B4A-3A48-A445-5660481EE411}"/>
                </a:ext>
              </a:extLst>
            </p:cNvPr>
            <p:cNvSpPr/>
            <p:nvPr/>
          </p:nvSpPr>
          <p:spPr>
            <a:xfrm>
              <a:off x="812861" y="3462442"/>
              <a:ext cx="1291552" cy="638955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err="1" smtClean="0"/>
                <a:t>FileBeat</a:t>
              </a:r>
              <a:endParaRPr lang="en-US" sz="1400" b="1" dirty="0"/>
            </a:p>
          </p:txBody>
        </p:sp>
        <p:sp>
          <p:nvSpPr>
            <p:cNvPr id="188" name="Rectangle 30">
              <a:extLst>
                <a:ext uri="{FF2B5EF4-FFF2-40B4-BE49-F238E27FC236}">
                  <a16:creationId xmlns="" xmlns:a16="http://schemas.microsoft.com/office/drawing/2014/main" id="{98FDA047-2FD3-7546-8C1D-A6441D1889E6}"/>
                </a:ext>
              </a:extLst>
            </p:cNvPr>
            <p:cNvSpPr/>
            <p:nvPr/>
          </p:nvSpPr>
          <p:spPr>
            <a:xfrm>
              <a:off x="5517935" y="4062506"/>
              <a:ext cx="960532" cy="606032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/>
                <a:t>log</a:t>
              </a:r>
            </a:p>
            <a:p>
              <a:pPr algn="ctr"/>
              <a:r>
                <a:rPr lang="en-US" sz="1400" b="1" dirty="0" err="1" smtClean="0"/>
                <a:t>logstash</a:t>
              </a:r>
              <a:endParaRPr lang="en-US" sz="1400" b="1" dirty="0"/>
            </a:p>
          </p:txBody>
        </p:sp>
        <p:sp>
          <p:nvSpPr>
            <p:cNvPr id="189" name="Rectangle 31">
              <a:extLst>
                <a:ext uri="{FF2B5EF4-FFF2-40B4-BE49-F238E27FC236}">
                  <a16:creationId xmlns="" xmlns:a16="http://schemas.microsoft.com/office/drawing/2014/main" id="{D64B88FD-0FA1-5745-BD49-3BF3C5B679C8}"/>
                </a:ext>
              </a:extLst>
            </p:cNvPr>
            <p:cNvSpPr/>
            <p:nvPr/>
          </p:nvSpPr>
          <p:spPr>
            <a:xfrm>
              <a:off x="5510050" y="4865504"/>
              <a:ext cx="968043" cy="567382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/>
                <a:t>metric</a:t>
              </a:r>
            </a:p>
            <a:p>
              <a:pPr algn="ctr"/>
              <a:r>
                <a:rPr lang="en-US" sz="1400" b="1" dirty="0" err="1" smtClean="0"/>
                <a:t>Logstash</a:t>
              </a:r>
              <a:endParaRPr lang="en-US" sz="1400" b="1" dirty="0"/>
            </a:p>
          </p:txBody>
        </p:sp>
        <p:sp>
          <p:nvSpPr>
            <p:cNvPr id="190" name="Rectangle 33">
              <a:extLst>
                <a:ext uri="{FF2B5EF4-FFF2-40B4-BE49-F238E27FC236}">
                  <a16:creationId xmlns="" xmlns:a16="http://schemas.microsoft.com/office/drawing/2014/main" id="{67969394-C7F3-8F40-84D7-DBC83B0F9F4F}"/>
                </a:ext>
              </a:extLst>
            </p:cNvPr>
            <p:cNvSpPr/>
            <p:nvPr/>
          </p:nvSpPr>
          <p:spPr>
            <a:xfrm>
              <a:off x="2805908" y="3416662"/>
              <a:ext cx="2148229" cy="2784646"/>
            </a:xfrm>
            <a:prstGeom prst="rect">
              <a:avLst/>
            </a:prstGeom>
            <a:noFill/>
            <a:ln w="25400">
              <a:solidFill>
                <a:schemeClr val="tx2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  <p:cxnSp>
          <p:nvCxnSpPr>
            <p:cNvPr id="191" name="Straight Arrow Connector 5">
              <a:extLst>
                <a:ext uri="{FF2B5EF4-FFF2-40B4-BE49-F238E27FC236}">
                  <a16:creationId xmlns="" xmlns:a16="http://schemas.microsoft.com/office/drawing/2014/main" id="{22E2A861-345E-7048-B296-9EB541087238}"/>
                </a:ext>
              </a:extLst>
            </p:cNvPr>
            <p:cNvCxnSpPr>
              <a:cxnSpLocks/>
              <a:stCxn id="187" idx="3"/>
              <a:endCxn id="180" idx="1"/>
            </p:cNvCxnSpPr>
            <p:nvPr/>
          </p:nvCxnSpPr>
          <p:spPr>
            <a:xfrm>
              <a:off x="2104413" y="3781920"/>
              <a:ext cx="814539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Arrow Connector 34">
              <a:extLst>
                <a:ext uri="{FF2B5EF4-FFF2-40B4-BE49-F238E27FC236}">
                  <a16:creationId xmlns="" xmlns:a16="http://schemas.microsoft.com/office/drawing/2014/main" id="{E7EB8769-C11C-5F40-8CC8-A94403EA200C}"/>
                </a:ext>
              </a:extLst>
            </p:cNvPr>
            <p:cNvCxnSpPr>
              <a:cxnSpLocks/>
              <a:stCxn id="187" idx="3"/>
              <a:endCxn id="176" idx="1"/>
            </p:cNvCxnSpPr>
            <p:nvPr/>
          </p:nvCxnSpPr>
          <p:spPr>
            <a:xfrm>
              <a:off x="2104413" y="3781920"/>
              <a:ext cx="814539" cy="9009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Arrow Connector 37">
              <a:extLst>
                <a:ext uri="{FF2B5EF4-FFF2-40B4-BE49-F238E27FC236}">
                  <a16:creationId xmlns="" xmlns:a16="http://schemas.microsoft.com/office/drawing/2014/main" id="{F1DE834B-4FFD-0E41-9F2E-E824088CAFEF}"/>
                </a:ext>
              </a:extLst>
            </p:cNvPr>
            <p:cNvCxnSpPr>
              <a:cxnSpLocks/>
              <a:stCxn id="187" idx="3"/>
              <a:endCxn id="183" idx="1"/>
            </p:cNvCxnSpPr>
            <p:nvPr/>
          </p:nvCxnSpPr>
          <p:spPr>
            <a:xfrm>
              <a:off x="2104413" y="3781920"/>
              <a:ext cx="837291" cy="18019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40">
              <a:extLst>
                <a:ext uri="{FF2B5EF4-FFF2-40B4-BE49-F238E27FC236}">
                  <a16:creationId xmlns="" xmlns:a16="http://schemas.microsoft.com/office/drawing/2014/main" id="{C4C4393E-56A1-FD44-9A13-36B2E817DE16}"/>
                </a:ext>
              </a:extLst>
            </p:cNvPr>
            <p:cNvCxnSpPr>
              <a:cxnSpLocks/>
              <a:stCxn id="178" idx="3"/>
              <a:endCxn id="183" idx="1"/>
            </p:cNvCxnSpPr>
            <p:nvPr/>
          </p:nvCxnSpPr>
          <p:spPr>
            <a:xfrm>
              <a:off x="2098964" y="4688481"/>
              <a:ext cx="842740" cy="89534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Arrow Connector 43">
              <a:extLst>
                <a:ext uri="{FF2B5EF4-FFF2-40B4-BE49-F238E27FC236}">
                  <a16:creationId xmlns="" xmlns:a16="http://schemas.microsoft.com/office/drawing/2014/main" id="{D6F5568D-7DCF-1441-8125-E6B484EF46C0}"/>
                </a:ext>
              </a:extLst>
            </p:cNvPr>
            <p:cNvCxnSpPr>
              <a:cxnSpLocks/>
              <a:stCxn id="178" idx="3"/>
              <a:endCxn id="176" idx="1"/>
            </p:cNvCxnSpPr>
            <p:nvPr/>
          </p:nvCxnSpPr>
          <p:spPr>
            <a:xfrm flipV="1">
              <a:off x="2098964" y="4682875"/>
              <a:ext cx="819988" cy="56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Arrow Connector 46">
              <a:extLst>
                <a:ext uri="{FF2B5EF4-FFF2-40B4-BE49-F238E27FC236}">
                  <a16:creationId xmlns="" xmlns:a16="http://schemas.microsoft.com/office/drawing/2014/main" id="{2A33F8B6-73D7-F84C-BCDB-58253B978AB8}"/>
                </a:ext>
              </a:extLst>
            </p:cNvPr>
            <p:cNvCxnSpPr>
              <a:cxnSpLocks/>
              <a:stCxn id="178" idx="3"/>
              <a:endCxn id="180" idx="1"/>
            </p:cNvCxnSpPr>
            <p:nvPr/>
          </p:nvCxnSpPr>
          <p:spPr>
            <a:xfrm flipV="1">
              <a:off x="2098964" y="3781921"/>
              <a:ext cx="819988" cy="90656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Arrow Connector 49">
              <a:extLst>
                <a:ext uri="{FF2B5EF4-FFF2-40B4-BE49-F238E27FC236}">
                  <a16:creationId xmlns="" xmlns:a16="http://schemas.microsoft.com/office/drawing/2014/main" id="{55DFCE7B-C6CE-2045-8171-E35A4336D542}"/>
                </a:ext>
              </a:extLst>
            </p:cNvPr>
            <p:cNvCxnSpPr>
              <a:cxnSpLocks/>
              <a:stCxn id="186" idx="3"/>
              <a:endCxn id="183" idx="1"/>
            </p:cNvCxnSpPr>
            <p:nvPr/>
          </p:nvCxnSpPr>
          <p:spPr>
            <a:xfrm flipV="1">
              <a:off x="2098963" y="5583828"/>
              <a:ext cx="842741" cy="56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Arrow Connector 53">
              <a:extLst>
                <a:ext uri="{FF2B5EF4-FFF2-40B4-BE49-F238E27FC236}">
                  <a16:creationId xmlns="" xmlns:a16="http://schemas.microsoft.com/office/drawing/2014/main" id="{5DC2AD1E-3F99-F74B-BE59-E9716EFD1F1E}"/>
                </a:ext>
              </a:extLst>
            </p:cNvPr>
            <p:cNvCxnSpPr>
              <a:cxnSpLocks/>
              <a:stCxn id="186" idx="3"/>
              <a:endCxn id="176" idx="1"/>
            </p:cNvCxnSpPr>
            <p:nvPr/>
          </p:nvCxnSpPr>
          <p:spPr>
            <a:xfrm flipV="1">
              <a:off x="2098963" y="4682875"/>
              <a:ext cx="819989" cy="90655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Arrow Connector 56">
              <a:extLst>
                <a:ext uri="{FF2B5EF4-FFF2-40B4-BE49-F238E27FC236}">
                  <a16:creationId xmlns="" xmlns:a16="http://schemas.microsoft.com/office/drawing/2014/main" id="{D6BFD37E-048C-D049-A456-66E0F1E717FB}"/>
                </a:ext>
              </a:extLst>
            </p:cNvPr>
            <p:cNvCxnSpPr>
              <a:cxnSpLocks/>
              <a:stCxn id="186" idx="3"/>
              <a:endCxn id="180" idx="1"/>
            </p:cNvCxnSpPr>
            <p:nvPr/>
          </p:nvCxnSpPr>
          <p:spPr>
            <a:xfrm flipV="1">
              <a:off x="2098963" y="3781921"/>
              <a:ext cx="819989" cy="18075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Arrow Connector 88">
              <a:extLst>
                <a:ext uri="{FF2B5EF4-FFF2-40B4-BE49-F238E27FC236}">
                  <a16:creationId xmlns="" xmlns:a16="http://schemas.microsoft.com/office/drawing/2014/main" id="{55612F7B-C319-4F44-B51F-A1CA2DAE7BD0}"/>
                </a:ext>
              </a:extLst>
            </p:cNvPr>
            <p:cNvCxnSpPr>
              <a:cxnSpLocks/>
              <a:stCxn id="188" idx="1"/>
              <a:endCxn id="176" idx="3"/>
            </p:cNvCxnSpPr>
            <p:nvPr/>
          </p:nvCxnSpPr>
          <p:spPr>
            <a:xfrm flipH="1">
              <a:off x="4809087" y="4365522"/>
              <a:ext cx="708848" cy="3173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Arrow Connector 90">
              <a:extLst>
                <a:ext uri="{FF2B5EF4-FFF2-40B4-BE49-F238E27FC236}">
                  <a16:creationId xmlns="" xmlns:a16="http://schemas.microsoft.com/office/drawing/2014/main" id="{C357DAC7-6B92-6149-ACB1-C84553FA978A}"/>
                </a:ext>
              </a:extLst>
            </p:cNvPr>
            <p:cNvCxnSpPr>
              <a:cxnSpLocks/>
              <a:stCxn id="189" idx="1"/>
              <a:endCxn id="183" idx="3"/>
            </p:cNvCxnSpPr>
            <p:nvPr/>
          </p:nvCxnSpPr>
          <p:spPr>
            <a:xfrm flipH="1">
              <a:off x="4831839" y="5149196"/>
              <a:ext cx="678212" cy="43463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그룹 38"/>
          <p:cNvGrpSpPr/>
          <p:nvPr/>
        </p:nvGrpSpPr>
        <p:grpSpPr>
          <a:xfrm>
            <a:off x="5277036" y="926733"/>
            <a:ext cx="4395051" cy="930636"/>
            <a:chOff x="4625811" y="926733"/>
            <a:chExt cx="5115131" cy="1110656"/>
          </a:xfrm>
        </p:grpSpPr>
        <p:pic>
          <p:nvPicPr>
            <p:cNvPr id="40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5811" y="926733"/>
              <a:ext cx="5115131" cy="1110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" name="직사각형 40"/>
            <p:cNvSpPr/>
            <p:nvPr/>
          </p:nvSpPr>
          <p:spPr>
            <a:xfrm>
              <a:off x="8061845" y="926733"/>
              <a:ext cx="1679097" cy="1110656"/>
            </a:xfrm>
            <a:prstGeom prst="rect">
              <a:avLst/>
            </a:prstGeom>
            <a:solidFill>
              <a:srgbClr val="FF0000">
                <a:alpha val="5000"/>
              </a:srgbClr>
            </a:solidFill>
            <a:ln w="1905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437804" y="3284983"/>
            <a:ext cx="3456384" cy="2540959"/>
            <a:chOff x="5645280" y="1567953"/>
            <a:chExt cx="3625224" cy="1585766"/>
          </a:xfrm>
        </p:grpSpPr>
        <p:sp>
          <p:nvSpPr>
            <p:cNvPr id="42" name="Rectangle 5">
              <a:extLst>
                <a:ext uri="{FF2B5EF4-FFF2-40B4-BE49-F238E27FC236}">
                  <a16:creationId xmlns="" xmlns:a16="http://schemas.microsoft.com/office/drawing/2014/main" id="{76CAA136-15AF-43D0-8EFB-C8203C30FC0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645282" y="1914456"/>
              <a:ext cx="873055" cy="27912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742969">
                <a:defRPr/>
              </a:pPr>
              <a:r>
                <a:rPr lang="en-US" altLang="ko-KR" sz="731" kern="0" dirty="0" err="1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ElasticSearch</a:t>
              </a:r>
              <a:r>
                <a:rPr lang="en-US" altLang="ko-KR" sz="731" kern="0" dirty="0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 #1</a:t>
              </a:r>
            </a:p>
          </p:txBody>
        </p:sp>
        <p:sp>
          <p:nvSpPr>
            <p:cNvPr id="43" name="Rectangle 5">
              <a:extLst>
                <a:ext uri="{FF2B5EF4-FFF2-40B4-BE49-F238E27FC236}">
                  <a16:creationId xmlns="" xmlns:a16="http://schemas.microsoft.com/office/drawing/2014/main" id="{97C4D2F3-58BB-4BA1-AAD2-DEB7B539791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645281" y="2228718"/>
              <a:ext cx="873055" cy="27912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742969">
                <a:defRPr/>
              </a:pPr>
              <a:r>
                <a:rPr lang="en-US" altLang="ko-KR" sz="731" kern="0" dirty="0" err="1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ElasticSearch</a:t>
              </a:r>
              <a:r>
                <a:rPr lang="en-US" altLang="ko-KR" sz="731" kern="0" dirty="0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 #2</a:t>
              </a:r>
            </a:p>
          </p:txBody>
        </p:sp>
        <p:sp>
          <p:nvSpPr>
            <p:cNvPr id="44" name="Rectangle 5">
              <a:extLst>
                <a:ext uri="{FF2B5EF4-FFF2-40B4-BE49-F238E27FC236}">
                  <a16:creationId xmlns="" xmlns:a16="http://schemas.microsoft.com/office/drawing/2014/main" id="{7B10160E-3ECB-4DC5-A9E9-F720C6AE9E5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645281" y="2551655"/>
              <a:ext cx="873055" cy="27912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742969">
                <a:defRPr/>
              </a:pPr>
              <a:r>
                <a:rPr lang="en-US" altLang="ko-KR" sz="731" kern="0" dirty="0" err="1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ElasticSearch</a:t>
              </a:r>
              <a:r>
                <a:rPr lang="en-US" altLang="ko-KR" sz="731" kern="0" dirty="0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 #3</a:t>
              </a:r>
            </a:p>
          </p:txBody>
        </p:sp>
        <p:sp>
          <p:nvSpPr>
            <p:cNvPr id="45" name="Rectangle 5">
              <a:extLst>
                <a:ext uri="{FF2B5EF4-FFF2-40B4-BE49-F238E27FC236}">
                  <a16:creationId xmlns="" xmlns:a16="http://schemas.microsoft.com/office/drawing/2014/main" id="{1DD79C5A-FB09-4C65-A24B-26F7635ABEB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645280" y="2874593"/>
              <a:ext cx="873055" cy="27912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742969">
                <a:defRPr/>
              </a:pPr>
              <a:r>
                <a:rPr lang="en-US" altLang="ko-KR" sz="731" kern="0" dirty="0" err="1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ElasticSearch</a:t>
              </a:r>
              <a:r>
                <a:rPr lang="en-US" altLang="ko-KR" sz="731" kern="0" dirty="0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 #4</a:t>
              </a:r>
            </a:p>
          </p:txBody>
        </p:sp>
        <p:pic>
          <p:nvPicPr>
            <p:cNvPr id="46" name="Picture 10" descr="Laptop.png">
              <a:extLst>
                <a:ext uri="{FF2B5EF4-FFF2-40B4-BE49-F238E27FC236}">
                  <a16:creationId xmlns="" xmlns:a16="http://schemas.microsoft.com/office/drawing/2014/main" id="{4630A648-81B5-4751-9372-658EDD2F75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44319" y="1849730"/>
              <a:ext cx="226185" cy="179221"/>
            </a:xfrm>
            <a:prstGeom prst="rect">
              <a:avLst/>
            </a:prstGeom>
          </p:spPr>
        </p:pic>
        <p:pic>
          <p:nvPicPr>
            <p:cNvPr id="47" name="Picture 10" descr="Laptop.png">
              <a:extLst>
                <a:ext uri="{FF2B5EF4-FFF2-40B4-BE49-F238E27FC236}">
                  <a16:creationId xmlns="" xmlns:a16="http://schemas.microsoft.com/office/drawing/2014/main" id="{FF3D95C7-589A-45CC-9A48-12F1DD8EC2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44319" y="2100809"/>
              <a:ext cx="226185" cy="179221"/>
            </a:xfrm>
            <a:prstGeom prst="rect">
              <a:avLst/>
            </a:prstGeom>
          </p:spPr>
        </p:pic>
        <p:pic>
          <p:nvPicPr>
            <p:cNvPr id="48" name="Picture 10" descr="Laptop.png">
              <a:extLst>
                <a:ext uri="{FF2B5EF4-FFF2-40B4-BE49-F238E27FC236}">
                  <a16:creationId xmlns="" xmlns:a16="http://schemas.microsoft.com/office/drawing/2014/main" id="{5A253659-D55D-46BD-AEAB-A81DBF4A00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44319" y="2352318"/>
              <a:ext cx="226185" cy="179221"/>
            </a:xfrm>
            <a:prstGeom prst="rect">
              <a:avLst/>
            </a:prstGeom>
          </p:spPr>
        </p:pic>
        <p:pic>
          <p:nvPicPr>
            <p:cNvPr id="49" name="Picture 10" descr="Laptop.png">
              <a:extLst>
                <a:ext uri="{FF2B5EF4-FFF2-40B4-BE49-F238E27FC236}">
                  <a16:creationId xmlns="" xmlns:a16="http://schemas.microsoft.com/office/drawing/2014/main" id="{7F5EE95F-D5F4-45F2-9269-E22FC8DDDD1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44319" y="2625977"/>
              <a:ext cx="226185" cy="179221"/>
            </a:xfrm>
            <a:prstGeom prst="rect">
              <a:avLst/>
            </a:prstGeom>
          </p:spPr>
        </p:pic>
        <p:pic>
          <p:nvPicPr>
            <p:cNvPr id="50" name="Picture 10" descr="Laptop.png">
              <a:extLst>
                <a:ext uri="{FF2B5EF4-FFF2-40B4-BE49-F238E27FC236}">
                  <a16:creationId xmlns="" xmlns:a16="http://schemas.microsoft.com/office/drawing/2014/main" id="{CE745B4F-B2B0-4949-9701-D8F0AD34E1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44319" y="2904641"/>
              <a:ext cx="226185" cy="179221"/>
            </a:xfrm>
            <a:prstGeom prst="rect">
              <a:avLst/>
            </a:prstGeom>
          </p:spPr>
        </p:pic>
        <p:sp>
          <p:nvSpPr>
            <p:cNvPr id="51" name="Rectangle 5">
              <a:extLst>
                <a:ext uri="{FF2B5EF4-FFF2-40B4-BE49-F238E27FC236}">
                  <a16:creationId xmlns="" xmlns:a16="http://schemas.microsoft.com/office/drawing/2014/main" id="{16AC8FF1-E03C-4124-A36A-024DF05F7E7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133442" y="1911145"/>
              <a:ext cx="873055" cy="27912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742969">
                <a:defRPr/>
              </a:pPr>
              <a:r>
                <a:rPr lang="en-US" altLang="ko-KR" sz="731" kern="0" dirty="0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Logstash</a:t>
              </a:r>
            </a:p>
          </p:txBody>
        </p:sp>
        <p:sp>
          <p:nvSpPr>
            <p:cNvPr id="52" name="Rectangle 5">
              <a:extLst>
                <a:ext uri="{FF2B5EF4-FFF2-40B4-BE49-F238E27FC236}">
                  <a16:creationId xmlns="" xmlns:a16="http://schemas.microsoft.com/office/drawing/2014/main" id="{BA40B91E-CC8C-41D2-8A2B-141F9E9FD56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133441" y="2225407"/>
              <a:ext cx="873055" cy="27912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742969">
                <a:defRPr/>
              </a:pPr>
              <a:r>
                <a:rPr lang="en-US" altLang="ko-KR" sz="731" kern="0" dirty="0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Logstash</a:t>
              </a:r>
            </a:p>
          </p:txBody>
        </p:sp>
        <p:sp>
          <p:nvSpPr>
            <p:cNvPr id="53" name="Rectangle 5">
              <a:extLst>
                <a:ext uri="{FF2B5EF4-FFF2-40B4-BE49-F238E27FC236}">
                  <a16:creationId xmlns="" xmlns:a16="http://schemas.microsoft.com/office/drawing/2014/main" id="{9431327F-7E02-43C3-97FC-011B8710D7D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133441" y="2548345"/>
              <a:ext cx="873055" cy="27912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742969">
                <a:defRPr/>
              </a:pPr>
              <a:r>
                <a:rPr lang="en-US" altLang="ko-KR" sz="731" kern="0" dirty="0">
                  <a:solidFill>
                    <a:srgbClr val="000000"/>
                  </a:solidFill>
                  <a:latin typeface="+mn-ea"/>
                  <a:cs typeface="Calibri" pitchFamily="34" charset="0"/>
                </a:rPr>
                <a:t>Logstash</a:t>
              </a:r>
            </a:p>
          </p:txBody>
        </p:sp>
        <p:cxnSp>
          <p:nvCxnSpPr>
            <p:cNvPr id="54" name="직선 화살표 연결선 53">
              <a:extLst>
                <a:ext uri="{FF2B5EF4-FFF2-40B4-BE49-F238E27FC236}">
                  <a16:creationId xmlns="" xmlns:a16="http://schemas.microsoft.com/office/drawing/2014/main" id="{6DFBB64E-3108-4EEF-BE57-A7249A6113CC}"/>
                </a:ext>
              </a:extLst>
            </p:cNvPr>
            <p:cNvCxnSpPr>
              <a:cxnSpLocks/>
              <a:stCxn id="51" idx="1"/>
              <a:endCxn id="42" idx="3"/>
            </p:cNvCxnSpPr>
            <p:nvPr/>
          </p:nvCxnSpPr>
          <p:spPr>
            <a:xfrm flipH="1">
              <a:off x="6518337" y="2050709"/>
              <a:ext cx="615105" cy="3311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직선 화살표 연결선 54">
              <a:extLst>
                <a:ext uri="{FF2B5EF4-FFF2-40B4-BE49-F238E27FC236}">
                  <a16:creationId xmlns="" xmlns:a16="http://schemas.microsoft.com/office/drawing/2014/main" id="{EF46F03C-BC63-439F-8013-A47556762250}"/>
                </a:ext>
              </a:extLst>
            </p:cNvPr>
            <p:cNvCxnSpPr>
              <a:cxnSpLocks/>
              <a:stCxn id="52" idx="1"/>
              <a:endCxn id="43" idx="3"/>
            </p:cNvCxnSpPr>
            <p:nvPr/>
          </p:nvCxnSpPr>
          <p:spPr>
            <a:xfrm flipH="1">
              <a:off x="6518336" y="2364970"/>
              <a:ext cx="615105" cy="3311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직선 화살표 연결선 55">
              <a:extLst>
                <a:ext uri="{FF2B5EF4-FFF2-40B4-BE49-F238E27FC236}">
                  <a16:creationId xmlns="" xmlns:a16="http://schemas.microsoft.com/office/drawing/2014/main" id="{D491AF14-3070-4777-A62D-479F5593758E}"/>
                </a:ext>
              </a:extLst>
            </p:cNvPr>
            <p:cNvCxnSpPr>
              <a:cxnSpLocks/>
              <a:stCxn id="53" idx="1"/>
              <a:endCxn id="44" idx="3"/>
            </p:cNvCxnSpPr>
            <p:nvPr/>
          </p:nvCxnSpPr>
          <p:spPr>
            <a:xfrm flipH="1">
              <a:off x="6518336" y="2687908"/>
              <a:ext cx="615105" cy="331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화살표: 왼쪽 221">
              <a:extLst>
                <a:ext uri="{FF2B5EF4-FFF2-40B4-BE49-F238E27FC236}">
                  <a16:creationId xmlns="" xmlns:a16="http://schemas.microsoft.com/office/drawing/2014/main" id="{7DE10608-8693-4839-9CD8-E353B7AF532E}"/>
                </a:ext>
              </a:extLst>
            </p:cNvPr>
            <p:cNvSpPr/>
            <p:nvPr/>
          </p:nvSpPr>
          <p:spPr>
            <a:xfrm>
              <a:off x="8277716" y="1890804"/>
              <a:ext cx="566585" cy="1027509"/>
            </a:xfrm>
            <a:prstGeom prst="leftArrow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42969"/>
              <a:endParaRPr lang="ko-KR" altLang="en-US" sz="731" kern="0">
                <a:solidFill>
                  <a:srgbClr val="000000"/>
                </a:solidFill>
                <a:latin typeface="+mn-ea"/>
                <a:cs typeface="Calibri" pitchFamily="34" charset="0"/>
              </a:endParaRPr>
            </a:p>
          </p:txBody>
        </p:sp>
        <p:sp>
          <p:nvSpPr>
            <p:cNvPr id="58" name="폭발 1 22">
              <a:extLst>
                <a:ext uri="{FF2B5EF4-FFF2-40B4-BE49-F238E27FC236}">
                  <a16:creationId xmlns="" xmlns:a16="http://schemas.microsoft.com/office/drawing/2014/main" id="{29857D99-0E83-4E14-A39F-8C48DFA40BF7}"/>
                </a:ext>
              </a:extLst>
            </p:cNvPr>
            <p:cNvSpPr/>
            <p:nvPr/>
          </p:nvSpPr>
          <p:spPr>
            <a:xfrm>
              <a:off x="7667215" y="1567953"/>
              <a:ext cx="1514828" cy="647952"/>
            </a:xfrm>
            <a:prstGeom prst="irregularSeal1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100" b="1" dirty="0" smtClean="0">
                  <a:solidFill>
                    <a:srgbClr val="FF0000"/>
                  </a:solidFill>
                </a:rPr>
                <a:t>구조 개선 </a:t>
              </a:r>
              <a:r>
                <a:rPr lang="ko-KR" altLang="en-US" sz="1100" b="1" dirty="0">
                  <a:solidFill>
                    <a:srgbClr val="FF0000"/>
                  </a:solidFill>
                </a:rPr>
                <a:t>필요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287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처리량 증가를 위한 시스템 구조 개선</a:t>
            </a:r>
            <a:endParaRPr lang="ko-KR" altLang="en-US" sz="2000" dirty="0"/>
          </a:p>
        </p:txBody>
      </p:sp>
      <p:sp>
        <p:nvSpPr>
          <p:cNvPr id="28" name="텍스트 개체 틀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marL="268288" indent="-268288" defTabSz="874349" latinLnBrk="0">
              <a:lnSpc>
                <a:spcPct val="120000"/>
              </a:lnSpc>
              <a:spcBef>
                <a:spcPts val="600"/>
              </a:spcBef>
              <a:buSzPct val="100000"/>
              <a:buBlip>
                <a:blip r:embed="rId3"/>
              </a:buBlip>
            </a:pPr>
            <a:r>
              <a:rPr lang="en-US" altLang="ko-KR" sz="1600" b="1" kern="0" dirty="0" err="1" smtClean="0">
                <a:latin typeface="+mn-ea"/>
              </a:rPr>
              <a:t>Kibana</a:t>
            </a:r>
            <a:r>
              <a:rPr lang="en-US" altLang="ko-KR" sz="1600" b="1" kern="0" dirty="0" smtClean="0">
                <a:latin typeface="+mn-ea"/>
              </a:rPr>
              <a:t> </a:t>
            </a:r>
            <a:r>
              <a:rPr lang="ko-KR" altLang="en-US" sz="1600" b="1" kern="0" dirty="0" smtClean="0">
                <a:latin typeface="+mn-ea"/>
              </a:rPr>
              <a:t>메모리 설정 변경</a:t>
            </a:r>
            <a:endParaRPr lang="ko-KR" altLang="en-US" sz="1600" b="1" kern="0" dirty="0">
              <a:latin typeface="+mn-ea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="" xmlns:a16="http://schemas.microsoft.com/office/drawing/2014/main" id="{2D54BBF8-8143-43B3-A9A1-327F81406BAE}"/>
              </a:ext>
            </a:extLst>
          </p:cNvPr>
          <p:cNvSpPr txBox="1"/>
          <p:nvPr/>
        </p:nvSpPr>
        <p:spPr>
          <a:xfrm>
            <a:off x="306700" y="2098787"/>
            <a:ext cx="9254812" cy="3662541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</a:pPr>
            <a:r>
              <a:rPr lang="ko-KR" altLang="en-US" sz="1400" b="1" dirty="0"/>
              <a:t>기존 </a:t>
            </a:r>
            <a:r>
              <a:rPr lang="en-US" altLang="ko-KR" sz="1400" b="1" dirty="0" err="1"/>
              <a:t>Kibana</a:t>
            </a:r>
            <a:r>
              <a:rPr lang="ko-KR" altLang="en-US" sz="1400" b="1" dirty="0"/>
              <a:t>에서의 검색 </a:t>
            </a:r>
            <a:r>
              <a:rPr lang="en-US" altLang="ko-KR" sz="1400" b="1" dirty="0" smtClean="0"/>
              <a:t>Data Loading</a:t>
            </a:r>
            <a:r>
              <a:rPr lang="ko-KR" altLang="en-US" sz="1400" b="1" dirty="0" smtClean="0"/>
              <a:t>처리시 메모리 부족 현상 개선</a:t>
            </a:r>
            <a:endParaRPr lang="ko-KR" altLang="en-US" sz="1400" b="1" dirty="0"/>
          </a:p>
          <a:p>
            <a:pPr marL="722925" lvl="1" indent="-285750" latinLnBrk="0">
              <a:lnSpc>
                <a:spcPct val="120000"/>
              </a:lnSpc>
              <a:spcBef>
                <a:spcPts val="600"/>
              </a:spcBef>
              <a:buSzPct val="100000"/>
              <a:buFont typeface="Wingdings" pitchFamily="2" charset="2"/>
              <a:buChar char="ü"/>
            </a:pPr>
            <a:r>
              <a:rPr lang="en-US" altLang="ko-KR" sz="1400" b="1" kern="0" dirty="0" err="1" smtClean="0">
                <a:latin typeface="+mn-ea"/>
                <a:sym typeface="Wingdings" pitchFamily="2" charset="2"/>
              </a:rPr>
              <a:t>Kibana</a:t>
            </a:r>
            <a:r>
              <a:rPr lang="en-US" altLang="ko-KR" sz="1400" b="1" kern="0" dirty="0" smtClean="0">
                <a:latin typeface="+mn-ea"/>
                <a:sym typeface="Wingdings" pitchFamily="2" charset="2"/>
              </a:rPr>
              <a:t> </a:t>
            </a:r>
            <a:r>
              <a:rPr lang="ko-KR" altLang="en-US" sz="1400" b="1" kern="0" dirty="0" smtClean="0">
                <a:latin typeface="+mn-ea"/>
                <a:sym typeface="Wingdings" pitchFamily="2" charset="2"/>
              </a:rPr>
              <a:t>서버는 화면구성 및 데이터 </a:t>
            </a:r>
            <a:r>
              <a:rPr lang="en-US" altLang="ko-KR" sz="1400" b="1" kern="0" dirty="0" smtClean="0">
                <a:latin typeface="+mn-ea"/>
                <a:sym typeface="Wingdings" pitchFamily="2" charset="2"/>
              </a:rPr>
              <a:t>Rendering </a:t>
            </a:r>
            <a:r>
              <a:rPr lang="ko-KR" altLang="en-US" sz="1400" b="1" kern="0" dirty="0" smtClean="0">
                <a:latin typeface="+mn-ea"/>
                <a:sym typeface="Wingdings" pitchFamily="2" charset="2"/>
              </a:rPr>
              <a:t>작업을 </a:t>
            </a:r>
            <a:r>
              <a:rPr lang="en-US" altLang="ko-KR" sz="1400" b="1" kern="0" dirty="0" smtClean="0">
                <a:latin typeface="+mn-ea"/>
                <a:sym typeface="Wingdings" pitchFamily="2" charset="2"/>
              </a:rPr>
              <a:t>node.js </a:t>
            </a:r>
            <a:r>
              <a:rPr lang="ko-KR" altLang="en-US" sz="1400" b="1" kern="0" dirty="0" smtClean="0">
                <a:latin typeface="+mn-ea"/>
                <a:sym typeface="Wingdings" pitchFamily="2" charset="2"/>
              </a:rPr>
              <a:t>를 통해서 진행하나</a:t>
            </a:r>
            <a:r>
              <a:rPr lang="en-US" altLang="ko-KR" sz="1400" b="1" kern="0" dirty="0" smtClean="0">
                <a:latin typeface="+mn-ea"/>
                <a:sym typeface="Wingdings" pitchFamily="2" charset="2"/>
              </a:rPr>
              <a:t>, </a:t>
            </a:r>
            <a:r>
              <a:rPr lang="ko-KR" altLang="en-US" sz="1400" b="1" kern="0" dirty="0" smtClean="0">
                <a:latin typeface="+mn-ea"/>
                <a:sym typeface="Wingdings" pitchFamily="2" charset="2"/>
              </a:rPr>
              <a:t>대량의 데이터 </a:t>
            </a:r>
            <a:r>
              <a:rPr lang="ko-KR" altLang="en-US" sz="1400" b="1" kern="0" dirty="0" err="1" smtClean="0">
                <a:latin typeface="+mn-ea"/>
                <a:sym typeface="Wingdings" pitchFamily="2" charset="2"/>
              </a:rPr>
              <a:t>반환시</a:t>
            </a:r>
            <a:r>
              <a:rPr lang="ko-KR" altLang="en-US" sz="1400" b="1" kern="0" dirty="0" smtClean="0">
                <a:latin typeface="+mn-ea"/>
                <a:sym typeface="Wingdings" pitchFamily="2" charset="2"/>
              </a:rPr>
              <a:t> 메모리 부족현상이 발생</a:t>
            </a:r>
            <a:endParaRPr lang="en-US" altLang="ko-KR" sz="1400" b="1" kern="0" dirty="0" smtClean="0">
              <a:latin typeface="+mn-ea"/>
              <a:sym typeface="Wingdings" pitchFamily="2" charset="2"/>
            </a:endParaRPr>
          </a:p>
          <a:p>
            <a:pPr marL="722925" lvl="1" indent="-285750" latinLnBrk="0">
              <a:lnSpc>
                <a:spcPct val="120000"/>
              </a:lnSpc>
              <a:spcBef>
                <a:spcPts val="600"/>
              </a:spcBef>
              <a:buSzPct val="100000"/>
              <a:buFont typeface="Wingdings" pitchFamily="2" charset="2"/>
              <a:buChar char="ü"/>
            </a:pPr>
            <a:endParaRPr lang="en-US" altLang="ko-KR" sz="1400" b="1" kern="0" dirty="0" smtClean="0">
              <a:latin typeface="+mn-ea"/>
              <a:sym typeface="Wingdings" pitchFamily="2" charset="2"/>
            </a:endParaRPr>
          </a:p>
          <a:p>
            <a:pPr marL="1160099" lvl="2" indent="-285750" latinLnBrk="0">
              <a:lnSpc>
                <a:spcPct val="120000"/>
              </a:lnSpc>
              <a:spcBef>
                <a:spcPts val="600"/>
              </a:spcBef>
              <a:buSzPct val="100000"/>
              <a:buFont typeface="Wingdings" pitchFamily="2" charset="2"/>
              <a:buChar char="ü"/>
            </a:pPr>
            <a:r>
              <a:rPr lang="en-US" altLang="ko-KR" sz="1400" b="1" kern="0" dirty="0" smtClean="0">
                <a:latin typeface="+mn-ea"/>
                <a:sym typeface="Wingdings" pitchFamily="2" charset="2"/>
              </a:rPr>
              <a:t>AS-IS </a:t>
            </a:r>
            <a:r>
              <a:rPr lang="ko-KR" altLang="en-US" sz="1400" b="1" kern="0" dirty="0" smtClean="0">
                <a:latin typeface="+mn-ea"/>
                <a:sym typeface="Wingdings" pitchFamily="2" charset="2"/>
              </a:rPr>
              <a:t>시스템에서는 해당 설정이 </a:t>
            </a:r>
            <a:r>
              <a:rPr lang="en-US" altLang="ko-KR" sz="1400" b="1" kern="0" dirty="0" smtClean="0">
                <a:latin typeface="+mn-ea"/>
                <a:sym typeface="Wingdings" pitchFamily="2" charset="2"/>
              </a:rPr>
              <a:t>Default </a:t>
            </a:r>
            <a:r>
              <a:rPr lang="ko-KR" altLang="en-US" sz="1400" b="1" kern="0" dirty="0" smtClean="0">
                <a:latin typeface="+mn-ea"/>
                <a:sym typeface="Wingdings" pitchFamily="2" charset="2"/>
              </a:rPr>
              <a:t>값으로 설정되어 있음</a:t>
            </a:r>
            <a:r>
              <a:rPr lang="en-US" altLang="ko-KR" sz="1400" b="1" kern="0" dirty="0" smtClean="0">
                <a:latin typeface="+mn-ea"/>
                <a:sym typeface="Wingdings" pitchFamily="2" charset="2"/>
              </a:rPr>
              <a:t>.</a:t>
            </a:r>
            <a:br>
              <a:rPr lang="en-US" altLang="ko-KR" sz="1400" b="1" kern="0" dirty="0" smtClean="0">
                <a:latin typeface="+mn-ea"/>
                <a:sym typeface="Wingdings" pitchFamily="2" charset="2"/>
              </a:rPr>
            </a:br>
            <a:r>
              <a:rPr lang="en-US" altLang="ko-KR" sz="1400" dirty="0"/>
              <a:t>sets memory limit near 1.5 GB by default (at least for x64 OS</a:t>
            </a:r>
            <a:r>
              <a:rPr lang="en-US" altLang="ko-KR" sz="1400" dirty="0" smtClean="0"/>
              <a:t>).</a:t>
            </a:r>
          </a:p>
          <a:p>
            <a:pPr marL="1160099" lvl="2" indent="-285750" latinLnBrk="0">
              <a:lnSpc>
                <a:spcPct val="120000"/>
              </a:lnSpc>
              <a:spcBef>
                <a:spcPts val="600"/>
              </a:spcBef>
              <a:buSzPct val="100000"/>
              <a:buFont typeface="Wingdings" pitchFamily="2" charset="2"/>
              <a:buChar char="ü"/>
            </a:pPr>
            <a:endParaRPr lang="en-US" altLang="ko-KR" sz="1400" b="1" kern="0" dirty="0">
              <a:latin typeface="+mn-ea"/>
              <a:sym typeface="Wingdings" pitchFamily="2" charset="2"/>
            </a:endParaRPr>
          </a:p>
          <a:p>
            <a:pPr marL="1160099" lvl="2" indent="-285750" latinLnBrk="0">
              <a:lnSpc>
                <a:spcPct val="120000"/>
              </a:lnSpc>
              <a:spcBef>
                <a:spcPts val="600"/>
              </a:spcBef>
              <a:buSzPct val="100000"/>
              <a:buFont typeface="Wingdings" pitchFamily="2" charset="2"/>
              <a:buChar char="ü"/>
            </a:pPr>
            <a:endParaRPr lang="en-US" altLang="ko-KR" sz="1400" b="1" kern="0" dirty="0" smtClean="0">
              <a:latin typeface="+mn-ea"/>
              <a:sym typeface="Wingdings" pitchFamily="2" charset="2"/>
            </a:endParaRPr>
          </a:p>
          <a:p>
            <a:pPr marL="1160099" lvl="2" indent="-285750" latinLnBrk="0">
              <a:lnSpc>
                <a:spcPct val="120000"/>
              </a:lnSpc>
              <a:spcBef>
                <a:spcPts val="600"/>
              </a:spcBef>
              <a:buSzPct val="100000"/>
              <a:buFont typeface="Wingdings" pitchFamily="2" charset="2"/>
              <a:buChar char="ü"/>
            </a:pPr>
            <a:endParaRPr lang="en-US" altLang="ko-KR" sz="600" b="1" kern="0" dirty="0" smtClean="0">
              <a:latin typeface="+mn-ea"/>
              <a:sym typeface="Wingdings" pitchFamily="2" charset="2"/>
            </a:endParaRPr>
          </a:p>
          <a:p>
            <a:pPr marL="1160099" lvl="2" indent="-285750" latinLnBrk="0">
              <a:lnSpc>
                <a:spcPct val="120000"/>
              </a:lnSpc>
              <a:spcBef>
                <a:spcPts val="600"/>
              </a:spcBef>
              <a:buSzPct val="100000"/>
              <a:buFont typeface="Wingdings" pitchFamily="2" charset="2"/>
              <a:buChar char="ü"/>
            </a:pPr>
            <a:r>
              <a:rPr lang="en-US" altLang="ko-KR" sz="1400" b="1" kern="0" dirty="0" smtClean="0">
                <a:latin typeface="+mn-ea"/>
                <a:sym typeface="Wingdings" pitchFamily="2" charset="2"/>
              </a:rPr>
              <a:t>TO-BE</a:t>
            </a:r>
            <a:r>
              <a:rPr lang="en-US" altLang="ko-KR" sz="1400" b="1" kern="0" dirty="0">
                <a:latin typeface="+mn-ea"/>
                <a:sym typeface="Wingdings" pitchFamily="2" charset="2"/>
              </a:rPr>
              <a:t/>
            </a:r>
            <a:br>
              <a:rPr lang="en-US" altLang="ko-KR" sz="1400" b="1" kern="0" dirty="0">
                <a:latin typeface="+mn-ea"/>
                <a:sym typeface="Wingdings" pitchFamily="2" charset="2"/>
              </a:rPr>
            </a:br>
            <a:r>
              <a:rPr lang="en-US" altLang="ko-KR" sz="1400" b="1" i="1" dirty="0" smtClean="0"/>
              <a:t>--max-old-space-size=4096 </a:t>
            </a:r>
            <a:r>
              <a:rPr lang="ko-KR" altLang="en-US" sz="1400" b="1" i="1" dirty="0" smtClean="0"/>
              <a:t>옵션을 통한 메모리 설정 튜닝</a:t>
            </a:r>
            <a:endParaRPr lang="en-US" altLang="ko-KR" sz="1400" b="1" kern="0" dirty="0" smtClean="0">
              <a:latin typeface="+mn-ea"/>
              <a:sym typeface="Wingdings" pitchFamily="2" charset="2"/>
            </a:endParaRPr>
          </a:p>
          <a:p>
            <a:pPr marL="722925" lvl="1" indent="-285750" latinLnBrk="0">
              <a:lnSpc>
                <a:spcPct val="120000"/>
              </a:lnSpc>
              <a:spcBef>
                <a:spcPts val="600"/>
              </a:spcBef>
              <a:buSzPct val="100000"/>
              <a:buFont typeface="Wingdings" pitchFamily="2" charset="2"/>
              <a:buChar char="ü"/>
            </a:pPr>
            <a:endParaRPr lang="en-US" altLang="ko-KR" sz="1400" b="1" kern="0" dirty="0">
              <a:latin typeface="+mn-ea"/>
              <a:sym typeface="Wingdings" pitchFamily="2" charset="2"/>
            </a:endParaRPr>
          </a:p>
        </p:txBody>
      </p:sp>
      <p:grpSp>
        <p:nvGrpSpPr>
          <p:cNvPr id="39" name="그룹 38"/>
          <p:cNvGrpSpPr/>
          <p:nvPr/>
        </p:nvGrpSpPr>
        <p:grpSpPr>
          <a:xfrm>
            <a:off x="5277036" y="926733"/>
            <a:ext cx="4395051" cy="930636"/>
            <a:chOff x="4625811" y="926733"/>
            <a:chExt cx="5115131" cy="1110656"/>
          </a:xfrm>
        </p:grpSpPr>
        <p:pic>
          <p:nvPicPr>
            <p:cNvPr id="40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5811" y="926733"/>
              <a:ext cx="5115131" cy="1110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" name="직사각형 40"/>
            <p:cNvSpPr/>
            <p:nvPr/>
          </p:nvSpPr>
          <p:spPr>
            <a:xfrm>
              <a:off x="5595265" y="926733"/>
              <a:ext cx="706660" cy="1110656"/>
            </a:xfrm>
            <a:prstGeom prst="rect">
              <a:avLst/>
            </a:prstGeom>
            <a:solidFill>
              <a:srgbClr val="FF0000">
                <a:alpha val="5000"/>
              </a:srgbClr>
            </a:solidFill>
            <a:ln w="1905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224" y="4079007"/>
            <a:ext cx="453390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그룹 5"/>
          <p:cNvGrpSpPr/>
          <p:nvPr/>
        </p:nvGrpSpPr>
        <p:grpSpPr>
          <a:xfrm>
            <a:off x="1586224" y="5481228"/>
            <a:ext cx="6477000" cy="396044"/>
            <a:chOff x="759135" y="5828599"/>
            <a:chExt cx="6477000" cy="396044"/>
          </a:xfrm>
        </p:grpSpPr>
        <p:sp>
          <p:nvSpPr>
            <p:cNvPr id="33" name="직사각형 32"/>
            <p:cNvSpPr/>
            <p:nvPr/>
          </p:nvSpPr>
          <p:spPr>
            <a:xfrm>
              <a:off x="4499154" y="5828599"/>
              <a:ext cx="2110030" cy="396044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 w="1905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135" y="5940896"/>
              <a:ext cx="6477000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그룹 2"/>
          <p:cNvGrpSpPr/>
          <p:nvPr/>
        </p:nvGrpSpPr>
        <p:grpSpPr>
          <a:xfrm>
            <a:off x="7005228" y="3352535"/>
            <a:ext cx="2742113" cy="1452944"/>
            <a:chOff x="7167574" y="3104964"/>
            <a:chExt cx="2393938" cy="1404799"/>
          </a:xfrm>
        </p:grpSpPr>
        <p:sp>
          <p:nvSpPr>
            <p:cNvPr id="12" name="Rectangle 5">
              <a:extLst>
                <a:ext uri="{FF2B5EF4-FFF2-40B4-BE49-F238E27FC236}">
                  <a16:creationId xmlns="" xmlns:a16="http://schemas.microsoft.com/office/drawing/2014/main" id="{08260680-04B5-4EBF-BB1E-F19908EEF1E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167574" y="3240556"/>
              <a:ext cx="902084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423">
                <a:defRPr/>
              </a:pPr>
              <a:r>
                <a:rPr lang="en-US" altLang="ko-KR" sz="900" kern="0" dirty="0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Kibana #1</a:t>
              </a:r>
            </a:p>
          </p:txBody>
        </p:sp>
        <p:sp>
          <p:nvSpPr>
            <p:cNvPr id="13" name="Rectangle 5">
              <a:extLst>
                <a:ext uri="{FF2B5EF4-FFF2-40B4-BE49-F238E27FC236}">
                  <a16:creationId xmlns="" xmlns:a16="http://schemas.microsoft.com/office/drawing/2014/main" id="{8D227DF1-AC04-47A4-B85B-90535566475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167574" y="3639182"/>
              <a:ext cx="902084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423">
                <a:defRPr/>
              </a:pPr>
              <a:r>
                <a:rPr lang="en-US" altLang="ko-KR" sz="900" kern="0" dirty="0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Kibana #2</a:t>
              </a:r>
            </a:p>
          </p:txBody>
        </p:sp>
        <p:sp>
          <p:nvSpPr>
            <p:cNvPr id="14" name="Rectangle 5">
              <a:extLst>
                <a:ext uri="{FF2B5EF4-FFF2-40B4-BE49-F238E27FC236}">
                  <a16:creationId xmlns="" xmlns:a16="http://schemas.microsoft.com/office/drawing/2014/main" id="{B1CDBD15-7991-446B-8C96-08A7475EA30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167574" y="4166223"/>
              <a:ext cx="902084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423">
                <a:defRPr/>
              </a:pPr>
              <a:r>
                <a:rPr lang="en-US" altLang="ko-KR" sz="900" kern="0" dirty="0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Kibana #16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60C7C419-9FE6-49AB-AA93-00271E240C20}"/>
                </a:ext>
              </a:extLst>
            </p:cNvPr>
            <p:cNvSpPr txBox="1"/>
            <p:nvPr/>
          </p:nvSpPr>
          <p:spPr>
            <a:xfrm>
              <a:off x="7502409" y="3810952"/>
              <a:ext cx="2265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…</a:t>
              </a:r>
              <a:endParaRPr lang="ko-KR" altLang="en-US" dirty="0"/>
            </a:p>
          </p:txBody>
        </p:sp>
        <p:sp>
          <p:nvSpPr>
            <p:cNvPr id="16" name="Rectangle 5">
              <a:extLst>
                <a:ext uri="{FF2B5EF4-FFF2-40B4-BE49-F238E27FC236}">
                  <a16:creationId xmlns="" xmlns:a16="http://schemas.microsoft.com/office/drawing/2014/main" id="{753EEF4C-5C3A-437D-AE12-2854B08F8D5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659428" y="3645024"/>
              <a:ext cx="902084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423">
                <a:defRPr/>
              </a:pPr>
              <a:r>
                <a:rPr lang="en-US" altLang="ko-KR" sz="800" kern="0" dirty="0" err="1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ElasticSearch</a:t>
              </a:r>
              <a:endParaRPr lang="en-US" altLang="ko-KR" sz="800" kern="0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endParaRPr>
            </a:p>
            <a:p>
              <a:pPr algn="ctr" defTabSz="914423">
                <a:defRPr/>
              </a:pPr>
              <a:r>
                <a:rPr lang="en-US" altLang="ko-KR" sz="800" kern="0" dirty="0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(Coordinator)</a:t>
              </a:r>
            </a:p>
          </p:txBody>
        </p:sp>
        <p:cxnSp>
          <p:nvCxnSpPr>
            <p:cNvPr id="17" name="직선 화살표 연결선 16">
              <a:extLst>
                <a:ext uri="{FF2B5EF4-FFF2-40B4-BE49-F238E27FC236}">
                  <a16:creationId xmlns="" xmlns:a16="http://schemas.microsoft.com/office/drawing/2014/main" id="{173BA2F1-6DF5-47DA-8973-5456CAB24518}"/>
                </a:ext>
              </a:extLst>
            </p:cNvPr>
            <p:cNvCxnSpPr>
              <a:cxnSpLocks/>
              <a:stCxn id="13" idx="3"/>
              <a:endCxn id="16" idx="1"/>
            </p:cNvCxnSpPr>
            <p:nvPr/>
          </p:nvCxnSpPr>
          <p:spPr>
            <a:xfrm>
              <a:off x="8069658" y="3810952"/>
              <a:ext cx="589770" cy="5842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화살표 연결선 17">
              <a:extLst>
                <a:ext uri="{FF2B5EF4-FFF2-40B4-BE49-F238E27FC236}">
                  <a16:creationId xmlns="" xmlns:a16="http://schemas.microsoft.com/office/drawing/2014/main" id="{DD752FE6-245D-4DE3-B77A-E722204FCBF1}"/>
                </a:ext>
              </a:extLst>
            </p:cNvPr>
            <p:cNvCxnSpPr>
              <a:cxnSpLocks/>
              <a:stCxn id="12" idx="3"/>
              <a:endCxn id="16" idx="1"/>
            </p:cNvCxnSpPr>
            <p:nvPr/>
          </p:nvCxnSpPr>
          <p:spPr>
            <a:xfrm>
              <a:off x="8069658" y="3412326"/>
              <a:ext cx="589770" cy="404468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화살표 연결선 18">
              <a:extLst>
                <a:ext uri="{FF2B5EF4-FFF2-40B4-BE49-F238E27FC236}">
                  <a16:creationId xmlns="" xmlns:a16="http://schemas.microsoft.com/office/drawing/2014/main" id="{69F31082-79C7-4565-A842-CD26DCADB342}"/>
                </a:ext>
              </a:extLst>
            </p:cNvPr>
            <p:cNvCxnSpPr>
              <a:cxnSpLocks/>
              <a:stCxn id="14" idx="3"/>
              <a:endCxn id="16" idx="1"/>
            </p:cNvCxnSpPr>
            <p:nvPr/>
          </p:nvCxnSpPr>
          <p:spPr>
            <a:xfrm flipV="1">
              <a:off x="8069658" y="3816794"/>
              <a:ext cx="589770" cy="521199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폭발 1 22">
              <a:extLst>
                <a:ext uri="{FF2B5EF4-FFF2-40B4-BE49-F238E27FC236}">
                  <a16:creationId xmlns="" xmlns:a16="http://schemas.microsoft.com/office/drawing/2014/main" id="{29857D99-0E83-4E14-A39F-8C48DFA40BF7}"/>
                </a:ext>
              </a:extLst>
            </p:cNvPr>
            <p:cNvSpPr/>
            <p:nvPr/>
          </p:nvSpPr>
          <p:spPr>
            <a:xfrm>
              <a:off x="7859088" y="3104964"/>
              <a:ext cx="1342383" cy="596096"/>
            </a:xfrm>
            <a:prstGeom prst="irregularSeal1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50" b="1" dirty="0" smtClean="0">
                  <a:solidFill>
                    <a:srgbClr val="FF0000"/>
                  </a:solidFill>
                </a:rPr>
                <a:t>성능 개선 </a:t>
              </a:r>
              <a:r>
                <a:rPr lang="ko-KR" altLang="en-US" sz="1050" b="1" dirty="0">
                  <a:solidFill>
                    <a:srgbClr val="FF0000"/>
                  </a:solidFill>
                </a:rPr>
                <a:t>필요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7389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직사각형 73"/>
          <p:cNvSpPr/>
          <p:nvPr/>
        </p:nvSpPr>
        <p:spPr>
          <a:xfrm>
            <a:off x="6386446" y="4358686"/>
            <a:ext cx="2526994" cy="1652853"/>
          </a:xfrm>
          <a:prstGeom prst="rect">
            <a:avLst/>
          </a:prstGeom>
          <a:solidFill>
            <a:srgbClr val="FF0000">
              <a:alpha val="5000"/>
            </a:srgbClr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/>
              <a:t>검색 </a:t>
            </a:r>
            <a:r>
              <a:rPr lang="ko-KR" altLang="en-US" dirty="0" smtClean="0"/>
              <a:t>요청 처리 부하 </a:t>
            </a:r>
            <a:r>
              <a:rPr lang="ko-KR" altLang="en-US" dirty="0"/>
              <a:t>분산을 </a:t>
            </a:r>
            <a:r>
              <a:rPr lang="ko-KR" altLang="en-US" dirty="0" smtClean="0"/>
              <a:t>통한 </a:t>
            </a:r>
            <a:r>
              <a:rPr lang="ko-KR" altLang="en-US" dirty="0"/>
              <a:t>성능 구조 개선</a:t>
            </a:r>
            <a:endParaRPr lang="ko-KR" altLang="en-US" sz="2000" dirty="0"/>
          </a:p>
        </p:txBody>
      </p:sp>
      <p:sp>
        <p:nvSpPr>
          <p:cNvPr id="28" name="텍스트 개체 틀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marL="268288" indent="-268288" defTabSz="874349" latinLnBrk="0">
              <a:lnSpc>
                <a:spcPct val="120000"/>
              </a:lnSpc>
              <a:spcBef>
                <a:spcPts val="600"/>
              </a:spcBef>
              <a:buSzPct val="100000"/>
              <a:buBlip>
                <a:blip r:embed="rId2"/>
              </a:buBlip>
            </a:pPr>
            <a:r>
              <a:rPr lang="ko-KR" altLang="en-US" sz="1600" b="1" kern="0" dirty="0" smtClean="0">
                <a:latin typeface="+mn-ea"/>
              </a:rPr>
              <a:t>검색요청 및 처리를 부하분산 </a:t>
            </a:r>
            <a:r>
              <a:rPr lang="ko-KR" altLang="en-US" sz="1600" b="1" kern="0" dirty="0">
                <a:latin typeface="+mn-ea"/>
              </a:rPr>
              <a:t>형태로 구조 개선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="" xmlns:a16="http://schemas.microsoft.com/office/drawing/2014/main" id="{2D54BBF8-8143-43B3-A9A1-327F81406BAE}"/>
              </a:ext>
            </a:extLst>
          </p:cNvPr>
          <p:cNvSpPr txBox="1"/>
          <p:nvPr/>
        </p:nvSpPr>
        <p:spPr>
          <a:xfrm>
            <a:off x="306700" y="1916832"/>
            <a:ext cx="9254812" cy="1692771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</a:pPr>
            <a:r>
              <a:rPr lang="ko-KR" altLang="en-US" sz="1400" b="1" dirty="0"/>
              <a:t>기존 </a:t>
            </a:r>
            <a:r>
              <a:rPr lang="en-US" altLang="ko-KR" sz="1400" b="1" dirty="0" err="1"/>
              <a:t>Kibana</a:t>
            </a:r>
            <a:r>
              <a:rPr lang="ko-KR" altLang="en-US" sz="1400" b="1" dirty="0"/>
              <a:t>에서의 검색 </a:t>
            </a:r>
            <a:r>
              <a:rPr lang="ko-KR" altLang="en-US" sz="1400" b="1" dirty="0" err="1"/>
              <a:t>요청를</a:t>
            </a:r>
            <a:r>
              <a:rPr lang="ko-KR" altLang="en-US" sz="1400" b="1" dirty="0"/>
              <a:t> 담당하는 </a:t>
            </a:r>
            <a:r>
              <a:rPr lang="en-US" altLang="ko-KR" sz="1400" b="1" dirty="0"/>
              <a:t>Coordinator </a:t>
            </a:r>
            <a:r>
              <a:rPr lang="en-US" altLang="ko-KR" sz="1400" b="1" dirty="0" smtClean="0"/>
              <a:t>Node</a:t>
            </a:r>
            <a:r>
              <a:rPr lang="ko-KR" altLang="en-US" sz="1400" b="1" dirty="0" smtClean="0"/>
              <a:t>가 </a:t>
            </a:r>
            <a:r>
              <a:rPr lang="en-US" altLang="ko-KR" sz="1400" b="1" dirty="0" smtClean="0"/>
              <a:t>1</a:t>
            </a:r>
            <a:r>
              <a:rPr lang="ko-KR" altLang="en-US" sz="1400" b="1" dirty="0" smtClean="0"/>
              <a:t>대만 구성</a:t>
            </a:r>
            <a:endParaRPr lang="ko-KR" altLang="en-US" sz="1400" b="1" dirty="0"/>
          </a:p>
          <a:p>
            <a:pPr marL="722925" lvl="1" indent="-285750" latinLnBrk="0">
              <a:lnSpc>
                <a:spcPct val="120000"/>
              </a:lnSpc>
              <a:spcBef>
                <a:spcPts val="600"/>
              </a:spcBef>
              <a:buSzPct val="100000"/>
              <a:buFont typeface="Wingdings" pitchFamily="2" charset="2"/>
              <a:buChar char="ü"/>
            </a:pPr>
            <a:r>
              <a:rPr lang="en-US" altLang="ko-KR" sz="1400" b="1" kern="0" dirty="0" err="1" smtClean="0">
                <a:latin typeface="+mn-ea"/>
                <a:sym typeface="Wingdings" pitchFamily="2" charset="2"/>
              </a:rPr>
              <a:t>Kibana</a:t>
            </a:r>
            <a:r>
              <a:rPr lang="en-US" altLang="ko-KR" sz="1400" b="1" kern="0" dirty="0" smtClean="0">
                <a:latin typeface="+mn-ea"/>
                <a:sym typeface="Wingdings" pitchFamily="2" charset="2"/>
              </a:rPr>
              <a:t> Dashboard </a:t>
            </a:r>
            <a:r>
              <a:rPr lang="ko-KR" altLang="en-US" sz="1400" b="1" kern="0" dirty="0" smtClean="0">
                <a:latin typeface="+mn-ea"/>
                <a:sym typeface="Wingdings" pitchFamily="2" charset="2"/>
              </a:rPr>
              <a:t>요청 처리를 담당하는 경우 </a:t>
            </a:r>
            <a:r>
              <a:rPr lang="en-US" altLang="ko-KR" sz="1400" b="1" kern="0" dirty="0" err="1" smtClean="0">
                <a:latin typeface="+mn-ea"/>
                <a:sym typeface="Wingdings" pitchFamily="2" charset="2"/>
              </a:rPr>
              <a:t>Elasticsearch</a:t>
            </a:r>
            <a:r>
              <a:rPr lang="en-US" altLang="ko-KR" sz="1400" b="1" kern="0" dirty="0" smtClean="0">
                <a:latin typeface="+mn-ea"/>
                <a:sym typeface="Wingdings" pitchFamily="2" charset="2"/>
              </a:rPr>
              <a:t> </a:t>
            </a:r>
            <a:r>
              <a:rPr lang="ko-KR" altLang="en-US" sz="1400" b="1" kern="0" dirty="0" smtClean="0">
                <a:latin typeface="+mn-ea"/>
                <a:sym typeface="Wingdings" pitchFamily="2" charset="2"/>
              </a:rPr>
              <a:t>검색 </a:t>
            </a:r>
            <a:r>
              <a:rPr lang="en-US" altLang="ko-KR" sz="1400" b="1" kern="0" dirty="0" smtClean="0">
                <a:latin typeface="+mn-ea"/>
                <a:sym typeface="Wingdings" pitchFamily="2" charset="2"/>
              </a:rPr>
              <a:t>Node </a:t>
            </a:r>
            <a:r>
              <a:rPr lang="ko-KR" altLang="en-US" sz="1400" b="1" kern="0" dirty="0" smtClean="0">
                <a:latin typeface="+mn-ea"/>
                <a:sym typeface="Wingdings" pitchFamily="2" charset="2"/>
              </a:rPr>
              <a:t>를 다중 구조로 변경</a:t>
            </a:r>
            <a:endParaRPr lang="en-US" altLang="ko-KR" sz="1400" b="1" kern="0" dirty="0" smtClean="0">
              <a:latin typeface="+mn-ea"/>
              <a:sym typeface="Wingdings" pitchFamily="2" charset="2"/>
            </a:endParaRPr>
          </a:p>
          <a:p>
            <a:pPr marL="722925" lvl="1" indent="-285750" latinLnBrk="0">
              <a:lnSpc>
                <a:spcPct val="120000"/>
              </a:lnSpc>
              <a:spcBef>
                <a:spcPts val="600"/>
              </a:spcBef>
              <a:buSzPct val="100000"/>
              <a:buFont typeface="Wingdings" pitchFamily="2" charset="2"/>
              <a:buChar char="ü"/>
            </a:pPr>
            <a:endParaRPr lang="en-US" altLang="ko-KR" sz="1400" b="1" kern="0" dirty="0">
              <a:latin typeface="+mn-ea"/>
              <a:sym typeface="Wingdings" pitchFamily="2" charset="2"/>
            </a:endParaRPr>
          </a:p>
          <a:p>
            <a:pPr marL="285750" lvl="1" indent="-285750">
              <a:lnSpc>
                <a:spcPct val="120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</a:pPr>
            <a:r>
              <a:rPr lang="ko-KR" altLang="en-US" sz="1400" b="1" kern="0" dirty="0" smtClean="0">
                <a:latin typeface="+mn-ea"/>
              </a:rPr>
              <a:t>기존 </a:t>
            </a:r>
            <a:r>
              <a:rPr lang="en-US" altLang="ko-KR" sz="1400" b="1" kern="0" dirty="0" err="1">
                <a:latin typeface="+mn-ea"/>
              </a:rPr>
              <a:t>Kibana</a:t>
            </a:r>
            <a:r>
              <a:rPr lang="ko-KR" altLang="en-US" sz="1400" b="1" kern="0" dirty="0">
                <a:latin typeface="+mn-ea"/>
              </a:rPr>
              <a:t>에서의 검색 </a:t>
            </a:r>
            <a:r>
              <a:rPr lang="ko-KR" altLang="en-US" sz="1400" b="1" kern="0" dirty="0" err="1">
                <a:latin typeface="+mn-ea"/>
              </a:rPr>
              <a:t>요청를</a:t>
            </a:r>
            <a:r>
              <a:rPr lang="ko-KR" altLang="en-US" sz="1400" b="1" kern="0" dirty="0">
                <a:latin typeface="+mn-ea"/>
              </a:rPr>
              <a:t> 담당하는 </a:t>
            </a:r>
            <a:r>
              <a:rPr lang="en-US" altLang="ko-KR" sz="1400" b="1" kern="0" dirty="0">
                <a:latin typeface="+mn-ea"/>
              </a:rPr>
              <a:t>Coordinator </a:t>
            </a:r>
            <a:r>
              <a:rPr lang="en-US" altLang="ko-KR" sz="1400" b="1" kern="0" dirty="0" smtClean="0">
                <a:latin typeface="+mn-ea"/>
              </a:rPr>
              <a:t>Node</a:t>
            </a:r>
            <a:r>
              <a:rPr lang="ko-KR" altLang="en-US" sz="1400" b="1" kern="0" dirty="0" smtClean="0">
                <a:latin typeface="+mn-ea"/>
              </a:rPr>
              <a:t>에 </a:t>
            </a:r>
            <a:r>
              <a:rPr lang="en-US" altLang="ko-KR" sz="1400" b="1" dirty="0"/>
              <a:t>1:1 </a:t>
            </a:r>
            <a:r>
              <a:rPr lang="ko-KR" altLang="en-US" sz="1400" b="1" dirty="0"/>
              <a:t>형태로 </a:t>
            </a:r>
            <a:r>
              <a:rPr lang="ko-KR" altLang="en-US" sz="1400" b="1" dirty="0" smtClean="0"/>
              <a:t>요청만 요청 가능</a:t>
            </a:r>
            <a:endParaRPr lang="en-US" altLang="ko-KR" sz="1400" b="1" dirty="0" smtClean="0"/>
          </a:p>
          <a:p>
            <a:pPr marL="722925" lvl="1" indent="-285750" latinLnBrk="0">
              <a:lnSpc>
                <a:spcPct val="120000"/>
              </a:lnSpc>
              <a:spcBef>
                <a:spcPts val="600"/>
              </a:spcBef>
              <a:buSzPct val="100000"/>
              <a:buFont typeface="Wingdings" pitchFamily="2" charset="2"/>
              <a:buChar char="ü"/>
            </a:pPr>
            <a:r>
              <a:rPr lang="en-US" altLang="ko-KR" sz="1400" b="1" kern="0" dirty="0" err="1" smtClean="0">
                <a:latin typeface="+mn-ea"/>
              </a:rPr>
              <a:t>Kibana</a:t>
            </a:r>
            <a:r>
              <a:rPr lang="en-US" altLang="ko-KR" sz="1400" b="1" kern="0" dirty="0" smtClean="0">
                <a:latin typeface="+mn-ea"/>
              </a:rPr>
              <a:t> </a:t>
            </a:r>
            <a:r>
              <a:rPr lang="en-US" altLang="ko-KR" sz="1400" b="1" kern="0" dirty="0">
                <a:latin typeface="+mn-ea"/>
                <a:sym typeface="Wingdings" pitchFamily="2" charset="2"/>
              </a:rPr>
              <a:t> </a:t>
            </a:r>
            <a:r>
              <a:rPr lang="en-US" altLang="ko-KR" sz="1400" b="1" kern="0" dirty="0" err="1">
                <a:latin typeface="+mn-ea"/>
                <a:sym typeface="Wingdings" pitchFamily="2" charset="2"/>
              </a:rPr>
              <a:t>Nignx</a:t>
            </a:r>
            <a:r>
              <a:rPr lang="en-US" altLang="ko-KR" sz="1400" b="1" kern="0" dirty="0">
                <a:latin typeface="+mn-ea"/>
                <a:sym typeface="Wingdings" pitchFamily="2" charset="2"/>
              </a:rPr>
              <a:t>  </a:t>
            </a:r>
            <a:r>
              <a:rPr lang="en-US" altLang="ko-KR" sz="1400" b="1" kern="0" dirty="0" err="1">
                <a:latin typeface="+mn-ea"/>
                <a:sym typeface="Wingdings" pitchFamily="2" charset="2"/>
              </a:rPr>
              <a:t>Elasticsearch</a:t>
            </a:r>
            <a:r>
              <a:rPr lang="en-US" altLang="ko-KR" sz="1400" b="1" kern="0" dirty="0">
                <a:latin typeface="+mn-ea"/>
                <a:sym typeface="Wingdings" pitchFamily="2" charset="2"/>
              </a:rPr>
              <a:t> Coordinator </a:t>
            </a:r>
            <a:r>
              <a:rPr lang="en-US" altLang="ko-KR" sz="1400" b="1" kern="0" dirty="0" smtClean="0">
                <a:latin typeface="+mn-ea"/>
                <a:sym typeface="Wingdings" pitchFamily="2" charset="2"/>
              </a:rPr>
              <a:t>Node ( N : N )</a:t>
            </a:r>
            <a:endParaRPr lang="ko-KR" altLang="en-US" sz="1400" b="1" kern="0" dirty="0">
              <a:latin typeface="+mn-ea"/>
            </a:endParaRPr>
          </a:p>
        </p:txBody>
      </p:sp>
      <p:grpSp>
        <p:nvGrpSpPr>
          <p:cNvPr id="39" name="그룹 38"/>
          <p:cNvGrpSpPr/>
          <p:nvPr/>
        </p:nvGrpSpPr>
        <p:grpSpPr>
          <a:xfrm>
            <a:off x="5277036" y="926733"/>
            <a:ext cx="4395051" cy="930636"/>
            <a:chOff x="4625811" y="926733"/>
            <a:chExt cx="5115131" cy="1110656"/>
          </a:xfrm>
        </p:grpSpPr>
        <p:pic>
          <p:nvPicPr>
            <p:cNvPr id="40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5811" y="926733"/>
              <a:ext cx="5115131" cy="1110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" name="직사각형 40"/>
            <p:cNvSpPr/>
            <p:nvPr/>
          </p:nvSpPr>
          <p:spPr>
            <a:xfrm>
              <a:off x="5631479" y="926733"/>
              <a:ext cx="1634212" cy="1110656"/>
            </a:xfrm>
            <a:prstGeom prst="rect">
              <a:avLst/>
            </a:prstGeom>
            <a:solidFill>
              <a:srgbClr val="FF0000">
                <a:alpha val="5000"/>
              </a:srgbClr>
            </a:solidFill>
            <a:ln w="1905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812540" y="4401109"/>
            <a:ext cx="2988332" cy="1610430"/>
            <a:chOff x="992560" y="3979497"/>
            <a:chExt cx="2257919" cy="1269207"/>
          </a:xfrm>
        </p:grpSpPr>
        <p:sp>
          <p:nvSpPr>
            <p:cNvPr id="42" name="Rectangle 5">
              <a:extLst>
                <a:ext uri="{FF2B5EF4-FFF2-40B4-BE49-F238E27FC236}">
                  <a16:creationId xmlns="" xmlns:a16="http://schemas.microsoft.com/office/drawing/2014/main" id="{08260680-04B5-4EBF-BB1E-F19908EEF1E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92560" y="3979497"/>
              <a:ext cx="902084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423">
                <a:defRPr/>
              </a:pPr>
              <a:r>
                <a:rPr lang="en-US" altLang="ko-KR" sz="900" kern="0" dirty="0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Kibana #1</a:t>
              </a:r>
            </a:p>
          </p:txBody>
        </p:sp>
        <p:sp>
          <p:nvSpPr>
            <p:cNvPr id="43" name="Rectangle 5">
              <a:extLst>
                <a:ext uri="{FF2B5EF4-FFF2-40B4-BE49-F238E27FC236}">
                  <a16:creationId xmlns="" xmlns:a16="http://schemas.microsoft.com/office/drawing/2014/main" id="{8D227DF1-AC04-47A4-B85B-90535566475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92560" y="4378123"/>
              <a:ext cx="902084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423">
                <a:defRPr/>
              </a:pPr>
              <a:r>
                <a:rPr lang="en-US" altLang="ko-KR" sz="900" kern="0" dirty="0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Kibana #2</a:t>
              </a:r>
            </a:p>
          </p:txBody>
        </p:sp>
        <p:sp>
          <p:nvSpPr>
            <p:cNvPr id="44" name="Rectangle 5">
              <a:extLst>
                <a:ext uri="{FF2B5EF4-FFF2-40B4-BE49-F238E27FC236}">
                  <a16:creationId xmlns="" xmlns:a16="http://schemas.microsoft.com/office/drawing/2014/main" id="{B1CDBD15-7991-446B-8C96-08A7475EA30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92560" y="4905164"/>
              <a:ext cx="902084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423">
                <a:defRPr/>
              </a:pPr>
              <a:r>
                <a:rPr lang="en-US" altLang="ko-KR" sz="900" kern="0" dirty="0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Kibana #16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="" xmlns:a16="http://schemas.microsoft.com/office/drawing/2014/main" id="{60C7C419-9FE6-49AB-AA93-00271E240C20}"/>
                </a:ext>
              </a:extLst>
            </p:cNvPr>
            <p:cNvSpPr txBox="1"/>
            <p:nvPr/>
          </p:nvSpPr>
          <p:spPr>
            <a:xfrm>
              <a:off x="1319006" y="4631677"/>
              <a:ext cx="2265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…</a:t>
              </a:r>
              <a:endParaRPr lang="ko-KR" altLang="en-US" dirty="0"/>
            </a:p>
          </p:txBody>
        </p:sp>
        <p:sp>
          <p:nvSpPr>
            <p:cNvPr id="46" name="Rectangle 5">
              <a:extLst>
                <a:ext uri="{FF2B5EF4-FFF2-40B4-BE49-F238E27FC236}">
                  <a16:creationId xmlns="" xmlns:a16="http://schemas.microsoft.com/office/drawing/2014/main" id="{753EEF4C-5C3A-437D-AE12-2854B08F8D5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484414" y="4383965"/>
              <a:ext cx="766065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423">
                <a:defRPr/>
              </a:pPr>
              <a:r>
                <a:rPr lang="en-US" altLang="ko-KR" sz="800" kern="0" dirty="0" err="1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ElasticSearch</a:t>
              </a:r>
              <a:endParaRPr lang="en-US" altLang="ko-KR" sz="800" kern="0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endParaRPr>
            </a:p>
            <a:p>
              <a:pPr algn="ctr" defTabSz="914423">
                <a:defRPr/>
              </a:pPr>
              <a:r>
                <a:rPr lang="en-US" altLang="ko-KR" sz="800" kern="0" dirty="0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(Coordinator)</a:t>
              </a:r>
            </a:p>
          </p:txBody>
        </p:sp>
        <p:cxnSp>
          <p:nvCxnSpPr>
            <p:cNvPr id="47" name="직선 화살표 연결선 46">
              <a:extLst>
                <a:ext uri="{FF2B5EF4-FFF2-40B4-BE49-F238E27FC236}">
                  <a16:creationId xmlns="" xmlns:a16="http://schemas.microsoft.com/office/drawing/2014/main" id="{173BA2F1-6DF5-47DA-8973-5456CAB24518}"/>
                </a:ext>
              </a:extLst>
            </p:cNvPr>
            <p:cNvCxnSpPr>
              <a:cxnSpLocks/>
              <a:stCxn id="43" idx="3"/>
              <a:endCxn id="46" idx="1"/>
            </p:cNvCxnSpPr>
            <p:nvPr/>
          </p:nvCxnSpPr>
          <p:spPr>
            <a:xfrm>
              <a:off x="1894644" y="4549893"/>
              <a:ext cx="589770" cy="5842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직선 화살표 연결선 47">
              <a:extLst>
                <a:ext uri="{FF2B5EF4-FFF2-40B4-BE49-F238E27FC236}">
                  <a16:creationId xmlns="" xmlns:a16="http://schemas.microsoft.com/office/drawing/2014/main" id="{DD752FE6-245D-4DE3-B77A-E722204FCBF1}"/>
                </a:ext>
              </a:extLst>
            </p:cNvPr>
            <p:cNvCxnSpPr>
              <a:cxnSpLocks/>
              <a:stCxn id="42" idx="3"/>
              <a:endCxn id="46" idx="1"/>
            </p:cNvCxnSpPr>
            <p:nvPr/>
          </p:nvCxnSpPr>
          <p:spPr>
            <a:xfrm>
              <a:off x="1894644" y="4151267"/>
              <a:ext cx="589770" cy="404468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직선 화살표 연결선 48">
              <a:extLst>
                <a:ext uri="{FF2B5EF4-FFF2-40B4-BE49-F238E27FC236}">
                  <a16:creationId xmlns="" xmlns:a16="http://schemas.microsoft.com/office/drawing/2014/main" id="{69F31082-79C7-4565-A842-CD26DCADB342}"/>
                </a:ext>
              </a:extLst>
            </p:cNvPr>
            <p:cNvCxnSpPr>
              <a:cxnSpLocks/>
              <a:stCxn id="44" idx="3"/>
              <a:endCxn id="46" idx="1"/>
            </p:cNvCxnSpPr>
            <p:nvPr/>
          </p:nvCxnSpPr>
          <p:spPr>
            <a:xfrm flipV="1">
              <a:off x="1894644" y="4555735"/>
              <a:ext cx="589770" cy="521199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2D54BBF8-8143-43B3-A9A1-327F81406BAE}"/>
              </a:ext>
            </a:extLst>
          </p:cNvPr>
          <p:cNvSpPr txBox="1"/>
          <p:nvPr/>
        </p:nvSpPr>
        <p:spPr>
          <a:xfrm>
            <a:off x="812540" y="3969060"/>
            <a:ext cx="1193900" cy="35086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</a:pPr>
            <a:r>
              <a:rPr lang="en-US" altLang="ko-KR" sz="1400" b="1" dirty="0" smtClean="0"/>
              <a:t>AS-IS</a:t>
            </a:r>
            <a:endParaRPr lang="en-US" altLang="ko-KR" sz="1400" b="1" kern="0" dirty="0" smtClean="0">
              <a:latin typeface="+mn-ea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="" xmlns:a16="http://schemas.microsoft.com/office/drawing/2014/main" id="{2D54BBF8-8143-43B3-A9A1-327F81406BAE}"/>
              </a:ext>
            </a:extLst>
          </p:cNvPr>
          <p:cNvSpPr txBox="1"/>
          <p:nvPr/>
        </p:nvSpPr>
        <p:spPr>
          <a:xfrm>
            <a:off x="5207012" y="3978549"/>
            <a:ext cx="1151404" cy="35086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</a:pPr>
            <a:r>
              <a:rPr lang="en-US" altLang="ko-KR" sz="1400" b="1" dirty="0" smtClean="0"/>
              <a:t>TO-BE</a:t>
            </a:r>
            <a:endParaRPr lang="en-US" altLang="ko-KR" sz="1400" b="1" kern="0" dirty="0" smtClean="0">
              <a:latin typeface="+mn-ea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5207012" y="4401109"/>
            <a:ext cx="3526408" cy="1610430"/>
            <a:chOff x="5459040" y="4200212"/>
            <a:chExt cx="3166368" cy="1209008"/>
          </a:xfrm>
        </p:grpSpPr>
        <p:sp>
          <p:nvSpPr>
            <p:cNvPr id="63" name="Rectangle 5">
              <a:extLst>
                <a:ext uri="{FF2B5EF4-FFF2-40B4-BE49-F238E27FC236}">
                  <a16:creationId xmlns="" xmlns:a16="http://schemas.microsoft.com/office/drawing/2014/main" id="{08260680-04B5-4EBF-BB1E-F19908EEF1E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459040" y="4200212"/>
              <a:ext cx="902084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423">
                <a:defRPr/>
              </a:pPr>
              <a:r>
                <a:rPr lang="en-US" altLang="ko-KR" sz="900" kern="0" dirty="0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Kibana #1</a:t>
              </a:r>
            </a:p>
          </p:txBody>
        </p:sp>
        <p:sp>
          <p:nvSpPr>
            <p:cNvPr id="64" name="Rectangle 5">
              <a:extLst>
                <a:ext uri="{FF2B5EF4-FFF2-40B4-BE49-F238E27FC236}">
                  <a16:creationId xmlns="" xmlns:a16="http://schemas.microsoft.com/office/drawing/2014/main" id="{8D227DF1-AC04-47A4-B85B-90535566475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459040" y="5065680"/>
              <a:ext cx="902084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423">
                <a:defRPr/>
              </a:pPr>
              <a:r>
                <a:rPr lang="en-US" altLang="ko-KR" sz="900" kern="0" dirty="0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Kibana #2</a:t>
              </a:r>
            </a:p>
          </p:txBody>
        </p:sp>
        <p:cxnSp>
          <p:nvCxnSpPr>
            <p:cNvPr id="65" name="직선 화살표 연결선 64">
              <a:extLst>
                <a:ext uri="{FF2B5EF4-FFF2-40B4-BE49-F238E27FC236}">
                  <a16:creationId xmlns="" xmlns:a16="http://schemas.microsoft.com/office/drawing/2014/main" id="{173BA2F1-6DF5-47DA-8973-5456CAB24518}"/>
                </a:ext>
              </a:extLst>
            </p:cNvPr>
            <p:cNvCxnSpPr>
              <a:cxnSpLocks/>
              <a:stCxn id="64" idx="3"/>
              <a:endCxn id="70" idx="1"/>
            </p:cNvCxnSpPr>
            <p:nvPr/>
          </p:nvCxnSpPr>
          <p:spPr>
            <a:xfrm flipV="1">
              <a:off x="6361124" y="4765023"/>
              <a:ext cx="316998" cy="472427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직선 화살표 연결선 66">
              <a:extLst>
                <a:ext uri="{FF2B5EF4-FFF2-40B4-BE49-F238E27FC236}">
                  <a16:creationId xmlns="" xmlns:a16="http://schemas.microsoft.com/office/drawing/2014/main" id="{DD752FE6-245D-4DE3-B77A-E722204FCBF1}"/>
                </a:ext>
              </a:extLst>
            </p:cNvPr>
            <p:cNvCxnSpPr>
              <a:cxnSpLocks/>
              <a:stCxn id="63" idx="3"/>
              <a:endCxn id="70" idx="1"/>
            </p:cNvCxnSpPr>
            <p:nvPr/>
          </p:nvCxnSpPr>
          <p:spPr>
            <a:xfrm>
              <a:off x="6361124" y="4371982"/>
              <a:ext cx="316998" cy="393041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5">
              <a:extLst>
                <a:ext uri="{FF2B5EF4-FFF2-40B4-BE49-F238E27FC236}">
                  <a16:creationId xmlns="" xmlns:a16="http://schemas.microsoft.com/office/drawing/2014/main" id="{753EEF4C-5C3A-437D-AE12-2854B08F8D5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722455" y="4413232"/>
              <a:ext cx="902084" cy="343540"/>
            </a:xfrm>
            <a:prstGeom prst="rect">
              <a:avLst/>
            </a:prstGeom>
            <a:solidFill>
              <a:schemeClr val="accent6">
                <a:alpha val="46000"/>
              </a:schemeClr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423">
                <a:defRPr/>
              </a:pPr>
              <a:r>
                <a:rPr lang="en-US" altLang="ko-KR" sz="800" kern="0" dirty="0" err="1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ElasticSearch</a:t>
              </a:r>
              <a:endParaRPr lang="en-US" altLang="ko-KR" sz="800" kern="0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endParaRPr>
            </a:p>
            <a:p>
              <a:pPr algn="ctr" defTabSz="914423">
                <a:defRPr/>
              </a:pPr>
              <a:r>
                <a:rPr lang="en-US" altLang="ko-KR" sz="800" kern="0" dirty="0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(Coordinator)</a:t>
              </a:r>
            </a:p>
          </p:txBody>
        </p:sp>
        <p:sp>
          <p:nvSpPr>
            <p:cNvPr id="69" name="Rectangle 5">
              <a:extLst>
                <a:ext uri="{FF2B5EF4-FFF2-40B4-BE49-F238E27FC236}">
                  <a16:creationId xmlns="" xmlns:a16="http://schemas.microsoft.com/office/drawing/2014/main" id="{753EEF4C-5C3A-437D-AE12-2854B08F8D5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723324" y="4864784"/>
              <a:ext cx="902084" cy="343540"/>
            </a:xfrm>
            <a:prstGeom prst="rect">
              <a:avLst/>
            </a:prstGeom>
            <a:solidFill>
              <a:schemeClr val="accent6">
                <a:alpha val="46000"/>
              </a:schemeClr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423">
                <a:defRPr/>
              </a:pPr>
              <a:r>
                <a:rPr lang="en-US" altLang="ko-KR" sz="800" kern="0" dirty="0" err="1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ElasticSearch</a:t>
              </a:r>
              <a:endParaRPr lang="en-US" altLang="ko-KR" sz="800" kern="0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endParaRPr>
            </a:p>
            <a:p>
              <a:pPr algn="ctr" defTabSz="914423">
                <a:defRPr/>
              </a:pPr>
              <a:r>
                <a:rPr lang="en-US" altLang="ko-KR" sz="800" kern="0" dirty="0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(Coordinator)</a:t>
              </a:r>
            </a:p>
          </p:txBody>
        </p:sp>
        <p:sp>
          <p:nvSpPr>
            <p:cNvPr id="70" name="Rectangle 5">
              <a:extLst>
                <a:ext uri="{FF2B5EF4-FFF2-40B4-BE49-F238E27FC236}">
                  <a16:creationId xmlns="" xmlns:a16="http://schemas.microsoft.com/office/drawing/2014/main" id="{8A680FA4-C7D6-4B33-8B9D-A2C39BDD6DD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678122" y="4635969"/>
              <a:ext cx="718820" cy="258107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423">
                <a:defRPr/>
              </a:pPr>
              <a:r>
                <a:rPr lang="en-US" altLang="ko-KR" sz="900" kern="0" dirty="0" err="1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NginX</a:t>
              </a:r>
              <a:endParaRPr lang="en-US" altLang="ko-KR" sz="900" kern="0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endParaRPr>
            </a:p>
          </p:txBody>
        </p:sp>
        <p:cxnSp>
          <p:nvCxnSpPr>
            <p:cNvPr id="71" name="직선 화살표 연결선 70">
              <a:extLst>
                <a:ext uri="{FF2B5EF4-FFF2-40B4-BE49-F238E27FC236}">
                  <a16:creationId xmlns="" xmlns:a16="http://schemas.microsoft.com/office/drawing/2014/main" id="{69F31082-79C7-4565-A842-CD26DCADB342}"/>
                </a:ext>
              </a:extLst>
            </p:cNvPr>
            <p:cNvCxnSpPr>
              <a:cxnSpLocks/>
              <a:stCxn id="70" idx="3"/>
              <a:endCxn id="69" idx="1"/>
            </p:cNvCxnSpPr>
            <p:nvPr/>
          </p:nvCxnSpPr>
          <p:spPr>
            <a:xfrm>
              <a:off x="7396942" y="4765023"/>
              <a:ext cx="326382" cy="271531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직선 화살표 연결선 72">
              <a:extLst>
                <a:ext uri="{FF2B5EF4-FFF2-40B4-BE49-F238E27FC236}">
                  <a16:creationId xmlns="" xmlns:a16="http://schemas.microsoft.com/office/drawing/2014/main" id="{69F31082-79C7-4565-A842-CD26DCADB342}"/>
                </a:ext>
              </a:extLst>
            </p:cNvPr>
            <p:cNvCxnSpPr>
              <a:cxnSpLocks/>
              <a:stCxn id="70" idx="3"/>
              <a:endCxn id="68" idx="1"/>
            </p:cNvCxnSpPr>
            <p:nvPr/>
          </p:nvCxnSpPr>
          <p:spPr>
            <a:xfrm flipV="1">
              <a:off x="7396942" y="4585002"/>
              <a:ext cx="325513" cy="180021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직사각형 74"/>
          <p:cNvSpPr/>
          <p:nvPr/>
        </p:nvSpPr>
        <p:spPr>
          <a:xfrm>
            <a:off x="2576736" y="4358685"/>
            <a:ext cx="1359353" cy="1652853"/>
          </a:xfrm>
          <a:prstGeom prst="rect">
            <a:avLst/>
          </a:prstGeom>
          <a:solidFill>
            <a:srgbClr val="FF0000">
              <a:alpha val="5000"/>
            </a:srgbClr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포인트가 8개인 별 3"/>
          <p:cNvSpPr/>
          <p:nvPr/>
        </p:nvSpPr>
        <p:spPr>
          <a:xfrm>
            <a:off x="3512840" y="4525122"/>
            <a:ext cx="504056" cy="508433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32" name="포인트가 8개인 별 31"/>
          <p:cNvSpPr/>
          <p:nvPr/>
        </p:nvSpPr>
        <p:spPr>
          <a:xfrm>
            <a:off x="6312685" y="5185111"/>
            <a:ext cx="504056" cy="508433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2</a:t>
            </a:r>
            <a:endParaRPr lang="ko-KR" altLang="en-US" dirty="0"/>
          </a:p>
        </p:txBody>
      </p:sp>
      <p:sp>
        <p:nvSpPr>
          <p:cNvPr id="33" name="폭발 1 22">
            <a:extLst>
              <a:ext uri="{FF2B5EF4-FFF2-40B4-BE49-F238E27FC236}">
                <a16:creationId xmlns="" xmlns:a16="http://schemas.microsoft.com/office/drawing/2014/main" id="{29857D99-0E83-4E14-A39F-8C48DFA40BF7}"/>
              </a:ext>
            </a:extLst>
          </p:cNvPr>
          <p:cNvSpPr/>
          <p:nvPr/>
        </p:nvSpPr>
        <p:spPr>
          <a:xfrm>
            <a:off x="1784648" y="4149124"/>
            <a:ext cx="1316140" cy="50397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rgbClr val="FF0000"/>
                </a:solidFill>
              </a:rPr>
              <a:t>성능 개선 </a:t>
            </a:r>
            <a:r>
              <a:rPr lang="ko-KR" altLang="en-US" sz="1000" b="1" dirty="0">
                <a:solidFill>
                  <a:srgbClr val="FF0000"/>
                </a:solidFill>
              </a:rPr>
              <a:t>필요</a:t>
            </a:r>
          </a:p>
        </p:txBody>
      </p:sp>
    </p:spTree>
    <p:extLst>
      <p:ext uri="{BB962C8B-B14F-4D97-AF65-F5344CB8AC3E}">
        <p14:creationId xmlns:p14="http://schemas.microsoft.com/office/powerpoint/2010/main" val="141672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최적의 </a:t>
            </a:r>
            <a:r>
              <a:rPr lang="ko-KR" altLang="en-US" dirty="0"/>
              <a:t>인덱스 튜닝 작업</a:t>
            </a:r>
            <a:endParaRPr lang="ko-KR" altLang="en-US" sz="2000" dirty="0"/>
          </a:p>
        </p:txBody>
      </p:sp>
      <p:sp>
        <p:nvSpPr>
          <p:cNvPr id="28" name="텍스트 개체 틀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marL="268288" indent="-268288" defTabSz="874349" latinLnBrk="0">
              <a:lnSpc>
                <a:spcPct val="120000"/>
              </a:lnSpc>
              <a:spcBef>
                <a:spcPts val="600"/>
              </a:spcBef>
              <a:buSzPct val="100000"/>
              <a:buBlip>
                <a:blip r:embed="rId2"/>
              </a:buBlip>
            </a:pPr>
            <a:r>
              <a:rPr lang="ko-KR" altLang="en-US" sz="1600" b="1" kern="0" dirty="0" smtClean="0">
                <a:latin typeface="+mn-ea"/>
              </a:rPr>
              <a:t>데이터 저장 인덱스 정리 작업</a:t>
            </a:r>
            <a:endParaRPr lang="ko-KR" altLang="en-US" sz="1600" b="1" kern="0" dirty="0">
              <a:latin typeface="+mn-ea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="" xmlns:a16="http://schemas.microsoft.com/office/drawing/2014/main" id="{2D54BBF8-8143-43B3-A9A1-327F81406BAE}"/>
              </a:ext>
            </a:extLst>
          </p:cNvPr>
          <p:cNvSpPr txBox="1"/>
          <p:nvPr/>
        </p:nvSpPr>
        <p:spPr>
          <a:xfrm>
            <a:off x="306700" y="1916832"/>
            <a:ext cx="9254812" cy="609398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</a:pPr>
            <a:r>
              <a:rPr lang="ko-KR" altLang="en-US" sz="1400" b="1" dirty="0"/>
              <a:t>기존 </a:t>
            </a:r>
            <a:r>
              <a:rPr lang="en-US" altLang="ko-KR" sz="1400" b="1" dirty="0" err="1" smtClean="0"/>
              <a:t>Elasticsearch</a:t>
            </a: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내에 저장되는 데이터들의 인덱스 설정 등이 너무 세분화</a:t>
            </a:r>
            <a:r>
              <a:rPr lang="en-US" altLang="ko-KR" sz="1400" b="1" dirty="0" smtClean="0"/>
              <a:t> &amp; </a:t>
            </a:r>
            <a:r>
              <a:rPr lang="ko-KR" altLang="en-US" sz="1400" b="1" dirty="0" smtClean="0"/>
              <a:t>조각화가 되어 있어 제대로 된 검색 성능이 나오지 않는 상황</a:t>
            </a:r>
            <a:endParaRPr lang="en-US" altLang="ko-KR" sz="1400" b="1" kern="0" dirty="0" smtClean="0">
              <a:latin typeface="+mn-ea"/>
              <a:sym typeface="Wingdings" pitchFamily="2" charset="2"/>
            </a:endParaRPr>
          </a:p>
        </p:txBody>
      </p:sp>
      <p:grpSp>
        <p:nvGrpSpPr>
          <p:cNvPr id="39" name="그룹 38"/>
          <p:cNvGrpSpPr/>
          <p:nvPr/>
        </p:nvGrpSpPr>
        <p:grpSpPr>
          <a:xfrm>
            <a:off x="5277036" y="926733"/>
            <a:ext cx="4395051" cy="930636"/>
            <a:chOff x="4625811" y="926733"/>
            <a:chExt cx="5115131" cy="1110656"/>
          </a:xfrm>
        </p:grpSpPr>
        <p:pic>
          <p:nvPicPr>
            <p:cNvPr id="40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5811" y="926733"/>
              <a:ext cx="5115131" cy="1110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" name="직사각형 40"/>
            <p:cNvSpPr/>
            <p:nvPr/>
          </p:nvSpPr>
          <p:spPr>
            <a:xfrm>
              <a:off x="6658837" y="926733"/>
              <a:ext cx="1403008" cy="1110656"/>
            </a:xfrm>
            <a:prstGeom prst="rect">
              <a:avLst/>
            </a:prstGeom>
            <a:solidFill>
              <a:srgbClr val="FF0000">
                <a:alpha val="5000"/>
              </a:srgbClr>
            </a:solidFill>
            <a:ln w="1905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060" y="3068960"/>
            <a:ext cx="5036032" cy="3357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830" y="3068960"/>
            <a:ext cx="2409606" cy="3302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2D54BBF8-8143-43B3-A9A1-327F81406BAE}"/>
              </a:ext>
            </a:extLst>
          </p:cNvPr>
          <p:cNvSpPr txBox="1"/>
          <p:nvPr/>
        </p:nvSpPr>
        <p:spPr>
          <a:xfrm>
            <a:off x="632520" y="2672914"/>
            <a:ext cx="2299728" cy="35086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</a:pPr>
            <a:r>
              <a:rPr lang="ko-KR" altLang="en-US" sz="1400" b="1" kern="0" dirty="0" smtClean="0">
                <a:latin typeface="+mn-ea"/>
              </a:rPr>
              <a:t>인덱스 정보 리스트</a:t>
            </a:r>
            <a:endParaRPr lang="en-US" altLang="ko-KR" sz="1400" b="1" kern="0" dirty="0" smtClean="0">
              <a:latin typeface="+mn-ea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2D54BBF8-8143-43B3-A9A1-327F81406BAE}"/>
              </a:ext>
            </a:extLst>
          </p:cNvPr>
          <p:cNvSpPr txBox="1"/>
          <p:nvPr/>
        </p:nvSpPr>
        <p:spPr>
          <a:xfrm>
            <a:off x="6357156" y="2672915"/>
            <a:ext cx="2841654" cy="35086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</a:pPr>
            <a:r>
              <a:rPr lang="ko-KR" altLang="en-US" sz="1400" b="1" kern="0" dirty="0" err="1" smtClean="0">
                <a:latin typeface="+mn-ea"/>
              </a:rPr>
              <a:t>인덱스별</a:t>
            </a:r>
            <a:r>
              <a:rPr lang="ko-KR" altLang="en-US" sz="1400" b="1" kern="0" dirty="0" smtClean="0">
                <a:latin typeface="+mn-ea"/>
              </a:rPr>
              <a:t> 템플릿 정</a:t>
            </a:r>
            <a:r>
              <a:rPr lang="ko-KR" altLang="en-US" sz="1400" b="1" kern="0" dirty="0">
                <a:latin typeface="+mn-ea"/>
              </a:rPr>
              <a:t>보</a:t>
            </a:r>
            <a:endParaRPr lang="en-US" altLang="ko-KR" sz="1400" b="1" kern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1815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최적의 </a:t>
            </a:r>
            <a:r>
              <a:rPr lang="ko-KR" altLang="en-US" dirty="0"/>
              <a:t>인덱스 튜닝 작업</a:t>
            </a:r>
            <a:endParaRPr lang="ko-KR" altLang="en-US" sz="2000" dirty="0"/>
          </a:p>
        </p:txBody>
      </p:sp>
      <p:sp>
        <p:nvSpPr>
          <p:cNvPr id="28" name="텍스트 개체 틀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marL="268288" indent="-268288" defTabSz="874349" latinLnBrk="0">
              <a:lnSpc>
                <a:spcPct val="120000"/>
              </a:lnSpc>
              <a:spcBef>
                <a:spcPts val="600"/>
              </a:spcBef>
              <a:buSzPct val="100000"/>
              <a:buBlip>
                <a:blip r:embed="rId2"/>
              </a:buBlip>
            </a:pPr>
            <a:r>
              <a:rPr lang="ko-KR" altLang="en-US" sz="1600" b="1" kern="0" dirty="0" smtClean="0">
                <a:latin typeface="+mn-ea"/>
              </a:rPr>
              <a:t>인덱스 및 통합 표준화 작업</a:t>
            </a:r>
            <a:endParaRPr lang="ko-KR" altLang="en-US" sz="1600" b="1" kern="0" dirty="0">
              <a:latin typeface="+mn-ea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="" xmlns:a16="http://schemas.microsoft.com/office/drawing/2014/main" id="{2D54BBF8-8143-43B3-A9A1-327F81406BAE}"/>
              </a:ext>
            </a:extLst>
          </p:cNvPr>
          <p:cNvSpPr txBox="1"/>
          <p:nvPr/>
        </p:nvSpPr>
        <p:spPr>
          <a:xfrm>
            <a:off x="306700" y="1916832"/>
            <a:ext cx="9254812" cy="609398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</a:pPr>
            <a:r>
              <a:rPr lang="ko-KR" altLang="en-US" sz="1400" b="1" dirty="0"/>
              <a:t>기존 </a:t>
            </a:r>
            <a:r>
              <a:rPr lang="en-US" altLang="ko-KR" sz="1400" b="1" dirty="0" err="1" smtClean="0"/>
              <a:t>Elasticsearch</a:t>
            </a:r>
            <a:r>
              <a:rPr lang="en-US" altLang="ko-KR" sz="1400" b="1" dirty="0" smtClean="0"/>
              <a:t>  </a:t>
            </a:r>
            <a:r>
              <a:rPr lang="ko-KR" altLang="en-US" sz="1400" b="1" dirty="0"/>
              <a:t>내의 세분화된 데이터 </a:t>
            </a:r>
            <a:r>
              <a:rPr lang="ko-KR" altLang="en-US" sz="1400" b="1" dirty="0" smtClean="0"/>
              <a:t>분류 및 인덱스 저장 정보에 대한 관리를 하기 위해서 </a:t>
            </a:r>
            <a:r>
              <a:rPr lang="en-US" altLang="ko-KR" sz="1400" b="1" dirty="0" smtClean="0"/>
              <a:t>naming-rule </a:t>
            </a:r>
            <a:r>
              <a:rPr lang="ko-KR" altLang="en-US" sz="1400" b="1" dirty="0" smtClean="0"/>
              <a:t>규칙 및 </a:t>
            </a:r>
            <a:r>
              <a:rPr lang="en-US" altLang="ko-KR" sz="1400" b="1" dirty="0" err="1" smtClean="0"/>
              <a:t>logstash</a:t>
            </a: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통합작업</a:t>
            </a:r>
            <a:r>
              <a:rPr lang="en-US" altLang="ko-KR" sz="1400" b="1" dirty="0"/>
              <a:t> </a:t>
            </a:r>
            <a:r>
              <a:rPr lang="en-US" altLang="ko-KR" sz="1400" b="1" dirty="0" smtClean="0"/>
              <a:t>&amp; </a:t>
            </a:r>
            <a:r>
              <a:rPr lang="ko-KR" altLang="en-US" sz="1400" b="1" dirty="0" err="1" smtClean="0"/>
              <a:t>쉘스크립트</a:t>
            </a:r>
            <a:r>
              <a:rPr lang="ko-KR" altLang="en-US" sz="1400" b="1" dirty="0" smtClean="0"/>
              <a:t> 표준화 작업을 진행</a:t>
            </a:r>
            <a:endParaRPr lang="en-US" altLang="ko-KR" sz="1400" b="1" kern="0" dirty="0" smtClean="0">
              <a:latin typeface="+mn-ea"/>
              <a:sym typeface="Wingdings" pitchFamily="2" charset="2"/>
            </a:endParaRPr>
          </a:p>
        </p:txBody>
      </p:sp>
      <p:grpSp>
        <p:nvGrpSpPr>
          <p:cNvPr id="39" name="그룹 38"/>
          <p:cNvGrpSpPr/>
          <p:nvPr/>
        </p:nvGrpSpPr>
        <p:grpSpPr>
          <a:xfrm>
            <a:off x="5277036" y="926733"/>
            <a:ext cx="4395051" cy="930636"/>
            <a:chOff x="4625811" y="926733"/>
            <a:chExt cx="5115131" cy="1110656"/>
          </a:xfrm>
        </p:grpSpPr>
        <p:pic>
          <p:nvPicPr>
            <p:cNvPr id="40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5811" y="926733"/>
              <a:ext cx="5115131" cy="1110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" name="직사각형 40"/>
            <p:cNvSpPr/>
            <p:nvPr/>
          </p:nvSpPr>
          <p:spPr>
            <a:xfrm>
              <a:off x="7307594" y="926733"/>
              <a:ext cx="1340891" cy="1110656"/>
            </a:xfrm>
            <a:prstGeom prst="rect">
              <a:avLst/>
            </a:prstGeom>
            <a:solidFill>
              <a:srgbClr val="FF0000">
                <a:alpha val="5000"/>
              </a:srgbClr>
            </a:solidFill>
            <a:ln w="1905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505" y="2752768"/>
            <a:ext cx="5093395" cy="2728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976" y="2752769"/>
            <a:ext cx="3749513" cy="3196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064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최적의 </a:t>
            </a:r>
            <a:r>
              <a:rPr lang="ko-KR" altLang="en-US" dirty="0"/>
              <a:t>인덱스 튜닝 작업</a:t>
            </a:r>
            <a:endParaRPr lang="ko-KR" altLang="en-US" sz="2000" dirty="0"/>
          </a:p>
        </p:txBody>
      </p:sp>
      <p:sp>
        <p:nvSpPr>
          <p:cNvPr id="28" name="텍스트 개체 틀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marL="268288" indent="-268288" defTabSz="874349" latinLnBrk="0">
              <a:lnSpc>
                <a:spcPct val="120000"/>
              </a:lnSpc>
              <a:spcBef>
                <a:spcPts val="600"/>
              </a:spcBef>
              <a:buSzPct val="100000"/>
              <a:buBlip>
                <a:blip r:embed="rId2"/>
              </a:buBlip>
            </a:pPr>
            <a:r>
              <a:rPr lang="en-US" altLang="ko-KR" sz="1600" b="1" kern="0" dirty="0" smtClean="0">
                <a:latin typeface="+mn-ea"/>
              </a:rPr>
              <a:t>Thread Pool </a:t>
            </a:r>
            <a:r>
              <a:rPr lang="ko-KR" altLang="en-US" sz="1600" b="1" kern="0" dirty="0" smtClean="0">
                <a:latin typeface="+mn-ea"/>
              </a:rPr>
              <a:t>기반 설정 구조 개선</a:t>
            </a:r>
            <a:endParaRPr lang="ko-KR" altLang="en-US" sz="1600" b="1" kern="0" dirty="0">
              <a:latin typeface="+mn-ea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="" xmlns:a16="http://schemas.microsoft.com/office/drawing/2014/main" id="{2D54BBF8-8143-43B3-A9A1-327F81406BAE}"/>
              </a:ext>
            </a:extLst>
          </p:cNvPr>
          <p:cNvSpPr txBox="1"/>
          <p:nvPr/>
        </p:nvSpPr>
        <p:spPr>
          <a:xfrm>
            <a:off x="306700" y="1916832"/>
            <a:ext cx="9254812" cy="609398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</a:pPr>
            <a:r>
              <a:rPr lang="ko-KR" altLang="en-US" sz="1400" b="1" dirty="0"/>
              <a:t>기존 </a:t>
            </a:r>
            <a:r>
              <a:rPr lang="en-US" altLang="ko-KR" sz="1400" b="1" dirty="0" err="1" smtClean="0"/>
              <a:t>Elasticsearch</a:t>
            </a:r>
            <a:r>
              <a:rPr lang="en-US" altLang="ko-KR" sz="1400" b="1" dirty="0" smtClean="0"/>
              <a:t>  Node </a:t>
            </a:r>
            <a:r>
              <a:rPr lang="ko-KR" altLang="en-US" sz="1400" b="1" dirty="0" smtClean="0"/>
              <a:t>내의 데이터 저장 및 </a:t>
            </a:r>
            <a:r>
              <a:rPr lang="ko-KR" altLang="en-US" sz="1400" b="1" dirty="0" err="1" smtClean="0"/>
              <a:t>검색시</a:t>
            </a:r>
            <a:r>
              <a:rPr lang="ko-KR" altLang="en-US" sz="1400" b="1" dirty="0" smtClean="0"/>
              <a:t> 사용되어 지는 </a:t>
            </a:r>
            <a:r>
              <a:rPr lang="en-US" altLang="ko-KR" sz="1400" b="1" dirty="0" smtClean="0"/>
              <a:t>Queue &amp; Thread </a:t>
            </a:r>
            <a:r>
              <a:rPr lang="ko-KR" altLang="en-US" sz="1400" b="1" dirty="0" smtClean="0"/>
              <a:t> 구성이 기본 </a:t>
            </a:r>
            <a:r>
              <a:rPr lang="ko-KR" altLang="en-US" sz="1400" b="1" dirty="0" err="1" smtClean="0"/>
              <a:t>설정등으로</a:t>
            </a:r>
            <a:r>
              <a:rPr lang="ko-KR" altLang="en-US" sz="1400" b="1" dirty="0" smtClean="0"/>
              <a:t> 구성되어져 있는 것을 확인 해당 설정의 적정한 튜닝 값으로 설정 변경 작업 진행</a:t>
            </a:r>
            <a:endParaRPr lang="en-US" altLang="ko-KR" sz="1400" b="1" kern="0" dirty="0" smtClean="0">
              <a:latin typeface="+mn-ea"/>
              <a:sym typeface="Wingdings" pitchFamily="2" charset="2"/>
            </a:endParaRPr>
          </a:p>
        </p:txBody>
      </p:sp>
      <p:grpSp>
        <p:nvGrpSpPr>
          <p:cNvPr id="39" name="그룹 38"/>
          <p:cNvGrpSpPr/>
          <p:nvPr/>
        </p:nvGrpSpPr>
        <p:grpSpPr>
          <a:xfrm>
            <a:off x="5277036" y="926733"/>
            <a:ext cx="4395051" cy="930636"/>
            <a:chOff x="4625811" y="926733"/>
            <a:chExt cx="5115131" cy="1110656"/>
          </a:xfrm>
        </p:grpSpPr>
        <p:pic>
          <p:nvPicPr>
            <p:cNvPr id="40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5811" y="926733"/>
              <a:ext cx="5115131" cy="1110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" name="직사각형 40"/>
            <p:cNvSpPr/>
            <p:nvPr/>
          </p:nvSpPr>
          <p:spPr>
            <a:xfrm>
              <a:off x="6658837" y="926733"/>
              <a:ext cx="1403008" cy="1110656"/>
            </a:xfrm>
            <a:prstGeom prst="rect">
              <a:avLst/>
            </a:prstGeom>
            <a:solidFill>
              <a:srgbClr val="FF0000">
                <a:alpha val="5000"/>
              </a:srgbClr>
            </a:solidFill>
            <a:ln w="1905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956556" y="2631897"/>
            <a:ext cx="7677164" cy="3964712"/>
            <a:chOff x="956556" y="2631897"/>
            <a:chExt cx="7677164" cy="3964712"/>
          </a:xfrm>
        </p:grpSpPr>
        <p:pic>
          <p:nvPicPr>
            <p:cNvPr id="3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6556" y="2990283"/>
              <a:ext cx="3400669" cy="3606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3047" y="2853727"/>
              <a:ext cx="3420673" cy="3651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" name="TextBox 51">
              <a:extLst>
                <a:ext uri="{FF2B5EF4-FFF2-40B4-BE49-F238E27FC236}">
                  <a16:creationId xmlns="" xmlns:a16="http://schemas.microsoft.com/office/drawing/2014/main" id="{2D54BBF8-8143-43B3-A9A1-327F81406BAE}"/>
                </a:ext>
              </a:extLst>
            </p:cNvPr>
            <p:cNvSpPr txBox="1"/>
            <p:nvPr/>
          </p:nvSpPr>
          <p:spPr>
            <a:xfrm>
              <a:off x="1062521" y="2631897"/>
              <a:ext cx="2560824" cy="350865"/>
            </a:xfrm>
            <a:prstGeom prst="rect">
              <a:avLst/>
            </a:prstGeom>
            <a:noFill/>
            <a:ln w="19050" algn="ctr">
              <a:noFill/>
              <a:round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20000"/>
                </a:lnSpc>
                <a:spcBef>
                  <a:spcPts val="600"/>
                </a:spcBef>
                <a:buSzPct val="100000"/>
                <a:buFont typeface="Wingdings" panose="05000000000000000000" pitchFamily="2" charset="2"/>
                <a:buChar char="Ø"/>
              </a:pPr>
              <a:r>
                <a:rPr lang="en-US" altLang="ko-KR" sz="1400" b="1" dirty="0" smtClean="0"/>
                <a:t>AS-IS</a:t>
              </a:r>
              <a:endParaRPr lang="en-US" altLang="ko-KR" sz="1400" b="1" kern="0" dirty="0" smtClean="0">
                <a:latin typeface="+mn-ea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="" xmlns:a16="http://schemas.microsoft.com/office/drawing/2014/main" id="{2D54BBF8-8143-43B3-A9A1-327F81406BAE}"/>
                </a:ext>
              </a:extLst>
            </p:cNvPr>
            <p:cNvSpPr txBox="1"/>
            <p:nvPr/>
          </p:nvSpPr>
          <p:spPr>
            <a:xfrm>
              <a:off x="5459040" y="2641386"/>
              <a:ext cx="2560824" cy="331886"/>
            </a:xfrm>
            <a:prstGeom prst="rect">
              <a:avLst/>
            </a:prstGeom>
            <a:noFill/>
            <a:ln w="19050" algn="ctr">
              <a:noFill/>
              <a:round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20000"/>
                </a:lnSpc>
                <a:spcBef>
                  <a:spcPts val="600"/>
                </a:spcBef>
                <a:buSzPct val="100000"/>
                <a:buFont typeface="Wingdings" panose="05000000000000000000" pitchFamily="2" charset="2"/>
                <a:buChar char="Ø"/>
              </a:pPr>
              <a:r>
                <a:rPr lang="en-US" altLang="ko-KR" sz="1400" b="1" dirty="0" smtClean="0"/>
                <a:t>TO-BE</a:t>
              </a:r>
              <a:endParaRPr lang="en-US" altLang="ko-KR" sz="1400" b="1" kern="0" dirty="0" smtClean="0">
                <a:latin typeface="+mn-ea"/>
              </a:endParaRPr>
            </a:p>
          </p:txBody>
        </p:sp>
      </p:grpSp>
      <p:sp>
        <p:nvSpPr>
          <p:cNvPr id="33" name="직사각형 32"/>
          <p:cNvSpPr/>
          <p:nvPr/>
        </p:nvSpPr>
        <p:spPr>
          <a:xfrm>
            <a:off x="1062520" y="3861048"/>
            <a:ext cx="2018271" cy="1764196"/>
          </a:xfrm>
          <a:prstGeom prst="rect">
            <a:avLst/>
          </a:prstGeom>
          <a:solidFill>
            <a:srgbClr val="FF0000">
              <a:alpha val="5000"/>
            </a:srgbClr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아래쪽 화살표 14"/>
          <p:cNvSpPr/>
          <p:nvPr/>
        </p:nvSpPr>
        <p:spPr>
          <a:xfrm rot="16200000">
            <a:off x="4394938" y="3230978"/>
            <a:ext cx="756084" cy="576064"/>
          </a:xfrm>
          <a:prstGeom prst="downArrow">
            <a:avLst/>
          </a:prstGeom>
          <a:solidFill>
            <a:schemeClr val="bg1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51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  ELK Stack </a:t>
            </a:r>
            <a:r>
              <a:rPr lang="ko-KR" altLang="en-US" dirty="0" smtClean="0"/>
              <a:t>버전업그레이드를 통한 </a:t>
            </a:r>
            <a:r>
              <a:rPr lang="ko-KR" altLang="en-US" dirty="0"/>
              <a:t>성능 </a:t>
            </a:r>
            <a:r>
              <a:rPr lang="ko-KR" altLang="en-US" dirty="0" smtClean="0"/>
              <a:t>개선</a:t>
            </a:r>
            <a:endParaRPr lang="ko-KR" altLang="en-US" dirty="0"/>
          </a:p>
        </p:txBody>
      </p:sp>
      <p:sp>
        <p:nvSpPr>
          <p:cNvPr id="28" name="텍스트 개체 틀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marL="268288" indent="-268288" defTabSz="874349" latinLnBrk="0">
              <a:lnSpc>
                <a:spcPct val="120000"/>
              </a:lnSpc>
              <a:spcBef>
                <a:spcPts val="600"/>
              </a:spcBef>
              <a:buSzPct val="100000"/>
              <a:buBlip>
                <a:blip r:embed="rId3"/>
              </a:buBlip>
            </a:pPr>
            <a:r>
              <a:rPr lang="en-US" altLang="ko-KR" sz="1600" b="1" kern="0" dirty="0" smtClean="0">
                <a:latin typeface="+mn-ea"/>
              </a:rPr>
              <a:t>5.6.2 </a:t>
            </a:r>
            <a:r>
              <a:rPr lang="en-US" altLang="ko-KR" sz="1600" b="1" kern="0" dirty="0" smtClean="0">
                <a:latin typeface="+mn-ea"/>
                <a:sym typeface="Wingdings" panose="05000000000000000000" pitchFamily="2" charset="2"/>
              </a:rPr>
              <a:t> 6.4.0 </a:t>
            </a:r>
            <a:r>
              <a:rPr lang="ko-KR" altLang="en-US" sz="1600" b="1" kern="0" dirty="0" smtClean="0">
                <a:latin typeface="+mn-ea"/>
                <a:sym typeface="Wingdings" panose="05000000000000000000" pitchFamily="2" charset="2"/>
              </a:rPr>
              <a:t>버전 업그레이드 실행</a:t>
            </a:r>
            <a:endParaRPr lang="ko-KR" altLang="en-US" sz="1600" b="1" kern="0" dirty="0">
              <a:latin typeface="+mn-ea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="" xmlns:a16="http://schemas.microsoft.com/office/drawing/2014/main" id="{2D54BBF8-8143-43B3-A9A1-327F81406BAE}"/>
              </a:ext>
            </a:extLst>
          </p:cNvPr>
          <p:cNvSpPr txBox="1"/>
          <p:nvPr/>
        </p:nvSpPr>
        <p:spPr>
          <a:xfrm>
            <a:off x="306700" y="1916832"/>
            <a:ext cx="9254812" cy="686342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</a:pPr>
            <a:r>
              <a:rPr lang="ko-KR" altLang="en-US" sz="1400" b="1" dirty="0"/>
              <a:t>필드 데이터의 파편화를 효율적으로 개선하여 저장 비용을 줄일 수 있는 새로운 방식 도입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</a:pPr>
            <a:r>
              <a:rPr lang="ko-KR" altLang="en-US" sz="1400" b="1" dirty="0"/>
              <a:t>정렬 쿼리 성능 속도 개선을 위한 인덱스 시간 </a:t>
            </a:r>
            <a:r>
              <a:rPr lang="ko-KR" altLang="en-US" sz="1400" b="1" dirty="0" smtClean="0"/>
              <a:t>정렬</a:t>
            </a:r>
            <a:endParaRPr lang="ko-KR" altLang="en-US" sz="1400" b="1" dirty="0"/>
          </a:p>
        </p:txBody>
      </p:sp>
      <p:grpSp>
        <p:nvGrpSpPr>
          <p:cNvPr id="39" name="그룹 38"/>
          <p:cNvGrpSpPr/>
          <p:nvPr/>
        </p:nvGrpSpPr>
        <p:grpSpPr>
          <a:xfrm>
            <a:off x="5277036" y="926733"/>
            <a:ext cx="4395051" cy="930636"/>
            <a:chOff x="4625811" y="926733"/>
            <a:chExt cx="5115131" cy="1110656"/>
          </a:xfrm>
        </p:grpSpPr>
        <p:pic>
          <p:nvPicPr>
            <p:cNvPr id="40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5811" y="926733"/>
              <a:ext cx="5115131" cy="1110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" name="직사각형 40"/>
            <p:cNvSpPr/>
            <p:nvPr/>
          </p:nvSpPr>
          <p:spPr>
            <a:xfrm>
              <a:off x="5589577" y="926733"/>
              <a:ext cx="3100811" cy="1110656"/>
            </a:xfrm>
            <a:prstGeom prst="rect">
              <a:avLst/>
            </a:prstGeom>
            <a:solidFill>
              <a:srgbClr val="FF0000">
                <a:alpha val="5000"/>
              </a:srgbClr>
            </a:solidFill>
            <a:ln w="1905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524" y="2823334"/>
            <a:ext cx="8424936" cy="3307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24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1"/>
          <p:cNvSpPr txBox="1">
            <a:spLocks/>
          </p:cNvSpPr>
          <p:nvPr/>
        </p:nvSpPr>
        <p:spPr>
          <a:xfrm>
            <a:off x="6244009" y="1794618"/>
            <a:ext cx="3327281" cy="422162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ko-KR" altLang="en-US" sz="1600" b="1" dirty="0" smtClean="0">
                <a:solidFill>
                  <a:srgbClr val="4D72A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구축현황</a:t>
            </a:r>
            <a:endParaRPr lang="en-US" altLang="ko-KR" sz="1600" b="1" dirty="0">
              <a:solidFill>
                <a:srgbClr val="4D72A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lvl="1" indent="-40005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200" dirty="0">
                <a:solidFill>
                  <a:srgbClr val="4D72AD"/>
                </a:solidFill>
              </a:rPr>
              <a:t>배경</a:t>
            </a:r>
            <a:r>
              <a:rPr lang="en-US" altLang="ko-KR" sz="1200" dirty="0">
                <a:solidFill>
                  <a:srgbClr val="4D72AD"/>
                </a:solidFill>
              </a:rPr>
              <a:t>/</a:t>
            </a:r>
            <a:r>
              <a:rPr lang="ko-KR" altLang="en-US" sz="1200" dirty="0">
                <a:solidFill>
                  <a:srgbClr val="4D72AD"/>
                </a:solidFill>
              </a:rPr>
              <a:t>목적</a:t>
            </a:r>
            <a:endParaRPr lang="en-US" altLang="ko-KR" sz="1200" dirty="0">
              <a:solidFill>
                <a:srgbClr val="4D72AD"/>
              </a:solidFill>
            </a:endParaRPr>
          </a:p>
          <a:p>
            <a:pPr marL="857250" lvl="1" indent="-40005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200" dirty="0">
                <a:solidFill>
                  <a:srgbClr val="4D72AD"/>
                </a:solidFill>
              </a:rPr>
              <a:t>구축범위 </a:t>
            </a:r>
            <a:endParaRPr lang="en-US" altLang="ko-KR" sz="1200" dirty="0" smtClean="0">
              <a:solidFill>
                <a:srgbClr val="4D72AD"/>
              </a:solidFill>
            </a:endParaRPr>
          </a:p>
          <a:p>
            <a:pPr marL="857250" lvl="1" indent="-40005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200" dirty="0" smtClean="0">
                <a:solidFill>
                  <a:srgbClr val="4D72AD"/>
                </a:solidFill>
              </a:rPr>
              <a:t>현황 </a:t>
            </a:r>
            <a:r>
              <a:rPr lang="ko-KR" altLang="en-US" sz="1200" dirty="0">
                <a:solidFill>
                  <a:srgbClr val="4D72AD"/>
                </a:solidFill>
              </a:rPr>
              <a:t>및 개선 방향성</a:t>
            </a:r>
            <a:endParaRPr lang="en-US" altLang="ko-KR" sz="1200" dirty="0">
              <a:solidFill>
                <a:srgbClr val="4D72AD"/>
              </a:solidFill>
            </a:endParaRPr>
          </a:p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ko-KR" altLang="en-US" sz="1600" b="1" dirty="0" smtClean="0">
                <a:solidFill>
                  <a:srgbClr val="4D72AD"/>
                </a:solidFill>
              </a:rPr>
              <a:t>개선사항</a:t>
            </a:r>
            <a:endParaRPr lang="en-US" altLang="ko-KR" sz="1200" dirty="0">
              <a:solidFill>
                <a:srgbClr val="4D72AD"/>
              </a:solidFill>
            </a:endParaRPr>
          </a:p>
          <a:p>
            <a:pPr marL="857250" lvl="1" indent="-40005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200" dirty="0" smtClean="0">
                <a:solidFill>
                  <a:srgbClr val="4D72AD"/>
                </a:solidFill>
              </a:rPr>
              <a:t>가용성 확대 시스템 </a:t>
            </a:r>
            <a:r>
              <a:rPr lang="ko-KR" altLang="en-US" sz="1200" dirty="0">
                <a:solidFill>
                  <a:srgbClr val="4D72AD"/>
                </a:solidFill>
              </a:rPr>
              <a:t>구조 </a:t>
            </a:r>
            <a:r>
              <a:rPr lang="ko-KR" altLang="en-US" sz="1200" dirty="0" smtClean="0">
                <a:solidFill>
                  <a:srgbClr val="4D72AD"/>
                </a:solidFill>
              </a:rPr>
              <a:t>개선</a:t>
            </a:r>
            <a:endParaRPr lang="en-US" altLang="ko-KR" sz="1200" dirty="0" smtClean="0">
              <a:solidFill>
                <a:srgbClr val="4D72AD"/>
              </a:solidFill>
            </a:endParaRPr>
          </a:p>
          <a:p>
            <a:pPr marL="857250" lvl="1" indent="-40005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200" dirty="0" smtClean="0">
                <a:solidFill>
                  <a:srgbClr val="4D72AD"/>
                </a:solidFill>
              </a:rPr>
              <a:t>부하 </a:t>
            </a:r>
            <a:r>
              <a:rPr lang="ko-KR" altLang="en-US" sz="1200" dirty="0">
                <a:solidFill>
                  <a:srgbClr val="4D72AD"/>
                </a:solidFill>
              </a:rPr>
              <a:t>분산을 통한 성능 구조 </a:t>
            </a:r>
            <a:r>
              <a:rPr lang="ko-KR" altLang="en-US" sz="1200" dirty="0" smtClean="0">
                <a:solidFill>
                  <a:srgbClr val="4D72AD"/>
                </a:solidFill>
              </a:rPr>
              <a:t>개선</a:t>
            </a:r>
            <a:endParaRPr lang="en-US" altLang="ko-KR" sz="1200" dirty="0" smtClean="0">
              <a:solidFill>
                <a:srgbClr val="4D72AD"/>
              </a:solidFill>
            </a:endParaRPr>
          </a:p>
          <a:p>
            <a:pPr marL="857250" lvl="1" indent="-40005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200" dirty="0" smtClean="0">
                <a:solidFill>
                  <a:srgbClr val="4D72AD"/>
                </a:solidFill>
              </a:rPr>
              <a:t>인덱스 튜닝을 통한 성능 개선</a:t>
            </a:r>
            <a:endParaRPr lang="en-US" altLang="ko-KR" sz="1200" dirty="0" smtClean="0">
              <a:solidFill>
                <a:srgbClr val="4D72AD"/>
              </a:solidFill>
            </a:endParaRPr>
          </a:p>
          <a:p>
            <a:pPr marL="857250" lvl="1" indent="-40005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200" dirty="0">
                <a:solidFill>
                  <a:srgbClr val="4D72AD"/>
                </a:solidFill>
              </a:rPr>
              <a:t>버전업그레이드를 통한 성능 개선</a:t>
            </a:r>
            <a:endParaRPr lang="en-US" altLang="ko-KR" sz="1200" dirty="0" smtClean="0">
              <a:solidFill>
                <a:srgbClr val="4D72AD"/>
              </a:solidFill>
            </a:endParaRPr>
          </a:p>
          <a:p>
            <a:pPr marL="857250" lvl="1" indent="-400050">
              <a:lnSpc>
                <a:spcPct val="150000"/>
              </a:lnSpc>
              <a:buFont typeface="+mj-lt"/>
              <a:buAutoNum type="arabicPeriod"/>
            </a:pPr>
            <a:endParaRPr lang="en-US" altLang="ko-KR" sz="1200" dirty="0">
              <a:solidFill>
                <a:srgbClr val="4D72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2084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  ELK Stack </a:t>
            </a:r>
            <a:r>
              <a:rPr lang="ko-KR" altLang="en-US" dirty="0" smtClean="0"/>
              <a:t>버전업그레이드를 통한 </a:t>
            </a:r>
            <a:r>
              <a:rPr lang="ko-KR" altLang="en-US" dirty="0"/>
              <a:t>성능 </a:t>
            </a:r>
            <a:r>
              <a:rPr lang="ko-KR" altLang="en-US" dirty="0" smtClean="0"/>
              <a:t>개선</a:t>
            </a:r>
            <a:endParaRPr lang="ko-KR" altLang="en-US" dirty="0"/>
          </a:p>
        </p:txBody>
      </p:sp>
      <p:sp>
        <p:nvSpPr>
          <p:cNvPr id="28" name="텍스트 개체 틀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marL="268288" indent="-268288" defTabSz="874349" latinLnBrk="0">
              <a:lnSpc>
                <a:spcPct val="120000"/>
              </a:lnSpc>
              <a:spcBef>
                <a:spcPts val="600"/>
              </a:spcBef>
              <a:buSzPct val="100000"/>
              <a:buBlip>
                <a:blip r:embed="rId3"/>
              </a:buBlip>
            </a:pPr>
            <a:r>
              <a:rPr lang="ko-KR" altLang="en-US" sz="1600" b="1" kern="0" dirty="0" smtClean="0">
                <a:latin typeface="+mn-ea"/>
              </a:rPr>
              <a:t>장애분석 시스템 버전 </a:t>
            </a:r>
            <a:r>
              <a:rPr lang="ko-KR" altLang="en-US" sz="1600" b="1" kern="0" dirty="0" err="1" smtClean="0">
                <a:latin typeface="+mn-ea"/>
              </a:rPr>
              <a:t>마이그레이션</a:t>
            </a:r>
            <a:endParaRPr lang="ko-KR" altLang="en-US" sz="1600" b="1" kern="0" dirty="0">
              <a:latin typeface="+mn-ea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="" xmlns:a16="http://schemas.microsoft.com/office/drawing/2014/main" id="{2D54BBF8-8143-43B3-A9A1-327F81406BAE}"/>
              </a:ext>
            </a:extLst>
          </p:cNvPr>
          <p:cNvSpPr txBox="1"/>
          <p:nvPr/>
        </p:nvSpPr>
        <p:spPr>
          <a:xfrm>
            <a:off x="306700" y="1916832"/>
            <a:ext cx="9254812" cy="927626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</a:pPr>
            <a:r>
              <a:rPr lang="en-US" altLang="ko-KR" sz="1400" b="1" dirty="0" smtClean="0"/>
              <a:t>s-core </a:t>
            </a:r>
            <a:r>
              <a:rPr lang="ko-KR" altLang="en-US" sz="1400" b="1" dirty="0" smtClean="0"/>
              <a:t>를 통해서 구성되어 있던 장애 분석 시스템의 경우 내부 코어 부분 및 </a:t>
            </a:r>
            <a:r>
              <a:rPr lang="en-US" altLang="ko-KR" sz="1400" b="1" dirty="0" err="1" smtClean="0"/>
              <a:t>kibana</a:t>
            </a: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연동 설정이 </a:t>
            </a:r>
            <a:r>
              <a:rPr lang="en-US" altLang="ko-KR" sz="1400" b="1" dirty="0" smtClean="0"/>
              <a:t>ELK Stack 5.6.2 </a:t>
            </a:r>
            <a:r>
              <a:rPr lang="ko-KR" altLang="en-US" sz="1400" b="1" dirty="0" smtClean="0"/>
              <a:t>기준으로 구성되어 있어 </a:t>
            </a:r>
            <a:r>
              <a:rPr lang="ko-KR" altLang="en-US" sz="1400" b="1" dirty="0" err="1" smtClean="0"/>
              <a:t>마이그레이션</a:t>
            </a:r>
            <a:r>
              <a:rPr lang="ko-KR" altLang="en-US" sz="1400" b="1" dirty="0" smtClean="0"/>
              <a:t> 작업을 진행</a:t>
            </a:r>
            <a:endParaRPr lang="en-US" altLang="ko-KR" sz="1400" b="1" dirty="0" smtClean="0"/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</a:pPr>
            <a:r>
              <a:rPr lang="ko-KR" altLang="en-US" sz="1400" b="1" dirty="0" smtClean="0"/>
              <a:t>기존 </a:t>
            </a:r>
            <a:r>
              <a:rPr lang="en-US" altLang="ko-KR" sz="1400" b="1" dirty="0" smtClean="0"/>
              <a:t>hsnc-obpelk04 </a:t>
            </a:r>
            <a:r>
              <a:rPr lang="ko-KR" altLang="en-US" sz="1400" b="1" dirty="0" smtClean="0"/>
              <a:t>번에 구성되었던 서비스를 신규 </a:t>
            </a:r>
            <a:r>
              <a:rPr lang="en-US" altLang="ko-KR" sz="1400" b="1" dirty="0" smtClean="0"/>
              <a:t>hsnc-obpkfk03 </a:t>
            </a:r>
            <a:r>
              <a:rPr lang="ko-KR" altLang="en-US" sz="1400" b="1" dirty="0" smtClean="0"/>
              <a:t>번 장비로 이전 구성 </a:t>
            </a:r>
            <a:endParaRPr lang="ko-KR" altLang="en-US" sz="1400" b="1" dirty="0"/>
          </a:p>
        </p:txBody>
      </p:sp>
      <p:grpSp>
        <p:nvGrpSpPr>
          <p:cNvPr id="39" name="그룹 38"/>
          <p:cNvGrpSpPr/>
          <p:nvPr/>
        </p:nvGrpSpPr>
        <p:grpSpPr>
          <a:xfrm>
            <a:off x="5277036" y="926733"/>
            <a:ext cx="4395051" cy="930636"/>
            <a:chOff x="4625811" y="926733"/>
            <a:chExt cx="5115131" cy="1110656"/>
          </a:xfrm>
        </p:grpSpPr>
        <p:pic>
          <p:nvPicPr>
            <p:cNvPr id="40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5811" y="926733"/>
              <a:ext cx="5115131" cy="1110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" name="직사각형 40"/>
            <p:cNvSpPr/>
            <p:nvPr/>
          </p:nvSpPr>
          <p:spPr>
            <a:xfrm>
              <a:off x="5589577" y="926733"/>
              <a:ext cx="3100811" cy="1110656"/>
            </a:xfrm>
            <a:prstGeom prst="rect">
              <a:avLst/>
            </a:prstGeom>
            <a:solidFill>
              <a:srgbClr val="FF0000">
                <a:alpha val="5000"/>
              </a:srgbClr>
            </a:solidFill>
            <a:ln w="1905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9" name="그림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508" y="3158220"/>
            <a:ext cx="4040891" cy="2808312"/>
          </a:xfrm>
          <a:prstGeom prst="rect">
            <a:avLst/>
          </a:prstGeom>
        </p:spPr>
      </p:pic>
      <p:pic>
        <p:nvPicPr>
          <p:cNvPr id="10" name="그림 9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6" b="959"/>
          <a:stretch/>
        </p:blipFill>
        <p:spPr bwMode="auto">
          <a:xfrm>
            <a:off x="5025008" y="2960948"/>
            <a:ext cx="3063438" cy="13681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30829" y="4460069"/>
            <a:ext cx="3978424" cy="1993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53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="" xmlns:a16="http://schemas.microsoft.com/office/drawing/2014/main" id="{6951C09E-347F-4FE7-8BEC-8F0BD6B40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050" y="274175"/>
            <a:ext cx="7775088" cy="486995"/>
          </a:xfrm>
        </p:spPr>
        <p:txBody>
          <a:bodyPr/>
          <a:lstStyle/>
          <a:p>
            <a:r>
              <a:rPr lang="en-US" altLang="ko-KR" dirty="0" smtClean="0"/>
              <a:t>5. </a:t>
            </a:r>
            <a:r>
              <a:rPr lang="ko-KR" altLang="en-US" dirty="0" smtClean="0"/>
              <a:t>향후 데이터 </a:t>
            </a:r>
            <a:r>
              <a:rPr lang="ko-KR" altLang="en-US" dirty="0"/>
              <a:t>사이즈에 대비한 </a:t>
            </a:r>
            <a:r>
              <a:rPr lang="ko-KR" altLang="en-US" dirty="0" smtClean="0"/>
              <a:t>전체 아키텍처 </a:t>
            </a:r>
            <a:r>
              <a:rPr lang="ko-KR" altLang="en-US" dirty="0"/>
              <a:t>구성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920552" y="1267531"/>
            <a:ext cx="8246826" cy="4897773"/>
            <a:chOff x="1209789" y="1519559"/>
            <a:chExt cx="8246826" cy="4897773"/>
          </a:xfrm>
        </p:grpSpPr>
        <p:sp>
          <p:nvSpPr>
            <p:cNvPr id="134" name="Rectangle 5">
              <a:extLst>
                <a:ext uri="{FF2B5EF4-FFF2-40B4-BE49-F238E27FC236}">
                  <a16:creationId xmlns:a16="http://schemas.microsoft.com/office/drawing/2014/main" xmlns="" id="{D016DE76-981E-4CB3-AE78-232C7098469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922185" y="1973791"/>
              <a:ext cx="902084" cy="199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B4B4B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 defTabSz="793750"/>
              <a:r>
                <a:rPr lang="en-US" altLang="ko-KR" sz="800" dirty="0">
                  <a:solidFill>
                    <a:srgbClr val="4D4D4D"/>
                  </a:solidFill>
                  <a:latin typeface="+mn-ea"/>
                </a:rPr>
                <a:t>Tomcat</a:t>
              </a:r>
            </a:p>
          </p:txBody>
        </p:sp>
        <p:sp>
          <p:nvSpPr>
            <p:cNvPr id="135" name="직사각형 134">
              <a:extLst>
                <a:ext uri="{FF2B5EF4-FFF2-40B4-BE49-F238E27FC236}">
                  <a16:creationId xmlns:a16="http://schemas.microsoft.com/office/drawing/2014/main" xmlns="" id="{2213D09E-FF71-4E7C-985A-BB9C54D6FEC1}"/>
                </a:ext>
              </a:extLst>
            </p:cNvPr>
            <p:cNvSpPr/>
            <p:nvPr/>
          </p:nvSpPr>
          <p:spPr>
            <a:xfrm>
              <a:off x="5108318" y="1577862"/>
              <a:ext cx="625619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algn="ctr" defTabSz="847428" latinLnBrk="0">
                <a:spcBef>
                  <a:spcPts val="81"/>
                </a:spcBef>
                <a:buClr>
                  <a:schemeClr val="tx1">
                    <a:lumMod val="65000"/>
                    <a:lumOff val="35000"/>
                  </a:schemeClr>
                </a:buClr>
                <a:buSzPct val="100000"/>
                <a:tabLst>
                  <a:tab pos="4589264" algn="l"/>
                </a:tabLst>
                <a:defRPr/>
              </a:pPr>
              <a:r>
                <a:rPr lang="ko-KR" altLang="en-US" sz="600" kern="0" spc="-57" dirty="0">
                  <a:ln>
                    <a:solidFill>
                      <a:srgbClr val="FFFFFF">
                        <a:alpha val="4000"/>
                      </a:srgbClr>
                    </a:solidFill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latin typeface="+mn-ea"/>
                  <a:cs typeface="Arial" charset="0"/>
                </a:rPr>
                <a:t>사용자</a:t>
              </a:r>
              <a:r>
                <a:rPr lang="en-US" altLang="ko-KR" sz="600" kern="0" spc="-57" dirty="0">
                  <a:ln>
                    <a:solidFill>
                      <a:srgbClr val="FFFFFF">
                        <a:alpha val="4000"/>
                      </a:srgbClr>
                    </a:solidFill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latin typeface="+mn-ea"/>
                  <a:cs typeface="Arial" charset="0"/>
                </a:rPr>
                <a:t>/</a:t>
              </a:r>
              <a:r>
                <a:rPr lang="ko-KR" altLang="en-US" sz="600" kern="0" spc="-57" dirty="0">
                  <a:ln>
                    <a:solidFill>
                      <a:srgbClr val="FFFFFF">
                        <a:alpha val="4000"/>
                      </a:srgbClr>
                    </a:solidFill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latin typeface="+mn-ea"/>
                  <a:cs typeface="Arial" charset="0"/>
                </a:rPr>
                <a:t>운영자</a:t>
              </a:r>
              <a:endParaRPr lang="en-US" altLang="ko-KR" sz="600" kern="0" spc="-57" dirty="0">
                <a:ln>
                  <a:solidFill>
                    <a:srgbClr val="FFFFFF">
                      <a:alpha val="4000"/>
                    </a:srgbClr>
                  </a:solidFill>
                </a:ln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cs typeface="Arial" charset="0"/>
              </a:endParaRPr>
            </a:p>
          </p:txBody>
        </p:sp>
        <p:grpSp>
          <p:nvGrpSpPr>
            <p:cNvPr id="136" name="그룹 135">
              <a:extLst>
                <a:ext uri="{FF2B5EF4-FFF2-40B4-BE49-F238E27FC236}">
                  <a16:creationId xmlns:a16="http://schemas.microsoft.com/office/drawing/2014/main" xmlns="" id="{F0E6A4D5-B99F-4305-BE89-B73F1170EAA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751653" y="1519559"/>
              <a:ext cx="326073" cy="263805"/>
              <a:chOff x="10559590" y="3352258"/>
              <a:chExt cx="540333" cy="328360"/>
            </a:xfrm>
          </p:grpSpPr>
          <p:pic>
            <p:nvPicPr>
              <p:cNvPr id="137" name="Picture 10" descr="Laptop.png">
                <a:extLst>
                  <a:ext uri="{FF2B5EF4-FFF2-40B4-BE49-F238E27FC236}">
                    <a16:creationId xmlns:a16="http://schemas.microsoft.com/office/drawing/2014/main" xmlns="" id="{4D3F21CA-555B-48A8-A2CF-C8DB9F64E3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559590" y="3406061"/>
                <a:ext cx="387272" cy="274557"/>
              </a:xfrm>
              <a:prstGeom prst="rect">
                <a:avLst/>
              </a:prstGeom>
            </p:spPr>
          </p:pic>
          <p:grpSp>
            <p:nvGrpSpPr>
              <p:cNvPr id="138" name="그룹 137">
                <a:extLst>
                  <a:ext uri="{FF2B5EF4-FFF2-40B4-BE49-F238E27FC236}">
                    <a16:creationId xmlns:a16="http://schemas.microsoft.com/office/drawing/2014/main" xmlns="" id="{BEA33DE6-5C66-4BE2-AF4F-30AE6D74066F}"/>
                  </a:ext>
                </a:extLst>
              </p:cNvPr>
              <p:cNvGrpSpPr/>
              <p:nvPr/>
            </p:nvGrpSpPr>
            <p:grpSpPr>
              <a:xfrm>
                <a:off x="10759272" y="3352258"/>
                <a:ext cx="340651" cy="188202"/>
                <a:chOff x="8792394" y="1268978"/>
                <a:chExt cx="340651" cy="188202"/>
              </a:xfrm>
            </p:grpSpPr>
            <p:sp>
              <p:nvSpPr>
                <p:cNvPr id="139" name="모서리가 둥근 직사각형 151">
                  <a:extLst>
                    <a:ext uri="{FF2B5EF4-FFF2-40B4-BE49-F238E27FC236}">
                      <a16:creationId xmlns:a16="http://schemas.microsoft.com/office/drawing/2014/main" xmlns="" id="{DE69DC57-6CC0-4FFD-885F-324E4992AE56}"/>
                    </a:ext>
                  </a:extLst>
                </p:cNvPr>
                <p:cNvSpPr/>
                <p:nvPr/>
              </p:nvSpPr>
              <p:spPr>
                <a:xfrm>
                  <a:off x="8792394" y="1268978"/>
                  <a:ext cx="340651" cy="188202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050">
                    <a:latin typeface="+mn-ea"/>
                  </a:endParaRPr>
                </a:p>
              </p:txBody>
            </p:sp>
            <p:pic>
              <p:nvPicPr>
                <p:cNvPr id="140" name="Picture 2" descr="User.png">
                  <a:extLst>
                    <a:ext uri="{FF2B5EF4-FFF2-40B4-BE49-F238E27FC236}">
                      <a16:creationId xmlns:a16="http://schemas.microsoft.com/office/drawing/2014/main" xmlns="" id="{A57BCF91-BCE8-4B80-8CC5-8FF5E6472C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59293" y="1302501"/>
                  <a:ext cx="85673" cy="113723"/>
                </a:xfrm>
                <a:prstGeom prst="rect">
                  <a:avLst/>
                </a:prstGeom>
              </p:spPr>
            </p:pic>
            <p:pic>
              <p:nvPicPr>
                <p:cNvPr id="141" name="Picture 2" descr="User.png">
                  <a:extLst>
                    <a:ext uri="{FF2B5EF4-FFF2-40B4-BE49-F238E27FC236}">
                      <a16:creationId xmlns:a16="http://schemas.microsoft.com/office/drawing/2014/main" xmlns="" id="{8E98F2D4-9721-49BC-9837-A12BD195155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79423" y="1302501"/>
                  <a:ext cx="85673" cy="113723"/>
                </a:xfrm>
                <a:prstGeom prst="rect">
                  <a:avLst/>
                </a:prstGeom>
              </p:spPr>
            </p:pic>
          </p:grpSp>
        </p:grpSp>
        <p:cxnSp>
          <p:nvCxnSpPr>
            <p:cNvPr id="142" name="직선 화살표 연결선 141">
              <a:extLst>
                <a:ext uri="{FF2B5EF4-FFF2-40B4-BE49-F238E27FC236}">
                  <a16:creationId xmlns:a16="http://schemas.microsoft.com/office/drawing/2014/main" xmlns="" id="{3C36AA90-CD49-4ADA-947F-12F886342F27}"/>
                </a:ext>
              </a:extLst>
            </p:cNvPr>
            <p:cNvCxnSpPr>
              <a:cxnSpLocks/>
              <a:stCxn id="144" idx="3"/>
              <a:endCxn id="134" idx="1"/>
            </p:cNvCxnSpPr>
            <p:nvPr/>
          </p:nvCxnSpPr>
          <p:spPr>
            <a:xfrm flipV="1">
              <a:off x="5408063" y="2073576"/>
              <a:ext cx="514122" cy="1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stealth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직선 화살표 연결선 142">
              <a:extLst>
                <a:ext uri="{FF2B5EF4-FFF2-40B4-BE49-F238E27FC236}">
                  <a16:creationId xmlns:a16="http://schemas.microsoft.com/office/drawing/2014/main" xmlns="" id="{58158C92-B3FC-49FF-9A58-60D9B5C604E9}"/>
                </a:ext>
              </a:extLst>
            </p:cNvPr>
            <p:cNvCxnSpPr>
              <a:cxnSpLocks/>
            </p:cNvCxnSpPr>
            <p:nvPr/>
          </p:nvCxnSpPr>
          <p:spPr>
            <a:xfrm>
              <a:off x="4963326" y="1808820"/>
              <a:ext cx="0" cy="282504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직사각형 44">
              <a:extLst>
                <a:ext uri="{FF2B5EF4-FFF2-40B4-BE49-F238E27FC236}">
                  <a16:creationId xmlns:a16="http://schemas.microsoft.com/office/drawing/2014/main" xmlns="" id="{3FF3B281-5EE0-476A-8CE5-0D484C86A9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284" y="1973791"/>
              <a:ext cx="895779" cy="19957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B4B4B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wrap="none" anchor="ctr"/>
            <a:lstStyle/>
            <a:p>
              <a:pPr algn="ctr" defTabSz="793750">
                <a:defRPr/>
              </a:pPr>
              <a:r>
                <a:rPr lang="en-US" altLang="ko-KR" sz="800" dirty="0" err="1">
                  <a:solidFill>
                    <a:srgbClr val="4D4D4D"/>
                  </a:solidFill>
                  <a:latin typeface="+mn-ea"/>
                </a:rPr>
                <a:t>NginX</a:t>
              </a:r>
              <a:endParaRPr lang="ko-KR" altLang="en-US" sz="800" baseline="0" dirty="0">
                <a:solidFill>
                  <a:srgbClr val="4D4D4D"/>
                </a:solidFill>
                <a:latin typeface="+mn-ea"/>
              </a:endParaRPr>
            </a:p>
          </p:txBody>
        </p:sp>
        <p:grpSp>
          <p:nvGrpSpPr>
            <p:cNvPr id="145" name="그룹 144">
              <a:extLst>
                <a:ext uri="{FF2B5EF4-FFF2-40B4-BE49-F238E27FC236}">
                  <a16:creationId xmlns:a16="http://schemas.microsoft.com/office/drawing/2014/main" xmlns="" id="{0067667E-EEC4-44E1-9944-446315E614E7}"/>
                </a:ext>
              </a:extLst>
            </p:cNvPr>
            <p:cNvGrpSpPr/>
            <p:nvPr/>
          </p:nvGrpSpPr>
          <p:grpSpPr>
            <a:xfrm>
              <a:off x="1209789" y="5831927"/>
              <a:ext cx="7523631" cy="585405"/>
              <a:chOff x="1209789" y="5669301"/>
              <a:chExt cx="7523631" cy="754113"/>
            </a:xfrm>
          </p:grpSpPr>
          <p:sp>
            <p:nvSpPr>
              <p:cNvPr id="146" name="모서리가 둥근 직사각형 55">
                <a:extLst>
                  <a:ext uri="{FF2B5EF4-FFF2-40B4-BE49-F238E27FC236}">
                    <a16:creationId xmlns:a16="http://schemas.microsoft.com/office/drawing/2014/main" xmlns="" id="{AEC0BBC0-5CB1-46F0-ABF9-52F3B8BC8290}"/>
                  </a:ext>
                </a:extLst>
              </p:cNvPr>
              <p:cNvSpPr/>
              <p:nvPr/>
            </p:nvSpPr>
            <p:spPr>
              <a:xfrm>
                <a:off x="6879816" y="5691325"/>
                <a:ext cx="1853604" cy="732089"/>
              </a:xfrm>
              <a:prstGeom prst="roundRect">
                <a:avLst>
                  <a:gd name="adj" fmla="val 5600"/>
                </a:avLst>
              </a:prstGeom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tIns="0" rIns="36000" bIns="0" rtlCol="0" anchor="b"/>
              <a:lstStyle/>
              <a:p>
                <a:pPr algn="ctr" defTabSz="995464"/>
                <a:r>
                  <a:rPr lang="en-US" altLang="ko-KR" sz="900" b="1" dirty="0">
                    <a:latin typeface="+mn-ea"/>
                    <a:cs typeface="Arial" panose="020B0604020202020204" pitchFamily="34" charset="0"/>
                  </a:rPr>
                  <a:t>UDP</a:t>
                </a:r>
                <a:endParaRPr lang="ko-KR" altLang="en-US" sz="900" b="1" dirty="0">
                  <a:solidFill>
                    <a:schemeClr val="dk1"/>
                  </a:solidFill>
                  <a:latin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47" name="모서리가 둥근 직사각형 55">
                <a:extLst>
                  <a:ext uri="{FF2B5EF4-FFF2-40B4-BE49-F238E27FC236}">
                    <a16:creationId xmlns:a16="http://schemas.microsoft.com/office/drawing/2014/main" xmlns="" id="{B7A9B4EF-13EB-446D-8B03-49FDBD711635}"/>
                  </a:ext>
                </a:extLst>
              </p:cNvPr>
              <p:cNvSpPr/>
              <p:nvPr/>
            </p:nvSpPr>
            <p:spPr>
              <a:xfrm>
                <a:off x="1209789" y="5684585"/>
                <a:ext cx="5435399" cy="732089"/>
              </a:xfrm>
              <a:prstGeom prst="roundRect">
                <a:avLst>
                  <a:gd name="adj" fmla="val 5600"/>
                </a:avLst>
              </a:prstGeom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tIns="0" rIns="36000" bIns="0" rtlCol="0" anchor="b"/>
              <a:lstStyle/>
              <a:p>
                <a:pPr algn="ctr" defTabSz="995464"/>
                <a:r>
                  <a:rPr lang="en-US" altLang="ko-KR" sz="900" b="1" dirty="0" err="1">
                    <a:solidFill>
                      <a:schemeClr val="dk1"/>
                    </a:solidFill>
                    <a:latin typeface="+mn-ea"/>
                    <a:cs typeface="Arial" panose="020B0604020202020204" pitchFamily="34" charset="0"/>
                  </a:rPr>
                  <a:t>Filebeat</a:t>
                </a:r>
                <a:r>
                  <a:rPr lang="en-US" altLang="ko-KR" sz="900" b="1" dirty="0">
                    <a:solidFill>
                      <a:schemeClr val="dk1"/>
                    </a:solidFill>
                    <a:latin typeface="+mn-ea"/>
                    <a:cs typeface="Arial" panose="020B0604020202020204" pitchFamily="34" charset="0"/>
                  </a:rPr>
                  <a:t>/</a:t>
                </a:r>
                <a:r>
                  <a:rPr lang="en-US" altLang="ko-KR" sz="900" b="1" dirty="0" err="1">
                    <a:solidFill>
                      <a:schemeClr val="dk1"/>
                    </a:solidFill>
                    <a:latin typeface="+mn-ea"/>
                    <a:cs typeface="Arial" panose="020B0604020202020204" pitchFamily="34" charset="0"/>
                  </a:rPr>
                  <a:t>Metricbeat</a:t>
                </a:r>
                <a:r>
                  <a:rPr lang="en-US" altLang="ko-KR" sz="900" b="1" dirty="0">
                    <a:solidFill>
                      <a:schemeClr val="dk1"/>
                    </a:solidFill>
                    <a:latin typeface="+mn-ea"/>
                    <a:cs typeface="Arial" panose="020B0604020202020204" pitchFamily="34" charset="0"/>
                  </a:rPr>
                  <a:t>/JDBC Input</a:t>
                </a:r>
                <a:endParaRPr lang="ko-KR" altLang="en-US" sz="900" b="1" dirty="0">
                  <a:solidFill>
                    <a:schemeClr val="dk1"/>
                  </a:solidFill>
                  <a:latin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48" name="Rectangle 5">
                <a:extLst>
                  <a:ext uri="{FF2B5EF4-FFF2-40B4-BE49-F238E27FC236}">
                    <a16:creationId xmlns:a16="http://schemas.microsoft.com/office/drawing/2014/main" xmlns="" id="{0DE5BCC8-18D3-4F31-9BAC-B692FBC19957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7236351" y="5841268"/>
                <a:ext cx="998631" cy="3435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B4B4B4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algn="ctr" defTabSz="793750"/>
                <a:r>
                  <a:rPr lang="en-US" altLang="ko-KR" sz="800" dirty="0">
                    <a:solidFill>
                      <a:srgbClr val="4D4D4D"/>
                    </a:solidFill>
                    <a:latin typeface="+mn-ea"/>
                  </a:rPr>
                  <a:t>Network</a:t>
                </a:r>
              </a:p>
            </p:txBody>
          </p:sp>
          <p:sp>
            <p:nvSpPr>
              <p:cNvPr id="149" name="Rectangle 5">
                <a:extLst>
                  <a:ext uri="{FF2B5EF4-FFF2-40B4-BE49-F238E27FC236}">
                    <a16:creationId xmlns:a16="http://schemas.microsoft.com/office/drawing/2014/main" xmlns="" id="{3E980277-A84C-4033-A4C0-F174ADD6F92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424608" y="5845228"/>
                <a:ext cx="998631" cy="3435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B4B4B4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algn="ctr" defTabSz="793750"/>
                <a:r>
                  <a:rPr lang="en-US" altLang="ko-KR" sz="800" dirty="0">
                    <a:solidFill>
                      <a:srgbClr val="4D4D4D"/>
                    </a:solidFill>
                    <a:latin typeface="+mn-ea"/>
                  </a:rPr>
                  <a:t>OS</a:t>
                </a:r>
              </a:p>
            </p:txBody>
          </p:sp>
          <p:sp>
            <p:nvSpPr>
              <p:cNvPr id="150" name="Rectangle 5">
                <a:extLst>
                  <a:ext uri="{FF2B5EF4-FFF2-40B4-BE49-F238E27FC236}">
                    <a16:creationId xmlns:a16="http://schemas.microsoft.com/office/drawing/2014/main" xmlns="" id="{0566C85B-0BAD-41E0-8E1B-EC64506E6D61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698567" y="5845228"/>
                <a:ext cx="998631" cy="3435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B4B4B4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algn="ctr" defTabSz="793750"/>
                <a:r>
                  <a:rPr lang="en-US" altLang="ko-KR" sz="800" dirty="0">
                    <a:solidFill>
                      <a:srgbClr val="4D4D4D"/>
                    </a:solidFill>
                    <a:latin typeface="+mn-ea"/>
                  </a:rPr>
                  <a:t>WEB</a:t>
                </a:r>
              </a:p>
            </p:txBody>
          </p:sp>
          <p:sp>
            <p:nvSpPr>
              <p:cNvPr id="151" name="Rectangle 5">
                <a:extLst>
                  <a:ext uri="{FF2B5EF4-FFF2-40B4-BE49-F238E27FC236}">
                    <a16:creationId xmlns:a16="http://schemas.microsoft.com/office/drawing/2014/main" xmlns="" id="{22610C14-9BCF-4339-A520-C8C679D9B80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972527" y="5841268"/>
                <a:ext cx="998631" cy="3435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B4B4B4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algn="ctr" defTabSz="793750"/>
                <a:r>
                  <a:rPr lang="en-US" altLang="ko-KR" sz="800" dirty="0">
                    <a:solidFill>
                      <a:srgbClr val="4D4D4D"/>
                    </a:solidFill>
                    <a:latin typeface="+mn-ea"/>
                  </a:rPr>
                  <a:t>WAS</a:t>
                </a:r>
              </a:p>
            </p:txBody>
          </p:sp>
          <p:sp>
            <p:nvSpPr>
              <p:cNvPr id="152" name="Rectangle 5">
                <a:extLst>
                  <a:ext uri="{FF2B5EF4-FFF2-40B4-BE49-F238E27FC236}">
                    <a16:creationId xmlns:a16="http://schemas.microsoft.com/office/drawing/2014/main" xmlns="" id="{6F0ACA7C-B78A-4D0F-BBFE-8C4F514DAF56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5246486" y="5841268"/>
                <a:ext cx="998631" cy="3435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B4B4B4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algn="ctr" defTabSz="793750"/>
                <a:r>
                  <a:rPr lang="en-US" altLang="ko-KR" sz="800" dirty="0">
                    <a:solidFill>
                      <a:srgbClr val="4D4D4D"/>
                    </a:solidFill>
                    <a:latin typeface="+mn-ea"/>
                  </a:rPr>
                  <a:t>DB</a:t>
                </a:r>
              </a:p>
            </p:txBody>
          </p:sp>
          <p:pic>
            <p:nvPicPr>
              <p:cNvPr id="153" name="Picture 290" descr="서버 copy">
                <a:extLst>
                  <a:ext uri="{FF2B5EF4-FFF2-40B4-BE49-F238E27FC236}">
                    <a16:creationId xmlns:a16="http://schemas.microsoft.com/office/drawing/2014/main" xmlns="" id="{73205155-A554-4ED3-BA61-829D243E3D8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20844" y="5699984"/>
                <a:ext cx="204787" cy="3286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4" name="Picture 290" descr="서버 copy">
                <a:extLst>
                  <a:ext uri="{FF2B5EF4-FFF2-40B4-BE49-F238E27FC236}">
                    <a16:creationId xmlns:a16="http://schemas.microsoft.com/office/drawing/2014/main" xmlns="" id="{2EDCE799-9472-4DF2-A264-B82CB4F787A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91056" y="5676962"/>
                <a:ext cx="204787" cy="3286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5" name="Picture 290" descr="서버 copy">
                <a:extLst>
                  <a:ext uri="{FF2B5EF4-FFF2-40B4-BE49-F238E27FC236}">
                    <a16:creationId xmlns:a16="http://schemas.microsoft.com/office/drawing/2014/main" xmlns="" id="{1712A757-9295-486C-B4D4-08D16792027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68764" y="5669301"/>
                <a:ext cx="204787" cy="3286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6" name="Picture 290" descr="서버 copy">
                <a:extLst>
                  <a:ext uri="{FF2B5EF4-FFF2-40B4-BE49-F238E27FC236}">
                    <a16:creationId xmlns:a16="http://schemas.microsoft.com/office/drawing/2014/main" xmlns="" id="{8D74A705-D600-4319-9098-591ACE7F67C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42723" y="5684585"/>
                <a:ext cx="204787" cy="3286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7" name="Picture 290" descr="서버 copy">
                <a:extLst>
                  <a:ext uri="{FF2B5EF4-FFF2-40B4-BE49-F238E27FC236}">
                    <a16:creationId xmlns:a16="http://schemas.microsoft.com/office/drawing/2014/main" xmlns="" id="{6713BD4D-EB93-42C0-90AC-63DAAB2C2D0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32588" y="5676962"/>
                <a:ext cx="204787" cy="3286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58" name="모서리가 둥근 직사각형 55">
              <a:extLst>
                <a:ext uri="{FF2B5EF4-FFF2-40B4-BE49-F238E27FC236}">
                  <a16:creationId xmlns:a16="http://schemas.microsoft.com/office/drawing/2014/main" xmlns="" id="{49910542-82AA-4BEF-AA26-5570DA8DCD03}"/>
                </a:ext>
              </a:extLst>
            </p:cNvPr>
            <p:cNvSpPr/>
            <p:nvPr/>
          </p:nvSpPr>
          <p:spPr>
            <a:xfrm>
              <a:off x="1209790" y="5088645"/>
              <a:ext cx="3533346" cy="518371"/>
            </a:xfrm>
            <a:prstGeom prst="roundRect">
              <a:avLst>
                <a:gd name="adj" fmla="val 5600"/>
              </a:avLst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36000" tIns="0" rIns="36000" bIns="0" rtlCol="0" anchor="b"/>
            <a:lstStyle/>
            <a:p>
              <a:pPr algn="ctr" defTabSz="995464"/>
              <a:r>
                <a:rPr lang="ko-KR" altLang="en-US" sz="800" b="1" dirty="0">
                  <a:solidFill>
                    <a:schemeClr val="dk1"/>
                  </a:solidFill>
                  <a:latin typeface="+mn-ea"/>
                  <a:cs typeface="Arial" panose="020B0604020202020204" pitchFamily="34" charset="0"/>
                </a:rPr>
                <a:t>데이터 큐</a:t>
              </a:r>
            </a:p>
          </p:txBody>
        </p:sp>
        <p:sp>
          <p:nvSpPr>
            <p:cNvPr id="159" name="Rectangle 5">
              <a:extLst>
                <a:ext uri="{FF2B5EF4-FFF2-40B4-BE49-F238E27FC236}">
                  <a16:creationId xmlns:a16="http://schemas.microsoft.com/office/drawing/2014/main" xmlns="" id="{3CAEC173-5E81-432C-A5D1-F0885AA3A9C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460612" y="5178640"/>
              <a:ext cx="902084" cy="2339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B4B4B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 defTabSz="793750"/>
              <a:r>
                <a:rPr lang="en-US" altLang="ko-KR" sz="800" dirty="0">
                  <a:solidFill>
                    <a:srgbClr val="4D4D4D"/>
                  </a:solidFill>
                  <a:latin typeface="+mn-ea"/>
                </a:rPr>
                <a:t>Kafka #1</a:t>
              </a:r>
            </a:p>
          </p:txBody>
        </p:sp>
        <p:sp>
          <p:nvSpPr>
            <p:cNvPr id="160" name="Rectangle 5">
              <a:extLst>
                <a:ext uri="{FF2B5EF4-FFF2-40B4-BE49-F238E27FC236}">
                  <a16:creationId xmlns:a16="http://schemas.microsoft.com/office/drawing/2014/main" xmlns="" id="{0CDAA61A-98F9-4EC5-9689-C6CA46DDC7D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544907" y="5178640"/>
              <a:ext cx="902084" cy="2339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B4B4B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 defTabSz="793750"/>
              <a:r>
                <a:rPr lang="en-US" altLang="ko-KR" sz="800" dirty="0">
                  <a:solidFill>
                    <a:srgbClr val="4D4D4D"/>
                  </a:solidFill>
                  <a:latin typeface="+mn-ea"/>
                </a:rPr>
                <a:t>Kafka #2</a:t>
              </a:r>
            </a:p>
          </p:txBody>
        </p:sp>
        <p:sp>
          <p:nvSpPr>
            <p:cNvPr id="161" name="Rectangle 5">
              <a:extLst>
                <a:ext uri="{FF2B5EF4-FFF2-40B4-BE49-F238E27FC236}">
                  <a16:creationId xmlns:a16="http://schemas.microsoft.com/office/drawing/2014/main" xmlns="" id="{33D8FACF-4064-4C48-94A6-4F056EB2371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628660" y="5175944"/>
              <a:ext cx="902084" cy="2339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B4B4B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 defTabSz="793750"/>
              <a:r>
                <a:rPr lang="en-US" altLang="ko-KR" sz="800" dirty="0">
                  <a:solidFill>
                    <a:srgbClr val="4D4D4D"/>
                  </a:solidFill>
                  <a:latin typeface="+mn-ea"/>
                </a:rPr>
                <a:t>Kafka #3</a:t>
              </a:r>
            </a:p>
          </p:txBody>
        </p:sp>
        <p:sp>
          <p:nvSpPr>
            <p:cNvPr id="162" name="모서리가 둥근 직사각형 55">
              <a:extLst>
                <a:ext uri="{FF2B5EF4-FFF2-40B4-BE49-F238E27FC236}">
                  <a16:creationId xmlns:a16="http://schemas.microsoft.com/office/drawing/2014/main" xmlns="" id="{213955D4-ED4C-414B-BC7A-71ABA4585FD6}"/>
                </a:ext>
              </a:extLst>
            </p:cNvPr>
            <p:cNvSpPr/>
            <p:nvPr/>
          </p:nvSpPr>
          <p:spPr>
            <a:xfrm>
              <a:off x="2286347" y="3537012"/>
              <a:ext cx="5316312" cy="561224"/>
            </a:xfrm>
            <a:prstGeom prst="roundRect">
              <a:avLst>
                <a:gd name="adj" fmla="val 5600"/>
              </a:avLst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36000" tIns="0" rIns="36000" bIns="0" rtlCol="0" anchor="b"/>
            <a:lstStyle/>
            <a:p>
              <a:pPr algn="ctr" defTabSz="995464"/>
              <a:r>
                <a:rPr lang="ko-KR" altLang="en-US" sz="800" b="1" dirty="0">
                  <a:latin typeface="+mn-ea"/>
                  <a:cs typeface="Arial" panose="020B0604020202020204" pitchFamily="34" charset="0"/>
                </a:rPr>
                <a:t>코디네이터 노드</a:t>
              </a:r>
            </a:p>
          </p:txBody>
        </p:sp>
        <p:sp>
          <p:nvSpPr>
            <p:cNvPr id="163" name="Rectangle 5">
              <a:extLst>
                <a:ext uri="{FF2B5EF4-FFF2-40B4-BE49-F238E27FC236}">
                  <a16:creationId xmlns:a16="http://schemas.microsoft.com/office/drawing/2014/main" xmlns="" id="{95BA0D3B-2ED1-4C07-B329-B719375EF66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569758" y="3638862"/>
              <a:ext cx="902084" cy="28013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B4B4B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 defTabSz="793750"/>
              <a:r>
                <a:rPr lang="en-US" altLang="ko-KR" sz="800" dirty="0" err="1">
                  <a:solidFill>
                    <a:srgbClr val="4D4D4D"/>
                  </a:solidFill>
                  <a:latin typeface="+mn-ea"/>
                </a:rPr>
                <a:t>Elasticsearch</a:t>
              </a:r>
              <a:endParaRPr lang="en-US" altLang="ko-KR" sz="800" dirty="0">
                <a:solidFill>
                  <a:srgbClr val="4D4D4D"/>
                </a:solidFill>
                <a:latin typeface="+mn-ea"/>
              </a:endParaRPr>
            </a:p>
            <a:p>
              <a:pPr algn="ctr" defTabSz="793750"/>
              <a:r>
                <a:rPr lang="en-US" altLang="ko-KR" sz="800" dirty="0">
                  <a:solidFill>
                    <a:srgbClr val="4D4D4D"/>
                  </a:solidFill>
                  <a:latin typeface="+mn-ea"/>
                </a:rPr>
                <a:t>Coordinator </a:t>
              </a:r>
              <a:r>
                <a:rPr lang="en-US" altLang="ko-KR" sz="800" dirty="0" smtClean="0">
                  <a:solidFill>
                    <a:srgbClr val="4D4D4D"/>
                  </a:solidFill>
                  <a:latin typeface="+mn-ea"/>
                </a:rPr>
                <a:t>#41</a:t>
              </a:r>
              <a:endParaRPr lang="en-US" altLang="ko-KR" sz="800" dirty="0">
                <a:solidFill>
                  <a:srgbClr val="4D4D4D"/>
                </a:solidFill>
                <a:latin typeface="+mn-ea"/>
              </a:endParaRPr>
            </a:p>
          </p:txBody>
        </p:sp>
        <p:sp>
          <p:nvSpPr>
            <p:cNvPr id="165" name="Rectangle 5">
              <a:extLst>
                <a:ext uri="{FF2B5EF4-FFF2-40B4-BE49-F238E27FC236}">
                  <a16:creationId xmlns:a16="http://schemas.microsoft.com/office/drawing/2014/main" xmlns="" id="{71A0C75F-4F0F-43E0-8674-23B8543943B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350249" y="3638863"/>
              <a:ext cx="902084" cy="28013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B4B4B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 defTabSz="793750"/>
              <a:r>
                <a:rPr lang="en-US" altLang="ko-KR" sz="800" dirty="0" err="1">
                  <a:solidFill>
                    <a:srgbClr val="4D4D4D"/>
                  </a:solidFill>
                  <a:latin typeface="+mn-ea"/>
                </a:rPr>
                <a:t>Elasticsearch</a:t>
              </a:r>
              <a:endParaRPr lang="en-US" altLang="ko-KR" sz="800" dirty="0">
                <a:solidFill>
                  <a:srgbClr val="4D4D4D"/>
                </a:solidFill>
                <a:latin typeface="+mn-ea"/>
              </a:endParaRPr>
            </a:p>
            <a:p>
              <a:pPr algn="ctr" defTabSz="793750"/>
              <a:r>
                <a:rPr lang="en-US" altLang="ko-KR" sz="800" dirty="0">
                  <a:solidFill>
                    <a:srgbClr val="4D4D4D"/>
                  </a:solidFill>
                  <a:latin typeface="+mn-ea"/>
                </a:rPr>
                <a:t>Coordinator </a:t>
              </a:r>
              <a:r>
                <a:rPr lang="en-US" altLang="ko-KR" sz="800" dirty="0" smtClean="0">
                  <a:solidFill>
                    <a:srgbClr val="4D4D4D"/>
                  </a:solidFill>
                  <a:latin typeface="+mn-ea"/>
                </a:rPr>
                <a:t>#51</a:t>
              </a:r>
              <a:endParaRPr lang="en-US" altLang="ko-KR" sz="800" dirty="0">
                <a:solidFill>
                  <a:srgbClr val="4D4D4D"/>
                </a:solidFill>
                <a:latin typeface="+mn-ea"/>
              </a:endParaRPr>
            </a:p>
          </p:txBody>
        </p:sp>
        <p:grpSp>
          <p:nvGrpSpPr>
            <p:cNvPr id="166" name="그룹 165">
              <a:extLst>
                <a:ext uri="{FF2B5EF4-FFF2-40B4-BE49-F238E27FC236}">
                  <a16:creationId xmlns:a16="http://schemas.microsoft.com/office/drawing/2014/main" xmlns="" id="{95568281-D18C-4E28-9806-8F408D096A43}"/>
                </a:ext>
              </a:extLst>
            </p:cNvPr>
            <p:cNvGrpSpPr/>
            <p:nvPr/>
          </p:nvGrpSpPr>
          <p:grpSpPr>
            <a:xfrm>
              <a:off x="2294844" y="4301787"/>
              <a:ext cx="5316312" cy="588537"/>
              <a:chOff x="2286347" y="3585209"/>
              <a:chExt cx="5316312" cy="572515"/>
            </a:xfrm>
          </p:grpSpPr>
          <p:sp>
            <p:nvSpPr>
              <p:cNvPr id="167" name="모서리가 둥근 직사각형 55">
                <a:extLst>
                  <a:ext uri="{FF2B5EF4-FFF2-40B4-BE49-F238E27FC236}">
                    <a16:creationId xmlns:a16="http://schemas.microsoft.com/office/drawing/2014/main" xmlns="" id="{99121DBE-4E71-44E9-A6F2-E5D510BAE0DD}"/>
                  </a:ext>
                </a:extLst>
              </p:cNvPr>
              <p:cNvSpPr/>
              <p:nvPr/>
            </p:nvSpPr>
            <p:spPr>
              <a:xfrm>
                <a:off x="2286347" y="3585209"/>
                <a:ext cx="5316312" cy="572515"/>
              </a:xfrm>
              <a:prstGeom prst="roundRect">
                <a:avLst>
                  <a:gd name="adj" fmla="val 5600"/>
                </a:avLst>
              </a:prstGeom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tIns="0" rIns="36000" bIns="0" rtlCol="0" anchor="b"/>
              <a:lstStyle/>
              <a:p>
                <a:pPr algn="ctr" defTabSz="995464"/>
                <a:r>
                  <a:rPr lang="ko-KR" altLang="en-US" sz="800" b="1" dirty="0">
                    <a:latin typeface="+mn-ea"/>
                    <a:cs typeface="Arial" panose="020B0604020202020204" pitchFamily="34" charset="0"/>
                  </a:rPr>
                  <a:t>데이터</a:t>
                </a:r>
                <a:r>
                  <a:rPr lang="en-US" altLang="ko-KR" sz="800" b="1" dirty="0">
                    <a:latin typeface="+mn-ea"/>
                    <a:cs typeface="Arial" panose="020B0604020202020204" pitchFamily="34" charset="0"/>
                  </a:rPr>
                  <a:t> </a:t>
                </a:r>
                <a:r>
                  <a:rPr lang="ko-KR" altLang="en-US" sz="800" b="1" dirty="0">
                    <a:latin typeface="+mn-ea"/>
                    <a:cs typeface="Arial" panose="020B0604020202020204" pitchFamily="34" charset="0"/>
                  </a:rPr>
                  <a:t>노드</a:t>
                </a:r>
                <a:endParaRPr lang="ko-KR" altLang="en-US" sz="800" b="1" dirty="0">
                  <a:solidFill>
                    <a:schemeClr val="dk1"/>
                  </a:solidFill>
                  <a:latin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68" name="Rectangle 5">
                <a:extLst>
                  <a:ext uri="{FF2B5EF4-FFF2-40B4-BE49-F238E27FC236}">
                    <a16:creationId xmlns:a16="http://schemas.microsoft.com/office/drawing/2014/main" xmlns="" id="{3A9BF9E7-5DDA-4A9C-9326-CE29E98BD34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756756" y="3692403"/>
                <a:ext cx="902084" cy="28577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B4B4B4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algn="ctr" defTabSz="793750"/>
                <a:r>
                  <a:rPr lang="en-US" altLang="ko-KR" sz="800" dirty="0" err="1">
                    <a:solidFill>
                      <a:srgbClr val="4D4D4D"/>
                    </a:solidFill>
                    <a:latin typeface="+mn-ea"/>
                  </a:rPr>
                  <a:t>Elasticsearch</a:t>
                </a:r>
                <a:r>
                  <a:rPr lang="en-US" altLang="ko-KR" sz="800" dirty="0">
                    <a:solidFill>
                      <a:srgbClr val="4D4D4D"/>
                    </a:solidFill>
                    <a:latin typeface="+mn-ea"/>
                  </a:rPr>
                  <a:t> </a:t>
                </a:r>
                <a:r>
                  <a:rPr lang="en-US" altLang="ko-KR" sz="800" dirty="0" smtClean="0">
                    <a:solidFill>
                      <a:srgbClr val="4D4D4D"/>
                    </a:solidFill>
                    <a:latin typeface="+mn-ea"/>
                  </a:rPr>
                  <a:t>#11</a:t>
                </a:r>
                <a:endParaRPr lang="en-US" altLang="ko-KR" sz="800" dirty="0">
                  <a:solidFill>
                    <a:srgbClr val="4D4D4D"/>
                  </a:solidFill>
                  <a:latin typeface="+mn-ea"/>
                </a:endParaRPr>
              </a:p>
            </p:txBody>
          </p:sp>
          <p:sp>
            <p:nvSpPr>
              <p:cNvPr id="169" name="Rectangle 5">
                <a:extLst>
                  <a:ext uri="{FF2B5EF4-FFF2-40B4-BE49-F238E27FC236}">
                    <a16:creationId xmlns:a16="http://schemas.microsoft.com/office/drawing/2014/main" xmlns="" id="{87D14539-1612-4836-B1EE-BCAC2C51C37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841051" y="3692403"/>
                <a:ext cx="902084" cy="28577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B4B4B4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algn="ctr" defTabSz="793750"/>
                <a:r>
                  <a:rPr lang="en-US" altLang="ko-KR" sz="800" dirty="0">
                    <a:solidFill>
                      <a:srgbClr val="4D4D4D"/>
                    </a:solidFill>
                    <a:latin typeface="+mn-ea"/>
                  </a:rPr>
                  <a:t>Elasticsearch #</a:t>
                </a:r>
                <a:r>
                  <a:rPr lang="en-US" altLang="ko-KR" sz="800" dirty="0" smtClean="0">
                    <a:solidFill>
                      <a:srgbClr val="4D4D4D"/>
                    </a:solidFill>
                    <a:latin typeface="+mn-ea"/>
                  </a:rPr>
                  <a:t>21</a:t>
                </a:r>
                <a:endParaRPr lang="en-US" altLang="ko-KR" sz="800" dirty="0">
                  <a:solidFill>
                    <a:srgbClr val="4D4D4D"/>
                  </a:solidFill>
                  <a:latin typeface="+mn-ea"/>
                </a:endParaRPr>
              </a:p>
            </p:txBody>
          </p:sp>
          <p:sp>
            <p:nvSpPr>
              <p:cNvPr id="170" name="Rectangle 5">
                <a:extLst>
                  <a:ext uri="{FF2B5EF4-FFF2-40B4-BE49-F238E27FC236}">
                    <a16:creationId xmlns:a16="http://schemas.microsoft.com/office/drawing/2014/main" xmlns="" id="{D3E1AA3B-B62E-4078-AD9A-78996C6844BC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924804" y="3689109"/>
                <a:ext cx="902084" cy="28577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B4B4B4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algn="ctr" defTabSz="793750"/>
                <a:r>
                  <a:rPr lang="en-US" altLang="ko-KR" sz="800" dirty="0">
                    <a:solidFill>
                      <a:srgbClr val="4D4D4D"/>
                    </a:solidFill>
                    <a:latin typeface="+mn-ea"/>
                  </a:rPr>
                  <a:t>Elasticsearch #</a:t>
                </a:r>
                <a:r>
                  <a:rPr lang="en-US" altLang="ko-KR" sz="800" dirty="0" smtClean="0">
                    <a:solidFill>
                      <a:srgbClr val="4D4D4D"/>
                    </a:solidFill>
                    <a:latin typeface="+mn-ea"/>
                  </a:rPr>
                  <a:t>31</a:t>
                </a:r>
                <a:endParaRPr lang="en-US" altLang="ko-KR" sz="800" dirty="0">
                  <a:solidFill>
                    <a:srgbClr val="4D4D4D"/>
                  </a:solidFill>
                  <a:latin typeface="+mn-ea"/>
                </a:endParaRPr>
              </a:p>
            </p:txBody>
          </p:sp>
          <p:sp>
            <p:nvSpPr>
              <p:cNvPr id="171" name="Rectangle 5">
                <a:extLst>
                  <a:ext uri="{FF2B5EF4-FFF2-40B4-BE49-F238E27FC236}">
                    <a16:creationId xmlns:a16="http://schemas.microsoft.com/office/drawing/2014/main" xmlns="" id="{5553515F-6B70-4D9A-9F0B-569DBBEDAD22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6007519" y="3689109"/>
                <a:ext cx="902084" cy="28577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B4B4B4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algn="ctr" defTabSz="793750"/>
                <a:r>
                  <a:rPr lang="en-US" altLang="ko-KR" sz="800" dirty="0" err="1">
                    <a:solidFill>
                      <a:srgbClr val="4D4D4D"/>
                    </a:solidFill>
                    <a:latin typeface="+mn-ea"/>
                  </a:rPr>
                  <a:t>Elasticsearch</a:t>
                </a:r>
                <a:r>
                  <a:rPr lang="en-US" altLang="ko-KR" sz="800" dirty="0">
                    <a:solidFill>
                      <a:srgbClr val="4D4D4D"/>
                    </a:solidFill>
                    <a:latin typeface="+mn-ea"/>
                  </a:rPr>
                  <a:t> </a:t>
                </a:r>
                <a:r>
                  <a:rPr lang="en-US" altLang="ko-KR" sz="800" dirty="0" smtClean="0">
                    <a:solidFill>
                      <a:srgbClr val="4D4D4D"/>
                    </a:solidFill>
                    <a:latin typeface="+mn-ea"/>
                  </a:rPr>
                  <a:t>#51</a:t>
                </a:r>
                <a:endParaRPr lang="en-US" altLang="ko-KR" sz="800" dirty="0">
                  <a:solidFill>
                    <a:srgbClr val="4D4D4D"/>
                  </a:solidFill>
                  <a:latin typeface="+mn-ea"/>
                </a:endParaRPr>
              </a:p>
            </p:txBody>
          </p:sp>
        </p:grpSp>
        <p:grpSp>
          <p:nvGrpSpPr>
            <p:cNvPr id="172" name="그룹 171">
              <a:extLst>
                <a:ext uri="{FF2B5EF4-FFF2-40B4-BE49-F238E27FC236}">
                  <a16:creationId xmlns:a16="http://schemas.microsoft.com/office/drawing/2014/main" xmlns="" id="{8220688B-9DFD-4E9B-B2E5-56A9200B14FE}"/>
                </a:ext>
              </a:extLst>
            </p:cNvPr>
            <p:cNvGrpSpPr/>
            <p:nvPr/>
          </p:nvGrpSpPr>
          <p:grpSpPr>
            <a:xfrm>
              <a:off x="4989004" y="5088645"/>
              <a:ext cx="4467611" cy="518371"/>
              <a:chOff x="2644941" y="3585209"/>
              <a:chExt cx="4467611" cy="572515"/>
            </a:xfrm>
          </p:grpSpPr>
          <p:sp>
            <p:nvSpPr>
              <p:cNvPr id="173" name="모서리가 둥근 직사각형 55">
                <a:extLst>
                  <a:ext uri="{FF2B5EF4-FFF2-40B4-BE49-F238E27FC236}">
                    <a16:creationId xmlns:a16="http://schemas.microsoft.com/office/drawing/2014/main" xmlns="" id="{F4C0AFED-5257-4230-B524-1771325C9B5A}"/>
                  </a:ext>
                </a:extLst>
              </p:cNvPr>
              <p:cNvSpPr/>
              <p:nvPr/>
            </p:nvSpPr>
            <p:spPr>
              <a:xfrm>
                <a:off x="2644941" y="3585209"/>
                <a:ext cx="4467611" cy="572515"/>
              </a:xfrm>
              <a:prstGeom prst="roundRect">
                <a:avLst>
                  <a:gd name="adj" fmla="val 5600"/>
                </a:avLst>
              </a:prstGeom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tIns="0" rIns="36000" bIns="0" rtlCol="0" anchor="b"/>
              <a:lstStyle/>
              <a:p>
                <a:pPr algn="ctr" defTabSz="995464"/>
                <a:r>
                  <a:rPr lang="en-US" altLang="ko-KR" sz="800" b="1" dirty="0">
                    <a:solidFill>
                      <a:schemeClr val="dk1"/>
                    </a:solidFill>
                    <a:latin typeface="+mn-ea"/>
                    <a:cs typeface="Arial" panose="020B0604020202020204" pitchFamily="34" charset="0"/>
                  </a:rPr>
                  <a:t>Logstash</a:t>
                </a:r>
                <a:r>
                  <a:rPr lang="ko-KR" altLang="en-US" sz="800" b="1" dirty="0">
                    <a:solidFill>
                      <a:schemeClr val="dk1"/>
                    </a:solidFill>
                    <a:latin typeface="+mn-ea"/>
                    <a:cs typeface="Arial" panose="020B0604020202020204" pitchFamily="34" charset="0"/>
                  </a:rPr>
                  <a:t> 영역</a:t>
                </a:r>
              </a:p>
            </p:txBody>
          </p:sp>
          <p:sp>
            <p:nvSpPr>
              <p:cNvPr id="174" name="Rectangle 5">
                <a:extLst>
                  <a:ext uri="{FF2B5EF4-FFF2-40B4-BE49-F238E27FC236}">
                    <a16:creationId xmlns:a16="http://schemas.microsoft.com/office/drawing/2014/main" xmlns="" id="{78E64FE8-718F-44C0-81D3-BC9EF6A287A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756756" y="3673349"/>
                <a:ext cx="902084" cy="28577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B4B4B4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algn="ctr" defTabSz="793750"/>
                <a:r>
                  <a:rPr lang="en-US" altLang="ko-KR" sz="800" dirty="0">
                    <a:solidFill>
                      <a:srgbClr val="4D4D4D"/>
                    </a:solidFill>
                    <a:latin typeface="+mn-ea"/>
                  </a:rPr>
                  <a:t>Logstash #1</a:t>
                </a:r>
              </a:p>
            </p:txBody>
          </p:sp>
          <p:sp>
            <p:nvSpPr>
              <p:cNvPr id="175" name="Rectangle 5">
                <a:extLst>
                  <a:ext uri="{FF2B5EF4-FFF2-40B4-BE49-F238E27FC236}">
                    <a16:creationId xmlns:a16="http://schemas.microsoft.com/office/drawing/2014/main" xmlns="" id="{486E5FF9-AB88-483E-8CB3-4FE94BA5E95F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841051" y="3673349"/>
                <a:ext cx="902084" cy="28577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B4B4B4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algn="ctr" defTabSz="793750"/>
                <a:r>
                  <a:rPr lang="en-US" altLang="ko-KR" sz="800" dirty="0">
                    <a:solidFill>
                      <a:srgbClr val="4D4D4D"/>
                    </a:solidFill>
                    <a:latin typeface="+mn-ea"/>
                  </a:rPr>
                  <a:t>Logstash #2</a:t>
                </a:r>
              </a:p>
            </p:txBody>
          </p:sp>
          <p:sp>
            <p:nvSpPr>
              <p:cNvPr id="176" name="Rectangle 5">
                <a:extLst>
                  <a:ext uri="{FF2B5EF4-FFF2-40B4-BE49-F238E27FC236}">
                    <a16:creationId xmlns:a16="http://schemas.microsoft.com/office/drawing/2014/main" xmlns="" id="{70529430-4DD9-4C5B-811C-CEF1AE27A670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924804" y="3670055"/>
                <a:ext cx="902084" cy="28577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B4B4B4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algn="ctr" defTabSz="793750"/>
                <a:r>
                  <a:rPr lang="en-US" altLang="ko-KR" sz="800" dirty="0">
                    <a:solidFill>
                      <a:srgbClr val="4D4D4D"/>
                    </a:solidFill>
                    <a:latin typeface="+mn-ea"/>
                  </a:rPr>
                  <a:t>Logstash #3</a:t>
                </a:r>
              </a:p>
            </p:txBody>
          </p:sp>
          <p:sp>
            <p:nvSpPr>
              <p:cNvPr id="177" name="Rectangle 5">
                <a:extLst>
                  <a:ext uri="{FF2B5EF4-FFF2-40B4-BE49-F238E27FC236}">
                    <a16:creationId xmlns:a16="http://schemas.microsoft.com/office/drawing/2014/main" xmlns="" id="{72DFFAF0-AD8F-41B4-980C-133B3074D98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6007519" y="3670055"/>
                <a:ext cx="902084" cy="28577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B4B4B4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algn="ctr" defTabSz="793750"/>
                <a:r>
                  <a:rPr lang="en-US" altLang="ko-KR" sz="800" dirty="0">
                    <a:solidFill>
                      <a:srgbClr val="4D4D4D"/>
                    </a:solidFill>
                    <a:latin typeface="+mn-ea"/>
                  </a:rPr>
                  <a:t>Logstash #4</a:t>
                </a:r>
              </a:p>
            </p:txBody>
          </p:sp>
        </p:grpSp>
        <p:cxnSp>
          <p:nvCxnSpPr>
            <p:cNvPr id="178" name="직선 화살표 연결선 177">
              <a:extLst>
                <a:ext uri="{FF2B5EF4-FFF2-40B4-BE49-F238E27FC236}">
                  <a16:creationId xmlns:a16="http://schemas.microsoft.com/office/drawing/2014/main" xmlns="" id="{02BF8729-06AF-4F40-A154-6163C420CCB1}"/>
                </a:ext>
              </a:extLst>
            </p:cNvPr>
            <p:cNvCxnSpPr/>
            <p:nvPr/>
          </p:nvCxnSpPr>
          <p:spPr>
            <a:xfrm flipV="1">
              <a:off x="2936776" y="5607016"/>
              <a:ext cx="0" cy="236776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직선 화살표 연결선 178">
              <a:extLst>
                <a:ext uri="{FF2B5EF4-FFF2-40B4-BE49-F238E27FC236}">
                  <a16:creationId xmlns:a16="http://schemas.microsoft.com/office/drawing/2014/main" xmlns="" id="{FC08626E-9D0F-4FF7-84E9-1F716662851D}"/>
                </a:ext>
              </a:extLst>
            </p:cNvPr>
            <p:cNvCxnSpPr/>
            <p:nvPr/>
          </p:nvCxnSpPr>
          <p:spPr>
            <a:xfrm flipV="1">
              <a:off x="7869324" y="5618970"/>
              <a:ext cx="0" cy="236776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직선 화살표 연결선 179">
              <a:extLst>
                <a:ext uri="{FF2B5EF4-FFF2-40B4-BE49-F238E27FC236}">
                  <a16:creationId xmlns:a16="http://schemas.microsoft.com/office/drawing/2014/main" xmlns="" id="{E9A67F15-75DE-4707-92EC-E00858C09390}"/>
                </a:ext>
              </a:extLst>
            </p:cNvPr>
            <p:cNvCxnSpPr>
              <a:cxnSpLocks/>
              <a:stCxn id="158" idx="3"/>
              <a:endCxn id="173" idx="1"/>
            </p:cNvCxnSpPr>
            <p:nvPr/>
          </p:nvCxnSpPr>
          <p:spPr>
            <a:xfrm>
              <a:off x="4743136" y="5347831"/>
              <a:ext cx="245868" cy="0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직선 화살표 연결선 180">
              <a:extLst>
                <a:ext uri="{FF2B5EF4-FFF2-40B4-BE49-F238E27FC236}">
                  <a16:creationId xmlns:a16="http://schemas.microsoft.com/office/drawing/2014/main" xmlns="" id="{26608108-12B5-453B-A98B-F080DBE705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99180" y="4869160"/>
              <a:ext cx="0" cy="234709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직선 화살표 연결선 181">
              <a:extLst>
                <a:ext uri="{FF2B5EF4-FFF2-40B4-BE49-F238E27FC236}">
                  <a16:creationId xmlns:a16="http://schemas.microsoft.com/office/drawing/2014/main" xmlns="" id="{6E25D7EE-229D-4290-ACF9-31AD051F560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51562" y="4062232"/>
              <a:ext cx="1438" cy="265339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직선 화살표 연결선 182">
              <a:extLst>
                <a:ext uri="{FF2B5EF4-FFF2-40B4-BE49-F238E27FC236}">
                  <a16:creationId xmlns:a16="http://schemas.microsoft.com/office/drawing/2014/main" xmlns="" id="{95E97290-30E2-45A1-9423-7DC765E59F3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53000" y="2189605"/>
              <a:ext cx="4230" cy="267287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5" name="그룹 184"/>
            <p:cNvGrpSpPr/>
            <p:nvPr/>
          </p:nvGrpSpPr>
          <p:grpSpPr>
            <a:xfrm>
              <a:off x="2294845" y="2420888"/>
              <a:ext cx="5316312" cy="521267"/>
              <a:chOff x="2294845" y="2511689"/>
              <a:chExt cx="5316312" cy="568913"/>
            </a:xfrm>
          </p:grpSpPr>
          <p:sp>
            <p:nvSpPr>
              <p:cNvPr id="186" name="AutoShape 16" descr="어두운 상향 대각선">
                <a:extLst>
                  <a:ext uri="{FF2B5EF4-FFF2-40B4-BE49-F238E27FC236}">
                    <a16:creationId xmlns:a16="http://schemas.microsoft.com/office/drawing/2014/main" xmlns="" id="{015EA353-36F1-4373-B0F6-2756DFE2EEA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294845" y="2511689"/>
                <a:ext cx="5316312" cy="568913"/>
              </a:xfrm>
              <a:prstGeom prst="roundRect">
                <a:avLst>
                  <a:gd name="adj" fmla="val 0"/>
                </a:avLst>
              </a:prstGeom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  <a:ex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36000" tIns="0" rIns="36000" bIns="0" rtlCol="0" anchor="b"/>
              <a:lstStyle/>
              <a:p>
                <a:pPr algn="ctr" defTabSz="995464"/>
                <a:r>
                  <a:rPr lang="en-US" altLang="ko-KR" sz="900" b="1" dirty="0">
                    <a:solidFill>
                      <a:schemeClr val="dk1"/>
                    </a:solidFill>
                    <a:latin typeface="+mn-ea"/>
                    <a:cs typeface="Arial" panose="020B0604020202020204" pitchFamily="34" charset="0"/>
                  </a:rPr>
                  <a:t>Kibana </a:t>
                </a:r>
                <a:r>
                  <a:rPr lang="ko-KR" altLang="en-US" sz="900" b="1" dirty="0">
                    <a:solidFill>
                      <a:schemeClr val="dk1"/>
                    </a:solidFill>
                    <a:latin typeface="+mn-ea"/>
                    <a:cs typeface="Arial" panose="020B0604020202020204" pitchFamily="34" charset="0"/>
                  </a:rPr>
                  <a:t>영역</a:t>
                </a:r>
                <a:endParaRPr lang="ko-KR" altLang="ko-KR" sz="900" b="1" dirty="0">
                  <a:solidFill>
                    <a:schemeClr val="dk1"/>
                  </a:solidFill>
                  <a:latin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89" name="Rectangle 5">
                <a:extLst>
                  <a:ext uri="{FF2B5EF4-FFF2-40B4-BE49-F238E27FC236}">
                    <a16:creationId xmlns:a16="http://schemas.microsoft.com/office/drawing/2014/main" xmlns="" id="{F82F16D0-9565-4EF2-9CB6-90C20397813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224185" y="2637121"/>
                <a:ext cx="902084" cy="2669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B4B4B4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algn="ctr" defTabSz="793750"/>
                <a:r>
                  <a:rPr lang="en-US" altLang="ko-KR" sz="800" dirty="0" err="1">
                    <a:solidFill>
                      <a:srgbClr val="4D4D4D"/>
                    </a:solidFill>
                    <a:latin typeface="+mn-ea"/>
                  </a:rPr>
                  <a:t>Kibana</a:t>
                </a:r>
                <a:r>
                  <a:rPr lang="en-US" altLang="ko-KR" sz="800" dirty="0">
                    <a:solidFill>
                      <a:srgbClr val="4D4D4D"/>
                    </a:solidFill>
                    <a:latin typeface="+mn-ea"/>
                  </a:rPr>
                  <a:t> </a:t>
                </a:r>
                <a:r>
                  <a:rPr lang="en-US" altLang="ko-KR" sz="800" dirty="0" smtClean="0">
                    <a:solidFill>
                      <a:srgbClr val="4D4D4D"/>
                    </a:solidFill>
                    <a:latin typeface="+mn-ea"/>
                  </a:rPr>
                  <a:t>#2</a:t>
                </a:r>
                <a:endParaRPr lang="en-US" altLang="ko-KR" sz="800" dirty="0">
                  <a:solidFill>
                    <a:srgbClr val="4D4D4D"/>
                  </a:solidFill>
                  <a:latin typeface="+mn-ea"/>
                </a:endParaRPr>
              </a:p>
            </p:txBody>
          </p:sp>
          <p:sp>
            <p:nvSpPr>
              <p:cNvPr id="191" name="Rectangle 5">
                <a:extLst>
                  <a:ext uri="{FF2B5EF4-FFF2-40B4-BE49-F238E27FC236}">
                    <a16:creationId xmlns:a16="http://schemas.microsoft.com/office/drawing/2014/main" xmlns="" id="{5ACAD45C-EC6C-43E7-8940-AC95E4E4FB0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5795412" y="2637121"/>
                <a:ext cx="902084" cy="2669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B4B4B4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algn="ctr" defTabSz="793750"/>
                <a:r>
                  <a:rPr lang="en-US" altLang="ko-KR" sz="800" dirty="0" err="1">
                    <a:solidFill>
                      <a:srgbClr val="4D4D4D"/>
                    </a:solidFill>
                    <a:latin typeface="+mn-ea"/>
                  </a:rPr>
                  <a:t>Kibana</a:t>
                </a:r>
                <a:r>
                  <a:rPr lang="en-US" altLang="ko-KR" sz="800" dirty="0">
                    <a:solidFill>
                      <a:srgbClr val="4D4D4D"/>
                    </a:solidFill>
                    <a:latin typeface="+mn-ea"/>
                  </a:rPr>
                  <a:t> </a:t>
                </a:r>
                <a:r>
                  <a:rPr lang="en-US" altLang="ko-KR" sz="800" dirty="0" smtClean="0">
                    <a:solidFill>
                      <a:srgbClr val="4D4D4D"/>
                    </a:solidFill>
                    <a:latin typeface="+mn-ea"/>
                  </a:rPr>
                  <a:t>#3</a:t>
                </a:r>
                <a:endParaRPr lang="en-US" altLang="ko-KR" sz="800" dirty="0">
                  <a:solidFill>
                    <a:srgbClr val="4D4D4D"/>
                  </a:solidFill>
                  <a:latin typeface="+mn-ea"/>
                </a:endParaRPr>
              </a:p>
            </p:txBody>
          </p:sp>
          <p:sp>
            <p:nvSpPr>
              <p:cNvPr id="192" name="TextBox 191">
                <a:extLst>
                  <a:ext uri="{FF2B5EF4-FFF2-40B4-BE49-F238E27FC236}">
                    <a16:creationId xmlns:a16="http://schemas.microsoft.com/office/drawing/2014/main" xmlns="" id="{4E538F9F-36AE-4F04-B240-6255BEFAF3CA}"/>
                  </a:ext>
                </a:extLst>
              </p:cNvPr>
              <p:cNvSpPr txBox="1"/>
              <p:nvPr/>
            </p:nvSpPr>
            <p:spPr>
              <a:xfrm>
                <a:off x="5344668" y="2563928"/>
                <a:ext cx="226552" cy="2870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dirty="0">
                    <a:latin typeface="+mn-ea"/>
                  </a:rPr>
                  <a:t>…</a:t>
                </a:r>
                <a:endParaRPr lang="ko-KR" altLang="en-US" dirty="0">
                  <a:latin typeface="+mn-ea"/>
                </a:endParaRPr>
              </a:p>
            </p:txBody>
          </p:sp>
          <p:sp>
            <p:nvSpPr>
              <p:cNvPr id="193" name="Rectangle 5">
                <a:extLst>
                  <a:ext uri="{FF2B5EF4-FFF2-40B4-BE49-F238E27FC236}">
                    <a16:creationId xmlns:a16="http://schemas.microsoft.com/office/drawing/2014/main" xmlns="" id="{1B95FECE-F69E-4750-8B60-BA7B76E5141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190009" y="2637670"/>
                <a:ext cx="902084" cy="2669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B4B4B4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algn="ctr" defTabSz="793750"/>
                <a:r>
                  <a:rPr lang="en-US" altLang="ko-KR" sz="800" dirty="0" err="1">
                    <a:solidFill>
                      <a:srgbClr val="4D4D4D"/>
                    </a:solidFill>
                    <a:latin typeface="+mn-ea"/>
                  </a:rPr>
                  <a:t>Kibana</a:t>
                </a:r>
                <a:r>
                  <a:rPr lang="en-US" altLang="ko-KR" sz="800" dirty="0">
                    <a:solidFill>
                      <a:srgbClr val="4D4D4D"/>
                    </a:solidFill>
                    <a:latin typeface="+mn-ea"/>
                  </a:rPr>
                  <a:t> </a:t>
                </a:r>
                <a:r>
                  <a:rPr lang="en-US" altLang="ko-KR" sz="800" dirty="0" smtClean="0">
                    <a:solidFill>
                      <a:srgbClr val="4D4D4D"/>
                    </a:solidFill>
                    <a:latin typeface="+mn-ea"/>
                  </a:rPr>
                  <a:t>#1</a:t>
                </a:r>
                <a:endParaRPr lang="en-US" altLang="ko-KR" sz="800" dirty="0">
                  <a:solidFill>
                    <a:srgbClr val="4D4D4D"/>
                  </a:solidFill>
                  <a:latin typeface="+mn-ea"/>
                </a:endParaRPr>
              </a:p>
            </p:txBody>
          </p:sp>
        </p:grpSp>
        <p:sp>
          <p:nvSpPr>
            <p:cNvPr id="194" name="직사각형 44">
              <a:extLst>
                <a:ext uri="{FF2B5EF4-FFF2-40B4-BE49-F238E27FC236}">
                  <a16:creationId xmlns:a16="http://schemas.microsoft.com/office/drawing/2014/main" xmlns="" id="{3FF3B281-5EE0-476A-8CE5-0D484C86A9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4563" y="3136466"/>
              <a:ext cx="895779" cy="19957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B4B4B4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wrap="none" anchor="ctr"/>
            <a:lstStyle/>
            <a:p>
              <a:pPr algn="ctr" defTabSz="793750">
                <a:defRPr/>
              </a:pPr>
              <a:r>
                <a:rPr lang="en-US" altLang="ko-KR" sz="800" dirty="0" err="1">
                  <a:solidFill>
                    <a:srgbClr val="4D4D4D"/>
                  </a:solidFill>
                  <a:latin typeface="+mn-ea"/>
                </a:rPr>
                <a:t>NginX</a:t>
              </a:r>
              <a:endParaRPr lang="ko-KR" altLang="en-US" sz="800" baseline="0" dirty="0">
                <a:solidFill>
                  <a:srgbClr val="4D4D4D"/>
                </a:solidFill>
                <a:latin typeface="+mn-ea"/>
              </a:endParaRPr>
            </a:p>
          </p:txBody>
        </p:sp>
        <p:cxnSp>
          <p:nvCxnSpPr>
            <p:cNvPr id="195" name="직선 화살표 연결선 194">
              <a:extLst>
                <a:ext uri="{FF2B5EF4-FFF2-40B4-BE49-F238E27FC236}">
                  <a16:creationId xmlns:a16="http://schemas.microsoft.com/office/drawing/2014/main" xmlns="" id="{529B9585-8213-454C-BF84-F312DEBA9D7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42936" y="3356992"/>
              <a:ext cx="1567" cy="267768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직선 화살표 연결선 195">
              <a:extLst>
                <a:ext uri="{FF2B5EF4-FFF2-40B4-BE49-F238E27FC236}">
                  <a16:creationId xmlns:a16="http://schemas.microsoft.com/office/drawing/2014/main" xmlns="" id="{529B9585-8213-454C-BF84-F312DEBA9D7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41369" y="2888940"/>
              <a:ext cx="1567" cy="267768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4E538F9F-36AE-4F04-B240-6255BEFAF3CA}"/>
              </a:ext>
            </a:extLst>
          </p:cNvPr>
          <p:cNvSpPr txBox="1"/>
          <p:nvPr/>
        </p:nvSpPr>
        <p:spPr>
          <a:xfrm>
            <a:off x="4448944" y="3320988"/>
            <a:ext cx="458406" cy="357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+mn-ea"/>
              </a:rPr>
              <a:t>…</a:t>
            </a:r>
            <a:endParaRPr lang="ko-KR" altLang="en-US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2016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871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716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="" xmlns:a16="http://schemas.microsoft.com/office/drawing/2014/main" id="{6951C09E-347F-4FE7-8BEC-8F0BD6B40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050" y="274175"/>
            <a:ext cx="7775088" cy="486995"/>
          </a:xfrm>
        </p:spPr>
        <p:txBody>
          <a:bodyPr/>
          <a:lstStyle/>
          <a:p>
            <a:r>
              <a:rPr lang="ko-KR" altLang="en-US" dirty="0"/>
              <a:t>별첨</a:t>
            </a:r>
            <a:r>
              <a:rPr lang="en-US" altLang="ko-KR" dirty="0"/>
              <a:t>1. </a:t>
            </a:r>
            <a:r>
              <a:rPr lang="ko-KR" altLang="en-US" dirty="0"/>
              <a:t>장애분석시스템 </a:t>
            </a:r>
            <a:r>
              <a:rPr lang="ko-KR" altLang="en-US" dirty="0" smtClean="0"/>
              <a:t>확대적용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구축 가이드</a:t>
            </a:r>
            <a:endParaRPr lang="ko-KR" altLang="en-US" dirty="0"/>
          </a:p>
        </p:txBody>
      </p:sp>
      <p:sp>
        <p:nvSpPr>
          <p:cNvPr id="65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273050" y="931367"/>
            <a:ext cx="9357519" cy="593991"/>
          </a:xfrm>
          <a:prstGeom prst="rect">
            <a:avLst/>
          </a:prstGeom>
        </p:spPr>
        <p:txBody>
          <a:bodyPr/>
          <a:lstStyle/>
          <a:p>
            <a:pPr marL="268288" indent="-268288" defTabSz="874349" latinLnBrk="0">
              <a:lnSpc>
                <a:spcPct val="120000"/>
              </a:lnSpc>
              <a:spcBef>
                <a:spcPts val="600"/>
              </a:spcBef>
              <a:buSzPct val="100000"/>
              <a:buBlip>
                <a:blip r:embed="rId2"/>
              </a:buBlip>
            </a:pPr>
            <a:r>
              <a:rPr lang="en-US" altLang="ko-KR" sz="1600" b="1" kern="0" dirty="0" smtClean="0">
                <a:latin typeface="+mn-ea"/>
              </a:rPr>
              <a:t>ELK Stack </a:t>
            </a:r>
            <a:r>
              <a:rPr lang="ko-KR" altLang="en-US" sz="1600" b="1" kern="0" dirty="0" smtClean="0">
                <a:latin typeface="+mn-ea"/>
              </a:rPr>
              <a:t>시스템 모니터링</a:t>
            </a:r>
            <a:endParaRPr lang="ko-KR" altLang="en-US" sz="2312" b="1" kern="0" dirty="0">
              <a:latin typeface="+mn-ea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64468" y="1525358"/>
            <a:ext cx="7883670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latinLnBrk="0">
              <a:lnSpc>
                <a:spcPct val="120000"/>
              </a:lnSpc>
              <a:spcBef>
                <a:spcPts val="600"/>
              </a:spcBef>
              <a:buSzPct val="100000"/>
            </a:pPr>
            <a:r>
              <a:rPr lang="en-US" altLang="ko-KR" sz="1400" b="1" kern="0" dirty="0" smtClean="0">
                <a:latin typeface="+mn-ea"/>
              </a:rPr>
              <a:t>[</a:t>
            </a:r>
            <a:r>
              <a:rPr lang="en-US" altLang="ko-KR" sz="1400" b="1" kern="0" dirty="0" err="1" smtClean="0">
                <a:latin typeface="+mn-ea"/>
              </a:rPr>
              <a:t>kibana</a:t>
            </a:r>
            <a:r>
              <a:rPr lang="en-US" altLang="ko-KR" sz="1400" b="1" kern="0" dirty="0" smtClean="0">
                <a:latin typeface="+mn-ea"/>
              </a:rPr>
              <a:t> </a:t>
            </a:r>
            <a:r>
              <a:rPr lang="ko-KR" altLang="en-US" sz="1400" b="1" kern="0" dirty="0" smtClean="0">
                <a:latin typeface="+mn-ea"/>
              </a:rPr>
              <a:t>모니터링</a:t>
            </a:r>
            <a:r>
              <a:rPr lang="en-US" altLang="ko-KR" sz="1400" b="1" kern="0" dirty="0" smtClean="0">
                <a:latin typeface="+mn-ea"/>
              </a:rPr>
              <a:t>]  </a:t>
            </a:r>
            <a:r>
              <a:rPr lang="en-US" altLang="ko-KR" sz="1400" b="1" kern="0" dirty="0">
                <a:latin typeface="+mn-ea"/>
              </a:rPr>
              <a:t>-  </a:t>
            </a:r>
            <a:r>
              <a:rPr lang="en-US" altLang="ko-KR" sz="1400" b="1" kern="0" dirty="0">
                <a:latin typeface="+mn-ea"/>
                <a:hlinkClick r:id="rId3"/>
              </a:rPr>
              <a:t>http://172.16.5.93:15600/app/monitoring#/</a:t>
            </a:r>
            <a:r>
              <a:rPr lang="en-US" altLang="ko-KR" sz="1400" b="1" kern="0" dirty="0" smtClean="0">
                <a:latin typeface="+mn-ea"/>
                <a:hlinkClick r:id="rId3"/>
              </a:rPr>
              <a:t>overview</a:t>
            </a:r>
            <a:endParaRPr lang="en-US" altLang="ko-KR" sz="1400" b="1" kern="0" dirty="0">
              <a:latin typeface="+mn-ea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050" y="1995744"/>
            <a:ext cx="9541321" cy="442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6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="" xmlns:a16="http://schemas.microsoft.com/office/drawing/2014/main" id="{6951C09E-347F-4FE7-8BEC-8F0BD6B40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050" y="274175"/>
            <a:ext cx="7775088" cy="486995"/>
          </a:xfrm>
        </p:spPr>
        <p:txBody>
          <a:bodyPr/>
          <a:lstStyle/>
          <a:p>
            <a:r>
              <a:rPr lang="ko-KR" altLang="en-US" dirty="0" smtClean="0"/>
              <a:t>별첨</a:t>
            </a:r>
            <a:r>
              <a:rPr lang="en-US" altLang="ko-KR" dirty="0" smtClean="0"/>
              <a:t>2. </a:t>
            </a:r>
            <a:r>
              <a:rPr lang="ko-KR" altLang="en-US" dirty="0"/>
              <a:t>장애분석시스템 </a:t>
            </a:r>
            <a:r>
              <a:rPr lang="ko-KR" altLang="en-US" dirty="0" smtClean="0"/>
              <a:t>확대적용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인덱스 현황</a:t>
            </a:r>
            <a:endParaRPr lang="ko-KR" altLang="en-US" dirty="0"/>
          </a:p>
        </p:txBody>
      </p:sp>
      <p:sp>
        <p:nvSpPr>
          <p:cNvPr id="65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273050" y="931367"/>
            <a:ext cx="9357519" cy="593991"/>
          </a:xfrm>
          <a:prstGeom prst="rect">
            <a:avLst/>
          </a:prstGeom>
        </p:spPr>
        <p:txBody>
          <a:bodyPr/>
          <a:lstStyle/>
          <a:p>
            <a:pPr marL="268288" indent="-268288" defTabSz="874349" latinLnBrk="0">
              <a:lnSpc>
                <a:spcPct val="120000"/>
              </a:lnSpc>
              <a:spcBef>
                <a:spcPts val="600"/>
              </a:spcBef>
              <a:buSzPct val="100000"/>
              <a:buBlip>
                <a:blip r:embed="rId2"/>
              </a:buBlip>
            </a:pPr>
            <a:r>
              <a:rPr lang="en-US" altLang="ko-KR" sz="1600" b="1" kern="0" dirty="0" smtClean="0">
                <a:latin typeface="+mn-ea"/>
              </a:rPr>
              <a:t>ELK Stack </a:t>
            </a:r>
            <a:r>
              <a:rPr lang="ko-KR" altLang="en-US" sz="1600" b="1" kern="0" dirty="0" smtClean="0">
                <a:latin typeface="+mn-ea"/>
              </a:rPr>
              <a:t>시스템 모니터링</a:t>
            </a:r>
            <a:endParaRPr lang="ko-KR" altLang="en-US" sz="2312" b="1" kern="0" dirty="0">
              <a:latin typeface="+mn-ea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64468" y="1525358"/>
            <a:ext cx="7883670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latinLnBrk="0">
              <a:lnSpc>
                <a:spcPct val="120000"/>
              </a:lnSpc>
              <a:spcBef>
                <a:spcPts val="600"/>
              </a:spcBef>
              <a:buSzPct val="100000"/>
            </a:pPr>
            <a:r>
              <a:rPr lang="en-US" altLang="ko-KR" sz="1400" b="1" kern="0" dirty="0" smtClean="0">
                <a:latin typeface="+mn-ea"/>
              </a:rPr>
              <a:t>[</a:t>
            </a:r>
            <a:r>
              <a:rPr lang="en-US" altLang="ko-KR" sz="1400" b="1" kern="0" dirty="0" err="1" smtClean="0">
                <a:latin typeface="+mn-ea"/>
              </a:rPr>
              <a:t>kibana</a:t>
            </a:r>
            <a:r>
              <a:rPr lang="en-US" altLang="ko-KR" sz="1400" b="1" kern="0" dirty="0" smtClean="0">
                <a:latin typeface="+mn-ea"/>
              </a:rPr>
              <a:t> </a:t>
            </a:r>
            <a:r>
              <a:rPr lang="ko-KR" altLang="en-US" sz="1400" b="1" kern="0" dirty="0" smtClean="0">
                <a:latin typeface="+mn-ea"/>
              </a:rPr>
              <a:t>모니터링</a:t>
            </a:r>
            <a:r>
              <a:rPr lang="en-US" altLang="ko-KR" sz="1400" b="1" kern="0" dirty="0" smtClean="0">
                <a:latin typeface="+mn-ea"/>
              </a:rPr>
              <a:t>]  </a:t>
            </a:r>
            <a:r>
              <a:rPr lang="en-US" altLang="ko-KR" sz="1400" b="1" kern="0" dirty="0">
                <a:latin typeface="+mn-ea"/>
              </a:rPr>
              <a:t>-  </a:t>
            </a:r>
            <a:r>
              <a:rPr lang="en-US" altLang="ko-KR" sz="1400" b="1" kern="0" dirty="0">
                <a:latin typeface="+mn-ea"/>
                <a:hlinkClick r:id="rId3"/>
              </a:rPr>
              <a:t>http://172.16.5.93:15600/app/monitoring#/</a:t>
            </a:r>
            <a:r>
              <a:rPr lang="en-US" altLang="ko-KR" sz="1400" b="1" kern="0" dirty="0" smtClean="0">
                <a:latin typeface="+mn-ea"/>
                <a:hlinkClick r:id="rId3"/>
              </a:rPr>
              <a:t>overview</a:t>
            </a:r>
            <a:endParaRPr lang="en-US" altLang="ko-KR" sz="1400" b="1" kern="0" dirty="0"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050" y="2119349"/>
            <a:ext cx="8988886" cy="3988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17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="" xmlns:a16="http://schemas.microsoft.com/office/drawing/2014/main" id="{6951C09E-347F-4FE7-8BEC-8F0BD6B40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050" y="274175"/>
            <a:ext cx="7775088" cy="486995"/>
          </a:xfrm>
        </p:spPr>
        <p:txBody>
          <a:bodyPr/>
          <a:lstStyle/>
          <a:p>
            <a:r>
              <a:rPr lang="ko-KR" altLang="en-US" dirty="0" smtClean="0"/>
              <a:t>별첨</a:t>
            </a:r>
            <a:r>
              <a:rPr lang="en-US" altLang="ko-KR" dirty="0" smtClean="0"/>
              <a:t>3. </a:t>
            </a:r>
            <a:r>
              <a:rPr lang="ko-KR" altLang="en-US" dirty="0"/>
              <a:t>장애분석시스템 </a:t>
            </a:r>
            <a:r>
              <a:rPr lang="ko-KR" altLang="en-US" dirty="0" smtClean="0"/>
              <a:t>확대적용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구축 가이드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524" y="1988840"/>
            <a:ext cx="5229225" cy="4267200"/>
          </a:xfrm>
          <a:prstGeom prst="rect">
            <a:avLst/>
          </a:prstGeom>
        </p:spPr>
      </p:pic>
      <p:sp>
        <p:nvSpPr>
          <p:cNvPr id="65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273050" y="931367"/>
            <a:ext cx="9357519" cy="593991"/>
          </a:xfrm>
          <a:prstGeom prst="rect">
            <a:avLst/>
          </a:prstGeom>
        </p:spPr>
        <p:txBody>
          <a:bodyPr/>
          <a:lstStyle/>
          <a:p>
            <a:pPr marL="268288" indent="-268288" defTabSz="874349" latinLnBrk="0">
              <a:lnSpc>
                <a:spcPct val="120000"/>
              </a:lnSpc>
              <a:spcBef>
                <a:spcPts val="600"/>
              </a:spcBef>
              <a:buSzPct val="100000"/>
              <a:buBlip>
                <a:blip r:embed="rId3"/>
              </a:buBlip>
            </a:pPr>
            <a:r>
              <a:rPr lang="en-US" altLang="ko-KR" sz="1600" b="1" kern="0" dirty="0" smtClean="0">
                <a:latin typeface="+mn-ea"/>
              </a:rPr>
              <a:t>ELK Stack </a:t>
            </a:r>
            <a:r>
              <a:rPr lang="ko-KR" altLang="en-US" sz="1600" b="1" kern="0" dirty="0" smtClean="0">
                <a:latin typeface="+mn-ea"/>
              </a:rPr>
              <a:t>구성 가이드</a:t>
            </a:r>
            <a:endParaRPr lang="ko-KR" altLang="en-US" sz="2312" b="1" kern="0" dirty="0">
              <a:latin typeface="+mn-ea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64468" y="1525358"/>
            <a:ext cx="7883670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latinLnBrk="0">
              <a:lnSpc>
                <a:spcPct val="120000"/>
              </a:lnSpc>
              <a:spcBef>
                <a:spcPts val="600"/>
              </a:spcBef>
              <a:buSzPct val="100000"/>
            </a:pPr>
            <a:r>
              <a:rPr lang="en-US" altLang="ko-KR" sz="1400" b="1" kern="0" dirty="0" smtClean="0">
                <a:latin typeface="+mn-ea"/>
              </a:rPr>
              <a:t>[confluence wiki page]  -  </a:t>
            </a:r>
            <a:r>
              <a:rPr lang="en-US" altLang="ko-KR" sz="1400" b="1" kern="0" dirty="0" smtClean="0">
                <a:latin typeface="+mn-ea"/>
                <a:hlinkClick r:id="rId4"/>
              </a:rPr>
              <a:t>http</a:t>
            </a:r>
            <a:r>
              <a:rPr lang="en-US" altLang="ko-KR" sz="1400" b="1" kern="0" dirty="0">
                <a:latin typeface="+mn-ea"/>
                <a:hlinkClick r:id="rId4"/>
              </a:rPr>
              <a:t>://172.16.51.20:8070</a:t>
            </a:r>
            <a:endParaRPr lang="ko-KR" altLang="en-US" sz="1400" b="1" kern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456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="" xmlns:a16="http://schemas.microsoft.com/office/drawing/2014/main" id="{6951C09E-347F-4FE7-8BEC-8F0BD6B40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050" y="274175"/>
            <a:ext cx="7775088" cy="486995"/>
          </a:xfrm>
        </p:spPr>
        <p:txBody>
          <a:bodyPr/>
          <a:lstStyle/>
          <a:p>
            <a:r>
              <a:rPr lang="ko-KR" altLang="en-US" dirty="0" smtClean="0"/>
              <a:t>별첨</a:t>
            </a:r>
            <a:r>
              <a:rPr lang="en-US" altLang="ko-KR" dirty="0" smtClean="0"/>
              <a:t>4. </a:t>
            </a:r>
            <a:r>
              <a:rPr lang="ko-KR" altLang="en-US" dirty="0"/>
              <a:t>장애분석시스템 </a:t>
            </a:r>
            <a:r>
              <a:rPr lang="ko-KR" altLang="en-US" dirty="0" smtClean="0"/>
              <a:t>확대적용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데이터 연동 가이드</a:t>
            </a:r>
            <a:endParaRPr lang="ko-KR" altLang="en-US" dirty="0"/>
          </a:p>
        </p:txBody>
      </p:sp>
      <p:sp>
        <p:nvSpPr>
          <p:cNvPr id="65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273050" y="931367"/>
            <a:ext cx="9357519" cy="593991"/>
          </a:xfrm>
          <a:prstGeom prst="rect">
            <a:avLst/>
          </a:prstGeom>
        </p:spPr>
        <p:txBody>
          <a:bodyPr/>
          <a:lstStyle/>
          <a:p>
            <a:pPr marL="268288" indent="-268288" defTabSz="874349" latinLnBrk="0">
              <a:lnSpc>
                <a:spcPct val="120000"/>
              </a:lnSpc>
              <a:spcBef>
                <a:spcPts val="600"/>
              </a:spcBef>
              <a:buSzPct val="100000"/>
              <a:buBlip>
                <a:blip r:embed="rId2"/>
              </a:buBlip>
            </a:pPr>
            <a:r>
              <a:rPr lang="en-US" altLang="ko-KR" sz="1600" b="1" kern="0" dirty="0" smtClean="0">
                <a:latin typeface="+mn-ea"/>
              </a:rPr>
              <a:t>Beat </a:t>
            </a:r>
            <a:r>
              <a:rPr lang="ko-KR" altLang="en-US" sz="1600" b="1" kern="0" dirty="0" smtClean="0">
                <a:latin typeface="+mn-ea"/>
              </a:rPr>
              <a:t>연동 설정 가이드</a:t>
            </a:r>
            <a:endParaRPr lang="ko-KR" altLang="en-US" sz="2312" b="1" kern="0" dirty="0">
              <a:latin typeface="+mn-ea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64468" y="1525358"/>
            <a:ext cx="7883670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latinLnBrk="0">
              <a:lnSpc>
                <a:spcPct val="120000"/>
              </a:lnSpc>
              <a:spcBef>
                <a:spcPts val="600"/>
              </a:spcBef>
              <a:buSzPct val="100000"/>
            </a:pPr>
            <a:r>
              <a:rPr lang="en-US" altLang="ko-KR" sz="1400" b="1" kern="0" dirty="0" smtClean="0">
                <a:latin typeface="+mn-ea"/>
              </a:rPr>
              <a:t>[confluence wiki page]  -  </a:t>
            </a:r>
            <a:r>
              <a:rPr lang="en-US" altLang="ko-KR" sz="1400" b="1" kern="0" dirty="0" smtClean="0">
                <a:latin typeface="+mn-ea"/>
                <a:hlinkClick r:id="rId3"/>
              </a:rPr>
              <a:t>http</a:t>
            </a:r>
            <a:r>
              <a:rPr lang="en-US" altLang="ko-KR" sz="1400" b="1" kern="0" dirty="0">
                <a:latin typeface="+mn-ea"/>
                <a:hlinkClick r:id="rId3"/>
              </a:rPr>
              <a:t>://172.16.51.20:8070</a:t>
            </a:r>
            <a:endParaRPr lang="ko-KR" altLang="en-US" sz="1400" b="1" kern="0" dirty="0">
              <a:latin typeface="+mn-ea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524" y="1892973"/>
            <a:ext cx="7724775" cy="401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2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="" xmlns:a16="http://schemas.microsoft.com/office/drawing/2014/main" id="{6951C09E-347F-4FE7-8BEC-8F0BD6B40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050" y="274175"/>
            <a:ext cx="7775088" cy="486995"/>
          </a:xfrm>
        </p:spPr>
        <p:txBody>
          <a:bodyPr/>
          <a:lstStyle/>
          <a:p>
            <a:r>
              <a:rPr lang="ko-KR" altLang="en-US" dirty="0" smtClean="0"/>
              <a:t>별첨</a:t>
            </a:r>
            <a:r>
              <a:rPr lang="en-US" altLang="ko-KR" dirty="0" smtClean="0"/>
              <a:t>5. </a:t>
            </a:r>
            <a:r>
              <a:rPr lang="ko-KR" altLang="en-US" dirty="0"/>
              <a:t>장애분석시스템 </a:t>
            </a:r>
            <a:r>
              <a:rPr lang="ko-KR" altLang="en-US" dirty="0" err="1" smtClean="0"/>
              <a:t>마이그레이션</a:t>
            </a:r>
            <a:r>
              <a:rPr lang="ko-KR" altLang="en-US" dirty="0" smtClean="0"/>
              <a:t> 현황</a:t>
            </a:r>
            <a:endParaRPr lang="ko-KR" altLang="en-US" dirty="0"/>
          </a:p>
        </p:txBody>
      </p:sp>
      <p:sp>
        <p:nvSpPr>
          <p:cNvPr id="65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273050" y="931367"/>
            <a:ext cx="9357519" cy="593991"/>
          </a:xfrm>
          <a:prstGeom prst="rect">
            <a:avLst/>
          </a:prstGeom>
        </p:spPr>
        <p:txBody>
          <a:bodyPr/>
          <a:lstStyle/>
          <a:p>
            <a:pPr marL="268288" indent="-268288" defTabSz="874349" latinLnBrk="0">
              <a:lnSpc>
                <a:spcPct val="120000"/>
              </a:lnSpc>
              <a:spcBef>
                <a:spcPts val="600"/>
              </a:spcBef>
              <a:buSzPct val="100000"/>
              <a:buBlip>
                <a:blip r:embed="rId2"/>
              </a:buBlip>
            </a:pPr>
            <a:r>
              <a:rPr lang="ko-KR" altLang="en-US" sz="1600" b="1" kern="0" dirty="0" smtClean="0">
                <a:latin typeface="+mn-ea"/>
              </a:rPr>
              <a:t>장애 분석 시스템 </a:t>
            </a:r>
            <a:r>
              <a:rPr lang="en-US" altLang="ko-KR" sz="1600" b="1" kern="0" dirty="0" smtClean="0">
                <a:latin typeface="+mn-ea"/>
              </a:rPr>
              <a:t>– </a:t>
            </a:r>
            <a:r>
              <a:rPr lang="ko-KR" altLang="en-US" sz="1600" b="1" kern="0" dirty="0" smtClean="0">
                <a:latin typeface="+mn-ea"/>
              </a:rPr>
              <a:t>한화시스템</a:t>
            </a:r>
            <a:r>
              <a:rPr lang="en-US" altLang="ko-KR" sz="1600" b="1" kern="0" dirty="0" smtClean="0">
                <a:latin typeface="+mn-ea"/>
              </a:rPr>
              <a:t>ICT </a:t>
            </a:r>
            <a:r>
              <a:rPr lang="ko-KR" altLang="en-US" sz="1600" b="1" kern="0" dirty="0" err="1" smtClean="0">
                <a:latin typeface="+mn-ea"/>
              </a:rPr>
              <a:t>대쉬보드</a:t>
            </a:r>
            <a:endParaRPr lang="ko-KR" altLang="en-US" sz="2312" b="1" kern="0" dirty="0">
              <a:latin typeface="+mn-ea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64468" y="1525358"/>
            <a:ext cx="7883670" cy="686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latinLnBrk="0">
              <a:lnSpc>
                <a:spcPct val="120000"/>
              </a:lnSpc>
              <a:spcBef>
                <a:spcPts val="600"/>
              </a:spcBef>
              <a:buSzPct val="100000"/>
            </a:pPr>
            <a:r>
              <a:rPr lang="en-US" altLang="ko-KR" sz="1400" b="1" kern="0" dirty="0" smtClean="0">
                <a:latin typeface="+mn-ea"/>
              </a:rPr>
              <a:t>[ OS </a:t>
            </a:r>
            <a:r>
              <a:rPr lang="ko-KR" altLang="en-US" sz="1400" b="1" kern="0" dirty="0" smtClean="0">
                <a:latin typeface="+mn-ea"/>
              </a:rPr>
              <a:t>상세분석 </a:t>
            </a:r>
            <a:r>
              <a:rPr lang="en-US" altLang="ko-KR" sz="1400" b="1" kern="0" dirty="0" smtClean="0">
                <a:latin typeface="+mn-ea"/>
              </a:rPr>
              <a:t>]  </a:t>
            </a:r>
            <a:r>
              <a:rPr lang="en-US" altLang="ko-KR" sz="1400" b="1" kern="0" dirty="0">
                <a:latin typeface="+mn-ea"/>
              </a:rPr>
              <a:t>- </a:t>
            </a:r>
            <a:r>
              <a:rPr lang="en-US" altLang="ko-KR" sz="1400" b="1" kern="0" dirty="0">
                <a:latin typeface="+mn-ea"/>
                <a:hlinkClick r:id="rId3"/>
              </a:rPr>
              <a:t>http://172.16.5.101:8080/#/</a:t>
            </a:r>
            <a:r>
              <a:rPr lang="en-US" altLang="ko-KR" sz="1400" b="1" kern="0" dirty="0" smtClean="0">
                <a:latin typeface="+mn-ea"/>
                <a:hlinkClick r:id="rId3"/>
              </a:rPr>
              <a:t>dashboard</a:t>
            </a:r>
            <a:endParaRPr lang="en-US" altLang="ko-KR" sz="1400" b="1" kern="0" dirty="0" smtClean="0">
              <a:latin typeface="+mn-ea"/>
            </a:endParaRPr>
          </a:p>
          <a:p>
            <a:pPr lvl="1" latinLnBrk="0">
              <a:lnSpc>
                <a:spcPct val="120000"/>
              </a:lnSpc>
              <a:spcBef>
                <a:spcPts val="600"/>
              </a:spcBef>
              <a:buSzPct val="100000"/>
            </a:pPr>
            <a:endParaRPr lang="ko-KR" altLang="en-US" sz="1400" b="1" kern="0" dirty="0"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512" y="1952836"/>
            <a:ext cx="8838964" cy="4428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77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="" xmlns:a16="http://schemas.microsoft.com/office/drawing/2014/main" id="{6951C09E-347F-4FE7-8BEC-8F0BD6B40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050" y="274175"/>
            <a:ext cx="7775088" cy="486995"/>
          </a:xfrm>
        </p:spPr>
        <p:txBody>
          <a:bodyPr/>
          <a:lstStyle/>
          <a:p>
            <a:r>
              <a:rPr lang="ko-KR" altLang="en-US" dirty="0" smtClean="0"/>
              <a:t>별첨</a:t>
            </a:r>
            <a:r>
              <a:rPr lang="en-US" altLang="ko-KR" dirty="0" smtClean="0"/>
              <a:t>6. </a:t>
            </a:r>
            <a:r>
              <a:rPr lang="ko-KR" altLang="en-US" dirty="0"/>
              <a:t>장애분석시스템 </a:t>
            </a:r>
            <a:r>
              <a:rPr lang="ko-KR" altLang="en-US" dirty="0" err="1" smtClean="0"/>
              <a:t>마이그레이션</a:t>
            </a:r>
            <a:r>
              <a:rPr lang="ko-KR" altLang="en-US" dirty="0" smtClean="0"/>
              <a:t> 현황</a:t>
            </a:r>
            <a:endParaRPr lang="ko-KR" altLang="en-US" dirty="0"/>
          </a:p>
        </p:txBody>
      </p:sp>
      <p:sp>
        <p:nvSpPr>
          <p:cNvPr id="65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273050" y="931367"/>
            <a:ext cx="9357519" cy="593991"/>
          </a:xfrm>
          <a:prstGeom prst="rect">
            <a:avLst/>
          </a:prstGeom>
        </p:spPr>
        <p:txBody>
          <a:bodyPr/>
          <a:lstStyle/>
          <a:p>
            <a:pPr marL="268288" indent="-268288" defTabSz="874349" latinLnBrk="0">
              <a:lnSpc>
                <a:spcPct val="120000"/>
              </a:lnSpc>
              <a:spcBef>
                <a:spcPts val="600"/>
              </a:spcBef>
              <a:buSzPct val="100000"/>
              <a:buBlip>
                <a:blip r:embed="rId2"/>
              </a:buBlip>
            </a:pPr>
            <a:r>
              <a:rPr lang="ko-KR" altLang="en-US" sz="1600" b="1" kern="0" dirty="0" smtClean="0">
                <a:latin typeface="+mn-ea"/>
              </a:rPr>
              <a:t>장애 분석 시스템 </a:t>
            </a:r>
            <a:r>
              <a:rPr lang="en-US" altLang="ko-KR" sz="1600" b="1" kern="0" dirty="0" smtClean="0">
                <a:latin typeface="+mn-ea"/>
              </a:rPr>
              <a:t>– </a:t>
            </a:r>
            <a:r>
              <a:rPr lang="ko-KR" altLang="en-US" sz="1600" b="1" kern="0" dirty="0" err="1" smtClean="0">
                <a:latin typeface="+mn-ea"/>
              </a:rPr>
              <a:t>한화케미컬</a:t>
            </a:r>
            <a:r>
              <a:rPr lang="en-US" altLang="ko-KR" sz="1600" b="1" kern="0" dirty="0" smtClean="0">
                <a:latin typeface="+mn-ea"/>
              </a:rPr>
              <a:t> </a:t>
            </a:r>
            <a:r>
              <a:rPr lang="ko-KR" altLang="en-US" sz="1600" b="1" kern="0" dirty="0" err="1" smtClean="0">
                <a:latin typeface="+mn-ea"/>
              </a:rPr>
              <a:t>대쉬보드</a:t>
            </a:r>
            <a:endParaRPr lang="ko-KR" altLang="en-US" sz="2312" b="1" kern="0" dirty="0">
              <a:latin typeface="+mn-ea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64468" y="1525358"/>
            <a:ext cx="7883670" cy="686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latinLnBrk="0">
              <a:lnSpc>
                <a:spcPct val="120000"/>
              </a:lnSpc>
              <a:spcBef>
                <a:spcPts val="600"/>
              </a:spcBef>
              <a:buSzPct val="100000"/>
            </a:pPr>
            <a:r>
              <a:rPr lang="en-US" altLang="ko-KR" sz="1400" b="1" kern="0" dirty="0" smtClean="0">
                <a:latin typeface="+mn-ea"/>
              </a:rPr>
              <a:t>[ WEB/WAS </a:t>
            </a:r>
            <a:r>
              <a:rPr lang="ko-KR" altLang="en-US" sz="1400" b="1" kern="0" dirty="0" smtClean="0">
                <a:latin typeface="+mn-ea"/>
              </a:rPr>
              <a:t>상세분석 </a:t>
            </a:r>
            <a:r>
              <a:rPr lang="en-US" altLang="ko-KR" sz="1400" b="1" kern="0" dirty="0" smtClean="0">
                <a:latin typeface="+mn-ea"/>
              </a:rPr>
              <a:t>]  </a:t>
            </a:r>
            <a:r>
              <a:rPr lang="en-US" altLang="ko-KR" sz="1400" b="1" kern="0" dirty="0">
                <a:latin typeface="+mn-ea"/>
              </a:rPr>
              <a:t>- </a:t>
            </a:r>
            <a:r>
              <a:rPr lang="en-US" altLang="ko-KR" sz="1400" b="1" kern="0" dirty="0">
                <a:latin typeface="+mn-ea"/>
                <a:hlinkClick r:id="rId3"/>
              </a:rPr>
              <a:t>http://172.16.5.101:8080/#/</a:t>
            </a:r>
            <a:r>
              <a:rPr lang="en-US" altLang="ko-KR" sz="1400" b="1" kern="0" dirty="0" smtClean="0">
                <a:latin typeface="+mn-ea"/>
                <a:hlinkClick r:id="rId3"/>
              </a:rPr>
              <a:t>dashboard</a:t>
            </a:r>
            <a:endParaRPr lang="en-US" altLang="ko-KR" sz="1400" b="1" kern="0" dirty="0" smtClean="0">
              <a:latin typeface="+mn-ea"/>
            </a:endParaRPr>
          </a:p>
          <a:p>
            <a:pPr lvl="1" latinLnBrk="0">
              <a:lnSpc>
                <a:spcPct val="120000"/>
              </a:lnSpc>
              <a:spcBef>
                <a:spcPts val="600"/>
              </a:spcBef>
              <a:buSzPct val="100000"/>
            </a:pPr>
            <a:endParaRPr lang="ko-KR" altLang="en-US" sz="1400" b="1" kern="0" dirty="0">
              <a:latin typeface="+mn-ea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520" y="1936486"/>
            <a:ext cx="8676964" cy="4588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99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66229" y="2351939"/>
            <a:ext cx="5195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ko-KR" sz="3200" b="1" cap="all" spc="100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2E5A93"/>
                </a:solidFill>
                <a:latin typeface="맑은 고딕" panose="020B0503020000020004" pitchFamily="50" charset="-127"/>
              </a:rPr>
              <a:t>Ⅰ.</a:t>
            </a:r>
            <a:r>
              <a:rPr lang="ko-KR" altLang="en-US" sz="3200" b="1" cap="all" spc="100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2E5A93"/>
                </a:solidFill>
                <a:latin typeface="맑은 고딕" panose="020B0503020000020004" pitchFamily="50" charset="-127"/>
              </a:rPr>
              <a:t>구축 </a:t>
            </a:r>
            <a:r>
              <a:rPr lang="ko-KR" altLang="en-US" sz="3200" b="1" cap="all" spc="100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2E5A93"/>
                </a:solidFill>
                <a:latin typeface="맑은 고딕" panose="020B0503020000020004" pitchFamily="50" charset="-127"/>
              </a:rPr>
              <a:t>현황</a:t>
            </a:r>
            <a:endParaRPr lang="en-US" altLang="ko-KR" sz="3200" b="1" cap="all" spc="1000" dirty="0">
              <a:ln>
                <a:solidFill>
                  <a:prstClr val="white">
                    <a:alpha val="0"/>
                  </a:prstClr>
                </a:solidFill>
              </a:ln>
              <a:solidFill>
                <a:srgbClr val="2E5A93"/>
              </a:solidFill>
              <a:latin typeface="맑은 고딕" panose="020B0503020000020004" pitchFamily="50" charset="-127"/>
            </a:endParaRPr>
          </a:p>
        </p:txBody>
      </p:sp>
      <p:cxnSp>
        <p:nvCxnSpPr>
          <p:cNvPr id="3" name="직선 화살표 연결선 2"/>
          <p:cNvCxnSpPr/>
          <p:nvPr/>
        </p:nvCxnSpPr>
        <p:spPr>
          <a:xfrm flipH="1" flipV="1">
            <a:off x="4109038" y="3026833"/>
            <a:ext cx="2346938" cy="31676"/>
          </a:xfrm>
          <a:prstGeom prst="straightConnector1">
            <a:avLst/>
          </a:prstGeom>
          <a:ln w="19050">
            <a:solidFill>
              <a:srgbClr val="B3C3D7"/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1708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/>
              <a:t>구축 배경 및 목적</a:t>
            </a:r>
            <a:endParaRPr lang="ko-KR" altLang="en-US" dirty="0"/>
          </a:p>
        </p:txBody>
      </p:sp>
      <p:sp>
        <p:nvSpPr>
          <p:cNvPr id="6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273050" y="931367"/>
            <a:ext cx="9357519" cy="593991"/>
          </a:xfrm>
        </p:spPr>
        <p:txBody>
          <a:bodyPr/>
          <a:lstStyle/>
          <a:p>
            <a:r>
              <a:rPr lang="en-US" altLang="ko-KR" sz="1600" b="1" dirty="0">
                <a:latin typeface="+mj-ea"/>
                <a:ea typeface="+mj-ea"/>
              </a:rPr>
              <a:t>’17</a:t>
            </a:r>
            <a:r>
              <a:rPr lang="ko-KR" altLang="en-US" sz="1600" b="1" dirty="0">
                <a:latin typeface="+mj-ea"/>
                <a:ea typeface="+mj-ea"/>
              </a:rPr>
              <a:t>년 구축한 장애 분석 시스템을 서비스</a:t>
            </a:r>
            <a:r>
              <a:rPr lang="en-US" altLang="ko-KR" sz="1600" b="1" dirty="0">
                <a:latin typeface="+mj-ea"/>
                <a:ea typeface="+mj-ea"/>
              </a:rPr>
              <a:t>/</a:t>
            </a:r>
            <a:r>
              <a:rPr lang="ko-KR" altLang="en-US" sz="1600" b="1" dirty="0">
                <a:latin typeface="+mj-ea"/>
                <a:ea typeface="+mj-ea"/>
              </a:rPr>
              <a:t>유화</a:t>
            </a:r>
            <a:r>
              <a:rPr lang="en-US" altLang="ko-KR" sz="1600" b="1" dirty="0">
                <a:latin typeface="+mj-ea"/>
                <a:ea typeface="+mj-ea"/>
              </a:rPr>
              <a:t>/</a:t>
            </a:r>
            <a:r>
              <a:rPr lang="ko-KR" altLang="en-US" sz="1600" b="1" dirty="0">
                <a:latin typeface="+mj-ea"/>
                <a:ea typeface="+mj-ea"/>
              </a:rPr>
              <a:t>제조 계열사 주요 업무에 확대하여 </a:t>
            </a:r>
            <a:r>
              <a:rPr lang="ko-KR" altLang="en-US" sz="1600" b="1" dirty="0" err="1">
                <a:latin typeface="+mj-ea"/>
                <a:ea typeface="+mj-ea"/>
              </a:rPr>
              <a:t>고객사</a:t>
            </a:r>
            <a:r>
              <a:rPr lang="ko-KR" altLang="en-US" sz="1600" b="1" dirty="0">
                <a:latin typeface="+mj-ea"/>
                <a:ea typeface="+mj-ea"/>
              </a:rPr>
              <a:t> </a:t>
            </a:r>
            <a:r>
              <a:rPr lang="ko-KR" altLang="en-US" sz="1600" b="1" dirty="0" err="1">
                <a:latin typeface="+mj-ea"/>
                <a:ea typeface="+mj-ea"/>
              </a:rPr>
              <a:t>레퍼런스</a:t>
            </a:r>
            <a:r>
              <a:rPr lang="ko-KR" altLang="en-US" sz="1600" b="1" dirty="0">
                <a:latin typeface="+mj-ea"/>
                <a:ea typeface="+mj-ea"/>
              </a:rPr>
              <a:t> 확보 및 </a:t>
            </a:r>
            <a:r>
              <a:rPr lang="en-US" altLang="ko-KR" sz="1600" b="1" dirty="0">
                <a:latin typeface="+mj-ea"/>
                <a:ea typeface="+mj-ea"/>
              </a:rPr>
              <a:t>IDC</a:t>
            </a:r>
            <a:r>
              <a:rPr lang="ko-KR" altLang="en-US" sz="1600" b="1" dirty="0">
                <a:latin typeface="+mj-ea"/>
                <a:ea typeface="+mj-ea"/>
              </a:rPr>
              <a:t>의 </a:t>
            </a:r>
            <a:r>
              <a:rPr lang="ko-KR" altLang="en-US" sz="1600" b="1" dirty="0" err="1">
                <a:latin typeface="+mj-ea"/>
                <a:ea typeface="+mj-ea"/>
              </a:rPr>
              <a:t>빅데이터</a:t>
            </a:r>
            <a:r>
              <a:rPr lang="ko-KR" altLang="en-US" sz="1600" b="1" dirty="0">
                <a:latin typeface="+mj-ea"/>
                <a:ea typeface="+mj-ea"/>
              </a:rPr>
              <a:t> 기반 장애 분석 체계를 확대하고자 함 </a:t>
            </a:r>
          </a:p>
        </p:txBody>
      </p:sp>
      <p:sp>
        <p:nvSpPr>
          <p:cNvPr id="10" name="오각형 140"/>
          <p:cNvSpPr/>
          <p:nvPr/>
        </p:nvSpPr>
        <p:spPr bwMode="ltGray">
          <a:xfrm>
            <a:off x="4953000" y="2061328"/>
            <a:ext cx="282793" cy="4320000"/>
          </a:xfrm>
          <a:prstGeom prst="homePlate">
            <a:avLst>
              <a:gd name="adj" fmla="val 100000"/>
            </a:avLst>
          </a:prstGeom>
          <a:gradFill flip="none" rotWithShape="1">
            <a:gsLst>
              <a:gs pos="55000">
                <a:srgbClr val="D5D5D5"/>
              </a:gs>
              <a:gs pos="0">
                <a:schemeClr val="bg1">
                  <a:lumMod val="95000"/>
                  <a:alpha val="41000"/>
                </a:schemeClr>
              </a:gs>
              <a:gs pos="100000">
                <a:schemeClr val="bg1">
                  <a:lumMod val="75000"/>
                </a:schemeClr>
              </a:gs>
            </a:gsLst>
            <a:lin ang="0" scaled="1"/>
            <a:tileRect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>
              <a:lnSpc>
                <a:spcPct val="90000"/>
              </a:lnSpc>
            </a:pPr>
            <a:endParaRPr lang="en-US" sz="1871" dirty="0">
              <a:solidFill>
                <a:prstClr val="white"/>
              </a:solidFill>
            </a:endParaRPr>
          </a:p>
        </p:txBody>
      </p:sp>
      <p:sp>
        <p:nvSpPr>
          <p:cNvPr id="12" name="Rectangle 81"/>
          <p:cNvSpPr>
            <a:spLocks noChangeArrowheads="1"/>
          </p:cNvSpPr>
          <p:nvPr/>
        </p:nvSpPr>
        <p:spPr bwMode="auto">
          <a:xfrm>
            <a:off x="417066" y="2225788"/>
            <a:ext cx="4356000" cy="3489007"/>
          </a:xfrm>
          <a:prstGeom prst="rect">
            <a:avLst/>
          </a:prstGeom>
          <a:solidFill>
            <a:srgbClr val="F0F0F0"/>
          </a:solidFill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>
            <a:innerShdw blurRad="114300">
              <a:sysClr val="window" lastClr="FFFFFF">
                <a:lumMod val="75000"/>
              </a:sysClr>
            </a:innerShdw>
          </a:effectLst>
        </p:spPr>
        <p:txBody>
          <a:bodyPr lIns="0" tIns="72000" rIns="0" bIns="36000" anchor="ctr">
            <a:scene3d>
              <a:camera prst="orthographicFront"/>
              <a:lightRig rig="threePt" dir="t"/>
            </a:scene3d>
            <a:sp3d>
              <a:contourClr>
                <a:schemeClr val="bg1"/>
              </a:contourClr>
            </a:sp3d>
          </a:bodyPr>
          <a:lstStyle/>
          <a:p>
            <a:pPr lvl="0" algn="ctr" defTabSz="914400" latinLnBrk="0">
              <a:lnSpc>
                <a:spcPct val="90000"/>
              </a:lnSpc>
            </a:pPr>
            <a:endParaRPr lang="ko-KR" altLang="en-US" sz="1400" b="1" kern="0" spc="-100" dirty="0">
              <a:solidFill>
                <a:prstClr val="black"/>
              </a:solidFill>
            </a:endParaRPr>
          </a:p>
        </p:txBody>
      </p:sp>
      <p:sp>
        <p:nvSpPr>
          <p:cNvPr id="13" name="직사각형 12"/>
          <p:cNvSpPr/>
          <p:nvPr/>
        </p:nvSpPr>
        <p:spPr bwMode="ltGray">
          <a:xfrm>
            <a:off x="531821" y="3233900"/>
            <a:ext cx="4176000" cy="2336879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5738" indent="-185738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ko-KR" altLang="en-US" sz="1300" dirty="0">
                <a:solidFill>
                  <a:prstClr val="black"/>
                </a:solidFill>
                <a:latin typeface="+mn-ea"/>
              </a:rPr>
              <a:t>고객사 주요 업무 장애 분석 시스템 확대를 통해 </a:t>
            </a:r>
            <a:r>
              <a:rPr lang="ko-KR" altLang="en-US" sz="1300" b="1" u="sng" dirty="0">
                <a:solidFill>
                  <a:prstClr val="black"/>
                </a:solidFill>
                <a:latin typeface="+mn-ea"/>
              </a:rPr>
              <a:t>장애 발생시 원인분석 시간 단축 및 장애 재발 방지 </a:t>
            </a:r>
            <a:endParaRPr lang="en-US" altLang="ko-KR" sz="1300" b="1" u="sng" dirty="0">
              <a:solidFill>
                <a:prstClr val="black"/>
              </a:solidFill>
              <a:latin typeface="+mn-ea"/>
            </a:endParaRPr>
          </a:p>
          <a:p>
            <a:pPr marL="185738" indent="-185738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ko-KR" altLang="en-US" sz="1300" dirty="0">
                <a:solidFill>
                  <a:prstClr val="black"/>
                </a:solidFill>
                <a:latin typeface="+mn-ea"/>
              </a:rPr>
              <a:t>트러블 슈팅에 필요한 기능을 운영자가 직접 개발 적용할 수 있는 </a:t>
            </a:r>
            <a:r>
              <a:rPr lang="ko-KR" altLang="en-US" sz="1300" b="1" u="sng" dirty="0">
                <a:solidFill>
                  <a:prstClr val="black"/>
                </a:solidFill>
                <a:latin typeface="+mn-ea"/>
              </a:rPr>
              <a:t>유연한 시스템 및 문화 확대</a:t>
            </a:r>
            <a:endParaRPr lang="en-US" altLang="ko-KR" sz="1200" b="1" u="sng" dirty="0">
              <a:solidFill>
                <a:prstClr val="black"/>
              </a:solidFill>
              <a:latin typeface="+mn-ea"/>
            </a:endParaRPr>
          </a:p>
          <a:p>
            <a:pPr marL="185738" indent="-185738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ko-KR" altLang="en-US" sz="1300" dirty="0">
                <a:solidFill>
                  <a:prstClr val="black"/>
                </a:solidFill>
                <a:latin typeface="+mn-ea"/>
              </a:rPr>
              <a:t>장애 예측을 위한 </a:t>
            </a:r>
            <a:r>
              <a:rPr lang="ko-KR" altLang="en-US" sz="1300" b="1" u="sng" dirty="0">
                <a:solidFill>
                  <a:prstClr val="black"/>
                </a:solidFill>
                <a:latin typeface="+mn-ea"/>
              </a:rPr>
              <a:t>데이터 분석 노하우 확보 필요</a:t>
            </a:r>
            <a:endParaRPr lang="en-US" altLang="ko-KR" sz="1300" b="1" u="sng" dirty="0">
              <a:solidFill>
                <a:prstClr val="black"/>
              </a:solidFill>
              <a:latin typeface="+mn-ea"/>
            </a:endParaRPr>
          </a:p>
          <a:p>
            <a:pPr marL="185738" indent="-185738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ko-KR" sz="1300" b="1" u="sng" dirty="0">
                <a:solidFill>
                  <a:prstClr val="black"/>
                </a:solidFill>
                <a:latin typeface="+mn-ea"/>
              </a:rPr>
              <a:t>IDC </a:t>
            </a:r>
            <a:r>
              <a:rPr lang="ko-KR" altLang="en-US" sz="1300" b="1" u="sng" dirty="0">
                <a:solidFill>
                  <a:prstClr val="black"/>
                </a:solidFill>
                <a:latin typeface="+mn-ea"/>
              </a:rPr>
              <a:t>모니터링 서비스 사업 확대</a:t>
            </a:r>
            <a:r>
              <a:rPr lang="ko-KR" altLang="en-US" sz="1300" dirty="0">
                <a:solidFill>
                  <a:prstClr val="black"/>
                </a:solidFill>
                <a:latin typeface="+mn-ea"/>
              </a:rPr>
              <a:t>를 위한 분석 솔루션 기능 개선 및 모니터링 체계 고도화 필요  </a:t>
            </a:r>
            <a:endParaRPr lang="en-US" altLang="ko-KR" sz="13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4" name="Rectangle 81"/>
          <p:cNvSpPr/>
          <p:nvPr/>
        </p:nvSpPr>
        <p:spPr>
          <a:xfrm>
            <a:off x="273050" y="1891550"/>
            <a:ext cx="1219784" cy="33955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 latinLnBrk="0"/>
            <a:r>
              <a:rPr lang="ko-KR" altLang="en-US" sz="1400" b="1" i="1" kern="0" dirty="0">
                <a:solidFill>
                  <a:schemeClr val="bg1"/>
                </a:solidFill>
              </a:rPr>
              <a:t>배경</a:t>
            </a:r>
          </a:p>
        </p:txBody>
      </p:sp>
      <p:sp>
        <p:nvSpPr>
          <p:cNvPr id="15" name="자유형 14"/>
          <p:cNvSpPr/>
          <p:nvPr/>
        </p:nvSpPr>
        <p:spPr>
          <a:xfrm>
            <a:off x="312465" y="2238116"/>
            <a:ext cx="106087" cy="85175"/>
          </a:xfrm>
          <a:custGeom>
            <a:avLst/>
            <a:gdLst>
              <a:gd name="connsiteX0" fmla="*/ 0 w 65574"/>
              <a:gd name="connsiteY0" fmla="*/ 0 h 61931"/>
              <a:gd name="connsiteX1" fmla="*/ 65574 w 65574"/>
              <a:gd name="connsiteY1" fmla="*/ 0 h 61931"/>
              <a:gd name="connsiteX2" fmla="*/ 65574 w 65574"/>
              <a:gd name="connsiteY2" fmla="*/ 61931 h 61931"/>
              <a:gd name="connsiteX3" fmla="*/ 0 w 65574"/>
              <a:gd name="connsiteY3" fmla="*/ 0 h 61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574" h="61931">
                <a:moveTo>
                  <a:pt x="0" y="0"/>
                </a:moveTo>
                <a:lnTo>
                  <a:pt x="65574" y="0"/>
                </a:lnTo>
                <a:lnTo>
                  <a:pt x="65574" y="6193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vert="horz" wrap="square" lIns="72000" tIns="36000" rIns="72000" bIns="36000" rtlCol="0" anchor="ctr">
            <a:noAutofit/>
            <a:scene3d>
              <a:camera prst="orthographicFront"/>
              <a:lightRig rig="threePt" dir="t"/>
            </a:scene3d>
            <a:sp3d>
              <a:bevelT w="1270" h="1270"/>
              <a:bevelB w="1270" h="1270"/>
            </a:sp3d>
          </a:bodyPr>
          <a:lstStyle/>
          <a:p>
            <a:pPr indent="-180975" algn="ctr" defTabSz="914400"/>
            <a:endParaRPr lang="ko-KR" altLang="en-US" sz="2000" b="1" kern="0" dirty="0">
              <a:solidFill>
                <a:sysClr val="window" lastClr="FFFFFF"/>
              </a:solidFill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531820" y="2368661"/>
            <a:ext cx="4176000" cy="864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90500" indent="-190500" algn="l" rtl="0" fontAlgn="base" latinLnBrk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kumimoji="1"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173038" algn="l" rtl="0" fontAlgn="base" latinLnBrk="1">
              <a:spcBef>
                <a:spcPct val="20000"/>
              </a:spcBef>
              <a:spcAft>
                <a:spcPct val="0"/>
              </a:spcAft>
              <a:buChar char="–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2pPr>
            <a:lvl3pPr marL="809625" indent="-87313" algn="l" rtl="0" fontAlgn="base" latinLnBrk="1">
              <a:spcBef>
                <a:spcPct val="20000"/>
              </a:spcBef>
              <a:spcAft>
                <a:spcPct val="0"/>
              </a:spcAft>
              <a:buChar char="•"/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3pPr>
            <a:lvl4pPr marL="1076325" indent="-87313" algn="l" rtl="0" fontAlgn="base" latinLnBrk="1">
              <a:spcBef>
                <a:spcPct val="20000"/>
              </a:spcBef>
              <a:spcAft>
                <a:spcPct val="0"/>
              </a:spcAft>
              <a:buChar char="–"/>
              <a:defRPr kumimoji="1" sz="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lvl="0" indent="0" algn="ctr" latinLnBrk="0">
              <a:buNone/>
              <a:defRPr/>
            </a:pPr>
            <a:r>
              <a:rPr lang="ko-KR" altLang="en-US" b="1" kern="0" dirty="0">
                <a:ln w="0">
                  <a:solidFill>
                    <a:srgbClr val="0B4355">
                      <a:alpha val="5000"/>
                    </a:srgbClr>
                  </a:solidFill>
                </a:ln>
                <a:solidFill>
                  <a:prstClr val="black"/>
                </a:solidFill>
                <a:latin typeface="+mn-ea"/>
              </a:rPr>
              <a:t>자사 주도의 장애 분석 시스템 확대를 통해</a:t>
            </a:r>
            <a:endParaRPr lang="en-US" altLang="ko-KR" b="1" kern="0" dirty="0">
              <a:ln w="0">
                <a:solidFill>
                  <a:srgbClr val="0B4355">
                    <a:alpha val="5000"/>
                  </a:srgbClr>
                </a:solidFill>
              </a:ln>
              <a:solidFill>
                <a:prstClr val="black"/>
              </a:solidFill>
              <a:latin typeface="+mn-ea"/>
            </a:endParaRPr>
          </a:p>
          <a:p>
            <a:pPr marL="0" lvl="0" indent="0" algn="ctr" latinLnBrk="0">
              <a:buNone/>
              <a:defRPr/>
            </a:pPr>
            <a:r>
              <a:rPr lang="ko-KR" altLang="en-US" b="1" kern="0" dirty="0">
                <a:ln w="0">
                  <a:solidFill>
                    <a:srgbClr val="0B4355">
                      <a:alpha val="5000"/>
                    </a:srgbClr>
                  </a:solidFill>
                </a:ln>
                <a:solidFill>
                  <a:prstClr val="black"/>
                </a:solidFill>
                <a:latin typeface="+mn-ea"/>
              </a:rPr>
              <a:t>데이터 분석 능력 및 오픈소스 활용 역량을</a:t>
            </a:r>
            <a:endParaRPr lang="en-US" altLang="ko-KR" b="1" kern="0" dirty="0">
              <a:ln w="0">
                <a:solidFill>
                  <a:srgbClr val="0B4355">
                    <a:alpha val="5000"/>
                  </a:srgbClr>
                </a:solidFill>
              </a:ln>
              <a:solidFill>
                <a:prstClr val="black"/>
              </a:solidFill>
              <a:latin typeface="+mn-ea"/>
            </a:endParaRPr>
          </a:p>
          <a:p>
            <a:pPr marL="0" lvl="0" indent="0" algn="ctr" latinLnBrk="0">
              <a:buNone/>
              <a:defRPr/>
            </a:pPr>
            <a:r>
              <a:rPr lang="ko-KR" altLang="en-US" b="1" kern="0" dirty="0">
                <a:ln w="0">
                  <a:solidFill>
                    <a:srgbClr val="0B4355">
                      <a:alpha val="5000"/>
                    </a:srgbClr>
                  </a:solidFill>
                </a:ln>
                <a:solidFill>
                  <a:prstClr val="black"/>
                </a:solidFill>
                <a:latin typeface="+mn-ea"/>
              </a:rPr>
              <a:t>강화하고자 함</a:t>
            </a:r>
            <a:endParaRPr lang="en-US" altLang="ko-KR" b="1" kern="0" dirty="0">
              <a:ln w="0">
                <a:solidFill>
                  <a:srgbClr val="0B4355">
                    <a:alpha val="5000"/>
                  </a:srgbClr>
                </a:solidFill>
              </a:ln>
              <a:solidFill>
                <a:prstClr val="black"/>
              </a:solidFill>
              <a:latin typeface="+mn-ea"/>
            </a:endParaRPr>
          </a:p>
          <a:p>
            <a:pPr marL="0" lvl="0" indent="0" algn="ctr" latinLnBrk="0">
              <a:buNone/>
              <a:defRPr/>
            </a:pPr>
            <a:endParaRPr lang="en-US" altLang="ko-KR" b="1" kern="0" dirty="0">
              <a:ln w="0">
                <a:solidFill>
                  <a:srgbClr val="0B4355">
                    <a:alpha val="5000"/>
                  </a:srgbClr>
                </a:solidFill>
              </a:ln>
              <a:solidFill>
                <a:prstClr val="black"/>
              </a:solidFill>
              <a:latin typeface="+mn-ea"/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5346130" y="2227250"/>
            <a:ext cx="4257900" cy="595769"/>
          </a:xfrm>
          <a:prstGeom prst="rect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1270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lIns="72000" tIns="72000" rIns="72000" bIns="72000" anchor="ctr"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pPr algn="ctr" defTabSz="1001713" fontAlgn="ctr" latinLnBrk="0">
              <a:spcBef>
                <a:spcPts val="600"/>
              </a:spcBef>
              <a:spcAft>
                <a:spcPct val="0"/>
              </a:spcAft>
              <a:buClr>
                <a:prstClr val="black">
                  <a:lumMod val="85000"/>
                  <a:lumOff val="15000"/>
                </a:prstClr>
              </a:buClr>
              <a:buSzPct val="100000"/>
            </a:pPr>
            <a:r>
              <a:rPr kumimoji="1" lang="ko-KR" altLang="en-US" sz="16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서비스</a:t>
            </a:r>
            <a:r>
              <a:rPr kumimoji="1" lang="en-US" altLang="ko-KR" sz="16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/</a:t>
            </a:r>
            <a:r>
              <a:rPr kumimoji="1" lang="ko-KR" altLang="en-US" sz="16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유화</a:t>
            </a:r>
            <a:r>
              <a:rPr kumimoji="1" lang="en-US" altLang="ko-KR" sz="16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/</a:t>
            </a:r>
            <a:r>
              <a:rPr kumimoji="1" lang="ko-KR" altLang="en-US" sz="16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제조 </a:t>
            </a:r>
            <a:r>
              <a:rPr kumimoji="1" lang="en-US" altLang="ko-KR" sz="16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9</a:t>
            </a:r>
            <a:r>
              <a:rPr kumimoji="1" lang="ko-KR" altLang="en-US" sz="16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개사 스마트워크 확대 적용 </a:t>
            </a:r>
            <a:r>
              <a:rPr kumimoji="1" lang="en-US" altLang="ko-KR" sz="16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/>
            </a:r>
            <a:br>
              <a:rPr kumimoji="1" lang="en-US" altLang="ko-KR" sz="16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</a:br>
            <a:r>
              <a:rPr kumimoji="1" lang="en-US" altLang="ko-KR" sz="11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(</a:t>
            </a:r>
            <a:r>
              <a:rPr kumimoji="1" lang="ko-KR" altLang="en-US" sz="1100" spc="-100" dirty="0" err="1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갤러리아</a:t>
            </a:r>
            <a:r>
              <a:rPr kumimoji="1" lang="en-US" altLang="ko-KR" sz="11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, H&amp;R, </a:t>
            </a:r>
            <a:r>
              <a:rPr kumimoji="1" lang="ko-KR" altLang="en-US" sz="1100" spc="-100" dirty="0" err="1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토탈</a:t>
            </a:r>
            <a:r>
              <a:rPr kumimoji="1" lang="en-US" altLang="ko-KR" sz="11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, </a:t>
            </a:r>
            <a:r>
              <a:rPr kumimoji="1" lang="ko-KR" altLang="en-US" sz="11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종화</a:t>
            </a:r>
            <a:r>
              <a:rPr kumimoji="1" lang="en-US" altLang="ko-KR" sz="11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, </a:t>
            </a:r>
            <a:r>
              <a:rPr kumimoji="1" lang="ko-KR" altLang="en-US" sz="11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건설</a:t>
            </a:r>
            <a:r>
              <a:rPr kumimoji="1" lang="en-US" altLang="ko-KR" sz="11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, </a:t>
            </a:r>
            <a:r>
              <a:rPr kumimoji="1" lang="ko-KR" altLang="en-US" sz="11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에너지</a:t>
            </a:r>
            <a:r>
              <a:rPr kumimoji="1" lang="en-US" altLang="ko-KR" sz="11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, </a:t>
            </a:r>
            <a:r>
              <a:rPr kumimoji="1" lang="ko-KR" altLang="en-US" sz="1100" spc="-100" dirty="0" err="1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이글스</a:t>
            </a:r>
            <a:r>
              <a:rPr kumimoji="1" lang="en-US" altLang="ko-KR" sz="11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, </a:t>
            </a:r>
            <a:r>
              <a:rPr kumimoji="1" lang="ko-KR" altLang="en-US" sz="11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도시개발</a:t>
            </a:r>
            <a:r>
              <a:rPr kumimoji="1" lang="en-US" altLang="ko-KR" sz="11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, </a:t>
            </a:r>
            <a:r>
              <a:rPr kumimoji="1" lang="ko-KR" altLang="en-US" sz="11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첨단소재</a:t>
            </a:r>
            <a:r>
              <a:rPr kumimoji="1" lang="en-US" altLang="ko-KR" sz="11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)</a:t>
            </a: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blackGray">
          <a:xfrm>
            <a:off x="5806440" y="1840173"/>
            <a:ext cx="3287019" cy="282447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  <a:effectLst/>
          <a:extLst/>
        </p:spPr>
        <p:txBody>
          <a:bodyPr lIns="0" tIns="0" rIns="0" bIns="0" anchor="ctr">
            <a:noAutofit/>
          </a:bodyPr>
          <a:lstStyle>
            <a:defPPr>
              <a:defRPr lang="ko-KR"/>
            </a:defPPr>
            <a:lvl1pPr algn="ctr">
              <a:defRPr sz="1400" b="1">
                <a:solidFill>
                  <a:srgbClr val="5E5E5E"/>
                </a:solidFill>
                <a:latin typeface="Arial" pitchFamily="34" charset="0"/>
                <a:ea typeface="맑은 고딕" pitchFamily="50" charset="-127"/>
              </a:defRPr>
            </a:lvl1pPr>
          </a:lstStyle>
          <a:p>
            <a:pPr defTabSz="1001713" fontAlgn="ctr" latinLnBrk="0">
              <a:spcBef>
                <a:spcPts val="600"/>
              </a:spcBef>
              <a:spcAft>
                <a:spcPct val="0"/>
              </a:spcAft>
              <a:buClr>
                <a:prstClr val="black">
                  <a:lumMod val="85000"/>
                  <a:lumOff val="15000"/>
                </a:prstClr>
              </a:buClr>
              <a:buSzPct val="100000"/>
            </a:pPr>
            <a:r>
              <a:rPr kumimoji="1" lang="ko-KR" altLang="en-US" sz="20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장애 분석 체계 확대</a:t>
            </a:r>
            <a:endParaRPr kumimoji="1" lang="en-US" altLang="ko-KR" sz="2000" spc="-100" dirty="0">
              <a:ln w="0">
                <a:solidFill>
                  <a:srgbClr val="0B4355">
                    <a:alpha val="0"/>
                  </a:srgb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5346130" y="4111730"/>
            <a:ext cx="4257900" cy="600947"/>
          </a:xfrm>
          <a:prstGeom prst="rect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1270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lIns="72000" tIns="72000" rIns="72000" bIns="72000" anchor="ctr"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pPr algn="ctr" defTabSz="1001713" fontAlgn="ctr" latinLnBrk="0">
              <a:spcBef>
                <a:spcPts val="600"/>
              </a:spcBef>
              <a:spcAft>
                <a:spcPct val="0"/>
              </a:spcAft>
              <a:buClr>
                <a:prstClr val="black">
                  <a:lumMod val="85000"/>
                  <a:lumOff val="15000"/>
                </a:prstClr>
              </a:buClr>
              <a:buSzPct val="100000"/>
            </a:pPr>
            <a:r>
              <a:rPr kumimoji="1" lang="ko-KR" altLang="en-US" sz="12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예측 기능 구현을 위한 동적임계치 기술 검증 및</a:t>
            </a:r>
            <a:endParaRPr kumimoji="1" lang="en-US" altLang="ko-KR" sz="1200" spc="-100" dirty="0">
              <a:ln w="0">
                <a:solidFill>
                  <a:srgbClr val="0B4355">
                    <a:alpha val="0"/>
                  </a:srgbClr>
                </a:solidFill>
              </a:ln>
              <a:latin typeface="+mn-ea"/>
            </a:endParaRPr>
          </a:p>
          <a:p>
            <a:pPr algn="ctr" defTabSz="1001713" fontAlgn="ctr" latinLnBrk="0">
              <a:spcBef>
                <a:spcPts val="600"/>
              </a:spcBef>
              <a:spcAft>
                <a:spcPct val="0"/>
              </a:spcAft>
              <a:buClr>
                <a:prstClr val="black">
                  <a:lumMod val="85000"/>
                  <a:lumOff val="15000"/>
                </a:prstClr>
              </a:buClr>
              <a:buSzPct val="100000"/>
            </a:pPr>
            <a:r>
              <a:rPr kumimoji="1" lang="en-US" altLang="ko-KR" sz="12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Hone </a:t>
            </a:r>
            <a:r>
              <a:rPr kumimoji="1" lang="ko-KR" altLang="en-US" sz="12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데이터 분석 플랫폼 고도화 </a:t>
            </a:r>
            <a:r>
              <a:rPr kumimoji="1" lang="en-US" altLang="ko-KR" sz="12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(w/</a:t>
            </a:r>
            <a:r>
              <a:rPr kumimoji="1" lang="ko-KR" altLang="en-US" sz="12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미래기술센터</a:t>
            </a:r>
            <a:r>
              <a:rPr kumimoji="1" lang="en-US" altLang="ko-KR" sz="12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)</a:t>
            </a:r>
          </a:p>
        </p:txBody>
      </p:sp>
      <p:sp>
        <p:nvSpPr>
          <p:cNvPr id="22" name="Text Box 17"/>
          <p:cNvSpPr txBox="1">
            <a:spLocks noChangeArrowheads="1"/>
          </p:cNvSpPr>
          <p:nvPr/>
        </p:nvSpPr>
        <p:spPr bwMode="blackGray">
          <a:xfrm>
            <a:off x="5817868" y="3677129"/>
            <a:ext cx="3545939" cy="282447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  <a:effectLst/>
          <a:extLst/>
        </p:spPr>
        <p:txBody>
          <a:bodyPr lIns="0" tIns="0" rIns="0" bIns="0" anchor="ctr">
            <a:noAutofit/>
          </a:bodyPr>
          <a:lstStyle>
            <a:defPPr>
              <a:defRPr lang="ko-KR"/>
            </a:defPPr>
            <a:lvl1pPr algn="ctr">
              <a:defRPr sz="1400" b="1">
                <a:solidFill>
                  <a:srgbClr val="5E5E5E"/>
                </a:solidFill>
                <a:latin typeface="Arial" pitchFamily="34" charset="0"/>
                <a:ea typeface="맑은 고딕" pitchFamily="50" charset="-127"/>
              </a:defRPr>
            </a:lvl1pPr>
          </a:lstStyle>
          <a:p>
            <a:pPr defTabSz="1001713" fontAlgn="ctr" latinLnBrk="0">
              <a:spcBef>
                <a:spcPts val="600"/>
              </a:spcBef>
              <a:spcAft>
                <a:spcPct val="0"/>
              </a:spcAft>
              <a:buClr>
                <a:prstClr val="black">
                  <a:lumMod val="85000"/>
                  <a:lumOff val="15000"/>
                </a:prstClr>
              </a:buClr>
              <a:buSzPct val="100000"/>
            </a:pPr>
            <a:r>
              <a:rPr kumimoji="1" lang="ko-KR" altLang="en-US" sz="20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장애 예측 시스템 구축 기반 마련</a:t>
            </a:r>
            <a:endParaRPr kumimoji="1" lang="en-US" altLang="ko-KR" sz="2000" spc="-100" dirty="0">
              <a:ln w="0">
                <a:solidFill>
                  <a:srgbClr val="0B4355">
                    <a:alpha val="0"/>
                  </a:srgb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cxnSp>
        <p:nvCxnSpPr>
          <p:cNvPr id="24" name="직선 연결선 23"/>
          <p:cNvCxnSpPr/>
          <p:nvPr/>
        </p:nvCxnSpPr>
        <p:spPr>
          <a:xfrm>
            <a:off x="5346130" y="2147958"/>
            <a:ext cx="42579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5346130" y="3983733"/>
            <a:ext cx="42579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5346130" y="2911926"/>
            <a:ext cx="4257900" cy="595769"/>
          </a:xfrm>
          <a:prstGeom prst="rect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1270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lIns="72000" tIns="72000" rIns="72000" bIns="72000" anchor="ctr"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pPr algn="ctr" defTabSz="1001713" fontAlgn="ctr" latinLnBrk="0">
              <a:spcBef>
                <a:spcPts val="600"/>
              </a:spcBef>
              <a:spcAft>
                <a:spcPct val="0"/>
              </a:spcAft>
              <a:buClr>
                <a:prstClr val="black">
                  <a:lumMod val="85000"/>
                  <a:lumOff val="15000"/>
                </a:prstClr>
              </a:buClr>
              <a:buSzPct val="100000"/>
            </a:pPr>
            <a:r>
              <a:rPr kumimoji="1" lang="ko-KR" altLang="en-US" sz="16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고객사 주요 업무 신규 서비스 적용</a:t>
            </a:r>
            <a:r>
              <a:rPr kumimoji="1" lang="en-US" altLang="ko-KR" sz="16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/>
            </a:r>
            <a:br>
              <a:rPr kumimoji="1" lang="en-US" altLang="ko-KR" sz="16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</a:br>
            <a:r>
              <a:rPr kumimoji="1" lang="en-US" altLang="ko-KR" sz="11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(H&amp;R Food </a:t>
            </a:r>
            <a:r>
              <a:rPr kumimoji="1" lang="ko-KR" altLang="en-US" sz="11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시스템</a:t>
            </a:r>
            <a:r>
              <a:rPr kumimoji="1" lang="en-US" altLang="ko-KR" sz="11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 </a:t>
            </a:r>
            <a:r>
              <a:rPr kumimoji="1" lang="ko-KR" altLang="en-US" sz="11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업무 신규 서비스 적용</a:t>
            </a:r>
            <a:r>
              <a:rPr kumimoji="1" lang="en-US" altLang="ko-KR" sz="11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)</a:t>
            </a:r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5346130" y="5335491"/>
            <a:ext cx="4257900" cy="600947"/>
          </a:xfrm>
          <a:prstGeom prst="rect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 w="1270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lIns="72000" tIns="72000" rIns="72000" bIns="72000" anchor="ctr">
            <a:scene3d>
              <a:camera prst="orthographicFront"/>
              <a:lightRig rig="threePt" dir="t"/>
            </a:scene3d>
            <a:sp3d>
              <a:bevelT w="0" h="0"/>
              <a:bevelB w="0" h="0"/>
            </a:sp3d>
          </a:bodyPr>
          <a:lstStyle/>
          <a:p>
            <a:pPr algn="ctr" defTabSz="1001713" fontAlgn="ctr" latinLnBrk="0">
              <a:spcBef>
                <a:spcPts val="600"/>
              </a:spcBef>
              <a:spcAft>
                <a:spcPct val="0"/>
              </a:spcAft>
              <a:buClr>
                <a:prstClr val="black">
                  <a:lumMod val="85000"/>
                  <a:lumOff val="15000"/>
                </a:prstClr>
              </a:buClr>
              <a:buSzPct val="100000"/>
            </a:pPr>
            <a:r>
              <a:rPr kumimoji="1" lang="ko-KR" altLang="en-US" sz="12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자사 솔루션을 활용한 모니터링 서비스 사업 확대</a:t>
            </a:r>
            <a:endParaRPr kumimoji="1" lang="en-US" altLang="ko-KR" sz="1200" spc="-100" dirty="0">
              <a:ln w="0">
                <a:solidFill>
                  <a:srgbClr val="0B4355">
                    <a:alpha val="0"/>
                  </a:srgbClr>
                </a:solidFill>
              </a:ln>
              <a:latin typeface="+mn-ea"/>
            </a:endParaRPr>
          </a:p>
          <a:p>
            <a:pPr algn="ctr" defTabSz="1001713" fontAlgn="ctr" latinLnBrk="0">
              <a:spcBef>
                <a:spcPts val="600"/>
              </a:spcBef>
              <a:spcAft>
                <a:spcPct val="0"/>
              </a:spcAft>
              <a:buClr>
                <a:prstClr val="black">
                  <a:lumMod val="85000"/>
                  <a:lumOff val="15000"/>
                </a:prstClr>
              </a:buClr>
              <a:buSzPct val="100000"/>
            </a:pPr>
            <a:r>
              <a:rPr kumimoji="1" lang="en-US" altLang="ko-KR" sz="11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(‘19</a:t>
            </a:r>
            <a:r>
              <a:rPr kumimoji="1" lang="ko-KR" altLang="en-US" sz="11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년 정보서비스 계약 반영 목표</a:t>
            </a:r>
            <a:r>
              <a:rPr kumimoji="1" lang="en-US" altLang="ko-KR" sz="11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)</a:t>
            </a:r>
            <a:r>
              <a:rPr kumimoji="1" lang="ko-KR" altLang="en-US" sz="11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latin typeface="+mn-ea"/>
              </a:rPr>
              <a:t> </a:t>
            </a:r>
            <a:endParaRPr kumimoji="1" lang="en-US" altLang="ko-KR" sz="1100" spc="-100" dirty="0">
              <a:ln w="0">
                <a:solidFill>
                  <a:srgbClr val="0B4355">
                    <a:alpha val="0"/>
                  </a:srgbClr>
                </a:solidFill>
              </a:ln>
              <a:latin typeface="+mn-ea"/>
            </a:endParaRPr>
          </a:p>
        </p:txBody>
      </p:sp>
      <p:sp>
        <p:nvSpPr>
          <p:cNvPr id="30" name="Text Box 17"/>
          <p:cNvSpPr txBox="1">
            <a:spLocks noChangeArrowheads="1"/>
          </p:cNvSpPr>
          <p:nvPr/>
        </p:nvSpPr>
        <p:spPr bwMode="blackGray">
          <a:xfrm>
            <a:off x="5817868" y="4900890"/>
            <a:ext cx="3545939" cy="282447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  <a:effectLst/>
          <a:extLst/>
        </p:spPr>
        <p:txBody>
          <a:bodyPr lIns="0" tIns="0" rIns="0" bIns="0" anchor="ctr">
            <a:noAutofit/>
          </a:bodyPr>
          <a:lstStyle>
            <a:defPPr>
              <a:defRPr lang="ko-KR"/>
            </a:defPPr>
            <a:lvl1pPr algn="ctr">
              <a:defRPr sz="1400" b="1">
                <a:solidFill>
                  <a:srgbClr val="5E5E5E"/>
                </a:solidFill>
                <a:latin typeface="Arial" pitchFamily="34" charset="0"/>
                <a:ea typeface="맑은 고딕" pitchFamily="50" charset="-127"/>
              </a:defRPr>
            </a:lvl1pPr>
          </a:lstStyle>
          <a:p>
            <a:pPr defTabSz="1001713" fontAlgn="ctr" latinLnBrk="0">
              <a:spcBef>
                <a:spcPts val="600"/>
              </a:spcBef>
              <a:spcAft>
                <a:spcPct val="0"/>
              </a:spcAft>
              <a:buClr>
                <a:prstClr val="black">
                  <a:lumMod val="85000"/>
                  <a:lumOff val="15000"/>
                </a:prstClr>
              </a:buClr>
              <a:buSzPct val="100000"/>
            </a:pPr>
            <a:r>
              <a:rPr kumimoji="1" lang="en-US" altLang="ko-KR" sz="20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IDC </a:t>
            </a:r>
            <a:r>
              <a:rPr kumimoji="1" lang="ko-KR" altLang="en-US" sz="2000" spc="-100" dirty="0">
                <a:ln w="0">
                  <a:solidFill>
                    <a:srgbClr val="0B4355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모니터링 서비스 사업 확대</a:t>
            </a:r>
            <a:endParaRPr kumimoji="1" lang="en-US" altLang="ko-KR" sz="2000" spc="-100" dirty="0">
              <a:ln w="0">
                <a:solidFill>
                  <a:srgbClr val="0B4355">
                    <a:alpha val="0"/>
                  </a:srgb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cxnSp>
        <p:nvCxnSpPr>
          <p:cNvPr id="31" name="직선 연결선 30"/>
          <p:cNvCxnSpPr/>
          <p:nvPr/>
        </p:nvCxnSpPr>
        <p:spPr>
          <a:xfrm>
            <a:off x="5346130" y="5207494"/>
            <a:ext cx="42579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083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3548415" y="2717756"/>
            <a:ext cx="1584000" cy="1495592"/>
          </a:xfrm>
          <a:prstGeom prst="roundRect">
            <a:avLst>
              <a:gd name="adj" fmla="val 5563"/>
            </a:avLst>
          </a:prstGeom>
          <a:solidFill>
            <a:schemeClr val="bg1"/>
          </a:solidFill>
          <a:ln w="9525"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G11 Workspace</a:t>
            </a:r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3460487" y="2626320"/>
            <a:ext cx="1584000" cy="1495592"/>
          </a:xfrm>
          <a:prstGeom prst="roundRect">
            <a:avLst>
              <a:gd name="adj" fmla="val 5563"/>
            </a:avLst>
          </a:prstGeom>
          <a:solidFill>
            <a:schemeClr val="bg1"/>
          </a:solidFill>
          <a:ln w="9525"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G11 Workspace</a:t>
            </a:r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3378421" y="2542712"/>
            <a:ext cx="1584000" cy="1495592"/>
          </a:xfrm>
          <a:prstGeom prst="roundRect">
            <a:avLst>
              <a:gd name="adj" fmla="val 5563"/>
            </a:avLst>
          </a:prstGeom>
          <a:solidFill>
            <a:schemeClr val="bg1"/>
          </a:solidFill>
          <a:ln w="9525"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ko-KR" altLang="en-US" sz="10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워크플레이스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/>
              <a:t>구축 범위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344923" y="2394217"/>
            <a:ext cx="1722170" cy="1877873"/>
          </a:xfrm>
          <a:prstGeom prst="roundRect">
            <a:avLst>
              <a:gd name="adj" fmla="val 5563"/>
            </a:avLst>
          </a:prstGeom>
          <a:solidFill>
            <a:schemeClr val="bg1"/>
          </a:solidFill>
          <a:ln w="381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5" name="아래쪽 화살표 4"/>
          <p:cNvSpPr/>
          <p:nvPr/>
        </p:nvSpPr>
        <p:spPr>
          <a:xfrm>
            <a:off x="7213070" y="2741312"/>
            <a:ext cx="497476" cy="403382"/>
          </a:xfrm>
          <a:prstGeom prst="downArrow">
            <a:avLst/>
          </a:prstGeom>
          <a:solidFill>
            <a:schemeClr val="bg1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2233789" y="2415662"/>
            <a:ext cx="2971200" cy="1877873"/>
          </a:xfrm>
          <a:prstGeom prst="roundRect">
            <a:avLst>
              <a:gd name="adj" fmla="val 5563"/>
            </a:avLst>
          </a:prstGeom>
          <a:noFill/>
          <a:ln w="285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확대적용</a:t>
            </a:r>
          </a:p>
        </p:txBody>
      </p:sp>
      <p:sp>
        <p:nvSpPr>
          <p:cNvPr id="10" name="모서리가 둥근 직사각형 9"/>
          <p:cNvSpPr/>
          <p:nvPr/>
        </p:nvSpPr>
        <p:spPr>
          <a:xfrm>
            <a:off x="344923" y="4550648"/>
            <a:ext cx="4860066" cy="1440160"/>
          </a:xfrm>
          <a:prstGeom prst="roundRect">
            <a:avLst>
              <a:gd name="adj" fmla="val 7355"/>
            </a:avLst>
          </a:prstGeom>
          <a:noFill/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Hone</a:t>
            </a:r>
            <a:r>
              <a:rPr lang="ko-KR" altLang="en-US" sz="14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플랫폼 고도화 및 </a:t>
            </a:r>
            <a:r>
              <a:rPr lang="ko-KR" altLang="en-US" sz="1400" b="1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마이그레이션</a:t>
            </a:r>
            <a:endParaRPr lang="ko-KR" altLang="en-US" sz="140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42721" y="4740300"/>
            <a:ext cx="1158698" cy="900100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Orchestration Manager</a:t>
            </a:r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1673427" y="4740300"/>
            <a:ext cx="1116124" cy="432048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Monitoring</a:t>
            </a:r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673427" y="5204246"/>
            <a:ext cx="1116124" cy="432048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Recipe</a:t>
            </a:r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825555" y="4740300"/>
            <a:ext cx="1116124" cy="432048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수집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/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분석 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lib.</a:t>
            </a:r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2825555" y="5208352"/>
            <a:ext cx="1116124" cy="432048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Task Manager</a:t>
            </a:r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984997" y="4740300"/>
            <a:ext cx="1116124" cy="432048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Web UI</a:t>
            </a:r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988654" y="5208352"/>
            <a:ext cx="1116124" cy="432048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Workspace Manager</a:t>
            </a:r>
            <a:endParaRPr lang="ko-KR" altLang="en-US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827539" y="1709644"/>
            <a:ext cx="1353114" cy="4356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갤러리아</a:t>
            </a:r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스마트워크 시스템</a:t>
            </a:r>
            <a:endParaRPr lang="en-US" altLang="ko-KR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24" name="TextBox 143"/>
          <p:cNvSpPr txBox="1"/>
          <p:nvPr/>
        </p:nvSpPr>
        <p:spPr>
          <a:xfrm>
            <a:off x="3075840" y="4306502"/>
            <a:ext cx="30777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/>
            <a:r>
              <a:rPr lang="ko-KR" altLang="en-US" sz="1200" dirty="0"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배포</a:t>
            </a:r>
          </a:p>
        </p:txBody>
      </p:sp>
      <p:cxnSp>
        <p:nvCxnSpPr>
          <p:cNvPr id="25" name="직선 화살표 연결선 24"/>
          <p:cNvCxnSpPr/>
          <p:nvPr/>
        </p:nvCxnSpPr>
        <p:spPr>
          <a:xfrm flipV="1">
            <a:off x="4130136" y="4043319"/>
            <a:ext cx="1" cy="504000"/>
          </a:xfrm>
          <a:prstGeom prst="straightConnector1">
            <a:avLst/>
          </a:prstGeom>
          <a:ln w="19050">
            <a:solidFill>
              <a:srgbClr val="F6750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직사각형 29"/>
          <p:cNvSpPr/>
          <p:nvPr/>
        </p:nvSpPr>
        <p:spPr>
          <a:xfrm>
            <a:off x="2275271" y="1706196"/>
            <a:ext cx="1353114" cy="4356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H&amp;R </a:t>
            </a:r>
            <a:r>
              <a:rPr lang="ko-KR" altLang="en-US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신규 업무 시스템</a:t>
            </a:r>
            <a:endParaRPr lang="en-US" altLang="ko-KR" sz="12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31" name="모서리가 둥근 직사각형 30"/>
          <p:cNvSpPr/>
          <p:nvPr/>
        </p:nvSpPr>
        <p:spPr>
          <a:xfrm>
            <a:off x="420476" y="2533849"/>
            <a:ext cx="1554063" cy="1602466"/>
          </a:xfrm>
          <a:prstGeom prst="roundRect">
            <a:avLst>
              <a:gd name="adj" fmla="val 5563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시스템</a:t>
            </a:r>
            <a:endParaRPr lang="en-US" altLang="ko-KR" sz="120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성능 개선 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607361" y="2622998"/>
            <a:ext cx="612000" cy="58185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0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장애 분석 </a:t>
            </a:r>
            <a:endParaRPr lang="en-US" altLang="ko-KR" sz="10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algn="ctr"/>
            <a:r>
              <a:rPr lang="ko-KR" altLang="en-US" sz="10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시스템</a:t>
            </a:r>
          </a:p>
        </p:txBody>
      </p:sp>
      <p:cxnSp>
        <p:nvCxnSpPr>
          <p:cNvPr id="34" name="직선 화살표 연결선 33"/>
          <p:cNvCxnSpPr/>
          <p:nvPr/>
        </p:nvCxnSpPr>
        <p:spPr>
          <a:xfrm flipV="1">
            <a:off x="3026742" y="4017691"/>
            <a:ext cx="1" cy="504000"/>
          </a:xfrm>
          <a:prstGeom prst="straightConnector1">
            <a:avLst/>
          </a:prstGeom>
          <a:ln w="19050">
            <a:solidFill>
              <a:srgbClr val="F6750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/>
          <p:cNvCxnSpPr>
            <a:stCxn id="18" idx="2"/>
            <a:endCxn id="29" idx="0"/>
          </p:cNvCxnSpPr>
          <p:nvPr/>
        </p:nvCxnSpPr>
        <p:spPr>
          <a:xfrm>
            <a:off x="1504096" y="2145282"/>
            <a:ext cx="2666325" cy="397430"/>
          </a:xfrm>
          <a:prstGeom prst="straightConnector1">
            <a:avLst/>
          </a:prstGeom>
          <a:ln w="952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직사각형 36"/>
          <p:cNvSpPr/>
          <p:nvPr/>
        </p:nvSpPr>
        <p:spPr>
          <a:xfrm>
            <a:off x="3723003" y="1713384"/>
            <a:ext cx="1353114" cy="4356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2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…..</a:t>
            </a:r>
          </a:p>
        </p:txBody>
      </p:sp>
      <p:sp>
        <p:nvSpPr>
          <p:cNvPr id="38" name="직사각형 37"/>
          <p:cNvSpPr/>
          <p:nvPr/>
        </p:nvSpPr>
        <p:spPr>
          <a:xfrm>
            <a:off x="5587229" y="3201056"/>
            <a:ext cx="4037321" cy="108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장애분석 시스템 확대적용 </a:t>
            </a:r>
            <a:r>
              <a:rPr lang="en-US" altLang="ko-KR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(IDC </a:t>
            </a:r>
            <a:r>
              <a:rPr lang="ko-KR" altLang="en-US"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인력</a:t>
            </a:r>
            <a:r>
              <a:rPr lang="en-US" altLang="ko-KR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ko-KR" altLang="en-US"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ko-KR" altLang="en-US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5591121" y="1611524"/>
            <a:ext cx="4037321" cy="108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장애 분석 시스템 성능 개선 </a:t>
            </a:r>
            <a:r>
              <a:rPr lang="en-US" altLang="ko-KR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(w/</a:t>
            </a:r>
            <a:r>
              <a:rPr lang="ko-KR" altLang="en-US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협력사</a:t>
            </a:r>
            <a:r>
              <a:rPr lang="en-US" altLang="ko-KR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5782400" y="1937849"/>
            <a:ext cx="1623345" cy="563159"/>
          </a:xfrm>
          <a:prstGeom prst="round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데이터 구조 개선</a:t>
            </a:r>
            <a:endParaRPr lang="en-US" altLang="ko-KR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defTabSz="995464">
              <a:buFontTx/>
              <a:buChar char="-"/>
            </a:pPr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인덱스 통합</a:t>
            </a:r>
            <a:endParaRPr lang="en-US" altLang="ko-KR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defTabSz="995464">
              <a:buFontTx/>
              <a:buChar char="-"/>
            </a:pPr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저장 구조 개선</a:t>
            </a:r>
          </a:p>
        </p:txBody>
      </p:sp>
      <p:sp>
        <p:nvSpPr>
          <p:cNvPr id="41" name="모서리가 둥근 직사각형 40"/>
          <p:cNvSpPr/>
          <p:nvPr/>
        </p:nvSpPr>
        <p:spPr>
          <a:xfrm>
            <a:off x="7788402" y="1937849"/>
            <a:ext cx="1624826" cy="563159"/>
          </a:xfrm>
          <a:prstGeom prst="round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시스템 구조 개선</a:t>
            </a:r>
            <a:endParaRPr lang="en-US" altLang="ko-KR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Tx/>
              <a:buChar char="-"/>
            </a:pPr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시스템 아키텍처 개선</a:t>
            </a:r>
            <a:endParaRPr lang="en-US" altLang="ko-KR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Tx/>
              <a:buChar char="-"/>
            </a:pPr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튜닝 및 속도 개선</a:t>
            </a:r>
          </a:p>
        </p:txBody>
      </p:sp>
      <p:sp>
        <p:nvSpPr>
          <p:cNvPr id="43" name="모서리가 둥근 직사각형 42"/>
          <p:cNvSpPr/>
          <p:nvPr/>
        </p:nvSpPr>
        <p:spPr>
          <a:xfrm>
            <a:off x="7780472" y="3525108"/>
            <a:ext cx="1632756" cy="563159"/>
          </a:xfrm>
          <a:prstGeom prst="round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고객사 신규 서비스</a:t>
            </a:r>
            <a:endParaRPr lang="en-US" altLang="ko-KR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defTabSz="995464">
              <a:buFontTx/>
              <a:buChar char="-"/>
            </a:pPr>
            <a:r>
              <a:rPr lang="en-US" altLang="ko-K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H&amp;R Food </a:t>
            </a:r>
            <a:r>
              <a:rPr lang="ko-KR" altLang="en-US"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시스템</a:t>
            </a:r>
            <a:r>
              <a:rPr lang="en-US" altLang="ko-KR" sz="10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</a:t>
            </a:r>
          </a:p>
          <a:p>
            <a:pPr marL="171450" indent="-171450" defTabSz="995464">
              <a:buFontTx/>
              <a:buChar char="-"/>
            </a:pPr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서버 </a:t>
            </a:r>
            <a:r>
              <a:rPr lang="en-US" altLang="ko-K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  <a:r>
              <a:rPr lang="ko-KR" altLang="en-US"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대</a:t>
            </a:r>
            <a:endParaRPr lang="en-US" altLang="ko-KR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모서리가 둥근 직사각형 43"/>
          <p:cNvSpPr/>
          <p:nvPr/>
        </p:nvSpPr>
        <p:spPr>
          <a:xfrm>
            <a:off x="5801983" y="3537614"/>
            <a:ext cx="1603761" cy="563159"/>
          </a:xfrm>
          <a:prstGeom prst="round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서비스</a:t>
            </a:r>
            <a:r>
              <a:rPr lang="en-US" altLang="ko-K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유화</a:t>
            </a:r>
            <a:r>
              <a:rPr lang="en-US" altLang="ko-K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제조 </a:t>
            </a:r>
            <a:endParaRPr lang="en-US" altLang="ko-KR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defTabSz="995464">
              <a:buFontTx/>
              <a:buChar char="-"/>
            </a:pPr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스마트워크 </a:t>
            </a:r>
            <a:r>
              <a:rPr lang="en-US" altLang="ko-K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(9</a:t>
            </a:r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개사</a:t>
            </a:r>
            <a:r>
              <a:rPr lang="en-US" altLang="ko-K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171450" indent="-171450" defTabSz="995464">
              <a:buFontTx/>
              <a:buChar char="-"/>
            </a:pPr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서버 </a:t>
            </a:r>
            <a:r>
              <a:rPr lang="en-US" altLang="ko-K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127</a:t>
            </a:r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대</a:t>
            </a:r>
          </a:p>
        </p:txBody>
      </p:sp>
      <p:sp>
        <p:nvSpPr>
          <p:cNvPr id="51" name="아래쪽 화살표 50"/>
          <p:cNvSpPr/>
          <p:nvPr/>
        </p:nvSpPr>
        <p:spPr>
          <a:xfrm>
            <a:off x="7240955" y="4348592"/>
            <a:ext cx="497476" cy="403382"/>
          </a:xfrm>
          <a:prstGeom prst="downArrow">
            <a:avLst/>
          </a:prstGeom>
          <a:solidFill>
            <a:schemeClr val="bg1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95464"/>
            <a:endParaRPr lang="ko-KR" altLang="en-US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직선 화살표 연결선 55"/>
          <p:cNvCxnSpPr>
            <a:stCxn id="30" idx="2"/>
            <a:endCxn id="29" idx="0"/>
          </p:cNvCxnSpPr>
          <p:nvPr/>
        </p:nvCxnSpPr>
        <p:spPr>
          <a:xfrm>
            <a:off x="2951828" y="2141834"/>
            <a:ext cx="1218593" cy="400878"/>
          </a:xfrm>
          <a:prstGeom prst="straightConnector1">
            <a:avLst/>
          </a:prstGeom>
          <a:ln w="952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화살표 연결선 56"/>
          <p:cNvCxnSpPr>
            <a:stCxn id="37" idx="2"/>
            <a:endCxn id="29" idx="0"/>
          </p:cNvCxnSpPr>
          <p:nvPr/>
        </p:nvCxnSpPr>
        <p:spPr>
          <a:xfrm flipH="1">
            <a:off x="4170421" y="2149022"/>
            <a:ext cx="229139" cy="393690"/>
          </a:xfrm>
          <a:prstGeom prst="straightConnector1">
            <a:avLst/>
          </a:prstGeom>
          <a:ln w="9525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직사각형 57"/>
          <p:cNvSpPr/>
          <p:nvPr/>
        </p:nvSpPr>
        <p:spPr>
          <a:xfrm>
            <a:off x="5583240" y="4859237"/>
            <a:ext cx="4037321" cy="108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플랫폼 전환 </a:t>
            </a:r>
            <a:r>
              <a:rPr lang="en-US" altLang="ko-KR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(w/</a:t>
            </a:r>
            <a:r>
              <a:rPr lang="ko-KR" alt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미래기술센터</a:t>
            </a:r>
            <a:r>
              <a:rPr lang="en-US" altLang="ko-KR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ko-KR" altLang="en-US" sz="1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협력사</a:t>
            </a:r>
            <a:r>
              <a:rPr lang="en-US" altLang="ko-KR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ko-KR" alt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9" name="모서리가 둥근 직사각형 58"/>
          <p:cNvSpPr/>
          <p:nvPr/>
        </p:nvSpPr>
        <p:spPr>
          <a:xfrm>
            <a:off x="7738431" y="5251151"/>
            <a:ext cx="1674797" cy="563159"/>
          </a:xfrm>
          <a:prstGeom prst="round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마이그레이션 지원</a:t>
            </a:r>
            <a:endParaRPr lang="en-US" altLang="ko-KR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995464"/>
            <a:r>
              <a:rPr lang="en-US" altLang="ko-K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ko-KR" altLang="en-US"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협력사</a:t>
            </a:r>
            <a:r>
              <a:rPr lang="en-US" altLang="ko-K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60" name="모서리가 둥근 직사각형 59"/>
          <p:cNvSpPr/>
          <p:nvPr/>
        </p:nvSpPr>
        <p:spPr>
          <a:xfrm>
            <a:off x="5796394" y="5236621"/>
            <a:ext cx="1633106" cy="563159"/>
          </a:xfrm>
          <a:prstGeom prst="round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en-US" altLang="ko-K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Hone </a:t>
            </a:r>
            <a:r>
              <a:rPr lang="ko-KR" altLang="en-US"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플랫폼 고도화</a:t>
            </a:r>
            <a:endParaRPr lang="en-US" altLang="ko-KR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995464"/>
            <a:r>
              <a:rPr lang="en-US" altLang="ko-K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ko-KR" altLang="en-US"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미래기술센터</a:t>
            </a:r>
            <a:r>
              <a:rPr lang="en-US" altLang="ko-K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ko-KR" altLang="en-US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5611500" y="1627879"/>
            <a:ext cx="253452" cy="203750"/>
          </a:xfrm>
          <a:prstGeom prst="rect">
            <a:avLst/>
          </a:prstGeom>
          <a:solidFill>
            <a:srgbClr val="F6750A"/>
          </a:solidFill>
          <a:ln>
            <a:solidFill>
              <a:srgbClr val="F675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/>
          </a:p>
        </p:txBody>
      </p:sp>
      <p:sp>
        <p:nvSpPr>
          <p:cNvPr id="64" name="직사각형 63"/>
          <p:cNvSpPr/>
          <p:nvPr/>
        </p:nvSpPr>
        <p:spPr>
          <a:xfrm>
            <a:off x="5602708" y="3224705"/>
            <a:ext cx="229627" cy="210447"/>
          </a:xfrm>
          <a:prstGeom prst="rect">
            <a:avLst/>
          </a:prstGeom>
          <a:solidFill>
            <a:srgbClr val="F6750A"/>
          </a:solidFill>
          <a:ln>
            <a:solidFill>
              <a:srgbClr val="F675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2</a:t>
            </a:r>
            <a:endParaRPr lang="ko-KR" altLang="en-US"/>
          </a:p>
        </p:txBody>
      </p:sp>
      <p:sp>
        <p:nvSpPr>
          <p:cNvPr id="65" name="직사각형 64"/>
          <p:cNvSpPr/>
          <p:nvPr/>
        </p:nvSpPr>
        <p:spPr>
          <a:xfrm>
            <a:off x="5598856" y="4877365"/>
            <a:ext cx="229627" cy="210447"/>
          </a:xfrm>
          <a:prstGeom prst="rect">
            <a:avLst/>
          </a:prstGeom>
          <a:solidFill>
            <a:srgbClr val="F6750A"/>
          </a:solidFill>
          <a:ln>
            <a:solidFill>
              <a:srgbClr val="F675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3</a:t>
            </a:r>
            <a:endParaRPr lang="ko-KR" altLang="en-US"/>
          </a:p>
        </p:txBody>
      </p:sp>
      <p:sp>
        <p:nvSpPr>
          <p:cNvPr id="69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255549" y="962801"/>
            <a:ext cx="9557991" cy="593991"/>
          </a:xfrm>
        </p:spPr>
        <p:txBody>
          <a:bodyPr/>
          <a:lstStyle/>
          <a:p>
            <a:r>
              <a:rPr lang="ko-KR" altLang="en-US" sz="1600" b="1" dirty="0">
                <a:latin typeface="+mn-ea"/>
                <a:ea typeface="+mn-ea"/>
              </a:rPr>
              <a:t>수집 데이터 증가에 따른 시스템 성능 개선 및 자사 인력 주도의 고객사 확대 적용 후 </a:t>
            </a:r>
            <a:r>
              <a:rPr lang="en-US" altLang="ko-KR" sz="1600" b="1" dirty="0">
                <a:latin typeface="+mn-ea"/>
                <a:ea typeface="+mn-ea"/>
              </a:rPr>
              <a:t>Hone </a:t>
            </a:r>
            <a:r>
              <a:rPr lang="ko-KR" altLang="en-US" sz="1600" b="1" dirty="0">
                <a:latin typeface="+mn-ea"/>
                <a:ea typeface="+mn-ea"/>
              </a:rPr>
              <a:t>플랫폼으로의 전환을 포함함   </a:t>
            </a:r>
            <a:endParaRPr lang="en-US" altLang="ko-KR" sz="1600" b="1" dirty="0">
              <a:latin typeface="+mn-ea"/>
              <a:ea typeface="+mn-ea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494572" y="5946332"/>
            <a:ext cx="26757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/>
              <a:t>1) </a:t>
            </a:r>
            <a:r>
              <a:rPr lang="ko-KR" altLang="en-US" sz="900"/>
              <a:t>고객사 협의 결과에 따라 대상 시스템 변경 가능</a:t>
            </a:r>
          </a:p>
        </p:txBody>
      </p:sp>
      <p:sp>
        <p:nvSpPr>
          <p:cNvPr id="81" name="직사각형 80"/>
          <p:cNvSpPr/>
          <p:nvPr/>
        </p:nvSpPr>
        <p:spPr>
          <a:xfrm>
            <a:off x="430360" y="2540184"/>
            <a:ext cx="253452" cy="203750"/>
          </a:xfrm>
          <a:prstGeom prst="rect">
            <a:avLst/>
          </a:prstGeom>
          <a:solidFill>
            <a:srgbClr val="F6750A"/>
          </a:solidFill>
          <a:ln>
            <a:solidFill>
              <a:srgbClr val="F675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/>
          </a:p>
        </p:txBody>
      </p:sp>
      <p:grpSp>
        <p:nvGrpSpPr>
          <p:cNvPr id="89" name="그룹 88"/>
          <p:cNvGrpSpPr/>
          <p:nvPr/>
        </p:nvGrpSpPr>
        <p:grpSpPr>
          <a:xfrm>
            <a:off x="673645" y="3083156"/>
            <a:ext cx="1272614" cy="518454"/>
            <a:chOff x="-445075" y="3756201"/>
            <a:chExt cx="1704856" cy="903023"/>
          </a:xfrm>
        </p:grpSpPr>
        <p:sp>
          <p:nvSpPr>
            <p:cNvPr id="82" name="Flowchart: Magnetic Disk 50"/>
            <p:cNvSpPr/>
            <p:nvPr/>
          </p:nvSpPr>
          <p:spPr bwMode="auto">
            <a:xfrm>
              <a:off x="-445075" y="3826588"/>
              <a:ext cx="1063554" cy="83263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19685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ko-KR" sz="900" b="1" dirty="0">
                  <a:latin typeface="+mn-ea"/>
                </a:rPr>
                <a:t>ELK </a:t>
              </a:r>
            </a:p>
            <a:p>
              <a:pPr marR="0" algn="ctr" defTabSz="19685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en-US" sz="900" b="1" dirty="0">
                  <a:latin typeface="+mn-ea"/>
                </a:rPr>
                <a:t>저장소</a:t>
              </a:r>
              <a:endParaRPr kumimoji="1" lang="en-US" sz="900" b="1" dirty="0">
                <a:latin typeface="+mn-ea"/>
              </a:endParaRPr>
            </a:p>
          </p:txBody>
        </p:sp>
        <p:sp>
          <p:nvSpPr>
            <p:cNvPr id="83" name="Rectangle 56"/>
            <p:cNvSpPr/>
            <p:nvPr/>
          </p:nvSpPr>
          <p:spPr bwMode="auto">
            <a:xfrm>
              <a:off x="346681" y="3756201"/>
              <a:ext cx="911579" cy="21050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19685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en-US" sz="800" dirty="0">
                  <a:latin typeface="+mn-ea"/>
                </a:rPr>
                <a:t>인덱스 통합</a:t>
              </a:r>
              <a:endParaRPr kumimoji="1" lang="en-US" sz="800" dirty="0">
                <a:latin typeface="+mn-ea"/>
              </a:endParaRPr>
            </a:p>
          </p:txBody>
        </p:sp>
        <p:sp>
          <p:nvSpPr>
            <p:cNvPr id="84" name="Rectangle 57"/>
            <p:cNvSpPr/>
            <p:nvPr/>
          </p:nvSpPr>
          <p:spPr bwMode="auto">
            <a:xfrm>
              <a:off x="348202" y="4043585"/>
              <a:ext cx="911579" cy="21050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19685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en-US" sz="800" dirty="0">
                  <a:latin typeface="+mn-ea"/>
                </a:rPr>
                <a:t>구조 개선</a:t>
              </a:r>
              <a:endParaRPr kumimoji="1" lang="en-US" sz="800" dirty="0">
                <a:latin typeface="+mn-ea"/>
              </a:endParaRPr>
            </a:p>
          </p:txBody>
        </p:sp>
        <p:sp>
          <p:nvSpPr>
            <p:cNvPr id="85" name="Rectangle 58"/>
            <p:cNvSpPr/>
            <p:nvPr/>
          </p:nvSpPr>
          <p:spPr bwMode="auto">
            <a:xfrm>
              <a:off x="347569" y="4324561"/>
              <a:ext cx="911579" cy="21050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19685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ko-KR" altLang="en-US" sz="800" dirty="0">
                  <a:latin typeface="+mn-ea"/>
                </a:rPr>
                <a:t>튜닝 개선</a:t>
              </a:r>
              <a:endParaRPr kumimoji="1" lang="en-US" sz="800" dirty="0">
                <a:latin typeface="+mn-ea"/>
              </a:endParaRPr>
            </a:p>
          </p:txBody>
        </p:sp>
      </p:grpSp>
      <p:sp>
        <p:nvSpPr>
          <p:cNvPr id="91" name="직사각형 90"/>
          <p:cNvSpPr/>
          <p:nvPr/>
        </p:nvSpPr>
        <p:spPr>
          <a:xfrm>
            <a:off x="338057" y="4546539"/>
            <a:ext cx="229627" cy="210447"/>
          </a:xfrm>
          <a:prstGeom prst="rect">
            <a:avLst/>
          </a:prstGeom>
          <a:solidFill>
            <a:srgbClr val="F6750A"/>
          </a:solidFill>
          <a:ln>
            <a:solidFill>
              <a:srgbClr val="F675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3</a:t>
            </a:r>
            <a:endParaRPr lang="ko-KR" altLang="en-US"/>
          </a:p>
        </p:txBody>
      </p:sp>
      <p:sp>
        <p:nvSpPr>
          <p:cNvPr id="9" name="모서리가 둥근 직사각형 8"/>
          <p:cNvSpPr/>
          <p:nvPr/>
        </p:nvSpPr>
        <p:spPr>
          <a:xfrm>
            <a:off x="2418771" y="2486095"/>
            <a:ext cx="1649253" cy="1495592"/>
          </a:xfrm>
          <a:prstGeom prst="roundRect">
            <a:avLst>
              <a:gd name="adj" fmla="val 5563"/>
            </a:avLst>
          </a:prstGeom>
          <a:solidFill>
            <a:schemeClr val="bg1">
              <a:lumMod val="85000"/>
              <a:alpha val="3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b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스마트워크</a:t>
            </a:r>
            <a:endParaRPr lang="en-US" altLang="ko-KR" sz="105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algn="ctr"/>
            <a:r>
              <a:rPr lang="ko-KR" altLang="en-US" sz="105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신규업무</a:t>
            </a:r>
          </a:p>
        </p:txBody>
      </p:sp>
      <p:sp>
        <p:nvSpPr>
          <p:cNvPr id="95" name="직사각형 94"/>
          <p:cNvSpPr/>
          <p:nvPr/>
        </p:nvSpPr>
        <p:spPr>
          <a:xfrm>
            <a:off x="2231489" y="2406906"/>
            <a:ext cx="229627" cy="210447"/>
          </a:xfrm>
          <a:prstGeom prst="rect">
            <a:avLst/>
          </a:prstGeom>
          <a:solidFill>
            <a:srgbClr val="F6750A"/>
          </a:solidFill>
          <a:ln>
            <a:solidFill>
              <a:srgbClr val="F675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2</a:t>
            </a:r>
            <a:endParaRPr lang="ko-KR" altLang="en-US"/>
          </a:p>
        </p:txBody>
      </p:sp>
      <p:sp>
        <p:nvSpPr>
          <p:cNvPr id="96" name="아래쪽 화살표 95"/>
          <p:cNvSpPr/>
          <p:nvPr/>
        </p:nvSpPr>
        <p:spPr>
          <a:xfrm rot="16200000">
            <a:off x="1993610" y="3112952"/>
            <a:ext cx="497476" cy="403382"/>
          </a:xfrm>
          <a:prstGeom prst="downArrow">
            <a:avLst/>
          </a:prstGeom>
          <a:solidFill>
            <a:schemeClr val="bg1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모서리가 둥근 직사각형 97"/>
          <p:cNvSpPr/>
          <p:nvPr/>
        </p:nvSpPr>
        <p:spPr>
          <a:xfrm>
            <a:off x="4219853" y="2676861"/>
            <a:ext cx="709315" cy="709297"/>
          </a:xfrm>
          <a:prstGeom prst="roundRect">
            <a:avLst>
              <a:gd name="adj" fmla="val 7661"/>
            </a:avLst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Kibana + @</a:t>
            </a:r>
            <a:endParaRPr lang="ko-KR" altLang="en-US" sz="80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99" name="모서리가 둥근 직사각형 98"/>
          <p:cNvSpPr/>
          <p:nvPr/>
        </p:nvSpPr>
        <p:spPr>
          <a:xfrm>
            <a:off x="4264792" y="2875080"/>
            <a:ext cx="622811" cy="455268"/>
          </a:xfrm>
          <a:prstGeom prst="roundRect">
            <a:avLst>
              <a:gd name="adj" fmla="val 8354"/>
            </a:avLst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로그 분석 </a:t>
            </a:r>
            <a:endParaRPr lang="en-US" altLang="ko-KR" sz="7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algn="ctr"/>
            <a:r>
              <a:rPr lang="ko-KR" altLang="en-US" sz="7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시스템</a:t>
            </a:r>
          </a:p>
        </p:txBody>
      </p:sp>
      <p:sp>
        <p:nvSpPr>
          <p:cNvPr id="104" name="모서리가 둥근 직사각형 103"/>
          <p:cNvSpPr/>
          <p:nvPr/>
        </p:nvSpPr>
        <p:spPr>
          <a:xfrm>
            <a:off x="3260061" y="2759706"/>
            <a:ext cx="769365" cy="705846"/>
          </a:xfrm>
          <a:prstGeom prst="roundRect">
            <a:avLst>
              <a:gd name="adj" fmla="val 8354"/>
            </a:avLst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Elasticsearch</a:t>
            </a:r>
            <a:endParaRPr lang="ko-KR" altLang="en-US" sz="80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05" name="모서리가 둥근 직사각형 104"/>
          <p:cNvSpPr/>
          <p:nvPr/>
        </p:nvSpPr>
        <p:spPr>
          <a:xfrm>
            <a:off x="3233316" y="2718283"/>
            <a:ext cx="769365" cy="705846"/>
          </a:xfrm>
          <a:prstGeom prst="roundRect">
            <a:avLst>
              <a:gd name="adj" fmla="val 8354"/>
            </a:avLst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Elasticsearch</a:t>
            </a:r>
            <a:endParaRPr lang="ko-KR" altLang="en-US" sz="80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06" name="모서리가 둥근 직사각형 105"/>
          <p:cNvSpPr/>
          <p:nvPr/>
        </p:nvSpPr>
        <p:spPr>
          <a:xfrm>
            <a:off x="3064890" y="2676861"/>
            <a:ext cx="910605" cy="705846"/>
          </a:xfrm>
          <a:prstGeom prst="roundRect">
            <a:avLst>
              <a:gd name="adj" fmla="val 8354"/>
            </a:avLst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Elasticsearch</a:t>
            </a:r>
            <a:endParaRPr lang="ko-KR" altLang="en-US" sz="80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07" name="모서리가 둥근 직사각형 106"/>
          <p:cNvSpPr/>
          <p:nvPr/>
        </p:nvSpPr>
        <p:spPr>
          <a:xfrm>
            <a:off x="3250402" y="2874935"/>
            <a:ext cx="679236" cy="224897"/>
          </a:xfrm>
          <a:prstGeom prst="roundRect">
            <a:avLst>
              <a:gd name="adj" fmla="val 8354"/>
            </a:avLst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로그 데이터</a:t>
            </a:r>
          </a:p>
        </p:txBody>
      </p:sp>
      <p:sp>
        <p:nvSpPr>
          <p:cNvPr id="108" name="모서리가 둥근 직사각형 107"/>
          <p:cNvSpPr/>
          <p:nvPr/>
        </p:nvSpPr>
        <p:spPr>
          <a:xfrm>
            <a:off x="3250401" y="3124297"/>
            <a:ext cx="679236" cy="224897"/>
          </a:xfrm>
          <a:prstGeom prst="roundRect">
            <a:avLst>
              <a:gd name="adj" fmla="val 8354"/>
            </a:avLst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메트릭</a:t>
            </a:r>
            <a:endParaRPr lang="en-US" altLang="ko-KR" sz="7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algn="ctr"/>
            <a:r>
              <a:rPr lang="ko-KR" altLang="en-US" sz="7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7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데이터</a:t>
            </a:r>
          </a:p>
        </p:txBody>
      </p:sp>
      <p:sp>
        <p:nvSpPr>
          <p:cNvPr id="109" name="오른쪽 화살표 108"/>
          <p:cNvSpPr/>
          <p:nvPr/>
        </p:nvSpPr>
        <p:spPr>
          <a:xfrm>
            <a:off x="2926099" y="2924778"/>
            <a:ext cx="346016" cy="383036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90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10" name="오른쪽 화살표 109"/>
          <p:cNvSpPr/>
          <p:nvPr/>
        </p:nvSpPr>
        <p:spPr>
          <a:xfrm>
            <a:off x="4017565" y="2924778"/>
            <a:ext cx="346016" cy="383036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90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103" name="모서리가 둥근 직사각형 102"/>
          <p:cNvSpPr/>
          <p:nvPr/>
        </p:nvSpPr>
        <p:spPr>
          <a:xfrm>
            <a:off x="2473244" y="2950572"/>
            <a:ext cx="542814" cy="214768"/>
          </a:xfrm>
          <a:prstGeom prst="roundRect">
            <a:avLst>
              <a:gd name="adj" fmla="val 8354"/>
            </a:avLst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9773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95464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9319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90927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488659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86391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84123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981855" algn="l" defTabSz="995464" rtl="0" eaLnBrk="1" latinLnBrk="1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800" b="1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Logstash</a:t>
            </a:r>
            <a:endParaRPr lang="en-US" altLang="ko-KR" sz="900" b="1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80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6951C09E-347F-4FE7-8BEC-8F0BD6B40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현황 및 개선 방향성</a:t>
            </a:r>
            <a:r>
              <a:rPr lang="en-US" altLang="ko-KR" dirty="0" smtClean="0"/>
              <a:t> - </a:t>
            </a:r>
            <a:r>
              <a:rPr lang="ko-KR" altLang="en-US" dirty="0" smtClean="0"/>
              <a:t>인프라 구성 현황 </a:t>
            </a:r>
            <a:r>
              <a:rPr lang="en-US" altLang="ko-KR" dirty="0" smtClean="0"/>
              <a:t>(AS-IS)</a:t>
            </a:r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91BDE616-90EE-4CF1-BAF6-E0681A0EEE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ko-KR" altLang="en-US" sz="1600" b="1" dirty="0">
                <a:solidFill>
                  <a:schemeClr val="tx1"/>
                </a:solidFill>
                <a:latin typeface="+mn-ea"/>
                <a:ea typeface="+mn-ea"/>
                <a:cs typeface="+mn-cs"/>
              </a:rPr>
              <a:t>한화 시스템의 다양한 이벤트성 데이터의 수집을 위한 클러스터 아키텍처를 구축하고 있음 </a:t>
            </a:r>
          </a:p>
        </p:txBody>
      </p:sp>
      <p:grpSp>
        <p:nvGrpSpPr>
          <p:cNvPr id="4" name="그룹 3">
            <a:extLst>
              <a:ext uri="{FF2B5EF4-FFF2-40B4-BE49-F238E27FC236}">
                <a16:creationId xmlns="" xmlns:a16="http://schemas.microsoft.com/office/drawing/2014/main" id="{37C6076A-BDA1-4856-A02A-77CBC450D8BC}"/>
              </a:ext>
            </a:extLst>
          </p:cNvPr>
          <p:cNvGrpSpPr/>
          <p:nvPr/>
        </p:nvGrpSpPr>
        <p:grpSpPr>
          <a:xfrm>
            <a:off x="263525" y="1425447"/>
            <a:ext cx="9357519" cy="1408641"/>
            <a:chOff x="263525" y="1557330"/>
            <a:chExt cx="11146326" cy="1604909"/>
          </a:xfrm>
        </p:grpSpPr>
        <p:sp>
          <p:nvSpPr>
            <p:cNvPr id="5" name="Rectangle 5">
              <a:extLst>
                <a:ext uri="{FF2B5EF4-FFF2-40B4-BE49-F238E27FC236}">
                  <a16:creationId xmlns="" xmlns:a16="http://schemas.microsoft.com/office/drawing/2014/main" id="{08D3661E-1492-4F4C-812B-1CD1D427F14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511045" y="1680237"/>
              <a:ext cx="1074529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423">
                <a:defRPr/>
              </a:pPr>
              <a:r>
                <a:rPr lang="en-US" altLang="ko-KR" sz="900" kern="0" dirty="0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Tomcat</a:t>
              </a:r>
            </a:p>
          </p:txBody>
        </p:sp>
        <p:sp>
          <p:nvSpPr>
            <p:cNvPr id="6" name="직사각형 5">
              <a:extLst>
                <a:ext uri="{FF2B5EF4-FFF2-40B4-BE49-F238E27FC236}">
                  <a16:creationId xmlns="" xmlns:a16="http://schemas.microsoft.com/office/drawing/2014/main" id="{7CED6247-7781-4FDC-85C5-30D851722B85}"/>
                </a:ext>
              </a:extLst>
            </p:cNvPr>
            <p:cNvSpPr/>
            <p:nvPr/>
          </p:nvSpPr>
          <p:spPr>
            <a:xfrm>
              <a:off x="263525" y="2421238"/>
              <a:ext cx="625619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algn="ctr" defTabSz="847428" latinLnBrk="0">
                <a:spcBef>
                  <a:spcPts val="81"/>
                </a:spcBef>
                <a:buClr>
                  <a:schemeClr val="tx1">
                    <a:lumMod val="65000"/>
                    <a:lumOff val="35000"/>
                  </a:schemeClr>
                </a:buClr>
                <a:buSzPct val="100000"/>
                <a:tabLst>
                  <a:tab pos="4589264" algn="l"/>
                </a:tabLst>
                <a:defRPr/>
              </a:pPr>
              <a:r>
                <a:rPr lang="ko-KR" altLang="en-US" sz="600" kern="0" spc="-57" dirty="0">
                  <a:ln>
                    <a:solidFill>
                      <a:srgbClr val="FFFFFF">
                        <a:alpha val="4000"/>
                      </a:srgbClr>
                    </a:solidFill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latin typeface="+mn-ea"/>
                  <a:ea typeface="+mn-ea"/>
                  <a:cs typeface="Arial" charset="0"/>
                </a:rPr>
                <a:t>사용자</a:t>
              </a:r>
              <a:r>
                <a:rPr lang="en-US" altLang="ko-KR" sz="600" kern="0" spc="-57" dirty="0">
                  <a:ln>
                    <a:solidFill>
                      <a:srgbClr val="FFFFFF">
                        <a:alpha val="4000"/>
                      </a:srgbClr>
                    </a:solidFill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latin typeface="+mn-ea"/>
                  <a:ea typeface="+mn-ea"/>
                  <a:cs typeface="Arial" charset="0"/>
                </a:rPr>
                <a:t>/</a:t>
              </a:r>
              <a:r>
                <a:rPr lang="ko-KR" altLang="en-US" sz="600" kern="0" spc="-57" dirty="0">
                  <a:ln>
                    <a:solidFill>
                      <a:srgbClr val="FFFFFF">
                        <a:alpha val="4000"/>
                      </a:srgbClr>
                    </a:solidFill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latin typeface="+mn-ea"/>
                  <a:ea typeface="+mn-ea"/>
                  <a:cs typeface="Arial" charset="0"/>
                </a:rPr>
                <a:t>운영자</a:t>
              </a:r>
              <a:endParaRPr lang="en-US" altLang="ko-KR" sz="600" kern="0" spc="-57" dirty="0">
                <a:ln>
                  <a:solidFill>
                    <a:srgbClr val="FFFFFF">
                      <a:alpha val="4000"/>
                    </a:srgbClr>
                  </a:solidFill>
                </a:ln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ea typeface="+mn-ea"/>
                <a:cs typeface="Arial" charset="0"/>
              </a:endParaRPr>
            </a:p>
          </p:txBody>
        </p:sp>
        <p:grpSp>
          <p:nvGrpSpPr>
            <p:cNvPr id="7" name="그룹 6">
              <a:extLst>
                <a:ext uri="{FF2B5EF4-FFF2-40B4-BE49-F238E27FC236}">
                  <a16:creationId xmlns="" xmlns:a16="http://schemas.microsoft.com/office/drawing/2014/main" id="{93944EF3-FA63-40E7-A6D3-1497ECF9178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28963" y="2121898"/>
              <a:ext cx="388406" cy="263805"/>
              <a:chOff x="10559590" y="3352258"/>
              <a:chExt cx="540333" cy="328360"/>
            </a:xfrm>
          </p:grpSpPr>
          <p:pic>
            <p:nvPicPr>
              <p:cNvPr id="43" name="Picture 10" descr="Laptop.png">
                <a:extLst>
                  <a:ext uri="{FF2B5EF4-FFF2-40B4-BE49-F238E27FC236}">
                    <a16:creationId xmlns="" xmlns:a16="http://schemas.microsoft.com/office/drawing/2014/main" id="{8E76F845-EFC8-4EB7-B4F4-D29CC436E5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559590" y="3406061"/>
                <a:ext cx="387272" cy="274557"/>
              </a:xfrm>
              <a:prstGeom prst="rect">
                <a:avLst/>
              </a:prstGeom>
            </p:spPr>
          </p:pic>
          <p:grpSp>
            <p:nvGrpSpPr>
              <p:cNvPr id="44" name="그룹 43">
                <a:extLst>
                  <a:ext uri="{FF2B5EF4-FFF2-40B4-BE49-F238E27FC236}">
                    <a16:creationId xmlns="" xmlns:a16="http://schemas.microsoft.com/office/drawing/2014/main" id="{57620BA6-8A3A-4BC7-A016-BFC235F6EF77}"/>
                  </a:ext>
                </a:extLst>
              </p:cNvPr>
              <p:cNvGrpSpPr/>
              <p:nvPr/>
            </p:nvGrpSpPr>
            <p:grpSpPr>
              <a:xfrm>
                <a:off x="10759272" y="3352258"/>
                <a:ext cx="340651" cy="188202"/>
                <a:chOff x="8792394" y="1268978"/>
                <a:chExt cx="340651" cy="188202"/>
              </a:xfrm>
            </p:grpSpPr>
            <p:sp>
              <p:nvSpPr>
                <p:cNvPr id="45" name="모서리가 둥근 직사각형 151">
                  <a:extLst>
                    <a:ext uri="{FF2B5EF4-FFF2-40B4-BE49-F238E27FC236}">
                      <a16:creationId xmlns="" xmlns:a16="http://schemas.microsoft.com/office/drawing/2014/main" id="{D569793F-9636-4CDA-AD40-5A912F797365}"/>
                    </a:ext>
                  </a:extLst>
                </p:cNvPr>
                <p:cNvSpPr/>
                <p:nvPr/>
              </p:nvSpPr>
              <p:spPr>
                <a:xfrm>
                  <a:off x="8792394" y="1268978"/>
                  <a:ext cx="340651" cy="188202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050">
                    <a:latin typeface="+mn-ea"/>
                  </a:endParaRPr>
                </a:p>
              </p:txBody>
            </p:sp>
            <p:pic>
              <p:nvPicPr>
                <p:cNvPr id="46" name="Picture 2" descr="User.png">
                  <a:extLst>
                    <a:ext uri="{FF2B5EF4-FFF2-40B4-BE49-F238E27FC236}">
                      <a16:creationId xmlns="" xmlns:a16="http://schemas.microsoft.com/office/drawing/2014/main" id="{2258F8F9-3B12-47DD-8798-668BB753946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59293" y="1302501"/>
                  <a:ext cx="85673" cy="113723"/>
                </a:xfrm>
                <a:prstGeom prst="rect">
                  <a:avLst/>
                </a:prstGeom>
              </p:spPr>
            </p:pic>
            <p:pic>
              <p:nvPicPr>
                <p:cNvPr id="47" name="Picture 2" descr="User.png">
                  <a:extLst>
                    <a:ext uri="{FF2B5EF4-FFF2-40B4-BE49-F238E27FC236}">
                      <a16:creationId xmlns="" xmlns:a16="http://schemas.microsoft.com/office/drawing/2014/main" id="{1BC1BA72-1BC1-4DBE-A4A2-5C1B10F82AF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79423" y="1302501"/>
                  <a:ext cx="85673" cy="113723"/>
                </a:xfrm>
                <a:prstGeom prst="rect">
                  <a:avLst/>
                </a:prstGeom>
              </p:spPr>
            </p:pic>
          </p:grpSp>
        </p:grpSp>
        <p:sp>
          <p:nvSpPr>
            <p:cNvPr id="8" name="Rectangle 5">
              <a:extLst>
                <a:ext uri="{FF2B5EF4-FFF2-40B4-BE49-F238E27FC236}">
                  <a16:creationId xmlns="" xmlns:a16="http://schemas.microsoft.com/office/drawing/2014/main" id="{8A680FA4-C7D6-4B33-8B9D-A2C39BDD6DD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511045" y="2605904"/>
              <a:ext cx="1074529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423">
                <a:defRPr/>
              </a:pPr>
              <a:r>
                <a:rPr lang="en-US" altLang="ko-KR" sz="900" kern="0" dirty="0" err="1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NginX</a:t>
              </a:r>
              <a:endParaRPr lang="en-US" altLang="ko-KR" sz="900" kern="0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endParaRPr>
            </a:p>
          </p:txBody>
        </p:sp>
        <p:sp>
          <p:nvSpPr>
            <p:cNvPr id="9" name="Rectangle 5">
              <a:extLst>
                <a:ext uri="{FF2B5EF4-FFF2-40B4-BE49-F238E27FC236}">
                  <a16:creationId xmlns="" xmlns:a16="http://schemas.microsoft.com/office/drawing/2014/main" id="{08260680-04B5-4EBF-BB1E-F19908EEF1E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359450" y="1680237"/>
              <a:ext cx="1074529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423">
                <a:defRPr/>
              </a:pPr>
              <a:r>
                <a:rPr lang="en-US" altLang="ko-KR" sz="900" kern="0" dirty="0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Kibana #1</a:t>
              </a:r>
            </a:p>
          </p:txBody>
        </p:sp>
        <p:sp>
          <p:nvSpPr>
            <p:cNvPr id="10" name="Rectangle 5">
              <a:extLst>
                <a:ext uri="{FF2B5EF4-FFF2-40B4-BE49-F238E27FC236}">
                  <a16:creationId xmlns="" xmlns:a16="http://schemas.microsoft.com/office/drawing/2014/main" id="{8D227DF1-AC04-47A4-B85B-90535566475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359450" y="2078863"/>
              <a:ext cx="1074529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423">
                <a:defRPr/>
              </a:pPr>
              <a:r>
                <a:rPr lang="en-US" altLang="ko-KR" sz="900" kern="0" dirty="0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Kibana #2</a:t>
              </a:r>
            </a:p>
          </p:txBody>
        </p:sp>
        <p:sp>
          <p:nvSpPr>
            <p:cNvPr id="11" name="Rectangle 5">
              <a:extLst>
                <a:ext uri="{FF2B5EF4-FFF2-40B4-BE49-F238E27FC236}">
                  <a16:creationId xmlns="" xmlns:a16="http://schemas.microsoft.com/office/drawing/2014/main" id="{B1CDBD15-7991-446B-8C96-08A7475EA30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359450" y="2605904"/>
              <a:ext cx="1074529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423">
                <a:defRPr/>
              </a:pPr>
              <a:r>
                <a:rPr lang="en-US" altLang="ko-KR" sz="900" kern="0" dirty="0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Kibana #16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60C7C419-9FE6-49AB-AA93-00271E240C20}"/>
                </a:ext>
              </a:extLst>
            </p:cNvPr>
            <p:cNvSpPr txBox="1"/>
            <p:nvPr/>
          </p:nvSpPr>
          <p:spPr>
            <a:xfrm>
              <a:off x="3758294" y="2250633"/>
              <a:ext cx="2698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…</a:t>
              </a:r>
              <a:endParaRPr lang="ko-KR" altLang="en-US" dirty="0"/>
            </a:p>
          </p:txBody>
        </p:sp>
        <p:sp>
          <p:nvSpPr>
            <p:cNvPr id="13" name="Rectangle 5">
              <a:extLst>
                <a:ext uri="{FF2B5EF4-FFF2-40B4-BE49-F238E27FC236}">
                  <a16:creationId xmlns="" xmlns:a16="http://schemas.microsoft.com/office/drawing/2014/main" id="{753EEF4C-5C3A-437D-AE12-2854B08F8D5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136491" y="2084705"/>
              <a:ext cx="1074529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423">
                <a:defRPr/>
              </a:pPr>
              <a:r>
                <a:rPr lang="en-US" altLang="ko-KR" sz="800" kern="0" dirty="0" err="1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ElasticSearch</a:t>
              </a:r>
              <a:endParaRPr lang="en-US" altLang="ko-KR" sz="800" kern="0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endParaRPr>
            </a:p>
            <a:p>
              <a:pPr algn="ctr" defTabSz="914423">
                <a:defRPr/>
              </a:pPr>
              <a:r>
                <a:rPr lang="en-US" altLang="ko-KR" sz="800" kern="0" dirty="0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(Coordinator)</a:t>
              </a:r>
            </a:p>
          </p:txBody>
        </p:sp>
        <p:sp>
          <p:nvSpPr>
            <p:cNvPr id="14" name="Rectangle 5">
              <a:extLst>
                <a:ext uri="{FF2B5EF4-FFF2-40B4-BE49-F238E27FC236}">
                  <a16:creationId xmlns="" xmlns:a16="http://schemas.microsoft.com/office/drawing/2014/main" id="{A44C05A7-5A9A-4946-AC18-3E5DB115E5C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948037" y="1636993"/>
              <a:ext cx="1391515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423">
                <a:defRPr/>
              </a:pPr>
              <a:r>
                <a:rPr lang="en-US" altLang="ko-KR" sz="900" kern="0" dirty="0" err="1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ElasticSearch</a:t>
              </a:r>
              <a:r>
                <a:rPr lang="en-US" altLang="ko-KR" sz="900" kern="0" dirty="0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 #1</a:t>
              </a:r>
            </a:p>
          </p:txBody>
        </p:sp>
        <p:sp>
          <p:nvSpPr>
            <p:cNvPr id="15" name="Rectangle 5">
              <a:extLst>
                <a:ext uri="{FF2B5EF4-FFF2-40B4-BE49-F238E27FC236}">
                  <a16:creationId xmlns="" xmlns:a16="http://schemas.microsoft.com/office/drawing/2014/main" id="{C57C9C18-B383-4494-8341-8473F64FDDE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948037" y="2023777"/>
              <a:ext cx="1391515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423">
                <a:defRPr/>
              </a:pPr>
              <a:r>
                <a:rPr lang="en-US" altLang="ko-KR" sz="900" kern="0" dirty="0" err="1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ElasticSearch</a:t>
              </a:r>
              <a:r>
                <a:rPr lang="en-US" altLang="ko-KR" sz="900" kern="0" dirty="0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 #2</a:t>
              </a:r>
            </a:p>
          </p:txBody>
        </p:sp>
        <p:sp>
          <p:nvSpPr>
            <p:cNvPr id="16" name="Rectangle 5">
              <a:extLst>
                <a:ext uri="{FF2B5EF4-FFF2-40B4-BE49-F238E27FC236}">
                  <a16:creationId xmlns="" xmlns:a16="http://schemas.microsoft.com/office/drawing/2014/main" id="{AEC671B0-35A4-4859-98EA-A069EC7ED08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948037" y="2421238"/>
              <a:ext cx="1391515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423">
                <a:defRPr/>
              </a:pPr>
              <a:r>
                <a:rPr lang="en-US" altLang="ko-KR" sz="900" kern="0" dirty="0" err="1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ElasticSearch</a:t>
              </a:r>
              <a:r>
                <a:rPr lang="en-US" altLang="ko-KR" sz="900" kern="0" dirty="0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 #3</a:t>
              </a:r>
            </a:p>
          </p:txBody>
        </p:sp>
        <p:sp>
          <p:nvSpPr>
            <p:cNvPr id="17" name="Rectangle 5">
              <a:extLst>
                <a:ext uri="{FF2B5EF4-FFF2-40B4-BE49-F238E27FC236}">
                  <a16:creationId xmlns="" xmlns:a16="http://schemas.microsoft.com/office/drawing/2014/main" id="{6EF5B024-951D-4794-850C-9879AAD1D28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948036" y="2818699"/>
              <a:ext cx="1391515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423">
                <a:defRPr/>
              </a:pPr>
              <a:r>
                <a:rPr lang="en-US" altLang="ko-KR" sz="900" kern="0" dirty="0" err="1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ElasticSearch</a:t>
              </a:r>
              <a:r>
                <a:rPr lang="en-US" altLang="ko-KR" sz="900" kern="0" dirty="0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 #4</a:t>
              </a:r>
            </a:p>
          </p:txBody>
        </p:sp>
        <p:pic>
          <p:nvPicPr>
            <p:cNvPr id="18" name="Picture 10" descr="Laptop.png">
              <a:extLst>
                <a:ext uri="{FF2B5EF4-FFF2-40B4-BE49-F238E27FC236}">
                  <a16:creationId xmlns="" xmlns:a16="http://schemas.microsoft.com/office/drawing/2014/main" id="{BE7782D4-C8DF-400C-B12F-28695F271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1469" y="1557330"/>
              <a:ext cx="278382" cy="220580"/>
            </a:xfrm>
            <a:prstGeom prst="rect">
              <a:avLst/>
            </a:prstGeom>
          </p:spPr>
        </p:pic>
        <p:pic>
          <p:nvPicPr>
            <p:cNvPr id="19" name="Picture 10" descr="Laptop.png">
              <a:extLst>
                <a:ext uri="{FF2B5EF4-FFF2-40B4-BE49-F238E27FC236}">
                  <a16:creationId xmlns="" xmlns:a16="http://schemas.microsoft.com/office/drawing/2014/main" id="{8819FFEF-B90B-4239-9463-5B99C8E635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1469" y="1866350"/>
              <a:ext cx="278382" cy="220580"/>
            </a:xfrm>
            <a:prstGeom prst="rect">
              <a:avLst/>
            </a:prstGeom>
          </p:spPr>
        </p:pic>
        <p:pic>
          <p:nvPicPr>
            <p:cNvPr id="20" name="Picture 10" descr="Laptop.png">
              <a:extLst>
                <a:ext uri="{FF2B5EF4-FFF2-40B4-BE49-F238E27FC236}">
                  <a16:creationId xmlns="" xmlns:a16="http://schemas.microsoft.com/office/drawing/2014/main" id="{4AFF2870-1663-4726-B0E5-C10EDF115F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1469" y="2175900"/>
              <a:ext cx="278382" cy="220580"/>
            </a:xfrm>
            <a:prstGeom prst="rect">
              <a:avLst/>
            </a:prstGeom>
          </p:spPr>
        </p:pic>
        <p:pic>
          <p:nvPicPr>
            <p:cNvPr id="21" name="Picture 10" descr="Laptop.png">
              <a:extLst>
                <a:ext uri="{FF2B5EF4-FFF2-40B4-BE49-F238E27FC236}">
                  <a16:creationId xmlns="" xmlns:a16="http://schemas.microsoft.com/office/drawing/2014/main" id="{0A08538C-F0AB-4122-9923-6CE564FDA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1469" y="2512710"/>
              <a:ext cx="278382" cy="220580"/>
            </a:xfrm>
            <a:prstGeom prst="rect">
              <a:avLst/>
            </a:prstGeom>
          </p:spPr>
        </p:pic>
        <p:pic>
          <p:nvPicPr>
            <p:cNvPr id="22" name="Picture 10" descr="Laptop.png">
              <a:extLst>
                <a:ext uri="{FF2B5EF4-FFF2-40B4-BE49-F238E27FC236}">
                  <a16:creationId xmlns="" xmlns:a16="http://schemas.microsoft.com/office/drawing/2014/main" id="{4C44F900-E45D-4395-9A0C-6762EBA71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31469" y="2855681"/>
              <a:ext cx="278382" cy="220580"/>
            </a:xfrm>
            <a:prstGeom prst="rect">
              <a:avLst/>
            </a:prstGeom>
          </p:spPr>
        </p:pic>
        <p:sp>
          <p:nvSpPr>
            <p:cNvPr id="23" name="Rectangle 5">
              <a:extLst>
                <a:ext uri="{FF2B5EF4-FFF2-40B4-BE49-F238E27FC236}">
                  <a16:creationId xmlns="" xmlns:a16="http://schemas.microsoft.com/office/drawing/2014/main" id="{9A102D91-67D7-40C7-BC55-C5C3F5B4D63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948604" y="1632918"/>
              <a:ext cx="1074529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423">
                <a:defRPr/>
              </a:pPr>
              <a:r>
                <a:rPr lang="en-US" altLang="ko-KR" sz="900" kern="0" dirty="0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Logstash</a:t>
              </a:r>
            </a:p>
          </p:txBody>
        </p:sp>
        <p:sp>
          <p:nvSpPr>
            <p:cNvPr id="24" name="Rectangle 5">
              <a:extLst>
                <a:ext uri="{FF2B5EF4-FFF2-40B4-BE49-F238E27FC236}">
                  <a16:creationId xmlns="" xmlns:a16="http://schemas.microsoft.com/office/drawing/2014/main" id="{65C9C3A8-D892-44E5-B745-B066F2107E7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948603" y="2019702"/>
              <a:ext cx="1074529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423">
                <a:defRPr/>
              </a:pPr>
              <a:r>
                <a:rPr lang="en-US" altLang="ko-KR" sz="900" kern="0" dirty="0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Logstash</a:t>
              </a:r>
            </a:p>
          </p:txBody>
        </p:sp>
        <p:sp>
          <p:nvSpPr>
            <p:cNvPr id="25" name="Rectangle 5">
              <a:extLst>
                <a:ext uri="{FF2B5EF4-FFF2-40B4-BE49-F238E27FC236}">
                  <a16:creationId xmlns="" xmlns:a16="http://schemas.microsoft.com/office/drawing/2014/main" id="{B75B6BDE-550D-4EC1-A9FF-BC2C2009FC7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8948603" y="2417163"/>
              <a:ext cx="1074529" cy="34354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914423">
                <a:defRPr/>
              </a:pPr>
              <a:r>
                <a:rPr lang="en-US" altLang="ko-KR" sz="900" kern="0" dirty="0">
                  <a:solidFill>
                    <a:srgbClr val="000000"/>
                  </a:solidFill>
                  <a:latin typeface="나눔고딕" pitchFamily="50" charset="-127"/>
                  <a:ea typeface="나눔고딕" pitchFamily="50" charset="-127"/>
                  <a:cs typeface="Calibri" pitchFamily="34" charset="0"/>
                </a:rPr>
                <a:t>Logstash</a:t>
              </a:r>
            </a:p>
          </p:txBody>
        </p:sp>
        <p:cxnSp>
          <p:nvCxnSpPr>
            <p:cNvPr id="26" name="직선 화살표 연결선 25">
              <a:extLst>
                <a:ext uri="{FF2B5EF4-FFF2-40B4-BE49-F238E27FC236}">
                  <a16:creationId xmlns="" xmlns:a16="http://schemas.microsoft.com/office/drawing/2014/main" id="{ABF9D14E-37A2-456E-B1F0-C4CC7EE27606}"/>
                </a:ext>
              </a:extLst>
            </p:cNvPr>
            <p:cNvCxnSpPr>
              <a:cxnSpLocks/>
              <a:stCxn id="5" idx="2"/>
              <a:endCxn id="8" idx="0"/>
            </p:cNvCxnSpPr>
            <p:nvPr/>
          </p:nvCxnSpPr>
          <p:spPr>
            <a:xfrm>
              <a:off x="2048310" y="2023777"/>
              <a:ext cx="0" cy="582127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화살표 연결선 26">
              <a:extLst>
                <a:ext uri="{FF2B5EF4-FFF2-40B4-BE49-F238E27FC236}">
                  <a16:creationId xmlns="" xmlns:a16="http://schemas.microsoft.com/office/drawing/2014/main" id="{377A3A9A-18F1-4148-A771-B11C1F4F761C}"/>
                </a:ext>
              </a:extLst>
            </p:cNvPr>
            <p:cNvCxnSpPr>
              <a:cxnSpLocks/>
              <a:stCxn id="45" idx="3"/>
              <a:endCxn id="5" idx="1"/>
            </p:cNvCxnSpPr>
            <p:nvPr/>
          </p:nvCxnSpPr>
          <p:spPr>
            <a:xfrm flipV="1">
              <a:off x="817369" y="1852007"/>
              <a:ext cx="693676" cy="345492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화살표 연결선 27">
              <a:extLst>
                <a:ext uri="{FF2B5EF4-FFF2-40B4-BE49-F238E27FC236}">
                  <a16:creationId xmlns="" xmlns:a16="http://schemas.microsoft.com/office/drawing/2014/main" id="{DDFBE7D7-4AAC-4FFB-8548-6516F38F8C85}"/>
                </a:ext>
              </a:extLst>
            </p:cNvPr>
            <p:cNvCxnSpPr>
              <a:cxnSpLocks/>
              <a:stCxn id="47" idx="2"/>
              <a:endCxn id="8" idx="1"/>
            </p:cNvCxnSpPr>
            <p:nvPr/>
          </p:nvCxnSpPr>
          <p:spPr>
            <a:xfrm>
              <a:off x="737733" y="2240195"/>
              <a:ext cx="773312" cy="537479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직선 화살표 연결선 28">
              <a:extLst>
                <a:ext uri="{FF2B5EF4-FFF2-40B4-BE49-F238E27FC236}">
                  <a16:creationId xmlns="" xmlns:a16="http://schemas.microsoft.com/office/drawing/2014/main" id="{49101C34-2AF9-45D1-93A7-4635C39E38A8}"/>
                </a:ext>
              </a:extLst>
            </p:cNvPr>
            <p:cNvCxnSpPr>
              <a:cxnSpLocks/>
              <a:stCxn id="8" idx="3"/>
              <a:endCxn id="9" idx="1"/>
            </p:cNvCxnSpPr>
            <p:nvPr/>
          </p:nvCxnSpPr>
          <p:spPr>
            <a:xfrm flipV="1">
              <a:off x="2585574" y="1852007"/>
              <a:ext cx="773876" cy="925667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화살표 연결선 29">
              <a:extLst>
                <a:ext uri="{FF2B5EF4-FFF2-40B4-BE49-F238E27FC236}">
                  <a16:creationId xmlns="" xmlns:a16="http://schemas.microsoft.com/office/drawing/2014/main" id="{4B6FE065-9756-441F-87AB-E74D827F0BFF}"/>
                </a:ext>
              </a:extLst>
            </p:cNvPr>
            <p:cNvCxnSpPr>
              <a:cxnSpLocks/>
              <a:stCxn id="8" idx="3"/>
              <a:endCxn id="10" idx="1"/>
            </p:cNvCxnSpPr>
            <p:nvPr/>
          </p:nvCxnSpPr>
          <p:spPr>
            <a:xfrm flipV="1">
              <a:off x="2585574" y="2250633"/>
              <a:ext cx="773876" cy="527041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직선 화살표 연결선 30">
              <a:extLst>
                <a:ext uri="{FF2B5EF4-FFF2-40B4-BE49-F238E27FC236}">
                  <a16:creationId xmlns="" xmlns:a16="http://schemas.microsoft.com/office/drawing/2014/main" id="{5E458C6A-BBFB-4C70-A02E-91C2A0EE682C}"/>
                </a:ext>
              </a:extLst>
            </p:cNvPr>
            <p:cNvCxnSpPr>
              <a:cxnSpLocks/>
              <a:stCxn id="8" idx="3"/>
              <a:endCxn id="11" idx="1"/>
            </p:cNvCxnSpPr>
            <p:nvPr/>
          </p:nvCxnSpPr>
          <p:spPr>
            <a:xfrm>
              <a:off x="2585574" y="2777674"/>
              <a:ext cx="773876" cy="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직선 화살표 연결선 31">
              <a:extLst>
                <a:ext uri="{FF2B5EF4-FFF2-40B4-BE49-F238E27FC236}">
                  <a16:creationId xmlns="" xmlns:a16="http://schemas.microsoft.com/office/drawing/2014/main" id="{173BA2F1-6DF5-47DA-8973-5456CAB24518}"/>
                </a:ext>
              </a:extLst>
            </p:cNvPr>
            <p:cNvCxnSpPr>
              <a:cxnSpLocks/>
              <a:stCxn id="10" idx="3"/>
              <a:endCxn id="13" idx="1"/>
            </p:cNvCxnSpPr>
            <p:nvPr/>
          </p:nvCxnSpPr>
          <p:spPr>
            <a:xfrm>
              <a:off x="4433979" y="2250633"/>
              <a:ext cx="702512" cy="5842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화살표 연결선 32">
              <a:extLst>
                <a:ext uri="{FF2B5EF4-FFF2-40B4-BE49-F238E27FC236}">
                  <a16:creationId xmlns="" xmlns:a16="http://schemas.microsoft.com/office/drawing/2014/main" id="{DD752FE6-245D-4DE3-B77A-E722204FCBF1}"/>
                </a:ext>
              </a:extLst>
            </p:cNvPr>
            <p:cNvCxnSpPr>
              <a:cxnSpLocks/>
              <a:stCxn id="9" idx="3"/>
              <a:endCxn id="13" idx="1"/>
            </p:cNvCxnSpPr>
            <p:nvPr/>
          </p:nvCxnSpPr>
          <p:spPr>
            <a:xfrm>
              <a:off x="4433979" y="1852007"/>
              <a:ext cx="702512" cy="404468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직선 화살표 연결선 33">
              <a:extLst>
                <a:ext uri="{FF2B5EF4-FFF2-40B4-BE49-F238E27FC236}">
                  <a16:creationId xmlns="" xmlns:a16="http://schemas.microsoft.com/office/drawing/2014/main" id="{69F31082-79C7-4565-A842-CD26DCADB342}"/>
                </a:ext>
              </a:extLst>
            </p:cNvPr>
            <p:cNvCxnSpPr>
              <a:cxnSpLocks/>
              <a:stCxn id="11" idx="3"/>
              <a:endCxn id="13" idx="1"/>
            </p:cNvCxnSpPr>
            <p:nvPr/>
          </p:nvCxnSpPr>
          <p:spPr>
            <a:xfrm flipV="1">
              <a:off x="4433979" y="2256475"/>
              <a:ext cx="702512" cy="521199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직선 화살표 연결선 34">
              <a:extLst>
                <a:ext uri="{FF2B5EF4-FFF2-40B4-BE49-F238E27FC236}">
                  <a16:creationId xmlns="" xmlns:a16="http://schemas.microsoft.com/office/drawing/2014/main" id="{76C59D69-3483-400C-93E7-15D4217120FD}"/>
                </a:ext>
              </a:extLst>
            </p:cNvPr>
            <p:cNvCxnSpPr>
              <a:cxnSpLocks/>
              <a:stCxn id="13" idx="3"/>
              <a:endCxn id="17" idx="1"/>
            </p:cNvCxnSpPr>
            <p:nvPr/>
          </p:nvCxnSpPr>
          <p:spPr>
            <a:xfrm>
              <a:off x="6211020" y="2256475"/>
              <a:ext cx="737016" cy="733994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직선 화살표 연결선 35">
              <a:extLst>
                <a:ext uri="{FF2B5EF4-FFF2-40B4-BE49-F238E27FC236}">
                  <a16:creationId xmlns="" xmlns:a16="http://schemas.microsoft.com/office/drawing/2014/main" id="{F835377D-89C7-459C-91E1-8E8659F59C68}"/>
                </a:ext>
              </a:extLst>
            </p:cNvPr>
            <p:cNvCxnSpPr>
              <a:cxnSpLocks/>
              <a:stCxn id="13" idx="3"/>
              <a:endCxn id="16" idx="1"/>
            </p:cNvCxnSpPr>
            <p:nvPr/>
          </p:nvCxnSpPr>
          <p:spPr>
            <a:xfrm>
              <a:off x="6211020" y="2256475"/>
              <a:ext cx="737018" cy="336533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직선 화살표 연결선 36">
              <a:extLst>
                <a:ext uri="{FF2B5EF4-FFF2-40B4-BE49-F238E27FC236}">
                  <a16:creationId xmlns="" xmlns:a16="http://schemas.microsoft.com/office/drawing/2014/main" id="{C8D49B4F-9EB4-477D-A903-2363E06E7B24}"/>
                </a:ext>
              </a:extLst>
            </p:cNvPr>
            <p:cNvCxnSpPr>
              <a:cxnSpLocks/>
              <a:stCxn id="13" idx="3"/>
              <a:endCxn id="15" idx="1"/>
            </p:cNvCxnSpPr>
            <p:nvPr/>
          </p:nvCxnSpPr>
          <p:spPr>
            <a:xfrm flipV="1">
              <a:off x="6211020" y="2195547"/>
              <a:ext cx="737018" cy="60928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직선 화살표 연결선 37">
              <a:extLst>
                <a:ext uri="{FF2B5EF4-FFF2-40B4-BE49-F238E27FC236}">
                  <a16:creationId xmlns="" xmlns:a16="http://schemas.microsoft.com/office/drawing/2014/main" id="{863DA6FD-712E-4B73-B6F2-2A9D26501698}"/>
                </a:ext>
              </a:extLst>
            </p:cNvPr>
            <p:cNvCxnSpPr>
              <a:cxnSpLocks/>
              <a:stCxn id="13" idx="3"/>
              <a:endCxn id="14" idx="1"/>
            </p:cNvCxnSpPr>
            <p:nvPr/>
          </p:nvCxnSpPr>
          <p:spPr>
            <a:xfrm flipV="1">
              <a:off x="6211020" y="1808763"/>
              <a:ext cx="737018" cy="447712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직선 화살표 연결선 38">
              <a:extLst>
                <a:ext uri="{FF2B5EF4-FFF2-40B4-BE49-F238E27FC236}">
                  <a16:creationId xmlns="" xmlns:a16="http://schemas.microsoft.com/office/drawing/2014/main" id="{FA0F787A-CB3F-43E5-9B6D-FCC8BB65E0EC}"/>
                </a:ext>
              </a:extLst>
            </p:cNvPr>
            <p:cNvCxnSpPr>
              <a:cxnSpLocks/>
              <a:stCxn id="23" idx="1"/>
              <a:endCxn id="14" idx="3"/>
            </p:cNvCxnSpPr>
            <p:nvPr/>
          </p:nvCxnSpPr>
          <p:spPr>
            <a:xfrm flipH="1">
              <a:off x="8339552" y="1804688"/>
              <a:ext cx="609052" cy="4075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직선 화살표 연결선 39">
              <a:extLst>
                <a:ext uri="{FF2B5EF4-FFF2-40B4-BE49-F238E27FC236}">
                  <a16:creationId xmlns="" xmlns:a16="http://schemas.microsoft.com/office/drawing/2014/main" id="{C2BADDDC-269B-452E-9A36-432F91217A9D}"/>
                </a:ext>
              </a:extLst>
            </p:cNvPr>
            <p:cNvCxnSpPr>
              <a:cxnSpLocks/>
              <a:stCxn id="24" idx="1"/>
              <a:endCxn id="15" idx="3"/>
            </p:cNvCxnSpPr>
            <p:nvPr/>
          </p:nvCxnSpPr>
          <p:spPr>
            <a:xfrm flipH="1">
              <a:off x="8339552" y="2191472"/>
              <a:ext cx="609051" cy="4075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직선 화살표 연결선 40">
              <a:extLst>
                <a:ext uri="{FF2B5EF4-FFF2-40B4-BE49-F238E27FC236}">
                  <a16:creationId xmlns="" xmlns:a16="http://schemas.microsoft.com/office/drawing/2014/main" id="{C2F322EC-0A9E-4439-8BEE-807A3C612E8E}"/>
                </a:ext>
              </a:extLst>
            </p:cNvPr>
            <p:cNvCxnSpPr>
              <a:cxnSpLocks/>
              <a:stCxn id="25" idx="1"/>
              <a:endCxn id="16" idx="3"/>
            </p:cNvCxnSpPr>
            <p:nvPr/>
          </p:nvCxnSpPr>
          <p:spPr>
            <a:xfrm flipH="1">
              <a:off x="8339552" y="2588933"/>
              <a:ext cx="609051" cy="4075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화살표: 왼쪽 41">
              <a:extLst>
                <a:ext uri="{FF2B5EF4-FFF2-40B4-BE49-F238E27FC236}">
                  <a16:creationId xmlns="" xmlns:a16="http://schemas.microsoft.com/office/drawing/2014/main" id="{57602230-8CAC-458D-86DB-8125ACE5B6FE}"/>
                </a:ext>
              </a:extLst>
            </p:cNvPr>
            <p:cNvSpPr/>
            <p:nvPr/>
          </p:nvSpPr>
          <p:spPr>
            <a:xfrm>
              <a:off x="10187958" y="1607882"/>
              <a:ext cx="697336" cy="1264626"/>
            </a:xfrm>
            <a:prstGeom prst="leftArrow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23"/>
              <a:endParaRPr lang="ko-KR" altLang="en-US" sz="900" kern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endParaRPr>
            </a:p>
          </p:txBody>
        </p:sp>
      </p:grpSp>
      <p:sp>
        <p:nvSpPr>
          <p:cNvPr id="50" name="폭발 1 22">
            <a:extLst>
              <a:ext uri="{FF2B5EF4-FFF2-40B4-BE49-F238E27FC236}">
                <a16:creationId xmlns="" xmlns:a16="http://schemas.microsoft.com/office/drawing/2014/main" id="{29857D99-0E83-4E14-A39F-8C48DFA40BF7}"/>
              </a:ext>
            </a:extLst>
          </p:cNvPr>
          <p:cNvSpPr/>
          <p:nvPr/>
        </p:nvSpPr>
        <p:spPr>
          <a:xfrm>
            <a:off x="3659486" y="1324934"/>
            <a:ext cx="989657" cy="677261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900" b="1" dirty="0">
                <a:solidFill>
                  <a:srgbClr val="FF0000"/>
                </a:solidFill>
              </a:rPr>
              <a:t>구조 개선 필요</a:t>
            </a:r>
          </a:p>
        </p:txBody>
      </p:sp>
      <p:sp>
        <p:nvSpPr>
          <p:cNvPr id="51" name="폭발 1 22">
            <a:extLst>
              <a:ext uri="{FF2B5EF4-FFF2-40B4-BE49-F238E27FC236}">
                <a16:creationId xmlns="" xmlns:a16="http://schemas.microsoft.com/office/drawing/2014/main" id="{29857D99-0E83-4E14-A39F-8C48DFA40BF7}"/>
              </a:ext>
            </a:extLst>
          </p:cNvPr>
          <p:cNvSpPr/>
          <p:nvPr/>
        </p:nvSpPr>
        <p:spPr>
          <a:xfrm>
            <a:off x="6826538" y="2457596"/>
            <a:ext cx="1044116" cy="68042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ko-KR" altLang="en-US" sz="800" b="1" dirty="0" smtClean="0">
                <a:solidFill>
                  <a:srgbClr val="FF0000"/>
                </a:solidFill>
              </a:rPr>
              <a:t>성능 개선필요</a:t>
            </a:r>
            <a:endParaRPr lang="ko-KR" altLang="en-US" sz="800" b="1" dirty="0">
              <a:solidFill>
                <a:srgbClr val="FF0000"/>
              </a:solidFill>
            </a:endParaRPr>
          </a:p>
        </p:txBody>
      </p:sp>
      <p:sp>
        <p:nvSpPr>
          <p:cNvPr id="52" name="폭발 1 22">
            <a:extLst>
              <a:ext uri="{FF2B5EF4-FFF2-40B4-BE49-F238E27FC236}">
                <a16:creationId xmlns="" xmlns:a16="http://schemas.microsoft.com/office/drawing/2014/main" id="{29857D99-0E83-4E14-A39F-8C48DFA40BF7}"/>
              </a:ext>
            </a:extLst>
          </p:cNvPr>
          <p:cNvSpPr/>
          <p:nvPr/>
        </p:nvSpPr>
        <p:spPr>
          <a:xfrm>
            <a:off x="8265368" y="1127118"/>
            <a:ext cx="827219" cy="59665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ko-KR" altLang="en-US" sz="700" b="1" dirty="0">
                <a:solidFill>
                  <a:srgbClr val="FF0000"/>
                </a:solidFill>
              </a:rPr>
              <a:t>구조 개선 필요</a:t>
            </a:r>
          </a:p>
        </p:txBody>
      </p:sp>
      <p:grpSp>
        <p:nvGrpSpPr>
          <p:cNvPr id="138" name="그룹 137"/>
          <p:cNvGrpSpPr>
            <a:grpSpLocks noChangeAspect="1"/>
          </p:cNvGrpSpPr>
          <p:nvPr/>
        </p:nvGrpSpPr>
        <p:grpSpPr>
          <a:xfrm>
            <a:off x="507667" y="3354460"/>
            <a:ext cx="8859707" cy="2985833"/>
            <a:chOff x="319114" y="1484784"/>
            <a:chExt cx="9242398" cy="5011936"/>
          </a:xfrm>
        </p:grpSpPr>
        <p:sp>
          <p:nvSpPr>
            <p:cNvPr id="96" name="직사각형 56">
              <a:extLst>
                <a:ext uri="{FF2B5EF4-FFF2-40B4-BE49-F238E27FC236}">
                  <a16:creationId xmlns="" xmlns:a16="http://schemas.microsoft.com/office/drawing/2014/main" id="{D28C8A5C-B8B4-451E-A54B-9FE8F7FB63D8}"/>
                </a:ext>
              </a:extLst>
            </p:cNvPr>
            <p:cNvSpPr/>
            <p:nvPr/>
          </p:nvSpPr>
          <p:spPr>
            <a:xfrm>
              <a:off x="4819618" y="5998073"/>
              <a:ext cx="2052228" cy="494864"/>
            </a:xfrm>
            <a:prstGeom prst="rect">
              <a:avLst/>
            </a:prstGeom>
            <a:pattFill prst="lt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95464"/>
              <a:r>
                <a:rPr lang="ko-KR" altLang="en-US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운영 엔지니어 기술력 향상</a:t>
              </a:r>
            </a:p>
          </p:txBody>
        </p:sp>
        <p:grpSp>
          <p:nvGrpSpPr>
            <p:cNvPr id="97" name="그룹 96">
              <a:extLst>
                <a:ext uri="{FF2B5EF4-FFF2-40B4-BE49-F238E27FC236}">
                  <a16:creationId xmlns="" xmlns:a16="http://schemas.microsoft.com/office/drawing/2014/main" id="{ED54D5AA-60EA-4E11-9184-A2A1888E07B8}"/>
                </a:ext>
              </a:extLst>
            </p:cNvPr>
            <p:cNvGrpSpPr/>
            <p:nvPr/>
          </p:nvGrpSpPr>
          <p:grpSpPr>
            <a:xfrm>
              <a:off x="319114" y="1936710"/>
              <a:ext cx="4109150" cy="4560010"/>
              <a:chOff x="344484" y="1675410"/>
              <a:chExt cx="4109150" cy="3553790"/>
            </a:xfrm>
          </p:grpSpPr>
          <p:sp>
            <p:nvSpPr>
              <p:cNvPr id="98" name="직사각형 97">
                <a:extLst>
                  <a:ext uri="{FF2B5EF4-FFF2-40B4-BE49-F238E27FC236}">
                    <a16:creationId xmlns="" xmlns:a16="http://schemas.microsoft.com/office/drawing/2014/main" id="{F6D497F7-B9C0-4B79-8BE1-BE874B6D6314}"/>
                  </a:ext>
                </a:extLst>
              </p:cNvPr>
              <p:cNvSpPr/>
              <p:nvPr/>
            </p:nvSpPr>
            <p:spPr>
              <a:xfrm>
                <a:off x="1327200" y="1724539"/>
                <a:ext cx="3126434" cy="793391"/>
              </a:xfrm>
              <a:prstGeom prst="rect">
                <a:avLst/>
              </a:prstGeom>
              <a:noFill/>
            </p:spPr>
            <p:txBody>
              <a:bodyPr wrap="square" lIns="36000" tIns="45716" rIns="36000" bIns="45716">
                <a:spAutoFit/>
                <a:scene3d>
                  <a:camera prst="orthographicFront"/>
                  <a:lightRig rig="threePt" dir="t"/>
                </a:scene3d>
                <a:sp3d>
                  <a:bevelT w="1270"/>
                </a:sp3d>
              </a:bodyPr>
              <a:lstStyle/>
              <a:p>
                <a:pPr marL="88900" marR="0" lvl="0" indent="-88900" defTabSz="91440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20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lang="en-US" altLang="ko-KR" sz="800" dirty="0">
                    <a:solidFill>
                      <a:schemeClr val="dk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OS, WEB, WAS, DB, Network</a:t>
                </a:r>
                <a:r>
                  <a:rPr lang="ko-KR" altLang="en-US" sz="800" dirty="0">
                    <a:solidFill>
                      <a:schemeClr val="dk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의 다양한 이벤트 데이터에 대한 수집을 수행</a:t>
                </a:r>
                <a:endParaRPr lang="en-US" altLang="ko-KR" sz="800" dirty="0">
                  <a:solidFill>
                    <a:schemeClr val="dk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88900" marR="0" lvl="0" indent="-88900" defTabSz="91440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20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lang="ko-KR" altLang="en-US" sz="800" dirty="0">
                    <a:solidFill>
                      <a:schemeClr val="dk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다양한 프로토콜을 지원하는 수집 에이전트로 구분되어 있음</a:t>
                </a:r>
                <a:endParaRPr lang="en-US" altLang="ko-KR" sz="800" dirty="0">
                  <a:solidFill>
                    <a:schemeClr val="dk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88900" marR="0" lvl="0" indent="-88900" defTabSz="91440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20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lang="ko-KR" altLang="en-US" sz="800" dirty="0">
                    <a:solidFill>
                      <a:schemeClr val="dk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네트워크 수집 정보가 가장 많은 상태임</a:t>
                </a:r>
                <a:endParaRPr lang="en-US" altLang="ko-KR" sz="800" dirty="0">
                  <a:solidFill>
                    <a:schemeClr val="dk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직사각형 98">
                <a:extLst>
                  <a:ext uri="{FF2B5EF4-FFF2-40B4-BE49-F238E27FC236}">
                    <a16:creationId xmlns="" xmlns:a16="http://schemas.microsoft.com/office/drawing/2014/main" id="{47484027-0048-4F9F-91B1-BAA837059F87}"/>
                  </a:ext>
                </a:extLst>
              </p:cNvPr>
              <p:cNvSpPr/>
              <p:nvPr/>
            </p:nvSpPr>
            <p:spPr>
              <a:xfrm>
                <a:off x="1327200" y="2863192"/>
                <a:ext cx="3126434" cy="780511"/>
              </a:xfrm>
              <a:prstGeom prst="rect">
                <a:avLst/>
              </a:prstGeom>
              <a:noFill/>
            </p:spPr>
            <p:txBody>
              <a:bodyPr wrap="square" lIns="36000" tIns="45716" rIns="36000" bIns="45716">
                <a:spAutoFit/>
                <a:scene3d>
                  <a:camera prst="orthographicFront"/>
                  <a:lightRig rig="threePt" dir="t"/>
                </a:scene3d>
                <a:sp3d>
                  <a:bevelT w="1270"/>
                </a:sp3d>
              </a:bodyPr>
              <a:lstStyle/>
              <a:p>
                <a:pPr marL="88900" marR="0" lvl="0" indent="-88900" defTabSz="91440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20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lang="ko-KR" altLang="en-US" sz="800" kern="0" spc="-1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+mn-ea"/>
                  </a:rPr>
                  <a:t>다양한 로그 포맷에 대한 </a:t>
                </a:r>
                <a:r>
                  <a:rPr lang="en-US" altLang="ko-KR" sz="800" kern="0" spc="-1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+mn-ea"/>
                  </a:rPr>
                  <a:t>grok </a:t>
                </a:r>
                <a:r>
                  <a:rPr lang="ko-KR" altLang="en-US" sz="800" kern="0" spc="-1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+mn-ea"/>
                  </a:rPr>
                  <a:t>패턴의 구성이 완료됨</a:t>
                </a:r>
                <a:endParaRPr lang="en-US" altLang="ko-KR" sz="800" kern="0" spc="-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endParaRPr>
              </a:p>
              <a:p>
                <a:pPr marL="88900" marR="0" lvl="0" indent="-88900" defTabSz="91440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20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lang="ko-KR" altLang="en-US" sz="800" kern="0" spc="-1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+mn-ea"/>
                  </a:rPr>
                  <a:t>많은 수의 인덱스로 인해 성능 저하 및 장애 발생 요인이 되고 있음</a:t>
                </a:r>
                <a:endParaRPr lang="en-US" altLang="ko-KR" sz="800" kern="0" spc="-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endParaRPr>
              </a:p>
              <a:p>
                <a:pPr marL="88900" marR="0" lvl="0" indent="-88900" defTabSz="91440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20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lang="ko-KR" altLang="en-US" sz="800" kern="0" spc="-1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+mn-ea"/>
                  </a:rPr>
                  <a:t>장애 분석 시스템 부하로 인한 </a:t>
                </a:r>
                <a:r>
                  <a:rPr lang="en-US" altLang="ko-KR" sz="800" kern="0" spc="-1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+mn-ea"/>
                  </a:rPr>
                  <a:t>Kibana</a:t>
                </a:r>
                <a:r>
                  <a:rPr lang="ko-KR" altLang="en-US" sz="800" kern="0" spc="-1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+mn-ea"/>
                  </a:rPr>
                  <a:t>가 다수 작동하고 있음</a:t>
                </a:r>
                <a:endParaRPr lang="en-US" altLang="ko-KR" sz="800" kern="0" spc="-1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+mn-ea"/>
                </a:endParaRPr>
              </a:p>
              <a:p>
                <a:pPr marL="88900" marR="0" lvl="0" indent="-88900" defTabSz="91440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ts val="20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lang="ko-KR" altLang="en-US" sz="800" kern="0" spc="-1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+mn-ea"/>
                  </a:rPr>
                  <a:t>에러 수준의 로그가 많이 저장되어 있는 상태임</a:t>
                </a:r>
                <a:endParaRPr kumimoji="0" lang="ko-KR" altLang="en-US" sz="800" b="0" i="0" u="none" strike="noStrike" kern="0" cap="none" spc="-10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+mn-ea"/>
                </a:endParaRPr>
              </a:p>
            </p:txBody>
          </p:sp>
          <p:sp>
            <p:nvSpPr>
              <p:cNvPr id="100" name="직사각형 99">
                <a:extLst>
                  <a:ext uri="{FF2B5EF4-FFF2-40B4-BE49-F238E27FC236}">
                    <a16:creationId xmlns="" xmlns:a16="http://schemas.microsoft.com/office/drawing/2014/main" id="{CAF1078F-DBED-4C96-B850-0C8151326ACD}"/>
                  </a:ext>
                </a:extLst>
              </p:cNvPr>
              <p:cNvSpPr/>
              <p:nvPr/>
            </p:nvSpPr>
            <p:spPr>
              <a:xfrm>
                <a:off x="1327200" y="4079192"/>
                <a:ext cx="3126434" cy="793391"/>
              </a:xfrm>
              <a:prstGeom prst="rect">
                <a:avLst/>
              </a:prstGeom>
              <a:noFill/>
            </p:spPr>
            <p:txBody>
              <a:bodyPr wrap="square" lIns="36000" tIns="45716" rIns="36000" bIns="45716">
                <a:spAutoFit/>
                <a:scene3d>
                  <a:camera prst="orthographicFront"/>
                  <a:lightRig rig="threePt" dir="t"/>
                </a:scene3d>
                <a:sp3d>
                  <a:bevelT w="1270"/>
                </a:sp3d>
              </a:bodyPr>
              <a:lstStyle/>
              <a:p>
                <a:pPr marL="88900" indent="-88900" defTabSz="914400" fontAlgn="base" latinLnBrk="0">
                  <a:spcBef>
                    <a:spcPts val="6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sz="800" dirty="0">
                    <a:solidFill>
                      <a:schemeClr val="dk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장애분석 시스템 자체에 대한 모니터링 기능은 없는 상태임</a:t>
                </a:r>
                <a:endParaRPr lang="en-US" altLang="ko-KR" sz="800" dirty="0">
                  <a:solidFill>
                    <a:schemeClr val="dk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88900" indent="-88900" defTabSz="914400" fontAlgn="base" latinLnBrk="0">
                  <a:spcBef>
                    <a:spcPts val="6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ko-KR" altLang="en-US" sz="800" dirty="0">
                    <a:solidFill>
                      <a:schemeClr val="dk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운영을 위한 담당자의 기술 내재화가 많이 되어 있지 않은 상황임</a:t>
                </a:r>
                <a:endParaRPr lang="en-US" altLang="ko-KR" sz="800" dirty="0">
                  <a:solidFill>
                    <a:schemeClr val="dk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88900" indent="-88900" defTabSz="914400" fontAlgn="base" latinLnBrk="0">
                  <a:spcBef>
                    <a:spcPts val="600"/>
                  </a:spcBef>
                  <a:spcAft>
                    <a:spcPts val="200"/>
                  </a:spcAft>
                  <a:buFont typeface="Arial" pitchFamily="34" charset="0"/>
                  <a:buChar char="•"/>
                </a:pPr>
                <a:r>
                  <a:rPr lang="en-US" altLang="ko-KR" sz="800" dirty="0">
                    <a:solidFill>
                      <a:schemeClr val="dk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ELK </a:t>
                </a:r>
                <a:r>
                  <a:rPr lang="ko-KR" altLang="en-US" sz="800" dirty="0">
                    <a:solidFill>
                      <a:schemeClr val="dk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시스템에 대한 장애 발생 시 대응이 어려울 수 있음</a:t>
                </a:r>
              </a:p>
            </p:txBody>
          </p:sp>
          <p:grpSp>
            <p:nvGrpSpPr>
              <p:cNvPr id="101" name="그룹 417">
                <a:extLst>
                  <a:ext uri="{FF2B5EF4-FFF2-40B4-BE49-F238E27FC236}">
                    <a16:creationId xmlns="" xmlns:a16="http://schemas.microsoft.com/office/drawing/2014/main" id="{E1EBBB93-77B0-49EE-A8AE-2BFD8C557F84}"/>
                  </a:ext>
                </a:extLst>
              </p:cNvPr>
              <p:cNvGrpSpPr/>
              <p:nvPr/>
            </p:nvGrpSpPr>
            <p:grpSpPr>
              <a:xfrm rot="5400000" flipH="1">
                <a:off x="245462" y="1774432"/>
                <a:ext cx="1048515" cy="850471"/>
                <a:chOff x="4668257" y="5567762"/>
                <a:chExt cx="3446273" cy="910551"/>
              </a:xfrm>
            </p:grpSpPr>
            <p:sp>
              <p:nvSpPr>
                <p:cNvPr id="111" name="액자 110">
                  <a:extLst>
                    <a:ext uri="{FF2B5EF4-FFF2-40B4-BE49-F238E27FC236}">
                      <a16:creationId xmlns="" xmlns:a16="http://schemas.microsoft.com/office/drawing/2014/main" id="{4AE1A1DB-5284-4405-A028-96B6FB846FB6}"/>
                    </a:ext>
                  </a:extLst>
                </p:cNvPr>
                <p:cNvSpPr/>
                <p:nvPr/>
              </p:nvSpPr>
              <p:spPr>
                <a:xfrm flipV="1">
                  <a:off x="4668257" y="5567762"/>
                  <a:ext cx="3446273" cy="910551"/>
                </a:xfrm>
                <a:prstGeom prst="frame">
                  <a:avLst>
                    <a:gd name="adj1" fmla="val 7048"/>
                  </a:avLst>
                </a:prstGeom>
                <a:gradFill>
                  <a:gsLst>
                    <a:gs pos="0">
                      <a:sysClr val="windowText" lastClr="000000">
                        <a:lumMod val="50000"/>
                        <a:lumOff val="50000"/>
                      </a:sysClr>
                    </a:gs>
                    <a:gs pos="100000">
                      <a:sysClr val="windowText" lastClr="000000">
                        <a:lumMod val="50000"/>
                        <a:lumOff val="50000"/>
                      </a:sysClr>
                    </a:gs>
                    <a:gs pos="50000">
                      <a:sysClr val="window" lastClr="FFFFFF">
                        <a:lumMod val="65000"/>
                      </a:sysClr>
                    </a:gs>
                  </a:gsLst>
                  <a:lin ang="5400000" scaled="0"/>
                </a:gradFill>
                <a:ln w="317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ea"/>
                    <a:cs typeface="+mn-cs"/>
                  </a:endParaRPr>
                </a:p>
              </p:txBody>
            </p:sp>
            <p:sp>
              <p:nvSpPr>
                <p:cNvPr id="112" name="양쪽 모서리가 둥근 사각형 42">
                  <a:extLst>
                    <a:ext uri="{FF2B5EF4-FFF2-40B4-BE49-F238E27FC236}">
                      <a16:creationId xmlns="" xmlns:a16="http://schemas.microsoft.com/office/drawing/2014/main" id="{618B0624-7EFA-491F-A24A-75811DB79491}"/>
                    </a:ext>
                  </a:extLst>
                </p:cNvPr>
                <p:cNvSpPr/>
                <p:nvPr/>
              </p:nvSpPr>
              <p:spPr>
                <a:xfrm rot="16200000" flipV="1">
                  <a:off x="6025381" y="5637497"/>
                  <a:ext cx="831263" cy="770357"/>
                </a:xfrm>
                <a:prstGeom prst="round2SameRect">
                  <a:avLst>
                    <a:gd name="adj1" fmla="val 6407"/>
                    <a:gd name="adj2" fmla="val 0"/>
                  </a:avLst>
                </a:prstGeom>
                <a:noFill/>
                <a:ln w="6350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>
                  <a:scene3d>
                    <a:camera prst="orthographicFront"/>
                    <a:lightRig rig="threePt" dir="t"/>
                  </a:scene3d>
                  <a:sp3d>
                    <a:bevelT w="1270"/>
                    <a:contourClr>
                      <a:schemeClr val="bg1"/>
                    </a:contourClr>
                  </a:sp3d>
                </a:bodyPr>
                <a:lstStyle/>
                <a:p>
                  <a:pPr marL="0" marR="0" lvl="1" indent="-142851" algn="ctr" defTabSz="1330104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>
                      <a:sysClr val="windowText" lastClr="000000"/>
                    </a:buClr>
                    <a:buSzTx/>
                    <a:buFontTx/>
                    <a:buNone/>
                    <a:tabLst>
                      <a:tab pos="5647386" algn="l"/>
                    </a:tabLst>
                    <a:defRPr/>
                  </a:pPr>
                  <a:r>
                    <a:rPr lang="ko-KR" altLang="en-US" sz="900" kern="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+mn-ea"/>
                    </a:rPr>
                    <a:t>수집</a:t>
                  </a:r>
                  <a:endParaRPr lang="en-US" altLang="ko-KR" sz="900" kern="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+mn-ea"/>
                  </a:endParaRPr>
                </a:p>
                <a:p>
                  <a:pPr marL="0" marR="0" lvl="1" indent="-142851" algn="ctr" defTabSz="1330104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>
                      <a:sysClr val="windowText" lastClr="000000"/>
                    </a:buClr>
                    <a:buSzTx/>
                    <a:buFontTx/>
                    <a:buNone/>
                    <a:tabLst>
                      <a:tab pos="5647386" algn="l"/>
                    </a:tabLst>
                    <a:defRPr/>
                  </a:pPr>
                  <a:r>
                    <a:rPr lang="ko-KR" altLang="en-US" sz="900" kern="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+mn-ea"/>
                    </a:rPr>
                    <a:t>데이터</a:t>
                  </a:r>
                  <a:endParaRPr kumimoji="0" lang="en-US" altLang="ko-KR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+mn-ea"/>
                  </a:endParaRPr>
                </a:p>
                <a:p>
                  <a:pPr marL="0" marR="0" lvl="1" indent="-142851" algn="ctr" defTabSz="1330104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>
                      <a:sysClr val="windowText" lastClr="000000"/>
                    </a:buClr>
                    <a:buSzTx/>
                    <a:buFontTx/>
                    <a:buNone/>
                    <a:tabLst>
                      <a:tab pos="5647386" algn="l"/>
                    </a:tabLst>
                    <a:defRPr/>
                  </a:pPr>
                  <a:r>
                    <a:rPr lang="ko-KR" altLang="en-US" sz="900" kern="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+mn-ea"/>
                    </a:rPr>
                    <a:t>현황</a:t>
                  </a:r>
                  <a:endParaRPr kumimoji="0" lang="ko-KR" alt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+mn-ea"/>
                  </a:endParaRPr>
                </a:p>
              </p:txBody>
            </p:sp>
          </p:grpSp>
          <p:grpSp>
            <p:nvGrpSpPr>
              <p:cNvPr id="102" name="그룹 417">
                <a:extLst>
                  <a:ext uri="{FF2B5EF4-FFF2-40B4-BE49-F238E27FC236}">
                    <a16:creationId xmlns="" xmlns:a16="http://schemas.microsoft.com/office/drawing/2014/main" id="{8D0994C4-A154-4CF1-9EDD-86B2A7DD5049}"/>
                  </a:ext>
                </a:extLst>
              </p:cNvPr>
              <p:cNvGrpSpPr/>
              <p:nvPr/>
            </p:nvGrpSpPr>
            <p:grpSpPr>
              <a:xfrm rot="5400000" flipH="1">
                <a:off x="223544" y="2926148"/>
                <a:ext cx="1092355" cy="850471"/>
                <a:chOff x="4668257" y="5567762"/>
                <a:chExt cx="3446273" cy="910551"/>
              </a:xfrm>
            </p:grpSpPr>
            <p:sp>
              <p:nvSpPr>
                <p:cNvPr id="109" name="액자 108">
                  <a:extLst>
                    <a:ext uri="{FF2B5EF4-FFF2-40B4-BE49-F238E27FC236}">
                      <a16:creationId xmlns="" xmlns:a16="http://schemas.microsoft.com/office/drawing/2014/main" id="{DFB6AA73-49A8-4037-BB11-6D2654469515}"/>
                    </a:ext>
                  </a:extLst>
                </p:cNvPr>
                <p:cNvSpPr/>
                <p:nvPr/>
              </p:nvSpPr>
              <p:spPr>
                <a:xfrm flipV="1">
                  <a:off x="4668257" y="5567762"/>
                  <a:ext cx="3446273" cy="910551"/>
                </a:xfrm>
                <a:prstGeom prst="frame">
                  <a:avLst>
                    <a:gd name="adj1" fmla="val 7048"/>
                  </a:avLst>
                </a:prstGeom>
                <a:gradFill>
                  <a:gsLst>
                    <a:gs pos="0">
                      <a:sysClr val="windowText" lastClr="000000">
                        <a:lumMod val="50000"/>
                        <a:lumOff val="50000"/>
                      </a:sysClr>
                    </a:gs>
                    <a:gs pos="100000">
                      <a:sysClr val="windowText" lastClr="000000">
                        <a:lumMod val="50000"/>
                        <a:lumOff val="50000"/>
                      </a:sysClr>
                    </a:gs>
                    <a:gs pos="50000">
                      <a:sysClr val="window" lastClr="FFFFFF">
                        <a:lumMod val="65000"/>
                      </a:sysClr>
                    </a:gs>
                  </a:gsLst>
                  <a:lin ang="5400000" scaled="0"/>
                </a:gradFill>
                <a:ln w="317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ea"/>
                    <a:cs typeface="+mn-cs"/>
                  </a:endParaRPr>
                </a:p>
              </p:txBody>
            </p:sp>
            <p:sp>
              <p:nvSpPr>
                <p:cNvPr id="110" name="양쪽 모서리가 둥근 사각형 45">
                  <a:extLst>
                    <a:ext uri="{FF2B5EF4-FFF2-40B4-BE49-F238E27FC236}">
                      <a16:creationId xmlns="" xmlns:a16="http://schemas.microsoft.com/office/drawing/2014/main" id="{13CA43CA-EFF8-4A8B-BA19-72588F3D713E}"/>
                    </a:ext>
                  </a:extLst>
                </p:cNvPr>
                <p:cNvSpPr/>
                <p:nvPr/>
              </p:nvSpPr>
              <p:spPr>
                <a:xfrm rot="16200000" flipV="1">
                  <a:off x="6025381" y="5637497"/>
                  <a:ext cx="831263" cy="770357"/>
                </a:xfrm>
                <a:prstGeom prst="round2SameRect">
                  <a:avLst>
                    <a:gd name="adj1" fmla="val 6407"/>
                    <a:gd name="adj2" fmla="val 0"/>
                  </a:avLst>
                </a:prstGeom>
                <a:noFill/>
                <a:ln w="6350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>
                  <a:scene3d>
                    <a:camera prst="orthographicFront"/>
                    <a:lightRig rig="threePt" dir="t"/>
                  </a:scene3d>
                  <a:sp3d>
                    <a:bevelT w="1270"/>
                    <a:contourClr>
                      <a:schemeClr val="bg1"/>
                    </a:contourClr>
                  </a:sp3d>
                </a:bodyPr>
                <a:lstStyle/>
                <a:p>
                  <a:pPr marL="0" marR="0" lvl="1" indent="-142851" algn="ctr" defTabSz="1330104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>
                      <a:sysClr val="windowText" lastClr="000000"/>
                    </a:buClr>
                    <a:buSzTx/>
                    <a:buFontTx/>
                    <a:buNone/>
                    <a:tabLst>
                      <a:tab pos="5647386" algn="l"/>
                    </a:tabLst>
                    <a:defRPr/>
                  </a:pPr>
                  <a:r>
                    <a:rPr lang="en-US" altLang="ko-KR" sz="900" kern="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+mn-ea"/>
                    </a:rPr>
                    <a:t>ELK</a:t>
                  </a:r>
                  <a:r>
                    <a:rPr lang="ko-KR" altLang="en-US" sz="900" kern="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+mn-ea"/>
                    </a:rPr>
                    <a:t> 현황</a:t>
                  </a:r>
                  <a:endParaRPr kumimoji="0" lang="ko-KR" alt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+mn-ea"/>
                  </a:endParaRPr>
                </a:p>
              </p:txBody>
            </p:sp>
          </p:grpSp>
          <p:grpSp>
            <p:nvGrpSpPr>
              <p:cNvPr id="103" name="그룹 417">
                <a:extLst>
                  <a:ext uri="{FF2B5EF4-FFF2-40B4-BE49-F238E27FC236}">
                    <a16:creationId xmlns="" xmlns:a16="http://schemas.microsoft.com/office/drawing/2014/main" id="{AF8BF0AB-6C22-4F8C-A173-622BB67CDAF4}"/>
                  </a:ext>
                </a:extLst>
              </p:cNvPr>
              <p:cNvGrpSpPr/>
              <p:nvPr/>
            </p:nvGrpSpPr>
            <p:grpSpPr>
              <a:xfrm rot="5400000" flipH="1">
                <a:off x="159717" y="4193958"/>
                <a:ext cx="1220013" cy="850471"/>
                <a:chOff x="4668257" y="5567762"/>
                <a:chExt cx="3446273" cy="910551"/>
              </a:xfrm>
            </p:grpSpPr>
            <p:sp>
              <p:nvSpPr>
                <p:cNvPr id="107" name="액자 106">
                  <a:extLst>
                    <a:ext uri="{FF2B5EF4-FFF2-40B4-BE49-F238E27FC236}">
                      <a16:creationId xmlns="" xmlns:a16="http://schemas.microsoft.com/office/drawing/2014/main" id="{4343605C-6143-4AD7-A3EC-A06E713B9292}"/>
                    </a:ext>
                  </a:extLst>
                </p:cNvPr>
                <p:cNvSpPr/>
                <p:nvPr/>
              </p:nvSpPr>
              <p:spPr>
                <a:xfrm flipV="1">
                  <a:off x="4668257" y="5567762"/>
                  <a:ext cx="3446273" cy="910551"/>
                </a:xfrm>
                <a:prstGeom prst="frame">
                  <a:avLst>
                    <a:gd name="adj1" fmla="val 7048"/>
                  </a:avLst>
                </a:prstGeom>
                <a:gradFill>
                  <a:gsLst>
                    <a:gs pos="0">
                      <a:sysClr val="windowText" lastClr="000000">
                        <a:lumMod val="50000"/>
                        <a:lumOff val="50000"/>
                      </a:sysClr>
                    </a:gs>
                    <a:gs pos="100000">
                      <a:sysClr val="windowText" lastClr="000000">
                        <a:lumMod val="50000"/>
                        <a:lumOff val="50000"/>
                      </a:sysClr>
                    </a:gs>
                    <a:gs pos="50000">
                      <a:sysClr val="window" lastClr="FFFFFF">
                        <a:lumMod val="65000"/>
                      </a:sysClr>
                    </a:gs>
                  </a:gsLst>
                  <a:lin ang="5400000" scaled="0"/>
                </a:gradFill>
                <a:ln w="317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ea"/>
                    <a:cs typeface="+mn-cs"/>
                  </a:endParaRPr>
                </a:p>
              </p:txBody>
            </p:sp>
            <p:sp>
              <p:nvSpPr>
                <p:cNvPr id="108" name="양쪽 모서리가 둥근 사각형 51">
                  <a:extLst>
                    <a:ext uri="{FF2B5EF4-FFF2-40B4-BE49-F238E27FC236}">
                      <a16:creationId xmlns="" xmlns:a16="http://schemas.microsoft.com/office/drawing/2014/main" id="{CD7780F0-6431-4461-ACBA-7228E6034687}"/>
                    </a:ext>
                  </a:extLst>
                </p:cNvPr>
                <p:cNvSpPr/>
                <p:nvPr/>
              </p:nvSpPr>
              <p:spPr>
                <a:xfrm rot="16200000" flipV="1">
                  <a:off x="6025381" y="5637497"/>
                  <a:ext cx="831263" cy="770357"/>
                </a:xfrm>
                <a:prstGeom prst="round2SameRect">
                  <a:avLst>
                    <a:gd name="adj1" fmla="val 6407"/>
                    <a:gd name="adj2" fmla="val 0"/>
                  </a:avLst>
                </a:prstGeom>
                <a:noFill/>
                <a:ln w="6350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>
                  <a:scene3d>
                    <a:camera prst="orthographicFront"/>
                    <a:lightRig rig="threePt" dir="t"/>
                  </a:scene3d>
                  <a:sp3d>
                    <a:bevelT w="1270"/>
                    <a:contourClr>
                      <a:schemeClr val="bg1"/>
                    </a:contourClr>
                  </a:sp3d>
                </a:bodyPr>
                <a:lstStyle/>
                <a:p>
                  <a:pPr marL="0" marR="0" lvl="1" indent="-142851" algn="ctr" defTabSz="1330104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>
                      <a:sysClr val="windowText" lastClr="000000"/>
                    </a:buClr>
                    <a:buSzTx/>
                    <a:buFontTx/>
                    <a:buNone/>
                    <a:tabLst>
                      <a:tab pos="5647386" algn="l"/>
                    </a:tabLst>
                    <a:defRPr/>
                  </a:pPr>
                  <a:r>
                    <a:rPr kumimoji="0" lang="ko-KR" altLang="en-US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+mn-ea"/>
                    </a:rPr>
                    <a:t>운영 관리</a:t>
                  </a:r>
                  <a:endParaRPr kumimoji="0" lang="en-US" altLang="ko-KR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+mn-ea"/>
                  </a:endParaRPr>
                </a:p>
                <a:p>
                  <a:pPr marL="0" marR="0" lvl="1" indent="-142851" algn="ctr" defTabSz="1330104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>
                      <a:sysClr val="windowText" lastClr="000000"/>
                    </a:buClr>
                    <a:buSzTx/>
                    <a:buFontTx/>
                    <a:buNone/>
                    <a:tabLst>
                      <a:tab pos="5647386" algn="l"/>
                    </a:tabLst>
                    <a:defRPr/>
                  </a:pPr>
                  <a:r>
                    <a:rPr lang="ko-KR" altLang="en-US" sz="900" kern="0" dirty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+mn-ea"/>
                    </a:rPr>
                    <a:t>현황</a:t>
                  </a:r>
                  <a:endParaRPr kumimoji="0" lang="ko-KR" alt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+mn-ea"/>
                  </a:endParaRPr>
                </a:p>
              </p:txBody>
            </p:sp>
          </p:grpSp>
          <p:sp>
            <p:nvSpPr>
              <p:cNvPr id="104" name="이등변 삼각형 103">
                <a:extLst>
                  <a:ext uri="{FF2B5EF4-FFF2-40B4-BE49-F238E27FC236}">
                    <a16:creationId xmlns="" xmlns:a16="http://schemas.microsoft.com/office/drawing/2014/main" id="{952AE6B6-CA61-490F-9DA5-95EA06AF76AF}"/>
                  </a:ext>
                </a:extLst>
              </p:cNvPr>
              <p:cNvSpPr/>
              <p:nvPr/>
            </p:nvSpPr>
            <p:spPr>
              <a:xfrm rot="5400000">
                <a:off x="1184261" y="2112856"/>
                <a:ext cx="144000" cy="133200"/>
              </a:xfrm>
              <a:prstGeom prst="triangle">
                <a:avLst/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  <a:gs pos="50000">
                    <a:sysClr val="window" lastClr="FFFFFF">
                      <a:lumMod val="65000"/>
                    </a:sysClr>
                  </a:gs>
                </a:gsLst>
                <a:lin ang="5400000" scaled="0"/>
              </a:gradFill>
              <a:ln w="317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cs typeface="+mn-cs"/>
                </a:endParaRPr>
              </a:p>
            </p:txBody>
          </p:sp>
          <p:sp>
            <p:nvSpPr>
              <p:cNvPr id="105" name="이등변 삼각형 104">
                <a:extLst>
                  <a:ext uri="{FF2B5EF4-FFF2-40B4-BE49-F238E27FC236}">
                    <a16:creationId xmlns="" xmlns:a16="http://schemas.microsoft.com/office/drawing/2014/main" id="{E3E211D8-91C1-482E-8C58-B0BF664A87B2}"/>
                  </a:ext>
                </a:extLst>
              </p:cNvPr>
              <p:cNvSpPr/>
              <p:nvPr/>
            </p:nvSpPr>
            <p:spPr>
              <a:xfrm rot="5400000">
                <a:off x="1184261" y="3290400"/>
                <a:ext cx="144000" cy="133200"/>
              </a:xfrm>
              <a:prstGeom prst="triangle">
                <a:avLst/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  <a:gs pos="50000">
                    <a:sysClr val="window" lastClr="FFFFFF">
                      <a:lumMod val="65000"/>
                    </a:sysClr>
                  </a:gs>
                </a:gsLst>
                <a:lin ang="5400000" scaled="0"/>
              </a:gradFill>
              <a:ln w="317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cs typeface="+mn-cs"/>
                </a:endParaRPr>
              </a:p>
            </p:txBody>
          </p:sp>
          <p:sp>
            <p:nvSpPr>
              <p:cNvPr id="106" name="이등변 삼각형 105">
                <a:extLst>
                  <a:ext uri="{FF2B5EF4-FFF2-40B4-BE49-F238E27FC236}">
                    <a16:creationId xmlns="" xmlns:a16="http://schemas.microsoft.com/office/drawing/2014/main" id="{980AE140-E0CB-432E-9F17-CCA812157595}"/>
                  </a:ext>
                </a:extLst>
              </p:cNvPr>
              <p:cNvSpPr/>
              <p:nvPr/>
            </p:nvSpPr>
            <p:spPr>
              <a:xfrm rot="5400000">
                <a:off x="1184261" y="4500742"/>
                <a:ext cx="144000" cy="133200"/>
              </a:xfrm>
              <a:prstGeom prst="triangle">
                <a:avLst/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  <a:gs pos="50000">
                    <a:sysClr val="window" lastClr="FFFFFF">
                      <a:lumMod val="65000"/>
                    </a:sysClr>
                  </a:gs>
                </a:gsLst>
                <a:lin ang="5400000" scaled="0"/>
              </a:gradFill>
              <a:ln w="317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ea"/>
                  <a:cs typeface="+mn-cs"/>
                </a:endParaRPr>
              </a:p>
            </p:txBody>
          </p:sp>
        </p:grpSp>
        <p:grpSp>
          <p:nvGrpSpPr>
            <p:cNvPr id="113" name="그룹 112">
              <a:extLst>
                <a:ext uri="{FF2B5EF4-FFF2-40B4-BE49-F238E27FC236}">
                  <a16:creationId xmlns="" xmlns:a16="http://schemas.microsoft.com/office/drawing/2014/main" id="{275B7C80-E20C-4FE6-906E-D6E43C529323}"/>
                </a:ext>
              </a:extLst>
            </p:cNvPr>
            <p:cNvGrpSpPr/>
            <p:nvPr/>
          </p:nvGrpSpPr>
          <p:grpSpPr>
            <a:xfrm>
              <a:off x="4410874" y="1530060"/>
              <a:ext cx="175733" cy="4966660"/>
              <a:chOff x="4129910" y="2343382"/>
              <a:chExt cx="207096" cy="4132122"/>
            </a:xfrm>
          </p:grpSpPr>
          <p:pic>
            <p:nvPicPr>
              <p:cNvPr id="114" name="Picture 2" descr="C:\Users\07827\Desktop\vasva.png">
                <a:extLst>
                  <a:ext uri="{FF2B5EF4-FFF2-40B4-BE49-F238E27FC236}">
                    <a16:creationId xmlns="" xmlns:a16="http://schemas.microsoft.com/office/drawing/2014/main" id="{8465CD43-870D-41C8-A495-F0D4041EE206}"/>
                  </a:ext>
                </a:extLst>
              </p:cNvPr>
              <p:cNvPicPr preferRelativeResize="0">
                <a:picLocks noChangeArrowheads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47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038" t="36259" r="6713" b="15189"/>
              <a:stretch/>
            </p:blipFill>
            <p:spPr bwMode="auto">
              <a:xfrm>
                <a:off x="4129910" y="4509120"/>
                <a:ext cx="207096" cy="19663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5" name="Picture 2" descr="C:\Users\07827\Desktop\vasva.png">
                <a:extLst>
                  <a:ext uri="{FF2B5EF4-FFF2-40B4-BE49-F238E27FC236}">
                    <a16:creationId xmlns="" xmlns:a16="http://schemas.microsoft.com/office/drawing/2014/main" id="{C6F05A31-DE1E-4FAB-BA45-E19034F4D55A}"/>
                  </a:ext>
                </a:extLst>
              </p:cNvPr>
              <p:cNvPicPr preferRelativeResize="0">
                <a:picLocks noChangeArrowheads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47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039" t="36259" r="32418" b="10266"/>
              <a:stretch/>
            </p:blipFill>
            <p:spPr bwMode="auto">
              <a:xfrm flipV="1">
                <a:off x="4129911" y="2343382"/>
                <a:ext cx="139921" cy="216573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16" name="Picture 10" descr="C:\진영\프로젝트\PNG모으기\화살표2.png">
              <a:extLst>
                <a:ext uri="{FF2B5EF4-FFF2-40B4-BE49-F238E27FC236}">
                  <a16:creationId xmlns="" xmlns:a16="http://schemas.microsoft.com/office/drawing/2014/main" id="{38ECC977-BBC6-40EF-9FAE-4FF3BD62EB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447646" y="1695054"/>
              <a:ext cx="371972" cy="4731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17" name="그룹 116">
              <a:extLst>
                <a:ext uri="{FF2B5EF4-FFF2-40B4-BE49-F238E27FC236}">
                  <a16:creationId xmlns="" xmlns:a16="http://schemas.microsoft.com/office/drawing/2014/main" id="{F3489F9D-394A-4135-A9AB-C7CA98A9154F}"/>
                </a:ext>
              </a:extLst>
            </p:cNvPr>
            <p:cNvGrpSpPr/>
            <p:nvPr/>
          </p:nvGrpSpPr>
          <p:grpSpPr>
            <a:xfrm>
              <a:off x="7168286" y="1982584"/>
              <a:ext cx="2367824" cy="4514136"/>
              <a:chOff x="7193656" y="1721284"/>
              <a:chExt cx="2367824" cy="3208552"/>
            </a:xfrm>
          </p:grpSpPr>
          <p:sp>
            <p:nvSpPr>
              <p:cNvPr id="118" name="Rectangle 76">
                <a:extLst>
                  <a:ext uri="{FF2B5EF4-FFF2-40B4-BE49-F238E27FC236}">
                    <a16:creationId xmlns="" xmlns:a16="http://schemas.microsoft.com/office/drawing/2014/main" id="{208831CD-FE7D-403F-8935-B580769CC2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3656" y="1721284"/>
                <a:ext cx="2367824" cy="597383"/>
              </a:xfrm>
              <a:prstGeom prst="rect">
                <a:avLst/>
              </a:prstGeom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995464"/>
                <a:r>
                  <a:rPr lang="ko-KR" altLang="en-US" sz="900" b="1" dirty="0">
                    <a:solidFill>
                      <a:schemeClr val="dk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운영체제</a:t>
                </a:r>
                <a:r>
                  <a:rPr lang="en-US" altLang="ko-KR" sz="900" b="1" dirty="0">
                    <a:solidFill>
                      <a:schemeClr val="dk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ko-KR" alt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솔루션 엔진에 대한 </a:t>
                </a:r>
                <a:endPara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 defTabSz="995464"/>
                <a:r>
                  <a:rPr lang="ko-KR" alt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표준화 </a:t>
                </a:r>
                <a:r>
                  <a:rPr lang="ko-KR" alt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및 튜닝</a:t>
                </a:r>
                <a:endParaRPr lang="ko-KR" altLang="en-US" sz="900" b="1" dirty="0">
                  <a:solidFill>
                    <a:schemeClr val="dk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Rectangle 76">
                <a:extLst>
                  <a:ext uri="{FF2B5EF4-FFF2-40B4-BE49-F238E27FC236}">
                    <a16:creationId xmlns="" xmlns:a16="http://schemas.microsoft.com/office/drawing/2014/main" id="{168BC056-FA70-40DD-B57D-F0ECECE84B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3656" y="3026869"/>
                <a:ext cx="2367824" cy="597383"/>
              </a:xfrm>
              <a:prstGeom prst="rect">
                <a:avLst/>
              </a:prstGeom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995464"/>
                <a:r>
                  <a:rPr lang="ko-KR" alt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큐를 활용한 데이터 수집을 통해 </a:t>
                </a:r>
                <a:endParaRPr lang="en-US" altLang="ko-KR" sz="900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 defTabSz="995464"/>
                <a:r>
                  <a:rPr lang="ko-KR" alt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데이터 유실 </a:t>
                </a:r>
                <a:r>
                  <a:rPr lang="ko-KR" alt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방지</a:t>
                </a:r>
                <a:endParaRPr lang="en-US" altLang="ko-KR" sz="900" b="1" dirty="0">
                  <a:solidFill>
                    <a:schemeClr val="dk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Rectangle 76">
                <a:extLst>
                  <a:ext uri="{FF2B5EF4-FFF2-40B4-BE49-F238E27FC236}">
                    <a16:creationId xmlns="" xmlns:a16="http://schemas.microsoft.com/office/drawing/2014/main" id="{F976193E-89B2-4B00-8CFE-302BC2031A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3656" y="2374076"/>
                <a:ext cx="2367824" cy="597383"/>
              </a:xfrm>
              <a:prstGeom prst="rect">
                <a:avLst/>
              </a:prstGeom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995464"/>
                <a:r>
                  <a:rPr lang="ko-KR" altLang="en-US" sz="900" b="1" dirty="0">
                    <a:solidFill>
                      <a:schemeClr val="dk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성능 개선을 고려한 인덱스 환경 재구성</a:t>
                </a:r>
              </a:p>
            </p:txBody>
          </p:sp>
          <p:sp>
            <p:nvSpPr>
              <p:cNvPr id="121" name="Rectangle 76">
                <a:extLst>
                  <a:ext uri="{FF2B5EF4-FFF2-40B4-BE49-F238E27FC236}">
                    <a16:creationId xmlns="" xmlns:a16="http://schemas.microsoft.com/office/drawing/2014/main" id="{E0CEEC09-8469-4842-8D44-D1D6CBCE7F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3656" y="4332453"/>
                <a:ext cx="2367824" cy="597383"/>
              </a:xfrm>
              <a:prstGeom prst="rect">
                <a:avLst/>
              </a:prstGeom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995464"/>
                <a:r>
                  <a:rPr lang="en-US" altLang="ko-KR" sz="900" b="1" dirty="0">
                    <a:solidFill>
                      <a:schemeClr val="dk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ELK </a:t>
                </a:r>
                <a:r>
                  <a:rPr lang="ko-KR" altLang="en-US" sz="900" b="1" dirty="0">
                    <a:solidFill>
                      <a:schemeClr val="dk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기반 기본 교육 및 </a:t>
                </a:r>
                <a:endParaRPr lang="en-US" altLang="ko-KR" sz="900" b="1" dirty="0">
                  <a:solidFill>
                    <a:schemeClr val="dk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 defTabSz="995464"/>
                <a:r>
                  <a:rPr lang="ko-KR" altLang="en-US" sz="900" b="1" dirty="0">
                    <a:solidFill>
                      <a:schemeClr val="dk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심화 교육 진행</a:t>
                </a:r>
                <a:endParaRPr lang="en-US" altLang="ko-KR" sz="900" b="1" dirty="0">
                  <a:solidFill>
                    <a:schemeClr val="dk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Rectangle 76">
                <a:extLst>
                  <a:ext uri="{FF2B5EF4-FFF2-40B4-BE49-F238E27FC236}">
                    <a16:creationId xmlns="" xmlns:a16="http://schemas.microsoft.com/office/drawing/2014/main" id="{02AAACD2-14DB-4EC0-BE0F-80772E8FC3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3656" y="3679661"/>
                <a:ext cx="2367824" cy="597383"/>
              </a:xfrm>
              <a:prstGeom prst="rect">
                <a:avLst/>
              </a:prstGeom>
              <a:pattFill prst="ltDnDiag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995464"/>
                <a:r>
                  <a:rPr lang="ko-KR" altLang="en-US" sz="900" b="1" dirty="0">
                    <a:solidFill>
                      <a:schemeClr val="dk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향후 수집될 예상 데이터 사이즈에 대비한 아키텍처 구성</a:t>
                </a:r>
                <a:endParaRPr lang="en-US" altLang="ko-KR" sz="900" b="1" dirty="0">
                  <a:solidFill>
                    <a:schemeClr val="dk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23" name="직사각형 54">
              <a:extLst>
                <a:ext uri="{FF2B5EF4-FFF2-40B4-BE49-F238E27FC236}">
                  <a16:creationId xmlns="" xmlns:a16="http://schemas.microsoft.com/office/drawing/2014/main" id="{1FD46593-A67B-44ED-85C6-13C413381333}"/>
                </a:ext>
              </a:extLst>
            </p:cNvPr>
            <p:cNvSpPr/>
            <p:nvPr/>
          </p:nvSpPr>
          <p:spPr>
            <a:xfrm>
              <a:off x="4819618" y="1982585"/>
              <a:ext cx="2052228" cy="425635"/>
            </a:xfrm>
            <a:prstGeom prst="rect">
              <a:avLst/>
            </a:prstGeom>
            <a:pattFill prst="lt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95464"/>
              <a:r>
                <a:rPr lang="ko-KR" altLang="en-US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구성환경 설정의 표준화</a:t>
              </a:r>
            </a:p>
          </p:txBody>
        </p:sp>
        <p:sp>
          <p:nvSpPr>
            <p:cNvPr id="124" name="직사각형 55">
              <a:extLst>
                <a:ext uri="{FF2B5EF4-FFF2-40B4-BE49-F238E27FC236}">
                  <a16:creationId xmlns="" xmlns:a16="http://schemas.microsoft.com/office/drawing/2014/main" id="{54891E94-A92D-400C-A0D0-FCAD1FD1D7DF}"/>
                </a:ext>
              </a:extLst>
            </p:cNvPr>
            <p:cNvSpPr/>
            <p:nvPr/>
          </p:nvSpPr>
          <p:spPr>
            <a:xfrm>
              <a:off x="4819618" y="3115773"/>
              <a:ext cx="2052228" cy="465670"/>
            </a:xfrm>
            <a:prstGeom prst="rect">
              <a:avLst/>
            </a:prstGeom>
            <a:pattFill prst="lt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95464"/>
              <a:r>
                <a:rPr lang="ko-KR" altLang="en-US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최적의 인덱스 튜닝 작업</a:t>
              </a:r>
              <a:endPara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직사각형 56">
              <a:extLst>
                <a:ext uri="{FF2B5EF4-FFF2-40B4-BE49-F238E27FC236}">
                  <a16:creationId xmlns="" xmlns:a16="http://schemas.microsoft.com/office/drawing/2014/main" id="{4E20C9C2-B26E-493F-9552-A64EA9221857}"/>
                </a:ext>
              </a:extLst>
            </p:cNvPr>
            <p:cNvSpPr/>
            <p:nvPr/>
          </p:nvSpPr>
          <p:spPr>
            <a:xfrm>
              <a:off x="4819618" y="5394545"/>
              <a:ext cx="2052228" cy="564008"/>
            </a:xfrm>
            <a:prstGeom prst="rect">
              <a:avLst/>
            </a:prstGeom>
            <a:pattFill prst="lt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95464"/>
              <a:r>
                <a:rPr lang="ko-KR" altLang="en-US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분석 시스템</a:t>
              </a:r>
              <a:endPara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95464"/>
              <a:r>
                <a:rPr lang="ko-KR" altLang="en-US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 운영 기술 내재화</a:t>
              </a:r>
              <a:endPara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직사각형 55">
              <a:extLst>
                <a:ext uri="{FF2B5EF4-FFF2-40B4-BE49-F238E27FC236}">
                  <a16:creationId xmlns="" xmlns:a16="http://schemas.microsoft.com/office/drawing/2014/main" id="{5D06827B-0BD5-4746-8149-3E455216AFC7}"/>
                </a:ext>
              </a:extLst>
            </p:cNvPr>
            <p:cNvSpPr/>
            <p:nvPr/>
          </p:nvSpPr>
          <p:spPr>
            <a:xfrm>
              <a:off x="4819618" y="4232678"/>
              <a:ext cx="2052228" cy="526858"/>
            </a:xfrm>
            <a:prstGeom prst="rect">
              <a:avLst/>
            </a:prstGeom>
            <a:pattFill prst="lt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95464"/>
              <a:r>
                <a:rPr lang="ko-KR" altLang="en-US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처리량 증가를 위한 </a:t>
              </a:r>
              <a:endPara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95464"/>
              <a:r>
                <a:rPr lang="ko-KR" altLang="en-US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시스템 구조 개선</a:t>
              </a:r>
              <a:endPara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직사각형 54">
              <a:extLst>
                <a:ext uri="{FF2B5EF4-FFF2-40B4-BE49-F238E27FC236}">
                  <a16:creationId xmlns="" xmlns:a16="http://schemas.microsoft.com/office/drawing/2014/main" id="{C0C44A34-39C5-4CB6-89F3-6D2A87364A83}"/>
                </a:ext>
              </a:extLst>
            </p:cNvPr>
            <p:cNvSpPr/>
            <p:nvPr/>
          </p:nvSpPr>
          <p:spPr>
            <a:xfrm>
              <a:off x="4819618" y="2474506"/>
              <a:ext cx="2052228" cy="574981"/>
            </a:xfrm>
            <a:prstGeom prst="rect">
              <a:avLst/>
            </a:prstGeom>
            <a:pattFill prst="lt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95464"/>
              <a:r>
                <a:rPr lang="ko-KR" altLang="en-US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수집 성능을 위한 운영체제 </a:t>
              </a:r>
              <a:endPara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95464"/>
              <a:r>
                <a:rPr lang="ko-KR" alt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튜닝 </a:t>
              </a:r>
              <a:r>
                <a:rPr lang="ko-KR" altLang="en-US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작업 진행</a:t>
              </a:r>
              <a:endPara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직사각형 55">
              <a:extLst>
                <a:ext uri="{FF2B5EF4-FFF2-40B4-BE49-F238E27FC236}">
                  <a16:creationId xmlns="" xmlns:a16="http://schemas.microsoft.com/office/drawing/2014/main" id="{BCA1F2DE-7A9B-4734-B7A7-802E70A4C4AE}"/>
                </a:ext>
              </a:extLst>
            </p:cNvPr>
            <p:cNvSpPr/>
            <p:nvPr/>
          </p:nvSpPr>
          <p:spPr>
            <a:xfrm>
              <a:off x="4808984" y="4821571"/>
              <a:ext cx="2052228" cy="521568"/>
            </a:xfrm>
            <a:prstGeom prst="rect">
              <a:avLst/>
            </a:prstGeom>
            <a:pattFill prst="lt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95464"/>
              <a:r>
                <a:rPr lang="ko-KR" altLang="en-US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처리 용량에 대한 확장형 </a:t>
              </a:r>
              <a:endPara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995464"/>
              <a:r>
                <a:rPr lang="ko-KR" altLang="en-US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아키텍처 구성</a:t>
              </a:r>
              <a:endPara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직사각형 55">
              <a:extLst>
                <a:ext uri="{FF2B5EF4-FFF2-40B4-BE49-F238E27FC236}">
                  <a16:creationId xmlns="" xmlns:a16="http://schemas.microsoft.com/office/drawing/2014/main" id="{20EA2FC2-87C5-43B0-BD09-4A6C684A2F37}"/>
                </a:ext>
              </a:extLst>
            </p:cNvPr>
            <p:cNvSpPr/>
            <p:nvPr/>
          </p:nvSpPr>
          <p:spPr>
            <a:xfrm>
              <a:off x="4819618" y="3651238"/>
              <a:ext cx="2052228" cy="528920"/>
            </a:xfrm>
            <a:prstGeom prst="rect">
              <a:avLst/>
            </a:prstGeom>
            <a:pattFill prst="lt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995464"/>
              <a:r>
                <a:rPr lang="en-US" altLang="ko-KR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Elasticsearch-Kibana </a:t>
              </a:r>
            </a:p>
            <a:p>
              <a:pPr algn="ctr" defTabSz="995464"/>
              <a:r>
                <a:rPr lang="ko-KR" altLang="en-US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구조 개선</a:t>
              </a:r>
              <a:endPara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자유형 32">
              <a:extLst>
                <a:ext uri="{FF2B5EF4-FFF2-40B4-BE49-F238E27FC236}">
                  <a16:creationId xmlns="" xmlns:a16="http://schemas.microsoft.com/office/drawing/2014/main" id="{CCA64E5C-A670-4831-AE9E-0D478F60A983}"/>
                </a:ext>
              </a:extLst>
            </p:cNvPr>
            <p:cNvSpPr/>
            <p:nvPr/>
          </p:nvSpPr>
          <p:spPr bwMode="auto">
            <a:xfrm>
              <a:off x="1174609" y="1498800"/>
              <a:ext cx="3240000" cy="360000"/>
            </a:xfrm>
            <a:custGeom>
              <a:avLst/>
              <a:gdLst>
                <a:gd name="connsiteX0" fmla="*/ 0 w 2228400"/>
                <a:gd name="connsiteY0" fmla="*/ 0 h 252000"/>
                <a:gd name="connsiteX1" fmla="*/ 0 w 2228400"/>
                <a:gd name="connsiteY1" fmla="*/ 0 h 252000"/>
                <a:gd name="connsiteX2" fmla="*/ 0 w 2228400"/>
                <a:gd name="connsiteY2" fmla="*/ 0 h 252000"/>
                <a:gd name="connsiteX3" fmla="*/ 2228400 w 2228400"/>
                <a:gd name="connsiteY3" fmla="*/ 0 h 252000"/>
                <a:gd name="connsiteX4" fmla="*/ 2228400 w 2228400"/>
                <a:gd name="connsiteY4" fmla="*/ 0 h 252000"/>
                <a:gd name="connsiteX5" fmla="*/ 2228400 w 2228400"/>
                <a:gd name="connsiteY5" fmla="*/ 0 h 252000"/>
                <a:gd name="connsiteX6" fmla="*/ 2228400 w 2228400"/>
                <a:gd name="connsiteY6" fmla="*/ 252000 h 252000"/>
                <a:gd name="connsiteX7" fmla="*/ 2228400 w 2228400"/>
                <a:gd name="connsiteY7" fmla="*/ 252000 h 252000"/>
                <a:gd name="connsiteX8" fmla="*/ 2228400 w 2228400"/>
                <a:gd name="connsiteY8" fmla="*/ 252000 h 252000"/>
                <a:gd name="connsiteX9" fmla="*/ 0 w 2228400"/>
                <a:gd name="connsiteY9" fmla="*/ 252000 h 252000"/>
                <a:gd name="connsiteX10" fmla="*/ 0 w 2228400"/>
                <a:gd name="connsiteY10" fmla="*/ 252000 h 252000"/>
                <a:gd name="connsiteX11" fmla="*/ 0 w 2228400"/>
                <a:gd name="connsiteY11" fmla="*/ 252000 h 252000"/>
                <a:gd name="connsiteX12" fmla="*/ 0 w 2228400"/>
                <a:gd name="connsiteY12" fmla="*/ 0 h 252000"/>
                <a:gd name="connsiteX0" fmla="*/ 0 w 2228400"/>
                <a:gd name="connsiteY0" fmla="*/ 252000 h 252000"/>
                <a:gd name="connsiteX1" fmla="*/ 0 w 2228400"/>
                <a:gd name="connsiteY1" fmla="*/ 252000 h 252000"/>
                <a:gd name="connsiteX2" fmla="*/ 0 w 2228400"/>
                <a:gd name="connsiteY2" fmla="*/ 252000 h 252000"/>
                <a:gd name="connsiteX3" fmla="*/ 0 w 2228400"/>
                <a:gd name="connsiteY3" fmla="*/ 0 h 252000"/>
                <a:gd name="connsiteX4" fmla="*/ 0 w 2228400"/>
                <a:gd name="connsiteY4" fmla="*/ 0 h 252000"/>
                <a:gd name="connsiteX5" fmla="*/ 0 w 2228400"/>
                <a:gd name="connsiteY5" fmla="*/ 0 h 252000"/>
                <a:gd name="connsiteX6" fmla="*/ 2228400 w 2228400"/>
                <a:gd name="connsiteY6" fmla="*/ 0 h 252000"/>
                <a:gd name="connsiteX7" fmla="*/ 2228400 w 2228400"/>
                <a:gd name="connsiteY7" fmla="*/ 0 h 252000"/>
                <a:gd name="connsiteX8" fmla="*/ 2228400 w 2228400"/>
                <a:gd name="connsiteY8" fmla="*/ 0 h 252000"/>
                <a:gd name="connsiteX9" fmla="*/ 2228400 w 2228400"/>
                <a:gd name="connsiteY9" fmla="*/ 252000 h 252000"/>
                <a:gd name="connsiteX10" fmla="*/ 2228400 w 2228400"/>
                <a:gd name="connsiteY10" fmla="*/ 252000 h 252000"/>
                <a:gd name="connsiteX11" fmla="*/ 2228400 w 2228400"/>
                <a:gd name="connsiteY11" fmla="*/ 252000 h 252000"/>
                <a:gd name="connsiteX0" fmla="*/ 0 w 2228400"/>
                <a:gd name="connsiteY0" fmla="*/ 0 h 252000"/>
                <a:gd name="connsiteX1" fmla="*/ 0 w 2228400"/>
                <a:gd name="connsiteY1" fmla="*/ 0 h 252000"/>
                <a:gd name="connsiteX2" fmla="*/ 0 w 2228400"/>
                <a:gd name="connsiteY2" fmla="*/ 0 h 252000"/>
                <a:gd name="connsiteX3" fmla="*/ 2228400 w 2228400"/>
                <a:gd name="connsiteY3" fmla="*/ 0 h 252000"/>
                <a:gd name="connsiteX4" fmla="*/ 2228400 w 2228400"/>
                <a:gd name="connsiteY4" fmla="*/ 0 h 252000"/>
                <a:gd name="connsiteX5" fmla="*/ 2228400 w 2228400"/>
                <a:gd name="connsiteY5" fmla="*/ 0 h 252000"/>
                <a:gd name="connsiteX6" fmla="*/ 2228400 w 2228400"/>
                <a:gd name="connsiteY6" fmla="*/ 252000 h 252000"/>
                <a:gd name="connsiteX7" fmla="*/ 2228400 w 2228400"/>
                <a:gd name="connsiteY7" fmla="*/ 252000 h 252000"/>
                <a:gd name="connsiteX8" fmla="*/ 2228400 w 2228400"/>
                <a:gd name="connsiteY8" fmla="*/ 252000 h 252000"/>
                <a:gd name="connsiteX9" fmla="*/ 0 w 2228400"/>
                <a:gd name="connsiteY9" fmla="*/ 252000 h 252000"/>
                <a:gd name="connsiteX10" fmla="*/ 0 w 2228400"/>
                <a:gd name="connsiteY10" fmla="*/ 252000 h 252000"/>
                <a:gd name="connsiteX11" fmla="*/ 0 w 2228400"/>
                <a:gd name="connsiteY11" fmla="*/ 252000 h 252000"/>
                <a:gd name="connsiteX12" fmla="*/ 0 w 2228400"/>
                <a:gd name="connsiteY12" fmla="*/ 0 h 252000"/>
                <a:gd name="connsiteX0" fmla="*/ 0 w 2228400"/>
                <a:gd name="connsiteY0" fmla="*/ 252000 h 252000"/>
                <a:gd name="connsiteX1" fmla="*/ 0 w 2228400"/>
                <a:gd name="connsiteY1" fmla="*/ 252000 h 252000"/>
                <a:gd name="connsiteX2" fmla="*/ 0 w 2228400"/>
                <a:gd name="connsiteY2" fmla="*/ 252000 h 252000"/>
                <a:gd name="connsiteX3" fmla="*/ 0 w 2228400"/>
                <a:gd name="connsiteY3" fmla="*/ 0 h 252000"/>
                <a:gd name="connsiteX4" fmla="*/ 0 w 2228400"/>
                <a:gd name="connsiteY4" fmla="*/ 0 h 252000"/>
                <a:gd name="connsiteX5" fmla="*/ 0 w 2228400"/>
                <a:gd name="connsiteY5" fmla="*/ 0 h 252000"/>
                <a:gd name="connsiteX6" fmla="*/ 2228400 w 2228400"/>
                <a:gd name="connsiteY6" fmla="*/ 0 h 252000"/>
                <a:gd name="connsiteX7" fmla="*/ 2228400 w 2228400"/>
                <a:gd name="connsiteY7" fmla="*/ 0 h 252000"/>
                <a:gd name="connsiteX8" fmla="*/ 2228400 w 2228400"/>
                <a:gd name="connsiteY8" fmla="*/ 252000 h 252000"/>
                <a:gd name="connsiteX9" fmla="*/ 2228400 w 2228400"/>
                <a:gd name="connsiteY9" fmla="*/ 252000 h 252000"/>
                <a:gd name="connsiteX10" fmla="*/ 2228400 w 2228400"/>
                <a:gd name="connsiteY10" fmla="*/ 252000 h 252000"/>
                <a:gd name="connsiteX0" fmla="*/ 0 w 2228400"/>
                <a:gd name="connsiteY0" fmla="*/ 0 h 252000"/>
                <a:gd name="connsiteX1" fmla="*/ 0 w 2228400"/>
                <a:gd name="connsiteY1" fmla="*/ 0 h 252000"/>
                <a:gd name="connsiteX2" fmla="*/ 0 w 2228400"/>
                <a:gd name="connsiteY2" fmla="*/ 0 h 252000"/>
                <a:gd name="connsiteX3" fmla="*/ 2228400 w 2228400"/>
                <a:gd name="connsiteY3" fmla="*/ 0 h 252000"/>
                <a:gd name="connsiteX4" fmla="*/ 2228400 w 2228400"/>
                <a:gd name="connsiteY4" fmla="*/ 0 h 252000"/>
                <a:gd name="connsiteX5" fmla="*/ 2228400 w 2228400"/>
                <a:gd name="connsiteY5" fmla="*/ 0 h 252000"/>
                <a:gd name="connsiteX6" fmla="*/ 2228400 w 2228400"/>
                <a:gd name="connsiteY6" fmla="*/ 252000 h 252000"/>
                <a:gd name="connsiteX7" fmla="*/ 2228400 w 2228400"/>
                <a:gd name="connsiteY7" fmla="*/ 252000 h 252000"/>
                <a:gd name="connsiteX8" fmla="*/ 2228400 w 2228400"/>
                <a:gd name="connsiteY8" fmla="*/ 252000 h 252000"/>
                <a:gd name="connsiteX9" fmla="*/ 0 w 2228400"/>
                <a:gd name="connsiteY9" fmla="*/ 252000 h 252000"/>
                <a:gd name="connsiteX10" fmla="*/ 0 w 2228400"/>
                <a:gd name="connsiteY10" fmla="*/ 252000 h 252000"/>
                <a:gd name="connsiteX11" fmla="*/ 0 w 2228400"/>
                <a:gd name="connsiteY11" fmla="*/ 252000 h 252000"/>
                <a:gd name="connsiteX12" fmla="*/ 0 w 2228400"/>
                <a:gd name="connsiteY12" fmla="*/ 0 h 252000"/>
                <a:gd name="connsiteX0" fmla="*/ 0 w 2228400"/>
                <a:gd name="connsiteY0" fmla="*/ 252000 h 252000"/>
                <a:gd name="connsiteX1" fmla="*/ 0 w 2228400"/>
                <a:gd name="connsiteY1" fmla="*/ 252000 h 252000"/>
                <a:gd name="connsiteX2" fmla="*/ 0 w 2228400"/>
                <a:gd name="connsiteY2" fmla="*/ 252000 h 252000"/>
                <a:gd name="connsiteX3" fmla="*/ 0 w 2228400"/>
                <a:gd name="connsiteY3" fmla="*/ 0 h 252000"/>
                <a:gd name="connsiteX4" fmla="*/ 0 w 2228400"/>
                <a:gd name="connsiteY4" fmla="*/ 0 h 252000"/>
                <a:gd name="connsiteX5" fmla="*/ 0 w 2228400"/>
                <a:gd name="connsiteY5" fmla="*/ 0 h 252000"/>
                <a:gd name="connsiteX6" fmla="*/ 2228400 w 2228400"/>
                <a:gd name="connsiteY6" fmla="*/ 0 h 252000"/>
                <a:gd name="connsiteX7" fmla="*/ 2228400 w 2228400"/>
                <a:gd name="connsiteY7" fmla="*/ 0 h 252000"/>
                <a:gd name="connsiteX8" fmla="*/ 2228400 w 2228400"/>
                <a:gd name="connsiteY8" fmla="*/ 252000 h 252000"/>
                <a:gd name="connsiteX9" fmla="*/ 2228400 w 2228400"/>
                <a:gd name="connsiteY9" fmla="*/ 252000 h 252000"/>
                <a:gd name="connsiteX0" fmla="*/ 0 w 2228400"/>
                <a:gd name="connsiteY0" fmla="*/ 0 h 252000"/>
                <a:gd name="connsiteX1" fmla="*/ 0 w 2228400"/>
                <a:gd name="connsiteY1" fmla="*/ 0 h 252000"/>
                <a:gd name="connsiteX2" fmla="*/ 0 w 2228400"/>
                <a:gd name="connsiteY2" fmla="*/ 0 h 252000"/>
                <a:gd name="connsiteX3" fmla="*/ 2228400 w 2228400"/>
                <a:gd name="connsiteY3" fmla="*/ 0 h 252000"/>
                <a:gd name="connsiteX4" fmla="*/ 2228400 w 2228400"/>
                <a:gd name="connsiteY4" fmla="*/ 0 h 252000"/>
                <a:gd name="connsiteX5" fmla="*/ 2228400 w 2228400"/>
                <a:gd name="connsiteY5" fmla="*/ 0 h 252000"/>
                <a:gd name="connsiteX6" fmla="*/ 2228400 w 2228400"/>
                <a:gd name="connsiteY6" fmla="*/ 252000 h 252000"/>
                <a:gd name="connsiteX7" fmla="*/ 2228400 w 2228400"/>
                <a:gd name="connsiteY7" fmla="*/ 252000 h 252000"/>
                <a:gd name="connsiteX8" fmla="*/ 2228400 w 2228400"/>
                <a:gd name="connsiteY8" fmla="*/ 252000 h 252000"/>
                <a:gd name="connsiteX9" fmla="*/ 0 w 2228400"/>
                <a:gd name="connsiteY9" fmla="*/ 252000 h 252000"/>
                <a:gd name="connsiteX10" fmla="*/ 0 w 2228400"/>
                <a:gd name="connsiteY10" fmla="*/ 252000 h 252000"/>
                <a:gd name="connsiteX11" fmla="*/ 0 w 2228400"/>
                <a:gd name="connsiteY11" fmla="*/ 252000 h 252000"/>
                <a:gd name="connsiteX12" fmla="*/ 0 w 2228400"/>
                <a:gd name="connsiteY12" fmla="*/ 0 h 252000"/>
                <a:gd name="connsiteX0" fmla="*/ 0 w 2228400"/>
                <a:gd name="connsiteY0" fmla="*/ 252000 h 252000"/>
                <a:gd name="connsiteX1" fmla="*/ 0 w 2228400"/>
                <a:gd name="connsiteY1" fmla="*/ 252000 h 252000"/>
                <a:gd name="connsiteX2" fmla="*/ 0 w 2228400"/>
                <a:gd name="connsiteY2" fmla="*/ 252000 h 252000"/>
                <a:gd name="connsiteX3" fmla="*/ 0 w 2228400"/>
                <a:gd name="connsiteY3" fmla="*/ 0 h 252000"/>
                <a:gd name="connsiteX4" fmla="*/ 0 w 2228400"/>
                <a:gd name="connsiteY4" fmla="*/ 0 h 252000"/>
                <a:gd name="connsiteX5" fmla="*/ 0 w 2228400"/>
                <a:gd name="connsiteY5" fmla="*/ 0 h 252000"/>
                <a:gd name="connsiteX6" fmla="*/ 2228400 w 2228400"/>
                <a:gd name="connsiteY6" fmla="*/ 0 h 252000"/>
                <a:gd name="connsiteX7" fmla="*/ 2228400 w 2228400"/>
                <a:gd name="connsiteY7" fmla="*/ 252000 h 252000"/>
                <a:gd name="connsiteX8" fmla="*/ 2228400 w 2228400"/>
                <a:gd name="connsiteY8" fmla="*/ 252000 h 252000"/>
                <a:gd name="connsiteX0" fmla="*/ 0 w 2228400"/>
                <a:gd name="connsiteY0" fmla="*/ 0 h 252000"/>
                <a:gd name="connsiteX1" fmla="*/ 0 w 2228400"/>
                <a:gd name="connsiteY1" fmla="*/ 0 h 252000"/>
                <a:gd name="connsiteX2" fmla="*/ 0 w 2228400"/>
                <a:gd name="connsiteY2" fmla="*/ 0 h 252000"/>
                <a:gd name="connsiteX3" fmla="*/ 2228400 w 2228400"/>
                <a:gd name="connsiteY3" fmla="*/ 0 h 252000"/>
                <a:gd name="connsiteX4" fmla="*/ 2228400 w 2228400"/>
                <a:gd name="connsiteY4" fmla="*/ 0 h 252000"/>
                <a:gd name="connsiteX5" fmla="*/ 2228400 w 2228400"/>
                <a:gd name="connsiteY5" fmla="*/ 0 h 252000"/>
                <a:gd name="connsiteX6" fmla="*/ 2228400 w 2228400"/>
                <a:gd name="connsiteY6" fmla="*/ 252000 h 252000"/>
                <a:gd name="connsiteX7" fmla="*/ 2228400 w 2228400"/>
                <a:gd name="connsiteY7" fmla="*/ 252000 h 252000"/>
                <a:gd name="connsiteX8" fmla="*/ 2228400 w 2228400"/>
                <a:gd name="connsiteY8" fmla="*/ 252000 h 252000"/>
                <a:gd name="connsiteX9" fmla="*/ 0 w 2228400"/>
                <a:gd name="connsiteY9" fmla="*/ 252000 h 252000"/>
                <a:gd name="connsiteX10" fmla="*/ 0 w 2228400"/>
                <a:gd name="connsiteY10" fmla="*/ 252000 h 252000"/>
                <a:gd name="connsiteX11" fmla="*/ 0 w 2228400"/>
                <a:gd name="connsiteY11" fmla="*/ 252000 h 252000"/>
                <a:gd name="connsiteX12" fmla="*/ 0 w 2228400"/>
                <a:gd name="connsiteY12" fmla="*/ 0 h 252000"/>
                <a:gd name="connsiteX0" fmla="*/ 0 w 2228400"/>
                <a:gd name="connsiteY0" fmla="*/ 252000 h 252000"/>
                <a:gd name="connsiteX1" fmla="*/ 0 w 2228400"/>
                <a:gd name="connsiteY1" fmla="*/ 252000 h 252000"/>
                <a:gd name="connsiteX2" fmla="*/ 0 w 2228400"/>
                <a:gd name="connsiteY2" fmla="*/ 252000 h 252000"/>
                <a:gd name="connsiteX3" fmla="*/ 0 w 2228400"/>
                <a:gd name="connsiteY3" fmla="*/ 0 h 252000"/>
                <a:gd name="connsiteX4" fmla="*/ 0 w 2228400"/>
                <a:gd name="connsiteY4" fmla="*/ 0 h 252000"/>
                <a:gd name="connsiteX5" fmla="*/ 0 w 2228400"/>
                <a:gd name="connsiteY5" fmla="*/ 0 h 252000"/>
                <a:gd name="connsiteX6" fmla="*/ 2228400 w 2228400"/>
                <a:gd name="connsiteY6" fmla="*/ 0 h 252000"/>
                <a:gd name="connsiteX7" fmla="*/ 2228400 w 2228400"/>
                <a:gd name="connsiteY7" fmla="*/ 252000 h 252000"/>
                <a:gd name="connsiteX0" fmla="*/ 0 w 2228400"/>
                <a:gd name="connsiteY0" fmla="*/ 0 h 252000"/>
                <a:gd name="connsiteX1" fmla="*/ 0 w 2228400"/>
                <a:gd name="connsiteY1" fmla="*/ 0 h 252000"/>
                <a:gd name="connsiteX2" fmla="*/ 0 w 2228400"/>
                <a:gd name="connsiteY2" fmla="*/ 0 h 252000"/>
                <a:gd name="connsiteX3" fmla="*/ 2228400 w 2228400"/>
                <a:gd name="connsiteY3" fmla="*/ 0 h 252000"/>
                <a:gd name="connsiteX4" fmla="*/ 2228400 w 2228400"/>
                <a:gd name="connsiteY4" fmla="*/ 0 h 252000"/>
                <a:gd name="connsiteX5" fmla="*/ 2228400 w 2228400"/>
                <a:gd name="connsiteY5" fmla="*/ 0 h 252000"/>
                <a:gd name="connsiteX6" fmla="*/ 2228400 w 2228400"/>
                <a:gd name="connsiteY6" fmla="*/ 252000 h 252000"/>
                <a:gd name="connsiteX7" fmla="*/ 2228400 w 2228400"/>
                <a:gd name="connsiteY7" fmla="*/ 252000 h 252000"/>
                <a:gd name="connsiteX8" fmla="*/ 2228400 w 2228400"/>
                <a:gd name="connsiteY8" fmla="*/ 252000 h 252000"/>
                <a:gd name="connsiteX9" fmla="*/ 0 w 2228400"/>
                <a:gd name="connsiteY9" fmla="*/ 252000 h 252000"/>
                <a:gd name="connsiteX10" fmla="*/ 0 w 2228400"/>
                <a:gd name="connsiteY10" fmla="*/ 252000 h 252000"/>
                <a:gd name="connsiteX11" fmla="*/ 0 w 2228400"/>
                <a:gd name="connsiteY11" fmla="*/ 252000 h 252000"/>
                <a:gd name="connsiteX12" fmla="*/ 0 w 2228400"/>
                <a:gd name="connsiteY12" fmla="*/ 0 h 252000"/>
                <a:gd name="connsiteX0" fmla="*/ 0 w 2228400"/>
                <a:gd name="connsiteY0" fmla="*/ 252000 h 252000"/>
                <a:gd name="connsiteX1" fmla="*/ 0 w 2228400"/>
                <a:gd name="connsiteY1" fmla="*/ 252000 h 252000"/>
                <a:gd name="connsiteX2" fmla="*/ 0 w 2228400"/>
                <a:gd name="connsiteY2" fmla="*/ 252000 h 252000"/>
                <a:gd name="connsiteX3" fmla="*/ 0 w 2228400"/>
                <a:gd name="connsiteY3" fmla="*/ 0 h 252000"/>
                <a:gd name="connsiteX4" fmla="*/ 0 w 2228400"/>
                <a:gd name="connsiteY4" fmla="*/ 0 h 252000"/>
                <a:gd name="connsiteX5" fmla="*/ 0 w 2228400"/>
                <a:gd name="connsiteY5" fmla="*/ 0 h 25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00" h="252000" stroke="0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228400" y="0"/>
                  </a:lnTo>
                  <a:lnTo>
                    <a:pt x="2228400" y="0"/>
                  </a:lnTo>
                  <a:lnTo>
                    <a:pt x="2228400" y="0"/>
                  </a:lnTo>
                  <a:lnTo>
                    <a:pt x="2228400" y="252000"/>
                  </a:lnTo>
                  <a:lnTo>
                    <a:pt x="2228400" y="252000"/>
                  </a:lnTo>
                  <a:lnTo>
                    <a:pt x="2228400" y="252000"/>
                  </a:lnTo>
                  <a:lnTo>
                    <a:pt x="0" y="252000"/>
                  </a:lnTo>
                  <a:lnTo>
                    <a:pt x="0" y="252000"/>
                  </a:lnTo>
                  <a:lnTo>
                    <a:pt x="0" y="252000"/>
                  </a:lnTo>
                  <a:lnTo>
                    <a:pt x="0" y="0"/>
                  </a:lnTo>
                  <a:close/>
                </a:path>
                <a:path w="2228400" h="252000" fill="none">
                  <a:moveTo>
                    <a:pt x="0" y="252000"/>
                  </a:moveTo>
                  <a:lnTo>
                    <a:pt x="0" y="252000"/>
                  </a:lnTo>
                  <a:lnTo>
                    <a:pt x="0" y="25200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chemeClr val="bg2">
                <a:lumMod val="2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latinLnBrk="0"/>
              <a:r>
                <a:rPr lang="ko-KR" altLang="en-US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Monotype Sorts" pitchFamily="2" charset="2"/>
                </a:rPr>
                <a:t>현황</a:t>
              </a:r>
            </a:p>
          </p:txBody>
        </p:sp>
        <p:sp>
          <p:nvSpPr>
            <p:cNvPr id="131" name="직사각형 130">
              <a:extLst>
                <a:ext uri="{FF2B5EF4-FFF2-40B4-BE49-F238E27FC236}">
                  <a16:creationId xmlns="" xmlns:a16="http://schemas.microsoft.com/office/drawing/2014/main" id="{7DAE912C-8F76-43AB-AFC4-159010AFBCF5}"/>
                </a:ext>
              </a:extLst>
            </p:cNvPr>
            <p:cNvSpPr/>
            <p:nvPr/>
          </p:nvSpPr>
          <p:spPr>
            <a:xfrm>
              <a:off x="7145968" y="1484784"/>
              <a:ext cx="2415544" cy="387660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latinLnBrk="0"/>
              <a:r>
                <a:rPr lang="ko-KR" altLang="en-US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개선 방향성</a:t>
              </a:r>
            </a:p>
          </p:txBody>
        </p:sp>
        <p:sp>
          <p:nvSpPr>
            <p:cNvPr id="132" name="직사각형 131">
              <a:extLst>
                <a:ext uri="{FF2B5EF4-FFF2-40B4-BE49-F238E27FC236}">
                  <a16:creationId xmlns="" xmlns:a16="http://schemas.microsoft.com/office/drawing/2014/main" id="{C3219120-A8FB-4569-9D1C-05438B9C5DD2}"/>
                </a:ext>
              </a:extLst>
            </p:cNvPr>
            <p:cNvSpPr/>
            <p:nvPr/>
          </p:nvSpPr>
          <p:spPr>
            <a:xfrm>
              <a:off x="4802155" y="1484784"/>
              <a:ext cx="2108772" cy="387660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latinLnBrk="0"/>
              <a:r>
                <a:rPr lang="ko-KR" altLang="en-US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대응방안</a:t>
              </a:r>
            </a:p>
          </p:txBody>
        </p:sp>
        <p:pic>
          <p:nvPicPr>
            <p:cNvPr id="133" name="그림 132">
              <a:extLst>
                <a:ext uri="{FF2B5EF4-FFF2-40B4-BE49-F238E27FC236}">
                  <a16:creationId xmlns="" xmlns:a16="http://schemas.microsoft.com/office/drawing/2014/main" id="{5E414369-A2F5-4FA8-8750-FA2A24AF78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81" t="12038" r="2869" b="80562"/>
            <a:stretch/>
          </p:blipFill>
          <p:spPr>
            <a:xfrm>
              <a:off x="1220504" y="3276267"/>
              <a:ext cx="3117342" cy="220261"/>
            </a:xfrm>
            <a:prstGeom prst="rect">
              <a:avLst/>
            </a:prstGeom>
          </p:spPr>
        </p:pic>
        <p:pic>
          <p:nvPicPr>
            <p:cNvPr id="134" name="그림 133">
              <a:extLst>
                <a:ext uri="{FF2B5EF4-FFF2-40B4-BE49-F238E27FC236}">
                  <a16:creationId xmlns="" xmlns:a16="http://schemas.microsoft.com/office/drawing/2014/main" id="{102B27C3-019C-4EA2-9B2C-E75683083C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81" t="12038" r="2869" b="80562"/>
            <a:stretch/>
          </p:blipFill>
          <p:spPr>
            <a:xfrm>
              <a:off x="1183701" y="4767880"/>
              <a:ext cx="3117342" cy="220261"/>
            </a:xfrm>
            <a:prstGeom prst="rect">
              <a:avLst/>
            </a:prstGeom>
          </p:spPr>
        </p:pic>
        <p:pic>
          <p:nvPicPr>
            <p:cNvPr id="135" name="Picture 2" descr="D:\문서관리\img\gra_bar.png">
              <a:extLst>
                <a:ext uri="{FF2B5EF4-FFF2-40B4-BE49-F238E27FC236}">
                  <a16:creationId xmlns="" xmlns:a16="http://schemas.microsoft.com/office/drawing/2014/main" id="{523D387C-F892-4ED5-B0D0-AD0FBD7636F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"/>
            <a:stretch/>
          </p:blipFill>
          <p:spPr bwMode="auto">
            <a:xfrm>
              <a:off x="1183701" y="1766366"/>
              <a:ext cx="3218152" cy="2004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6" name="Picture 2" descr="D:\문서관리\img\gra_bar.png">
              <a:extLst>
                <a:ext uri="{FF2B5EF4-FFF2-40B4-BE49-F238E27FC236}">
                  <a16:creationId xmlns="" xmlns:a16="http://schemas.microsoft.com/office/drawing/2014/main" id="{6E5EE6EA-7132-4C2D-807D-E2FCE32112C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"/>
            <a:stretch/>
          </p:blipFill>
          <p:spPr bwMode="auto">
            <a:xfrm>
              <a:off x="4783614" y="1785485"/>
              <a:ext cx="2127312" cy="211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7" name="Picture 2" descr="D:\문서관리\img\gra_bar.png">
              <a:extLst>
                <a:ext uri="{FF2B5EF4-FFF2-40B4-BE49-F238E27FC236}">
                  <a16:creationId xmlns="" xmlns:a16="http://schemas.microsoft.com/office/drawing/2014/main" id="{D44A4E63-9C5D-4F56-8D1D-9AC61ADF840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"/>
            <a:stretch/>
          </p:blipFill>
          <p:spPr bwMode="auto">
            <a:xfrm>
              <a:off x="7124730" y="1785485"/>
              <a:ext cx="2436780" cy="211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5044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="" xmlns:a16="http://schemas.microsoft.com/office/drawing/2014/main" id="{6951C09E-347F-4FE7-8BEC-8F0BD6B40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/>
              <a:t>현황 및 개선 방향성</a:t>
            </a:r>
            <a:r>
              <a:rPr lang="en-US" altLang="ko-KR" dirty="0"/>
              <a:t> - </a:t>
            </a:r>
            <a:r>
              <a:rPr lang="ko-KR" altLang="en-US" dirty="0" smtClean="0"/>
              <a:t>인프라 </a:t>
            </a:r>
            <a:r>
              <a:rPr lang="ko-KR" altLang="en-US" dirty="0"/>
              <a:t>구성 방향 </a:t>
            </a:r>
            <a:r>
              <a:rPr lang="en-US" altLang="ko-KR" dirty="0"/>
              <a:t>(To-Be)</a:t>
            </a:r>
            <a:endParaRPr lang="ko-KR" altLang="en-US" dirty="0"/>
          </a:p>
        </p:txBody>
      </p:sp>
      <p:sp>
        <p:nvSpPr>
          <p:cNvPr id="5" name="텍스트 개체 틀 2">
            <a:extLst>
              <a:ext uri="{FF2B5EF4-FFF2-40B4-BE49-F238E27FC236}">
                <a16:creationId xmlns="" xmlns:a16="http://schemas.microsoft.com/office/drawing/2014/main" id="{91BDE616-90EE-4CF1-BAF6-E0681A0EEE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ko-KR" altLang="en-US" sz="1600" b="1" dirty="0" smtClean="0">
                <a:solidFill>
                  <a:schemeClr val="tx1"/>
                </a:solidFill>
                <a:latin typeface="+mn-ea"/>
                <a:ea typeface="+mn-ea"/>
                <a:cs typeface="+mn-cs"/>
              </a:rPr>
              <a:t>장애 예방 시스템의 확대 </a:t>
            </a:r>
            <a:r>
              <a:rPr lang="ko-KR" altLang="en-US" sz="1600" b="1" dirty="0" err="1" smtClean="0">
                <a:solidFill>
                  <a:schemeClr val="tx1"/>
                </a:solidFill>
                <a:latin typeface="+mn-ea"/>
                <a:ea typeface="+mn-ea"/>
                <a:cs typeface="+mn-cs"/>
              </a:rPr>
              <a:t>적용시</a:t>
            </a:r>
            <a:r>
              <a:rPr lang="ko-KR" altLang="en-US" sz="1600" b="1" dirty="0" smtClean="0">
                <a:solidFill>
                  <a:schemeClr val="tx1"/>
                </a:solidFill>
                <a:latin typeface="+mn-ea"/>
                <a:ea typeface="+mn-ea"/>
                <a:cs typeface="+mn-cs"/>
              </a:rPr>
              <a:t> 수집데이터 증가를 유연하게 대응할 수 있는 시스템 구조 개선 및 인덱싱 조정 작업을 통한 분석 시스템 구조 </a:t>
            </a:r>
            <a:r>
              <a:rPr lang="ko-KR" altLang="en-US" sz="1600" b="1" dirty="0" err="1" smtClean="0">
                <a:solidFill>
                  <a:schemeClr val="tx1"/>
                </a:solidFill>
                <a:latin typeface="+mn-ea"/>
                <a:ea typeface="+mn-ea"/>
                <a:cs typeface="+mn-cs"/>
              </a:rPr>
              <a:t>개선를</a:t>
            </a:r>
            <a:r>
              <a:rPr lang="ko-KR" altLang="en-US" sz="1600" b="1" dirty="0" smtClean="0">
                <a:solidFill>
                  <a:schemeClr val="tx1"/>
                </a:solidFill>
                <a:latin typeface="+mn-ea"/>
                <a:ea typeface="+mn-ea"/>
                <a:cs typeface="+mn-cs"/>
              </a:rPr>
              <a:t> 하기 위한 아키텍처로 구축할 예정임</a:t>
            </a:r>
            <a:r>
              <a:rPr lang="en-US" altLang="ko-KR" sz="1600" b="1" dirty="0" smtClean="0">
                <a:solidFill>
                  <a:schemeClr val="tx1"/>
                </a:solidFill>
                <a:latin typeface="+mn-ea"/>
                <a:ea typeface="+mn-ea"/>
                <a:cs typeface="+mn-cs"/>
              </a:rPr>
              <a:t>.</a:t>
            </a:r>
            <a:r>
              <a:rPr lang="ko-KR" altLang="en-US" sz="1600" b="1" dirty="0" smtClean="0">
                <a:solidFill>
                  <a:schemeClr val="tx1"/>
                </a:solidFill>
                <a:latin typeface="+mn-ea"/>
                <a:ea typeface="+mn-ea"/>
                <a:cs typeface="+mn-cs"/>
              </a:rPr>
              <a:t> </a:t>
            </a:r>
            <a:endParaRPr lang="ko-KR" altLang="en-US" sz="1600" b="1" dirty="0">
              <a:solidFill>
                <a:schemeClr val="tx1"/>
              </a:solidFill>
              <a:latin typeface="+mn-ea"/>
              <a:ea typeface="+mn-ea"/>
              <a:cs typeface="+mn-cs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="" xmlns:a16="http://schemas.microsoft.com/office/drawing/2014/main" id="{08D3661E-1492-4F4C-812B-1CD1D427F145}"/>
              </a:ext>
            </a:extLst>
          </p:cNvPr>
          <p:cNvSpPr>
            <a:spLocks noChangeArrowheads="1"/>
          </p:cNvSpPr>
          <p:nvPr/>
        </p:nvSpPr>
        <p:spPr bwMode="gray">
          <a:xfrm>
            <a:off x="956556" y="1861324"/>
            <a:ext cx="720080" cy="34354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>
            <a:outerShdw blurRad="2159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23">
              <a:defRPr/>
            </a:pPr>
            <a:r>
              <a:rPr lang="en-US" altLang="ko-KR" sz="900" kern="0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rPr>
              <a:t>Tomcat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="" xmlns:a16="http://schemas.microsoft.com/office/drawing/2014/main" id="{7CED6247-7781-4FDC-85C5-30D851722B85}"/>
              </a:ext>
            </a:extLst>
          </p:cNvPr>
          <p:cNvSpPr/>
          <p:nvPr/>
        </p:nvSpPr>
        <p:spPr>
          <a:xfrm>
            <a:off x="263525" y="2469375"/>
            <a:ext cx="525217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 defTabSz="847428" latinLnBrk="0">
              <a:spcBef>
                <a:spcPts val="81"/>
              </a:spcBef>
              <a:buClr>
                <a:schemeClr val="tx1">
                  <a:lumMod val="65000"/>
                  <a:lumOff val="35000"/>
                </a:schemeClr>
              </a:buClr>
              <a:buSzPct val="100000"/>
              <a:tabLst>
                <a:tab pos="4589264" algn="l"/>
              </a:tabLst>
              <a:defRPr/>
            </a:pPr>
            <a:r>
              <a:rPr lang="ko-KR" altLang="en-US" sz="600" kern="0" spc="-57" dirty="0">
                <a:ln>
                  <a:solidFill>
                    <a:srgbClr val="FFFFFF">
                      <a:alpha val="4000"/>
                    </a:srgbClr>
                  </a:solidFill>
                </a:ln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ea typeface="+mn-ea"/>
                <a:cs typeface="Arial" charset="0"/>
              </a:rPr>
              <a:t>사용자</a:t>
            </a:r>
            <a:r>
              <a:rPr lang="en-US" altLang="ko-KR" sz="600" kern="0" spc="-57" dirty="0">
                <a:ln>
                  <a:solidFill>
                    <a:srgbClr val="FFFFFF">
                      <a:alpha val="4000"/>
                    </a:srgbClr>
                  </a:solidFill>
                </a:ln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ea typeface="+mn-ea"/>
                <a:cs typeface="Arial" charset="0"/>
              </a:rPr>
              <a:t>/</a:t>
            </a:r>
            <a:r>
              <a:rPr lang="ko-KR" altLang="en-US" sz="600" kern="0" spc="-57" dirty="0">
                <a:ln>
                  <a:solidFill>
                    <a:srgbClr val="FFFFFF">
                      <a:alpha val="4000"/>
                    </a:srgbClr>
                  </a:solidFill>
                </a:ln>
                <a:solidFill>
                  <a:srgbClr val="000000">
                    <a:lumMod val="75000"/>
                    <a:lumOff val="25000"/>
                  </a:srgbClr>
                </a:solidFill>
                <a:latin typeface="+mn-ea"/>
                <a:ea typeface="+mn-ea"/>
                <a:cs typeface="Arial" charset="0"/>
              </a:rPr>
              <a:t>운영자</a:t>
            </a:r>
            <a:endParaRPr lang="en-US" altLang="ko-KR" sz="600" kern="0" spc="-57" dirty="0">
              <a:ln>
                <a:solidFill>
                  <a:srgbClr val="FFFFFF">
                    <a:alpha val="4000"/>
                  </a:srgbClr>
                </a:solidFill>
              </a:ln>
              <a:solidFill>
                <a:srgbClr val="000000">
                  <a:lumMod val="75000"/>
                  <a:lumOff val="25000"/>
                </a:srgbClr>
              </a:solidFill>
              <a:latin typeface="+mn-ea"/>
              <a:ea typeface="+mn-ea"/>
              <a:cs typeface="Arial" charset="0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="" xmlns:a16="http://schemas.microsoft.com/office/drawing/2014/main" id="{93944EF3-FA63-40E7-A6D3-1497ECF91788}"/>
              </a:ext>
            </a:extLst>
          </p:cNvPr>
          <p:cNvGrpSpPr>
            <a:grpSpLocks noChangeAspect="1"/>
          </p:cNvGrpSpPr>
          <p:nvPr/>
        </p:nvGrpSpPr>
        <p:grpSpPr>
          <a:xfrm>
            <a:off x="402413" y="2170035"/>
            <a:ext cx="326073" cy="263805"/>
            <a:chOff x="10559590" y="3352258"/>
            <a:chExt cx="540333" cy="328360"/>
          </a:xfrm>
        </p:grpSpPr>
        <p:pic>
          <p:nvPicPr>
            <p:cNvPr id="45" name="Picture 10" descr="Laptop.png">
              <a:extLst>
                <a:ext uri="{FF2B5EF4-FFF2-40B4-BE49-F238E27FC236}">
                  <a16:creationId xmlns="" xmlns:a16="http://schemas.microsoft.com/office/drawing/2014/main" id="{8E76F845-EFC8-4EB7-B4F4-D29CC436E5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59590" y="3406061"/>
              <a:ext cx="387272" cy="274557"/>
            </a:xfrm>
            <a:prstGeom prst="rect">
              <a:avLst/>
            </a:prstGeom>
          </p:spPr>
        </p:pic>
        <p:grpSp>
          <p:nvGrpSpPr>
            <p:cNvPr id="46" name="그룹 45">
              <a:extLst>
                <a:ext uri="{FF2B5EF4-FFF2-40B4-BE49-F238E27FC236}">
                  <a16:creationId xmlns="" xmlns:a16="http://schemas.microsoft.com/office/drawing/2014/main" id="{57620BA6-8A3A-4BC7-A016-BFC235F6EF77}"/>
                </a:ext>
              </a:extLst>
            </p:cNvPr>
            <p:cNvGrpSpPr/>
            <p:nvPr/>
          </p:nvGrpSpPr>
          <p:grpSpPr>
            <a:xfrm>
              <a:off x="10759272" y="3352258"/>
              <a:ext cx="340651" cy="188202"/>
              <a:chOff x="8792394" y="1268978"/>
              <a:chExt cx="340651" cy="188202"/>
            </a:xfrm>
          </p:grpSpPr>
          <p:sp>
            <p:nvSpPr>
              <p:cNvPr id="47" name="모서리가 둥근 직사각형 151">
                <a:extLst>
                  <a:ext uri="{FF2B5EF4-FFF2-40B4-BE49-F238E27FC236}">
                    <a16:creationId xmlns="" xmlns:a16="http://schemas.microsoft.com/office/drawing/2014/main" id="{D569793F-9636-4CDA-AD40-5A912F797365}"/>
                  </a:ext>
                </a:extLst>
              </p:cNvPr>
              <p:cNvSpPr/>
              <p:nvPr/>
            </p:nvSpPr>
            <p:spPr>
              <a:xfrm>
                <a:off x="8792394" y="1268978"/>
                <a:ext cx="340651" cy="188202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>
                  <a:latin typeface="+mn-ea"/>
                </a:endParaRPr>
              </a:p>
            </p:txBody>
          </p:sp>
          <p:pic>
            <p:nvPicPr>
              <p:cNvPr id="48" name="Picture 2" descr="User.png">
                <a:extLst>
                  <a:ext uri="{FF2B5EF4-FFF2-40B4-BE49-F238E27FC236}">
                    <a16:creationId xmlns="" xmlns:a16="http://schemas.microsoft.com/office/drawing/2014/main" id="{2258F8F9-3B12-47DD-8798-668BB75394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59293" y="1302501"/>
                <a:ext cx="85673" cy="113723"/>
              </a:xfrm>
              <a:prstGeom prst="rect">
                <a:avLst/>
              </a:prstGeom>
            </p:spPr>
          </p:pic>
          <p:pic>
            <p:nvPicPr>
              <p:cNvPr id="49" name="Picture 2" descr="User.png">
                <a:extLst>
                  <a:ext uri="{FF2B5EF4-FFF2-40B4-BE49-F238E27FC236}">
                    <a16:creationId xmlns="" xmlns:a16="http://schemas.microsoft.com/office/drawing/2014/main" id="{1BC1BA72-1BC1-4DBE-A4A2-5C1B10F82A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biLevel thresh="2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79423" y="1302501"/>
                <a:ext cx="85673" cy="113723"/>
              </a:xfrm>
              <a:prstGeom prst="rect">
                <a:avLst/>
              </a:prstGeom>
            </p:spPr>
          </p:pic>
        </p:grpSp>
      </p:grpSp>
      <p:sp>
        <p:nvSpPr>
          <p:cNvPr id="10" name="Rectangle 5">
            <a:extLst>
              <a:ext uri="{FF2B5EF4-FFF2-40B4-BE49-F238E27FC236}">
                <a16:creationId xmlns="" xmlns:a16="http://schemas.microsoft.com/office/drawing/2014/main" id="{8A680FA4-C7D6-4B33-8B9D-A2C39BDD6DDC}"/>
              </a:ext>
            </a:extLst>
          </p:cNvPr>
          <p:cNvSpPr>
            <a:spLocks noChangeArrowheads="1"/>
          </p:cNvSpPr>
          <p:nvPr/>
        </p:nvSpPr>
        <p:spPr bwMode="gray">
          <a:xfrm>
            <a:off x="956556" y="2384884"/>
            <a:ext cx="720080" cy="34354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>
            <a:outerShdw blurRad="2159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23">
              <a:defRPr/>
            </a:pPr>
            <a:r>
              <a:rPr lang="en-US" altLang="ko-KR" sz="900" kern="0" dirty="0" err="1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rPr>
              <a:t>NginX</a:t>
            </a:r>
            <a:endParaRPr lang="en-US" altLang="ko-KR" sz="900" kern="0" dirty="0">
              <a:solidFill>
                <a:srgbClr val="000000"/>
              </a:solidFill>
              <a:latin typeface="나눔고딕" pitchFamily="50" charset="-127"/>
              <a:ea typeface="나눔고딕" pitchFamily="50" charset="-127"/>
              <a:cs typeface="Calibri" pitchFamily="34" charset="0"/>
            </a:endParaRPr>
          </a:p>
        </p:txBody>
      </p:sp>
      <p:sp>
        <p:nvSpPr>
          <p:cNvPr id="11" name="Rectangle 5">
            <a:extLst>
              <a:ext uri="{FF2B5EF4-FFF2-40B4-BE49-F238E27FC236}">
                <a16:creationId xmlns="" xmlns:a16="http://schemas.microsoft.com/office/drawing/2014/main" id="{08260680-04B5-4EBF-BB1E-F19908EEF1E4}"/>
              </a:ext>
            </a:extLst>
          </p:cNvPr>
          <p:cNvSpPr>
            <a:spLocks noChangeArrowheads="1"/>
          </p:cNvSpPr>
          <p:nvPr/>
        </p:nvSpPr>
        <p:spPr bwMode="gray">
          <a:xfrm>
            <a:off x="2108684" y="1772816"/>
            <a:ext cx="902084" cy="34354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>
            <a:outerShdw blurRad="2159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23">
              <a:defRPr/>
            </a:pPr>
            <a:r>
              <a:rPr lang="en-US" altLang="ko-KR" sz="900" kern="0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rPr>
              <a:t>Kibana #1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D227DF1-AC04-47A4-B85B-90535566475D}"/>
              </a:ext>
            </a:extLst>
          </p:cNvPr>
          <p:cNvSpPr>
            <a:spLocks noChangeArrowheads="1"/>
          </p:cNvSpPr>
          <p:nvPr/>
        </p:nvSpPr>
        <p:spPr bwMode="gray">
          <a:xfrm>
            <a:off x="2108684" y="2185360"/>
            <a:ext cx="902084" cy="34354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>
            <a:outerShdw blurRad="2159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23">
              <a:defRPr/>
            </a:pPr>
            <a:r>
              <a:rPr lang="en-US" altLang="ko-KR" sz="900" kern="0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rPr>
              <a:t>Kibana #2</a:t>
            </a:r>
          </a:p>
        </p:txBody>
      </p:sp>
      <p:sp>
        <p:nvSpPr>
          <p:cNvPr id="13" name="Rectangle 5">
            <a:extLst>
              <a:ext uri="{FF2B5EF4-FFF2-40B4-BE49-F238E27FC236}">
                <a16:creationId xmlns="" xmlns:a16="http://schemas.microsoft.com/office/drawing/2014/main" id="{B1CDBD15-7991-446B-8C96-08A7475EA30A}"/>
              </a:ext>
            </a:extLst>
          </p:cNvPr>
          <p:cNvSpPr>
            <a:spLocks noChangeArrowheads="1"/>
          </p:cNvSpPr>
          <p:nvPr/>
        </p:nvSpPr>
        <p:spPr bwMode="gray">
          <a:xfrm>
            <a:off x="2108684" y="2725420"/>
            <a:ext cx="902084" cy="34354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>
            <a:outerShdw blurRad="2159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23">
              <a:defRPr/>
            </a:pPr>
            <a:r>
              <a:rPr lang="en-US" altLang="ko-KR" sz="900" kern="0" dirty="0" err="1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rPr>
              <a:t>Kibana</a:t>
            </a:r>
            <a:r>
              <a:rPr lang="en-US" altLang="ko-KR" sz="900" kern="0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rPr>
              <a:t> </a:t>
            </a:r>
            <a:r>
              <a:rPr lang="en-US" altLang="ko-KR" sz="900" kern="0" dirty="0" smtClean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rPr>
              <a:t>#n</a:t>
            </a:r>
            <a:endParaRPr lang="en-US" altLang="ko-KR" sz="900" kern="0" dirty="0">
              <a:solidFill>
                <a:srgbClr val="000000"/>
              </a:solidFill>
              <a:latin typeface="나눔고딕" pitchFamily="50" charset="-127"/>
              <a:ea typeface="나눔고딕" pitchFamily="50" charset="-127"/>
              <a:cs typeface="Calibri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60C7C419-9FE6-49AB-AA93-00271E240C20}"/>
              </a:ext>
            </a:extLst>
          </p:cNvPr>
          <p:cNvSpPr txBox="1"/>
          <p:nvPr/>
        </p:nvSpPr>
        <p:spPr>
          <a:xfrm>
            <a:off x="2360712" y="2375592"/>
            <a:ext cx="22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…</a:t>
            </a:r>
            <a:endParaRPr lang="ko-KR" altLang="en-US" dirty="0"/>
          </a:p>
        </p:txBody>
      </p:sp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A44C05A7-5A9A-4946-AC18-3E5DB115E5C6}"/>
              </a:ext>
            </a:extLst>
          </p:cNvPr>
          <p:cNvSpPr>
            <a:spLocks noChangeArrowheads="1"/>
          </p:cNvSpPr>
          <p:nvPr/>
        </p:nvSpPr>
        <p:spPr bwMode="gray">
          <a:xfrm>
            <a:off x="5205028" y="1681304"/>
            <a:ext cx="1168199" cy="343540"/>
          </a:xfrm>
          <a:prstGeom prst="rect">
            <a:avLst/>
          </a:prstGeom>
          <a:solidFill>
            <a:schemeClr val="accent6">
              <a:alpha val="46000"/>
            </a:scheme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>
            <a:outerShdw blurRad="2159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23">
              <a:defRPr/>
            </a:pPr>
            <a:r>
              <a:rPr lang="en-US" altLang="ko-KR" sz="900" kern="0" dirty="0" err="1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rPr>
              <a:t>ElasticSearch</a:t>
            </a:r>
            <a:r>
              <a:rPr lang="en-US" altLang="ko-KR" sz="900" kern="0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rPr>
              <a:t> #1</a:t>
            </a:r>
          </a:p>
        </p:txBody>
      </p:sp>
      <p:sp>
        <p:nvSpPr>
          <p:cNvPr id="17" name="Rectangle 5">
            <a:extLst>
              <a:ext uri="{FF2B5EF4-FFF2-40B4-BE49-F238E27FC236}">
                <a16:creationId xmlns="" xmlns:a16="http://schemas.microsoft.com/office/drawing/2014/main" id="{C57C9C18-B383-4494-8341-8473F64FDDE0}"/>
              </a:ext>
            </a:extLst>
          </p:cNvPr>
          <p:cNvSpPr>
            <a:spLocks noChangeArrowheads="1"/>
          </p:cNvSpPr>
          <p:nvPr/>
        </p:nvSpPr>
        <p:spPr bwMode="gray">
          <a:xfrm>
            <a:off x="5205028" y="2113352"/>
            <a:ext cx="1168199" cy="343540"/>
          </a:xfrm>
          <a:prstGeom prst="rect">
            <a:avLst/>
          </a:prstGeom>
          <a:solidFill>
            <a:schemeClr val="accent6">
              <a:alpha val="46000"/>
            </a:scheme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>
            <a:outerShdw blurRad="2159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23">
              <a:defRPr/>
            </a:pPr>
            <a:r>
              <a:rPr lang="en-US" altLang="ko-KR" sz="900" kern="0" dirty="0" err="1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rPr>
              <a:t>ElasticSearch</a:t>
            </a:r>
            <a:r>
              <a:rPr lang="en-US" altLang="ko-KR" sz="900" kern="0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rPr>
              <a:t> #2</a:t>
            </a:r>
          </a:p>
        </p:txBody>
      </p:sp>
      <p:sp>
        <p:nvSpPr>
          <p:cNvPr id="18" name="Rectangle 5">
            <a:extLst>
              <a:ext uri="{FF2B5EF4-FFF2-40B4-BE49-F238E27FC236}">
                <a16:creationId xmlns="" xmlns:a16="http://schemas.microsoft.com/office/drawing/2014/main" id="{AEC671B0-35A4-4859-98EA-A069EC7ED08E}"/>
              </a:ext>
            </a:extLst>
          </p:cNvPr>
          <p:cNvSpPr>
            <a:spLocks noChangeArrowheads="1"/>
          </p:cNvSpPr>
          <p:nvPr/>
        </p:nvSpPr>
        <p:spPr bwMode="gray">
          <a:xfrm>
            <a:off x="5205029" y="2564904"/>
            <a:ext cx="1168199" cy="343540"/>
          </a:xfrm>
          <a:prstGeom prst="rect">
            <a:avLst/>
          </a:prstGeom>
          <a:solidFill>
            <a:schemeClr val="accent6">
              <a:alpha val="46000"/>
            </a:scheme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>
            <a:outerShdw blurRad="2159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23">
              <a:defRPr/>
            </a:pPr>
            <a:r>
              <a:rPr lang="en-US" altLang="ko-KR" sz="900" kern="0" dirty="0" err="1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rPr>
              <a:t>ElasticSearch</a:t>
            </a:r>
            <a:r>
              <a:rPr lang="en-US" altLang="ko-KR" sz="900" kern="0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rPr>
              <a:t> #3</a:t>
            </a:r>
          </a:p>
        </p:txBody>
      </p:sp>
      <p:sp>
        <p:nvSpPr>
          <p:cNvPr id="19" name="Rectangle 5">
            <a:extLst>
              <a:ext uri="{FF2B5EF4-FFF2-40B4-BE49-F238E27FC236}">
                <a16:creationId xmlns="" xmlns:a16="http://schemas.microsoft.com/office/drawing/2014/main" id="{6EF5B024-951D-4794-850C-9879AAD1D28D}"/>
              </a:ext>
            </a:extLst>
          </p:cNvPr>
          <p:cNvSpPr>
            <a:spLocks noChangeArrowheads="1"/>
          </p:cNvSpPr>
          <p:nvPr/>
        </p:nvSpPr>
        <p:spPr bwMode="gray">
          <a:xfrm>
            <a:off x="5205028" y="3032956"/>
            <a:ext cx="1168199" cy="343540"/>
          </a:xfrm>
          <a:prstGeom prst="rect">
            <a:avLst/>
          </a:prstGeom>
          <a:solidFill>
            <a:schemeClr val="accent6">
              <a:alpha val="46000"/>
            </a:scheme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>
            <a:outerShdw blurRad="2159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23">
              <a:defRPr/>
            </a:pPr>
            <a:r>
              <a:rPr lang="en-US" altLang="ko-KR" sz="900" kern="0" dirty="0" err="1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rPr>
              <a:t>ElasticSearch</a:t>
            </a:r>
            <a:r>
              <a:rPr lang="en-US" altLang="ko-KR" sz="900" kern="0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rPr>
              <a:t> #4</a:t>
            </a:r>
          </a:p>
        </p:txBody>
      </p:sp>
      <p:pic>
        <p:nvPicPr>
          <p:cNvPr id="20" name="Picture 10" descr="Laptop.png">
            <a:extLst>
              <a:ext uri="{FF2B5EF4-FFF2-40B4-BE49-F238E27FC236}">
                <a16:creationId xmlns="" xmlns:a16="http://schemas.microsoft.com/office/drawing/2014/main" id="{BE7782D4-C8DF-400C-B12F-28695F2712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7338" y="1605467"/>
            <a:ext cx="233706" cy="220580"/>
          </a:xfrm>
          <a:prstGeom prst="rect">
            <a:avLst/>
          </a:prstGeom>
        </p:spPr>
      </p:pic>
      <p:pic>
        <p:nvPicPr>
          <p:cNvPr id="21" name="Picture 10" descr="Laptop.png">
            <a:extLst>
              <a:ext uri="{FF2B5EF4-FFF2-40B4-BE49-F238E27FC236}">
                <a16:creationId xmlns="" xmlns:a16="http://schemas.microsoft.com/office/drawing/2014/main" id="{8819FFEF-B90B-4239-9463-5B99C8E6358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7338" y="1914487"/>
            <a:ext cx="233706" cy="220580"/>
          </a:xfrm>
          <a:prstGeom prst="rect">
            <a:avLst/>
          </a:prstGeom>
        </p:spPr>
      </p:pic>
      <p:pic>
        <p:nvPicPr>
          <p:cNvPr id="22" name="Picture 10" descr="Laptop.png">
            <a:extLst>
              <a:ext uri="{FF2B5EF4-FFF2-40B4-BE49-F238E27FC236}">
                <a16:creationId xmlns="" xmlns:a16="http://schemas.microsoft.com/office/drawing/2014/main" id="{4AFF2870-1663-4726-B0E5-C10EDF115FA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7338" y="2224037"/>
            <a:ext cx="233706" cy="220580"/>
          </a:xfrm>
          <a:prstGeom prst="rect">
            <a:avLst/>
          </a:prstGeom>
        </p:spPr>
      </p:pic>
      <p:pic>
        <p:nvPicPr>
          <p:cNvPr id="23" name="Picture 10" descr="Laptop.png">
            <a:extLst>
              <a:ext uri="{FF2B5EF4-FFF2-40B4-BE49-F238E27FC236}">
                <a16:creationId xmlns="" xmlns:a16="http://schemas.microsoft.com/office/drawing/2014/main" id="{0A08538C-F0AB-4122-9923-6CE564FDAC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7338" y="2560847"/>
            <a:ext cx="233706" cy="220580"/>
          </a:xfrm>
          <a:prstGeom prst="rect">
            <a:avLst/>
          </a:prstGeom>
        </p:spPr>
      </p:pic>
      <p:pic>
        <p:nvPicPr>
          <p:cNvPr id="24" name="Picture 10" descr="Laptop.png">
            <a:extLst>
              <a:ext uri="{FF2B5EF4-FFF2-40B4-BE49-F238E27FC236}">
                <a16:creationId xmlns="" xmlns:a16="http://schemas.microsoft.com/office/drawing/2014/main" id="{4C44F900-E45D-4395-9A0C-6762EBA71F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7338" y="2903818"/>
            <a:ext cx="233706" cy="220580"/>
          </a:xfrm>
          <a:prstGeom prst="rect">
            <a:avLst/>
          </a:prstGeom>
        </p:spPr>
      </p:pic>
      <p:sp>
        <p:nvSpPr>
          <p:cNvPr id="25" name="Rectangle 5">
            <a:extLst>
              <a:ext uri="{FF2B5EF4-FFF2-40B4-BE49-F238E27FC236}">
                <a16:creationId xmlns="" xmlns:a16="http://schemas.microsoft.com/office/drawing/2014/main" id="{9A102D91-67D7-40C7-BC55-C5C3F5B4D636}"/>
              </a:ext>
            </a:extLst>
          </p:cNvPr>
          <p:cNvSpPr>
            <a:spLocks noChangeArrowheads="1"/>
          </p:cNvSpPr>
          <p:nvPr/>
        </p:nvSpPr>
        <p:spPr bwMode="gray">
          <a:xfrm>
            <a:off x="6645189" y="1681304"/>
            <a:ext cx="902084" cy="34354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>
            <a:outerShdw blurRad="2159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23">
              <a:defRPr/>
            </a:pPr>
            <a:r>
              <a:rPr lang="en-US" altLang="ko-KR" sz="900" kern="0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rPr>
              <a:t>Logstash</a:t>
            </a:r>
          </a:p>
        </p:txBody>
      </p:sp>
      <p:sp>
        <p:nvSpPr>
          <p:cNvPr id="26" name="Rectangle 5">
            <a:extLst>
              <a:ext uri="{FF2B5EF4-FFF2-40B4-BE49-F238E27FC236}">
                <a16:creationId xmlns="" xmlns:a16="http://schemas.microsoft.com/office/drawing/2014/main" id="{65C9C3A8-D892-44E5-B745-B066F2107E7C}"/>
              </a:ext>
            </a:extLst>
          </p:cNvPr>
          <p:cNvSpPr>
            <a:spLocks noChangeArrowheads="1"/>
          </p:cNvSpPr>
          <p:nvPr/>
        </p:nvSpPr>
        <p:spPr bwMode="gray">
          <a:xfrm>
            <a:off x="6645188" y="2077348"/>
            <a:ext cx="902084" cy="34354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>
            <a:outerShdw blurRad="2159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23">
              <a:defRPr/>
            </a:pPr>
            <a:r>
              <a:rPr lang="en-US" altLang="ko-KR" sz="900" kern="0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rPr>
              <a:t>Logstash</a:t>
            </a:r>
          </a:p>
        </p:txBody>
      </p:sp>
      <p:sp>
        <p:nvSpPr>
          <p:cNvPr id="27" name="Rectangle 5">
            <a:extLst>
              <a:ext uri="{FF2B5EF4-FFF2-40B4-BE49-F238E27FC236}">
                <a16:creationId xmlns="" xmlns:a16="http://schemas.microsoft.com/office/drawing/2014/main" id="{B75B6BDE-550D-4EC1-A9FF-BC2C2009FC76}"/>
              </a:ext>
            </a:extLst>
          </p:cNvPr>
          <p:cNvSpPr>
            <a:spLocks noChangeArrowheads="1"/>
          </p:cNvSpPr>
          <p:nvPr/>
        </p:nvSpPr>
        <p:spPr bwMode="gray">
          <a:xfrm>
            <a:off x="6645188" y="2653412"/>
            <a:ext cx="902084" cy="34354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>
            <a:outerShdw blurRad="2159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23">
              <a:defRPr/>
            </a:pPr>
            <a:r>
              <a:rPr lang="en-US" altLang="ko-KR" sz="900" kern="0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rPr>
              <a:t>Logstash</a:t>
            </a:r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="" xmlns:a16="http://schemas.microsoft.com/office/drawing/2014/main" id="{ABF9D14E-37A2-456E-B1F0-C4CC7EE27606}"/>
              </a:ext>
            </a:extLst>
          </p:cNvPr>
          <p:cNvCxnSpPr>
            <a:cxnSpLocks/>
            <a:stCxn id="7" idx="2"/>
            <a:endCxn id="10" idx="0"/>
          </p:cNvCxnSpPr>
          <p:nvPr/>
        </p:nvCxnSpPr>
        <p:spPr>
          <a:xfrm>
            <a:off x="1316596" y="2204864"/>
            <a:ext cx="0" cy="18002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>
            <a:extLst>
              <a:ext uri="{FF2B5EF4-FFF2-40B4-BE49-F238E27FC236}">
                <a16:creationId xmlns="" xmlns:a16="http://schemas.microsoft.com/office/drawing/2014/main" id="{377A3A9A-18F1-4148-A771-B11C1F4F761C}"/>
              </a:ext>
            </a:extLst>
          </p:cNvPr>
          <p:cNvCxnSpPr>
            <a:cxnSpLocks/>
            <a:stCxn id="47" idx="3"/>
            <a:endCxn id="7" idx="1"/>
          </p:cNvCxnSpPr>
          <p:nvPr/>
        </p:nvCxnSpPr>
        <p:spPr>
          <a:xfrm flipV="1">
            <a:off x="728486" y="2033094"/>
            <a:ext cx="228070" cy="21254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화살표 연결선 29">
            <a:extLst>
              <a:ext uri="{FF2B5EF4-FFF2-40B4-BE49-F238E27FC236}">
                <a16:creationId xmlns="" xmlns:a16="http://schemas.microsoft.com/office/drawing/2014/main" id="{DDFBE7D7-4AAC-4FFB-8548-6516F38F8C85}"/>
              </a:ext>
            </a:extLst>
          </p:cNvPr>
          <p:cNvCxnSpPr>
            <a:cxnSpLocks/>
            <a:stCxn id="49" idx="2"/>
            <a:endCxn id="10" idx="1"/>
          </p:cNvCxnSpPr>
          <p:nvPr/>
        </p:nvCxnSpPr>
        <p:spPr>
          <a:xfrm>
            <a:off x="661631" y="2288332"/>
            <a:ext cx="294925" cy="26832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>
            <a:extLst>
              <a:ext uri="{FF2B5EF4-FFF2-40B4-BE49-F238E27FC236}">
                <a16:creationId xmlns="" xmlns:a16="http://schemas.microsoft.com/office/drawing/2014/main" id="{49101C34-2AF9-45D1-93A7-4635C39E38A8}"/>
              </a:ext>
            </a:extLst>
          </p:cNvPr>
          <p:cNvCxnSpPr>
            <a:cxnSpLocks/>
            <a:stCxn id="10" idx="3"/>
            <a:endCxn id="11" idx="1"/>
          </p:cNvCxnSpPr>
          <p:nvPr/>
        </p:nvCxnSpPr>
        <p:spPr>
          <a:xfrm flipV="1">
            <a:off x="1676636" y="1944586"/>
            <a:ext cx="432048" cy="612068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화살표 연결선 31">
            <a:extLst>
              <a:ext uri="{FF2B5EF4-FFF2-40B4-BE49-F238E27FC236}">
                <a16:creationId xmlns="" xmlns:a16="http://schemas.microsoft.com/office/drawing/2014/main" id="{4B6FE065-9756-441F-87AB-E74D827F0BFF}"/>
              </a:ext>
            </a:extLst>
          </p:cNvPr>
          <p:cNvCxnSpPr>
            <a:cxnSpLocks/>
            <a:stCxn id="10" idx="3"/>
            <a:endCxn id="12" idx="1"/>
          </p:cNvCxnSpPr>
          <p:nvPr/>
        </p:nvCxnSpPr>
        <p:spPr>
          <a:xfrm flipV="1">
            <a:off x="1676636" y="2357130"/>
            <a:ext cx="432048" cy="19952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화살표 연결선 32">
            <a:extLst>
              <a:ext uri="{FF2B5EF4-FFF2-40B4-BE49-F238E27FC236}">
                <a16:creationId xmlns="" xmlns:a16="http://schemas.microsoft.com/office/drawing/2014/main" id="{5E458C6A-BBFB-4C70-A02E-91C2A0EE682C}"/>
              </a:ext>
            </a:extLst>
          </p:cNvPr>
          <p:cNvCxnSpPr>
            <a:cxnSpLocks/>
            <a:stCxn id="10" idx="3"/>
            <a:endCxn id="13" idx="1"/>
          </p:cNvCxnSpPr>
          <p:nvPr/>
        </p:nvCxnSpPr>
        <p:spPr>
          <a:xfrm>
            <a:off x="1676636" y="2556654"/>
            <a:ext cx="432048" cy="340536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화살표 연결선 33">
            <a:extLst>
              <a:ext uri="{FF2B5EF4-FFF2-40B4-BE49-F238E27FC236}">
                <a16:creationId xmlns="" xmlns:a16="http://schemas.microsoft.com/office/drawing/2014/main" id="{173BA2F1-6DF5-47DA-8973-5456CAB24518}"/>
              </a:ext>
            </a:extLst>
          </p:cNvPr>
          <p:cNvCxnSpPr>
            <a:cxnSpLocks/>
            <a:stCxn id="12" idx="3"/>
            <a:endCxn id="73" idx="1"/>
          </p:cNvCxnSpPr>
          <p:nvPr/>
        </p:nvCxnSpPr>
        <p:spPr>
          <a:xfrm flipV="1">
            <a:off x="3010768" y="2337626"/>
            <a:ext cx="250044" cy="1950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화살표 연결선 34">
            <a:extLst>
              <a:ext uri="{FF2B5EF4-FFF2-40B4-BE49-F238E27FC236}">
                <a16:creationId xmlns="" xmlns:a16="http://schemas.microsoft.com/office/drawing/2014/main" id="{DD752FE6-245D-4DE3-B77A-E722204FCBF1}"/>
              </a:ext>
            </a:extLst>
          </p:cNvPr>
          <p:cNvCxnSpPr>
            <a:cxnSpLocks/>
            <a:stCxn id="11" idx="3"/>
            <a:endCxn id="73" idx="1"/>
          </p:cNvCxnSpPr>
          <p:nvPr/>
        </p:nvCxnSpPr>
        <p:spPr>
          <a:xfrm>
            <a:off x="3010768" y="1944586"/>
            <a:ext cx="250044" cy="39304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>
            <a:extLst>
              <a:ext uri="{FF2B5EF4-FFF2-40B4-BE49-F238E27FC236}">
                <a16:creationId xmlns="" xmlns:a16="http://schemas.microsoft.com/office/drawing/2014/main" id="{69F31082-79C7-4565-A842-CD26DCADB342}"/>
              </a:ext>
            </a:extLst>
          </p:cNvPr>
          <p:cNvCxnSpPr>
            <a:cxnSpLocks/>
            <a:stCxn id="13" idx="3"/>
            <a:endCxn id="73" idx="1"/>
          </p:cNvCxnSpPr>
          <p:nvPr/>
        </p:nvCxnSpPr>
        <p:spPr>
          <a:xfrm flipV="1">
            <a:off x="3010768" y="2337626"/>
            <a:ext cx="250044" cy="55956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화살표 연결선 40">
            <a:extLst>
              <a:ext uri="{FF2B5EF4-FFF2-40B4-BE49-F238E27FC236}">
                <a16:creationId xmlns="" xmlns:a16="http://schemas.microsoft.com/office/drawing/2014/main" id="{FA0F787A-CB3F-43E5-9B6D-FCC8BB65E0EC}"/>
              </a:ext>
            </a:extLst>
          </p:cNvPr>
          <p:cNvCxnSpPr>
            <a:cxnSpLocks/>
            <a:stCxn id="25" idx="1"/>
            <a:endCxn id="16" idx="3"/>
          </p:cNvCxnSpPr>
          <p:nvPr/>
        </p:nvCxnSpPr>
        <p:spPr>
          <a:xfrm flipH="1">
            <a:off x="6373227" y="1853074"/>
            <a:ext cx="271962" cy="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화살표 연결선 41">
            <a:extLst>
              <a:ext uri="{FF2B5EF4-FFF2-40B4-BE49-F238E27FC236}">
                <a16:creationId xmlns="" xmlns:a16="http://schemas.microsoft.com/office/drawing/2014/main" id="{C2BADDDC-269B-452E-9A36-432F91217A9D}"/>
              </a:ext>
            </a:extLst>
          </p:cNvPr>
          <p:cNvCxnSpPr>
            <a:cxnSpLocks/>
            <a:stCxn id="26" idx="1"/>
            <a:endCxn id="17" idx="3"/>
          </p:cNvCxnSpPr>
          <p:nvPr/>
        </p:nvCxnSpPr>
        <p:spPr>
          <a:xfrm flipH="1">
            <a:off x="6373227" y="2249118"/>
            <a:ext cx="271961" cy="3600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화살표 연결선 42">
            <a:extLst>
              <a:ext uri="{FF2B5EF4-FFF2-40B4-BE49-F238E27FC236}">
                <a16:creationId xmlns="" xmlns:a16="http://schemas.microsoft.com/office/drawing/2014/main" id="{C2F322EC-0A9E-4439-8BEE-807A3C612E8E}"/>
              </a:ext>
            </a:extLst>
          </p:cNvPr>
          <p:cNvCxnSpPr>
            <a:cxnSpLocks/>
            <a:stCxn id="27" idx="1"/>
            <a:endCxn id="18" idx="3"/>
          </p:cNvCxnSpPr>
          <p:nvPr/>
        </p:nvCxnSpPr>
        <p:spPr>
          <a:xfrm flipH="1" flipV="1">
            <a:off x="6373228" y="2736674"/>
            <a:ext cx="271960" cy="88508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화살표: 왼쪽 41">
            <a:extLst>
              <a:ext uri="{FF2B5EF4-FFF2-40B4-BE49-F238E27FC236}">
                <a16:creationId xmlns="" xmlns:a16="http://schemas.microsoft.com/office/drawing/2014/main" id="{57602230-8CAC-458D-86DB-8125ACE5B6FE}"/>
              </a:ext>
            </a:extLst>
          </p:cNvPr>
          <p:cNvSpPr/>
          <p:nvPr/>
        </p:nvSpPr>
        <p:spPr>
          <a:xfrm>
            <a:off x="9021452" y="1768330"/>
            <a:ext cx="195222" cy="1264626"/>
          </a:xfrm>
          <a:prstGeom prst="leftArrow">
            <a:avLst>
              <a:gd name="adj1" fmla="val 45868"/>
              <a:gd name="adj2" fmla="val 5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23"/>
            <a:endParaRPr lang="ko-KR" altLang="en-US" sz="900" kern="0">
              <a:solidFill>
                <a:srgbClr val="000000"/>
              </a:solidFill>
              <a:latin typeface="나눔고딕" pitchFamily="50" charset="-127"/>
              <a:ea typeface="나눔고딕" pitchFamily="50" charset="-127"/>
              <a:cs typeface="Calibri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2D54BBF8-8143-43B3-A9A1-327F81406BAE}"/>
              </a:ext>
            </a:extLst>
          </p:cNvPr>
          <p:cNvSpPr txBox="1"/>
          <p:nvPr/>
        </p:nvSpPr>
        <p:spPr>
          <a:xfrm>
            <a:off x="273051" y="3531317"/>
            <a:ext cx="9504486" cy="2850011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square" rtlCol="0">
            <a:spAutoFit/>
          </a:bodyPr>
          <a:lstStyle/>
          <a:p>
            <a:pPr marL="268288" indent="-268288" latinLnBrk="0">
              <a:lnSpc>
                <a:spcPct val="120000"/>
              </a:lnSpc>
              <a:spcBef>
                <a:spcPts val="600"/>
              </a:spcBef>
              <a:buSzPct val="100000"/>
              <a:buFontTx/>
              <a:buBlip>
                <a:blip r:embed="rId4"/>
              </a:buBlip>
            </a:pPr>
            <a:r>
              <a:rPr lang="ko-KR" altLang="en-US" sz="1400" b="1" kern="0" dirty="0">
                <a:latin typeface="+mn-ea"/>
              </a:rPr>
              <a:t>처리량 증가를 위한 </a:t>
            </a:r>
            <a:r>
              <a:rPr lang="ko-KR" altLang="en-US" sz="1400" b="1" kern="0" dirty="0" smtClean="0">
                <a:latin typeface="+mn-ea"/>
              </a:rPr>
              <a:t>시스템 </a:t>
            </a:r>
            <a:r>
              <a:rPr lang="ko-KR" altLang="en-US" sz="1400" b="1" kern="0" dirty="0">
                <a:latin typeface="+mn-ea"/>
              </a:rPr>
              <a:t>구조 </a:t>
            </a:r>
            <a:r>
              <a:rPr lang="ko-KR" altLang="en-US" sz="1400" b="1" kern="0" dirty="0" smtClean="0">
                <a:latin typeface="+mn-ea"/>
              </a:rPr>
              <a:t>개선</a:t>
            </a:r>
            <a:endParaRPr lang="en-US" altLang="ko-KR" sz="1400" b="1" kern="0" dirty="0" smtClean="0">
              <a:latin typeface="+mn-ea"/>
            </a:endParaRPr>
          </a:p>
          <a:p>
            <a:pPr marL="780075" lvl="1" indent="-342900" latinLnBrk="0">
              <a:lnSpc>
                <a:spcPct val="120000"/>
              </a:lnSpc>
              <a:spcBef>
                <a:spcPts val="600"/>
              </a:spcBef>
              <a:buSzPct val="100000"/>
              <a:buFont typeface="Wingdings" pitchFamily="2" charset="2"/>
              <a:buChar char="Ø"/>
            </a:pPr>
            <a:r>
              <a:rPr lang="ko-KR" altLang="en-US" sz="1200" dirty="0" err="1" smtClean="0">
                <a:latin typeface="+mn-ea"/>
                <a:cs typeface="Arial" panose="020B0604020202020204" pitchFamily="34" charset="0"/>
              </a:rPr>
              <a:t>비동기</a:t>
            </a:r>
            <a:r>
              <a:rPr lang="ko-KR" altLang="en-US" sz="1200" dirty="0" smtClean="0">
                <a:latin typeface="+mn-ea"/>
                <a:cs typeface="Arial" panose="020B0604020202020204" pitchFamily="34" charset="0"/>
              </a:rPr>
              <a:t> </a:t>
            </a:r>
            <a:r>
              <a:rPr lang="ko-KR" altLang="en-US" sz="1200" dirty="0" err="1" smtClean="0">
                <a:latin typeface="+mn-ea"/>
                <a:cs typeface="Arial" panose="020B0604020202020204" pitchFamily="34" charset="0"/>
              </a:rPr>
              <a:t>메세지</a:t>
            </a:r>
            <a:r>
              <a:rPr lang="ko-KR" altLang="en-US" sz="1200" dirty="0" smtClean="0">
                <a:latin typeface="+mn-ea"/>
                <a:cs typeface="Arial" panose="020B0604020202020204" pitchFamily="34" charset="0"/>
              </a:rPr>
              <a:t> 큐를 </a:t>
            </a:r>
            <a:r>
              <a:rPr lang="ko-KR" altLang="en-US" sz="1200" dirty="0">
                <a:latin typeface="+mn-ea"/>
                <a:cs typeface="Arial" panose="020B0604020202020204" pitchFamily="34" charset="0"/>
              </a:rPr>
              <a:t>활용한 </a:t>
            </a:r>
            <a:r>
              <a:rPr lang="ko-KR" altLang="en-US" sz="1200" dirty="0" smtClean="0">
                <a:latin typeface="+mn-ea"/>
                <a:cs typeface="Arial" panose="020B0604020202020204" pitchFamily="34" charset="0"/>
              </a:rPr>
              <a:t>수집 데이터 유실 방지</a:t>
            </a:r>
            <a:endParaRPr lang="en-US" altLang="ko-KR" sz="1200" dirty="0">
              <a:latin typeface="+mn-ea"/>
              <a:cs typeface="Arial" panose="020B0604020202020204" pitchFamily="34" charset="0"/>
            </a:endParaRPr>
          </a:p>
          <a:p>
            <a:pPr marL="268288" indent="-268288" latinLnBrk="0">
              <a:lnSpc>
                <a:spcPct val="120000"/>
              </a:lnSpc>
              <a:spcBef>
                <a:spcPts val="600"/>
              </a:spcBef>
              <a:buSzPct val="100000"/>
              <a:buBlip>
                <a:blip r:embed="rId4"/>
              </a:buBlip>
            </a:pPr>
            <a:r>
              <a:rPr lang="ko-KR" altLang="en-US" sz="1400" b="1" kern="0" dirty="0" smtClean="0">
                <a:latin typeface="+mn-ea"/>
              </a:rPr>
              <a:t>검색 요청 처리 </a:t>
            </a:r>
            <a:r>
              <a:rPr lang="en-US" altLang="ko-KR" sz="1400" b="1" kern="0" dirty="0" smtClean="0">
                <a:latin typeface="+mn-ea"/>
              </a:rPr>
              <a:t>node </a:t>
            </a:r>
            <a:r>
              <a:rPr lang="ko-KR" altLang="en-US" sz="1400" b="1" kern="0" dirty="0" smtClean="0">
                <a:latin typeface="+mn-ea"/>
              </a:rPr>
              <a:t>부하 분산을 통한 성능 구조 </a:t>
            </a:r>
            <a:r>
              <a:rPr lang="ko-KR" altLang="en-US" sz="1400" b="1" kern="0" dirty="0">
                <a:latin typeface="+mn-ea"/>
              </a:rPr>
              <a:t>개선</a:t>
            </a:r>
            <a:endParaRPr lang="en-US" altLang="ko-KR" sz="1400" b="1" kern="0" dirty="0" smtClean="0">
              <a:latin typeface="+mn-ea"/>
            </a:endParaRPr>
          </a:p>
          <a:p>
            <a:pPr marL="705463" lvl="1" indent="-268288" latinLnBrk="0">
              <a:lnSpc>
                <a:spcPct val="120000"/>
              </a:lnSpc>
              <a:spcBef>
                <a:spcPts val="600"/>
              </a:spcBef>
              <a:buSzPct val="100000"/>
              <a:buFont typeface="Wingdings" pitchFamily="2" charset="2"/>
              <a:buChar char="Ø"/>
            </a:pPr>
            <a:r>
              <a:rPr lang="ko-KR" altLang="en-US" sz="1200" dirty="0" smtClean="0">
                <a:latin typeface="+mn-ea"/>
                <a:cs typeface="Arial" panose="020B0604020202020204" pitchFamily="34" charset="0"/>
              </a:rPr>
              <a:t>기존 </a:t>
            </a:r>
            <a:r>
              <a:rPr lang="en-US" altLang="ko-KR" sz="1200" dirty="0" err="1" smtClean="0">
                <a:latin typeface="+mn-ea"/>
                <a:cs typeface="Arial" panose="020B0604020202020204" pitchFamily="34" charset="0"/>
              </a:rPr>
              <a:t>Kibana</a:t>
            </a:r>
            <a:r>
              <a:rPr lang="ko-KR" altLang="en-US" sz="1200" dirty="0" smtClean="0">
                <a:latin typeface="+mn-ea"/>
                <a:cs typeface="Arial" panose="020B0604020202020204" pitchFamily="34" charset="0"/>
              </a:rPr>
              <a:t>에서의 검색 </a:t>
            </a:r>
            <a:r>
              <a:rPr lang="ko-KR" altLang="en-US" sz="1200" dirty="0" err="1" smtClean="0">
                <a:latin typeface="+mn-ea"/>
                <a:cs typeface="Arial" panose="020B0604020202020204" pitchFamily="34" charset="0"/>
              </a:rPr>
              <a:t>요청를</a:t>
            </a:r>
            <a:r>
              <a:rPr lang="ko-KR" altLang="en-US" sz="1200" dirty="0" smtClean="0">
                <a:latin typeface="+mn-ea"/>
                <a:cs typeface="Arial" panose="020B0604020202020204" pitchFamily="34" charset="0"/>
              </a:rPr>
              <a:t> 담당하는 </a:t>
            </a:r>
            <a:r>
              <a:rPr lang="en-US" altLang="ko-KR" sz="1200" dirty="0" smtClean="0">
                <a:latin typeface="+mn-ea"/>
                <a:cs typeface="Arial" panose="020B0604020202020204" pitchFamily="34" charset="0"/>
              </a:rPr>
              <a:t>Coordinator Node</a:t>
            </a:r>
            <a:r>
              <a:rPr lang="ko-KR" altLang="en-US" sz="1200" dirty="0" smtClean="0">
                <a:latin typeface="+mn-ea"/>
                <a:cs typeface="Arial" panose="020B0604020202020204" pitchFamily="34" charset="0"/>
              </a:rPr>
              <a:t>를 부하 분산 </a:t>
            </a:r>
            <a:r>
              <a:rPr lang="ko-KR" altLang="en-US" sz="1200" dirty="0">
                <a:latin typeface="+mn-ea"/>
                <a:cs typeface="Arial" panose="020B0604020202020204" pitchFamily="34" charset="0"/>
              </a:rPr>
              <a:t>형태로 구조</a:t>
            </a:r>
            <a:r>
              <a:rPr lang="ko-KR" altLang="en-US" sz="1200" dirty="0" smtClean="0">
                <a:latin typeface="+mn-ea"/>
                <a:cs typeface="Arial" panose="020B0604020202020204" pitchFamily="34" charset="0"/>
              </a:rPr>
              <a:t> 개선</a:t>
            </a:r>
            <a:endParaRPr lang="en-US" altLang="ko-KR" sz="1200" dirty="0">
              <a:latin typeface="+mn-ea"/>
              <a:cs typeface="Arial" panose="020B0604020202020204" pitchFamily="34" charset="0"/>
            </a:endParaRPr>
          </a:p>
          <a:p>
            <a:pPr marL="268288" indent="-268288" latinLnBrk="0">
              <a:lnSpc>
                <a:spcPct val="120000"/>
              </a:lnSpc>
              <a:spcBef>
                <a:spcPts val="600"/>
              </a:spcBef>
              <a:buSzPct val="100000"/>
              <a:buBlip>
                <a:blip r:embed="rId4"/>
              </a:buBlip>
            </a:pPr>
            <a:r>
              <a:rPr lang="ko-KR" altLang="en-US" sz="1400" b="1" dirty="0">
                <a:latin typeface="+mj-ea"/>
                <a:ea typeface="+mj-ea"/>
                <a:cs typeface="Arial" panose="020B0604020202020204" pitchFamily="34" charset="0"/>
              </a:rPr>
              <a:t>최적의 인덱스 튜닝 작업</a:t>
            </a:r>
            <a:endParaRPr lang="en-US" altLang="ko-KR" sz="1400" b="1" dirty="0">
              <a:latin typeface="+mj-ea"/>
              <a:ea typeface="+mj-ea"/>
              <a:cs typeface="Arial" panose="020B0604020202020204" pitchFamily="34" charset="0"/>
            </a:endParaRPr>
          </a:p>
          <a:p>
            <a:pPr marL="705463" lvl="1" indent="-268288" latinLnBrk="0">
              <a:lnSpc>
                <a:spcPct val="120000"/>
              </a:lnSpc>
              <a:spcBef>
                <a:spcPts val="600"/>
              </a:spcBef>
              <a:buSzPct val="100000"/>
              <a:buFont typeface="Wingdings" pitchFamily="2" charset="2"/>
              <a:buChar char="Ø"/>
            </a:pPr>
            <a:r>
              <a:rPr lang="ko-KR" altLang="en-US" sz="1200" kern="0" dirty="0" smtClean="0">
                <a:latin typeface="+mn-ea"/>
              </a:rPr>
              <a:t>데이터 구조 개선 및 인덱싱 조정 작업을 통한 </a:t>
            </a:r>
            <a:r>
              <a:rPr lang="ko-KR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분석 </a:t>
            </a:r>
            <a:r>
              <a:rPr lang="ko-KR" alt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시스템</a:t>
            </a:r>
            <a:r>
              <a:rPr lang="ko-KR" altLang="en-US" sz="1200" kern="0" dirty="0" smtClean="0">
                <a:latin typeface="+mn-ea"/>
              </a:rPr>
              <a:t> 처리 구조 개선</a:t>
            </a:r>
            <a:endParaRPr lang="en-US" altLang="ko-KR" sz="1200" kern="0" dirty="0" smtClean="0">
              <a:latin typeface="+mn-ea"/>
            </a:endParaRPr>
          </a:p>
          <a:p>
            <a:pPr marL="268288" indent="-268288" latinLnBrk="0">
              <a:lnSpc>
                <a:spcPct val="120000"/>
              </a:lnSpc>
              <a:spcBef>
                <a:spcPts val="600"/>
              </a:spcBef>
              <a:buSzPct val="100000"/>
              <a:buBlip>
                <a:blip r:embed="rId4"/>
              </a:buBlip>
            </a:pPr>
            <a:r>
              <a:rPr lang="en-US" altLang="ko-KR" sz="1400" b="1" kern="0" dirty="0" smtClean="0">
                <a:latin typeface="+mn-ea"/>
                <a:cs typeface="Arial" panose="020B0604020202020204" pitchFamily="34" charset="0"/>
              </a:rPr>
              <a:t>6.x </a:t>
            </a:r>
            <a:r>
              <a:rPr lang="ko-KR" altLang="en-US" sz="1400" b="1" kern="0" dirty="0" smtClean="0">
                <a:latin typeface="+mn-ea"/>
                <a:cs typeface="Arial" panose="020B0604020202020204" pitchFamily="34" charset="0"/>
              </a:rPr>
              <a:t>업그레이드를 통한 성능 업그레이드</a:t>
            </a:r>
            <a:endParaRPr lang="en-US" altLang="ko-KR" sz="1400" b="1" kern="0" dirty="0" smtClean="0">
              <a:latin typeface="+mn-ea"/>
              <a:cs typeface="Arial" panose="020B0604020202020204" pitchFamily="34" charset="0"/>
            </a:endParaRPr>
          </a:p>
          <a:p>
            <a:pPr marL="705463" lvl="1" indent="-268288" latinLnBrk="0">
              <a:lnSpc>
                <a:spcPct val="120000"/>
              </a:lnSpc>
              <a:spcBef>
                <a:spcPts val="600"/>
              </a:spcBef>
              <a:buSzPct val="100000"/>
              <a:buFont typeface="Wingdings" pitchFamily="2" charset="2"/>
              <a:buChar char="Ø"/>
            </a:pPr>
            <a:r>
              <a:rPr lang="ko-KR" altLang="en-US" sz="1200" kern="0" dirty="0">
                <a:latin typeface="+mn-ea"/>
                <a:cs typeface="Arial" panose="020B0604020202020204" pitchFamily="34" charset="0"/>
              </a:rPr>
              <a:t>필드 데이터의 파편화를 효율적으로 개선하여 저장 비용을 줄일 수 있는 새로운 방식 도입</a:t>
            </a:r>
          </a:p>
          <a:p>
            <a:pPr marL="705463" lvl="1" indent="-268288" latinLnBrk="0">
              <a:lnSpc>
                <a:spcPct val="120000"/>
              </a:lnSpc>
              <a:spcBef>
                <a:spcPts val="600"/>
              </a:spcBef>
              <a:buSzPct val="100000"/>
              <a:buFont typeface="Wingdings" pitchFamily="2" charset="2"/>
              <a:buChar char="Ø"/>
            </a:pPr>
            <a:r>
              <a:rPr lang="ko-KR" altLang="en-US" sz="1200" kern="0" dirty="0">
                <a:latin typeface="+mn-ea"/>
                <a:cs typeface="Arial" panose="020B0604020202020204" pitchFamily="34" charset="0"/>
              </a:rPr>
              <a:t>정렬 쿼리 성능 속도 개선을 위한 인덱스 시간 정렬</a:t>
            </a:r>
          </a:p>
        </p:txBody>
      </p:sp>
      <p:sp>
        <p:nvSpPr>
          <p:cNvPr id="86" name="Rectangle 5">
            <a:extLst>
              <a:ext uri="{FF2B5EF4-FFF2-40B4-BE49-F238E27FC236}">
                <a16:creationId xmlns="" xmlns:a16="http://schemas.microsoft.com/office/drawing/2014/main" id="{65C9C3A8-D892-44E5-B745-B066F2107E7C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11356" y="1628800"/>
            <a:ext cx="902084" cy="343540"/>
          </a:xfrm>
          <a:prstGeom prst="rect">
            <a:avLst/>
          </a:prstGeom>
          <a:solidFill>
            <a:schemeClr val="accent1">
              <a:alpha val="51000"/>
            </a:schemeClr>
          </a:solidFill>
          <a:ln w="12700" cap="flat" cmpd="sng" algn="ctr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prstDash val="solid"/>
          </a:ln>
          <a:effectLst>
            <a:outerShdw blurRad="2159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23">
              <a:defRPr/>
            </a:pPr>
            <a:r>
              <a:rPr lang="en-US" altLang="ko-KR" sz="900" kern="0" dirty="0" err="1" smtClean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rPr>
              <a:t>kafka</a:t>
            </a:r>
            <a:endParaRPr lang="en-US" altLang="ko-KR" sz="900" kern="0" dirty="0">
              <a:solidFill>
                <a:srgbClr val="000000"/>
              </a:solidFill>
              <a:latin typeface="나눔고딕" pitchFamily="50" charset="-127"/>
              <a:ea typeface="나눔고딕" pitchFamily="50" charset="-127"/>
              <a:cs typeface="Calibri" pitchFamily="34" charset="0"/>
            </a:endParaRPr>
          </a:p>
        </p:txBody>
      </p:sp>
      <p:sp>
        <p:nvSpPr>
          <p:cNvPr id="87" name="Rectangle 5">
            <a:extLst>
              <a:ext uri="{FF2B5EF4-FFF2-40B4-BE49-F238E27FC236}">
                <a16:creationId xmlns="" xmlns:a16="http://schemas.microsoft.com/office/drawing/2014/main" id="{65C9C3A8-D892-44E5-B745-B066F2107E7C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07478" y="2143584"/>
            <a:ext cx="902084" cy="343540"/>
          </a:xfrm>
          <a:prstGeom prst="rect">
            <a:avLst/>
          </a:prstGeom>
          <a:solidFill>
            <a:schemeClr val="accent1">
              <a:alpha val="51000"/>
            </a:schemeClr>
          </a:solidFill>
          <a:ln w="12700" cap="flat" cmpd="sng" algn="ctr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prstDash val="solid"/>
          </a:ln>
          <a:effectLst>
            <a:outerShdw blurRad="2159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23">
              <a:defRPr/>
            </a:pPr>
            <a:r>
              <a:rPr lang="en-US" altLang="ko-KR" sz="900" kern="0" dirty="0" err="1" smtClean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rPr>
              <a:t>kafka</a:t>
            </a:r>
            <a:endParaRPr lang="en-US" altLang="ko-KR" sz="900" kern="0" dirty="0">
              <a:solidFill>
                <a:srgbClr val="000000"/>
              </a:solidFill>
              <a:latin typeface="나눔고딕" pitchFamily="50" charset="-127"/>
              <a:ea typeface="나눔고딕" pitchFamily="50" charset="-127"/>
              <a:cs typeface="Calibri" pitchFamily="34" charset="0"/>
            </a:endParaRPr>
          </a:p>
        </p:txBody>
      </p:sp>
      <p:sp>
        <p:nvSpPr>
          <p:cNvPr id="88" name="Rectangle 5">
            <a:extLst>
              <a:ext uri="{FF2B5EF4-FFF2-40B4-BE49-F238E27FC236}">
                <a16:creationId xmlns="" xmlns:a16="http://schemas.microsoft.com/office/drawing/2014/main" id="{65C9C3A8-D892-44E5-B745-B066F2107E7C}"/>
              </a:ext>
            </a:extLst>
          </p:cNvPr>
          <p:cNvSpPr>
            <a:spLocks noChangeArrowheads="1"/>
          </p:cNvSpPr>
          <p:nvPr/>
        </p:nvSpPr>
        <p:spPr bwMode="gray">
          <a:xfrm>
            <a:off x="8011356" y="2656308"/>
            <a:ext cx="902084" cy="343540"/>
          </a:xfrm>
          <a:prstGeom prst="rect">
            <a:avLst/>
          </a:prstGeom>
          <a:solidFill>
            <a:schemeClr val="accent1">
              <a:alpha val="51000"/>
            </a:schemeClr>
          </a:solidFill>
          <a:ln w="12700" cap="flat" cmpd="sng" algn="ctr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prstDash val="solid"/>
          </a:ln>
          <a:effectLst>
            <a:outerShdw blurRad="2159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23">
              <a:defRPr/>
            </a:pPr>
            <a:r>
              <a:rPr lang="en-US" altLang="ko-KR" sz="900" kern="0" dirty="0" err="1" smtClean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rPr>
              <a:t>kafka</a:t>
            </a:r>
            <a:endParaRPr lang="en-US" altLang="ko-KR" sz="900" kern="0" dirty="0">
              <a:solidFill>
                <a:srgbClr val="000000"/>
              </a:solidFill>
              <a:latin typeface="나눔고딕" pitchFamily="50" charset="-127"/>
              <a:ea typeface="나눔고딕" pitchFamily="50" charset="-127"/>
              <a:cs typeface="Calibri" pitchFamily="34" charset="0"/>
            </a:endParaRPr>
          </a:p>
        </p:txBody>
      </p:sp>
      <p:sp>
        <p:nvSpPr>
          <p:cNvPr id="112" name="화살표: 왼쪽 41">
            <a:extLst>
              <a:ext uri="{FF2B5EF4-FFF2-40B4-BE49-F238E27FC236}">
                <a16:creationId xmlns="" xmlns:a16="http://schemas.microsoft.com/office/drawing/2014/main" id="{57602230-8CAC-458D-86DB-8125ACE5B6FE}"/>
              </a:ext>
            </a:extLst>
          </p:cNvPr>
          <p:cNvSpPr/>
          <p:nvPr/>
        </p:nvSpPr>
        <p:spPr>
          <a:xfrm>
            <a:off x="7689304" y="1772816"/>
            <a:ext cx="195222" cy="1264626"/>
          </a:xfrm>
          <a:prstGeom prst="leftArrow">
            <a:avLst>
              <a:gd name="adj1" fmla="val 45868"/>
              <a:gd name="adj2" fmla="val 5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23"/>
            <a:endParaRPr lang="ko-KR" altLang="en-US" sz="900" kern="0">
              <a:solidFill>
                <a:srgbClr val="000000"/>
              </a:solidFill>
              <a:latin typeface="나눔고딕" pitchFamily="50" charset="-127"/>
              <a:ea typeface="나눔고딕" pitchFamily="50" charset="-127"/>
              <a:cs typeface="Calibri" pitchFamily="34" charset="0"/>
            </a:endParaRPr>
          </a:p>
        </p:txBody>
      </p:sp>
      <p:sp>
        <p:nvSpPr>
          <p:cNvPr id="61" name="Rectangle 5">
            <a:extLst>
              <a:ext uri="{FF2B5EF4-FFF2-40B4-BE49-F238E27FC236}">
                <a16:creationId xmlns="" xmlns:a16="http://schemas.microsoft.com/office/drawing/2014/main" id="{753EEF4C-5C3A-437D-AE12-2854B08F8D50}"/>
              </a:ext>
            </a:extLst>
          </p:cNvPr>
          <p:cNvSpPr>
            <a:spLocks noChangeArrowheads="1"/>
          </p:cNvSpPr>
          <p:nvPr/>
        </p:nvSpPr>
        <p:spPr bwMode="gray">
          <a:xfrm>
            <a:off x="4050047" y="1985836"/>
            <a:ext cx="902084" cy="343540"/>
          </a:xfrm>
          <a:prstGeom prst="rect">
            <a:avLst/>
          </a:prstGeom>
          <a:solidFill>
            <a:schemeClr val="accent6">
              <a:alpha val="46000"/>
            </a:scheme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>
            <a:outerShdw blurRad="2159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23">
              <a:defRPr/>
            </a:pPr>
            <a:r>
              <a:rPr lang="en-US" altLang="ko-KR" sz="800" kern="0" dirty="0" err="1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rPr>
              <a:t>ElasticSearch</a:t>
            </a:r>
            <a:endParaRPr lang="en-US" altLang="ko-KR" sz="800" kern="0" dirty="0">
              <a:solidFill>
                <a:srgbClr val="000000"/>
              </a:solidFill>
              <a:latin typeface="나눔고딕" pitchFamily="50" charset="-127"/>
              <a:ea typeface="나눔고딕" pitchFamily="50" charset="-127"/>
              <a:cs typeface="Calibri" pitchFamily="34" charset="0"/>
            </a:endParaRPr>
          </a:p>
          <a:p>
            <a:pPr algn="ctr" defTabSz="914423">
              <a:defRPr/>
            </a:pPr>
            <a:r>
              <a:rPr lang="en-US" altLang="ko-KR" sz="800" kern="0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rPr>
              <a:t>(Coordinator)</a:t>
            </a:r>
          </a:p>
        </p:txBody>
      </p:sp>
      <p:sp>
        <p:nvSpPr>
          <p:cNvPr id="71" name="Rectangle 5">
            <a:extLst>
              <a:ext uri="{FF2B5EF4-FFF2-40B4-BE49-F238E27FC236}">
                <a16:creationId xmlns="" xmlns:a16="http://schemas.microsoft.com/office/drawing/2014/main" id="{753EEF4C-5C3A-437D-AE12-2854B08F8D50}"/>
              </a:ext>
            </a:extLst>
          </p:cNvPr>
          <p:cNvSpPr>
            <a:spLocks noChangeArrowheads="1"/>
          </p:cNvSpPr>
          <p:nvPr/>
        </p:nvSpPr>
        <p:spPr bwMode="gray">
          <a:xfrm>
            <a:off x="4050916" y="2437388"/>
            <a:ext cx="902084" cy="343540"/>
          </a:xfrm>
          <a:prstGeom prst="rect">
            <a:avLst/>
          </a:prstGeom>
          <a:solidFill>
            <a:schemeClr val="accent6">
              <a:alpha val="46000"/>
            </a:schemeClr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>
            <a:outerShdw blurRad="2159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23">
              <a:defRPr/>
            </a:pPr>
            <a:r>
              <a:rPr lang="en-US" altLang="ko-KR" sz="800" kern="0" dirty="0" err="1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rPr>
              <a:t>ElasticSearch</a:t>
            </a:r>
            <a:endParaRPr lang="en-US" altLang="ko-KR" sz="800" kern="0" dirty="0">
              <a:solidFill>
                <a:srgbClr val="000000"/>
              </a:solidFill>
              <a:latin typeface="나눔고딕" pitchFamily="50" charset="-127"/>
              <a:ea typeface="나눔고딕" pitchFamily="50" charset="-127"/>
              <a:cs typeface="Calibri" pitchFamily="34" charset="0"/>
            </a:endParaRPr>
          </a:p>
          <a:p>
            <a:pPr algn="ctr" defTabSz="914423">
              <a:defRPr/>
            </a:pPr>
            <a:r>
              <a:rPr lang="en-US" altLang="ko-KR" sz="800" kern="0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rPr>
              <a:t>(Coordinator)</a:t>
            </a:r>
          </a:p>
        </p:txBody>
      </p:sp>
      <p:cxnSp>
        <p:nvCxnSpPr>
          <p:cNvPr id="72" name="직선 화살표 연결선 71">
            <a:extLst>
              <a:ext uri="{FF2B5EF4-FFF2-40B4-BE49-F238E27FC236}">
                <a16:creationId xmlns="" xmlns:a16="http://schemas.microsoft.com/office/drawing/2014/main" id="{76C59D69-3483-400C-93E7-15D4217120FD}"/>
              </a:ext>
            </a:extLst>
          </p:cNvPr>
          <p:cNvCxnSpPr>
            <a:cxnSpLocks/>
            <a:stCxn id="61" idx="3"/>
            <a:endCxn id="18" idx="1"/>
          </p:cNvCxnSpPr>
          <p:nvPr/>
        </p:nvCxnSpPr>
        <p:spPr>
          <a:xfrm>
            <a:off x="4952131" y="2157606"/>
            <a:ext cx="252898" cy="579068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직선 화살표 연결선 76">
            <a:extLst>
              <a:ext uri="{FF2B5EF4-FFF2-40B4-BE49-F238E27FC236}">
                <a16:creationId xmlns="" xmlns:a16="http://schemas.microsoft.com/office/drawing/2014/main" id="{76C59D69-3483-400C-93E7-15D4217120FD}"/>
              </a:ext>
            </a:extLst>
          </p:cNvPr>
          <p:cNvCxnSpPr>
            <a:cxnSpLocks/>
            <a:stCxn id="71" idx="3"/>
            <a:endCxn id="18" idx="1"/>
          </p:cNvCxnSpPr>
          <p:nvPr/>
        </p:nvCxnSpPr>
        <p:spPr>
          <a:xfrm>
            <a:off x="4953000" y="2609158"/>
            <a:ext cx="252029" cy="127516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직선 화살표 연결선 81">
            <a:extLst>
              <a:ext uri="{FF2B5EF4-FFF2-40B4-BE49-F238E27FC236}">
                <a16:creationId xmlns="" xmlns:a16="http://schemas.microsoft.com/office/drawing/2014/main" id="{76C59D69-3483-400C-93E7-15D4217120FD}"/>
              </a:ext>
            </a:extLst>
          </p:cNvPr>
          <p:cNvCxnSpPr>
            <a:cxnSpLocks/>
            <a:stCxn id="71" idx="3"/>
            <a:endCxn id="17" idx="1"/>
          </p:cNvCxnSpPr>
          <p:nvPr/>
        </p:nvCxnSpPr>
        <p:spPr>
          <a:xfrm flipV="1">
            <a:off x="4953000" y="2285122"/>
            <a:ext cx="252028" cy="324036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직선 화살표 연결선 82">
            <a:extLst>
              <a:ext uri="{FF2B5EF4-FFF2-40B4-BE49-F238E27FC236}">
                <a16:creationId xmlns="" xmlns:a16="http://schemas.microsoft.com/office/drawing/2014/main" id="{76C59D69-3483-400C-93E7-15D4217120FD}"/>
              </a:ext>
            </a:extLst>
          </p:cNvPr>
          <p:cNvCxnSpPr>
            <a:cxnSpLocks/>
            <a:stCxn id="71" idx="3"/>
            <a:endCxn id="16" idx="1"/>
          </p:cNvCxnSpPr>
          <p:nvPr/>
        </p:nvCxnSpPr>
        <p:spPr>
          <a:xfrm flipV="1">
            <a:off x="4953000" y="1853074"/>
            <a:ext cx="252028" cy="75608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직선 화살표 연결선 88">
            <a:extLst>
              <a:ext uri="{FF2B5EF4-FFF2-40B4-BE49-F238E27FC236}">
                <a16:creationId xmlns="" xmlns:a16="http://schemas.microsoft.com/office/drawing/2014/main" id="{76C59D69-3483-400C-93E7-15D4217120FD}"/>
              </a:ext>
            </a:extLst>
          </p:cNvPr>
          <p:cNvCxnSpPr>
            <a:cxnSpLocks/>
            <a:stCxn id="61" idx="3"/>
            <a:endCxn id="16" idx="1"/>
          </p:cNvCxnSpPr>
          <p:nvPr/>
        </p:nvCxnSpPr>
        <p:spPr>
          <a:xfrm flipV="1">
            <a:off x="4952131" y="1853074"/>
            <a:ext cx="252897" cy="30453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5">
            <a:extLst>
              <a:ext uri="{FF2B5EF4-FFF2-40B4-BE49-F238E27FC236}">
                <a16:creationId xmlns="" xmlns:a16="http://schemas.microsoft.com/office/drawing/2014/main" id="{8A680FA4-C7D6-4B33-8B9D-A2C39BDD6DDC}"/>
              </a:ext>
            </a:extLst>
          </p:cNvPr>
          <p:cNvSpPr>
            <a:spLocks noChangeArrowheads="1"/>
          </p:cNvSpPr>
          <p:nvPr/>
        </p:nvSpPr>
        <p:spPr bwMode="gray">
          <a:xfrm>
            <a:off x="3260812" y="2165856"/>
            <a:ext cx="540060" cy="34354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>
            <a:outerShdw blurRad="2159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23">
              <a:defRPr/>
            </a:pPr>
            <a:r>
              <a:rPr lang="en-US" altLang="ko-KR" sz="900" kern="0" dirty="0" err="1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rPr>
              <a:t>NginX</a:t>
            </a:r>
            <a:endParaRPr lang="en-US" altLang="ko-KR" sz="900" kern="0" dirty="0">
              <a:solidFill>
                <a:srgbClr val="000000"/>
              </a:solidFill>
              <a:latin typeface="나눔고딕" pitchFamily="50" charset="-127"/>
              <a:ea typeface="나눔고딕" pitchFamily="50" charset="-127"/>
              <a:cs typeface="Calibri" pitchFamily="34" charset="0"/>
            </a:endParaRPr>
          </a:p>
        </p:txBody>
      </p:sp>
      <p:cxnSp>
        <p:nvCxnSpPr>
          <p:cNvPr id="84" name="직선 화살표 연결선 83">
            <a:extLst>
              <a:ext uri="{FF2B5EF4-FFF2-40B4-BE49-F238E27FC236}">
                <a16:creationId xmlns="" xmlns:a16="http://schemas.microsoft.com/office/drawing/2014/main" id="{76C59D69-3483-400C-93E7-15D4217120FD}"/>
              </a:ext>
            </a:extLst>
          </p:cNvPr>
          <p:cNvCxnSpPr>
            <a:cxnSpLocks/>
            <a:stCxn id="61" idx="3"/>
            <a:endCxn id="17" idx="1"/>
          </p:cNvCxnSpPr>
          <p:nvPr/>
        </p:nvCxnSpPr>
        <p:spPr>
          <a:xfrm>
            <a:off x="4952131" y="2157606"/>
            <a:ext cx="252897" cy="127516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5">
            <a:extLst>
              <a:ext uri="{FF2B5EF4-FFF2-40B4-BE49-F238E27FC236}">
                <a16:creationId xmlns="" xmlns:a16="http://schemas.microsoft.com/office/drawing/2014/main" id="{B75B6BDE-550D-4EC1-A9FF-BC2C2009FC76}"/>
              </a:ext>
            </a:extLst>
          </p:cNvPr>
          <p:cNvSpPr>
            <a:spLocks noChangeArrowheads="1"/>
          </p:cNvSpPr>
          <p:nvPr/>
        </p:nvSpPr>
        <p:spPr bwMode="gray">
          <a:xfrm>
            <a:off x="6645188" y="3053463"/>
            <a:ext cx="902084" cy="34354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>
            <a:outerShdw blurRad="2159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914423">
              <a:defRPr/>
            </a:pPr>
            <a:r>
              <a:rPr lang="en-US" altLang="ko-KR" sz="900" kern="0" dirty="0">
                <a:solidFill>
                  <a:srgbClr val="000000"/>
                </a:solidFill>
                <a:latin typeface="나눔고딕" pitchFamily="50" charset="-127"/>
                <a:ea typeface="나눔고딕" pitchFamily="50" charset="-127"/>
                <a:cs typeface="Calibri" pitchFamily="34" charset="0"/>
              </a:rPr>
              <a:t>Logstash</a:t>
            </a:r>
          </a:p>
        </p:txBody>
      </p:sp>
      <p:cxnSp>
        <p:nvCxnSpPr>
          <p:cNvPr id="90" name="직선 화살표 연결선 89">
            <a:extLst>
              <a:ext uri="{FF2B5EF4-FFF2-40B4-BE49-F238E27FC236}">
                <a16:creationId xmlns="" xmlns:a16="http://schemas.microsoft.com/office/drawing/2014/main" id="{C2F322EC-0A9E-4439-8BEE-807A3C612E8E}"/>
              </a:ext>
            </a:extLst>
          </p:cNvPr>
          <p:cNvCxnSpPr>
            <a:cxnSpLocks/>
            <a:stCxn id="85" idx="1"/>
            <a:endCxn id="18" idx="3"/>
          </p:cNvCxnSpPr>
          <p:nvPr/>
        </p:nvCxnSpPr>
        <p:spPr>
          <a:xfrm flipH="1" flipV="1">
            <a:off x="6373228" y="2736674"/>
            <a:ext cx="271960" cy="488559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직선 화살표 연결선 102">
            <a:extLst>
              <a:ext uri="{FF2B5EF4-FFF2-40B4-BE49-F238E27FC236}">
                <a16:creationId xmlns="" xmlns:a16="http://schemas.microsoft.com/office/drawing/2014/main" id="{69F31082-79C7-4565-A842-CD26DCADB342}"/>
              </a:ext>
            </a:extLst>
          </p:cNvPr>
          <p:cNvCxnSpPr>
            <a:cxnSpLocks/>
            <a:stCxn id="73" idx="3"/>
            <a:endCxn id="71" idx="1"/>
          </p:cNvCxnSpPr>
          <p:nvPr/>
        </p:nvCxnSpPr>
        <p:spPr>
          <a:xfrm>
            <a:off x="3800872" y="2337626"/>
            <a:ext cx="250044" cy="27153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직선 화살표 연결선 105">
            <a:extLst>
              <a:ext uri="{FF2B5EF4-FFF2-40B4-BE49-F238E27FC236}">
                <a16:creationId xmlns="" xmlns:a16="http://schemas.microsoft.com/office/drawing/2014/main" id="{69F31082-79C7-4565-A842-CD26DCADB342}"/>
              </a:ext>
            </a:extLst>
          </p:cNvPr>
          <p:cNvCxnSpPr>
            <a:cxnSpLocks/>
            <a:stCxn id="73" idx="3"/>
            <a:endCxn id="61" idx="1"/>
          </p:cNvCxnSpPr>
          <p:nvPr/>
        </p:nvCxnSpPr>
        <p:spPr>
          <a:xfrm flipV="1">
            <a:off x="3800872" y="2157606"/>
            <a:ext cx="249175" cy="18002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17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smtClean="0"/>
              <a:t>시스템 구성도</a:t>
            </a:r>
            <a:endParaRPr lang="ko-KR" altLang="en-US" sz="2000" dirty="0"/>
          </a:p>
        </p:txBody>
      </p:sp>
      <p:cxnSp>
        <p:nvCxnSpPr>
          <p:cNvPr id="12" name="꺾인 연결선 11"/>
          <p:cNvCxnSpPr/>
          <p:nvPr/>
        </p:nvCxnSpPr>
        <p:spPr>
          <a:xfrm rot="16200000" flipH="1">
            <a:off x="6276510" y="1424578"/>
            <a:ext cx="2117322" cy="3117863"/>
          </a:xfrm>
          <a:prstGeom prst="bentConnector4">
            <a:avLst>
              <a:gd name="adj1" fmla="val 3175"/>
              <a:gd name="adj2" fmla="val 107907"/>
            </a:avLst>
          </a:prstGeom>
          <a:ln>
            <a:solidFill>
              <a:srgbClr val="F6750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꺾인 연결선 12"/>
          <p:cNvCxnSpPr/>
          <p:nvPr/>
        </p:nvCxnSpPr>
        <p:spPr>
          <a:xfrm rot="10800000">
            <a:off x="7691756" y="2822350"/>
            <a:ext cx="1173649" cy="1083602"/>
          </a:xfrm>
          <a:prstGeom prst="bentConnector3">
            <a:avLst>
              <a:gd name="adj1" fmla="val -30966"/>
            </a:avLst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/>
          <p:cNvSpPr/>
          <p:nvPr/>
        </p:nvSpPr>
        <p:spPr>
          <a:xfrm>
            <a:off x="811704" y="4904790"/>
            <a:ext cx="6192688" cy="1476537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1157028" y="3193499"/>
            <a:ext cx="7776864" cy="477695"/>
          </a:xfrm>
          <a:prstGeom prst="rect">
            <a:avLst/>
          </a:prstGeom>
          <a:solidFill>
            <a:schemeClr val="bg2">
              <a:lumMod val="2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1208584" y="3242634"/>
            <a:ext cx="1493889" cy="3663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800" b="1" dirty="0" err="1">
                <a:latin typeface="+mn-ea"/>
                <a:cs typeface="Arial" panose="020B0604020202020204" pitchFamily="34" charset="0"/>
              </a:rPr>
              <a:t>Elasticsearch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 #1</a:t>
            </a:r>
          </a:p>
          <a:p>
            <a:pPr algn="ctr" defTabSz="995464"/>
            <a:r>
              <a:rPr lang="en-US" altLang="ko-KR" sz="800" b="1" dirty="0" smtClean="0">
                <a:latin typeface="+mn-ea"/>
                <a:cs typeface="Arial" panose="020B0604020202020204" pitchFamily="34" charset="0"/>
              </a:rPr>
              <a:t>(19200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, </a:t>
            </a:r>
            <a:r>
              <a:rPr lang="en-US" altLang="ko-KR" sz="800" b="1" dirty="0" smtClean="0">
                <a:latin typeface="+mn-ea"/>
                <a:cs typeface="Arial" panose="020B0604020202020204" pitchFamily="34" charset="0"/>
              </a:rPr>
              <a:t>19300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3258680" y="3234271"/>
            <a:ext cx="1411864" cy="3663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800" b="1" dirty="0" err="1">
                <a:latin typeface="+mn-ea"/>
                <a:cs typeface="Arial" panose="020B0604020202020204" pitchFamily="34" charset="0"/>
              </a:rPr>
              <a:t>Elasticsearch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 #2</a:t>
            </a:r>
          </a:p>
          <a:p>
            <a:pPr algn="ctr" defTabSz="995464"/>
            <a:r>
              <a:rPr lang="en-US" altLang="ko-KR" sz="800" b="1" dirty="0" smtClean="0">
                <a:latin typeface="+mn-ea"/>
                <a:cs typeface="Arial" panose="020B0604020202020204" pitchFamily="34" charset="0"/>
              </a:rPr>
              <a:t>(19200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, </a:t>
            </a:r>
            <a:r>
              <a:rPr lang="en-US" altLang="ko-KR" sz="800" b="1" dirty="0" smtClean="0">
                <a:latin typeface="+mn-ea"/>
                <a:cs typeface="Arial" panose="020B0604020202020204" pitchFamily="34" charset="0"/>
              </a:rPr>
              <a:t>19300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5289108" y="3229597"/>
            <a:ext cx="1411864" cy="3663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800" b="1" dirty="0" err="1">
                <a:latin typeface="+mn-ea"/>
                <a:cs typeface="Arial" panose="020B0604020202020204" pitchFamily="34" charset="0"/>
              </a:rPr>
              <a:t>Elasticsearch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 #3</a:t>
            </a:r>
          </a:p>
          <a:p>
            <a:pPr algn="ctr" defTabSz="995464"/>
            <a:r>
              <a:rPr lang="en-US" altLang="ko-KR" sz="800" b="1" dirty="0" smtClean="0">
                <a:latin typeface="+mn-ea"/>
                <a:cs typeface="Arial" panose="020B0604020202020204" pitchFamily="34" charset="0"/>
              </a:rPr>
              <a:t>(19200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, </a:t>
            </a:r>
            <a:r>
              <a:rPr lang="en-US" altLang="ko-KR" sz="800" b="1" dirty="0" smtClean="0">
                <a:latin typeface="+mn-ea"/>
                <a:cs typeface="Arial" panose="020B0604020202020204" pitchFamily="34" charset="0"/>
              </a:rPr>
              <a:t>19300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7435600" y="3229598"/>
            <a:ext cx="1440000" cy="3663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800" b="1" dirty="0" err="1">
                <a:latin typeface="+mn-ea"/>
              </a:rPr>
              <a:t>Elasticsearch</a:t>
            </a:r>
            <a:r>
              <a:rPr lang="en-US" altLang="ko-KR" sz="800" b="1" dirty="0">
                <a:latin typeface="+mn-ea"/>
              </a:rPr>
              <a:t> </a:t>
            </a:r>
            <a:r>
              <a:rPr lang="en-US" altLang="ko-KR" sz="800" b="1" dirty="0" smtClean="0">
                <a:latin typeface="+mn-ea"/>
              </a:rPr>
              <a:t>#5</a:t>
            </a:r>
            <a:endParaRPr lang="en-US" altLang="ko-KR" sz="800" b="1" dirty="0">
              <a:latin typeface="+mn-ea"/>
            </a:endParaRPr>
          </a:p>
          <a:p>
            <a:pPr algn="ctr"/>
            <a:r>
              <a:rPr lang="en-US" altLang="ko-KR" sz="800" b="1" dirty="0" smtClean="0">
                <a:latin typeface="+mn-ea"/>
              </a:rPr>
              <a:t>(19200</a:t>
            </a:r>
            <a:r>
              <a:rPr lang="en-US" altLang="ko-KR" sz="800" b="1" dirty="0">
                <a:latin typeface="+mn-ea"/>
              </a:rPr>
              <a:t>, </a:t>
            </a:r>
            <a:r>
              <a:rPr lang="en-US" altLang="ko-KR" sz="800" b="1" dirty="0" smtClean="0">
                <a:latin typeface="+mn-ea"/>
              </a:rPr>
              <a:t>19300</a:t>
            </a:r>
            <a:r>
              <a:rPr lang="en-US" altLang="ko-KR" sz="800" b="1" dirty="0">
                <a:latin typeface="+mn-ea"/>
              </a:rPr>
              <a:t>)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1210473" y="5248794"/>
            <a:ext cx="1493889" cy="3663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900" dirty="0" err="1" smtClean="0">
                <a:latin typeface="+mn-ea"/>
              </a:rPr>
              <a:t>Logstash</a:t>
            </a:r>
            <a:endParaRPr lang="en-US" altLang="ko-KR" sz="900" dirty="0" smtClean="0">
              <a:latin typeface="+mn-ea"/>
            </a:endParaRPr>
          </a:p>
          <a:p>
            <a:pPr algn="ctr"/>
            <a:r>
              <a:rPr lang="en-US" altLang="ko-KR" sz="900" dirty="0" smtClean="0">
                <a:latin typeface="+mn-ea"/>
              </a:rPr>
              <a:t>(</a:t>
            </a:r>
            <a:r>
              <a:rPr lang="en-US" altLang="ko-KR" sz="900" dirty="0" err="1" smtClean="0">
                <a:latin typeface="+mn-ea"/>
              </a:rPr>
              <a:t>KafKa</a:t>
            </a:r>
            <a:r>
              <a:rPr lang="en-US" altLang="ko-KR" sz="900" dirty="0" smtClean="0">
                <a:latin typeface="+mn-ea"/>
              </a:rPr>
              <a:t>)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3257842" y="5248792"/>
            <a:ext cx="1411864" cy="3663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900" dirty="0" err="1" smtClean="0">
                <a:latin typeface="+mn-ea"/>
              </a:rPr>
              <a:t>Logstash</a:t>
            </a:r>
            <a:endParaRPr lang="en-US" altLang="ko-KR" sz="900" dirty="0" smtClean="0">
              <a:latin typeface="+mn-ea"/>
            </a:endParaRPr>
          </a:p>
          <a:p>
            <a:pPr algn="ctr"/>
            <a:r>
              <a:rPr lang="en-US" altLang="ko-KR" sz="900" dirty="0">
                <a:latin typeface="+mn-ea"/>
              </a:rPr>
              <a:t>(</a:t>
            </a:r>
            <a:r>
              <a:rPr lang="en-US" altLang="ko-KR" sz="900" dirty="0" err="1">
                <a:latin typeface="+mn-ea"/>
              </a:rPr>
              <a:t>KafKa</a:t>
            </a:r>
            <a:r>
              <a:rPr lang="en-US" altLang="ko-KR" sz="900" dirty="0">
                <a:latin typeface="+mn-ea"/>
              </a:rPr>
              <a:t>)</a:t>
            </a:r>
            <a:endParaRPr lang="en-US" altLang="ko-KR" sz="900" dirty="0" smtClean="0">
              <a:latin typeface="+mn-ea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5300129" y="5248794"/>
            <a:ext cx="1411864" cy="3663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900" dirty="0" err="1" smtClean="0">
                <a:latin typeface="+mn-ea"/>
              </a:rPr>
              <a:t>Logstash</a:t>
            </a:r>
            <a:endParaRPr lang="en-US" altLang="ko-KR" sz="900" dirty="0" smtClean="0">
              <a:latin typeface="+mn-ea"/>
            </a:endParaRPr>
          </a:p>
          <a:p>
            <a:pPr algn="ctr"/>
            <a:r>
              <a:rPr lang="en-US" altLang="ko-KR" sz="900" dirty="0">
                <a:latin typeface="+mn-ea"/>
              </a:rPr>
              <a:t>(</a:t>
            </a:r>
            <a:r>
              <a:rPr lang="en-US" altLang="ko-KR" sz="900" dirty="0" err="1">
                <a:latin typeface="+mn-ea"/>
              </a:rPr>
              <a:t>KafKa</a:t>
            </a:r>
            <a:r>
              <a:rPr lang="en-US" altLang="ko-KR" sz="900" dirty="0">
                <a:latin typeface="+mn-ea"/>
              </a:rPr>
              <a:t>)</a:t>
            </a:r>
          </a:p>
        </p:txBody>
      </p:sp>
      <p:cxnSp>
        <p:nvCxnSpPr>
          <p:cNvPr id="23" name="직선 화살표 연결선 22"/>
          <p:cNvCxnSpPr>
            <a:stCxn id="20" idx="0"/>
            <a:endCxn id="16" idx="2"/>
          </p:cNvCxnSpPr>
          <p:nvPr/>
        </p:nvCxnSpPr>
        <p:spPr>
          <a:xfrm flipH="1" flipV="1">
            <a:off x="1955529" y="3609020"/>
            <a:ext cx="1889" cy="16397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직사각형 23"/>
          <p:cNvSpPr/>
          <p:nvPr/>
        </p:nvSpPr>
        <p:spPr>
          <a:xfrm>
            <a:off x="1076394" y="2949263"/>
            <a:ext cx="1764197" cy="177216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ko-KR" sz="1200" dirty="0" smtClean="0">
                <a:solidFill>
                  <a:schemeClr val="tx1"/>
                </a:solidFill>
                <a:latin typeface="+mn-ea"/>
              </a:rPr>
              <a:t>obpelk01</a:t>
            </a: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3101244" y="2949264"/>
            <a:ext cx="1758500" cy="177216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ko-KR" sz="1200" dirty="0" smtClean="0">
                <a:solidFill>
                  <a:schemeClr val="tx1"/>
                </a:solidFill>
                <a:latin typeface="+mn-ea"/>
              </a:rPr>
              <a:t>obpelk02</a:t>
            </a: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5104058" y="2949264"/>
            <a:ext cx="1781965" cy="177216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ko-KR" sz="1200" dirty="0">
                <a:solidFill>
                  <a:schemeClr val="tx1"/>
                </a:solidFill>
                <a:latin typeface="+mn-ea"/>
              </a:rPr>
              <a:t>obpelk03</a:t>
            </a: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7237264" y="2949263"/>
            <a:ext cx="1800743" cy="1784999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ko-KR" sz="1200" dirty="0">
                <a:solidFill>
                  <a:schemeClr val="tx1"/>
                </a:solidFill>
                <a:latin typeface="+mn-ea"/>
              </a:rPr>
              <a:t>obpelk05</a:t>
            </a: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29" name="꺾인 연결선 28"/>
          <p:cNvCxnSpPr>
            <a:stCxn id="52" idx="2"/>
            <a:endCxn id="16" idx="0"/>
          </p:cNvCxnSpPr>
          <p:nvPr/>
        </p:nvCxnSpPr>
        <p:spPr>
          <a:xfrm rot="5400000">
            <a:off x="4457596" y="8476"/>
            <a:ext cx="732092" cy="5736225"/>
          </a:xfrm>
          <a:prstGeom prst="bentConnector3">
            <a:avLst>
              <a:gd name="adj1" fmla="val 4286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꺾인 연결선 29"/>
          <p:cNvCxnSpPr>
            <a:stCxn id="52" idx="2"/>
            <a:endCxn id="17" idx="0"/>
          </p:cNvCxnSpPr>
          <p:nvPr/>
        </p:nvCxnSpPr>
        <p:spPr>
          <a:xfrm rot="5400000">
            <a:off x="5466319" y="1008835"/>
            <a:ext cx="723729" cy="3727142"/>
          </a:xfrm>
          <a:prstGeom prst="bentConnector3">
            <a:avLst>
              <a:gd name="adj1" fmla="val 4310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꺾인 연결선 30"/>
          <p:cNvCxnSpPr>
            <a:stCxn id="52" idx="2"/>
            <a:endCxn id="18" idx="0"/>
          </p:cNvCxnSpPr>
          <p:nvPr/>
        </p:nvCxnSpPr>
        <p:spPr>
          <a:xfrm rot="5400000">
            <a:off x="6483870" y="2021712"/>
            <a:ext cx="719055" cy="1696714"/>
          </a:xfrm>
          <a:prstGeom prst="bentConnector3">
            <a:avLst>
              <a:gd name="adj1" fmla="val 4382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직사각형 31"/>
          <p:cNvSpPr/>
          <p:nvPr/>
        </p:nvSpPr>
        <p:spPr>
          <a:xfrm>
            <a:off x="1273141" y="1935058"/>
            <a:ext cx="1396055" cy="3663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900" dirty="0" err="1" smtClean="0">
                <a:latin typeface="+mn-ea"/>
              </a:rPr>
              <a:t>NginX</a:t>
            </a:r>
            <a:r>
              <a:rPr lang="en-US" altLang="ko-KR" sz="900" dirty="0" smtClean="0">
                <a:latin typeface="+mn-ea"/>
              </a:rPr>
              <a:t> : 15600</a:t>
            </a:r>
          </a:p>
          <a:p>
            <a:pPr algn="ctr"/>
            <a:r>
              <a:rPr lang="en-US" altLang="ko-KR" sz="900" dirty="0" smtClean="0">
                <a:latin typeface="+mn-ea"/>
              </a:rPr>
              <a:t>(</a:t>
            </a:r>
            <a:r>
              <a:rPr lang="ko-KR" altLang="en-US" sz="900" dirty="0" err="1" smtClean="0">
                <a:latin typeface="+mn-ea"/>
              </a:rPr>
              <a:t>로드밸런서</a:t>
            </a:r>
            <a:r>
              <a:rPr lang="en-US" altLang="ko-KR" sz="900" dirty="0" smtClean="0">
                <a:latin typeface="+mn-ea"/>
              </a:rPr>
              <a:t>)</a:t>
            </a:r>
            <a:endParaRPr lang="ko-KR" altLang="en-US" sz="900" dirty="0">
              <a:latin typeface="+mn-ea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3144817" y="1715170"/>
            <a:ext cx="1525726" cy="3663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900" dirty="0" err="1" smtClean="0">
                <a:latin typeface="+mn-ea"/>
              </a:rPr>
              <a:t>Kibana</a:t>
            </a:r>
            <a:r>
              <a:rPr lang="en-US" altLang="ko-KR" sz="900" dirty="0" smtClean="0">
                <a:latin typeface="+mn-ea"/>
              </a:rPr>
              <a:t> #1 : 15601</a:t>
            </a:r>
            <a:endParaRPr lang="ko-KR" altLang="en-US" sz="900" dirty="0">
              <a:latin typeface="+mn-ea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3137255" y="2176876"/>
            <a:ext cx="1533288" cy="3663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900" dirty="0" err="1" smtClean="0">
                <a:latin typeface="+mn-ea"/>
              </a:rPr>
              <a:t>Kibana</a:t>
            </a:r>
            <a:r>
              <a:rPr lang="en-US" altLang="ko-KR" sz="900" dirty="0" smtClean="0">
                <a:latin typeface="+mn-ea"/>
              </a:rPr>
              <a:t> #2 : 15602</a:t>
            </a:r>
            <a:endParaRPr lang="ko-KR" altLang="en-US" sz="900" dirty="0">
              <a:latin typeface="+mn-ea"/>
            </a:endParaRPr>
          </a:p>
        </p:txBody>
      </p:sp>
      <p:cxnSp>
        <p:nvCxnSpPr>
          <p:cNvPr id="35" name="직선 화살표 연결선 34"/>
          <p:cNvCxnSpPr>
            <a:stCxn id="32" idx="3"/>
            <a:endCxn id="33" idx="1"/>
          </p:cNvCxnSpPr>
          <p:nvPr/>
        </p:nvCxnSpPr>
        <p:spPr>
          <a:xfrm flipV="1">
            <a:off x="2669196" y="1898363"/>
            <a:ext cx="475621" cy="2198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/>
          <p:cNvCxnSpPr>
            <a:stCxn id="32" idx="3"/>
            <a:endCxn id="34" idx="1"/>
          </p:cNvCxnSpPr>
          <p:nvPr/>
        </p:nvCxnSpPr>
        <p:spPr>
          <a:xfrm>
            <a:off x="2669196" y="2118251"/>
            <a:ext cx="468059" cy="241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화살표 연결선 36"/>
          <p:cNvCxnSpPr>
            <a:stCxn id="33" idx="3"/>
            <a:endCxn id="53" idx="1"/>
          </p:cNvCxnSpPr>
          <p:nvPr/>
        </p:nvCxnSpPr>
        <p:spPr>
          <a:xfrm>
            <a:off x="4670543" y="1898363"/>
            <a:ext cx="482929" cy="2096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화살표 연결선 37"/>
          <p:cNvCxnSpPr>
            <a:stCxn id="34" idx="3"/>
            <a:endCxn id="53" idx="1"/>
          </p:cNvCxnSpPr>
          <p:nvPr/>
        </p:nvCxnSpPr>
        <p:spPr>
          <a:xfrm flipV="1">
            <a:off x="4670543" y="2108041"/>
            <a:ext cx="482929" cy="2520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직사각형 38"/>
          <p:cNvSpPr/>
          <p:nvPr/>
        </p:nvSpPr>
        <p:spPr>
          <a:xfrm>
            <a:off x="1085019" y="1232756"/>
            <a:ext cx="7956885" cy="144116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ko-KR" sz="1200" dirty="0" smtClean="0">
                <a:solidFill>
                  <a:schemeClr val="tx1"/>
                </a:solidFill>
                <a:latin typeface="+mn-ea"/>
              </a:rPr>
              <a:t>obpelk04</a:t>
            </a: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1273141" y="1340768"/>
            <a:ext cx="1396055" cy="3663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900" dirty="0" smtClean="0">
                <a:latin typeface="+mn-ea"/>
              </a:rPr>
              <a:t>Tomcat : 8080</a:t>
            </a:r>
          </a:p>
          <a:p>
            <a:pPr algn="ctr"/>
            <a:r>
              <a:rPr lang="en-US" altLang="ko-KR" sz="900" dirty="0" smtClean="0">
                <a:latin typeface="+mn-ea"/>
              </a:rPr>
              <a:t>(</a:t>
            </a:r>
            <a:r>
              <a:rPr lang="ko-KR" altLang="en-US" sz="900" dirty="0" smtClean="0">
                <a:latin typeface="+mn-ea"/>
              </a:rPr>
              <a:t>장애분석시스템</a:t>
            </a:r>
            <a:r>
              <a:rPr lang="en-US" altLang="ko-KR" sz="900" dirty="0" smtClean="0">
                <a:latin typeface="+mn-ea"/>
              </a:rPr>
              <a:t>)</a:t>
            </a:r>
            <a:endParaRPr lang="ko-KR" altLang="en-US" sz="900" dirty="0">
              <a:latin typeface="+mn-ea"/>
            </a:endParaRPr>
          </a:p>
        </p:txBody>
      </p:sp>
      <p:cxnSp>
        <p:nvCxnSpPr>
          <p:cNvPr id="41" name="직선 화살표 연결선 40"/>
          <p:cNvCxnSpPr>
            <a:stCxn id="40" idx="2"/>
            <a:endCxn id="32" idx="0"/>
          </p:cNvCxnSpPr>
          <p:nvPr/>
        </p:nvCxnSpPr>
        <p:spPr>
          <a:xfrm>
            <a:off x="1971169" y="1707154"/>
            <a:ext cx="0" cy="2279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꺾인 연결선 41"/>
          <p:cNvCxnSpPr>
            <a:stCxn id="22" idx="0"/>
            <a:endCxn id="17" idx="2"/>
          </p:cNvCxnSpPr>
          <p:nvPr/>
        </p:nvCxnSpPr>
        <p:spPr>
          <a:xfrm rot="16200000" flipV="1">
            <a:off x="4161269" y="3404001"/>
            <a:ext cx="1648137" cy="204144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화살표 연결선 42"/>
          <p:cNvCxnSpPr>
            <a:stCxn id="22" idx="0"/>
            <a:endCxn id="18" idx="2"/>
          </p:cNvCxnSpPr>
          <p:nvPr/>
        </p:nvCxnSpPr>
        <p:spPr>
          <a:xfrm flipH="1" flipV="1">
            <a:off x="5995040" y="3595983"/>
            <a:ext cx="11021" cy="16528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화살표 연결선 43"/>
          <p:cNvCxnSpPr>
            <a:stCxn id="21" idx="0"/>
            <a:endCxn id="17" idx="2"/>
          </p:cNvCxnSpPr>
          <p:nvPr/>
        </p:nvCxnSpPr>
        <p:spPr>
          <a:xfrm flipV="1">
            <a:off x="3963774" y="3600657"/>
            <a:ext cx="838" cy="1648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꺾인 연결선 50"/>
          <p:cNvCxnSpPr>
            <a:stCxn id="20" idx="0"/>
            <a:endCxn id="17" idx="2"/>
          </p:cNvCxnSpPr>
          <p:nvPr/>
        </p:nvCxnSpPr>
        <p:spPr>
          <a:xfrm rot="5400000" flipH="1" flipV="1">
            <a:off x="2136947" y="3421129"/>
            <a:ext cx="1648137" cy="200719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직사각형 51"/>
          <p:cNvSpPr/>
          <p:nvPr/>
        </p:nvSpPr>
        <p:spPr>
          <a:xfrm>
            <a:off x="6971754" y="2046910"/>
            <a:ext cx="1440000" cy="4636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EEC3B4"/>
              </a:gs>
              <a:gs pos="83000">
                <a:srgbClr val="EFC6B3"/>
              </a:gs>
              <a:gs pos="100000">
                <a:srgbClr val="F3D4CD"/>
              </a:gs>
            </a:gsLst>
            <a:lin ang="5400000" scaled="1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900" b="1" dirty="0" err="1">
                <a:latin typeface="+mn-ea"/>
                <a:cs typeface="Arial" panose="020B0604020202020204" pitchFamily="34" charset="0"/>
              </a:rPr>
              <a:t>Elasticsearch</a:t>
            </a:r>
            <a:r>
              <a:rPr lang="en-US" altLang="ko-KR" sz="900" b="1" dirty="0">
                <a:latin typeface="+mn-ea"/>
                <a:cs typeface="Arial" panose="020B0604020202020204" pitchFamily="34" charset="0"/>
              </a:rPr>
              <a:t> #4-1</a:t>
            </a:r>
          </a:p>
          <a:p>
            <a:pPr algn="ctr" defTabSz="995464"/>
            <a:r>
              <a:rPr lang="en-US" altLang="ko-KR" sz="900" b="1" dirty="0" smtClean="0">
                <a:latin typeface="+mn-ea"/>
                <a:cs typeface="Arial" panose="020B0604020202020204" pitchFamily="34" charset="0"/>
              </a:rPr>
              <a:t>(29210</a:t>
            </a:r>
            <a:r>
              <a:rPr lang="en-US" altLang="ko-KR" sz="900" b="1" dirty="0">
                <a:latin typeface="+mn-ea"/>
                <a:cs typeface="Arial" panose="020B0604020202020204" pitchFamily="34" charset="0"/>
              </a:rPr>
              <a:t>, </a:t>
            </a:r>
            <a:r>
              <a:rPr lang="en-US" altLang="ko-KR" sz="900" b="1" dirty="0" smtClean="0">
                <a:latin typeface="+mn-ea"/>
                <a:cs typeface="Arial" panose="020B0604020202020204" pitchFamily="34" charset="0"/>
              </a:rPr>
              <a:t>29310</a:t>
            </a:r>
            <a:r>
              <a:rPr lang="en-US" altLang="ko-KR" sz="900" b="1" dirty="0">
                <a:latin typeface="+mn-ea"/>
                <a:cs typeface="Arial" panose="020B0604020202020204" pitchFamily="34" charset="0"/>
              </a:rPr>
              <a:t>)</a:t>
            </a:r>
          </a:p>
          <a:p>
            <a:pPr algn="ctr" defTabSz="995464"/>
            <a:r>
              <a:rPr lang="en-US" altLang="ko-KR" sz="900" b="1" dirty="0">
                <a:latin typeface="+mn-ea"/>
                <a:cs typeface="Arial" panose="020B0604020202020204" pitchFamily="34" charset="0"/>
              </a:rPr>
              <a:t>(Coordinator)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5153472" y="1924848"/>
            <a:ext cx="1188133" cy="3663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4"/>
              </a:gs>
              <a:gs pos="83000">
                <a:schemeClr val="accent4"/>
              </a:gs>
              <a:gs pos="100000">
                <a:schemeClr val="accent4"/>
              </a:gs>
            </a:gsLst>
            <a:lin ang="5400000" scaled="1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900" b="1" dirty="0" err="1">
                <a:latin typeface="+mn-ea"/>
                <a:cs typeface="Arial" panose="020B0604020202020204" pitchFamily="34" charset="0"/>
              </a:rPr>
              <a:t>NginX</a:t>
            </a:r>
            <a:r>
              <a:rPr lang="en-US" altLang="ko-KR" sz="900" b="1" dirty="0">
                <a:latin typeface="+mn-ea"/>
                <a:cs typeface="Arial" panose="020B0604020202020204" pitchFamily="34" charset="0"/>
              </a:rPr>
              <a:t> : </a:t>
            </a:r>
            <a:r>
              <a:rPr lang="en-US" altLang="ko-KR" sz="900" b="1" dirty="0" smtClean="0">
                <a:latin typeface="+mn-ea"/>
                <a:cs typeface="Arial" panose="020B0604020202020204" pitchFamily="34" charset="0"/>
              </a:rPr>
              <a:t>29200</a:t>
            </a:r>
            <a:endParaRPr lang="en-US" altLang="ko-KR" sz="900" b="1" dirty="0">
              <a:latin typeface="+mn-ea"/>
              <a:cs typeface="Arial" panose="020B0604020202020204" pitchFamily="34" charset="0"/>
            </a:endParaRPr>
          </a:p>
          <a:p>
            <a:pPr algn="ctr" defTabSz="995464"/>
            <a:r>
              <a:rPr lang="en-US" altLang="ko-KR" sz="900" b="1" dirty="0">
                <a:latin typeface="+mn-ea"/>
                <a:cs typeface="Arial" panose="020B0604020202020204" pitchFamily="34" charset="0"/>
              </a:rPr>
              <a:t>(</a:t>
            </a:r>
            <a:r>
              <a:rPr lang="ko-KR" altLang="en-US" sz="900" b="1" dirty="0" err="1">
                <a:latin typeface="+mn-ea"/>
                <a:cs typeface="Arial" panose="020B0604020202020204" pitchFamily="34" charset="0"/>
              </a:rPr>
              <a:t>로드밸런서</a:t>
            </a:r>
            <a:r>
              <a:rPr lang="en-US" altLang="ko-KR" sz="900" b="1" dirty="0">
                <a:latin typeface="+mn-ea"/>
                <a:cs typeface="Arial" panose="020B0604020202020204" pitchFamily="34" charset="0"/>
              </a:rPr>
              <a:t>)</a:t>
            </a:r>
            <a:endParaRPr lang="ko-KR" altLang="en-US" sz="900" b="1" dirty="0">
              <a:latin typeface="+mn-ea"/>
              <a:cs typeface="Arial" panose="020B0604020202020204" pitchFamily="34" charset="0"/>
            </a:endParaRPr>
          </a:p>
        </p:txBody>
      </p:sp>
      <p:cxnSp>
        <p:nvCxnSpPr>
          <p:cNvPr id="54" name="직선 화살표 연결선 53"/>
          <p:cNvCxnSpPr>
            <a:stCxn id="16" idx="3"/>
            <a:endCxn id="17" idx="1"/>
          </p:cNvCxnSpPr>
          <p:nvPr/>
        </p:nvCxnSpPr>
        <p:spPr>
          <a:xfrm flipV="1">
            <a:off x="2702473" y="3417464"/>
            <a:ext cx="556207" cy="836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화살표 연결선 54"/>
          <p:cNvCxnSpPr>
            <a:stCxn id="17" idx="3"/>
            <a:endCxn id="18" idx="1"/>
          </p:cNvCxnSpPr>
          <p:nvPr/>
        </p:nvCxnSpPr>
        <p:spPr>
          <a:xfrm flipV="1">
            <a:off x="4670544" y="3412790"/>
            <a:ext cx="618564" cy="467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화살표 연결선 55"/>
          <p:cNvCxnSpPr>
            <a:stCxn id="18" idx="3"/>
            <a:endCxn id="19" idx="1"/>
          </p:cNvCxnSpPr>
          <p:nvPr/>
        </p:nvCxnSpPr>
        <p:spPr>
          <a:xfrm>
            <a:off x="6700972" y="3412790"/>
            <a:ext cx="734628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화살표 연결선 56"/>
          <p:cNvCxnSpPr>
            <a:stCxn id="53" idx="3"/>
            <a:endCxn id="52" idx="1"/>
          </p:cNvCxnSpPr>
          <p:nvPr/>
        </p:nvCxnSpPr>
        <p:spPr>
          <a:xfrm>
            <a:off x="6341605" y="2108041"/>
            <a:ext cx="630149" cy="170685"/>
          </a:xfrm>
          <a:prstGeom prst="straightConnector1">
            <a:avLst/>
          </a:prstGeom>
          <a:ln>
            <a:solidFill>
              <a:srgbClr val="F6750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직사각형 57"/>
          <p:cNvSpPr/>
          <p:nvPr/>
        </p:nvSpPr>
        <p:spPr>
          <a:xfrm>
            <a:off x="1210473" y="5831204"/>
            <a:ext cx="1493889" cy="3663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B5D29B"/>
              </a:gs>
              <a:gs pos="83000">
                <a:srgbClr val="B5D29B"/>
              </a:gs>
              <a:gs pos="100000">
                <a:srgbClr val="CEE19B"/>
              </a:gs>
            </a:gsLst>
            <a:lin ang="5400000" scaled="1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800" b="1" dirty="0" err="1">
                <a:latin typeface="+mn-ea"/>
                <a:cs typeface="Arial" panose="020B0604020202020204" pitchFamily="34" charset="0"/>
              </a:rPr>
              <a:t>KafKa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 #11</a:t>
            </a:r>
          </a:p>
          <a:p>
            <a:pPr algn="ctr" defTabSz="995464"/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(9092)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3257842" y="5831202"/>
            <a:ext cx="1411864" cy="3663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B5D29B"/>
              </a:gs>
              <a:gs pos="83000">
                <a:srgbClr val="B5D29B"/>
              </a:gs>
              <a:gs pos="100000">
                <a:srgbClr val="CEE19B"/>
              </a:gs>
            </a:gsLst>
            <a:lin ang="5400000" scaled="1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800" b="1" dirty="0" err="1">
                <a:latin typeface="+mn-ea"/>
                <a:cs typeface="Arial" panose="020B0604020202020204" pitchFamily="34" charset="0"/>
              </a:rPr>
              <a:t>KafKa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 #21</a:t>
            </a:r>
          </a:p>
          <a:p>
            <a:pPr algn="ctr" defTabSz="995464"/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(9092)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5300129" y="5831204"/>
            <a:ext cx="1411864" cy="3663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B5D29B"/>
              </a:gs>
              <a:gs pos="83000">
                <a:srgbClr val="B5D29B"/>
              </a:gs>
              <a:gs pos="100000">
                <a:srgbClr val="CEE19B"/>
              </a:gs>
            </a:gsLst>
            <a:lin ang="5400000" scaled="1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800" b="1" dirty="0" err="1">
                <a:latin typeface="+mn-ea"/>
                <a:cs typeface="Arial" panose="020B0604020202020204" pitchFamily="34" charset="0"/>
              </a:rPr>
              <a:t>KafKa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 #31</a:t>
            </a:r>
          </a:p>
          <a:p>
            <a:pPr algn="ctr" defTabSz="995464"/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(9092)</a:t>
            </a:r>
          </a:p>
        </p:txBody>
      </p:sp>
      <p:cxnSp>
        <p:nvCxnSpPr>
          <p:cNvPr id="61" name="직선 화살표 연결선 60"/>
          <p:cNvCxnSpPr>
            <a:stCxn id="58" idx="0"/>
            <a:endCxn id="20" idx="2"/>
          </p:cNvCxnSpPr>
          <p:nvPr/>
        </p:nvCxnSpPr>
        <p:spPr>
          <a:xfrm flipV="1">
            <a:off x="1957418" y="5615180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직선 화살표 연결선 61"/>
          <p:cNvCxnSpPr>
            <a:stCxn id="59" idx="0"/>
            <a:endCxn id="21" idx="2"/>
          </p:cNvCxnSpPr>
          <p:nvPr/>
        </p:nvCxnSpPr>
        <p:spPr>
          <a:xfrm flipV="1">
            <a:off x="3963774" y="5615178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직선 화살표 연결선 62"/>
          <p:cNvCxnSpPr>
            <a:stCxn id="60" idx="0"/>
            <a:endCxn id="22" idx="2"/>
          </p:cNvCxnSpPr>
          <p:nvPr/>
        </p:nvCxnSpPr>
        <p:spPr>
          <a:xfrm flipV="1">
            <a:off x="6006061" y="5615180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직사각형 63"/>
          <p:cNvSpPr/>
          <p:nvPr/>
        </p:nvSpPr>
        <p:spPr>
          <a:xfrm>
            <a:off x="7425402" y="3810354"/>
            <a:ext cx="1440000" cy="4636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EEC3B4"/>
              </a:gs>
              <a:gs pos="83000">
                <a:srgbClr val="EFC6B3"/>
              </a:gs>
              <a:gs pos="100000">
                <a:srgbClr val="F3D4CD"/>
              </a:gs>
            </a:gsLst>
            <a:lin ang="5400000" scaled="1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800" b="1" dirty="0" err="1">
                <a:latin typeface="+mn-ea"/>
                <a:cs typeface="Arial" panose="020B0604020202020204" pitchFamily="34" charset="0"/>
              </a:rPr>
              <a:t>Elasticsearch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 #5-1</a:t>
            </a:r>
          </a:p>
          <a:p>
            <a:pPr algn="ctr" defTabSz="995464"/>
            <a:r>
              <a:rPr lang="en-US" altLang="ko-KR" sz="800" b="1" dirty="0" smtClean="0">
                <a:latin typeface="+mn-ea"/>
                <a:cs typeface="Arial" panose="020B0604020202020204" pitchFamily="34" charset="0"/>
              </a:rPr>
              <a:t>(29210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, </a:t>
            </a:r>
            <a:r>
              <a:rPr lang="en-US" altLang="ko-KR" sz="800" b="1" dirty="0" smtClean="0">
                <a:latin typeface="+mn-ea"/>
                <a:cs typeface="Arial" panose="020B0604020202020204" pitchFamily="34" charset="0"/>
              </a:rPr>
              <a:t>29310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)</a:t>
            </a:r>
          </a:p>
          <a:p>
            <a:pPr algn="ctr" defTabSz="995464"/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(Coordinator)</a:t>
            </a:r>
          </a:p>
        </p:txBody>
      </p:sp>
      <p:cxnSp>
        <p:nvCxnSpPr>
          <p:cNvPr id="65" name="직선 화살표 연결선 64"/>
          <p:cNvCxnSpPr>
            <a:endCxn id="59" idx="1"/>
          </p:cNvCxnSpPr>
          <p:nvPr/>
        </p:nvCxnSpPr>
        <p:spPr>
          <a:xfrm flipV="1">
            <a:off x="2704362" y="6014395"/>
            <a:ext cx="553480" cy="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직선 화살표 연결선 65"/>
          <p:cNvCxnSpPr>
            <a:stCxn id="59" idx="3"/>
            <a:endCxn id="60" idx="1"/>
          </p:cNvCxnSpPr>
          <p:nvPr/>
        </p:nvCxnSpPr>
        <p:spPr>
          <a:xfrm>
            <a:off x="4669706" y="6014395"/>
            <a:ext cx="630423" cy="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직사각형 66"/>
          <p:cNvSpPr/>
          <p:nvPr/>
        </p:nvSpPr>
        <p:spPr>
          <a:xfrm>
            <a:off x="1077294" y="4973452"/>
            <a:ext cx="1764197" cy="1299864"/>
          </a:xfrm>
          <a:prstGeom prst="rect">
            <a:avLst/>
          </a:prstGeom>
          <a:noFill/>
          <a:ln>
            <a:solidFill>
              <a:srgbClr val="F6750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ko-KR" sz="1200" dirty="0">
                <a:solidFill>
                  <a:schemeClr val="tx1"/>
                </a:solidFill>
                <a:latin typeface="+mn-ea"/>
              </a:rPr>
              <a:t>hsnc-obpkfk01</a:t>
            </a: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3100407" y="4973452"/>
            <a:ext cx="1764197" cy="1299864"/>
          </a:xfrm>
          <a:prstGeom prst="rect">
            <a:avLst/>
          </a:prstGeom>
          <a:noFill/>
          <a:ln>
            <a:solidFill>
              <a:srgbClr val="F6750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ko-KR" sz="1200" dirty="0" smtClean="0">
                <a:solidFill>
                  <a:schemeClr val="tx1"/>
                </a:solidFill>
                <a:latin typeface="+mn-ea"/>
              </a:rPr>
              <a:t>hsnc-obpkfk02</a:t>
            </a: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5103222" y="4973452"/>
            <a:ext cx="1764197" cy="1299864"/>
          </a:xfrm>
          <a:prstGeom prst="rect">
            <a:avLst/>
          </a:prstGeom>
          <a:noFill/>
          <a:ln>
            <a:solidFill>
              <a:srgbClr val="F6750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ko-KR" sz="1200" dirty="0" smtClean="0">
                <a:solidFill>
                  <a:schemeClr val="tx1"/>
                </a:solidFill>
                <a:latin typeface="+mn-ea"/>
              </a:rPr>
              <a:t>hsnc-obpkfk03</a:t>
            </a: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1181826" y="3776439"/>
            <a:ext cx="721864" cy="51994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700" dirty="0" err="1" smtClean="0">
                <a:latin typeface="+mn-ea"/>
                <a:cs typeface="Arial" panose="020B0604020202020204" pitchFamily="34" charset="0"/>
              </a:rPr>
              <a:t>Logstash</a:t>
            </a:r>
            <a:endParaRPr lang="en-US" altLang="ko-KR" sz="700" dirty="0">
              <a:latin typeface="+mn-ea"/>
              <a:cs typeface="Arial" panose="020B0604020202020204" pitchFamily="34" charset="0"/>
            </a:endParaRPr>
          </a:p>
          <a:p>
            <a:pPr algn="ctr" defTabSz="995464"/>
            <a:r>
              <a:rPr lang="en-US" altLang="ko-KR" sz="600" dirty="0" smtClean="0">
                <a:latin typeface="+mn-ea"/>
                <a:cs typeface="Arial" panose="020B0604020202020204" pitchFamily="34" charset="0"/>
              </a:rPr>
              <a:t>( DB, </a:t>
            </a:r>
            <a:r>
              <a:rPr lang="en-US" altLang="ko-KR" sz="600" dirty="0" err="1" smtClean="0">
                <a:latin typeface="+mn-ea"/>
                <a:cs typeface="Arial" panose="020B0604020202020204" pitchFamily="34" charset="0"/>
              </a:rPr>
              <a:t>Maxgauge</a:t>
            </a:r>
            <a:r>
              <a:rPr lang="en-US" altLang="ko-KR" sz="600" dirty="0" smtClean="0">
                <a:latin typeface="+mn-ea"/>
                <a:cs typeface="Arial" panose="020B0604020202020204" pitchFamily="34" charset="0"/>
              </a:rPr>
              <a:t> </a:t>
            </a:r>
            <a:r>
              <a:rPr lang="en-US" altLang="ko-KR" sz="700" dirty="0" smtClean="0">
                <a:latin typeface="+mn-ea"/>
                <a:cs typeface="Arial" panose="020B0604020202020204" pitchFamily="34" charset="0"/>
              </a:rPr>
              <a:t>)</a:t>
            </a:r>
            <a:endParaRPr lang="en-US" altLang="ko-KR" sz="700" dirty="0">
              <a:latin typeface="+mn-ea"/>
              <a:cs typeface="Arial" panose="020B0604020202020204" pitchFamily="34" charset="0"/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3188804" y="3815905"/>
            <a:ext cx="714729" cy="48235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800" dirty="0" err="1" smtClean="0">
                <a:latin typeface="+mn-ea"/>
                <a:cs typeface="Arial" panose="020B0604020202020204" pitchFamily="34" charset="0"/>
              </a:rPr>
              <a:t>Logstash</a:t>
            </a:r>
            <a:endParaRPr lang="en-US" altLang="ko-KR" sz="800" dirty="0">
              <a:latin typeface="+mn-ea"/>
              <a:cs typeface="Arial" panose="020B0604020202020204" pitchFamily="34" charset="0"/>
            </a:endParaRPr>
          </a:p>
          <a:p>
            <a:pPr algn="ctr" defTabSz="995464"/>
            <a:r>
              <a:rPr lang="en-US" altLang="ko-KR" sz="700" dirty="0" smtClean="0">
                <a:latin typeface="+mn-ea"/>
                <a:cs typeface="Arial" panose="020B0604020202020204" pitchFamily="34" charset="0"/>
              </a:rPr>
              <a:t>(NW)</a:t>
            </a:r>
            <a:endParaRPr lang="en-US" altLang="ko-KR" sz="700" dirty="0">
              <a:latin typeface="+mn-ea"/>
              <a:cs typeface="Arial" panose="020B0604020202020204" pitchFamily="34" charset="0"/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5153473" y="3802876"/>
            <a:ext cx="805174" cy="5285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800" dirty="0" err="1" smtClean="0">
                <a:latin typeface="+mn-ea"/>
                <a:cs typeface="Arial" panose="020B0604020202020204" pitchFamily="34" charset="0"/>
              </a:rPr>
              <a:t>Logstash</a:t>
            </a:r>
            <a:endParaRPr lang="en-US" altLang="ko-KR" sz="800" dirty="0">
              <a:latin typeface="+mn-ea"/>
              <a:cs typeface="Arial" panose="020B0604020202020204" pitchFamily="34" charset="0"/>
            </a:endParaRPr>
          </a:p>
          <a:p>
            <a:pPr algn="ctr" defTabSz="995464"/>
            <a:r>
              <a:rPr lang="en-US" altLang="ko-KR" sz="700" dirty="0" smtClean="0">
                <a:latin typeface="+mn-ea"/>
                <a:cs typeface="Arial" panose="020B0604020202020204" pitchFamily="34" charset="0"/>
              </a:rPr>
              <a:t>(Jennifer, Patrol)</a:t>
            </a:r>
            <a:endParaRPr lang="en-US" altLang="ko-KR" sz="700" dirty="0">
              <a:latin typeface="+mn-ea"/>
              <a:cs typeface="Arial" panose="020B0604020202020204" pitchFamily="34" charset="0"/>
            </a:endParaRPr>
          </a:p>
        </p:txBody>
      </p:sp>
      <p:cxnSp>
        <p:nvCxnSpPr>
          <p:cNvPr id="73" name="꺾인 연결선 72"/>
          <p:cNvCxnSpPr>
            <a:stCxn id="70" idx="2"/>
            <a:endCxn id="16" idx="2"/>
          </p:cNvCxnSpPr>
          <p:nvPr/>
        </p:nvCxnSpPr>
        <p:spPr>
          <a:xfrm rot="5400000" flipH="1" flipV="1">
            <a:off x="1405462" y="3746315"/>
            <a:ext cx="687362" cy="412771"/>
          </a:xfrm>
          <a:prstGeom prst="bentConnector3">
            <a:avLst>
              <a:gd name="adj1" fmla="val -1790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꺾인 연결선 73"/>
          <p:cNvCxnSpPr>
            <a:stCxn id="71" idx="2"/>
            <a:endCxn id="17" idx="2"/>
          </p:cNvCxnSpPr>
          <p:nvPr/>
        </p:nvCxnSpPr>
        <p:spPr>
          <a:xfrm rot="5400000" flipH="1" flipV="1">
            <a:off x="3406587" y="3740238"/>
            <a:ext cx="697605" cy="418443"/>
          </a:xfrm>
          <a:prstGeom prst="bentConnector3">
            <a:avLst>
              <a:gd name="adj1" fmla="val -1851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꺾인 연결선 74"/>
          <p:cNvCxnSpPr/>
          <p:nvPr/>
        </p:nvCxnSpPr>
        <p:spPr>
          <a:xfrm rot="5400000" flipH="1" flipV="1">
            <a:off x="5456155" y="3781418"/>
            <a:ext cx="713359" cy="368563"/>
          </a:xfrm>
          <a:prstGeom prst="bentConnector3">
            <a:avLst>
              <a:gd name="adj1" fmla="val -1440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773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5. </a:t>
            </a:r>
            <a:r>
              <a:rPr lang="ko-KR" altLang="en-US" dirty="0" smtClean="0"/>
              <a:t>논리적 </a:t>
            </a:r>
            <a:r>
              <a:rPr lang="en-US" altLang="ko-KR" dirty="0" smtClean="0"/>
              <a:t>S/W </a:t>
            </a:r>
            <a:r>
              <a:rPr lang="ko-KR" altLang="en-US" dirty="0" smtClean="0"/>
              <a:t>구성</a:t>
            </a:r>
            <a:endParaRPr lang="ko-KR" altLang="en-US" sz="2000" dirty="0"/>
          </a:p>
        </p:txBody>
      </p:sp>
      <p:graphicFrame>
        <p:nvGraphicFramePr>
          <p:cNvPr id="76" name="표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777207"/>
              </p:ext>
            </p:extLst>
          </p:nvPr>
        </p:nvGraphicFramePr>
        <p:xfrm>
          <a:off x="268738" y="1160748"/>
          <a:ext cx="9360471" cy="5195305"/>
        </p:xfrm>
        <a:graphic>
          <a:graphicData uri="http://schemas.openxmlformats.org/drawingml/2006/table">
            <a:tbl>
              <a:tblPr/>
              <a:tblGrid>
                <a:gridCol w="1551914"/>
                <a:gridCol w="828092"/>
                <a:gridCol w="878022"/>
                <a:gridCol w="637488"/>
                <a:gridCol w="637488"/>
                <a:gridCol w="637488"/>
                <a:gridCol w="1811807"/>
                <a:gridCol w="2378172"/>
              </a:tblGrid>
              <a:tr h="23412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용도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S/W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서버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포트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프로토콜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인스턴스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위치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비고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4212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KafKa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#1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kafka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hsnc-obpkfk01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9092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/data/elk/kafka_2.12-1.1.0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beat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수집 데이터 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broker</a:t>
                      </a:r>
                      <a:r>
                        <a:rPr lang="en-US" altLang="ko-KR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node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KafKa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#2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kafka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9092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/data/elk/kafka_2.12-1.1.0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beat </a:t>
                      </a:r>
                      <a:r>
                        <a:rPr lang="ko-KR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수집 데이터 </a:t>
                      </a:r>
                      <a:r>
                        <a:rPr lang="en-US" altLang="ko-KR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broker</a:t>
                      </a:r>
                      <a:r>
                        <a:rPr lang="en-US" altLang="ko-KR" sz="9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node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KafKa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#3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kafka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9092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/data/elk/kafka_2.12-1.1.0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beat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수집 데이터 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broker</a:t>
                      </a:r>
                      <a:r>
                        <a:rPr lang="en-US" altLang="ko-KR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node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elastscisearch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#1</a:t>
                      </a:r>
                    </a:p>
                  </a:txBody>
                  <a:tcPr marL="108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19200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HTTP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/data/elk/elasticsearch-6.4.0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데이터 저장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검색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node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19300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elastscisearch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#2</a:t>
                      </a:r>
                    </a:p>
                  </a:txBody>
                  <a:tcPr marL="108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19200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HTTP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/data/elk/elasticsearch-6.4.0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데이터 저장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검색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node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19300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elastscisearch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#3</a:t>
                      </a:r>
                    </a:p>
                  </a:txBody>
                  <a:tcPr marL="108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19200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HTTP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/data/elk/elasticsearch-6.4.0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데이터 저장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검색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node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19300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elastscisearch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#5</a:t>
                      </a:r>
                    </a:p>
                  </a:txBody>
                  <a:tcPr marL="108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19200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HTTP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/data/elk/elasticsearch-6.4.0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데이터 저장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node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19300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l" fontAlgn="t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Coordinator#4-1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29210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HTTP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/data/elk/elasticsearch-6.4.0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데이터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검색등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접속용 포트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29310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 node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간 데이터 통신 포트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elatsicsearch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endParaRPr lang="en-US" sz="900" b="0" i="0" u="none" strike="noStrike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l" fontAlgn="t"/>
                      <a:r>
                        <a:rPr 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Coordinator#5-1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29210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HTTP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/data/elk/elasticsearch-6.4.0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29310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장애분석시스템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Tomcat</a:t>
                      </a: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8080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/data/elk/apache-tomcat-8.5.20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로드밸런서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en-US" altLang="ko-K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Kibana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용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NginX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hsnc-obpkfk04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15600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en-US" altLang="ko-KR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etc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en-US" altLang="ko-KR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nginx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로드밸런서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en-US" altLang="ko-K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용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NginX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hsnc-obpkfk04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29200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en-US" altLang="ko-KR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etc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en-US" altLang="ko-KR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nginx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</a:t>
                      </a:r>
                      <a:r>
                        <a:rPr lang="en-US" altLang="ko-KR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search</a:t>
                      </a:r>
                      <a:r>
                        <a:rPr lang="en-US" altLang="ko-KR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coordinator Node </a:t>
                      </a:r>
                      <a:r>
                        <a:rPr lang="ko-KR" alt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부하 분산 용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Kibana#1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Kibana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hsnc-obpkfk04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16501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/data/elk/kibana-6.4.0-linux-x86_64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Kibana#2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Kibana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hsnc-obpkfk04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16502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/data/elk/kibana-6.4.0-linux-x86_64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708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13519</TotalTime>
  <Words>2183</Words>
  <Application>Microsoft Office PowerPoint</Application>
  <PresentationFormat>A4 용지(210x297mm)</PresentationFormat>
  <Paragraphs>626</Paragraphs>
  <Slides>29</Slides>
  <Notes>6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29</vt:i4>
      </vt:variant>
    </vt:vector>
  </HeadingPairs>
  <TitlesOfParts>
    <vt:vector size="30" baseType="lpstr">
      <vt:lpstr>Office 테마</vt:lpstr>
      <vt:lpstr>PowerPoint 프레젠테이션</vt:lpstr>
      <vt:lpstr>PowerPoint 프레젠테이션</vt:lpstr>
      <vt:lpstr>PowerPoint 프레젠테이션</vt:lpstr>
      <vt:lpstr>1. 구축 배경 및 목적</vt:lpstr>
      <vt:lpstr>2. 구축 범위</vt:lpstr>
      <vt:lpstr>3. 현황 및 개선 방향성 - 인프라 구성 현황 (AS-IS)</vt:lpstr>
      <vt:lpstr>3. 현황 및 개선 방향성 - 인프라 구성 방향 (To-Be)</vt:lpstr>
      <vt:lpstr>4. 시스템 구성도</vt:lpstr>
      <vt:lpstr>5. 논리적 S/W 구성</vt:lpstr>
      <vt:lpstr>5. 논리적 S/W 구성</vt:lpstr>
      <vt:lpstr>PowerPoint 프레젠테이션</vt:lpstr>
      <vt:lpstr>1. 처리량 증가를 위한 시스템 구조 개선</vt:lpstr>
      <vt:lpstr>1. 처리량 증가를 위한 시스템 구조 개선</vt:lpstr>
      <vt:lpstr>1. 처리량 증가를 위한 시스템 구조 개선</vt:lpstr>
      <vt:lpstr>2. 검색 요청 처리 부하 분산을 통한 성능 구조 개선</vt:lpstr>
      <vt:lpstr>3. 최적의 인덱스 튜닝 작업</vt:lpstr>
      <vt:lpstr>3. 최적의 인덱스 튜닝 작업</vt:lpstr>
      <vt:lpstr>3. 최적의 인덱스 튜닝 작업</vt:lpstr>
      <vt:lpstr>4.  ELK Stack 버전업그레이드를 통한 성능 개선</vt:lpstr>
      <vt:lpstr>4.  ELK Stack 버전업그레이드를 통한 성능 개선</vt:lpstr>
      <vt:lpstr>5. 향후 데이터 사이즈에 대비한 전체 아키텍처 구성</vt:lpstr>
      <vt:lpstr>PowerPoint 프레젠테이션</vt:lpstr>
      <vt:lpstr>PowerPoint 프레젠테이션</vt:lpstr>
      <vt:lpstr>별첨1. 장애분석시스템 확대적용 – 구축 가이드</vt:lpstr>
      <vt:lpstr>별첨2. 장애분석시스템 확대적용 – 인덱스 현황</vt:lpstr>
      <vt:lpstr>별첨3. 장애분석시스템 확대적용 – 구축 가이드</vt:lpstr>
      <vt:lpstr>별첨4. 장애분석시스템 확대적용 – 데이터 연동 가이드</vt:lpstr>
      <vt:lpstr>별첨5. 장애분석시스템 마이그레이션 현황</vt:lpstr>
      <vt:lpstr>별첨6. 장애분석시스템 마이그레이션 현황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고유미(Ko yoo mi)</dc:creator>
  <cp:lastModifiedBy>mwchoi</cp:lastModifiedBy>
  <cp:revision>535</cp:revision>
  <cp:lastPrinted>2018-06-28T07:33:48Z</cp:lastPrinted>
  <dcterms:created xsi:type="dcterms:W3CDTF">2016-05-16T06:52:43Z</dcterms:created>
  <dcterms:modified xsi:type="dcterms:W3CDTF">2018-10-31T06:35:35Z</dcterms:modified>
</cp:coreProperties>
</file>