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76" r:id="rId1"/>
    <p:sldMasterId id="2147483790" r:id="rId2"/>
    <p:sldMasterId id="2147483795" r:id="rId3"/>
    <p:sldMasterId id="2147483806" r:id="rId4"/>
    <p:sldMasterId id="2147483814" r:id="rId5"/>
  </p:sldMasterIdLst>
  <p:notesMasterIdLst>
    <p:notesMasterId r:id="rId7"/>
  </p:notesMasterIdLst>
  <p:handoutMasterIdLst>
    <p:handoutMasterId r:id="rId8"/>
  </p:handoutMasterIdLst>
  <p:sldIdLst>
    <p:sldId id="2540" r:id="rId6"/>
  </p:sldIdLst>
  <p:sldSz cx="9906000" cy="6858000" type="A4"/>
  <p:notesSz cx="6669088" cy="9928225"/>
  <p:custDataLst>
    <p:tags r:id="rId9"/>
  </p:custDataLst>
  <p:defaultTextStyle>
    <a:defPPr>
      <a:defRPr lang="en-US"/>
    </a:defPPr>
    <a:lvl1pPr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1pPr>
    <a:lvl2pPr marL="477838" indent="-2063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2pPr>
    <a:lvl3pPr marL="957263" indent="-42863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3pPr>
    <a:lvl4pPr marL="1436688" indent="-65088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4pPr>
    <a:lvl5pPr marL="1914525" indent="-85725" algn="l" defTabSz="957263" rtl="0" fontAlgn="base" latinLnBrk="1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000" kern="1200">
        <a:solidFill>
          <a:schemeClr val="tx1"/>
        </a:solidFill>
        <a:latin typeface="맑은 고딕" pitchFamily="50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998">
          <p15:clr>
            <a:srgbClr val="A4A3A4"/>
          </p15:clr>
        </p15:guide>
        <p15:guide id="3" orient="horz" pos="583">
          <p15:clr>
            <a:srgbClr val="A4A3A4"/>
          </p15:clr>
        </p15:guide>
        <p15:guide id="4" orient="horz" pos="163">
          <p15:clr>
            <a:srgbClr val="A4A3A4"/>
          </p15:clr>
        </p15:guide>
        <p15:guide id="5" orient="horz" pos="637">
          <p15:clr>
            <a:srgbClr val="A4A3A4"/>
          </p15:clr>
        </p15:guide>
        <p15:guide id="6" orient="horz" pos="3763">
          <p15:clr>
            <a:srgbClr val="A4A3A4"/>
          </p15:clr>
        </p15:guide>
        <p15:guide id="7" pos="924">
          <p15:clr>
            <a:srgbClr val="A4A3A4"/>
          </p15:clr>
        </p15:guide>
        <p15:guide id="8" pos="202">
          <p15:clr>
            <a:srgbClr val="A4A3A4"/>
          </p15:clr>
        </p15:guide>
        <p15:guide id="9" pos="2019">
          <p15:clr>
            <a:srgbClr val="A4A3A4"/>
          </p15:clr>
        </p15:guide>
        <p15:guide id="10" pos="6065">
          <p15:clr>
            <a:srgbClr val="A4A3A4"/>
          </p15:clr>
        </p15:guide>
        <p15:guide id="11" pos="4246">
          <p15:clr>
            <a:srgbClr val="A4A3A4"/>
          </p15:clr>
        </p15:guide>
        <p15:guide id="12" pos="41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FF"/>
    <a:srgbClr val="FFFF66"/>
    <a:srgbClr val="FF0000"/>
    <a:srgbClr val="FFFF99"/>
    <a:srgbClr val="CCCC00"/>
    <a:srgbClr val="F2F2F2"/>
    <a:srgbClr val="B9CDE5"/>
    <a:srgbClr val="00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C30875-5027-47A9-8995-C2BF9F8F2FF4}">
  <a:tblStyle styleId="{D5C30875-5027-47A9-8995-C2BF9F8F2FF4}" styleName="Smart Colour Block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1H>
    <a:band2H>
      <a:tcStyle>
        <a:tcBdr>
          <a:bottom>
            <a:ln w="38100" cmpd="sng">
              <a:solidFill>
                <a:schemeClr val="lt1"/>
              </a:solidFill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solidFill>
            <a:schemeClr val="accent1">
              <a:lumMod val="20000"/>
              <a:lumOff val="80000"/>
            </a:schemeClr>
          </a:solidFill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noFill/>
        </a:fill>
      </a:tcStyle>
    </a:firstRow>
  </a:tblStyle>
  <a:tblStyle styleId="{74ED0A72-4B8E-423B-AE2F-120ADE3C16FB}" styleName="Smart Table Tex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aj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D360D96-D63B-11DF-A243-F2A3DFD72085}" styleName="Smart Table Figures">
    <a:wholeTbl>
      <a:tcTxStyle>
        <a:fontRef idx="min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1H>
    <a:band2H>
      <a:tcStyle>
        <a:tcBdr>
          <a:bottom>
            <a:ln w="12700" cmpd="sng">
              <a:solidFill>
                <a:schemeClr val="accent1"/>
              </a:solidFill>
              <a:prstDash val="sysDot"/>
              <a:round/>
              <a:headEnd type="none" w="med" len="med"/>
              <a:tailEnd type="none" w="med" len="med"/>
            </a:ln>
          </a:bottom>
        </a:tcBdr>
      </a:tcStyle>
    </a:band2H>
    <a:firstCol>
      <a:tcTxStyle b="on">
        <a:fontRef idx="min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 b="on">
        <a:fontRef idx="minor">
          <a:prstClr val="black"/>
        </a:fontRef>
        <a:schemeClr val="dk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1BAE4E-8E61-4555-8164-91CCB0C98032}" styleName="Smart Text List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>
              <a:noFill/>
            </a:ln>
          </a:bottom>
        </a:tcBdr>
      </a:tcStyle>
    </a:band1H>
    <a:band2H>
      <a:tcStyle>
        <a:tcBdr>
          <a:bottom>
            <a:ln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lastRow>
      <a:tcTxStyle>
        <a:fontRef idx="major">
          <a:prstClr val="black"/>
        </a:fontRef>
        <a:schemeClr val="dk1"/>
      </a:tcTxStyle>
      <a:tcStyle>
        <a:tcBdr>
          <a:top>
            <a:ln>
              <a:noFill/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ajor">
          <a:prstClr val="black"/>
        </a:fontRef>
        <a:schemeClr val="dk2"/>
      </a:tcTxStyle>
      <a:tcStyle>
        <a:tcBdr>
          <a:top>
            <a:ln>
              <a:noFill/>
            </a:ln>
          </a:top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D073F8-1565-44D7-B386-08B59EADF2EE}" styleName="Smart Basic">
    <a:wholeTbl>
      <a:tcTxStyle>
        <a:fontRef idx="major">
          <a:prstClr val="black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bottom>
            <a:ln w="38100" cmpd="sng">
              <a:noFill/>
            </a:ln>
          </a:bottom>
        </a:tcBdr>
      </a:tcStyle>
    </a:band1H>
    <a:band2H>
      <a:tcStyle>
        <a:tcBdr>
          <a:bottom>
            <a:ln w="38100" cmpd="sng">
              <a:noFill/>
            </a:ln>
          </a:bottom>
        </a:tcBdr>
      </a:tcStyle>
    </a:band2H>
    <a:firstCol>
      <a:tcTxStyle b="on">
        <a:fontRef idx="major">
          <a:prstClr val="black"/>
        </a:fontRef>
        <a:schemeClr val="dk1"/>
      </a:tcTxStyle>
      <a:tcStyle>
        <a:tcBdr/>
        <a:fill>
          <a:noFill/>
        </a:fill>
      </a:tcStyle>
    </a:firstCol>
    <a:firstRow>
      <a:tcTxStyle b="on">
        <a:fontRef idx="major">
          <a:prstClr val="black"/>
        </a:fontRef>
        <a:schemeClr val="dk2"/>
      </a:tcTxStyle>
      <a:tcStyle>
        <a:tcBdr>
          <a:bottom>
            <a:ln w="38100" cmpd="sng">
              <a:noFill/>
            </a:ln>
          </a:bottom>
        </a:tcBdr>
        <a:fill>
          <a:noFill/>
        </a:fill>
      </a:tcStyle>
    </a:firstRow>
  </a:tblStyle>
  <a:tblStyle styleId="{582F6C1B-F5DC-4988-9FA3-4B01CB59C5F3}" styleName="Smart Classic">
    <a:wholeTbl>
      <a:tcTxStyle>
        <a:fontRef idx="major">
          <a:prstClr val="black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</a:tcStyle>
    </a:band2H>
    <a:firstCol>
      <a:tcStyle>
        <a:tcBdr/>
      </a:tcStyle>
    </a:firstCol>
    <a:firstRow>
      <a:tcTxStyle b="on">
        <a:fontRef idx="major">
          <a:prstClr val="black"/>
        </a:fontRef>
        <a:schemeClr val="dk2"/>
      </a:tcTxStyle>
      <a:tcStyle>
        <a:tcBdr/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9826" autoAdjust="0"/>
  </p:normalViewPr>
  <p:slideViewPr>
    <p:cSldViewPr snapToGrid="0">
      <p:cViewPr varScale="1">
        <p:scale>
          <a:sx n="116" d="100"/>
          <a:sy n="116" d="100"/>
        </p:scale>
        <p:origin x="450" y="108"/>
      </p:cViewPr>
      <p:guideLst>
        <p:guide orient="horz"/>
        <p:guide orient="horz" pos="998"/>
        <p:guide orient="horz" pos="583"/>
        <p:guide orient="horz" pos="163"/>
        <p:guide orient="horz" pos="637"/>
        <p:guide orient="horz" pos="3763"/>
        <p:guide pos="924"/>
        <p:guide pos="202"/>
        <p:guide pos="2019"/>
        <p:guide pos="6065"/>
        <p:guide pos="4246"/>
        <p:guide pos="4190"/>
      </p:guideLst>
    </p:cSldViewPr>
  </p:slideViewPr>
  <p:outlineViewPr>
    <p:cViewPr>
      <p:scale>
        <a:sx n="33" d="100"/>
        <a:sy n="33" d="100"/>
      </p:scale>
      <p:origin x="0" y="1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592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2784CA19-7E6F-4BAF-A95A-94BD713AA6D8}" type="datetimeFigureOut">
              <a:rPr lang="en-GB" altLang="ko-KR"/>
              <a:pPr>
                <a:defRPr/>
              </a:pPr>
              <a:t>28/07/2017</a:t>
            </a:fld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057E90E-8584-44AB-A00B-9BA15DB70E6A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9427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t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A96AE653-B4EC-409D-A60D-08D6BAA91D38}" type="datetimeFigureOut">
              <a:rPr lang="en-US" altLang="ko-KR"/>
              <a:pPr>
                <a:defRPr/>
              </a:pPr>
              <a:t>7/28/2017</a:t>
            </a:fld>
            <a:endParaRPr lang="en-GB" altLang="ko-K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744538"/>
            <a:ext cx="537686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5" tIns="45367" rIns="90735" bIns="4536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0735" tIns="45367" rIns="90735" bIns="45367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735" tIns="45367" rIns="90735" bIns="45367" numCol="1" anchor="b" anchorCtr="0" compatLnSpc="1">
            <a:prstTxWarp prst="textNoShape">
              <a:avLst/>
            </a:prstTxWarp>
          </a:bodyPr>
          <a:lstStyle>
            <a:lvl1pPr algn="r" latinLnBrk="0">
              <a:defRPr kumimoji="0" sz="1200">
                <a:latin typeface="Calibri" pitchFamily="34" charset="0"/>
                <a:ea typeface="굴림" charset="-127"/>
              </a:defRPr>
            </a:lvl1pPr>
          </a:lstStyle>
          <a:p>
            <a:pPr>
              <a:defRPr/>
            </a:pPr>
            <a:fld id="{6B955B0A-6295-46D9-BC80-E15EE3CC7EA6}" type="slidenum">
              <a:rPr lang="en-GB" altLang="ko-KR"/>
              <a:pPr>
                <a:defRPr/>
              </a:pPr>
              <a:t>‹#›</a:t>
            </a:fld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265651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862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8838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89050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17675" algn="l" defTabSz="8588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49069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8882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8696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8510" algn="l" defTabSz="85962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-862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31274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76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651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6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8" y="6523042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9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6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3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/11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9" name="Title 21"/>
          <p:cNvSpPr>
            <a:spLocks noGrp="1"/>
          </p:cNvSpPr>
          <p:nvPr>
            <p:ph type="title" hasCustomPrompt="1"/>
          </p:nvPr>
        </p:nvSpPr>
        <p:spPr>
          <a:xfrm>
            <a:off x="491889" y="869286"/>
            <a:ext cx="8891796" cy="69168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57796" rtl="0" eaLnBrk="1" latinLnBrk="0" hangingPunct="1">
              <a:spcBef>
                <a:spcPct val="0"/>
              </a:spcBef>
              <a:buNone/>
              <a:defRPr lang="en-GB" sz="1700" b="1" i="0" kern="1200" noProof="0" dirty="0">
                <a:solidFill>
                  <a:schemeClr val="tx1"/>
                </a:solidFill>
                <a:latin typeface="+mn-ea"/>
                <a:ea typeface="+mn-ea"/>
                <a:cs typeface="+mj-cs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</a:rPr>
              <a:t>Insert banner statement here</a:t>
            </a:r>
            <a:endParaRPr kumimoji="0" lang="en-GB" sz="1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0" name="텍스트 개체 틀 20"/>
          <p:cNvSpPr>
            <a:spLocks noGrp="1"/>
          </p:cNvSpPr>
          <p:nvPr>
            <p:ph type="body" sz="quarter" idx="31"/>
          </p:nvPr>
        </p:nvSpPr>
        <p:spPr>
          <a:xfrm>
            <a:off x="491889" y="455182"/>
            <a:ext cx="7289289" cy="291749"/>
          </a:xfrm>
          <a:prstGeom prst="rect">
            <a:avLst/>
          </a:prstGeom>
          <a:ln>
            <a:noFill/>
          </a:ln>
        </p:spPr>
        <p:txBody>
          <a:bodyPr vert="horz" wrap="none" lIns="0" tIns="67664" rIns="0" bIns="36000" rtlCol="0" anchor="b">
            <a:noAutofit/>
          </a:bodyPr>
          <a:lstStyle>
            <a:lvl1pPr>
              <a:defRPr lang="en-GB" altLang="en-GB" sz="15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>
              <a:defRPr sz="1300">
                <a:latin typeface="HY헤드라인M" pitchFamily="18" charset="-127"/>
                <a:ea typeface="HY헤드라인M" pitchFamily="18" charset="-127"/>
              </a:defRPr>
            </a:lvl2pPr>
            <a:lvl3pPr>
              <a:defRPr sz="1300">
                <a:latin typeface="HY헤드라인M" pitchFamily="18" charset="-127"/>
                <a:ea typeface="HY헤드라인M" pitchFamily="18" charset="-127"/>
              </a:defRPr>
            </a:lvl3pPr>
            <a:lvl4pPr>
              <a:defRPr sz="1300">
                <a:latin typeface="HY헤드라인M" pitchFamily="18" charset="-127"/>
                <a:ea typeface="HY헤드라인M" pitchFamily="18" charset="-127"/>
              </a:defRPr>
            </a:lvl4pPr>
            <a:lvl5pPr>
              <a:defRPr sz="1300">
                <a:latin typeface="HY헤드라인M" pitchFamily="18" charset="-127"/>
                <a:ea typeface="HY헤드라인M" pitchFamily="18" charset="-127"/>
              </a:defRPr>
            </a:lvl5pPr>
          </a:lstStyle>
          <a:p>
            <a:pPr marL="0" marR="0" lvl="0" indent="0" algn="l" defTabSz="95812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ko-KR" altLang="en-GB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/>
                <a:ea typeface="맑은 고딕"/>
                <a:cs typeface="+mn-cs"/>
              </a:rPr>
              <a:t>마스터 텍스트 스타일을 편집합니다</a:t>
            </a:r>
            <a:endParaRPr kumimoji="0" lang="en-GB" altLang="en-GB" sz="15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defTabSz="957796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kumimoji="0" lang="en-US" altLang="ko-KR" sz="120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pPr algn="ctr" defTabSz="957796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kumimoji="0" lang="ko-KR" altLang="en-US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kumimoji="0"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-</a:t>
            </a:r>
            <a:endParaRPr kumimoji="0"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algn="ctr" defTabSz="914400"/>
            <a:r>
              <a:rPr lang="ko-KR" altLang="en-US" sz="1400" b="1" dirty="0" smtClean="0">
                <a:solidFill>
                  <a:srgbClr val="DC413C"/>
                </a:solidFill>
                <a:latin typeface="굴림" pitchFamily="50" charset="-127"/>
                <a:ea typeface="견고딕" pitchFamily="18" charset="-127"/>
              </a:rPr>
              <a:t>대 외 비</a:t>
            </a:r>
            <a:endParaRPr lang="ko-KR" altLang="en-US" sz="1400" dirty="0" smtClean="0">
              <a:solidFill>
                <a:prstClr val="black"/>
              </a:solidFill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파워양식-내지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864" y="0"/>
            <a:ext cx="9698273" cy="6858000"/>
          </a:xfrm>
          <a:prstGeom prst="rect">
            <a:avLst/>
          </a:prstGeom>
        </p:spPr>
      </p:pic>
      <p:sp>
        <p:nvSpPr>
          <p:cNvPr id="4" name="Rectangle 6"/>
          <p:cNvSpPr txBox="1">
            <a:spLocks noChangeArrowheads="1"/>
          </p:cNvSpPr>
          <p:nvPr userDrawn="1"/>
        </p:nvSpPr>
        <p:spPr>
          <a:xfrm>
            <a:off x="4486275" y="6523038"/>
            <a:ext cx="931863" cy="2444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fld id="{C0A83E98-5584-4627-9ACA-A42FC36195F9}" type="slidenum">
              <a:rPr lang="en-US" altLang="ko-KR" sz="1200" smtClean="0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</a:t>
            </a:r>
            <a:endParaRPr lang="en-US" altLang="ko-KR" sz="12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8596338" y="332656"/>
            <a:ext cx="900000" cy="324000"/>
          </a:xfrm>
          <a:prstGeom prst="rect">
            <a:avLst/>
          </a:prstGeom>
          <a:solidFill>
            <a:srgbClr val="FFFFFF"/>
          </a:solidFill>
          <a:ln w="19050">
            <a:solidFill>
              <a:srgbClr val="DC413C"/>
            </a:solidFill>
            <a:round/>
            <a:headEnd/>
            <a:tailEnd/>
          </a:ln>
        </p:spPr>
        <p:txBody>
          <a:bodyPr vert="horz" wrap="square" lIns="9525" tIns="0" rIns="0" bIns="360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sz="1400" b="1" i="0" u="none" strike="noStrike" cap="none" normalizeH="0" baseline="0" dirty="0" smtClean="0">
                <a:ln>
                  <a:noFill/>
                </a:ln>
                <a:solidFill>
                  <a:srgbClr val="DC413C"/>
                </a:solidFill>
                <a:effectLst/>
                <a:latin typeface="굴림" pitchFamily="50" charset="-127"/>
                <a:ea typeface="견고딕" pitchFamily="18" charset="-127"/>
              </a:rPr>
              <a:t>대 외 비</a:t>
            </a:r>
            <a:endParaRPr kumimoji="1" 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</a:defRPr>
            </a:lvl1pPr>
          </a:lstStyle>
          <a:p>
            <a:fld id="{945226B5-40B7-45A0-B592-26FFD28DABC0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811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812" r:id="rId15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defTabSz="957796" fontAlgn="auto" latinLnBrk="0">
              <a:spcBef>
                <a:spcPts val="0"/>
              </a:spcBef>
              <a:spcAft>
                <a:spcPts val="0"/>
              </a:spcAft>
            </a:pPr>
            <a:fld id="{945226B5-40B7-45A0-B592-26FFD28DABC0}" type="slidenum">
              <a:rPr kumimoji="0" lang="ko-KR" altLang="en-US" smtClean="0">
                <a:solidFill>
                  <a:prstClr val="black">
                    <a:tint val="75000"/>
                  </a:prstClr>
                </a:solidFill>
              </a:rPr>
              <a:pPr defTabSz="957796"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amsung\바탕 화면\문서형식_d1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676" y="-22225"/>
            <a:ext cx="9938677" cy="6880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32"/>
          <p:cNvSpPr>
            <a:spLocks noChangeArrowheads="1"/>
          </p:cNvSpPr>
          <p:nvPr/>
        </p:nvSpPr>
        <p:spPr bwMode="auto">
          <a:xfrm>
            <a:off x="5956003" y="1828800"/>
            <a:ext cx="3245664" cy="3855307"/>
          </a:xfrm>
          <a:prstGeom prst="rect">
            <a:avLst/>
          </a:prstGeom>
          <a:solidFill>
            <a:schemeClr val="bg1"/>
          </a:solidFill>
          <a:ln w="63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2471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49" name="내용 개체 틀 2"/>
          <p:cNvSpPr txBox="1">
            <a:spLocks/>
          </p:cNvSpPr>
          <p:nvPr/>
        </p:nvSpPr>
        <p:spPr>
          <a:xfrm>
            <a:off x="502507" y="980350"/>
            <a:ext cx="8888627" cy="40210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>
              <a:lnSpc>
                <a:spcPct val="115000"/>
              </a:lnSpc>
              <a:defRPr sz="1400">
                <a:latin typeface="+mn-lt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ARM </a:t>
            </a:r>
            <a:r>
              <a:rPr lang="ko-KR" altLang="en-US" dirty="0" smtClean="0"/>
              <a:t>시스템을 통하여 처음 </a:t>
            </a:r>
            <a:r>
              <a:rPr lang="ko-KR" altLang="en-US" dirty="0"/>
              <a:t>적용한 </a:t>
            </a:r>
            <a:r>
              <a:rPr lang="ko-KR" altLang="en-US" dirty="0" err="1" smtClean="0"/>
              <a:t>선택적복지</a:t>
            </a:r>
            <a:r>
              <a:rPr lang="ko-KR" altLang="en-US" dirty="0" smtClean="0"/>
              <a:t> 시스템 </a:t>
            </a:r>
            <a:r>
              <a:rPr lang="en-US" altLang="ko-KR" dirty="0" smtClean="0"/>
              <a:t>SR</a:t>
            </a:r>
            <a:r>
              <a:rPr lang="ko-KR" altLang="en-US" dirty="0" smtClean="0"/>
              <a:t> 반영 후 </a:t>
            </a:r>
            <a:r>
              <a:rPr lang="ko-KR" altLang="en-US" dirty="0" err="1" smtClean="0"/>
              <a:t>한글깨짐</a:t>
            </a:r>
            <a:r>
              <a:rPr lang="ko-KR" altLang="en-US" dirty="0" smtClean="0"/>
              <a:t> 발생</a:t>
            </a:r>
            <a:endParaRPr lang="ko-KR" altLang="en-US" dirty="0"/>
          </a:p>
        </p:txBody>
      </p:sp>
      <p:sp>
        <p:nvSpPr>
          <p:cNvPr id="97" name="텍스트 개체 틀 4"/>
          <p:cNvSpPr txBox="1">
            <a:spLocks/>
          </p:cNvSpPr>
          <p:nvPr/>
        </p:nvSpPr>
        <p:spPr>
          <a:xfrm>
            <a:off x="177363" y="496332"/>
            <a:ext cx="7830925" cy="45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en-US"/>
            </a:defPPr>
            <a:lvl1pPr marL="0" defTabSz="914400" eaLnBrk="1" hangingPunct="1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윤디자인고딕" pitchFamily="18" charset="-127"/>
                <a:ea typeface="견고딕" pitchFamily="18" charset="-127"/>
              </a:defRPr>
            </a:lvl1pPr>
          </a:lstStyle>
          <a:p>
            <a:r>
              <a:rPr lang="en-US" altLang="ko-KR" sz="2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  1. [</a:t>
            </a:r>
            <a:r>
              <a:rPr lang="ko-KR" alt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노후교체 </a:t>
            </a:r>
            <a:r>
              <a:rPr lang="en-US" altLang="ko-KR" sz="2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PJT] </a:t>
            </a:r>
            <a:r>
              <a:rPr lang="ko-KR" altLang="en-US" sz="20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선택적복지</a:t>
            </a:r>
            <a:r>
              <a:rPr lang="ko-KR" alt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 </a:t>
            </a:r>
            <a:r>
              <a:rPr lang="ko-KR" altLang="en-US" sz="20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한글깨짐</a:t>
            </a:r>
            <a:r>
              <a:rPr lang="ko-KR" alt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ea"/>
                <a:ea typeface="+mn-ea"/>
              </a:rPr>
              <a:t> 원인 분석</a:t>
            </a:r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  <a:latin typeface="+mn-ea"/>
              <a:ea typeface="+mn-ea"/>
            </a:endParaRPr>
          </a:p>
        </p:txBody>
      </p:sp>
      <p:sp>
        <p:nvSpPr>
          <p:cNvPr id="45" name="Rectangle 32"/>
          <p:cNvSpPr>
            <a:spLocks noChangeArrowheads="1"/>
          </p:cNvSpPr>
          <p:nvPr/>
        </p:nvSpPr>
        <p:spPr bwMode="auto">
          <a:xfrm>
            <a:off x="607863" y="1828801"/>
            <a:ext cx="2711988" cy="3855307"/>
          </a:xfrm>
          <a:prstGeom prst="rect">
            <a:avLst/>
          </a:prstGeom>
          <a:solidFill>
            <a:schemeClr val="bg1"/>
          </a:solidFill>
          <a:ln w="63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 dirty="0">
              <a:latin typeface="굴림" panose="020B0600000101010101" pitchFamily="50" charset="-127"/>
            </a:endParaRPr>
          </a:p>
        </p:txBody>
      </p:sp>
      <p:sp>
        <p:nvSpPr>
          <p:cNvPr id="44" name="모서리가 둥근 직사각형 43"/>
          <p:cNvSpPr/>
          <p:nvPr/>
        </p:nvSpPr>
        <p:spPr>
          <a:xfrm>
            <a:off x="810568" y="1685785"/>
            <a:ext cx="2212719" cy="25436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 ARM </a:t>
            </a:r>
            <a:r>
              <a:rPr lang="ko-KR" altLang="en-US" sz="900" b="1" dirty="0" smtClean="0"/>
              <a:t>배포시스템</a:t>
            </a:r>
            <a:endParaRPr lang="ko-KR" altLang="en-US" sz="900" b="1" dirty="0"/>
          </a:p>
        </p:txBody>
      </p:sp>
      <p:sp>
        <p:nvSpPr>
          <p:cNvPr id="66" name="직사각형 65"/>
          <p:cNvSpPr/>
          <p:nvPr/>
        </p:nvSpPr>
        <p:spPr>
          <a:xfrm>
            <a:off x="6124474" y="2230873"/>
            <a:ext cx="963827" cy="56420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b="1" dirty="0" smtClean="0">
                <a:solidFill>
                  <a:schemeClr val="tx1"/>
                </a:solidFill>
              </a:rPr>
              <a:t>배포영역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pic>
        <p:nvPicPr>
          <p:cNvPr id="67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646" y="2224029"/>
            <a:ext cx="290712" cy="33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 Box 50"/>
          <p:cNvSpPr txBox="1">
            <a:spLocks noChangeArrowheads="1"/>
          </p:cNvSpPr>
          <p:nvPr/>
        </p:nvSpPr>
        <p:spPr bwMode="auto">
          <a:xfrm>
            <a:off x="6441020" y="2196412"/>
            <a:ext cx="6331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Web Server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7306606" y="2234989"/>
            <a:ext cx="963827" cy="56420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b="1" dirty="0" smtClean="0">
                <a:solidFill>
                  <a:schemeClr val="tx1"/>
                </a:solidFill>
              </a:rPr>
              <a:t>배포영역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pic>
        <p:nvPicPr>
          <p:cNvPr id="70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778" y="2228145"/>
            <a:ext cx="290712" cy="33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 Box 50"/>
          <p:cNvSpPr txBox="1">
            <a:spLocks noChangeArrowheads="1"/>
          </p:cNvSpPr>
          <p:nvPr/>
        </p:nvSpPr>
        <p:spPr bwMode="auto">
          <a:xfrm>
            <a:off x="7623152" y="2200528"/>
            <a:ext cx="6331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Web Server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6306992" y="1685784"/>
            <a:ext cx="2212719" cy="25436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/>
              <a:t> </a:t>
            </a:r>
            <a:r>
              <a:rPr lang="ko-KR" altLang="en-US" sz="900" b="1" dirty="0" err="1" smtClean="0"/>
              <a:t>선택적복지</a:t>
            </a:r>
            <a:r>
              <a:rPr lang="ko-KR" altLang="en-US" sz="900" b="1" dirty="0" smtClean="0"/>
              <a:t> 시스템</a:t>
            </a:r>
            <a:endParaRPr lang="ko-KR" altLang="en-US" sz="900" b="1" dirty="0"/>
          </a:p>
        </p:txBody>
      </p:sp>
      <p:sp>
        <p:nvSpPr>
          <p:cNvPr id="143" name="오각형 142"/>
          <p:cNvSpPr/>
          <p:nvPr/>
        </p:nvSpPr>
        <p:spPr>
          <a:xfrm>
            <a:off x="827044" y="2150075"/>
            <a:ext cx="1333464" cy="299233"/>
          </a:xfrm>
          <a:prstGeom prst="homePlate">
            <a:avLst>
              <a:gd name="adj" fmla="val 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조치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개발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계획서</a:t>
            </a:r>
          </a:p>
        </p:txBody>
      </p:sp>
      <p:sp>
        <p:nvSpPr>
          <p:cNvPr id="144" name="오각형 143"/>
          <p:cNvSpPr/>
          <p:nvPr/>
        </p:nvSpPr>
        <p:spPr>
          <a:xfrm>
            <a:off x="814685" y="2714367"/>
            <a:ext cx="1333464" cy="299233"/>
          </a:xfrm>
          <a:prstGeom prst="homePlate">
            <a:avLst>
              <a:gd name="adj" fmla="val 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err="1">
                <a:solidFill>
                  <a:schemeClr val="tx1"/>
                </a:solidFill>
                <a:latin typeface="+mn-ea"/>
              </a:rPr>
              <a:t>사전빌드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altLang="ko-KR" sz="900" dirty="0">
                <a:solidFill>
                  <a:schemeClr val="tx1"/>
                </a:solidFill>
                <a:latin typeface="+mn-ea"/>
              </a:rPr>
            </a:b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900" dirty="0">
                <a:solidFill>
                  <a:schemeClr val="tx1"/>
                </a:solidFill>
                <a:latin typeface="+mn-ea"/>
              </a:rPr>
              <a:t>대상확정</a:t>
            </a:r>
            <a:r>
              <a:rPr lang="en-US" altLang="ko-KR" sz="900" dirty="0">
                <a:solidFill>
                  <a:schemeClr val="tx1"/>
                </a:solidFill>
                <a:latin typeface="+mn-ea"/>
              </a:rPr>
              <a:t>)</a:t>
            </a:r>
            <a:endParaRPr lang="ko-KR" altLang="en-US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5" name="오각형 144"/>
          <p:cNvSpPr/>
          <p:nvPr/>
        </p:nvSpPr>
        <p:spPr>
          <a:xfrm>
            <a:off x="818801" y="3270424"/>
            <a:ext cx="1333464" cy="299233"/>
          </a:xfrm>
          <a:prstGeom prst="homePlate">
            <a:avLst>
              <a:gd name="adj" fmla="val 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  <a:latin typeface="+mn-ea"/>
              </a:rPr>
              <a:t>운영계</a:t>
            </a:r>
            <a:r>
              <a:rPr lang="ko-KR" altLang="en-US" sz="9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900" dirty="0" err="1" smtClean="0">
                <a:solidFill>
                  <a:schemeClr val="tx1"/>
                </a:solidFill>
                <a:latin typeface="+mn-ea"/>
              </a:rPr>
              <a:t>빌드</a:t>
            </a:r>
            <a:endParaRPr lang="ko-KR" altLang="en-US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6" name="오각형 145"/>
          <p:cNvSpPr/>
          <p:nvPr/>
        </p:nvSpPr>
        <p:spPr>
          <a:xfrm>
            <a:off x="814685" y="3826632"/>
            <a:ext cx="1333464" cy="299233"/>
          </a:xfrm>
          <a:prstGeom prst="homePlate">
            <a:avLst>
              <a:gd name="adj" fmla="val 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dirty="0" err="1" smtClean="0">
                <a:solidFill>
                  <a:schemeClr val="tx1"/>
                </a:solidFill>
                <a:latin typeface="+mn-ea"/>
              </a:rPr>
              <a:t>운영계</a:t>
            </a:r>
            <a:r>
              <a:rPr lang="ko-KR" altLang="en-US" sz="900" dirty="0" smtClean="0">
                <a:solidFill>
                  <a:schemeClr val="tx1"/>
                </a:solidFill>
                <a:latin typeface="+mn-ea"/>
              </a:rPr>
              <a:t> 배포</a:t>
            </a:r>
            <a:endParaRPr lang="ko-KR" altLang="en-US" sz="9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아래쪽 화살표 18"/>
          <p:cNvSpPr/>
          <p:nvPr/>
        </p:nvSpPr>
        <p:spPr>
          <a:xfrm>
            <a:off x="1334531" y="2449308"/>
            <a:ext cx="271848" cy="232376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8" name="아래쪽 화살표 147"/>
          <p:cNvSpPr/>
          <p:nvPr/>
        </p:nvSpPr>
        <p:spPr>
          <a:xfrm>
            <a:off x="1330409" y="3013603"/>
            <a:ext cx="271848" cy="232376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아래쪽 화살표 148"/>
          <p:cNvSpPr/>
          <p:nvPr/>
        </p:nvSpPr>
        <p:spPr>
          <a:xfrm>
            <a:off x="1326288" y="3569658"/>
            <a:ext cx="271848" cy="232376"/>
          </a:xfrm>
          <a:prstGeom prst="down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1" name="직사각형 150"/>
          <p:cNvSpPr/>
          <p:nvPr/>
        </p:nvSpPr>
        <p:spPr>
          <a:xfrm>
            <a:off x="1669412" y="4400535"/>
            <a:ext cx="909035" cy="184281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+mn-ea"/>
              </a:rPr>
              <a:t>서</a:t>
            </a:r>
            <a:r>
              <a:rPr lang="ko-KR" altLang="en-US" sz="900" b="1" dirty="0">
                <a:solidFill>
                  <a:schemeClr val="tx1"/>
                </a:solidFill>
                <a:latin typeface="+mn-ea"/>
              </a:rPr>
              <a:t>버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+mn-ea"/>
              </a:rPr>
              <a:t>재가동</a:t>
            </a:r>
            <a:endParaRPr lang="ko-KR" altLang="en-US" sz="900" b="1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3" name="꺾인 연결선 22"/>
          <p:cNvCxnSpPr>
            <a:stCxn id="146" idx="2"/>
            <a:endCxn id="151" idx="1"/>
          </p:cNvCxnSpPr>
          <p:nvPr/>
        </p:nvCxnSpPr>
        <p:spPr>
          <a:xfrm rot="16200000" flipH="1">
            <a:off x="1392009" y="4215272"/>
            <a:ext cx="366811" cy="1879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5" name="순서도: 연결자 24"/>
          <p:cNvSpPr/>
          <p:nvPr/>
        </p:nvSpPr>
        <p:spPr>
          <a:xfrm>
            <a:off x="752902" y="4865520"/>
            <a:ext cx="159563" cy="15956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/>
              <a:t>1</a:t>
            </a:r>
            <a:endParaRPr lang="ko-KR" altLang="en-US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906165" y="4827368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ARM</a:t>
            </a:r>
            <a:r>
              <a:rPr lang="ko-KR" altLang="en-US" dirty="0" smtClean="0"/>
              <a:t>에서 서버 </a:t>
            </a:r>
            <a:r>
              <a:rPr lang="ko-KR" altLang="en-US" dirty="0" err="1" smtClean="0"/>
              <a:t>재가동</a:t>
            </a:r>
            <a:r>
              <a:rPr lang="ko-KR" altLang="en-US" dirty="0" smtClean="0"/>
              <a:t> </a:t>
            </a:r>
            <a:r>
              <a:rPr lang="en-US" altLang="ko-KR" dirty="0" smtClean="0"/>
              <a:t>:</a:t>
            </a:r>
            <a:r>
              <a:rPr lang="ko-KR" altLang="en-US" dirty="0" smtClean="0"/>
              <a:t> 기본언어설정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b="1" dirty="0" smtClean="0">
                <a:sym typeface="Wingdings" panose="05000000000000000000" pitchFamily="2" charset="2"/>
              </a:rPr>
              <a:t>UTF-8</a:t>
            </a:r>
            <a:r>
              <a:rPr lang="en-US" altLang="ko-KR" dirty="0" smtClean="0">
                <a:sym typeface="Wingdings" panose="05000000000000000000" pitchFamily="2" charset="2"/>
              </a:rPr>
              <a:t> ( </a:t>
            </a:r>
            <a:r>
              <a:rPr lang="ko-KR" altLang="en-US" dirty="0" err="1" smtClean="0">
                <a:sym typeface="Wingdings" panose="05000000000000000000" pitchFamily="2" charset="2"/>
              </a:rPr>
              <a:t>기간계</a:t>
            </a:r>
            <a:r>
              <a:rPr lang="ko-KR" altLang="en-US" dirty="0" smtClean="0">
                <a:sym typeface="Wingdings" panose="05000000000000000000" pitchFamily="2" charset="2"/>
              </a:rPr>
              <a:t> 시스템 표준 </a:t>
            </a:r>
            <a:r>
              <a:rPr lang="en-US" altLang="ko-KR" dirty="0" smtClean="0">
                <a:sym typeface="Wingdings" panose="05000000000000000000" pitchFamily="2" charset="2"/>
              </a:rPr>
              <a:t>)</a:t>
            </a:r>
            <a:endParaRPr lang="ko-KR" altLang="en-US" dirty="0"/>
          </a:p>
        </p:txBody>
      </p:sp>
      <p:sp>
        <p:nvSpPr>
          <p:cNvPr id="156" name="직사각형 155"/>
          <p:cNvSpPr/>
          <p:nvPr/>
        </p:nvSpPr>
        <p:spPr>
          <a:xfrm>
            <a:off x="6103877" y="3594242"/>
            <a:ext cx="963827" cy="56420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b="1" dirty="0" smtClean="0">
                <a:solidFill>
                  <a:schemeClr val="tx1"/>
                </a:solidFill>
              </a:rPr>
              <a:t>배포영역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pic>
        <p:nvPicPr>
          <p:cNvPr id="157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049" y="3587398"/>
            <a:ext cx="290712" cy="33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" name="Text Box 50"/>
          <p:cNvSpPr txBox="1">
            <a:spLocks noChangeArrowheads="1"/>
          </p:cNvSpPr>
          <p:nvPr/>
        </p:nvSpPr>
        <p:spPr bwMode="auto">
          <a:xfrm>
            <a:off x="6420423" y="3559781"/>
            <a:ext cx="6411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WAS </a:t>
            </a:r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Server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7286009" y="3598358"/>
            <a:ext cx="963827" cy="564205"/>
          </a:xfrm>
          <a:prstGeom prst="rect">
            <a:avLst/>
          </a:prstGeom>
          <a:noFill/>
          <a:ln w="158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/>
            </a:r>
            <a:br>
              <a:rPr lang="en-US" altLang="ko-KR" dirty="0" smtClean="0">
                <a:solidFill>
                  <a:schemeClr val="tx1"/>
                </a:solidFill>
              </a:rPr>
            </a:b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900" b="1" dirty="0" smtClean="0">
                <a:solidFill>
                  <a:schemeClr val="tx1"/>
                </a:solidFill>
              </a:rPr>
              <a:t>배포영역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pic>
        <p:nvPicPr>
          <p:cNvPr id="160" name="Picture 99" descr="Picture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181" y="3591514"/>
            <a:ext cx="290712" cy="33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" name="Text Box 50"/>
          <p:cNvSpPr txBox="1">
            <a:spLocks noChangeArrowheads="1"/>
          </p:cNvSpPr>
          <p:nvPr/>
        </p:nvSpPr>
        <p:spPr bwMode="auto">
          <a:xfrm>
            <a:off x="7602555" y="3563897"/>
            <a:ext cx="64113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6800" r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WAS </a:t>
            </a:r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Server</a:t>
            </a:r>
            <a:endParaRPr lang="en-US" altLang="ko-KR" sz="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2" name="Rectangle 32"/>
          <p:cNvSpPr>
            <a:spLocks noChangeArrowheads="1"/>
          </p:cNvSpPr>
          <p:nvPr/>
        </p:nvSpPr>
        <p:spPr bwMode="auto">
          <a:xfrm>
            <a:off x="6046573" y="2075798"/>
            <a:ext cx="3048001" cy="1169779"/>
          </a:xfrm>
          <a:prstGeom prst="rect">
            <a:avLst/>
          </a:prstGeom>
          <a:noFill/>
          <a:ln w="635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77010" y="2379004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n-ea"/>
                <a:ea typeface="+mn-ea"/>
              </a:rPr>
              <a:t>이중화</a:t>
            </a:r>
            <a:r>
              <a:rPr lang="en-US" altLang="ko-KR" b="1" dirty="0" smtClean="0">
                <a:latin typeface="+mn-ea"/>
                <a:ea typeface="+mn-ea"/>
              </a:rPr>
              <a:t> </a:t>
            </a:r>
            <a:r>
              <a:rPr lang="ko-KR" altLang="en-US" b="1" dirty="0" smtClean="0">
                <a:latin typeface="+mn-ea"/>
                <a:ea typeface="+mn-ea"/>
              </a:rPr>
              <a:t>구성</a:t>
            </a:r>
            <a:endParaRPr lang="ko-KR" altLang="en-US" b="1" dirty="0">
              <a:latin typeface="+mn-ea"/>
              <a:ea typeface="+mn-ea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065147" y="2926822"/>
            <a:ext cx="2470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  <a:ea typeface="+mn-ea"/>
              </a:rPr>
              <a:t>WEB SERVER : ARM</a:t>
            </a:r>
            <a:r>
              <a:rPr lang="ko-KR" altLang="en-US" b="1" dirty="0" smtClean="0">
                <a:latin typeface="+mn-ea"/>
                <a:ea typeface="+mn-ea"/>
              </a:rPr>
              <a:t> </a:t>
            </a:r>
            <a:r>
              <a:rPr lang="ko-KR" altLang="en-US" b="1" dirty="0" err="1" smtClean="0">
                <a:latin typeface="+mn-ea"/>
                <a:ea typeface="+mn-ea"/>
              </a:rPr>
              <a:t>재가동</a:t>
            </a:r>
            <a:r>
              <a:rPr lang="ko-KR" altLang="en-US" b="1" dirty="0" smtClean="0">
                <a:latin typeface="+mn-ea"/>
                <a:ea typeface="+mn-ea"/>
              </a:rPr>
              <a:t> 대상 아님</a:t>
            </a:r>
            <a:endParaRPr lang="ko-KR" altLang="en-US" b="1" dirty="0">
              <a:latin typeface="+mn-ea"/>
              <a:ea typeface="+mn-ea"/>
            </a:endParaRPr>
          </a:p>
        </p:txBody>
      </p:sp>
      <p:sp>
        <p:nvSpPr>
          <p:cNvPr id="165" name="Rectangle 32"/>
          <p:cNvSpPr>
            <a:spLocks noChangeArrowheads="1"/>
          </p:cNvSpPr>
          <p:nvPr/>
        </p:nvSpPr>
        <p:spPr bwMode="auto">
          <a:xfrm>
            <a:off x="6050689" y="3505069"/>
            <a:ext cx="3048001" cy="1330923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>
              <a:latin typeface="굴림" panose="020B0600000101010101" pitchFamily="50" charset="-127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8272890" y="3709420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latin typeface="+mn-ea"/>
                <a:ea typeface="+mn-ea"/>
              </a:rPr>
              <a:t>이중화</a:t>
            </a:r>
            <a:r>
              <a:rPr lang="en-US" altLang="ko-KR" b="1" dirty="0" smtClean="0">
                <a:latin typeface="+mn-ea"/>
                <a:ea typeface="+mn-ea"/>
              </a:rPr>
              <a:t> </a:t>
            </a:r>
            <a:r>
              <a:rPr lang="ko-KR" altLang="en-US" b="1" dirty="0" smtClean="0">
                <a:latin typeface="+mn-ea"/>
                <a:ea typeface="+mn-ea"/>
              </a:rPr>
              <a:t>구성</a:t>
            </a:r>
            <a:endParaRPr lang="ko-KR" altLang="en-US" b="1" dirty="0">
              <a:latin typeface="+mn-ea"/>
              <a:ea typeface="+mn-ea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61027" y="4224280"/>
            <a:ext cx="21804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  <a:ea typeface="+mn-ea"/>
              </a:rPr>
              <a:t>WAS SERVER : </a:t>
            </a:r>
            <a:r>
              <a:rPr lang="en-US" altLang="ko-KR" b="1" dirty="0" smtClean="0">
                <a:solidFill>
                  <a:srgbClr val="FF0000"/>
                </a:solidFill>
                <a:latin typeface="+mn-ea"/>
                <a:ea typeface="+mn-ea"/>
              </a:rPr>
              <a:t>ARM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ko-KR" altLang="en-US" b="1" dirty="0" err="1" smtClean="0">
                <a:solidFill>
                  <a:srgbClr val="FF0000"/>
                </a:solidFill>
                <a:latin typeface="+mn-ea"/>
                <a:ea typeface="+mn-ea"/>
              </a:rPr>
              <a:t>재가</a:t>
            </a:r>
            <a:r>
              <a:rPr lang="ko-KR" altLang="en-US" b="1" dirty="0" err="1">
                <a:solidFill>
                  <a:srgbClr val="FF0000"/>
                </a:solidFill>
                <a:latin typeface="+mn-ea"/>
                <a:ea typeface="+mn-ea"/>
              </a:rPr>
              <a:t>동</a:t>
            </a:r>
            <a:r>
              <a:rPr lang="ko-KR" altLang="en-US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  <a:latin typeface="+mn-ea"/>
                <a:ea typeface="+mn-ea"/>
              </a:rPr>
              <a:t>대상</a:t>
            </a:r>
            <a:endParaRPr lang="ko-KR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82" name="순서도: 연결자 181"/>
          <p:cNvSpPr/>
          <p:nvPr/>
        </p:nvSpPr>
        <p:spPr>
          <a:xfrm>
            <a:off x="6160646" y="4474035"/>
            <a:ext cx="159563" cy="15956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800" dirty="0"/>
              <a:t>2</a:t>
            </a:r>
            <a:endParaRPr lang="ko-KR" altLang="en-US" sz="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6313909" y="4435883"/>
            <a:ext cx="2188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선택적복지</a:t>
            </a:r>
            <a:r>
              <a:rPr lang="ko-KR" altLang="en-US" dirty="0" smtClean="0"/>
              <a:t> 시스템  </a:t>
            </a:r>
            <a:r>
              <a:rPr lang="en-US" altLang="ko-KR" dirty="0" smtClean="0"/>
              <a:t>:</a:t>
            </a:r>
            <a:r>
              <a:rPr lang="ko-KR" altLang="en-US" dirty="0" smtClean="0"/>
              <a:t> 기본언어설정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b="1" dirty="0" smtClean="0">
                <a:sym typeface="Wingdings" panose="05000000000000000000" pitchFamily="2" charset="2"/>
              </a:rPr>
              <a:t>EUC-KR</a:t>
            </a:r>
            <a:r>
              <a:rPr lang="en-US" altLang="ko-KR" dirty="0" smtClean="0">
                <a:sym typeface="Wingdings" panose="05000000000000000000" pitchFamily="2" charset="2"/>
              </a:rPr>
              <a:t> </a:t>
            </a:r>
            <a:endParaRPr lang="ko-KR" altLang="en-US" dirty="0"/>
          </a:p>
        </p:txBody>
      </p:sp>
      <p:cxnSp>
        <p:nvCxnSpPr>
          <p:cNvPr id="32" name="꺾인 연결선 31"/>
          <p:cNvCxnSpPr>
            <a:stCxn id="151" idx="3"/>
          </p:cNvCxnSpPr>
          <p:nvPr/>
        </p:nvCxnSpPr>
        <p:spPr>
          <a:xfrm flipV="1">
            <a:off x="2578447" y="3802034"/>
            <a:ext cx="3468126" cy="690642"/>
          </a:xfrm>
          <a:prstGeom prst="bentConnector3">
            <a:avLst>
              <a:gd name="adj1" fmla="val 832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3347782" y="4224279"/>
            <a:ext cx="2383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+mn-ea"/>
                <a:ea typeface="+mn-ea"/>
              </a:rPr>
              <a:t>ARM </a:t>
            </a:r>
            <a:r>
              <a:rPr lang="ko-KR" altLang="en-US" b="1" dirty="0" smtClean="0">
                <a:latin typeface="+mn-ea"/>
                <a:ea typeface="+mn-ea"/>
              </a:rPr>
              <a:t>서버 재가동시 언어설정 </a:t>
            </a:r>
            <a:r>
              <a:rPr lang="en-US" altLang="ko-KR" b="1" dirty="0" smtClean="0">
                <a:latin typeface="+mn-ea"/>
                <a:ea typeface="+mn-ea"/>
              </a:rPr>
              <a:t>: UTF-8</a:t>
            </a:r>
            <a:endParaRPr lang="ko-KR" altLang="en-US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4" name="폭발 1 33"/>
          <p:cNvSpPr/>
          <p:nvPr/>
        </p:nvSpPr>
        <p:spPr>
          <a:xfrm>
            <a:off x="4505743" y="3864402"/>
            <a:ext cx="695740" cy="34793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/>
              <a:t>장</a:t>
            </a:r>
            <a:r>
              <a:rPr lang="ko-KR" altLang="en-US" sz="800"/>
              <a:t>애</a:t>
            </a:r>
          </a:p>
        </p:txBody>
      </p:sp>
      <p:sp>
        <p:nvSpPr>
          <p:cNvPr id="35" name="모서리가 둥근 사각형 설명선 34"/>
          <p:cNvSpPr/>
          <p:nvPr/>
        </p:nvSpPr>
        <p:spPr>
          <a:xfrm>
            <a:off x="4448474" y="3355685"/>
            <a:ext cx="1370251" cy="367706"/>
          </a:xfrm>
          <a:prstGeom prst="wedgeRoundRectCallout">
            <a:avLst>
              <a:gd name="adj1" fmla="val -20096"/>
              <a:gd name="adj2" fmla="val 7665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err="1" smtClean="0"/>
              <a:t>한글깨</a:t>
            </a:r>
            <a:r>
              <a:rPr lang="ko-KR" altLang="en-US" b="1" dirty="0" err="1"/>
              <a:t>짐</a:t>
            </a:r>
            <a:r>
              <a:rPr lang="ko-KR" altLang="en-US" b="1" dirty="0"/>
              <a:t> </a:t>
            </a:r>
            <a:r>
              <a:rPr lang="ko-KR" altLang="en-US" b="1" dirty="0" smtClean="0"/>
              <a:t>장애 발생</a:t>
            </a:r>
            <a:endParaRPr lang="ko-KR" altLang="en-US" b="1" dirty="0"/>
          </a:p>
        </p:txBody>
      </p:sp>
      <p:cxnSp>
        <p:nvCxnSpPr>
          <p:cNvPr id="37" name="꺾인 연결선 36"/>
          <p:cNvCxnSpPr>
            <a:stCxn id="151" idx="3"/>
            <a:endCxn id="165" idx="2"/>
          </p:cNvCxnSpPr>
          <p:nvPr/>
        </p:nvCxnSpPr>
        <p:spPr>
          <a:xfrm>
            <a:off x="2578447" y="4492676"/>
            <a:ext cx="4996243" cy="343316"/>
          </a:xfrm>
          <a:prstGeom prst="bentConnector4">
            <a:avLst>
              <a:gd name="adj1" fmla="val 17601"/>
              <a:gd name="adj2" fmla="val 166586"/>
            </a:avLst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3549608" y="4805050"/>
            <a:ext cx="27414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accent2"/>
                </a:solidFill>
                <a:latin typeface="+mn-ea"/>
                <a:ea typeface="+mn-ea"/>
              </a:rPr>
              <a:t>ARM </a:t>
            </a:r>
            <a:r>
              <a:rPr lang="ko-KR" altLang="en-US" b="1" dirty="0" smtClean="0">
                <a:solidFill>
                  <a:schemeClr val="accent2"/>
                </a:solidFill>
                <a:latin typeface="+mn-ea"/>
                <a:ea typeface="+mn-ea"/>
              </a:rPr>
              <a:t>서버 재가동시 언어설정 변경</a:t>
            </a:r>
            <a:r>
              <a:rPr lang="en-US" altLang="ko-KR" b="1" dirty="0" smtClean="0">
                <a:solidFill>
                  <a:schemeClr val="accent2"/>
                </a:solidFill>
                <a:latin typeface="+mn-ea"/>
                <a:ea typeface="+mn-ea"/>
              </a:rPr>
              <a:t>: EUC-KR</a:t>
            </a:r>
            <a:endParaRPr lang="ko-KR" altLang="en-US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9" name="모서리가 둥근 사각형 설명선 38"/>
          <p:cNvSpPr/>
          <p:nvPr/>
        </p:nvSpPr>
        <p:spPr>
          <a:xfrm rot="10800000">
            <a:off x="4967416" y="5183316"/>
            <a:ext cx="882624" cy="418437"/>
          </a:xfrm>
          <a:prstGeom prst="wedgeRoundRectCallout">
            <a:avLst>
              <a:gd name="adj1" fmla="val -20833"/>
              <a:gd name="adj2" fmla="val 7431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041560" y="5272216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/>
              <a:t>장애 해결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60923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RTDOCUMENTTYPE" val="2"/>
  <p:tag name="ISTOCUPDATED" val="No"/>
  <p:tag name="SHOWDISCLAIMERCLIENTNAME" val="No"/>
  <p:tag name="TOCAPPENDIXTEXT" val="Appendices"/>
  <p:tag name="TABLESTYLEID" val="{D5C30875-5027-47A9-8995-C2BF9F8F2FF4}"/>
  <p:tag name="TOCSECTIONHEADERTEXT" val="Section"/>
  <p:tag name="SMARTSHAPETYPE" val="PresentationDisclaimer"/>
  <p:tag name="SMARTISVISIBLE" val="{@PresentationDisclaimer}!=No Disclaimer"/>
  <p:tag name="SHOWPRESENTATIONDISCLAIMER" val="No"/>
  <p:tag name="TABLEHEADERFONTSIZE" val="12"/>
  <p:tag name="TABLEDEFAULTFONTSIZE" val="10"/>
  <p:tag name="TOCPAGETEXT" val="Page"/>
  <p:tag name="DESCRIPTOR TEXT" val="Business Unit"/>
  <p:tag name="TOCPAGETEXT}{@TOCPAGELANGUAGETEXT" val="PagePage"/>
  <p:tag name="DESCRIPTOR" val="Business Unit"/>
  <p:tag name="PRESENTATIONDISCLAIMER" val="No Disclaimer"/>
  <p:tag name="TOCSECTIONTEXT" val=" "/>
  <p:tag name="SMARTTOCSLIDENUMBER" val="2"/>
  <p:tag name="SMARTTOCSTYLE" val="Standard Table of Contents [new brand]"/>
  <p:tag name="SHOW DRAFT STAMP" val="Yes"/>
  <p:tag name="SHOW DATE FILEPATH" val="No"/>
  <p:tag name="PRESENTATION THEME COLOR" val="PwC Burgundy"/>
  <p:tag name="PICTURE" val="City of Arts and Science Park"/>
  <p:tag name="LANGUAGE" val="English (UK)"/>
  <p:tag name="HASFRONTIMAGE" val="Yes"/>
  <p:tag name="DRAFT STAMP" val="Draft"/>
  <p:tag name="TOCOVERVIEWLANGUAGETEXT" val="Overview"/>
  <p:tag name="GRIDON" val="No"/>
  <p:tag name="TOCPAGELANGUAGETEXT" val="Page"/>
  <p:tag name="TOCSECTIONLANGUAGETEXT" val="Section"/>
  <p:tag name="TOCTEXT" val="Table of Contents"/>
  <p:tag name="SUBTITLE" val="성공적 차세대 시스템 구현을 위한 &#10;컨설팅 제안"/>
  <p:tag name="TITLE" val="롯데카드"/>
  <p:tag name="CONFIDENTIALITY STAMP" val="Strictly Private and Confidential"/>
  <p:tag name="REPORT DATE" val="2011년 7월 29일"/>
  <p:tag name="BUSINESSUNITCOVERTEXT" val="Consulting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bg1">
              <a:lumMod val="75000"/>
            </a:schemeClr>
          </a:solidFill>
        </a:ln>
      </a:spPr>
      <a:bodyPr lIns="36000" tIns="36000" rIns="36000" bIns="36000"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b="1" i="1" dirty="0" smtClean="0">
            <a:solidFill>
              <a:schemeClr val="accent2"/>
            </a:solidFill>
            <a:ea typeface="맑은 고딕" pitchFamily="50" charset="-127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/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stealth" w="sm" len="med"/>
        </a:ln>
        <a:effectLst/>
      </a:spPr>
      <a:bodyPr/>
      <a:lstStyle/>
    </a:lnDef>
  </a:objectDefaults>
  <a:extraClrSchemeLst/>
</a:theme>
</file>

<file path=ppt/theme/theme5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45858</TotalTime>
  <Words>98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5</vt:i4>
      </vt:variant>
      <vt:variant>
        <vt:lpstr>슬라이드 제목</vt:lpstr>
      </vt:variant>
      <vt:variant>
        <vt:i4>1</vt:i4>
      </vt:variant>
    </vt:vector>
  </HeadingPairs>
  <TitlesOfParts>
    <vt:vector size="14" baseType="lpstr">
      <vt:lpstr>HY헤드라인M</vt:lpstr>
      <vt:lpstr>견고딕</vt:lpstr>
      <vt:lpstr>굴림</vt:lpstr>
      <vt:lpstr>맑은 고딕</vt:lpstr>
      <vt:lpstr>윤디자인고딕</vt:lpstr>
      <vt:lpstr>Arial</vt:lpstr>
      <vt:lpstr>Calibri</vt:lpstr>
      <vt:lpstr>Wingdings</vt:lpstr>
      <vt:lpstr>Office 테마</vt:lpstr>
      <vt:lpstr>1_Office 테마</vt:lpstr>
      <vt:lpstr>2_Office 테마</vt:lpstr>
      <vt:lpstr>3_Office 테마</vt:lpstr>
      <vt:lpstr>4_Office 테마</vt:lpstr>
      <vt:lpstr>PowerPoint 프레젠테이션</vt:lpstr>
    </vt:vector>
  </TitlesOfParts>
  <Company>Samil PwC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0</dc:title>
  <dc:creator>Samil PwC Advisory</dc:creator>
  <cp:lastModifiedBy>이동도</cp:lastModifiedBy>
  <cp:revision>3964</cp:revision>
  <dcterms:created xsi:type="dcterms:W3CDTF">2011-04-05T03:51:54Z</dcterms:created>
  <dcterms:modified xsi:type="dcterms:W3CDTF">2017-07-28T09:32:07Z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mart Base Report Template Version">
    <vt:lpwstr>20110204v2</vt:lpwstr>
  </property>
  <property fmtid="{D5CDD505-2E9C-101B-9397-08002B2CF9AE}" pid="3" name="NSCPROP_SA">
    <vt:lpwstr>Z:\2017_4월\17.장애관련\XecureDB 장애관련 정리\[노후교체PJT]XecureDB변경관련_정리_20170619.pptx</vt:lpwstr>
  </property>
</Properties>
</file>