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1" r:id="rId4"/>
  </p:sldMasterIdLst>
  <p:notesMasterIdLst>
    <p:notesMasterId r:id="rId31"/>
  </p:notesMasterIdLst>
  <p:handoutMasterIdLst>
    <p:handoutMasterId r:id="rId32"/>
  </p:handoutMasterIdLst>
  <p:sldIdLst>
    <p:sldId id="385" r:id="rId5"/>
    <p:sldId id="386" r:id="rId6"/>
    <p:sldId id="380" r:id="rId7"/>
    <p:sldId id="407" r:id="rId8"/>
    <p:sldId id="426" r:id="rId9"/>
    <p:sldId id="416" r:id="rId10"/>
    <p:sldId id="425" r:id="rId11"/>
    <p:sldId id="410" r:id="rId12"/>
    <p:sldId id="418" r:id="rId13"/>
    <p:sldId id="427" r:id="rId14"/>
    <p:sldId id="428" r:id="rId15"/>
    <p:sldId id="417" r:id="rId16"/>
    <p:sldId id="419" r:id="rId17"/>
    <p:sldId id="429" r:id="rId18"/>
    <p:sldId id="430" r:id="rId19"/>
    <p:sldId id="409" r:id="rId20"/>
    <p:sldId id="420" r:id="rId21"/>
    <p:sldId id="421" r:id="rId22"/>
    <p:sldId id="388" r:id="rId23"/>
    <p:sldId id="424" r:id="rId24"/>
    <p:sldId id="431" r:id="rId25"/>
    <p:sldId id="405" r:id="rId26"/>
    <p:sldId id="432" r:id="rId27"/>
    <p:sldId id="411" r:id="rId28"/>
    <p:sldId id="406" r:id="rId29"/>
    <p:sldId id="383" r:id="rId30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>
          <p15:clr>
            <a:srgbClr val="A4A3A4"/>
          </p15:clr>
        </p15:guide>
        <p15:guide id="2" pos="3120">
          <p15:clr>
            <a:srgbClr val="A4A3A4"/>
          </p15:clr>
        </p15:guide>
        <p15:guide id="3" pos="262">
          <p15:clr>
            <a:srgbClr val="A4A3A4"/>
          </p15:clr>
        </p15:guide>
        <p15:guide id="4" pos="59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CE1"/>
    <a:srgbClr val="0061AF"/>
    <a:srgbClr val="F5A200"/>
    <a:srgbClr val="289048"/>
    <a:srgbClr val="27BDBE"/>
    <a:srgbClr val="8DC63F"/>
    <a:srgbClr val="CC0000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5" autoAdjust="0"/>
    <p:restoredTop sz="91419" autoAdjust="0"/>
  </p:normalViewPr>
  <p:slideViewPr>
    <p:cSldViewPr>
      <p:cViewPr varScale="1">
        <p:scale>
          <a:sx n="106" d="100"/>
          <a:sy n="106" d="100"/>
        </p:scale>
        <p:origin x="1830" y="108"/>
      </p:cViewPr>
      <p:guideLst>
        <p:guide orient="horz" pos="482"/>
        <p:guide pos="3120"/>
        <p:guide pos="262"/>
        <p:guide pos="59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-3870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997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BBE509C9-7006-4EEF-AE0A-F60A68CFABC4}" type="datetimeFigureOut">
              <a:rPr lang="ko-KR" altLang="en-US" smtClean="0"/>
              <a:pPr/>
              <a:t>2017-06-17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997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FB5D320A-A8AF-4B3E-BD67-EE5ADA87D3B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08642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997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10D8B3E8-78D5-42AF-92B2-138AC5B36093}" type="datetimeFigureOut">
              <a:rPr lang="ko-KR" altLang="en-US" smtClean="0"/>
              <a:pPr/>
              <a:t>2017-06-17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130" y="4715153"/>
            <a:ext cx="5439415" cy="4466987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997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EFB921B9-838A-44D3-89D5-5DB0505CE7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0527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4296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1937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9483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36720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4872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160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8853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193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723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4785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764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5083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4251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044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5626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sdsadmin</a:t>
            </a:r>
            <a:r>
              <a:rPr lang="en-US" altLang="ko-K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/  sdsadmin1</a:t>
            </a: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ko-K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21B9-838A-44D3-89D5-5DB0505CE71D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5257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FCover-Empty BG-Mf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953"/>
            <a:ext cx="9906000" cy="6856092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20553" y="4941168"/>
            <a:ext cx="3723902" cy="346959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lang="ko-KR" altLang="en-US" sz="1600" b="1" kern="1200" dirty="0">
                <a:solidFill>
                  <a:srgbClr val="7F7F7F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26" name="내용 개체 틀 25"/>
          <p:cNvSpPr>
            <a:spLocks noGrp="1"/>
          </p:cNvSpPr>
          <p:nvPr>
            <p:ph sz="quarter" idx="13"/>
          </p:nvPr>
        </p:nvSpPr>
        <p:spPr>
          <a:xfrm>
            <a:off x="920553" y="5262727"/>
            <a:ext cx="3723902" cy="889496"/>
          </a:xfrm>
        </p:spPr>
        <p:txBody>
          <a:bodyPr lIns="0"/>
          <a:lstStyle>
            <a:lvl1pPr marL="0" indent="0">
              <a:buNone/>
              <a:defRPr sz="1500" b="1">
                <a:solidFill>
                  <a:srgbClr val="7F7F7F"/>
                </a:solidFill>
              </a:defRPr>
            </a:lvl1pPr>
            <a:lvl2pPr>
              <a:defRPr>
                <a:solidFill>
                  <a:srgbClr val="7F7F7F"/>
                </a:solidFill>
              </a:defRPr>
            </a:lvl2pPr>
            <a:lvl3pPr>
              <a:defRPr>
                <a:solidFill>
                  <a:srgbClr val="7F7F7F"/>
                </a:solidFill>
              </a:defRPr>
            </a:lvl3pPr>
            <a:lvl4pPr>
              <a:defRPr>
                <a:solidFill>
                  <a:srgbClr val="7F7F7F"/>
                </a:solidFill>
              </a:defRPr>
            </a:lvl4pPr>
            <a:lvl5pP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28" name="내용 개체 틀 27"/>
          <p:cNvSpPr>
            <a:spLocks noGrp="1"/>
          </p:cNvSpPr>
          <p:nvPr userDrawn="1">
            <p:ph sz="quarter" idx="14" hasCustomPrompt="1"/>
          </p:nvPr>
        </p:nvSpPr>
        <p:spPr>
          <a:xfrm>
            <a:off x="920553" y="1744167"/>
            <a:ext cx="3168352" cy="1468809"/>
          </a:xfrm>
        </p:spPr>
        <p:txBody>
          <a:bodyPr lIns="0">
            <a:noAutofit/>
          </a:bodyPr>
          <a:lstStyle>
            <a:lvl1pPr marL="0" indent="0">
              <a:buNone/>
              <a:defRPr sz="3200" b="1">
                <a:solidFill>
                  <a:srgbClr val="7F7F7F"/>
                </a:solidFill>
              </a:defRPr>
            </a:lvl1pPr>
          </a:lstStyle>
          <a:p>
            <a:pPr lvl="0"/>
            <a:r>
              <a:rPr lang="ko-KR" altLang="en-US" dirty="0" smtClean="0"/>
              <a:t>제목을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입력하세요</a:t>
            </a:r>
            <a:endParaRPr lang="ko-KR" altLang="en-US" dirty="0"/>
          </a:p>
        </p:txBody>
      </p:sp>
      <p:sp>
        <p:nvSpPr>
          <p:cNvPr id="30" name="내용 개체 틀 29"/>
          <p:cNvSpPr>
            <a:spLocks noGrp="1"/>
          </p:cNvSpPr>
          <p:nvPr userDrawn="1">
            <p:ph sz="quarter" idx="15" hasCustomPrompt="1"/>
          </p:nvPr>
        </p:nvSpPr>
        <p:spPr>
          <a:xfrm>
            <a:off x="920553" y="3356992"/>
            <a:ext cx="3168352" cy="576262"/>
          </a:xfrm>
        </p:spPr>
        <p:txBody>
          <a:bodyPr lIns="0">
            <a:noAutofit/>
          </a:bodyPr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  <a:lvl2pPr>
              <a:defRPr sz="2800">
                <a:solidFill>
                  <a:srgbClr val="7F7F7F"/>
                </a:solidFill>
              </a:defRPr>
            </a:lvl2pPr>
            <a:lvl3pPr>
              <a:defRPr sz="2800">
                <a:solidFill>
                  <a:srgbClr val="7F7F7F"/>
                </a:solidFill>
              </a:defRPr>
            </a:lvl3pPr>
            <a:lvl4pPr>
              <a:defRPr sz="2800">
                <a:solidFill>
                  <a:srgbClr val="7F7F7F"/>
                </a:solidFill>
              </a:defRPr>
            </a:lvl4pPr>
            <a:lvl5pPr>
              <a:defRPr sz="2800">
                <a:solidFill>
                  <a:srgbClr val="7F7F7F"/>
                </a:solidFill>
              </a:defRPr>
            </a:lvl5pPr>
          </a:lstStyle>
          <a:p>
            <a:pPr lvl="0"/>
            <a:r>
              <a:rPr lang="ko-KR" altLang="en-US" dirty="0" smtClean="0"/>
              <a:t>부제목을 입력하세요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(optional)</a:t>
            </a:r>
            <a:endParaRPr lang="ko-KR" altLang="en-US" dirty="0"/>
          </a:p>
        </p:txBody>
      </p:sp>
      <p:sp>
        <p:nvSpPr>
          <p:cNvPr id="20" name="Freeform 17"/>
          <p:cNvSpPr/>
          <p:nvPr userDrawn="1"/>
        </p:nvSpPr>
        <p:spPr>
          <a:xfrm rot="10800000">
            <a:off x="776537" y="4301722"/>
            <a:ext cx="3420000" cy="2304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155575" cap="flat" cmpd="sng" algn="ctr">
            <a:solidFill>
              <a:srgbClr val="009CE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17"/>
          <p:cNvSpPr/>
          <p:nvPr userDrawn="1"/>
        </p:nvSpPr>
        <p:spPr>
          <a:xfrm>
            <a:off x="776537" y="1219200"/>
            <a:ext cx="3420000" cy="2304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155575" cap="flat" cmpd="sng" algn="ctr">
            <a:solidFill>
              <a:srgbClr val="009CE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 userDrawn="1"/>
        </p:nvSpPr>
        <p:spPr bwMode="auto">
          <a:xfrm>
            <a:off x="6888589" y="5940654"/>
            <a:ext cx="30174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>
            <a:spAutoFit/>
          </a:bodyPr>
          <a:lstStyle/>
          <a:p>
            <a:pPr eaLnBrk="0" hangingPunct="0"/>
            <a:r>
              <a:rPr lang="en-US" altLang="ko-KR" sz="600" dirty="0">
                <a:solidFill>
                  <a:prstClr val="black"/>
                </a:solidFill>
              </a:rPr>
              <a:t>Copyright © </a:t>
            </a:r>
            <a:r>
              <a:rPr lang="en-US" altLang="ko-KR" sz="600" dirty="0" smtClean="0">
                <a:solidFill>
                  <a:prstClr val="black"/>
                </a:solidFill>
              </a:rPr>
              <a:t>2015 </a:t>
            </a:r>
            <a:r>
              <a:rPr lang="en-US" altLang="ko-KR" sz="600" dirty="0">
                <a:solidFill>
                  <a:prstClr val="black"/>
                </a:solidFill>
              </a:rPr>
              <a:t>Samsung SDS Co., Ltd. All rights reserved   |  Confidential </a:t>
            </a:r>
          </a:p>
        </p:txBody>
      </p:sp>
      <p:pic>
        <p:nvPicPr>
          <p:cNvPr id="14" name="Picture 4" descr="C:\Users\use\Documents\GrayB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211846"/>
            <a:ext cx="9899650" cy="64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R:\2.부서함\舊 마케팅커뮤니케이션파트(사업기획_전략) 부서함\Brand 관리_1. Brand 표현체계\★전사 브랜드 표현 체계\15년 전사 브랜드 표현 체계\新비전슬로건\SDS Slogan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24" y="325484"/>
            <a:ext cx="2122335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88" t="45968" r="34541" b="37078"/>
          <a:stretch/>
        </p:blipFill>
        <p:spPr>
          <a:xfrm>
            <a:off x="846739" y="6299194"/>
            <a:ext cx="471226" cy="469500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1" t="50664" r="55455" b="43459"/>
          <a:stretch/>
        </p:blipFill>
        <p:spPr>
          <a:xfrm>
            <a:off x="265913" y="6470714"/>
            <a:ext cx="608372" cy="162755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44" t="50664" r="19346" b="43459"/>
          <a:stretch/>
        </p:blipFill>
        <p:spPr>
          <a:xfrm>
            <a:off x="1311150" y="6470714"/>
            <a:ext cx="308522" cy="162755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21" t="37841" r="23968" b="55304"/>
          <a:stretch/>
        </p:blipFill>
        <p:spPr>
          <a:xfrm>
            <a:off x="875001" y="6450385"/>
            <a:ext cx="386826" cy="189831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9" t="10220" r="52930" b="58476"/>
          <a:stretch/>
        </p:blipFill>
        <p:spPr>
          <a:xfrm>
            <a:off x="1149829" y="6411782"/>
            <a:ext cx="171906" cy="16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27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목차 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76536" y="798612"/>
            <a:ext cx="5760640" cy="4525963"/>
          </a:xfrm>
        </p:spPr>
        <p:txBody>
          <a:bodyPr>
            <a:normAutofit/>
          </a:bodyPr>
          <a:lstStyle>
            <a:lvl1pPr marL="400050" indent="-400050">
              <a:lnSpc>
                <a:spcPct val="120000"/>
              </a:lnSpc>
              <a:buFont typeface="+mj-lt"/>
              <a:buAutoNum type="romanUcPeriod"/>
              <a:defRPr sz="1800" b="1">
                <a:solidFill>
                  <a:srgbClr val="00B0F0"/>
                </a:solidFill>
              </a:defRPr>
            </a:lvl1pPr>
            <a:lvl2pPr>
              <a:defRPr sz="1800" b="1">
                <a:solidFill>
                  <a:srgbClr val="00B0F0"/>
                </a:solidFill>
              </a:defRPr>
            </a:lvl2pPr>
            <a:lvl3pPr>
              <a:defRPr sz="1800" b="1">
                <a:solidFill>
                  <a:srgbClr val="00B0F0"/>
                </a:solidFill>
              </a:defRPr>
            </a:lvl3pPr>
            <a:lvl4pPr>
              <a:defRPr sz="1800" b="1">
                <a:solidFill>
                  <a:srgbClr val="00B0F0"/>
                </a:solidFill>
              </a:defRPr>
            </a:lvl4pPr>
            <a:lvl5pPr>
              <a:defRPr sz="1800" b="1">
                <a:solidFill>
                  <a:srgbClr val="00B0F0"/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grpSp>
        <p:nvGrpSpPr>
          <p:cNvPr id="7" name="그룹 6"/>
          <p:cNvGrpSpPr/>
          <p:nvPr userDrawn="1"/>
        </p:nvGrpSpPr>
        <p:grpSpPr>
          <a:xfrm>
            <a:off x="6824603" y="908720"/>
            <a:ext cx="2187634" cy="1958589"/>
            <a:chOff x="6824603" y="908720"/>
            <a:chExt cx="2187634" cy="1958589"/>
          </a:xfrm>
        </p:grpSpPr>
        <p:grpSp>
          <p:nvGrpSpPr>
            <p:cNvPr id="8" name="그룹 7"/>
            <p:cNvGrpSpPr/>
            <p:nvPr/>
          </p:nvGrpSpPr>
          <p:grpSpPr>
            <a:xfrm>
              <a:off x="6825208" y="908720"/>
              <a:ext cx="2187029" cy="230399"/>
              <a:chOff x="7185248" y="1123952"/>
              <a:chExt cx="2187029" cy="230399"/>
            </a:xfrm>
          </p:grpSpPr>
          <p:sp>
            <p:nvSpPr>
              <p:cNvPr id="13" name="직사각형 12"/>
              <p:cNvSpPr/>
              <p:nvPr/>
            </p:nvSpPr>
            <p:spPr bwMode="auto">
              <a:xfrm rot="5400000">
                <a:off x="8215185" y="94758"/>
                <a:ext cx="126881" cy="2185270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4" name="직사각형 13"/>
              <p:cNvSpPr/>
              <p:nvPr/>
            </p:nvSpPr>
            <p:spPr bwMode="auto">
              <a:xfrm rot="5400000">
                <a:off x="7139787" y="1178937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5" name="직사각형 14"/>
              <p:cNvSpPr/>
              <p:nvPr/>
            </p:nvSpPr>
            <p:spPr bwMode="auto">
              <a:xfrm rot="5400000">
                <a:off x="9196865" y="1178938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>
              <a:off x="6824603" y="2636912"/>
              <a:ext cx="2186617" cy="230397"/>
              <a:chOff x="7184643" y="2780929"/>
              <a:chExt cx="2186617" cy="230397"/>
            </a:xfrm>
          </p:grpSpPr>
          <p:sp>
            <p:nvSpPr>
              <p:cNvPr id="10" name="직사각형 9"/>
              <p:cNvSpPr/>
              <p:nvPr/>
            </p:nvSpPr>
            <p:spPr bwMode="auto">
              <a:xfrm rot="16200000">
                <a:off x="8214443" y="1855251"/>
                <a:ext cx="126881" cy="2185270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1" name="직사각형 10"/>
              <p:cNvSpPr/>
              <p:nvPr/>
            </p:nvSpPr>
            <p:spPr bwMode="auto">
              <a:xfrm rot="16200000">
                <a:off x="9195848" y="2826391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  <p:sp>
            <p:nvSpPr>
              <p:cNvPr id="12" name="직사각형 11"/>
              <p:cNvSpPr/>
              <p:nvPr/>
            </p:nvSpPr>
            <p:spPr bwMode="auto">
              <a:xfrm rot="16200000">
                <a:off x="7139182" y="2826390"/>
                <a:ext cx="220874" cy="129951"/>
              </a:xfrm>
              <a:prstGeom prst="rect">
                <a:avLst/>
              </a:prstGeom>
              <a:solidFill>
                <a:srgbClr val="039BE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/>
                </a:endParaRPr>
              </a:p>
            </p:txBody>
          </p:sp>
        </p:grpSp>
      </p:grpSp>
      <p:sp>
        <p:nvSpPr>
          <p:cNvPr id="16" name="TextBox 15"/>
          <p:cNvSpPr txBox="1"/>
          <p:nvPr userDrawn="1"/>
        </p:nvSpPr>
        <p:spPr>
          <a:xfrm>
            <a:off x="6969224" y="1675837"/>
            <a:ext cx="190821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3600" b="1" dirty="0" smtClean="0">
                <a:solidFill>
                  <a:schemeClr val="accent3"/>
                </a:solidFill>
              </a:rPr>
              <a:t>Agenda</a:t>
            </a:r>
            <a:endParaRPr lang="ko-KR" altLang="en-US" sz="3600" b="1" dirty="0" err="1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5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본문 1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76740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4530" y="205737"/>
            <a:ext cx="8214894" cy="469925"/>
          </a:xfrm>
        </p:spPr>
        <p:txBody>
          <a:bodyPr wrap="none" lIns="0" anchor="ctr" anchorCtr="0">
            <a:noAutofit/>
          </a:bodyPr>
          <a:lstStyle>
            <a:lvl1pPr algn="l">
              <a:defRPr sz="2000" b="1" cap="none">
                <a:solidFill>
                  <a:schemeClr val="accent3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7" name="내용 개체 틀 26"/>
          <p:cNvSpPr>
            <a:spLocks noGrp="1"/>
          </p:cNvSpPr>
          <p:nvPr>
            <p:ph sz="quarter" idx="13"/>
          </p:nvPr>
        </p:nvSpPr>
        <p:spPr>
          <a:xfrm>
            <a:off x="6111105" y="188640"/>
            <a:ext cx="3234507" cy="358775"/>
          </a:xfrm>
        </p:spPr>
        <p:txBody>
          <a:bodyPr lIns="0" rIns="0">
            <a:noAutofit/>
          </a:bodyPr>
          <a:lstStyle>
            <a:lvl1pPr marL="0" indent="0" algn="r">
              <a:buNone/>
              <a:defRPr sz="1200">
                <a:solidFill>
                  <a:srgbClr val="039BE7"/>
                </a:solidFill>
              </a:defRPr>
            </a:lvl1pPr>
            <a:lvl2pPr algn="r">
              <a:defRPr sz="1200">
                <a:solidFill>
                  <a:srgbClr val="039BE7"/>
                </a:solidFill>
              </a:defRPr>
            </a:lvl2pPr>
            <a:lvl3pPr algn="r">
              <a:defRPr sz="1200">
                <a:solidFill>
                  <a:srgbClr val="039BE7"/>
                </a:solidFill>
              </a:defRPr>
            </a:lvl3pPr>
            <a:lvl4pPr algn="r">
              <a:defRPr sz="1200">
                <a:solidFill>
                  <a:srgbClr val="039BE7"/>
                </a:solidFill>
              </a:defRPr>
            </a:lvl4pPr>
            <a:lvl5pPr algn="r">
              <a:defRPr sz="1200">
                <a:solidFill>
                  <a:srgbClr val="039BE7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23" name="Freeform 38"/>
          <p:cNvSpPr/>
          <p:nvPr/>
        </p:nvSpPr>
        <p:spPr>
          <a:xfrm rot="16200000">
            <a:off x="74484" y="386700"/>
            <a:ext cx="576000" cy="1080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7620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Freeform 38"/>
          <p:cNvSpPr/>
          <p:nvPr/>
        </p:nvSpPr>
        <p:spPr>
          <a:xfrm rot="5400000" flipH="1">
            <a:off x="9255516" y="386699"/>
            <a:ext cx="576000" cy="108000"/>
          </a:xfrm>
          <a:custGeom>
            <a:avLst/>
            <a:gdLst>
              <a:gd name="connsiteX0" fmla="*/ 0 w 3679825"/>
              <a:gd name="connsiteY0" fmla="*/ 158750 h 158750"/>
              <a:gd name="connsiteX1" fmla="*/ 0 w 3679825"/>
              <a:gd name="connsiteY1" fmla="*/ 0 h 158750"/>
              <a:gd name="connsiteX2" fmla="*/ 3679825 w 3679825"/>
              <a:gd name="connsiteY2" fmla="*/ 0 h 158750"/>
              <a:gd name="connsiteX3" fmla="*/ 3679825 w 3679825"/>
              <a:gd name="connsiteY3" fmla="*/ 15875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9825" h="158750">
                <a:moveTo>
                  <a:pt x="0" y="158750"/>
                </a:moveTo>
                <a:lnTo>
                  <a:pt x="0" y="0"/>
                </a:lnTo>
                <a:lnTo>
                  <a:pt x="3679825" y="0"/>
                </a:lnTo>
                <a:lnTo>
                  <a:pt x="3679825" y="158750"/>
                </a:lnTo>
              </a:path>
            </a:pathLst>
          </a:custGeom>
          <a:ln w="7620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 userDrawn="1"/>
        </p:nvSpPr>
        <p:spPr bwMode="auto">
          <a:xfrm>
            <a:off x="5241032" y="6657945"/>
            <a:ext cx="3600400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algn="r" eaLnBrk="0" latinLnBrk="0" hangingPunct="0"/>
            <a:r>
              <a:rPr lang="en-US" altLang="ko-KR" sz="700" dirty="0" smtClean="0">
                <a:solidFill>
                  <a:prstClr val="black"/>
                </a:solidFill>
              </a:rPr>
              <a:t>Copyright </a:t>
            </a:r>
            <a:r>
              <a:rPr lang="en-US" altLang="ko-KR" sz="700" dirty="0">
                <a:solidFill>
                  <a:prstClr val="black"/>
                </a:solidFill>
              </a:rPr>
              <a:t>© </a:t>
            </a:r>
            <a:r>
              <a:rPr lang="en-US" altLang="ko-KR" sz="700" dirty="0" smtClean="0">
                <a:solidFill>
                  <a:prstClr val="black"/>
                </a:solidFill>
              </a:rPr>
              <a:t>2015 </a:t>
            </a:r>
            <a:r>
              <a:rPr lang="en-US" altLang="ko-KR" sz="700" b="1" dirty="0">
                <a:solidFill>
                  <a:prstClr val="black"/>
                </a:solidFill>
              </a:rPr>
              <a:t>Samsung</a:t>
            </a:r>
            <a:r>
              <a:rPr lang="en-US" altLang="ko-KR" sz="700" dirty="0">
                <a:solidFill>
                  <a:prstClr val="black"/>
                </a:solidFill>
              </a:rPr>
              <a:t> </a:t>
            </a:r>
            <a:r>
              <a:rPr lang="en-US" altLang="ko-KR" sz="700" b="1" dirty="0" smtClean="0">
                <a:solidFill>
                  <a:prstClr val="black"/>
                </a:solidFill>
              </a:rPr>
              <a:t>SDS</a:t>
            </a:r>
            <a:r>
              <a:rPr lang="en-US" altLang="ko-KR" sz="700" b="0" baseline="0" dirty="0">
                <a:solidFill>
                  <a:prstClr val="black"/>
                </a:solidFill>
              </a:rPr>
              <a:t> </a:t>
            </a:r>
            <a:r>
              <a:rPr lang="en-US" altLang="ko-KR" sz="700" b="0" baseline="0" dirty="0" smtClean="0">
                <a:solidFill>
                  <a:prstClr val="black"/>
                </a:solidFill>
              </a:rPr>
              <a:t> </a:t>
            </a:r>
            <a:r>
              <a:rPr lang="en-US" altLang="ko-KR" sz="700" dirty="0" smtClean="0">
                <a:solidFill>
                  <a:prstClr val="black"/>
                </a:solidFill>
              </a:rPr>
              <a:t>All </a:t>
            </a:r>
            <a:r>
              <a:rPr lang="en-US" altLang="ko-KR" sz="700" dirty="0">
                <a:solidFill>
                  <a:prstClr val="black"/>
                </a:solidFill>
              </a:rPr>
              <a:t>rights reserved   |  </a:t>
            </a:r>
            <a:r>
              <a:rPr lang="en-US" altLang="ko-KR" sz="700" dirty="0" smtClean="0">
                <a:solidFill>
                  <a:prstClr val="black"/>
                </a:solidFill>
              </a:rPr>
              <a:t>Confidential </a:t>
            </a:r>
            <a:endParaRPr lang="en-US" altLang="ko-KR" sz="700" dirty="0">
              <a:solidFill>
                <a:prstClr val="black"/>
              </a:solidFill>
            </a:endParaRPr>
          </a:p>
        </p:txBody>
      </p:sp>
      <p:sp>
        <p:nvSpPr>
          <p:cNvPr id="29" name="슬라이드 번호 개체 틀 5"/>
          <p:cNvSpPr txBox="1">
            <a:spLocks/>
          </p:cNvSpPr>
          <p:nvPr userDrawn="1"/>
        </p:nvSpPr>
        <p:spPr>
          <a:xfrm>
            <a:off x="9093508" y="6662180"/>
            <a:ext cx="432000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FF48F6-0499-4B03-AA7D-07684E694064}" type="slidenum">
              <a:rPr lang="ko-KR" altLang="en-US" sz="1000" kern="1200" noProof="0" smtClean="0">
                <a:solidFill>
                  <a:srgbClr val="039BE7"/>
                </a:solidFill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ko-KR" altLang="en-US" sz="1000" kern="1200" noProof="0" dirty="0">
              <a:solidFill>
                <a:srgbClr val="039BE7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슬라이드 번호 개체 틀 5"/>
          <p:cNvSpPr txBox="1">
            <a:spLocks/>
          </p:cNvSpPr>
          <p:nvPr userDrawn="1"/>
        </p:nvSpPr>
        <p:spPr>
          <a:xfrm>
            <a:off x="9429485" y="6651029"/>
            <a:ext cx="432000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sz="1000" kern="1200" noProof="0" dirty="0">
              <a:solidFill>
                <a:srgbClr val="039BE7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텍스트 개체 틀 29"/>
          <p:cNvSpPr>
            <a:spLocks noGrp="1"/>
          </p:cNvSpPr>
          <p:nvPr>
            <p:ph type="body" sz="quarter" idx="14"/>
          </p:nvPr>
        </p:nvSpPr>
        <p:spPr>
          <a:xfrm>
            <a:off x="558500" y="1844677"/>
            <a:ext cx="3060133" cy="805349"/>
          </a:xfrm>
        </p:spPr>
        <p:txBody>
          <a:bodyPr wrap="square" lIns="0" rIns="0">
            <a:noAutofit/>
          </a:bodyPr>
          <a:lstStyle>
            <a:lvl1pPr marL="177800" indent="-1778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SzPct val="130000"/>
              <a:buFont typeface="Arial" pitchFamily="34" charset="0"/>
              <a:buChar char="•"/>
              <a:defRPr sz="1400" b="1"/>
            </a:lvl1pPr>
            <a:lvl2pPr marL="395288" indent="-128588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맑은 고딕" pitchFamily="50" charset="-127"/>
              <a:buChar char="-"/>
              <a:defRPr sz="1200"/>
            </a:lvl2pPr>
            <a:lvl3pPr marL="747713" indent="-125413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Char char="§"/>
              <a:defRPr sz="1200"/>
            </a:lvl3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3" t="4538" r="25509" b="76250"/>
          <a:stretch/>
        </p:blipFill>
        <p:spPr>
          <a:xfrm>
            <a:off x="246623" y="6645093"/>
            <a:ext cx="544957" cy="20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531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표지 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570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표지 2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 userDrawn="1"/>
        </p:nvSpPr>
        <p:spPr bwMode="auto">
          <a:xfrm>
            <a:off x="3116417" y="3717032"/>
            <a:ext cx="3672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>
            <a:spAutoFit/>
          </a:bodyPr>
          <a:lstStyle/>
          <a:p>
            <a:pPr algn="ctr" eaLnBrk="0" hangingPunct="0"/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Copyright © 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2015  Samsung </a:t>
            </a:r>
            <a:r>
              <a:rPr lang="en-US" altLang="ko-KR" sz="800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SDS Co., Ltd. All rights 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  <a:cs typeface="Verdana" pitchFamily="34" charset="0"/>
              </a:rPr>
              <a:t>reserved</a:t>
            </a:r>
            <a:endParaRPr lang="en-US" altLang="ko-KR" sz="800" dirty="0">
              <a:solidFill>
                <a:schemeClr val="bg1">
                  <a:lumMod val="50000"/>
                </a:schemeClr>
              </a:solidFill>
              <a:latin typeface="+mn-ea"/>
              <a:ea typeface="+mn-ea"/>
              <a:cs typeface="Verdana" pitchFamily="34" charset="0"/>
            </a:endParaRPr>
          </a:p>
        </p:txBody>
      </p:sp>
      <p:pic>
        <p:nvPicPr>
          <p:cNvPr id="6" name="Picture 2" descr="C:\Users\ywpaul.shin\Desktop\CI png New\CI-Eng-Sig-Blue.png"/>
          <p:cNvPicPr>
            <a:picLocks noChangeAspect="1" noChangeArrowheads="1"/>
          </p:cNvPicPr>
          <p:nvPr userDrawn="1"/>
        </p:nvPicPr>
        <p:blipFill>
          <a:blip r:embed="rId2" cstate="print"/>
          <a:srcRect l="34204" r="510" b="46756"/>
          <a:stretch>
            <a:fillRect/>
          </a:stretch>
        </p:blipFill>
        <p:spPr bwMode="auto">
          <a:xfrm>
            <a:off x="4950448" y="3085738"/>
            <a:ext cx="2375065" cy="451428"/>
          </a:xfrm>
          <a:prstGeom prst="rect">
            <a:avLst/>
          </a:prstGeom>
          <a:noFill/>
        </p:spPr>
      </p:pic>
      <p:pic>
        <p:nvPicPr>
          <p:cNvPr id="8" name="Picture 2" descr="R:\2.부서함\舊 마케팅커뮤니케이션파트(사업기획_전략) 부서함\Brand 관리_1. Brand 표현체계\★전사 브랜드 표현 체계\15년 전사 브랜드 표현 체계\新비전슬로건\SDS Slogan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488" y="3220489"/>
            <a:ext cx="2122335" cy="2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033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F48F6-0499-4B03-AA7D-07684E6940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9" r:id="rId2"/>
    <p:sldLayoutId id="2147483891" r:id="rId3"/>
    <p:sldLayoutId id="2147483895" r:id="rId4"/>
    <p:sldLayoutId id="214748389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mailto:hyb86@sysgate.co.kr" TargetMode="External"/><Relationship Id="rId3" Type="http://schemas.openxmlformats.org/officeDocument/2006/relationships/hyperlink" Target="mailto:minjae.chung@samsung.com" TargetMode="External"/><Relationship Id="rId7" Type="http://schemas.openxmlformats.org/officeDocument/2006/relationships/hyperlink" Target="mailto:hskimgm@bicns.com" TargetMode="External"/><Relationship Id="rId2" Type="http://schemas.openxmlformats.org/officeDocument/2006/relationships/hyperlink" Target="mailto:kimjungsu@samsung.com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mwchoi@osci.kr" TargetMode="External"/><Relationship Id="rId5" Type="http://schemas.openxmlformats.org/officeDocument/2006/relationships/hyperlink" Target="mailto:jyson@osci.kr" TargetMode="External"/><Relationship Id="rId4" Type="http://schemas.openxmlformats.org/officeDocument/2006/relationships/hyperlink" Target="mailto:jwhong@osci.kr" TargetMode="External"/><Relationship Id="rId9" Type="http://schemas.openxmlformats.org/officeDocument/2006/relationships/hyperlink" Target="mailto:sanghoon@hsecure.co.kr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2017. 05. 27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삼성카드 </a:t>
            </a:r>
            <a:r>
              <a:rPr lang="en-US" altLang="ko-KR" dirty="0" smtClean="0"/>
              <a:t>U2L </a:t>
            </a:r>
            <a:r>
              <a:rPr lang="ko-KR" altLang="en-US" dirty="0" smtClean="0"/>
              <a:t>노후장비 교체 </a:t>
            </a:r>
            <a:r>
              <a:rPr lang="en-US" altLang="ko-KR" dirty="0" smtClean="0"/>
              <a:t>PJT</a:t>
            </a:r>
            <a:endParaRPr lang="en-US" alt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4"/>
          </p:nvPr>
        </p:nvSpPr>
        <p:spPr>
          <a:xfrm>
            <a:off x="884548" y="1780171"/>
            <a:ext cx="3348371" cy="1468809"/>
          </a:xfrm>
        </p:spPr>
        <p:txBody>
          <a:bodyPr/>
          <a:lstStyle/>
          <a:p>
            <a:r>
              <a:rPr lang="ko-KR" altLang="en-US" sz="2800" dirty="0" smtClean="0"/>
              <a:t>아키텍처 정의서</a:t>
            </a:r>
            <a:endParaRPr lang="en-US" altLang="ko-KR" sz="2800" dirty="0" smtClean="0"/>
          </a:p>
          <a:p>
            <a:r>
              <a:rPr lang="en-US" altLang="ko-KR" sz="2800" dirty="0" smtClean="0"/>
              <a:t>(</a:t>
            </a:r>
            <a:r>
              <a:rPr lang="ko-KR" altLang="en-US" sz="2800" dirty="0" smtClean="0"/>
              <a:t>운영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ko-KR" altLang="en-US" dirty="0" smtClean="0"/>
              <a:t>선택적복리후생</a:t>
            </a:r>
            <a:endParaRPr lang="en-US" altLang="ko-KR" dirty="0" smtClean="0"/>
          </a:p>
          <a:p>
            <a:r>
              <a:rPr lang="ko-KR" altLang="en-US" dirty="0" smtClean="0"/>
              <a:t>시스템 통합 </a:t>
            </a:r>
            <a:r>
              <a:rPr lang="en-US" altLang="ko-KR" dirty="0" smtClean="0"/>
              <a:t>(DB/WAS/Web)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39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424467"/>
          </a:xfrm>
        </p:spPr>
        <p:txBody>
          <a:bodyPr/>
          <a:lstStyle/>
          <a:p>
            <a:r>
              <a:rPr lang="ko-KR" altLang="en-US" dirty="0" smtClean="0">
                <a:latin typeface="맑은 고딕" pitchFamily="50" charset="-127"/>
              </a:rPr>
              <a:t>운영용 </a:t>
            </a:r>
            <a:r>
              <a:rPr lang="ko-KR" altLang="en-US" dirty="0">
                <a:latin typeface="맑은 고딕" pitchFamily="50" charset="-127"/>
              </a:rPr>
              <a:t>선택적복리후생 </a:t>
            </a:r>
            <a:r>
              <a:rPr lang="ko-KR" altLang="en-US" dirty="0" smtClean="0">
                <a:latin typeface="맑은 고딕" pitchFamily="50" charset="-127"/>
              </a:rPr>
              <a:t>시스템 </a:t>
            </a:r>
            <a:r>
              <a:rPr lang="en-US" altLang="ko-KR" dirty="0" smtClean="0">
                <a:latin typeface="맑은 고딕" pitchFamily="50" charset="-127"/>
              </a:rPr>
              <a:t>Web Server O/S</a:t>
            </a:r>
            <a:r>
              <a:rPr lang="ko-KR" altLang="en-US" dirty="0">
                <a:latin typeface="맑은 고딕" pitchFamily="50" charset="-127"/>
              </a:rPr>
              <a:t>는 </a:t>
            </a:r>
            <a:r>
              <a:rPr lang="en-US" altLang="ko-KR" dirty="0" smtClean="0">
                <a:latin typeface="맑은 고딕" pitchFamily="50" charset="-127"/>
              </a:rPr>
              <a:t>Oracle Ent’ Linux </a:t>
            </a:r>
            <a:r>
              <a:rPr lang="en-US" altLang="ko-KR" dirty="0">
                <a:latin typeface="맑은 고딕" pitchFamily="50" charset="-127"/>
              </a:rPr>
              <a:t>7.2</a:t>
            </a:r>
            <a:r>
              <a:rPr lang="ko-KR" altLang="en-US" dirty="0">
                <a:latin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</a:rPr>
              <a:t>구성</a:t>
            </a:r>
            <a:endParaRPr lang="en-US" altLang="ko-KR" dirty="0">
              <a:latin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O/S </a:t>
            </a:r>
            <a:r>
              <a:rPr lang="ko-KR" altLang="en-US" dirty="0" smtClean="0"/>
              <a:t>구성 </a:t>
            </a:r>
            <a:r>
              <a:rPr lang="en-US" altLang="ko-KR" dirty="0"/>
              <a:t>(</a:t>
            </a:r>
            <a:r>
              <a:rPr lang="ko-KR" altLang="en-US" dirty="0"/>
              <a:t>운영계 </a:t>
            </a:r>
            <a:r>
              <a:rPr lang="en-US" altLang="ko-KR" dirty="0"/>
              <a:t>Web Server) </a:t>
            </a:r>
            <a:endParaRPr lang="ko-KR" altLang="en-US" dirty="0"/>
          </a:p>
        </p:txBody>
      </p:sp>
      <p:sp>
        <p:nvSpPr>
          <p:cNvPr id="9" name="텍스트 개체 틀 4"/>
          <p:cNvSpPr txBox="1">
            <a:spLocks/>
          </p:cNvSpPr>
          <p:nvPr/>
        </p:nvSpPr>
        <p:spPr>
          <a:xfrm>
            <a:off x="554530" y="1232163"/>
            <a:ext cx="4254454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ko-KR" altLang="en-US" sz="1400" b="1" dirty="0" smtClean="0"/>
              <a:t>파일시스템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Web) </a:t>
            </a:r>
            <a:r>
              <a:rPr lang="en-US" altLang="ko-KR" sz="1400" b="1" dirty="0"/>
              <a:t>- </a:t>
            </a:r>
            <a:r>
              <a:rPr lang="en-US" altLang="ko-KR" sz="1400" b="1" dirty="0" smtClean="0"/>
              <a:t>pflbwb01,pflbwb02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992375"/>
              </p:ext>
            </p:extLst>
          </p:nvPr>
        </p:nvGraphicFramePr>
        <p:xfrm>
          <a:off x="495300" y="1762690"/>
          <a:ext cx="9107850" cy="3624880"/>
        </p:xfrm>
        <a:graphic>
          <a:graphicData uri="http://schemas.openxmlformats.org/drawingml/2006/table">
            <a:tbl>
              <a:tblPr/>
              <a:tblGrid>
                <a:gridCol w="1793404"/>
                <a:gridCol w="1008112"/>
                <a:gridCol w="840520"/>
                <a:gridCol w="2183816"/>
                <a:gridCol w="1080120"/>
                <a:gridCol w="1368152"/>
                <a:gridCol w="833726"/>
              </a:tblGrid>
              <a:tr h="3314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Filesystem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Mounted on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사이즈</a:t>
                      </a:r>
                      <a:r>
                        <a:rPr lang="en-US" altLang="ko-K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G)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사용그룹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/dev/mapper/vg00-root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/mapper/vg00-home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/home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일반사용자 홈디렉토리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/mapper/vg00-CRASH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/CRASH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DUMP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저장공간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/dev/mapper/vg00-var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로그영역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/dev/sda1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/boot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boot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/dev/mapper/vglo00-web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/web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서버 엔진 설치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김창균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원성재 책임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Jboss EWS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/dev/mapper/vglo00-product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3rd vendor S/W 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설치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/dev/mapper/vglo00-syswork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/syswork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시스템관리자 작업공간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김창균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원성재 책임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/mapper/vglo01-compile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박찬익 선임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이기주 선임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/mapper/vglo01-deploy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/deploy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박찬익 선임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이기주 선임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/mapper/vglo01-log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/log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로그 저장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김창균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원성재 책임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/mapper/vglo01-app_log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/app_log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어플리케이션 로그 저장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원순양 책임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/mapper/vglo00-sv1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sv1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선택적복리후생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Application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원순양 책임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2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/mapper/vglo00-sf1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/sf1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IT-SAFE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Application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김영수 책임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5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424467"/>
          </a:xfrm>
        </p:spPr>
        <p:txBody>
          <a:bodyPr/>
          <a:lstStyle/>
          <a:p>
            <a:r>
              <a:rPr lang="ko-KR" altLang="en-US" dirty="0" smtClean="0">
                <a:latin typeface="맑은 고딕" pitchFamily="50" charset="-127"/>
              </a:rPr>
              <a:t>운영용 </a:t>
            </a:r>
            <a:r>
              <a:rPr lang="ko-KR" altLang="en-US" dirty="0">
                <a:latin typeface="맑은 고딕" pitchFamily="50" charset="-127"/>
              </a:rPr>
              <a:t>선택적복리후생 </a:t>
            </a:r>
            <a:r>
              <a:rPr lang="ko-KR" altLang="en-US" dirty="0" smtClean="0">
                <a:latin typeface="맑은 고딕" pitchFamily="50" charset="-127"/>
              </a:rPr>
              <a:t>시스템 </a:t>
            </a:r>
            <a:r>
              <a:rPr lang="en-US" altLang="ko-KR" dirty="0" smtClean="0">
                <a:latin typeface="맑은 고딕" pitchFamily="50" charset="-127"/>
              </a:rPr>
              <a:t>WAS O/S</a:t>
            </a:r>
            <a:r>
              <a:rPr lang="ko-KR" altLang="en-US" dirty="0">
                <a:latin typeface="맑은 고딕" pitchFamily="50" charset="-127"/>
              </a:rPr>
              <a:t>는 </a:t>
            </a:r>
            <a:r>
              <a:rPr lang="en-US" altLang="ko-KR" dirty="0" smtClean="0">
                <a:latin typeface="맑은 고딕" pitchFamily="50" charset="-127"/>
              </a:rPr>
              <a:t>Oracle Ent’ Linux </a:t>
            </a:r>
            <a:r>
              <a:rPr lang="en-US" altLang="ko-KR" dirty="0">
                <a:latin typeface="맑은 고딕" pitchFamily="50" charset="-127"/>
              </a:rPr>
              <a:t>7.2</a:t>
            </a:r>
            <a:r>
              <a:rPr lang="ko-KR" altLang="en-US" dirty="0">
                <a:latin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</a:rPr>
              <a:t>구성</a:t>
            </a:r>
            <a:endParaRPr lang="en-US" altLang="ko-KR" dirty="0">
              <a:latin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</a:t>
            </a:r>
            <a:r>
              <a:rPr lang="en-US" altLang="ko-KR" dirty="0"/>
              <a:t>O/S </a:t>
            </a:r>
            <a:r>
              <a:rPr lang="ko-KR" altLang="en-US" dirty="0" smtClean="0"/>
              <a:t>구성 </a:t>
            </a:r>
            <a:r>
              <a:rPr lang="en-US" altLang="ko-KR" dirty="0"/>
              <a:t>(</a:t>
            </a:r>
            <a:r>
              <a:rPr lang="ko-KR" altLang="en-US" dirty="0"/>
              <a:t>운영계 </a:t>
            </a:r>
            <a:r>
              <a:rPr lang="en-US" altLang="ko-KR" dirty="0" smtClean="0"/>
              <a:t>WAS </a:t>
            </a:r>
            <a:r>
              <a:rPr lang="en-US" altLang="ko-KR" dirty="0"/>
              <a:t>Server) </a:t>
            </a:r>
            <a:endParaRPr lang="ko-KR" altLang="en-US" dirty="0"/>
          </a:p>
        </p:txBody>
      </p:sp>
      <p:sp>
        <p:nvSpPr>
          <p:cNvPr id="9" name="텍스트 개체 틀 4"/>
          <p:cNvSpPr txBox="1">
            <a:spLocks/>
          </p:cNvSpPr>
          <p:nvPr/>
        </p:nvSpPr>
        <p:spPr>
          <a:xfrm>
            <a:off x="554530" y="1232163"/>
            <a:ext cx="4470478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ko-KR" altLang="en-US" sz="1400" b="1" dirty="0" smtClean="0"/>
              <a:t>파일시스템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WAS) – pflbap01, pflbap02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433422"/>
              </p:ext>
            </p:extLst>
          </p:nvPr>
        </p:nvGraphicFramePr>
        <p:xfrm>
          <a:off x="495300" y="1729397"/>
          <a:ext cx="8915403" cy="4363899"/>
        </p:xfrm>
        <a:graphic>
          <a:graphicData uri="http://schemas.openxmlformats.org/drawingml/2006/table">
            <a:tbl>
              <a:tblPr/>
              <a:tblGrid>
                <a:gridCol w="1649388"/>
                <a:gridCol w="1008112"/>
                <a:gridCol w="720080"/>
                <a:gridCol w="2160240"/>
                <a:gridCol w="1080120"/>
                <a:gridCol w="1368152"/>
                <a:gridCol w="929311"/>
              </a:tblGrid>
              <a:tr h="3990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Filesystem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Mounted on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사이즈</a:t>
                      </a:r>
                      <a:r>
                        <a:rPr lang="en-US" altLang="ko-K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G)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사용그룹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/mapper/vg00-root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/mapper/vglo01-home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/home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일반사용자 홈디렉토리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/dev/mapper/vg00-CRASH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/CRASH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DUMP </a:t>
                      </a:r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저장공간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/dev/mapper/vg00-var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로그영역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/dev/sda1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/boot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boot 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/mapper/vglo00-was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/was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WAS 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엔진 설치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김창균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원성재 책임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Jboss EAP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/dev/mapper/vglo00-product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3rd vendor S/W </a:t>
                      </a:r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설치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/mapper/vglo01-syswork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/syswork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시스템관리자 작업공간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김창균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원성재 책임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/mapper/vglo01-compile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박찬익 선임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이기주 선임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/mapper/vglo01-deploy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/deploy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박찬익 선임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이기주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/dev/mapper/vglo00-log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/log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로그 저장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김창균 책임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원성재 책임</a:t>
                      </a:r>
                      <a:endParaRPr lang="en-US" altLang="ko-K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/mapper/vglo01-app_log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/app_log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어플리케이션 로그 저장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원순양 책임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/mapper/vglo00-sv1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/sv1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  <a:endParaRPr lang="en-US" altLang="ko-KR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선택적복리후생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Application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원순양 책임</a:t>
                      </a:r>
                      <a:endParaRPr lang="ko-KR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30.226.150.112:/</a:t>
                      </a:r>
                      <a:r>
                        <a:rPr lang="en-US" sz="900" b="0" i="0" u="none" strike="noStrike" dirty="0" err="1" smtClean="0">
                          <a:solidFill>
                            <a:srgbClr val="0D0D0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flb_att</a:t>
                      </a:r>
                      <a:endParaRPr lang="en-US" sz="900" b="0" i="0" u="none" strike="noStrike" dirty="0">
                        <a:solidFill>
                          <a:srgbClr val="0D0D0D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/sv1_attach</a:t>
                      </a:r>
                      <a:endParaRPr lang="en-US" sz="900" b="0" i="0" u="none" strike="noStrike" dirty="0">
                        <a:solidFill>
                          <a:srgbClr val="0D0D0D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900" b="0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300</a:t>
                      </a:r>
                      <a:endParaRPr lang="en-US" altLang="ko-KR" sz="900" b="0" i="0" u="none" strike="noStrike" dirty="0">
                        <a:solidFill>
                          <a:srgbClr val="0D0D0D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선택적복리후생 </a:t>
                      </a:r>
                      <a:r>
                        <a:rPr lang="en-US" sz="900" b="0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Application </a:t>
                      </a:r>
                      <a:r>
                        <a:rPr lang="en-US" sz="900" b="0" i="0" u="none" strike="noStrike" dirty="0">
                          <a:solidFill>
                            <a:srgbClr val="0D0D0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NAS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원순양 책임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900" b="0" i="0" u="none" strike="noStrike" dirty="0" smtClean="0">
                          <a:solidFill>
                            <a:srgbClr val="0D0D0D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NAS</a:t>
                      </a:r>
                      <a:endParaRPr lang="en-US" altLang="ko-KR" sz="900" b="0" i="0" u="none" strike="noStrike" dirty="0">
                        <a:solidFill>
                          <a:srgbClr val="0D0D0D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9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O/S (</a:t>
            </a:r>
            <a:r>
              <a:rPr lang="ko-KR" altLang="en-US" dirty="0" smtClean="0"/>
              <a:t>운영계 </a:t>
            </a:r>
            <a:r>
              <a:rPr lang="en-US" altLang="ko-KR" dirty="0" smtClean="0"/>
              <a:t>DB) </a:t>
            </a:r>
            <a:r>
              <a:rPr lang="ko-KR" altLang="en-US" dirty="0" smtClean="0"/>
              <a:t>구성</a:t>
            </a:r>
            <a:endParaRPr lang="ko-KR" altLang="en-US" dirty="0"/>
          </a:p>
        </p:txBody>
      </p:sp>
      <p:sp>
        <p:nvSpPr>
          <p:cNvPr id="12" name="텍스트 개체 틀 4"/>
          <p:cNvSpPr txBox="1">
            <a:spLocks/>
          </p:cNvSpPr>
          <p:nvPr/>
        </p:nvSpPr>
        <p:spPr>
          <a:xfrm>
            <a:off x="554530" y="1232163"/>
            <a:ext cx="5694614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ko-KR" altLang="en-US" sz="1400" b="1" dirty="0" smtClean="0"/>
              <a:t>선택적복리후생 </a:t>
            </a:r>
            <a:r>
              <a:rPr lang="en-US" altLang="ko-KR" sz="1400" b="1" dirty="0" smtClean="0"/>
              <a:t>DB</a:t>
            </a:r>
            <a:r>
              <a:rPr lang="ko-KR" altLang="en-US" sz="1400" b="1" dirty="0"/>
              <a:t>서버  </a:t>
            </a:r>
            <a:r>
              <a:rPr lang="en-US" altLang="ko-KR" sz="1400" b="1" dirty="0"/>
              <a:t>Oracle </a:t>
            </a:r>
            <a:r>
              <a:rPr lang="ko-KR" altLang="en-US" sz="1400" b="1" dirty="0"/>
              <a:t>설치 </a:t>
            </a:r>
            <a:r>
              <a:rPr lang="ko-KR" altLang="en-US" sz="1400" b="1" dirty="0" smtClean="0"/>
              <a:t>정보 </a:t>
            </a:r>
            <a:r>
              <a:rPr lang="en-US" altLang="ko-KR" sz="1400" b="1" dirty="0" smtClean="0"/>
              <a:t>(Instance </a:t>
            </a:r>
            <a:r>
              <a:rPr lang="ko-KR" altLang="en-US" sz="1400" b="1" dirty="0" smtClean="0"/>
              <a:t>공통</a:t>
            </a:r>
            <a:r>
              <a:rPr lang="en-US" altLang="ko-KR" sz="1400" b="1" dirty="0" smtClean="0"/>
              <a:t>)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181274"/>
              </p:ext>
            </p:extLst>
          </p:nvPr>
        </p:nvGraphicFramePr>
        <p:xfrm>
          <a:off x="554530" y="1665716"/>
          <a:ext cx="8536015" cy="2016224"/>
        </p:xfrm>
        <a:graphic>
          <a:graphicData uri="http://schemas.openxmlformats.org/drawingml/2006/table">
            <a:tbl>
              <a:tblPr/>
              <a:tblGrid>
                <a:gridCol w="510038"/>
                <a:gridCol w="1152128"/>
                <a:gridCol w="5604982"/>
                <a:gridCol w="1268867"/>
              </a:tblGrid>
              <a:tr h="416603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9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OCR</a:t>
                      </a:r>
                      <a:endParaRPr lang="ko-KR" altLang="ko-KR" sz="1100" kern="100" dirty="0" smtClean="0">
                        <a:solidFill>
                          <a:schemeClr val="tx1"/>
                        </a:solidFill>
                        <a:latin typeface="+mn-lt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Group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FILE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Size (GB)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198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/rocr01_PFLB01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2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/rocr01_PFLB02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3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/rocr01_PFLB03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en-US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vote</a:t>
                      </a: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/rvot01_PFLB01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8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2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/rvot01_PFLB02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81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3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/rvot01_PFLB03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en-US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77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O/S User/Group </a:t>
            </a:r>
            <a:r>
              <a:rPr lang="ko-KR" altLang="en-US" dirty="0" smtClean="0"/>
              <a:t>구성 </a:t>
            </a:r>
            <a:r>
              <a:rPr lang="en-US" altLang="ko-KR" dirty="0" smtClean="0"/>
              <a:t>(</a:t>
            </a:r>
            <a:r>
              <a:rPr lang="ko-KR" altLang="en-US" dirty="0" smtClean="0"/>
              <a:t>운영계 </a:t>
            </a:r>
            <a:r>
              <a:rPr lang="en-US" altLang="ko-KR" dirty="0" smtClean="0"/>
              <a:t>DB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12" name="텍스트 개체 틀 4"/>
          <p:cNvSpPr txBox="1">
            <a:spLocks/>
          </p:cNvSpPr>
          <p:nvPr/>
        </p:nvSpPr>
        <p:spPr>
          <a:xfrm>
            <a:off x="554530" y="1232163"/>
            <a:ext cx="4435310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User group</a:t>
            </a:r>
            <a:r>
              <a:rPr lang="ko-KR" altLang="en-US" sz="1400" b="1" dirty="0" smtClean="0"/>
              <a:t>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/>
              <a:t>DB) - </a:t>
            </a:r>
            <a:r>
              <a:rPr lang="en-US" altLang="ko-KR" sz="1400" b="1" dirty="0" smtClean="0"/>
              <a:t>pflbdb01, pflbdb02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442514"/>
              </p:ext>
            </p:extLst>
          </p:nvPr>
        </p:nvGraphicFramePr>
        <p:xfrm>
          <a:off x="495300" y="1796968"/>
          <a:ext cx="8915401" cy="3395996"/>
        </p:xfrm>
        <a:graphic>
          <a:graphicData uri="http://schemas.openxmlformats.org/drawingml/2006/table">
            <a:tbl>
              <a:tblPr/>
              <a:tblGrid>
                <a:gridCol w="573297"/>
                <a:gridCol w="377102"/>
                <a:gridCol w="529981"/>
                <a:gridCol w="377102"/>
                <a:gridCol w="1192457"/>
                <a:gridCol w="703244"/>
                <a:gridCol w="1977236"/>
                <a:gridCol w="887521"/>
                <a:gridCol w="694778"/>
                <a:gridCol w="879055"/>
                <a:gridCol w="723628"/>
              </a:tblGrid>
              <a:tr h="43204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UID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그룹명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GID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Home Directory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Shell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용도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sub group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영구 </a:t>
                      </a:r>
                      <a:b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패스워드 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/root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이한진 책임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박채운 선임　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ora11flb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326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r>
                        <a:rPr lang="en-US" sz="8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300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/ora11flb/</a:t>
                      </a:r>
                      <a:r>
                        <a:rPr lang="en-US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Oracle DBMS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엔진 계정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이한진 책임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박채운 선임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oragrid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309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r>
                        <a:rPr lang="en-US" sz="8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300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/oragrid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Oracle DBMS Grid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계정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이한진 책임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박채운 선임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deploy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batgrp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500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ARM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박찬익 선임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이기주 선임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sv1bat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515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batgr</a:t>
                      </a:r>
                      <a:r>
                        <a:rPr lang="en-US" altLang="ko-KR" sz="8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p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500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home/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sv1bat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선택적복리후생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배치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원순양 책임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sv1ftp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701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ftp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50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home/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sv1ftp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선택적복리후생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FTP</a:t>
                      </a:r>
                      <a:r>
                        <a:rPr lang="en-US" altLang="ko-KR" sz="8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계정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원순양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책임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r>
                        <a:rPr lang="en-US" sz="8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benc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601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enc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/product/dbenc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DB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암호화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(D'Amo)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설치 계정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tibco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eai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800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/product/tibco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/bin/bash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EAI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설치 계정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batgr</a:t>
                      </a:r>
                      <a:r>
                        <a:rPr lang="en-US" sz="8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cfadmin, cfbrowse, cftrnsfr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이재진 책임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홍의찬 선임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ctmag8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3001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third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3000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ctrm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/ctmag8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usr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</a:t>
                      </a:r>
                      <a:r>
                        <a:rPr lang="en-US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csh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Control-M Agent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계정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dpagt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3051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third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3000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/product/</a:t>
                      </a:r>
                      <a:r>
                        <a:rPr lang="en-US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dpagt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/bin/bash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Data-Aid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계정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김재현 수석보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8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II. O/S </a:t>
            </a:r>
            <a:r>
              <a:rPr lang="en-US" altLang="ko-KR" dirty="0" smtClean="0"/>
              <a:t>User/Group </a:t>
            </a:r>
            <a:r>
              <a:rPr lang="ko-KR" altLang="en-US" dirty="0"/>
              <a:t>구성 </a:t>
            </a:r>
            <a:r>
              <a:rPr lang="en-US" altLang="ko-KR" dirty="0"/>
              <a:t>(</a:t>
            </a:r>
            <a:r>
              <a:rPr lang="ko-KR" altLang="en-US" dirty="0"/>
              <a:t>운영계 </a:t>
            </a:r>
            <a:r>
              <a:rPr lang="en-US" altLang="ko-KR" dirty="0"/>
              <a:t>Web Server)</a:t>
            </a:r>
            <a:endParaRPr lang="ko-KR" altLang="en-US" dirty="0"/>
          </a:p>
        </p:txBody>
      </p:sp>
      <p:sp>
        <p:nvSpPr>
          <p:cNvPr id="12" name="텍스트 개체 틀 4"/>
          <p:cNvSpPr txBox="1">
            <a:spLocks/>
          </p:cNvSpPr>
          <p:nvPr/>
        </p:nvSpPr>
        <p:spPr>
          <a:xfrm>
            <a:off x="554530" y="1232163"/>
            <a:ext cx="4435310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User group</a:t>
            </a:r>
            <a:r>
              <a:rPr lang="ko-KR" altLang="en-US" sz="1400" b="1" dirty="0" smtClean="0"/>
              <a:t>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Web) </a:t>
            </a:r>
            <a:r>
              <a:rPr lang="en-US" altLang="ko-KR" sz="1400" b="1" dirty="0"/>
              <a:t>- </a:t>
            </a:r>
            <a:r>
              <a:rPr lang="en-US" altLang="ko-KR" sz="1400" b="1" dirty="0" smtClean="0"/>
              <a:t>pflbwb01, pflbwb02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664991"/>
              </p:ext>
            </p:extLst>
          </p:nvPr>
        </p:nvGraphicFramePr>
        <p:xfrm>
          <a:off x="495300" y="1796968"/>
          <a:ext cx="8915401" cy="1914021"/>
        </p:xfrm>
        <a:graphic>
          <a:graphicData uri="http://schemas.openxmlformats.org/drawingml/2006/table">
            <a:tbl>
              <a:tblPr/>
              <a:tblGrid>
                <a:gridCol w="573297"/>
                <a:gridCol w="377102"/>
                <a:gridCol w="529981"/>
                <a:gridCol w="377102"/>
                <a:gridCol w="1192457"/>
                <a:gridCol w="703244"/>
                <a:gridCol w="1977236"/>
                <a:gridCol w="848479"/>
                <a:gridCol w="733820"/>
                <a:gridCol w="879055"/>
                <a:gridCol w="723628"/>
              </a:tblGrid>
              <a:tr h="43204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UID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그룹명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GID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Home Directory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Shell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용도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sub group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영구 </a:t>
                      </a:r>
                      <a:b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패스워드 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/root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이한진 책임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박채운 선임　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jws3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mwa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/web/jws3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WEB(</a:t>
                      </a:r>
                      <a:r>
                        <a:rPr lang="en-US" sz="8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Jboss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Web Server 3.0)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엔진 계정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이한진 책임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박채운 선임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deploy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mwa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ARM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usr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박찬익 선임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이기주 선임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sv1usr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18001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usr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home/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sv1usr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선택적복리후생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mwa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원순양 책임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sf1usr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18002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usr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home/sf1usr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IT-SAFE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 계정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mwa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김우성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책임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33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II. O/S </a:t>
            </a:r>
            <a:r>
              <a:rPr lang="en-US" altLang="ko-KR" dirty="0" smtClean="0"/>
              <a:t>User/Group </a:t>
            </a:r>
            <a:r>
              <a:rPr lang="ko-KR" altLang="en-US" dirty="0"/>
              <a:t>구성 </a:t>
            </a:r>
            <a:r>
              <a:rPr lang="en-US" altLang="ko-KR" dirty="0"/>
              <a:t>(</a:t>
            </a:r>
            <a:r>
              <a:rPr lang="ko-KR" altLang="en-US" dirty="0"/>
              <a:t>운영계 </a:t>
            </a:r>
            <a:r>
              <a:rPr lang="en-US" altLang="ko-KR" dirty="0"/>
              <a:t>WAS Server) </a:t>
            </a:r>
            <a:endParaRPr lang="ko-KR" altLang="en-US" dirty="0"/>
          </a:p>
        </p:txBody>
      </p:sp>
      <p:sp>
        <p:nvSpPr>
          <p:cNvPr id="12" name="텍스트 개체 틀 4"/>
          <p:cNvSpPr txBox="1">
            <a:spLocks/>
          </p:cNvSpPr>
          <p:nvPr/>
        </p:nvSpPr>
        <p:spPr>
          <a:xfrm>
            <a:off x="554530" y="1232163"/>
            <a:ext cx="4435310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User group</a:t>
            </a:r>
            <a:r>
              <a:rPr lang="ko-KR" altLang="en-US" sz="1400" b="1" dirty="0" smtClean="0"/>
              <a:t>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 smtClean="0"/>
              <a:t>WAS) </a:t>
            </a:r>
            <a:r>
              <a:rPr lang="en-US" altLang="ko-KR" sz="1400" b="1" dirty="0"/>
              <a:t>- </a:t>
            </a:r>
            <a:r>
              <a:rPr lang="en-US" altLang="ko-KR" sz="1400" b="1" dirty="0" smtClean="0"/>
              <a:t>pflbap01, pflbap02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168770"/>
              </p:ext>
            </p:extLst>
          </p:nvPr>
        </p:nvGraphicFramePr>
        <p:xfrm>
          <a:off x="495300" y="1796968"/>
          <a:ext cx="8915401" cy="2210416"/>
        </p:xfrm>
        <a:graphic>
          <a:graphicData uri="http://schemas.openxmlformats.org/drawingml/2006/table">
            <a:tbl>
              <a:tblPr/>
              <a:tblGrid>
                <a:gridCol w="573297"/>
                <a:gridCol w="377102"/>
                <a:gridCol w="529981"/>
                <a:gridCol w="377102"/>
                <a:gridCol w="1192457"/>
                <a:gridCol w="703244"/>
                <a:gridCol w="1977236"/>
                <a:gridCol w="848479"/>
                <a:gridCol w="733820"/>
                <a:gridCol w="879055"/>
                <a:gridCol w="723628"/>
              </a:tblGrid>
              <a:tr h="43204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UID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그룹명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GID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Home Directory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Shell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용도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sub group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영구 </a:t>
                      </a:r>
                      <a:b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패스워드 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/root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이한진 책임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박채운 선임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jboss7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mwa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/was/jboss7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WAS(</a:t>
                      </a:r>
                      <a:r>
                        <a:rPr lang="en-US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Jboss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EAP 7.0)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엔진 계정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이한진 책임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박채운 선임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deploy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mwa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ARM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usr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박찬익 선임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이기주 선임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sv1usr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18001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usr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2000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home/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ps9usr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하나로협의회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 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계정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mwa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원순양 책임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dbenc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602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enc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600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/product/dbenc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/bin/bash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DB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암호화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(D'Amo)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설치 계정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tibco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801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eai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800</a:t>
                      </a:r>
                      <a:endParaRPr lang="en-US" altLang="ko-KR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/product/</a:t>
                      </a:r>
                      <a:r>
                        <a:rPr lang="en-US" sz="8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tibco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/bin/bash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EAI 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설치 계정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cfadmin, cfbrowse, cftrnsfr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이재진 책임</a:t>
                      </a:r>
                      <a:endParaRPr lang="en-US" altLang="ko-KR" sz="85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rtl="0" fontAlgn="ctr"/>
                      <a:r>
                        <a:rPr lang="ko-KR" altLang="en-US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홍의찬 선임</a:t>
                      </a:r>
                      <a:endParaRPr lang="ko-KR" alt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51" marR="7651" marT="7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27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1036420"/>
            <a:ext cx="8787113" cy="699404"/>
          </a:xfrm>
        </p:spPr>
        <p:txBody>
          <a:bodyPr lIns="72000" tIns="72000" rIns="72000" bIns="72000" anchor="ctr" anchorCtr="0">
            <a:spAutoFit/>
          </a:bodyPr>
          <a:lstStyle/>
          <a:p>
            <a:r>
              <a:rPr lang="en-US" altLang="ko-KR" dirty="0">
                <a:latin typeface="맑은 고딕" pitchFamily="50" charset="-127"/>
              </a:rPr>
              <a:t>U2L </a:t>
            </a:r>
            <a:r>
              <a:rPr lang="ko-KR" altLang="en-US" dirty="0" smtClean="0">
                <a:latin typeface="맑은 고딕" pitchFamily="50" charset="-127"/>
              </a:rPr>
              <a:t>운영계 </a:t>
            </a:r>
            <a:r>
              <a:rPr lang="en-US" altLang="ko-KR" dirty="0" smtClean="0">
                <a:latin typeface="맑은 고딕" pitchFamily="50" charset="-127"/>
              </a:rPr>
              <a:t>DB </a:t>
            </a:r>
            <a:r>
              <a:rPr lang="ko-KR" altLang="en-US" dirty="0" smtClean="0">
                <a:latin typeface="맑은 고딕" pitchFamily="50" charset="-127"/>
              </a:rPr>
              <a:t>시스템의 </a:t>
            </a:r>
            <a:r>
              <a:rPr lang="en-US" altLang="ko-KR" dirty="0" smtClean="0">
                <a:latin typeface="맑은 고딕" pitchFamily="50" charset="-127"/>
              </a:rPr>
              <a:t>DBMS</a:t>
            </a:r>
            <a:r>
              <a:rPr lang="ko-KR" altLang="en-US" dirty="0" smtClean="0">
                <a:latin typeface="맑은 고딕" pitchFamily="50" charset="-127"/>
              </a:rPr>
              <a:t>는 </a:t>
            </a:r>
            <a:r>
              <a:rPr lang="en-US" altLang="ko-KR" dirty="0" smtClean="0"/>
              <a:t>Oracle DBMS 11.2.0.4 </a:t>
            </a:r>
            <a:r>
              <a:rPr lang="ko-KR" altLang="en-US" dirty="0" smtClean="0"/>
              <a:t>설치하고 </a:t>
            </a:r>
            <a:r>
              <a:rPr lang="en-US" altLang="ko-KR" dirty="0" smtClean="0"/>
              <a:t>RAC</a:t>
            </a:r>
            <a:r>
              <a:rPr lang="ko-KR" altLang="en-US" dirty="0" smtClean="0"/>
              <a:t>를 활용한 </a:t>
            </a:r>
            <a:r>
              <a:rPr lang="en-US" altLang="ko-KR" dirty="0" smtClean="0"/>
              <a:t>Active-Active HA </a:t>
            </a:r>
            <a:r>
              <a:rPr lang="ko-KR" altLang="en-US" dirty="0" smtClean="0"/>
              <a:t>시스템으로 구성함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</a:t>
            </a:r>
            <a:r>
              <a:rPr lang="en-US" altLang="ko-KR" dirty="0" smtClean="0"/>
              <a:t>DB </a:t>
            </a:r>
            <a:r>
              <a:rPr lang="ko-KR" altLang="en-US" dirty="0"/>
              <a:t>구성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58108"/>
              </p:ext>
            </p:extLst>
          </p:nvPr>
        </p:nvGraphicFramePr>
        <p:xfrm>
          <a:off x="809596" y="2204864"/>
          <a:ext cx="8679908" cy="2275734"/>
        </p:xfrm>
        <a:graphic>
          <a:graphicData uri="http://schemas.openxmlformats.org/drawingml/2006/table">
            <a:tbl>
              <a:tblPr/>
              <a:tblGrid>
                <a:gridCol w="2086402"/>
                <a:gridCol w="6593506"/>
              </a:tblGrid>
              <a:tr h="270510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맑은 고딕"/>
                          <a:ea typeface="굴림"/>
                          <a:cs typeface="Raavi"/>
                        </a:rPr>
                        <a:t>ORACLE_SID</a:t>
                      </a:r>
                      <a:endParaRPr lang="ko-KR" sz="1200" kern="100" dirty="0">
                        <a:latin typeface="바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PFLB1, PFLB2</a:t>
                      </a:r>
                      <a:endParaRPr 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맑은 고딕"/>
                          <a:ea typeface="굴림"/>
                          <a:cs typeface="Raavi"/>
                        </a:rPr>
                        <a:t>Character </a:t>
                      </a:r>
                      <a:r>
                        <a:rPr lang="en-US" sz="1200" kern="100" dirty="0" smtClean="0">
                          <a:latin typeface="맑은 고딕"/>
                          <a:ea typeface="굴림"/>
                          <a:cs typeface="Raavi"/>
                        </a:rPr>
                        <a:t>Set  (NLS_LANG)</a:t>
                      </a:r>
                      <a:endParaRPr lang="ko-KR" sz="1200" kern="100" dirty="0">
                        <a:latin typeface="바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rgbClr val="FF0000"/>
                          </a:solidFill>
                          <a:latin typeface="+mn-lt"/>
                          <a:ea typeface="굴림"/>
                          <a:cs typeface="Raavi"/>
                        </a:rPr>
                        <a:t>KO16MSWIN949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맑은 고딕"/>
                          <a:ea typeface="굴림"/>
                          <a:cs typeface="Raavi"/>
                        </a:rPr>
                        <a:t>Archive log mode</a:t>
                      </a:r>
                      <a:endParaRPr lang="ko-KR" sz="1200" kern="100" dirty="0">
                        <a:latin typeface="바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(X)  Noarchive </a:t>
                      </a: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Log       (O) Archive Log    </a:t>
                      </a:r>
                      <a:endParaRPr 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맑은 고딕"/>
                          <a:ea typeface="굴림"/>
                          <a:cs typeface="Raavi"/>
                        </a:rPr>
                        <a:t>Database </a:t>
                      </a:r>
                      <a:r>
                        <a:rPr lang="ko-KR" sz="1200" kern="100" dirty="0">
                          <a:latin typeface="바탕"/>
                          <a:ea typeface="맑은 고딕"/>
                          <a:cs typeface="Raavi"/>
                        </a:rPr>
                        <a:t>저장소</a:t>
                      </a:r>
                      <a:endParaRPr lang="ko-KR" sz="1200" kern="100" dirty="0">
                        <a:latin typeface="바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(O) </a:t>
                      </a:r>
                      <a:r>
                        <a:rPr lang="en-US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Raw Device (X) File System (X)</a:t>
                      </a:r>
                      <a:r>
                        <a:rPr lang="en-US" sz="1200" kern="100" baseline="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 ASM </a:t>
                      </a:r>
                      <a:endParaRPr 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79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맑은 고딕"/>
                          <a:ea typeface="굴림"/>
                          <a:cs typeface="Raavi"/>
                        </a:rPr>
                        <a:t>GRID_BASE</a:t>
                      </a:r>
                      <a:endParaRPr lang="ko-KR" sz="1200" kern="100" dirty="0">
                        <a:latin typeface="바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/oragrid/base</a:t>
                      </a:r>
                      <a:endParaRPr 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934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latin typeface="맑은 고딕"/>
                          <a:ea typeface="굴림"/>
                          <a:cs typeface="Raavi"/>
                        </a:rPr>
                        <a:t>GRID_HOME</a:t>
                      </a:r>
                      <a:endParaRPr lang="ko-KR" sz="1200" kern="100" dirty="0">
                        <a:latin typeface="바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/oragrid/grid</a:t>
                      </a:r>
                      <a:endParaRPr 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맑은 고딕"/>
                          <a:ea typeface="굴림"/>
                          <a:cs typeface="Raavi"/>
                        </a:rPr>
                        <a:t>ORACLE_BASE</a:t>
                      </a:r>
                      <a:endParaRPr lang="ko-KR" sz="1200" kern="100" dirty="0">
                        <a:latin typeface="바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/ora11flb/base</a:t>
                      </a:r>
                      <a:endParaRPr 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맑은 고딕"/>
                          <a:ea typeface="굴림"/>
                          <a:cs typeface="Raavi"/>
                        </a:rPr>
                        <a:t>ORACLE_HOME</a:t>
                      </a:r>
                      <a:endParaRPr lang="ko-KR" sz="1200" kern="100" dirty="0">
                        <a:latin typeface="바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/ora11flb/</a:t>
                      </a:r>
                      <a:r>
                        <a:rPr lang="en-US" altLang="ko-KR" sz="1200" kern="100" dirty="0" err="1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db</a:t>
                      </a:r>
                      <a:endParaRPr 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0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1052736"/>
            <a:ext cx="8787113" cy="360850"/>
          </a:xfrm>
        </p:spPr>
        <p:txBody>
          <a:bodyPr lIns="72000" tIns="72000" rIns="72000" bIns="72000" anchor="ctr" anchorCtr="0">
            <a:spAutoFit/>
          </a:bodyPr>
          <a:lstStyle/>
          <a:p>
            <a:r>
              <a:rPr lang="ko-KR" altLang="en-US" sz="1400" dirty="0" smtClean="0">
                <a:latin typeface="맑은 고딕" pitchFamily="50" charset="-127"/>
              </a:rPr>
              <a:t>선택적복리후생 </a:t>
            </a:r>
            <a:r>
              <a:rPr lang="en-US" altLang="ko-KR" sz="1400" dirty="0" smtClean="0">
                <a:latin typeface="맑은 고딕" pitchFamily="50" charset="-127"/>
              </a:rPr>
              <a:t>DB</a:t>
            </a:r>
            <a:r>
              <a:rPr lang="ko-KR" altLang="en-US" sz="1400" dirty="0">
                <a:latin typeface="맑은 고딕" pitchFamily="50" charset="-127"/>
              </a:rPr>
              <a:t>서버  </a:t>
            </a:r>
            <a:r>
              <a:rPr lang="en-US" altLang="ko-KR" sz="1400" dirty="0">
                <a:latin typeface="맑은 고딕" pitchFamily="50" charset="-127"/>
              </a:rPr>
              <a:t>Oracle</a:t>
            </a:r>
            <a:r>
              <a:rPr lang="en-US" altLang="ko-KR" sz="1400" dirty="0"/>
              <a:t> </a:t>
            </a:r>
            <a:r>
              <a:rPr lang="ko-KR" altLang="en-US" sz="1400" dirty="0"/>
              <a:t>설치 정보</a:t>
            </a:r>
            <a:endParaRPr lang="en-US" altLang="ko-KR" sz="1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</a:t>
            </a:r>
            <a:r>
              <a:rPr lang="en-US" altLang="ko-KR" dirty="0" smtClean="0"/>
              <a:t>DB </a:t>
            </a:r>
            <a:r>
              <a:rPr lang="ko-KR" altLang="en-US" dirty="0"/>
              <a:t>구성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315030"/>
              </p:ext>
            </p:extLst>
          </p:nvPr>
        </p:nvGraphicFramePr>
        <p:xfrm>
          <a:off x="554530" y="1442374"/>
          <a:ext cx="8536015" cy="4938952"/>
        </p:xfrm>
        <a:graphic>
          <a:graphicData uri="http://schemas.openxmlformats.org/drawingml/2006/table">
            <a:tbl>
              <a:tblPr/>
              <a:tblGrid>
                <a:gridCol w="510038"/>
                <a:gridCol w="1224136"/>
                <a:gridCol w="4804049"/>
                <a:gridCol w="1997792"/>
              </a:tblGrid>
              <a:tr h="307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Tablespace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File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Size (GB)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4431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SYSTEM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/rsys01_PFLB001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/rsys01_PFLB002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/rsys01_PFLB003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/rsys01_PFLB004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/rsys01_PFLB005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b="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5</a:t>
                      </a:r>
                      <a:endParaRPr lang="ko-KR" altLang="ko-KR" sz="1200" b="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27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SYSAUX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/raux10_PFLB001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/raux10_PFLB002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20</a:t>
                      </a:r>
                      <a:endParaRPr lang="en-US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591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UNDOTBS1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/rundo10_PFLB101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...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/rundo10_PFLB112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120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591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UNDOTBS2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/rundo10_PITC201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...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/rundo10_PITC212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120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591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USERS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/rdat01_PFLB0001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...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/rdat01_PFLB0004</a:t>
                      </a: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+mn-lt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4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9726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TEMP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/rtemp10_PFLB001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...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/rtemp10_PFLB024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240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98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908720"/>
            <a:ext cx="8787113" cy="349702"/>
          </a:xfrm>
        </p:spPr>
        <p:txBody>
          <a:bodyPr lIns="72000" tIns="36000" rIns="72000" bIns="36000" anchor="ctr" anchorCtr="0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선택적복리후생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DB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서버 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Oracle</a:t>
            </a:r>
            <a:r>
              <a:rPr lang="en-US" altLang="ko-KR" dirty="0" smtClean="0"/>
              <a:t> </a:t>
            </a:r>
            <a:r>
              <a:rPr lang="ko-KR" altLang="en-US" dirty="0" smtClean="0"/>
              <a:t>설치 정보</a:t>
            </a:r>
            <a:endParaRPr lang="en-US" altLang="ko-KR" dirty="0"/>
          </a:p>
        </p:txBody>
      </p:sp>
      <p:sp>
        <p:nvSpPr>
          <p:cNvPr id="14" name="제목 2"/>
          <p:cNvSpPr>
            <a:spLocks noGrp="1"/>
          </p:cNvSpPr>
          <p:nvPr>
            <p:ph type="title"/>
          </p:nvPr>
        </p:nvSpPr>
        <p:spPr>
          <a:xfrm>
            <a:off x="554530" y="205737"/>
            <a:ext cx="8214894" cy="469925"/>
          </a:xfrm>
        </p:spPr>
        <p:txBody>
          <a:bodyPr/>
          <a:lstStyle/>
          <a:p>
            <a:r>
              <a:rPr lang="en-US" altLang="ko-KR" dirty="0" smtClean="0"/>
              <a:t>III.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</a:t>
            </a:r>
            <a:r>
              <a:rPr lang="en-US" altLang="ko-KR" dirty="0" smtClean="0"/>
              <a:t>DB </a:t>
            </a:r>
            <a:r>
              <a:rPr lang="ko-KR" altLang="en-US" dirty="0"/>
              <a:t>구성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153010"/>
              </p:ext>
            </p:extLst>
          </p:nvPr>
        </p:nvGraphicFramePr>
        <p:xfrm>
          <a:off x="554530" y="2748808"/>
          <a:ext cx="5286411" cy="2627024"/>
        </p:xfrm>
        <a:graphic>
          <a:graphicData uri="http://schemas.openxmlformats.org/drawingml/2006/table">
            <a:tbl>
              <a:tblPr/>
              <a:tblGrid>
                <a:gridCol w="561389"/>
                <a:gridCol w="653056"/>
                <a:gridCol w="3286148"/>
                <a:gridCol w="785818"/>
              </a:tblGrid>
              <a:tr h="291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Redo</a:t>
                      </a:r>
                      <a:r>
                        <a:rPr lang="en-US" altLang="ko-KR" sz="1200" kern="100" baseline="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 Log</a:t>
                      </a:r>
                      <a:endParaRPr lang="ko-KR" altLang="en-US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Group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Member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Size (GB)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5744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/rrdo01_PFLB101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392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/rrdo01_PFLB101m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en-US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72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…..</a:t>
                      </a: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+mn-lt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1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10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/rrdo01_PFLB110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1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10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/rrdo01_PFLB110m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1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/rrdo01_PFLB201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18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/rrdo01_PFLB201m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392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…..</a:t>
                      </a: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+mn-lt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744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20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/rrdo01_PFLB210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392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20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/rrdo01_PFLB210m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"/>
          <p:cNvSpPr txBox="1"/>
          <p:nvPr/>
        </p:nvSpPr>
        <p:spPr>
          <a:xfrm>
            <a:off x="6238884" y="1285860"/>
            <a:ext cx="3429024" cy="5095468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700" dirty="0" smtClean="0">
                <a:solidFill>
                  <a:srgbClr val="000000"/>
                </a:solidFill>
              </a:rPr>
              <a:t>SQL&gt; select 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instance_name</a:t>
            </a:r>
            <a:r>
              <a:rPr lang="en-US" altLang="ko-KR" sz="700" dirty="0" smtClean="0">
                <a:solidFill>
                  <a:srgbClr val="000000"/>
                </a:solidFill>
              </a:rPr>
              <a:t>, status from 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gv$instance</a:t>
            </a:r>
            <a:r>
              <a:rPr lang="en-US" altLang="ko-KR" sz="700" dirty="0" smtClean="0">
                <a:solidFill>
                  <a:srgbClr val="000000"/>
                </a:solidFill>
              </a:rPr>
              <a:t>;</a:t>
            </a: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INSTANCE_NAME    STATUS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---------------- ------------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TFLB            OPEN</a:t>
            </a: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SQL&gt; select 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tablespace_name</a:t>
            </a:r>
            <a:r>
              <a:rPr lang="en-US" altLang="ko-KR" sz="700" dirty="0" smtClean="0">
                <a:solidFill>
                  <a:srgbClr val="000000"/>
                </a:solidFill>
              </a:rPr>
              <a:t>, 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file_name</a:t>
            </a:r>
            <a:r>
              <a:rPr lang="en-US" altLang="ko-KR" sz="700" dirty="0" smtClean="0">
                <a:solidFill>
                  <a:srgbClr val="000000"/>
                </a:solidFill>
              </a:rPr>
              <a:t>, bytes/1024/1024 from 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dba_data_files</a:t>
            </a:r>
            <a:r>
              <a:rPr lang="en-US" altLang="ko-KR" sz="700" dirty="0" smtClean="0">
                <a:solidFill>
                  <a:srgbClr val="000000"/>
                </a:solidFill>
              </a:rPr>
              <a:t>;</a:t>
            </a: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TABLESPACE_NAME                FILE_NAME                     BYTES/1024/1024 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--------------------------- ------------------------------------------------------------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SYSTEM                  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/TFLB/system/TFLB/system01.dbf        790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SYSAUX                  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/TFLB/system/TFLB/sysaux01.dbf        890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UNDOTBS1              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/TFLB/system/TFLB/undotbs01.dbf    1150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USERS                     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/TFLB/system/TFLB/users01.dbf           5</a:t>
            </a: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SQL&gt; select 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file_name</a:t>
            </a:r>
            <a:r>
              <a:rPr lang="en-US" altLang="ko-KR" sz="700" dirty="0" smtClean="0">
                <a:solidFill>
                  <a:srgbClr val="000000"/>
                </a:solidFill>
              </a:rPr>
              <a:t>, 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tablespace_name</a:t>
            </a:r>
            <a:r>
              <a:rPr lang="en-US" altLang="ko-KR" sz="700" dirty="0" smtClean="0">
                <a:solidFill>
                  <a:srgbClr val="000000"/>
                </a:solidFill>
              </a:rPr>
              <a:t>, bytes/1024/1024 from 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dba_temp_files</a:t>
            </a:r>
            <a:r>
              <a:rPr lang="en-US" altLang="ko-KR" sz="700" dirty="0" smtClean="0">
                <a:solidFill>
                  <a:srgbClr val="000000"/>
                </a:solidFill>
              </a:rPr>
              <a:t>;</a:t>
            </a: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r>
              <a:rPr lang="en-US" altLang="ko-KR" sz="700" dirty="0">
                <a:solidFill>
                  <a:srgbClr val="000000"/>
                </a:solidFill>
              </a:rPr>
              <a:t>TABLESPACE_NAME                FILE_NAME                     BYTES/1024/1024 </a:t>
            </a:r>
          </a:p>
          <a:p>
            <a:r>
              <a:rPr lang="en-US" altLang="ko-KR" sz="700" dirty="0">
                <a:solidFill>
                  <a:srgbClr val="000000"/>
                </a:solidFill>
              </a:rPr>
              <a:t>--------------------------- ------------------------------------------------------------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TEMP                    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/TFLB/system/TFLB/temp01.dbf         1024</a:t>
            </a: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SQL&gt;  show parameter 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control_files</a:t>
            </a:r>
            <a:endParaRPr lang="en-US" altLang="ko-KR" sz="700" dirty="0" smtClean="0">
              <a:solidFill>
                <a:srgbClr val="000000"/>
              </a:solidFill>
            </a:endParaRP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NAME            TYPE        VALUE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--------------- ----------- ------------------------------</a:t>
            </a:r>
          </a:p>
          <a:p>
            <a:r>
              <a:rPr lang="en-US" altLang="ko-KR" sz="700" dirty="0" err="1" smtClean="0">
                <a:solidFill>
                  <a:srgbClr val="000000"/>
                </a:solidFill>
              </a:rPr>
              <a:t>control_files</a:t>
            </a:r>
            <a:r>
              <a:rPr lang="en-US" altLang="ko-KR" sz="700" dirty="0" smtClean="0">
                <a:solidFill>
                  <a:srgbClr val="000000"/>
                </a:solidFill>
              </a:rPr>
              <a:t>   string    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/TFLB/system/TFLB/control01.ctl, 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                             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/TFLB/FRA/TFLB/control02.ctl</a:t>
            </a: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SQL&gt; select * from 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v$logfile</a:t>
            </a:r>
            <a:r>
              <a:rPr lang="en-US" altLang="ko-KR" sz="700" dirty="0" smtClean="0">
                <a:solidFill>
                  <a:srgbClr val="000000"/>
                </a:solidFill>
              </a:rPr>
              <a:t>  order by GROUP#;</a:t>
            </a: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    GROUP# STATUS  TYPE    MEMBER                                     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---------- ------- ------- ------------------------------------------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         1         ONLINE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redolog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/TFLB/redo1_1.log  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         1         ONLINE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/TFLB/FRA/TFLB/redo1_2.log      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         2         ONLINE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/TFLB/FRA/TFLB/redo2_2.log      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         2         ONLINE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redolog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/TFLB/redo2_1.log  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         3         ONLINE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/TFLB/FRA/TFLB/redo3_2.log      </a:t>
            </a: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         3         ONLINE  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oradata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</a:t>
            </a:r>
            <a:r>
              <a:rPr lang="en-US" altLang="ko-KR" sz="700" dirty="0" err="1" smtClean="0">
                <a:solidFill>
                  <a:srgbClr val="000000"/>
                </a:solidFill>
              </a:rPr>
              <a:t>redolog</a:t>
            </a:r>
            <a:r>
              <a:rPr lang="en-US" altLang="ko-KR" sz="700" dirty="0" smtClean="0">
                <a:solidFill>
                  <a:srgbClr val="000000"/>
                </a:solidFill>
              </a:rPr>
              <a:t>/TFLB/redo3_1.log  </a:t>
            </a: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r>
              <a:rPr lang="en-US" altLang="ko-KR" sz="700" dirty="0" smtClean="0">
                <a:solidFill>
                  <a:srgbClr val="000000"/>
                </a:solidFill>
              </a:rPr>
              <a:t>6 rows selected.</a:t>
            </a:r>
          </a:p>
          <a:p>
            <a:endParaRPr lang="en-US" altLang="ko-KR" sz="700" dirty="0" smtClean="0">
              <a:solidFill>
                <a:srgbClr val="000000"/>
              </a:solidFill>
            </a:endParaRPr>
          </a:p>
          <a:p>
            <a:endParaRPr lang="en-US" altLang="ko-KR" sz="700" dirty="0" smtClean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0891794">
            <a:off x="5822204" y="3646822"/>
            <a:ext cx="3982977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rgbClr val="FF0000"/>
                </a:solidFill>
              </a:rPr>
              <a:t>상세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내용은 설치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후 변경 예정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554530" y="1285860"/>
          <a:ext cx="5262565" cy="1205558"/>
        </p:xfrm>
        <a:graphic>
          <a:graphicData uri="http://schemas.openxmlformats.org/drawingml/2006/table">
            <a:tbl>
              <a:tblPr/>
              <a:tblGrid>
                <a:gridCol w="558857"/>
                <a:gridCol w="650110"/>
                <a:gridCol w="3271325"/>
                <a:gridCol w="782273"/>
              </a:tblGrid>
              <a:tr h="289244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9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Control </a:t>
                      </a:r>
                    </a:p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File</a:t>
                      </a:r>
                      <a:endParaRPr lang="ko-KR" altLang="ko-KR" sz="1100" kern="100" dirty="0" smtClean="0">
                        <a:solidFill>
                          <a:schemeClr val="tx1"/>
                        </a:solidFill>
                        <a:latin typeface="+mn-lt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Group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FILE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Size (GB)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9244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/rctl01_PFLB001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1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2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/rctl01_PFLB002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en-US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53"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endParaRPr lang="ko-KR" altLang="ko-KR" sz="1200" kern="100" dirty="0" smtClean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3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</a:t>
                      </a:r>
                      <a:r>
                        <a:rPr lang="ko-KR" altLang="en-US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논리그룹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+mn-lt"/>
                          <a:ea typeface="굴림"/>
                          <a:cs typeface="Raavi"/>
                        </a:rPr>
                        <a:t>/rctl01_PFLB003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latin typeface="맑은 고딕"/>
                          <a:ea typeface="굴림"/>
                          <a:cs typeface="Raavi"/>
                        </a:rPr>
                        <a:t>1</a:t>
                      </a:r>
                      <a:endParaRPr lang="ko-KR" altLang="ko-KR" sz="1200" kern="100" dirty="0">
                        <a:solidFill>
                          <a:schemeClr val="tx1"/>
                        </a:solidFill>
                        <a:latin typeface="맑은 고딕"/>
                        <a:ea typeface="굴림"/>
                        <a:cs typeface="Raav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06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407367"/>
          </a:xfrm>
        </p:spPr>
        <p:txBody>
          <a:bodyPr/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선택적복리후생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DB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서버 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Listener TNS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정보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757686"/>
              </p:ext>
            </p:extLst>
          </p:nvPr>
        </p:nvGraphicFramePr>
        <p:xfrm>
          <a:off x="553863" y="1437457"/>
          <a:ext cx="4357718" cy="3975406"/>
        </p:xfrm>
        <a:graphic>
          <a:graphicData uri="http://schemas.openxmlformats.org/drawingml/2006/table">
            <a:tbl>
              <a:tblPr/>
              <a:tblGrid>
                <a:gridCol w="1071570"/>
                <a:gridCol w="3286148"/>
              </a:tblGrid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Service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선택적복리후생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441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SERVICE_NAME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PFLB-SVC=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(DESCRIPTION=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(ADDRESS=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  (PROTOCOL=TCP)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  (HOST=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??.??.???.???</a:t>
                      </a: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  (PORT=1579)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(CONNECT_DATA=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  (SERVER=dedicated)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  (SERVICE_NAME=PFLB)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)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)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SID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PFLB-SID=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(DESCRIPTION=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(ADDRESS=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  (PROTOCOL=TCP)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  (HOST=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??.??.???.???</a:t>
                      </a: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  (PORT=1579)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)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(CONNECT_DATA=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  (SERVER=dedicated)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  (SID=PFLB1)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  )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 )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제목 2"/>
          <p:cNvSpPr txBox="1">
            <a:spLocks/>
          </p:cNvSpPr>
          <p:nvPr/>
        </p:nvSpPr>
        <p:spPr>
          <a:xfrm>
            <a:off x="416496" y="222771"/>
            <a:ext cx="8214894" cy="469925"/>
          </a:xfrm>
          <a:prstGeom prst="rect">
            <a:avLst/>
          </a:prstGeom>
        </p:spPr>
        <p:txBody>
          <a:bodyPr vert="horz" wrap="none" lIns="0" tIns="45720" rIns="91440" bIns="45720" rtlCol="0" anchor="ctr" anchorCtr="0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2000" b="1" kern="1200" cap="none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/>
              <a:t>III. (</a:t>
            </a:r>
            <a:r>
              <a:rPr lang="ko-KR" altLang="en-US" dirty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</a:t>
            </a:r>
            <a:r>
              <a:rPr lang="en-US" altLang="ko-KR" dirty="0"/>
              <a:t>DB </a:t>
            </a:r>
            <a:r>
              <a:rPr lang="ko-KR" altLang="en-US" dirty="0"/>
              <a:t>구성</a:t>
            </a:r>
          </a:p>
        </p:txBody>
      </p:sp>
    </p:spTree>
    <p:extLst>
      <p:ext uri="{BB962C8B-B14F-4D97-AF65-F5344CB8AC3E}">
        <p14:creationId xmlns:p14="http://schemas.microsoft.com/office/powerpoint/2010/main" val="310806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439152"/>
              </p:ext>
            </p:extLst>
          </p:nvPr>
        </p:nvGraphicFramePr>
        <p:xfrm>
          <a:off x="415925" y="477607"/>
          <a:ext cx="9074151" cy="5831713"/>
        </p:xfrm>
        <a:graphic>
          <a:graphicData uri="http://schemas.openxmlformats.org/drawingml/2006/table">
            <a:tbl>
              <a:tblPr/>
              <a:tblGrid>
                <a:gridCol w="1252660"/>
                <a:gridCol w="1277495"/>
                <a:gridCol w="5136478"/>
                <a:gridCol w="1407518"/>
              </a:tblGrid>
              <a:tr h="281491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문서개정이력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7591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927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문서명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아키텍처 정의서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운영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) –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선택적복리후생 통합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DB/WAS/Web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37591"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245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날 짜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내 용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작성자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1.0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2017.05.27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최초 개정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인수인계용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  <a:ea typeface="굴림체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김 흥 수</a:t>
                      </a: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198438" marR="0" lvl="2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5000"/>
                        </a:spcBef>
                        <a:spcAft>
                          <a:spcPct val="1000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108000" marB="0" horzOverflow="overflow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29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751727"/>
            <a:ext cx="8787113" cy="626701"/>
          </a:xfrm>
        </p:spPr>
        <p:txBody>
          <a:bodyPr lIns="36000" tIns="36000" rIns="36000" bIns="36000" anchor="ctr" anchorCtr="0">
            <a:spAutoFit/>
          </a:bodyPr>
          <a:lstStyle/>
          <a:p>
            <a:r>
              <a:rPr lang="ko-KR" altLang="en-US" dirty="0" smtClean="0"/>
              <a:t>운영계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서버는 </a:t>
            </a:r>
            <a:r>
              <a:rPr lang="en-US" altLang="ko-KR" dirty="0" smtClean="0"/>
              <a:t>Oracle RAC</a:t>
            </a:r>
            <a:r>
              <a:rPr lang="ko-KR" altLang="en-US" dirty="0" smtClean="0"/>
              <a:t>를 활용 하여 </a:t>
            </a:r>
            <a:r>
              <a:rPr lang="en-US" altLang="ko-KR" dirty="0" smtClean="0"/>
              <a:t>DB Active-Active</a:t>
            </a:r>
            <a:r>
              <a:rPr lang="ko-KR" altLang="en-US" dirty="0" smtClean="0"/>
              <a:t>로 </a:t>
            </a:r>
            <a:r>
              <a:rPr lang="en-US" altLang="ko-KR" dirty="0" smtClean="0"/>
              <a:t>HA</a:t>
            </a:r>
            <a:r>
              <a:rPr lang="ko-KR" altLang="en-US" dirty="0" smtClean="0"/>
              <a:t>를</a:t>
            </a:r>
            <a:r>
              <a:rPr lang="en-US" altLang="ko-KR" dirty="0" smtClean="0"/>
              <a:t> </a:t>
            </a:r>
            <a:r>
              <a:rPr lang="ko-KR" altLang="en-US" dirty="0" smtClean="0"/>
              <a:t>운영 하며</a:t>
            </a:r>
            <a:r>
              <a:rPr lang="en-US" altLang="ko-KR" dirty="0" smtClean="0"/>
              <a:t>, DBMS</a:t>
            </a:r>
            <a:r>
              <a:rPr lang="ko-KR" altLang="en-US" dirty="0" smtClean="0"/>
              <a:t>외 </a:t>
            </a:r>
            <a:r>
              <a:rPr lang="en-US" altLang="ko-KR" dirty="0" smtClean="0"/>
              <a:t>HA</a:t>
            </a:r>
            <a:r>
              <a:rPr lang="ko-KR" altLang="en-US" dirty="0" smtClean="0"/>
              <a:t>가 필요한 경우 </a:t>
            </a:r>
            <a:r>
              <a:rPr lang="en-US" altLang="ko-KR" dirty="0" smtClean="0"/>
              <a:t>O/S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Cluster S/W</a:t>
            </a:r>
            <a:r>
              <a:rPr lang="ko-KR" altLang="en-US" dirty="0" smtClean="0"/>
              <a:t>를 사용하여 </a:t>
            </a:r>
            <a:r>
              <a:rPr lang="en-US" altLang="ko-KR" dirty="0" smtClean="0"/>
              <a:t>Active-</a:t>
            </a:r>
            <a:r>
              <a:rPr lang="en-US" altLang="ko-KR" dirty="0" err="1" smtClean="0"/>
              <a:t>StandBy</a:t>
            </a:r>
            <a:r>
              <a:rPr lang="ko-KR" altLang="en-US" dirty="0" smtClean="0"/>
              <a:t>로 구성</a:t>
            </a:r>
            <a:endParaRPr lang="en-US" altLang="ko-KR" dirty="0"/>
          </a:p>
        </p:txBody>
      </p:sp>
      <p:sp>
        <p:nvSpPr>
          <p:cNvPr id="9" name="제목 2"/>
          <p:cNvSpPr txBox="1">
            <a:spLocks/>
          </p:cNvSpPr>
          <p:nvPr/>
        </p:nvSpPr>
        <p:spPr>
          <a:xfrm>
            <a:off x="416496" y="222771"/>
            <a:ext cx="8214894" cy="469925"/>
          </a:xfrm>
          <a:prstGeom prst="rect">
            <a:avLst/>
          </a:prstGeom>
        </p:spPr>
        <p:txBody>
          <a:bodyPr vert="horz" wrap="none" lIns="0" tIns="45720" rIns="91440" bIns="45720" rtlCol="0" anchor="ctr" anchorCtr="0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2000" b="1" kern="1200" cap="none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IV.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이중화</a:t>
            </a:r>
            <a:r>
              <a:rPr lang="en-US" altLang="ko-KR" dirty="0" smtClean="0"/>
              <a:t> </a:t>
            </a:r>
            <a:r>
              <a:rPr lang="ko-KR" altLang="en-US" dirty="0" smtClean="0"/>
              <a:t>운영 구성 </a:t>
            </a:r>
            <a:r>
              <a:rPr lang="en-US" altLang="ko-KR" dirty="0" smtClean="0"/>
              <a:t>(DB </a:t>
            </a:r>
            <a:r>
              <a:rPr lang="ko-KR" altLang="en-US" dirty="0" smtClean="0"/>
              <a:t>서버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텍스트 개체 틀 4"/>
          <p:cNvSpPr txBox="1">
            <a:spLocks/>
          </p:cNvSpPr>
          <p:nvPr/>
        </p:nvSpPr>
        <p:spPr>
          <a:xfrm>
            <a:off x="554530" y="1340768"/>
            <a:ext cx="4038430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RAC </a:t>
            </a:r>
            <a:r>
              <a:rPr lang="ko-KR" altLang="en-US" sz="1400" b="1" dirty="0" smtClean="0"/>
              <a:t>구성 </a:t>
            </a:r>
            <a:r>
              <a:rPr lang="en-US" altLang="ko-KR" sz="1400" b="1" dirty="0" smtClean="0"/>
              <a:t>(Active-Active)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3166027" y="4897301"/>
            <a:ext cx="872077" cy="878346"/>
            <a:chOff x="3022011" y="1760071"/>
            <a:chExt cx="872077" cy="878346"/>
          </a:xfrm>
        </p:grpSpPr>
        <p:sp>
          <p:nvSpPr>
            <p:cNvPr id="6" name="직사각형 5"/>
            <p:cNvSpPr/>
            <p:nvPr/>
          </p:nvSpPr>
          <p:spPr>
            <a:xfrm>
              <a:off x="3036832" y="1781161"/>
              <a:ext cx="857256" cy="85725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DB1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036832" y="2066913"/>
              <a:ext cx="857256" cy="57150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4c / 96G</a:t>
              </a:r>
            </a:p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pflbdb01</a:t>
              </a:r>
            </a:p>
            <a:p>
              <a:pPr algn="ctr"/>
              <a:r>
                <a:rPr lang="en-US" altLang="ko-KR" sz="700" dirty="0">
                  <a:solidFill>
                    <a:srgbClr val="FF0000"/>
                  </a:solidFill>
                </a:rPr>
                <a:t>40.226.150.115</a:t>
              </a:r>
              <a:endParaRPr lang="en-US" altLang="ko-KR" sz="900" dirty="0" smtClean="0">
                <a:solidFill>
                  <a:schemeClr val="tx1"/>
                </a:solidFill>
              </a:endParaRPr>
            </a:p>
            <a:p>
              <a:pPr algn="ctr"/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022011" y="1760071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4736976" y="4918391"/>
            <a:ext cx="864096" cy="857256"/>
            <a:chOff x="4010056" y="1774321"/>
            <a:chExt cx="864096" cy="857256"/>
          </a:xfrm>
        </p:grpSpPr>
        <p:sp>
          <p:nvSpPr>
            <p:cNvPr id="12" name="직사각형 11"/>
            <p:cNvSpPr/>
            <p:nvPr/>
          </p:nvSpPr>
          <p:spPr>
            <a:xfrm>
              <a:off x="4016896" y="1774321"/>
              <a:ext cx="857256" cy="85725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DB2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016896" y="2060073"/>
              <a:ext cx="857256" cy="57150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4c / 96G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pflbdb02</a:t>
              </a:r>
              <a:endParaRPr lang="en-US" altLang="ko-KR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700" dirty="0" smtClean="0">
                  <a:solidFill>
                    <a:srgbClr val="FF0000"/>
                  </a:solidFill>
                </a:rPr>
                <a:t>40.226.150.116</a:t>
              </a:r>
              <a:endParaRPr lang="en-US" altLang="ko-KR" sz="900" dirty="0" smtClean="0">
                <a:solidFill>
                  <a:schemeClr val="tx1"/>
                </a:solidFill>
              </a:endParaRPr>
            </a:p>
            <a:p>
              <a:pPr algn="ctr"/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4010056" y="1774321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8" name="꺾인 연결선 17"/>
          <p:cNvCxnSpPr>
            <a:stCxn id="6" idx="2"/>
            <a:endCxn id="13" idx="2"/>
          </p:cNvCxnSpPr>
          <p:nvPr/>
        </p:nvCxnSpPr>
        <p:spPr>
          <a:xfrm rot="16200000" flipH="1">
            <a:off x="4390960" y="4994163"/>
            <a:ext cx="12700" cy="1562968"/>
          </a:xfrm>
          <a:prstGeom prst="bentConnector3">
            <a:avLst>
              <a:gd name="adj1" fmla="val 969236"/>
            </a:avLst>
          </a:prstGeom>
          <a:ln w="9525" cmpd="dbl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80848" y="5919663"/>
            <a:ext cx="2420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서버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간 </a:t>
            </a:r>
            <a:r>
              <a:rPr lang="en-US" altLang="ko-KR" sz="1200" dirty="0" smtClean="0"/>
              <a:t>Direct</a:t>
            </a:r>
            <a:r>
              <a:rPr lang="ko-KR" altLang="en-US" sz="1200" dirty="0" smtClean="0"/>
              <a:t>연결을 통한 </a:t>
            </a:r>
            <a:r>
              <a:rPr lang="en-US" altLang="ko-KR" sz="1200" dirty="0" smtClean="0"/>
              <a:t>A-S </a:t>
            </a:r>
            <a:r>
              <a:rPr lang="ko-KR" altLang="en-US" sz="1200" dirty="0" smtClean="0"/>
              <a:t>구성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배</a:t>
            </a:r>
            <a:r>
              <a:rPr lang="ko-KR" altLang="en-US" sz="1200" dirty="0"/>
              <a:t>치 </a:t>
            </a:r>
            <a:r>
              <a:rPr lang="en-US" altLang="ko-KR" sz="1200" dirty="0" smtClean="0"/>
              <a:t>S/W </a:t>
            </a:r>
            <a:r>
              <a:rPr lang="ko-KR" altLang="en-US" sz="1200" dirty="0" smtClean="0"/>
              <a:t>등</a:t>
            </a:r>
            <a:r>
              <a:rPr lang="en-US" altLang="ko-KR" sz="1200" dirty="0" smtClean="0"/>
              <a:t>)</a:t>
            </a:r>
            <a:endParaRPr lang="ko-KR" altLang="en-US" sz="1200" dirty="0" smtClean="0"/>
          </a:p>
        </p:txBody>
      </p:sp>
      <p:grpSp>
        <p:nvGrpSpPr>
          <p:cNvPr id="22" name="그룹 21"/>
          <p:cNvGrpSpPr/>
          <p:nvPr/>
        </p:nvGrpSpPr>
        <p:grpSpPr>
          <a:xfrm>
            <a:off x="3169447" y="2948469"/>
            <a:ext cx="872077" cy="878346"/>
            <a:chOff x="3022011" y="1760071"/>
            <a:chExt cx="872077" cy="878346"/>
          </a:xfrm>
        </p:grpSpPr>
        <p:sp>
          <p:nvSpPr>
            <p:cNvPr id="23" name="직사각형 22"/>
            <p:cNvSpPr/>
            <p:nvPr/>
          </p:nvSpPr>
          <p:spPr>
            <a:xfrm>
              <a:off x="3036832" y="1781161"/>
              <a:ext cx="857256" cy="85725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DB1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3036832" y="2066913"/>
              <a:ext cx="857256" cy="57150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4c / 96G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pflbdb01</a:t>
              </a:r>
            </a:p>
            <a:p>
              <a:pPr algn="ctr"/>
              <a:r>
                <a:rPr lang="en-US" altLang="ko-KR" sz="700" dirty="0" smtClean="0">
                  <a:solidFill>
                    <a:srgbClr val="FF0000"/>
                  </a:solidFill>
                </a:rPr>
                <a:t>40.226.150.115</a:t>
              </a:r>
              <a:endParaRPr lang="en-US" altLang="ko-KR" sz="700" dirty="0" smtClean="0">
                <a:solidFill>
                  <a:schemeClr val="tx1"/>
                </a:solidFill>
              </a:endParaRPr>
            </a:p>
            <a:p>
              <a:pPr algn="ctr"/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022011" y="1760071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4740396" y="2969559"/>
            <a:ext cx="864096" cy="857256"/>
            <a:chOff x="4010056" y="1774321"/>
            <a:chExt cx="864096" cy="857256"/>
          </a:xfrm>
        </p:grpSpPr>
        <p:sp>
          <p:nvSpPr>
            <p:cNvPr id="27" name="직사각형 26"/>
            <p:cNvSpPr/>
            <p:nvPr/>
          </p:nvSpPr>
          <p:spPr>
            <a:xfrm>
              <a:off x="4016896" y="1774321"/>
              <a:ext cx="857256" cy="85725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DB2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4016896" y="2060073"/>
              <a:ext cx="857256" cy="57150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4c / 96G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pflbdb02</a:t>
              </a:r>
            </a:p>
            <a:p>
              <a:pPr algn="ctr"/>
              <a:r>
                <a:rPr lang="en-US" altLang="ko-KR" sz="700" dirty="0" smtClean="0">
                  <a:solidFill>
                    <a:srgbClr val="FF0000"/>
                  </a:solidFill>
                </a:rPr>
                <a:t>40.226.150.116</a:t>
              </a:r>
              <a:endParaRPr lang="en-US" altLang="ko-KR" sz="700" dirty="0" smtClean="0">
                <a:solidFill>
                  <a:schemeClr val="tx1"/>
                </a:solidFill>
              </a:endParaRPr>
            </a:p>
            <a:p>
              <a:pPr algn="ctr"/>
              <a:endParaRPr lang="ko-KR" alt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4010056" y="1774321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그룹 40"/>
          <p:cNvGrpSpPr/>
          <p:nvPr/>
        </p:nvGrpSpPr>
        <p:grpSpPr>
          <a:xfrm>
            <a:off x="3172379" y="1919550"/>
            <a:ext cx="872075" cy="735470"/>
            <a:chOff x="3172379" y="1593743"/>
            <a:chExt cx="872075" cy="735470"/>
          </a:xfrm>
        </p:grpSpPr>
        <p:sp>
          <p:nvSpPr>
            <p:cNvPr id="31" name="직사각형 30"/>
            <p:cNvSpPr/>
            <p:nvPr/>
          </p:nvSpPr>
          <p:spPr>
            <a:xfrm>
              <a:off x="3187198" y="1614833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3187198" y="1900585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2c / 36G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pflbap01</a:t>
              </a:r>
            </a:p>
            <a:p>
              <a:pPr algn="ctr"/>
              <a:r>
                <a:rPr lang="en-US" altLang="ko-KR" sz="700" dirty="0" smtClean="0">
                  <a:solidFill>
                    <a:srgbClr val="FF0000"/>
                  </a:solidFill>
                </a:rPr>
                <a:t>40.226.150.117</a:t>
              </a:r>
              <a:endParaRPr lang="ko-KR" altLang="en-US" sz="7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3172379" y="1593743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4736976" y="1954655"/>
            <a:ext cx="857257" cy="714380"/>
            <a:chOff x="4187330" y="1614833"/>
            <a:chExt cx="857257" cy="714380"/>
          </a:xfrm>
        </p:grpSpPr>
        <p:sp>
          <p:nvSpPr>
            <p:cNvPr id="34" name="직사각형 33"/>
            <p:cNvSpPr/>
            <p:nvPr/>
          </p:nvSpPr>
          <p:spPr>
            <a:xfrm>
              <a:off x="4187331" y="1614833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4187331" y="1900585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2c / 36G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pflbwb02</a:t>
              </a:r>
            </a:p>
            <a:p>
              <a:pPr algn="ctr"/>
              <a:r>
                <a:rPr lang="en-US" altLang="ko-KR" sz="700" dirty="0" smtClean="0">
                  <a:solidFill>
                    <a:srgbClr val="FF0000"/>
                  </a:solidFill>
                </a:rPr>
                <a:t>40.226.150.118</a:t>
              </a:r>
              <a:endParaRPr lang="ko-KR" altLang="en-US" sz="7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4187330" y="1614833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3" name="직선 연결선 42"/>
          <p:cNvCxnSpPr>
            <a:stCxn id="32" idx="2"/>
            <a:endCxn id="27" idx="0"/>
          </p:cNvCxnSpPr>
          <p:nvPr/>
        </p:nvCxnSpPr>
        <p:spPr>
          <a:xfrm>
            <a:off x="3615826" y="2655020"/>
            <a:ext cx="1560038" cy="314539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>
            <a:stCxn id="32" idx="2"/>
            <a:endCxn id="23" idx="0"/>
          </p:cNvCxnSpPr>
          <p:nvPr/>
        </p:nvCxnSpPr>
        <p:spPr>
          <a:xfrm flipH="1">
            <a:off x="3612896" y="2655020"/>
            <a:ext cx="2930" cy="314539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>
            <a:stCxn id="35" idx="2"/>
            <a:endCxn id="23" idx="0"/>
          </p:cNvCxnSpPr>
          <p:nvPr/>
        </p:nvCxnSpPr>
        <p:spPr>
          <a:xfrm flipH="1">
            <a:off x="3612896" y="2669035"/>
            <a:ext cx="1552709" cy="300524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>
            <a:stCxn id="35" idx="2"/>
            <a:endCxn id="27" idx="0"/>
          </p:cNvCxnSpPr>
          <p:nvPr/>
        </p:nvCxnSpPr>
        <p:spPr>
          <a:xfrm>
            <a:off x="5165605" y="2669035"/>
            <a:ext cx="10259" cy="300524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그룹 52"/>
          <p:cNvGrpSpPr/>
          <p:nvPr/>
        </p:nvGrpSpPr>
        <p:grpSpPr>
          <a:xfrm>
            <a:off x="3903206" y="3435311"/>
            <a:ext cx="972088" cy="183662"/>
            <a:chOff x="4009776" y="5143512"/>
            <a:chExt cx="914042" cy="188960"/>
          </a:xfrm>
        </p:grpSpPr>
        <p:sp>
          <p:nvSpPr>
            <p:cNvPr id="54" name="타원 53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5" name="타원 54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3180848" y="3872081"/>
            <a:ext cx="2492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RAC </a:t>
            </a:r>
            <a:r>
              <a:rPr lang="ko-KR" altLang="en-US" sz="1200" dirty="0" smtClean="0"/>
              <a:t>구성을 통한 </a:t>
            </a:r>
            <a:r>
              <a:rPr lang="en-US" altLang="ko-KR" sz="1200" dirty="0" smtClean="0"/>
              <a:t>A-A </a:t>
            </a:r>
            <a:r>
              <a:rPr lang="ko-KR" altLang="en-US" sz="1200" dirty="0" smtClean="0"/>
              <a:t>연결 구성</a:t>
            </a:r>
          </a:p>
        </p:txBody>
      </p:sp>
      <p:sp>
        <p:nvSpPr>
          <p:cNvPr id="57" name="텍스트 개체 틀 4"/>
          <p:cNvSpPr txBox="1">
            <a:spLocks/>
          </p:cNvSpPr>
          <p:nvPr/>
        </p:nvSpPr>
        <p:spPr>
          <a:xfrm>
            <a:off x="554530" y="4413188"/>
            <a:ext cx="4038430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Cluster S/W </a:t>
            </a:r>
            <a:r>
              <a:rPr lang="ko-KR" altLang="en-US" sz="1400" b="1" dirty="0" smtClean="0"/>
              <a:t>사용 </a:t>
            </a:r>
            <a:r>
              <a:rPr lang="en-US" altLang="ko-KR" sz="1400" b="1" dirty="0" smtClean="0"/>
              <a:t>(Active-Standby)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8" name="그룹 57"/>
          <p:cNvGrpSpPr/>
          <p:nvPr/>
        </p:nvGrpSpPr>
        <p:grpSpPr>
          <a:xfrm>
            <a:off x="3909801" y="5306233"/>
            <a:ext cx="972088" cy="183662"/>
            <a:chOff x="4009776" y="5143512"/>
            <a:chExt cx="914042" cy="188960"/>
          </a:xfrm>
        </p:grpSpPr>
        <p:sp>
          <p:nvSpPr>
            <p:cNvPr id="59" name="타원 58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0" name="타원 59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417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751727"/>
            <a:ext cx="8787113" cy="626701"/>
          </a:xfrm>
        </p:spPr>
        <p:txBody>
          <a:bodyPr lIns="36000" tIns="36000" rIns="36000" bIns="36000" anchor="ctr" anchorCtr="0">
            <a:spAutoFit/>
          </a:bodyPr>
          <a:lstStyle/>
          <a:p>
            <a:r>
              <a:rPr lang="ko-KR" altLang="en-US" dirty="0" smtClean="0"/>
              <a:t>운영계 </a:t>
            </a:r>
            <a:r>
              <a:rPr lang="en-US" altLang="ko-KR" dirty="0" smtClean="0"/>
              <a:t>Web </a:t>
            </a:r>
            <a:r>
              <a:rPr lang="ko-KR" altLang="en-US" dirty="0" smtClean="0"/>
              <a:t>서버는 </a:t>
            </a:r>
            <a:r>
              <a:rPr lang="en-US" altLang="ko-KR" dirty="0" smtClean="0"/>
              <a:t>L4 </a:t>
            </a:r>
            <a:r>
              <a:rPr lang="ko-KR" altLang="en-US" dirty="0" smtClean="0"/>
              <a:t>장비를 활용 하여 </a:t>
            </a:r>
            <a:r>
              <a:rPr lang="en-US" altLang="ko-KR" dirty="0" smtClean="0"/>
              <a:t>Active-Active</a:t>
            </a:r>
            <a:r>
              <a:rPr lang="ko-KR" altLang="en-US" dirty="0" smtClean="0"/>
              <a:t>로 </a:t>
            </a:r>
            <a:r>
              <a:rPr lang="en-US" altLang="ko-KR" dirty="0" smtClean="0"/>
              <a:t>HA</a:t>
            </a:r>
            <a:r>
              <a:rPr lang="ko-KR" altLang="en-US" dirty="0" smtClean="0"/>
              <a:t>를</a:t>
            </a:r>
            <a:r>
              <a:rPr lang="en-US" altLang="ko-KR" dirty="0" smtClean="0"/>
              <a:t> </a:t>
            </a:r>
            <a:r>
              <a:rPr lang="ko-KR" altLang="en-US" dirty="0" smtClean="0"/>
              <a:t>운영 하며</a:t>
            </a:r>
            <a:r>
              <a:rPr lang="en-US" altLang="ko-KR" dirty="0" smtClean="0"/>
              <a:t>, WAS </a:t>
            </a:r>
            <a:r>
              <a:rPr lang="ko-KR" altLang="en-US" dirty="0" smtClean="0"/>
              <a:t>서버의 경우는 </a:t>
            </a:r>
            <a:r>
              <a:rPr lang="en-US" altLang="ko-KR" dirty="0" smtClean="0"/>
              <a:t>Web Server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SLB </a:t>
            </a:r>
            <a:r>
              <a:rPr lang="ko-KR" altLang="en-US" dirty="0" smtClean="0"/>
              <a:t>구성을 통해 </a:t>
            </a:r>
            <a:r>
              <a:rPr lang="en-US" altLang="ko-KR" dirty="0"/>
              <a:t>Active-Active</a:t>
            </a:r>
            <a:r>
              <a:rPr lang="ko-KR" altLang="en-US" dirty="0" smtClean="0"/>
              <a:t>로 구성</a:t>
            </a:r>
            <a:endParaRPr lang="en-US" altLang="ko-KR" dirty="0"/>
          </a:p>
        </p:txBody>
      </p:sp>
      <p:sp>
        <p:nvSpPr>
          <p:cNvPr id="9" name="제목 2"/>
          <p:cNvSpPr txBox="1">
            <a:spLocks/>
          </p:cNvSpPr>
          <p:nvPr/>
        </p:nvSpPr>
        <p:spPr>
          <a:xfrm>
            <a:off x="416496" y="222771"/>
            <a:ext cx="8214894" cy="469925"/>
          </a:xfrm>
          <a:prstGeom prst="rect">
            <a:avLst/>
          </a:prstGeom>
        </p:spPr>
        <p:txBody>
          <a:bodyPr vert="horz" wrap="none" lIns="0" tIns="45720" rIns="91440" bIns="45720" rtlCol="0" anchor="ctr" anchorCtr="0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2000" b="1" kern="1200" cap="none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 smtClean="0"/>
              <a:t>III.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이중화</a:t>
            </a:r>
            <a:r>
              <a:rPr lang="en-US" altLang="ko-KR" dirty="0" smtClean="0"/>
              <a:t> </a:t>
            </a:r>
            <a:r>
              <a:rPr lang="ko-KR" altLang="en-US" dirty="0" smtClean="0"/>
              <a:t>운영 구성 </a:t>
            </a:r>
            <a:r>
              <a:rPr lang="en-US" altLang="ko-KR" dirty="0" smtClean="0"/>
              <a:t>(Web/WAS </a:t>
            </a:r>
            <a:r>
              <a:rPr lang="ko-KR" altLang="en-US" dirty="0" smtClean="0"/>
              <a:t>서버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텍스트 개체 틀 4"/>
          <p:cNvSpPr txBox="1">
            <a:spLocks/>
          </p:cNvSpPr>
          <p:nvPr/>
        </p:nvSpPr>
        <p:spPr>
          <a:xfrm>
            <a:off x="613917" y="2761337"/>
            <a:ext cx="2094214" cy="648997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Web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Server HA </a:t>
            </a:r>
            <a:r>
              <a:rPr lang="ko-KR" altLang="en-US" sz="1400" b="1" dirty="0" smtClean="0"/>
              <a:t>구성 </a:t>
            </a:r>
            <a:r>
              <a:rPr lang="en-US" altLang="ko-KR" sz="1400" b="1" dirty="0" smtClean="0"/>
              <a:t>(Active-Active)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75964" y="4892852"/>
            <a:ext cx="2420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Web </a:t>
            </a:r>
            <a:r>
              <a:rPr lang="ko-KR" altLang="en-US" sz="1200" dirty="0" smtClean="0"/>
              <a:t>서버에</a:t>
            </a:r>
            <a:r>
              <a:rPr lang="ko-KR" altLang="en-US" sz="1200" dirty="0"/>
              <a:t>서 </a:t>
            </a:r>
            <a:r>
              <a:rPr lang="ko-KR" altLang="en-US" sz="1200" dirty="0" smtClean="0"/>
              <a:t>설정을 통한 </a:t>
            </a:r>
            <a:r>
              <a:rPr lang="en-US" altLang="ko-KR" sz="1200" dirty="0" smtClean="0"/>
              <a:t>WAS </a:t>
            </a:r>
            <a:r>
              <a:rPr lang="ko-KR" altLang="en-US" sz="1200" dirty="0" smtClean="0"/>
              <a:t>서버 </a:t>
            </a:r>
            <a:r>
              <a:rPr lang="en-US" altLang="ko-KR" sz="1200" dirty="0" smtClean="0"/>
              <a:t>HA </a:t>
            </a:r>
            <a:r>
              <a:rPr lang="ko-KR" altLang="en-US" sz="1200" dirty="0" smtClean="0"/>
              <a:t>구성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673080" y="3085836"/>
            <a:ext cx="2593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L4 </a:t>
            </a:r>
            <a:r>
              <a:rPr lang="ko-KR" altLang="en-US" sz="1200" dirty="0" smtClean="0"/>
              <a:t>장비를 활용한 </a:t>
            </a:r>
            <a:r>
              <a:rPr lang="en-US" altLang="ko-KR" sz="1200" dirty="0" smtClean="0"/>
              <a:t>HA </a:t>
            </a:r>
            <a:r>
              <a:rPr lang="ko-KR" altLang="en-US" sz="1200" dirty="0" smtClean="0"/>
              <a:t>구성 및 </a:t>
            </a:r>
            <a:r>
              <a:rPr lang="en-US" altLang="ko-KR" sz="1200" dirty="0" smtClean="0"/>
              <a:t>Load Balancing </a:t>
            </a:r>
            <a:r>
              <a:rPr lang="ko-KR" altLang="en-US" sz="1200" dirty="0" smtClean="0"/>
              <a:t>구현</a:t>
            </a:r>
          </a:p>
        </p:txBody>
      </p:sp>
      <p:sp>
        <p:nvSpPr>
          <p:cNvPr id="57" name="텍스트 개체 틀 4"/>
          <p:cNvSpPr txBox="1">
            <a:spLocks/>
          </p:cNvSpPr>
          <p:nvPr/>
        </p:nvSpPr>
        <p:spPr>
          <a:xfrm>
            <a:off x="613917" y="4224549"/>
            <a:ext cx="2153601" cy="648997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en-US" altLang="ko-KR" sz="1400" b="1" dirty="0" smtClean="0"/>
              <a:t>WAS</a:t>
            </a:r>
            <a:r>
              <a:rPr lang="ko-KR" altLang="en-US" sz="1400" b="1" dirty="0" smtClean="0"/>
              <a:t> </a:t>
            </a:r>
            <a:r>
              <a:rPr lang="en-US" altLang="ko-KR" sz="1400" b="1" dirty="0"/>
              <a:t>Server HA </a:t>
            </a:r>
            <a:r>
              <a:rPr lang="ko-KR" altLang="en-US" sz="1400" b="1" dirty="0"/>
              <a:t>구성 </a:t>
            </a:r>
            <a:r>
              <a:rPr lang="en-US" altLang="ko-KR" sz="1400" b="1" dirty="0"/>
              <a:t>(Active-Active)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3166027" y="2884746"/>
            <a:ext cx="872075" cy="830145"/>
            <a:chOff x="3282360" y="2905946"/>
            <a:chExt cx="872075" cy="830145"/>
          </a:xfrm>
        </p:grpSpPr>
        <p:sp>
          <p:nvSpPr>
            <p:cNvPr id="45" name="직사각형 44"/>
            <p:cNvSpPr/>
            <p:nvPr/>
          </p:nvSpPr>
          <p:spPr>
            <a:xfrm>
              <a:off x="3297179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WEB1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3297179" y="3212789"/>
              <a:ext cx="857256" cy="5233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2c / 32G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pflbwb01</a:t>
              </a:r>
              <a:endParaRPr lang="en-US" altLang="ko-KR" sz="900" dirty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900" dirty="0">
                  <a:solidFill>
                    <a:srgbClr val="FF0000"/>
                  </a:solidFill>
                </a:rPr>
                <a:t>공인</a:t>
              </a:r>
              <a:endParaRPr lang="en-US" altLang="ko-KR" sz="900" dirty="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700" dirty="0" smtClean="0">
                  <a:solidFill>
                    <a:srgbClr val="FF0000"/>
                  </a:solidFill>
                </a:rPr>
                <a:t>40.225.192.42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3282360" y="2905946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4736976" y="2905836"/>
            <a:ext cx="857257" cy="809055"/>
            <a:chOff x="4297311" y="2927036"/>
            <a:chExt cx="857257" cy="809055"/>
          </a:xfrm>
        </p:grpSpPr>
        <p:sp>
          <p:nvSpPr>
            <p:cNvPr id="49" name="직사각형 48"/>
            <p:cNvSpPr/>
            <p:nvPr/>
          </p:nvSpPr>
          <p:spPr>
            <a:xfrm>
              <a:off x="4297312" y="2927036"/>
              <a:ext cx="857256" cy="80905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WEB2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4297312" y="3212789"/>
              <a:ext cx="857256" cy="52330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2c / 32G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pflbwb02</a:t>
              </a:r>
              <a:endParaRPr lang="en-US" altLang="ko-KR" sz="900" dirty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900" dirty="0">
                  <a:solidFill>
                    <a:srgbClr val="FF0000"/>
                  </a:solidFill>
                </a:rPr>
                <a:t>공인</a:t>
              </a:r>
              <a:endParaRPr lang="en-US" altLang="ko-KR" sz="900" dirty="0">
                <a:solidFill>
                  <a:srgbClr val="FF0000"/>
                </a:solidFill>
              </a:endParaRPr>
            </a:p>
            <a:p>
              <a:pPr algn="ctr"/>
              <a:r>
                <a:rPr lang="en-US" altLang="ko-KR" sz="700" dirty="0" smtClean="0">
                  <a:solidFill>
                    <a:srgbClr val="FF0000"/>
                  </a:solidFill>
                </a:rPr>
                <a:t>40.225.192.43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4297311" y="2927036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61" name="Picture 165" descr="그림1 사본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929" y="1948642"/>
            <a:ext cx="915793" cy="58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165" descr="그림1 사본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060" y="1948642"/>
            <a:ext cx="915793" cy="582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직선 연결선 15"/>
          <p:cNvCxnSpPr>
            <a:stCxn id="61" idx="2"/>
            <a:endCxn id="45" idx="0"/>
          </p:cNvCxnSpPr>
          <p:nvPr/>
        </p:nvCxnSpPr>
        <p:spPr>
          <a:xfrm flipH="1">
            <a:off x="3609474" y="2531063"/>
            <a:ext cx="6352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>
            <a:stCxn id="61" idx="2"/>
            <a:endCxn id="49" idx="0"/>
          </p:cNvCxnSpPr>
          <p:nvPr/>
        </p:nvCxnSpPr>
        <p:spPr>
          <a:xfrm>
            <a:off x="3615826" y="2531063"/>
            <a:ext cx="1549779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>
            <a:stCxn id="63" idx="2"/>
            <a:endCxn id="45" idx="0"/>
          </p:cNvCxnSpPr>
          <p:nvPr/>
        </p:nvCxnSpPr>
        <p:spPr>
          <a:xfrm flipH="1">
            <a:off x="3609474" y="2531063"/>
            <a:ext cx="1562483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>
            <a:stCxn id="63" idx="2"/>
            <a:endCxn id="49" idx="0"/>
          </p:cNvCxnSpPr>
          <p:nvPr/>
        </p:nvCxnSpPr>
        <p:spPr>
          <a:xfrm flipH="1">
            <a:off x="5165605" y="2531063"/>
            <a:ext cx="6352" cy="374773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그룹 74"/>
          <p:cNvGrpSpPr/>
          <p:nvPr/>
        </p:nvGrpSpPr>
        <p:grpSpPr>
          <a:xfrm>
            <a:off x="3166027" y="4781762"/>
            <a:ext cx="872075" cy="735470"/>
            <a:chOff x="3502579" y="4289179"/>
            <a:chExt cx="872075" cy="735470"/>
          </a:xfrm>
        </p:grpSpPr>
        <p:sp>
          <p:nvSpPr>
            <p:cNvPr id="69" name="직사각형 68"/>
            <p:cNvSpPr/>
            <p:nvPr/>
          </p:nvSpPr>
          <p:spPr>
            <a:xfrm>
              <a:off x="3517398" y="4310269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WAS1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3517398" y="4596021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2c / 36G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pflbap01</a:t>
              </a:r>
              <a:endParaRPr lang="en-US" altLang="ko-KR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700" dirty="0" smtClean="0">
                  <a:solidFill>
                    <a:srgbClr val="FF0000"/>
                  </a:solidFill>
                </a:rPr>
                <a:t>40.226.150.117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3502579" y="4289179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4736976" y="4802852"/>
            <a:ext cx="857257" cy="714380"/>
            <a:chOff x="4517530" y="4310269"/>
            <a:chExt cx="857257" cy="714380"/>
          </a:xfrm>
        </p:grpSpPr>
        <p:sp>
          <p:nvSpPr>
            <p:cNvPr id="72" name="직사각형 71"/>
            <p:cNvSpPr/>
            <p:nvPr/>
          </p:nvSpPr>
          <p:spPr>
            <a:xfrm>
              <a:off x="4517531" y="4310269"/>
              <a:ext cx="857256" cy="7143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t"/>
            <a:lstStyle/>
            <a:p>
              <a:pPr algn="ctr"/>
              <a:r>
                <a:rPr lang="en-US" altLang="ko-KR" sz="1000" dirty="0" smtClean="0">
                  <a:solidFill>
                    <a:schemeClr val="bg1"/>
                  </a:solidFill>
                </a:rPr>
                <a:t>WAS2</a:t>
              </a:r>
              <a:endParaRPr lang="ko-KR" altLang="en-US" sz="10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73" name="직사각형 72"/>
            <p:cNvSpPr/>
            <p:nvPr/>
          </p:nvSpPr>
          <p:spPr>
            <a:xfrm>
              <a:off x="4517531" y="4596021"/>
              <a:ext cx="857256" cy="428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2c / 36G</a:t>
              </a:r>
            </a:p>
            <a:p>
              <a:pPr algn="ctr"/>
              <a:r>
                <a:rPr lang="en-US" altLang="ko-KR" sz="900" dirty="0" smtClean="0">
                  <a:solidFill>
                    <a:schemeClr val="tx1"/>
                  </a:solidFill>
                </a:rPr>
                <a:t>pflbap02</a:t>
              </a:r>
              <a:endParaRPr lang="en-US" altLang="ko-KR" sz="9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700" dirty="0" smtClean="0">
                  <a:solidFill>
                    <a:srgbClr val="FF0000"/>
                  </a:solidFill>
                </a:rPr>
                <a:t>40.226.150.118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4517530" y="4310269"/>
              <a:ext cx="180000" cy="180000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07" tIns="45704" rIns="91407" bIns="45704" rtlCol="0" anchor="ctr"/>
            <a:lstStyle/>
            <a:p>
              <a:pPr algn="ctr"/>
              <a:endParaRPr lang="ko-KR" altLang="en-US" sz="11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7" name="직선 연결선 76"/>
          <p:cNvCxnSpPr>
            <a:stCxn id="46" idx="2"/>
            <a:endCxn id="69" idx="0"/>
          </p:cNvCxnSpPr>
          <p:nvPr/>
        </p:nvCxnSpPr>
        <p:spPr>
          <a:xfrm>
            <a:off x="3609474" y="3714891"/>
            <a:ext cx="0" cy="1087961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/>
          <p:cNvCxnSpPr>
            <a:stCxn id="49" idx="2"/>
            <a:endCxn id="72" idx="0"/>
          </p:cNvCxnSpPr>
          <p:nvPr/>
        </p:nvCxnSpPr>
        <p:spPr>
          <a:xfrm>
            <a:off x="5165605" y="3714890"/>
            <a:ext cx="0" cy="108796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/>
          <p:cNvCxnSpPr>
            <a:stCxn id="46" idx="2"/>
            <a:endCxn id="72" idx="0"/>
          </p:cNvCxnSpPr>
          <p:nvPr/>
        </p:nvCxnSpPr>
        <p:spPr>
          <a:xfrm>
            <a:off x="3609474" y="3714891"/>
            <a:ext cx="1556131" cy="1087961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/>
          <p:cNvCxnSpPr>
            <a:stCxn id="49" idx="2"/>
            <a:endCxn id="69" idx="0"/>
          </p:cNvCxnSpPr>
          <p:nvPr/>
        </p:nvCxnSpPr>
        <p:spPr>
          <a:xfrm flipH="1">
            <a:off x="3609474" y="3714890"/>
            <a:ext cx="1556131" cy="1087962"/>
          </a:xfrm>
          <a:prstGeom prst="line">
            <a:avLst/>
          </a:prstGeom>
          <a:ln w="63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05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DB (Oracle) </a:t>
            </a:r>
            <a:r>
              <a:rPr lang="ko-KR" altLang="en-US" dirty="0" smtClean="0"/>
              <a:t>부문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별첨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서비스 가동</a:t>
            </a:r>
            <a:r>
              <a:rPr lang="en-US" altLang="ko-KR" dirty="0" smtClean="0"/>
              <a:t>/</a:t>
            </a:r>
            <a:r>
              <a:rPr lang="ko-KR" altLang="en-US" dirty="0" smtClean="0"/>
              <a:t>중지</a:t>
            </a:r>
            <a:endParaRPr lang="ko-KR" altLang="en-US" dirty="0"/>
          </a:p>
        </p:txBody>
      </p:sp>
      <p:sp>
        <p:nvSpPr>
          <p:cNvPr id="9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558500" y="1420077"/>
            <a:ext cx="8498956" cy="307777"/>
          </a:xfrm>
        </p:spPr>
        <p:txBody>
          <a:bodyPr lIns="72000" rIns="72000" anchor="ctr" anchorCtr="0">
            <a:spAutoFit/>
          </a:bodyPr>
          <a:lstStyle/>
          <a:p>
            <a:pPr marL="176213" lvl="0" indent="-176213"/>
            <a:r>
              <a:rPr lang="ko-KR" altLang="en-US" dirty="0" smtClean="0">
                <a:solidFill>
                  <a:prstClr val="black"/>
                </a:solidFill>
              </a:rPr>
              <a:t>선택적복리후생 운영</a:t>
            </a:r>
            <a:r>
              <a:rPr lang="en-US" altLang="ko-KR" dirty="0" smtClean="0">
                <a:solidFill>
                  <a:prstClr val="black"/>
                </a:solidFill>
              </a:rPr>
              <a:t>DB – pflbdb01 (</a:t>
            </a:r>
            <a:r>
              <a:rPr lang="en-US" altLang="ko-KR" dirty="0" smtClean="0">
                <a:solidFill>
                  <a:srgbClr val="FF0000"/>
                </a:solidFill>
              </a:rPr>
              <a:t>40.226.150.115</a:t>
            </a:r>
            <a:r>
              <a:rPr lang="en-US" altLang="ko-KR" dirty="0" smtClean="0">
                <a:solidFill>
                  <a:prstClr val="black"/>
                </a:solidFill>
              </a:rPr>
              <a:t>), pflbdb0b </a:t>
            </a:r>
            <a:r>
              <a:rPr lang="en-US" altLang="ko-KR" dirty="0">
                <a:solidFill>
                  <a:prstClr val="black"/>
                </a:solidFill>
              </a:rPr>
              <a:t>(</a:t>
            </a:r>
            <a:r>
              <a:rPr lang="en-US" altLang="ko-KR" dirty="0" smtClean="0">
                <a:solidFill>
                  <a:srgbClr val="FF0000"/>
                </a:solidFill>
              </a:rPr>
              <a:t>40.226.150.116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999425"/>
              </p:ext>
            </p:extLst>
          </p:nvPr>
        </p:nvGraphicFramePr>
        <p:xfrm>
          <a:off x="527021" y="2000240"/>
          <a:ext cx="8072494" cy="1826237"/>
        </p:xfrm>
        <a:graphic>
          <a:graphicData uri="http://schemas.openxmlformats.org/drawingml/2006/table">
            <a:tbl>
              <a:tblPr/>
              <a:tblGrid>
                <a:gridCol w="714380"/>
                <a:gridCol w="3643338"/>
                <a:gridCol w="3714776"/>
              </a:tblGrid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Service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Start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Stop</a:t>
                      </a:r>
                      <a:endParaRPr lang="ko-KR" alt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DBMS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su</a:t>
                      </a:r>
                      <a:r>
                        <a:rPr 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– oracle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sqlplus sys/***** as sysdba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SQL&gt; startup;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ORACLE instance started.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Database mounted.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Database opened.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SQL&gt;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su</a:t>
                      </a:r>
                      <a:r>
                        <a:rPr 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– oracle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sqlplus sys/***** as sysdba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SQL&gt; shutdown immediate;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Database closed.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Database dismounted.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ORACLE instance shut down.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SQL&gt;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Listener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su</a:t>
                      </a:r>
                      <a:r>
                        <a:rPr 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– oracle;  lsnrctl start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su</a:t>
                      </a:r>
                      <a:r>
                        <a:rPr 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– oracle;  lsnrctl stop</a:t>
                      </a: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3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별첨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서비스 가동</a:t>
            </a:r>
            <a:r>
              <a:rPr lang="en-US" altLang="ko-KR" dirty="0" smtClean="0"/>
              <a:t>/</a:t>
            </a:r>
            <a:r>
              <a:rPr lang="ko-KR" altLang="en-US" dirty="0" smtClean="0"/>
              <a:t>중지</a:t>
            </a:r>
            <a:endParaRPr lang="ko-KR" altLang="en-US" dirty="0"/>
          </a:p>
        </p:txBody>
      </p:sp>
      <p:sp>
        <p:nvSpPr>
          <p:cNvPr id="9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416496" y="980728"/>
            <a:ext cx="8498956" cy="307777"/>
          </a:xfrm>
        </p:spPr>
        <p:txBody>
          <a:bodyPr lIns="72000" rIns="72000" anchor="ctr" anchorCtr="0">
            <a:spAutoFit/>
          </a:bodyPr>
          <a:lstStyle/>
          <a:p>
            <a:pPr marL="176213" lvl="0" indent="-176213"/>
            <a:r>
              <a:rPr lang="ko-KR" altLang="en-US" dirty="0" smtClean="0">
                <a:solidFill>
                  <a:prstClr val="black"/>
                </a:solidFill>
              </a:rPr>
              <a:t>선택적복리후</a:t>
            </a:r>
            <a:r>
              <a:rPr lang="ko-KR" altLang="en-US" dirty="0">
                <a:solidFill>
                  <a:prstClr val="black"/>
                </a:solidFill>
              </a:rPr>
              <a:t>생 </a:t>
            </a:r>
            <a:r>
              <a:rPr lang="ko-KR" altLang="en-US" dirty="0" smtClean="0">
                <a:solidFill>
                  <a:prstClr val="black"/>
                </a:solidFill>
              </a:rPr>
              <a:t>운영 </a:t>
            </a:r>
            <a:r>
              <a:rPr lang="en-US" altLang="ko-KR" dirty="0" smtClean="0">
                <a:solidFill>
                  <a:prstClr val="black"/>
                </a:solidFill>
              </a:rPr>
              <a:t>Web – pflbwb01,02 (</a:t>
            </a:r>
            <a:r>
              <a:rPr lang="en-US" altLang="ko-KR" dirty="0" smtClean="0">
                <a:solidFill>
                  <a:srgbClr val="FF0000"/>
                </a:solidFill>
              </a:rPr>
              <a:t>40.225.192.42, 40.225.192.43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10385"/>
              </p:ext>
            </p:extLst>
          </p:nvPr>
        </p:nvGraphicFramePr>
        <p:xfrm>
          <a:off x="483641" y="1308696"/>
          <a:ext cx="8746459" cy="1744322"/>
        </p:xfrm>
        <a:graphic>
          <a:graphicData uri="http://schemas.openxmlformats.org/drawingml/2006/table">
            <a:tbl>
              <a:tblPr/>
              <a:tblGrid>
                <a:gridCol w="1128565"/>
                <a:gridCol w="3808947"/>
                <a:gridCol w="3808947"/>
              </a:tblGrid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Service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Start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Stop</a:t>
                      </a:r>
                      <a:endParaRPr lang="ko-KR" alt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Web</a:t>
                      </a:r>
                      <a:r>
                        <a:rPr lang="ko-KR" alt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서버</a:t>
                      </a:r>
                      <a:endParaRPr lang="en-US" altLang="ko-KR" sz="1100" b="1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 별</a:t>
                      </a:r>
                      <a:r>
                        <a:rPr lang="en-US" altLang="ko-KR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개별적으로 모두 수행 필요함</a:t>
                      </a:r>
                      <a:r>
                        <a:rPr lang="en-US" altLang="ko-KR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jws3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/web/jws3/domains/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./start.sh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jws3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/web/jws3/domains/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./stop.sh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xecure</a:t>
                      </a:r>
                      <a:r>
                        <a:rPr lang="en-US" sz="1100" b="1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Web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root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/product/xecureweb_ver7/</a:t>
                      </a:r>
                      <a:r>
                        <a:rPr lang="en-US" sz="10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xgate</a:t>
                      </a: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./start.sh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root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l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/product/xecureweb_ver7/</a:t>
                      </a:r>
                      <a:r>
                        <a:rPr lang="en-US" altLang="ko-KR" sz="10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xgate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l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./stop.sh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416496" y="3461072"/>
            <a:ext cx="8498956" cy="307777"/>
          </a:xfrm>
        </p:spPr>
        <p:txBody>
          <a:bodyPr lIns="72000" rIns="72000" anchor="ctr" anchorCtr="0">
            <a:spAutoFit/>
          </a:bodyPr>
          <a:lstStyle/>
          <a:p>
            <a:pPr marL="176213" lvl="0" indent="-176213"/>
            <a:r>
              <a:rPr lang="ko-KR" altLang="en-US" dirty="0">
                <a:solidFill>
                  <a:prstClr val="black"/>
                </a:solidFill>
              </a:rPr>
              <a:t>선택적복리후생 </a:t>
            </a:r>
            <a:r>
              <a:rPr lang="ko-KR" altLang="en-US" dirty="0" smtClean="0">
                <a:solidFill>
                  <a:prstClr val="black"/>
                </a:solidFill>
              </a:rPr>
              <a:t>운영 </a:t>
            </a:r>
            <a:r>
              <a:rPr lang="en-US" altLang="ko-KR" dirty="0" smtClean="0">
                <a:solidFill>
                  <a:prstClr val="black"/>
                </a:solidFill>
              </a:rPr>
              <a:t>WAS – pflbap01,02 (</a:t>
            </a:r>
            <a:r>
              <a:rPr lang="en-US" altLang="ko-KR" dirty="0" smtClean="0">
                <a:solidFill>
                  <a:srgbClr val="FF0000"/>
                </a:solidFill>
              </a:rPr>
              <a:t>40.226.150.117, 40.226.150.118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522789"/>
              </p:ext>
            </p:extLst>
          </p:nvPr>
        </p:nvGraphicFramePr>
        <p:xfrm>
          <a:off x="483641" y="3789040"/>
          <a:ext cx="8746459" cy="1997687"/>
        </p:xfrm>
        <a:graphic>
          <a:graphicData uri="http://schemas.openxmlformats.org/drawingml/2006/table">
            <a:tbl>
              <a:tblPr/>
              <a:tblGrid>
                <a:gridCol w="1128565"/>
                <a:gridCol w="3808947"/>
                <a:gridCol w="3808947"/>
              </a:tblGrid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Service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Start</a:t>
                      </a:r>
                      <a:endParaRPr 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Stop</a:t>
                      </a:r>
                      <a:endParaRPr lang="ko-KR" altLang="en-US" sz="12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jboss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jboss7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/was/jboss7/domains/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./start.sh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jboss7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/was/jboss7/domains/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각 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/Sub </a:t>
                      </a:r>
                      <a:r>
                        <a:rPr lang="ko-KR" alt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도메인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/bin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./start.sh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tibco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mftps</a:t>
                      </a:r>
                      <a:endParaRPr lang="en-US" altLang="ko-KR" sz="1000" b="0" i="0" u="none" strike="noStrike" baseline="0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./cfstart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tibco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 /product/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tibco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mftps</a:t>
                      </a:r>
                      <a:endParaRPr lang="en-US" altLang="ko-KR" sz="1000" b="0" i="0" u="none" strike="noStrike" baseline="0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./cfstop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xecureDB</a:t>
                      </a:r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xecuredb</a:t>
                      </a:r>
                    </a:p>
                    <a:p>
                      <a:pPr algn="l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</a:t>
                      </a:r>
                      <a:r>
                        <a:rPr 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/product/</a:t>
                      </a:r>
                      <a:r>
                        <a:rPr lang="en-US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xecuredb</a:t>
                      </a:r>
                      <a:r>
                        <a:rPr 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/server/bin</a:t>
                      </a:r>
                    </a:p>
                    <a:p>
                      <a:pPr algn="l" rtl="0" fontAlgn="ctr"/>
                      <a:r>
                        <a:rPr lang="en-US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./XDServer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login xecuredb</a:t>
                      </a:r>
                    </a:p>
                    <a:p>
                      <a:pPr algn="l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cd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/product/</a:t>
                      </a:r>
                      <a:r>
                        <a:rPr lang="en-US" altLang="ko-KR" sz="1000" b="0" i="0" u="none" strike="noStrike" baseline="0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xecuredb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/server/bin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./XDServer -q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56">
                <a:tc>
                  <a:txBody>
                    <a:bodyPr/>
                    <a:lstStyle/>
                    <a:p>
                      <a:pPr algn="ctr" rtl="0" fontAlgn="ctr"/>
                      <a:endParaRPr lang="en-US" sz="11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1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DB (Oracle) </a:t>
            </a:r>
            <a:r>
              <a:rPr lang="ko-KR" altLang="en-US" dirty="0" smtClean="0"/>
              <a:t>부문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별첨</a:t>
            </a:r>
            <a:r>
              <a:rPr lang="en-US" altLang="ko-KR" dirty="0" smtClean="0"/>
              <a:t>2. </a:t>
            </a:r>
            <a:r>
              <a:rPr lang="ko-KR" altLang="en-US" dirty="0" smtClean="0"/>
              <a:t>보안 적용</a:t>
            </a:r>
            <a:r>
              <a:rPr lang="en-US" altLang="ko-KR" dirty="0" smtClean="0"/>
              <a:t> </a:t>
            </a:r>
            <a:r>
              <a:rPr lang="ko-KR" altLang="en-US" dirty="0" smtClean="0"/>
              <a:t>기준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558500" y="1376772"/>
            <a:ext cx="8498956" cy="866904"/>
          </a:xfrm>
        </p:spPr>
        <p:txBody>
          <a:bodyPr lIns="36000" rIns="36000">
            <a:spAutoFit/>
          </a:bodyPr>
          <a:lstStyle/>
          <a:p>
            <a:pPr marL="176213" indent="-176213"/>
            <a:r>
              <a:rPr lang="ko-KR" altLang="en-US" dirty="0" smtClean="0"/>
              <a:t>기준 </a:t>
            </a:r>
            <a:r>
              <a:rPr lang="en-US" altLang="ko-KR" dirty="0" smtClean="0"/>
              <a:t>: (SSC-E2-05) </a:t>
            </a:r>
            <a:r>
              <a:rPr lang="ko-KR" altLang="en-US" dirty="0" smtClean="0"/>
              <a:t>삼성보안지수</a:t>
            </a:r>
            <a:r>
              <a:rPr lang="en-US" altLang="ko-KR" dirty="0" smtClean="0"/>
              <a:t>-IT</a:t>
            </a:r>
            <a:r>
              <a:rPr lang="ko-KR" altLang="en-US" dirty="0" smtClean="0"/>
              <a:t>보안</a:t>
            </a:r>
            <a:r>
              <a:rPr lang="en-US" altLang="ko-KR" dirty="0" smtClean="0"/>
              <a:t>-</a:t>
            </a:r>
            <a:r>
              <a:rPr lang="ko-KR" altLang="en-US" dirty="0" smtClean="0"/>
              <a:t>별첨</a:t>
            </a:r>
            <a:r>
              <a:rPr lang="en-US" altLang="ko-KR" dirty="0" smtClean="0"/>
              <a:t>3) </a:t>
            </a:r>
            <a:r>
              <a:rPr lang="ko-KR" altLang="en-US" dirty="0" smtClean="0"/>
              <a:t>데이터베이스</a:t>
            </a:r>
            <a:r>
              <a:rPr lang="en-US" altLang="ko-KR" dirty="0" smtClean="0"/>
              <a:t>.</a:t>
            </a:r>
            <a:r>
              <a:rPr lang="en-US" altLang="ko-KR" dirty="0" err="1" smtClean="0"/>
              <a:t>xlsx</a:t>
            </a:r>
            <a:endParaRPr lang="en-US" altLang="ko-KR" dirty="0" smtClean="0"/>
          </a:p>
          <a:p>
            <a:pPr marL="176213" indent="-176213">
              <a:buNone/>
            </a:pPr>
            <a:r>
              <a:rPr lang="en-US" altLang="ko-KR" dirty="0" smtClean="0"/>
              <a:t>           [SSC-D5-08] </a:t>
            </a:r>
            <a:r>
              <a:rPr lang="ko-KR" altLang="en-US" dirty="0" smtClean="0"/>
              <a:t>데이터베이스 보안가이드 </a:t>
            </a:r>
            <a:r>
              <a:rPr lang="en-US" altLang="ko-KR" dirty="0" smtClean="0"/>
              <a:t>131220[1].</a:t>
            </a:r>
            <a:r>
              <a:rPr lang="en-US" altLang="ko-KR" dirty="0" err="1" smtClean="0"/>
              <a:t>gul</a:t>
            </a:r>
            <a:endParaRPr lang="en-US" altLang="ko-KR" dirty="0" smtClean="0"/>
          </a:p>
          <a:p>
            <a:pPr marL="176213" indent="-176213">
              <a:buNone/>
            </a:pPr>
            <a:r>
              <a:rPr lang="en-US" altLang="ko-KR" dirty="0" smtClean="0"/>
              <a:t>           (</a:t>
            </a:r>
            <a:r>
              <a:rPr lang="ko-KR" altLang="en-US" dirty="0" smtClean="0"/>
              <a:t>삼성카</a:t>
            </a:r>
            <a:r>
              <a:rPr lang="ko-KR" altLang="en-US" dirty="0"/>
              <a:t>드</a:t>
            </a:r>
            <a:r>
              <a:rPr lang="en-US" altLang="ko-KR" dirty="0"/>
              <a:t>)</a:t>
            </a:r>
            <a:r>
              <a:rPr lang="en-US" altLang="ko-KR" dirty="0" smtClean="0"/>
              <a:t>PISA</a:t>
            </a:r>
            <a:r>
              <a:rPr lang="en-US" altLang="ko-KR" dirty="0"/>
              <a:t>_</a:t>
            </a:r>
            <a:r>
              <a:rPr lang="ko-KR" altLang="en-US" dirty="0"/>
              <a:t>진단체크리스트</a:t>
            </a:r>
            <a:r>
              <a:rPr lang="en-US" altLang="ko-KR" dirty="0"/>
              <a:t>_ORACLE_v3.4_</a:t>
            </a:r>
            <a:r>
              <a:rPr lang="ko-KR" altLang="en-US" dirty="0"/>
              <a:t>배포</a:t>
            </a:r>
            <a:r>
              <a:rPr lang="en-US" altLang="ko-KR" dirty="0"/>
              <a:t>_20140813</a:t>
            </a:r>
          </a:p>
        </p:txBody>
      </p:sp>
    </p:spTree>
    <p:extLst>
      <p:ext uri="{BB962C8B-B14F-4D97-AF65-F5344CB8AC3E}">
        <p14:creationId xmlns:p14="http://schemas.microsoft.com/office/powerpoint/2010/main" val="26673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제품별  기술지원 담당자</a:t>
            </a: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별첨</a:t>
            </a:r>
            <a:r>
              <a:rPr lang="en-US" altLang="ko-KR" dirty="0" smtClean="0"/>
              <a:t>3. </a:t>
            </a:r>
            <a:r>
              <a:rPr lang="ko-KR" altLang="en-US" dirty="0" smtClean="0"/>
              <a:t>기술지원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4"/>
          </p:nvPr>
        </p:nvSpPr>
        <p:spPr>
          <a:xfrm>
            <a:off x="558500" y="1376772"/>
            <a:ext cx="8498956" cy="576211"/>
          </a:xfrm>
        </p:spPr>
        <p:txBody>
          <a:bodyPr/>
          <a:lstStyle/>
          <a:p>
            <a:pPr marL="176213" lvl="0" indent="-176213"/>
            <a:r>
              <a:rPr lang="en-US" altLang="ko-KR" dirty="0" smtClean="0"/>
              <a:t>H/W </a:t>
            </a:r>
            <a:r>
              <a:rPr lang="ko-KR" altLang="en-US" dirty="0" smtClean="0"/>
              <a:t>부문은  인프라센터 담당자가 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지원하며</a:t>
            </a:r>
            <a:r>
              <a:rPr lang="en-US" altLang="ko-KR" dirty="0" smtClean="0"/>
              <a:t>,  S/W </a:t>
            </a:r>
            <a:r>
              <a:rPr lang="ko-KR" altLang="en-US" dirty="0" smtClean="0"/>
              <a:t>부문은  각 업체와 기술지원 체결</a:t>
            </a:r>
            <a:r>
              <a:rPr lang="en-US" altLang="ko-KR" dirty="0" smtClean="0"/>
              <a:t>(</a:t>
            </a:r>
            <a:r>
              <a:rPr lang="ko-KR" altLang="en-US" dirty="0" smtClean="0"/>
              <a:t>필요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428990"/>
              </p:ext>
            </p:extLst>
          </p:nvPr>
        </p:nvGraphicFramePr>
        <p:xfrm>
          <a:off x="596516" y="1916831"/>
          <a:ext cx="8712968" cy="3816425"/>
        </p:xfrm>
        <a:graphic>
          <a:graphicData uri="http://schemas.openxmlformats.org/drawingml/2006/table">
            <a:tbl>
              <a:tblPr/>
              <a:tblGrid>
                <a:gridCol w="726125"/>
                <a:gridCol w="1272905"/>
                <a:gridCol w="1571636"/>
                <a:gridCol w="3143272"/>
                <a:gridCol w="1999030"/>
              </a:tblGrid>
              <a:tr h="252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부문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제품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담당자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연락처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1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소속</a:t>
                      </a:r>
                      <a:endParaRPr lang="en-US" sz="10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4145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Network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김중수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책임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  <a:hlinkClick r:id="rId2"/>
                        </a:rPr>
                        <a:t>kimjungsu@samsung.com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0</a:t>
                      </a:r>
                      <a:r>
                        <a:rPr lang="en-US" altLang="ko-KR" sz="1000" dirty="0" smtClean="0">
                          <a:effectLst/>
                        </a:rPr>
                        <a:t>10-8208-2046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운영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그룹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인프라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_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클라우드운영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68"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김동찬 </a:t>
                      </a:r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수석보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  <a:hlinkClick r:id="rId2"/>
                        </a:rPr>
                        <a:t>etbt21c.@samsung.com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0</a:t>
                      </a:r>
                      <a:r>
                        <a:rPr lang="en-US" altLang="ko-KR" sz="1000" dirty="0" smtClean="0">
                          <a:effectLst/>
                        </a:rPr>
                        <a:t>10-7912-5786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네트워크그룹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인프라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_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금융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서비스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7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Server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정민재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책임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  <a:hlinkClick r:id="rId3"/>
                        </a:rPr>
                        <a:t>minjae.chung@samsung.com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010-7560-0415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금융시스템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그룹</a:t>
                      </a:r>
                      <a:endParaRPr lang="en-US" altLang="ko-KR" sz="1000" b="0" i="0" u="none" strike="noStrike" dirty="0" smtClean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인프라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_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금융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서비스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Jboss EWS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홍재우 상무</a:t>
                      </a:r>
                      <a:endParaRPr lang="en-US" altLang="ko-K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손준영 과장</a:t>
                      </a:r>
                      <a:endParaRPr lang="en-US" altLang="ko-K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ko-KR" altLang="en-US" sz="10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최만웅</a:t>
                      </a:r>
                      <a:r>
                        <a:rPr lang="ko-KR" alt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부장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4"/>
                        </a:rPr>
                        <a:t>jwhong@osci.kr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010-2088-7751</a:t>
                      </a:r>
                    </a:p>
                    <a:p>
                      <a:pPr algn="ctr" rtl="0" fontAlgn="ctr"/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5"/>
                        </a:rPr>
                        <a:t>jyson@osci.kr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010-7244-8147</a:t>
                      </a:r>
                    </a:p>
                    <a:p>
                      <a:pPr algn="ctr" rtl="0" fontAlgn="ctr"/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6"/>
                        </a:rPr>
                        <a:t>mwchoi@osci.kr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010-7199-4170</a:t>
                      </a:r>
                      <a:endParaRPr lang="en-US" altLang="ko-KR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Open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Source Consulting(OSC)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Jboss EAP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Oracle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김홍성 부장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7"/>
                        </a:rPr>
                        <a:t>hskimgm@bicns.com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010-8898-119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배치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관리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Control-M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하영부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대리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8"/>
                        </a:rPr>
                        <a:t>hyb86@sysgate.co.kr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010-7755-7385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시스게이트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보안툴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1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xecureweb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정상훈 대리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9"/>
                        </a:rPr>
                        <a:t>sanghoon@hsecure.co.kr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010-5005-8262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한컴시큐어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xecuredb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박대운 대리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9"/>
                        </a:rPr>
                        <a:t>daewoon@hsecure.co.kr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010-9795-3630</a:t>
                      </a: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한컴시큐어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nProtect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신성휘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대리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010-5499-4415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잉카인터넷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WebCube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홍인수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대리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011-9941-7459</a:t>
                      </a:r>
                    </a:p>
                  </a:txBody>
                  <a:tcPr marL="72000" marR="72000" marT="72000" marB="7200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48" marR="8348" marT="83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31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730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dirty="0" smtClean="0"/>
              <a:t>(</a:t>
            </a:r>
            <a:r>
              <a:rPr lang="ko-KR" altLang="en-US" dirty="0" smtClean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시스템 구성도</a:t>
            </a:r>
            <a:endParaRPr lang="en-US" altLang="ko-KR" dirty="0" smtClean="0"/>
          </a:p>
          <a:p>
            <a:pPr>
              <a:lnSpc>
                <a:spcPct val="100000"/>
              </a:lnSpc>
            </a:pPr>
            <a:r>
              <a:rPr lang="en-US" altLang="ko-KR" dirty="0" smtClean="0"/>
              <a:t>(</a:t>
            </a:r>
            <a:r>
              <a:rPr lang="ko-KR" altLang="en-US" dirty="0" smtClean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</a:t>
            </a:r>
            <a:r>
              <a:rPr lang="en-US" altLang="ko-KR" dirty="0" smtClean="0"/>
              <a:t>O/S  </a:t>
            </a:r>
            <a:r>
              <a:rPr lang="ko-KR" altLang="en-US" dirty="0" smtClean="0"/>
              <a:t>구성</a:t>
            </a:r>
            <a:endParaRPr lang="en-US" altLang="ko-KR" dirty="0" smtClean="0"/>
          </a:p>
          <a:p>
            <a:pPr>
              <a:lnSpc>
                <a:spcPct val="100000"/>
              </a:lnSpc>
            </a:pPr>
            <a:r>
              <a:rPr lang="en-US" altLang="ko-KR" dirty="0" smtClean="0"/>
              <a:t>(</a:t>
            </a:r>
            <a:r>
              <a:rPr lang="ko-KR" altLang="en-US" dirty="0" smtClean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</a:t>
            </a:r>
            <a:r>
              <a:rPr lang="en-US" altLang="ko-KR" dirty="0" smtClean="0"/>
              <a:t>DB </a:t>
            </a:r>
            <a:r>
              <a:rPr lang="ko-KR" altLang="en-US" dirty="0" smtClean="0"/>
              <a:t>구성</a:t>
            </a:r>
            <a:endParaRPr lang="en-US" altLang="ko-KR" dirty="0" smtClean="0"/>
          </a:p>
          <a:p>
            <a:pPr>
              <a:lnSpc>
                <a:spcPct val="100000"/>
              </a:lnSpc>
            </a:pPr>
            <a:r>
              <a:rPr lang="en-US" altLang="ko-KR" dirty="0" smtClean="0"/>
              <a:t>(</a:t>
            </a:r>
            <a:r>
              <a:rPr lang="ko-KR" altLang="en-US" dirty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</a:t>
            </a:r>
            <a:r>
              <a:rPr lang="ko-KR" altLang="en-US" dirty="0"/>
              <a:t>이중화 운영 구성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별첨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서비스</a:t>
            </a:r>
            <a:r>
              <a:rPr lang="en-US" altLang="ko-KR" dirty="0" smtClean="0"/>
              <a:t> </a:t>
            </a:r>
            <a:r>
              <a:rPr lang="ko-KR" altLang="en-US" dirty="0" smtClean="0"/>
              <a:t>가동</a:t>
            </a:r>
            <a:r>
              <a:rPr lang="en-US" altLang="ko-KR" dirty="0" smtClean="0"/>
              <a:t>/</a:t>
            </a:r>
            <a:r>
              <a:rPr lang="ko-KR" altLang="en-US" dirty="0" smtClean="0"/>
              <a:t>중지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별첨</a:t>
            </a:r>
            <a:r>
              <a:rPr lang="en-US" altLang="ko-KR" dirty="0" smtClean="0"/>
              <a:t>2. </a:t>
            </a:r>
            <a:r>
              <a:rPr lang="ko-KR" altLang="en-US" dirty="0" smtClean="0"/>
              <a:t>보안 적용 기준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별첨</a:t>
            </a:r>
            <a:r>
              <a:rPr lang="en-US" altLang="ko-KR" dirty="0" smtClean="0"/>
              <a:t>3. </a:t>
            </a:r>
            <a:r>
              <a:rPr lang="ko-KR" altLang="en-US" dirty="0" smtClean="0"/>
              <a:t>비상 연락망</a:t>
            </a:r>
            <a:endParaRPr lang="en-US" altLang="ko-KR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ko-KR" altLang="en-US" dirty="0" smtClean="0"/>
              <a:t>별</a:t>
            </a:r>
            <a:r>
              <a:rPr lang="ko-KR" altLang="en-US" dirty="0"/>
              <a:t>첨</a:t>
            </a:r>
            <a:r>
              <a:rPr lang="en-US" altLang="ko-KR" dirty="0" smtClean="0"/>
              <a:t>4. Raw Device Data File </a:t>
            </a:r>
            <a:r>
              <a:rPr lang="ko-KR" altLang="en-US" dirty="0" smtClean="0"/>
              <a:t>관리</a:t>
            </a:r>
            <a:r>
              <a:rPr lang="en-US" altLang="ko-KR" dirty="0" smtClean="0"/>
              <a:t>(PFLB)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88881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I. (</a:t>
            </a:r>
            <a:r>
              <a:rPr lang="ko-KR" altLang="en-US" dirty="0" smtClean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시스템 물리적 구성도</a:t>
            </a:r>
            <a:endParaRPr lang="ko-KR" altLang="en-US" dirty="0"/>
          </a:p>
        </p:txBody>
      </p:sp>
      <p:sp>
        <p:nvSpPr>
          <p:cNvPr id="145" name="모서리가 둥근 직사각형 144"/>
          <p:cNvSpPr/>
          <p:nvPr/>
        </p:nvSpPr>
        <p:spPr>
          <a:xfrm>
            <a:off x="5855921" y="4104321"/>
            <a:ext cx="1428489" cy="1147414"/>
          </a:xfrm>
          <a:prstGeom prst="roundRect">
            <a:avLst>
              <a:gd name="adj" fmla="val 5393"/>
            </a:avLst>
          </a:prstGeom>
          <a:solidFill>
            <a:schemeClr val="accent5">
              <a:lumMod val="20000"/>
              <a:lumOff val="80000"/>
              <a:alpha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62" name="모서리가 둥근 직사각형 161"/>
          <p:cNvSpPr/>
          <p:nvPr/>
        </p:nvSpPr>
        <p:spPr>
          <a:xfrm>
            <a:off x="5849147" y="2708920"/>
            <a:ext cx="1408109" cy="1210246"/>
          </a:xfrm>
          <a:prstGeom prst="roundRect">
            <a:avLst>
              <a:gd name="adj" fmla="val 7809"/>
            </a:avLst>
          </a:prstGeom>
          <a:solidFill>
            <a:schemeClr val="accent4">
              <a:lumMod val="20000"/>
              <a:lumOff val="80000"/>
              <a:alpha val="7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64" name="모서리가 둥근 직사각형 163"/>
          <p:cNvSpPr/>
          <p:nvPr/>
        </p:nvSpPr>
        <p:spPr>
          <a:xfrm>
            <a:off x="3584848" y="2708920"/>
            <a:ext cx="2165911" cy="1210246"/>
          </a:xfrm>
          <a:prstGeom prst="roundRect">
            <a:avLst>
              <a:gd name="adj" fmla="val 7809"/>
            </a:avLst>
          </a:prstGeom>
          <a:solidFill>
            <a:schemeClr val="accent4">
              <a:lumMod val="20000"/>
              <a:lumOff val="80000"/>
              <a:alpha val="7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65" name="모서리가 둥근 직사각형 164"/>
          <p:cNvSpPr/>
          <p:nvPr/>
        </p:nvSpPr>
        <p:spPr>
          <a:xfrm>
            <a:off x="5849147" y="1286663"/>
            <a:ext cx="1408109" cy="1210246"/>
          </a:xfrm>
          <a:prstGeom prst="roundRect">
            <a:avLst>
              <a:gd name="adj" fmla="val 7809"/>
            </a:avLst>
          </a:prstGeom>
          <a:solidFill>
            <a:schemeClr val="accent4">
              <a:lumMod val="20000"/>
              <a:lumOff val="80000"/>
              <a:alpha val="7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66" name="AutoShape 167"/>
          <p:cNvSpPr>
            <a:spLocks noChangeArrowheads="1"/>
          </p:cNvSpPr>
          <p:nvPr/>
        </p:nvSpPr>
        <p:spPr bwMode="auto">
          <a:xfrm>
            <a:off x="7425087" y="1197229"/>
            <a:ext cx="1918907" cy="5373590"/>
          </a:xfrm>
          <a:prstGeom prst="roundRect">
            <a:avLst>
              <a:gd name="adj" fmla="val 4485"/>
            </a:avLst>
          </a:prstGeom>
          <a:solidFill>
            <a:srgbClr val="99CC00">
              <a:alpha val="15000"/>
            </a:srgbClr>
          </a:solidFill>
          <a:ln w="9525" algn="ctr">
            <a:noFill/>
            <a:prstDash val="dash"/>
            <a:round/>
            <a:headEnd/>
            <a:tailEnd/>
          </a:ln>
        </p:spPr>
        <p:txBody>
          <a:bodyPr wrap="none" anchor="ctr"/>
          <a:lstStyle/>
          <a:p>
            <a:pPr fontAlgn="auto" latinLnBrk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kern="0">
              <a:solidFill>
                <a:srgbClr val="386FB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67" name="직선 연결선 166"/>
          <p:cNvCxnSpPr>
            <a:stCxn id="309" idx="2"/>
            <a:endCxn id="257" idx="0"/>
          </p:cNvCxnSpPr>
          <p:nvPr/>
        </p:nvCxnSpPr>
        <p:spPr>
          <a:xfrm>
            <a:off x="4594460" y="5146240"/>
            <a:ext cx="1277562" cy="241834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직선 연결선 167"/>
          <p:cNvCxnSpPr>
            <a:stCxn id="313" idx="2"/>
            <a:endCxn id="258" idx="0"/>
          </p:cNvCxnSpPr>
          <p:nvPr/>
        </p:nvCxnSpPr>
        <p:spPr>
          <a:xfrm flipH="1">
            <a:off x="5472979" y="5143485"/>
            <a:ext cx="1041567" cy="244894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직선 연결선 168"/>
          <p:cNvCxnSpPr/>
          <p:nvPr/>
        </p:nvCxnSpPr>
        <p:spPr>
          <a:xfrm>
            <a:off x="7359867" y="1147058"/>
            <a:ext cx="28558" cy="529264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연결선 169"/>
          <p:cNvCxnSpPr/>
          <p:nvPr/>
        </p:nvCxnSpPr>
        <p:spPr>
          <a:xfrm>
            <a:off x="833304" y="1196752"/>
            <a:ext cx="6336704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직사각형 170"/>
          <p:cNvSpPr/>
          <p:nvPr/>
        </p:nvSpPr>
        <p:spPr>
          <a:xfrm>
            <a:off x="1652969" y="928051"/>
            <a:ext cx="563558" cy="1870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체" pitchFamily="49" charset="-127"/>
                <a:ea typeface="돋움체" pitchFamily="49" charset="-127"/>
              </a:rPr>
              <a:t>210</a:t>
            </a:r>
            <a:r>
              <a:rPr lang="ko-KR" altLang="en-US" sz="800" dirty="0" smtClean="0">
                <a:solidFill>
                  <a:schemeClr val="tx1"/>
                </a:solidFill>
                <a:latin typeface="돋움체" pitchFamily="49" charset="-127"/>
                <a:ea typeface="돋움체" pitchFamily="49" charset="-127"/>
              </a:rPr>
              <a:t>망</a:t>
            </a:r>
            <a:r>
              <a:rPr lang="en-US" altLang="ko-KR" sz="800" dirty="0" smtClean="0">
                <a:solidFill>
                  <a:schemeClr val="tx1"/>
                </a:solidFill>
                <a:latin typeface="돋움체" pitchFamily="49" charset="-127"/>
                <a:ea typeface="돋움체" pitchFamily="49" charset="-127"/>
              </a:rPr>
              <a:t>IP</a:t>
            </a:r>
            <a:endParaRPr lang="ko-KR" altLang="en-US" sz="800" dirty="0">
              <a:solidFill>
                <a:schemeClr val="tx1"/>
              </a:solidFill>
              <a:latin typeface="돋움체" pitchFamily="49" charset="-127"/>
              <a:ea typeface="돋움체" pitchFamily="49" charset="-127"/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2656550" y="1342817"/>
            <a:ext cx="387514" cy="1383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L4 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173" name="직선 연결선 172"/>
          <p:cNvCxnSpPr>
            <a:endCxn id="171" idx="1"/>
          </p:cNvCxnSpPr>
          <p:nvPr/>
        </p:nvCxnSpPr>
        <p:spPr>
          <a:xfrm>
            <a:off x="1481360" y="1021567"/>
            <a:ext cx="171609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직선 연결선 173"/>
          <p:cNvCxnSpPr>
            <a:stCxn id="171" idx="3"/>
            <a:endCxn id="239" idx="1"/>
          </p:cNvCxnSpPr>
          <p:nvPr/>
        </p:nvCxnSpPr>
        <p:spPr>
          <a:xfrm>
            <a:off x="2216527" y="1021567"/>
            <a:ext cx="271789" cy="4226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연결선 199"/>
          <p:cNvCxnSpPr/>
          <p:nvPr/>
        </p:nvCxnSpPr>
        <p:spPr>
          <a:xfrm>
            <a:off x="2622530" y="2582660"/>
            <a:ext cx="4646538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모서리가 둥근 직사각형 207"/>
          <p:cNvSpPr/>
          <p:nvPr/>
        </p:nvSpPr>
        <p:spPr>
          <a:xfrm>
            <a:off x="3224808" y="2474648"/>
            <a:ext cx="504056" cy="216024"/>
          </a:xfrm>
          <a:prstGeom prst="roundRect">
            <a:avLst>
              <a:gd name="adj" fmla="val 8248"/>
            </a:avLst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방화벽</a:t>
            </a:r>
            <a:endParaRPr lang="en-US" altLang="ko-KR" sz="800" b="1" dirty="0" smtClean="0">
              <a:solidFill>
                <a:schemeClr val="tx1"/>
              </a:solidFill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2849528" y="5013176"/>
            <a:ext cx="646011" cy="24622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spAutoFit/>
          </a:bodyPr>
          <a:lstStyle/>
          <a:p>
            <a:r>
              <a:rPr lang="en-US" altLang="ko-KR" sz="800" b="1" dirty="0" smtClean="0"/>
              <a:t>WAS/DB Zone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800" b="1" dirty="0" smtClean="0"/>
              <a:t>(40.226.50.0)</a:t>
            </a:r>
            <a:endParaRPr lang="ko-KR" altLang="en-US" sz="800" b="1" dirty="0" smtClean="0"/>
          </a:p>
        </p:txBody>
      </p:sp>
      <p:grpSp>
        <p:nvGrpSpPr>
          <p:cNvPr id="210" name="그룹 209"/>
          <p:cNvGrpSpPr/>
          <p:nvPr/>
        </p:nvGrpSpPr>
        <p:grpSpPr>
          <a:xfrm>
            <a:off x="684733" y="5617592"/>
            <a:ext cx="1032762" cy="741275"/>
            <a:chOff x="7859718" y="5928085"/>
            <a:chExt cx="1032762" cy="741275"/>
          </a:xfrm>
        </p:grpSpPr>
        <p:sp>
          <p:nvSpPr>
            <p:cNvPr id="214" name="직사각형 213"/>
            <p:cNvSpPr/>
            <p:nvPr/>
          </p:nvSpPr>
          <p:spPr>
            <a:xfrm>
              <a:off x="7859718" y="6079721"/>
              <a:ext cx="1032762" cy="58963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r>
                <a:rPr lang="en-US" altLang="ko-KR" sz="800" dirty="0">
                  <a:solidFill>
                    <a:schemeClr val="tx1"/>
                  </a:solidFill>
                </a:rPr>
                <a:t> </a:t>
              </a:r>
              <a:r>
                <a:rPr lang="en-US" altLang="ko-KR" sz="800" dirty="0" smtClean="0">
                  <a:solidFill>
                    <a:schemeClr val="tx1"/>
                  </a:solidFill>
                </a:rPr>
                <a:t>     Logical conn</a:t>
              </a:r>
            </a:p>
            <a:p>
              <a:r>
                <a:rPr lang="en-US" altLang="ko-KR" sz="800" dirty="0" smtClean="0">
                  <a:solidFill>
                    <a:schemeClr val="tx1"/>
                  </a:solidFill>
                </a:rPr>
                <a:t>      Physical conn</a:t>
              </a:r>
            </a:p>
            <a:p>
              <a:r>
                <a:rPr lang="en-US" altLang="ko-KR" sz="800" dirty="0" smtClean="0">
                  <a:solidFill>
                    <a:schemeClr val="tx1"/>
                  </a:solidFill>
                </a:rPr>
                <a:t>      Standby </a:t>
              </a:r>
              <a:r>
                <a:rPr lang="en-US" altLang="ko-KR" sz="800" dirty="0" err="1" smtClean="0">
                  <a:solidFill>
                    <a:schemeClr val="tx1"/>
                  </a:solidFill>
                </a:rPr>
                <a:t>conn</a:t>
              </a:r>
              <a:endParaRPr lang="en-US" altLang="ko-KR" sz="800" dirty="0" smtClean="0">
                <a:solidFill>
                  <a:schemeClr val="tx1"/>
                </a:solidFill>
              </a:endParaRPr>
            </a:p>
            <a:p>
              <a:endParaRPr lang="en-US" altLang="ko-KR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5" name="직사각형 214"/>
            <p:cNvSpPr/>
            <p:nvPr/>
          </p:nvSpPr>
          <p:spPr>
            <a:xfrm>
              <a:off x="7859718" y="5928085"/>
              <a:ext cx="1032762" cy="15163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ko-KR" altLang="en-US" sz="800" b="1" dirty="0" smtClean="0">
                  <a:solidFill>
                    <a:schemeClr val="tx1"/>
                  </a:solidFill>
                </a:rPr>
                <a:t>범례</a:t>
              </a:r>
              <a:endParaRPr lang="ko-KR" altLang="en-US" sz="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16" name="직선 연결선 215"/>
            <p:cNvCxnSpPr/>
            <p:nvPr/>
          </p:nvCxnSpPr>
          <p:spPr>
            <a:xfrm flipH="1">
              <a:off x="7925568" y="6314786"/>
              <a:ext cx="168548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직선 연결선 216"/>
            <p:cNvCxnSpPr/>
            <p:nvPr/>
          </p:nvCxnSpPr>
          <p:spPr>
            <a:xfrm flipH="1">
              <a:off x="7925568" y="6442927"/>
              <a:ext cx="16854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직선 연결선 217"/>
            <p:cNvCxnSpPr/>
            <p:nvPr/>
          </p:nvCxnSpPr>
          <p:spPr>
            <a:xfrm flipH="1">
              <a:off x="7925568" y="6189820"/>
              <a:ext cx="168548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9" name="직선 연결선 218"/>
          <p:cNvCxnSpPr>
            <a:stCxn id="309" idx="2"/>
            <a:endCxn id="258" idx="0"/>
          </p:cNvCxnSpPr>
          <p:nvPr/>
        </p:nvCxnSpPr>
        <p:spPr>
          <a:xfrm>
            <a:off x="4594460" y="5146240"/>
            <a:ext cx="878519" cy="242139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연결선 219"/>
          <p:cNvCxnSpPr>
            <a:stCxn id="313" idx="2"/>
            <a:endCxn id="257" idx="0"/>
          </p:cNvCxnSpPr>
          <p:nvPr/>
        </p:nvCxnSpPr>
        <p:spPr>
          <a:xfrm flipH="1">
            <a:off x="5872022" y="5143485"/>
            <a:ext cx="642524" cy="244589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모서리가 둥근 직사각형 220"/>
          <p:cNvSpPr/>
          <p:nvPr/>
        </p:nvSpPr>
        <p:spPr>
          <a:xfrm>
            <a:off x="7256380" y="5241922"/>
            <a:ext cx="252282" cy="422252"/>
          </a:xfrm>
          <a:prstGeom prst="roundRect">
            <a:avLst>
              <a:gd name="adj" fmla="val 8248"/>
            </a:avLst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방</a:t>
            </a:r>
            <a:endParaRPr lang="en-US" altLang="ko-KR" sz="8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화</a:t>
            </a:r>
            <a:endParaRPr lang="en-US" altLang="ko-KR" sz="8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벽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223" name="모서리가 둥근 직사각형 222"/>
          <p:cNvSpPr/>
          <p:nvPr/>
        </p:nvSpPr>
        <p:spPr>
          <a:xfrm>
            <a:off x="3595523" y="1291620"/>
            <a:ext cx="2165911" cy="1210246"/>
          </a:xfrm>
          <a:prstGeom prst="roundRect">
            <a:avLst>
              <a:gd name="adj" fmla="val 7809"/>
            </a:avLst>
          </a:prstGeom>
          <a:solidFill>
            <a:schemeClr val="accent4">
              <a:lumMod val="20000"/>
              <a:lumOff val="80000"/>
              <a:alpha val="7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224" name="직사각형 223"/>
          <p:cNvSpPr/>
          <p:nvPr/>
        </p:nvSpPr>
        <p:spPr>
          <a:xfrm>
            <a:off x="6033120" y="1455182"/>
            <a:ext cx="104378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pitcwb0b</a:t>
            </a:r>
          </a:p>
        </p:txBody>
      </p:sp>
      <p:sp>
        <p:nvSpPr>
          <p:cNvPr id="225" name="직사각형 224"/>
          <p:cNvSpPr/>
          <p:nvPr/>
        </p:nvSpPr>
        <p:spPr>
          <a:xfrm>
            <a:off x="6033120" y="1599198"/>
            <a:ext cx="1043786" cy="82169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/>
          </a:p>
        </p:txBody>
      </p:sp>
      <p:sp>
        <p:nvSpPr>
          <p:cNvPr id="226" name="직사각형 225"/>
          <p:cNvSpPr/>
          <p:nvPr/>
        </p:nvSpPr>
        <p:spPr>
          <a:xfrm>
            <a:off x="3920879" y="1455182"/>
            <a:ext cx="1742128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pitcwb0a</a:t>
            </a:r>
          </a:p>
        </p:txBody>
      </p:sp>
      <p:sp>
        <p:nvSpPr>
          <p:cNvPr id="227" name="직사각형 226"/>
          <p:cNvSpPr/>
          <p:nvPr/>
        </p:nvSpPr>
        <p:spPr>
          <a:xfrm>
            <a:off x="3920879" y="1599198"/>
            <a:ext cx="1742128" cy="82169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/>
          </a:p>
        </p:txBody>
      </p:sp>
      <p:sp>
        <p:nvSpPr>
          <p:cNvPr id="228" name="TextBox 227"/>
          <p:cNvSpPr txBox="1"/>
          <p:nvPr/>
        </p:nvSpPr>
        <p:spPr>
          <a:xfrm>
            <a:off x="3893546" y="1612567"/>
            <a:ext cx="843430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dirty="0" smtClean="0"/>
              <a:t>[Oracle Linux 7.2]</a:t>
            </a:r>
          </a:p>
          <a:p>
            <a:r>
              <a:rPr lang="en-US" altLang="ko-KR" sz="700" dirty="0" smtClean="0"/>
              <a:t>CPU 2Core</a:t>
            </a:r>
          </a:p>
          <a:p>
            <a:r>
              <a:rPr lang="en-US" altLang="ko-KR" sz="700" dirty="0" smtClean="0"/>
              <a:t>MEM 32GB </a:t>
            </a:r>
            <a:endParaRPr lang="ko-KR" altLang="en-US" sz="700" dirty="0" smtClean="0"/>
          </a:p>
        </p:txBody>
      </p:sp>
      <p:sp>
        <p:nvSpPr>
          <p:cNvPr id="229" name="모서리가 둥근 직사각형 228"/>
          <p:cNvSpPr/>
          <p:nvPr/>
        </p:nvSpPr>
        <p:spPr>
          <a:xfrm>
            <a:off x="4501102" y="1791716"/>
            <a:ext cx="531526" cy="22405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Apache 2.4</a:t>
            </a:r>
          </a:p>
          <a:p>
            <a:pPr algn="ctr">
              <a:lnSpc>
                <a:spcPct val="110000"/>
              </a:lnSpc>
            </a:pPr>
            <a:r>
              <a:rPr lang="ko-KR" altLang="en-US" sz="650" b="1" dirty="0" smtClean="0">
                <a:solidFill>
                  <a:schemeClr val="tx1"/>
                </a:solidFill>
              </a:rPr>
              <a:t>브랜드관리</a:t>
            </a:r>
            <a:endParaRPr lang="en-US" altLang="ko-KR" sz="650" b="1" dirty="0" smtClean="0">
              <a:solidFill>
                <a:schemeClr val="tx1"/>
              </a:solidFill>
            </a:endParaRPr>
          </a:p>
        </p:txBody>
      </p:sp>
      <p:sp>
        <p:nvSpPr>
          <p:cNvPr id="230" name="모서리가 둥근 직사각형 229"/>
          <p:cNvSpPr/>
          <p:nvPr/>
        </p:nvSpPr>
        <p:spPr>
          <a:xfrm>
            <a:off x="6168597" y="1791336"/>
            <a:ext cx="809670" cy="50413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Apache 2.4</a:t>
            </a:r>
          </a:p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(JBOSS EWS 3.0.3)</a:t>
            </a:r>
          </a:p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(4</a:t>
            </a:r>
            <a:r>
              <a:rPr lang="ko-KR" altLang="en-US" sz="650" b="1" dirty="0" smtClean="0">
                <a:solidFill>
                  <a:schemeClr val="tx1"/>
                </a:solidFill>
              </a:rPr>
              <a:t>개 업무</a:t>
            </a:r>
            <a:r>
              <a:rPr lang="en-US" altLang="ko-KR" sz="650" b="1" dirty="0" smtClean="0">
                <a:solidFill>
                  <a:schemeClr val="tx1"/>
                </a:solidFill>
              </a:rPr>
              <a:t>*1</a:t>
            </a:r>
            <a:r>
              <a:rPr lang="ko-KR" altLang="en-US" sz="650" b="1" dirty="0" smtClean="0">
                <a:solidFill>
                  <a:schemeClr val="tx1"/>
                </a:solidFill>
              </a:rPr>
              <a:t>개 </a:t>
            </a:r>
            <a:r>
              <a:rPr lang="en-US" altLang="ko-KR" sz="650" b="1" dirty="0" err="1" smtClean="0">
                <a:solidFill>
                  <a:schemeClr val="tx1"/>
                </a:solidFill>
              </a:rPr>
              <a:t>inst</a:t>
            </a:r>
            <a:r>
              <a:rPr lang="en-US" altLang="ko-KR" sz="650" b="1" dirty="0" smtClean="0">
                <a:solidFill>
                  <a:schemeClr val="tx1"/>
                </a:solidFill>
              </a:rPr>
              <a:t>)</a:t>
            </a:r>
            <a:endParaRPr lang="en-US" altLang="ko-KR" sz="650" dirty="0" smtClean="0">
              <a:solidFill>
                <a:prstClr val="black"/>
              </a:solidFill>
            </a:endParaRPr>
          </a:p>
        </p:txBody>
      </p:sp>
      <p:sp>
        <p:nvSpPr>
          <p:cNvPr id="231" name="모서리가 둥근 직사각형 230"/>
          <p:cNvSpPr/>
          <p:nvPr/>
        </p:nvSpPr>
        <p:spPr>
          <a:xfrm>
            <a:off x="3003754" y="1087986"/>
            <a:ext cx="504056" cy="216024"/>
          </a:xfrm>
          <a:prstGeom prst="roundRect">
            <a:avLst>
              <a:gd name="adj" fmla="val 8248"/>
            </a:avLst>
          </a:prstGeom>
          <a:solidFill>
            <a:srgbClr val="92D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</a:rPr>
              <a:t>방화벽</a:t>
            </a:r>
            <a:endParaRPr lang="en-US" altLang="ko-KR" sz="800" b="1" dirty="0" smtClean="0">
              <a:solidFill>
                <a:schemeClr val="tx1"/>
              </a:solidFill>
            </a:endParaRPr>
          </a:p>
        </p:txBody>
      </p:sp>
      <p:grpSp>
        <p:nvGrpSpPr>
          <p:cNvPr id="232" name="그룹 231"/>
          <p:cNvGrpSpPr/>
          <p:nvPr/>
        </p:nvGrpSpPr>
        <p:grpSpPr>
          <a:xfrm>
            <a:off x="2612215" y="3008251"/>
            <a:ext cx="469552" cy="622840"/>
            <a:chOff x="6020786" y="4004418"/>
            <a:chExt cx="469552" cy="622840"/>
          </a:xfrm>
        </p:grpSpPr>
        <p:sp>
          <p:nvSpPr>
            <p:cNvPr id="233" name="직사각형 232"/>
            <p:cNvSpPr/>
            <p:nvPr/>
          </p:nvSpPr>
          <p:spPr>
            <a:xfrm>
              <a:off x="6084208" y="4255608"/>
              <a:ext cx="360000" cy="144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SW #1</a:t>
              </a:r>
            </a:p>
          </p:txBody>
        </p:sp>
        <p:sp>
          <p:nvSpPr>
            <p:cNvPr id="234" name="직사각형 233"/>
            <p:cNvSpPr/>
            <p:nvPr/>
          </p:nvSpPr>
          <p:spPr>
            <a:xfrm>
              <a:off x="6084208" y="4437128"/>
              <a:ext cx="360000" cy="144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SW #2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 flipH="1">
              <a:off x="6029530" y="4005645"/>
              <a:ext cx="460808" cy="24622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ko-KR" sz="800" dirty="0" smtClean="0"/>
                <a:t>DB Zone </a:t>
              </a:r>
            </a:p>
            <a:p>
              <a:pPr algn="ctr"/>
              <a:r>
                <a:rPr lang="en-US" altLang="ko-KR" sz="800" dirty="0" smtClean="0"/>
                <a:t>L3</a:t>
              </a:r>
              <a:endParaRPr lang="ko-KR" altLang="en-US" sz="800" dirty="0" smtClean="0"/>
            </a:p>
          </p:txBody>
        </p:sp>
        <p:sp>
          <p:nvSpPr>
            <p:cNvPr id="236" name="직사각형 235"/>
            <p:cNvSpPr/>
            <p:nvPr/>
          </p:nvSpPr>
          <p:spPr>
            <a:xfrm>
              <a:off x="6020786" y="4004418"/>
              <a:ext cx="469552" cy="62284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37" name="직선 연결선 236"/>
          <p:cNvCxnSpPr>
            <a:stCxn id="236" idx="0"/>
            <a:endCxn id="247" idx="2"/>
          </p:cNvCxnSpPr>
          <p:nvPr/>
        </p:nvCxnSpPr>
        <p:spPr>
          <a:xfrm flipV="1">
            <a:off x="2846991" y="2584881"/>
            <a:ext cx="1218" cy="4233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직사각형 237"/>
          <p:cNvSpPr/>
          <p:nvPr/>
        </p:nvSpPr>
        <p:spPr>
          <a:xfrm>
            <a:off x="2659355" y="1686881"/>
            <a:ext cx="384709" cy="1383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L3 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2488316" y="956616"/>
            <a:ext cx="384709" cy="1383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B/B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240" name="직선 연결선 239"/>
          <p:cNvCxnSpPr>
            <a:stCxn id="172" idx="0"/>
            <a:endCxn id="239" idx="2"/>
          </p:cNvCxnSpPr>
          <p:nvPr/>
        </p:nvCxnSpPr>
        <p:spPr>
          <a:xfrm flipH="1" flipV="1">
            <a:off x="2680671" y="1094970"/>
            <a:ext cx="169636" cy="2478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직사각형 240"/>
          <p:cNvSpPr/>
          <p:nvPr/>
        </p:nvSpPr>
        <p:spPr>
          <a:xfrm>
            <a:off x="1889056" y="4399276"/>
            <a:ext cx="384709" cy="1383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L3 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242" name="직선 연결선 241"/>
          <p:cNvCxnSpPr>
            <a:stCxn id="236" idx="2"/>
            <a:endCxn id="241" idx="3"/>
          </p:cNvCxnSpPr>
          <p:nvPr/>
        </p:nvCxnSpPr>
        <p:spPr>
          <a:xfrm flipH="1">
            <a:off x="2273765" y="3631091"/>
            <a:ext cx="573226" cy="83736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3" name="그룹 242"/>
          <p:cNvGrpSpPr/>
          <p:nvPr/>
        </p:nvGrpSpPr>
        <p:grpSpPr>
          <a:xfrm>
            <a:off x="2596299" y="1962041"/>
            <a:ext cx="512564" cy="622840"/>
            <a:chOff x="6003652" y="4004418"/>
            <a:chExt cx="512564" cy="622840"/>
          </a:xfrm>
        </p:grpSpPr>
        <p:sp>
          <p:nvSpPr>
            <p:cNvPr id="244" name="직사각형 243"/>
            <p:cNvSpPr/>
            <p:nvPr/>
          </p:nvSpPr>
          <p:spPr>
            <a:xfrm>
              <a:off x="6084208" y="4255608"/>
              <a:ext cx="360000" cy="14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SW #1</a:t>
              </a:r>
            </a:p>
          </p:txBody>
        </p:sp>
        <p:sp>
          <p:nvSpPr>
            <p:cNvPr id="245" name="직사각형 244"/>
            <p:cNvSpPr/>
            <p:nvPr/>
          </p:nvSpPr>
          <p:spPr>
            <a:xfrm>
              <a:off x="6084208" y="4437128"/>
              <a:ext cx="360000" cy="14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SW #2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 flipH="1">
              <a:off x="6003652" y="4005645"/>
              <a:ext cx="512564" cy="246221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ko-KR" sz="800" dirty="0" smtClean="0"/>
                <a:t>Legacy </a:t>
              </a:r>
            </a:p>
            <a:p>
              <a:pPr algn="ctr"/>
              <a:r>
                <a:rPr lang="en-US" altLang="ko-KR" sz="800" dirty="0" smtClean="0"/>
                <a:t>192 NW</a:t>
              </a:r>
              <a:endParaRPr lang="ko-KR" altLang="en-US" sz="800" dirty="0" smtClean="0"/>
            </a:p>
          </p:txBody>
        </p:sp>
        <p:sp>
          <p:nvSpPr>
            <p:cNvPr id="247" name="직사각형 246"/>
            <p:cNvSpPr/>
            <p:nvPr/>
          </p:nvSpPr>
          <p:spPr>
            <a:xfrm>
              <a:off x="6020786" y="4004418"/>
              <a:ext cx="469552" cy="62284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48" name="직선 연결선 247"/>
          <p:cNvCxnSpPr>
            <a:stCxn id="223" idx="1"/>
            <a:endCxn id="238" idx="3"/>
          </p:cNvCxnSpPr>
          <p:nvPr/>
        </p:nvCxnSpPr>
        <p:spPr>
          <a:xfrm flipH="1" flipV="1">
            <a:off x="3044064" y="1756058"/>
            <a:ext cx="551459" cy="140685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직선 연결선 248"/>
          <p:cNvCxnSpPr>
            <a:stCxn id="236" idx="3"/>
            <a:endCxn id="253" idx="1"/>
          </p:cNvCxnSpPr>
          <p:nvPr/>
        </p:nvCxnSpPr>
        <p:spPr>
          <a:xfrm>
            <a:off x="3081767" y="3319671"/>
            <a:ext cx="66000" cy="819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직선 연결선 249"/>
          <p:cNvCxnSpPr>
            <a:stCxn id="303" idx="0"/>
            <a:endCxn id="241" idx="2"/>
          </p:cNvCxnSpPr>
          <p:nvPr/>
        </p:nvCxnSpPr>
        <p:spPr>
          <a:xfrm flipH="1" flipV="1">
            <a:off x="2081411" y="4537630"/>
            <a:ext cx="1066" cy="1527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연결선 250"/>
          <p:cNvCxnSpPr>
            <a:endCxn id="288" idx="2"/>
          </p:cNvCxnSpPr>
          <p:nvPr/>
        </p:nvCxnSpPr>
        <p:spPr>
          <a:xfrm flipH="1">
            <a:off x="1442703" y="4027205"/>
            <a:ext cx="421354" cy="15869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AutoShape 168"/>
          <p:cNvSpPr>
            <a:spLocks noChangeArrowheads="1"/>
          </p:cNvSpPr>
          <p:nvPr/>
        </p:nvSpPr>
        <p:spPr bwMode="auto">
          <a:xfrm>
            <a:off x="920552" y="908720"/>
            <a:ext cx="575762" cy="241300"/>
          </a:xfrm>
          <a:prstGeom prst="flowChartAlternateProcess">
            <a:avLst/>
          </a:prstGeom>
          <a:solidFill>
            <a:srgbClr val="EBF1F9"/>
          </a:solidFill>
          <a:ln w="28575" algn="ctr">
            <a:solidFill>
              <a:schemeClr val="accent1">
                <a:alpha val="58038"/>
              </a:schemeClr>
            </a:solidFill>
            <a:miter lim="800000"/>
            <a:headEnd/>
            <a:tailEnd/>
          </a:ln>
        </p:spPr>
        <p:txBody>
          <a:bodyPr wrap="none" lIns="50531" tIns="33689" rIns="50531" bIns="33689" anchor="ctr"/>
          <a:lstStyle/>
          <a:p>
            <a:pPr algn="ctr"/>
            <a:r>
              <a:rPr lang="ko-KR" altLang="en-US" sz="900" b="1" dirty="0" err="1" smtClean="0">
                <a:latin typeface="맑은 고딕" pitchFamily="50" charset="-127"/>
                <a:ea typeface="맑은 고딕" pitchFamily="50" charset="-127"/>
              </a:rPr>
              <a:t>처음엔</a:t>
            </a:r>
            <a:r>
              <a:rPr lang="ko-KR" altLang="en-US" sz="900" b="1" dirty="0" err="1">
                <a:latin typeface="맑은 고딕" pitchFamily="50" charset="-127"/>
                <a:ea typeface="맑은 고딕" pitchFamily="50" charset="-127"/>
              </a:rPr>
              <a:t>씨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3147767" y="3251313"/>
            <a:ext cx="349735" cy="1383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L4</a:t>
            </a:r>
          </a:p>
        </p:txBody>
      </p:sp>
      <p:cxnSp>
        <p:nvCxnSpPr>
          <p:cNvPr id="254" name="직선 연결선 253"/>
          <p:cNvCxnSpPr>
            <a:stCxn id="238" idx="0"/>
            <a:endCxn id="172" idx="2"/>
          </p:cNvCxnSpPr>
          <p:nvPr/>
        </p:nvCxnSpPr>
        <p:spPr>
          <a:xfrm flipH="1" flipV="1">
            <a:off x="2850307" y="1481171"/>
            <a:ext cx="1403" cy="2057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직선 연결선 254"/>
          <p:cNvCxnSpPr/>
          <p:nvPr/>
        </p:nvCxnSpPr>
        <p:spPr>
          <a:xfrm>
            <a:off x="2523922" y="1196752"/>
            <a:ext cx="52814" cy="508922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6" name="그룹 255"/>
          <p:cNvGrpSpPr/>
          <p:nvPr/>
        </p:nvGrpSpPr>
        <p:grpSpPr>
          <a:xfrm>
            <a:off x="5282323" y="5388074"/>
            <a:ext cx="780354" cy="131293"/>
            <a:chOff x="3603405" y="5683025"/>
            <a:chExt cx="780354" cy="131293"/>
          </a:xfrm>
        </p:grpSpPr>
        <p:sp>
          <p:nvSpPr>
            <p:cNvPr id="257" name="직사각형 256"/>
            <p:cNvSpPr/>
            <p:nvPr/>
          </p:nvSpPr>
          <p:spPr>
            <a:xfrm>
              <a:off x="4002448" y="5683025"/>
              <a:ext cx="381311" cy="1312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SAN#2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58" name="직사각형 257"/>
            <p:cNvSpPr/>
            <p:nvPr/>
          </p:nvSpPr>
          <p:spPr>
            <a:xfrm>
              <a:off x="3603405" y="5683330"/>
              <a:ext cx="381311" cy="1301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SAN#1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59" name="직선 연결선 258"/>
          <p:cNvCxnSpPr>
            <a:stCxn id="263" idx="0"/>
            <a:endCxn id="258" idx="2"/>
          </p:cNvCxnSpPr>
          <p:nvPr/>
        </p:nvCxnSpPr>
        <p:spPr>
          <a:xfrm flipH="1" flipV="1">
            <a:off x="5472979" y="5518572"/>
            <a:ext cx="89235" cy="157138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연결선 259"/>
          <p:cNvCxnSpPr>
            <a:stCxn id="263" idx="0"/>
            <a:endCxn id="257" idx="2"/>
          </p:cNvCxnSpPr>
          <p:nvPr/>
        </p:nvCxnSpPr>
        <p:spPr>
          <a:xfrm flipV="1">
            <a:off x="5562214" y="5519367"/>
            <a:ext cx="309808" cy="156343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 flipH="1">
            <a:off x="5256652" y="6394255"/>
            <a:ext cx="380675" cy="924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dirty="0" smtClean="0"/>
              <a:t>RAID-5</a:t>
            </a:r>
            <a:endParaRPr lang="ko-KR" altLang="en-US" sz="600" dirty="0" smtClean="0"/>
          </a:p>
        </p:txBody>
      </p:sp>
      <p:sp>
        <p:nvSpPr>
          <p:cNvPr id="262" name="TextBox 261"/>
          <p:cNvSpPr txBox="1"/>
          <p:nvPr/>
        </p:nvSpPr>
        <p:spPr>
          <a:xfrm flipH="1">
            <a:off x="5575880" y="5805264"/>
            <a:ext cx="169208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altLang="ko-KR" sz="800" smtClean="0"/>
              <a:t>TC</a:t>
            </a:r>
            <a:endParaRPr lang="ko-KR" altLang="en-US" sz="800" dirty="0" smtClean="0"/>
          </a:p>
        </p:txBody>
      </p:sp>
      <p:sp>
        <p:nvSpPr>
          <p:cNvPr id="263" name="직사각형 262"/>
          <p:cNvSpPr/>
          <p:nvPr/>
        </p:nvSpPr>
        <p:spPr>
          <a:xfrm>
            <a:off x="4927060" y="5675710"/>
            <a:ext cx="1270307" cy="7837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4" name="TextBox 263"/>
          <p:cNvSpPr txBox="1"/>
          <p:nvPr/>
        </p:nvSpPr>
        <p:spPr>
          <a:xfrm>
            <a:off x="5035048" y="5683113"/>
            <a:ext cx="551433" cy="10772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spAutoFit/>
          </a:bodyPr>
          <a:lstStyle/>
          <a:p>
            <a:r>
              <a:rPr lang="en-US" altLang="ko-KR" sz="700" b="1" dirty="0" smtClean="0"/>
              <a:t>U2L G800 #1</a:t>
            </a:r>
            <a:endParaRPr lang="ko-KR" altLang="en-US" sz="700" b="1" dirty="0"/>
          </a:p>
        </p:txBody>
      </p:sp>
      <p:sp>
        <p:nvSpPr>
          <p:cNvPr id="265" name="원통 264"/>
          <p:cNvSpPr/>
          <p:nvPr/>
        </p:nvSpPr>
        <p:spPr>
          <a:xfrm>
            <a:off x="5143668" y="6134411"/>
            <a:ext cx="353018" cy="268077"/>
          </a:xfrm>
          <a:prstGeom prst="can">
            <a:avLst>
              <a:gd name="adj" fmla="val 17336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66" name="원통 265"/>
          <p:cNvSpPr/>
          <p:nvPr/>
        </p:nvSpPr>
        <p:spPr>
          <a:xfrm>
            <a:off x="5144291" y="5813426"/>
            <a:ext cx="353018" cy="235543"/>
          </a:xfrm>
          <a:prstGeom prst="can">
            <a:avLst>
              <a:gd name="adj" fmla="val 17336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67" name="TextBox 266"/>
          <p:cNvSpPr txBox="1"/>
          <p:nvPr/>
        </p:nvSpPr>
        <p:spPr>
          <a:xfrm flipH="1">
            <a:off x="5130434" y="6187677"/>
            <a:ext cx="380675" cy="18491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b="1" dirty="0" smtClean="0"/>
              <a:t>db02</a:t>
            </a:r>
          </a:p>
          <a:p>
            <a:pPr algn="ctr"/>
            <a:r>
              <a:rPr lang="en-US" altLang="ko-KR" sz="600" dirty="0" smtClean="0"/>
              <a:t>1000GB</a:t>
            </a:r>
            <a:endParaRPr lang="ko-KR" altLang="en-US" sz="600" dirty="0" smtClean="0"/>
          </a:p>
        </p:txBody>
      </p:sp>
      <p:sp>
        <p:nvSpPr>
          <p:cNvPr id="268" name="TextBox 267"/>
          <p:cNvSpPr txBox="1"/>
          <p:nvPr/>
        </p:nvSpPr>
        <p:spPr>
          <a:xfrm flipH="1">
            <a:off x="5130997" y="5853614"/>
            <a:ext cx="380675" cy="18491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b="1" dirty="0" smtClean="0"/>
              <a:t>db01</a:t>
            </a:r>
          </a:p>
          <a:p>
            <a:pPr algn="ctr"/>
            <a:r>
              <a:rPr lang="en-US" altLang="ko-KR" sz="600" dirty="0" smtClean="0"/>
              <a:t>1000GB</a:t>
            </a:r>
            <a:endParaRPr lang="ko-KR" altLang="en-US" sz="600" dirty="0" smtClean="0"/>
          </a:p>
        </p:txBody>
      </p:sp>
      <p:sp>
        <p:nvSpPr>
          <p:cNvPr id="269" name="TextBox 268"/>
          <p:cNvSpPr txBox="1"/>
          <p:nvPr/>
        </p:nvSpPr>
        <p:spPr>
          <a:xfrm flipH="1">
            <a:off x="5129839" y="6041826"/>
            <a:ext cx="380675" cy="924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dirty="0" smtClean="0"/>
              <a:t>RAID-5</a:t>
            </a:r>
            <a:endParaRPr lang="ko-KR" altLang="en-US" sz="600" dirty="0" smtClean="0"/>
          </a:p>
        </p:txBody>
      </p:sp>
      <p:sp>
        <p:nvSpPr>
          <p:cNvPr id="270" name="원통 269"/>
          <p:cNvSpPr/>
          <p:nvPr/>
        </p:nvSpPr>
        <p:spPr>
          <a:xfrm>
            <a:off x="5686374" y="6043800"/>
            <a:ext cx="353018" cy="319314"/>
          </a:xfrm>
          <a:prstGeom prst="can">
            <a:avLst>
              <a:gd name="adj" fmla="val 17336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71" name="TextBox 270"/>
          <p:cNvSpPr txBox="1"/>
          <p:nvPr/>
        </p:nvSpPr>
        <p:spPr>
          <a:xfrm flipH="1">
            <a:off x="5673080" y="6124402"/>
            <a:ext cx="380675" cy="18491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b="1" dirty="0" smtClean="0"/>
              <a:t>PITC</a:t>
            </a:r>
          </a:p>
          <a:p>
            <a:pPr algn="ctr"/>
            <a:r>
              <a:rPr lang="en-US" altLang="ko-KR" sz="600" dirty="0" smtClean="0"/>
              <a:t>1950GB</a:t>
            </a:r>
            <a:endParaRPr lang="ko-KR" altLang="en-US" sz="600" dirty="0" smtClean="0"/>
          </a:p>
        </p:txBody>
      </p:sp>
      <p:sp>
        <p:nvSpPr>
          <p:cNvPr id="272" name="TextBox 271"/>
          <p:cNvSpPr txBox="1"/>
          <p:nvPr/>
        </p:nvSpPr>
        <p:spPr>
          <a:xfrm flipH="1">
            <a:off x="5131121" y="6395000"/>
            <a:ext cx="380675" cy="924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dirty="0" smtClean="0"/>
              <a:t>RAID-5</a:t>
            </a:r>
            <a:endParaRPr lang="ko-KR" altLang="en-US" sz="600" dirty="0" smtClean="0"/>
          </a:p>
        </p:txBody>
      </p:sp>
      <p:sp>
        <p:nvSpPr>
          <p:cNvPr id="273" name="TextBox 272"/>
          <p:cNvSpPr txBox="1"/>
          <p:nvPr/>
        </p:nvSpPr>
        <p:spPr>
          <a:xfrm flipH="1">
            <a:off x="5675136" y="6360877"/>
            <a:ext cx="380675" cy="924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dirty="0" smtClean="0"/>
              <a:t>RAID-5</a:t>
            </a:r>
            <a:endParaRPr lang="ko-KR" altLang="en-US" sz="600" dirty="0" smtClean="0"/>
          </a:p>
        </p:txBody>
      </p:sp>
      <p:grpSp>
        <p:nvGrpSpPr>
          <p:cNvPr id="274" name="그룹 273"/>
          <p:cNvGrpSpPr/>
          <p:nvPr/>
        </p:nvGrpSpPr>
        <p:grpSpPr>
          <a:xfrm>
            <a:off x="4013272" y="5589240"/>
            <a:ext cx="869877" cy="829706"/>
            <a:chOff x="2185762" y="5492000"/>
            <a:chExt cx="869877" cy="829706"/>
          </a:xfrm>
        </p:grpSpPr>
        <p:sp>
          <p:nvSpPr>
            <p:cNvPr id="275" name="TextBox 274"/>
            <p:cNvSpPr txBox="1"/>
            <p:nvPr/>
          </p:nvSpPr>
          <p:spPr>
            <a:xfrm flipH="1">
              <a:off x="2621434" y="5497063"/>
              <a:ext cx="434205" cy="167878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r>
                <a:rPr lang="ko-KR" altLang="en-US" sz="600" dirty="0" smtClean="0"/>
                <a:t>백업통합</a:t>
              </a:r>
              <a:endParaRPr lang="en-US" altLang="ko-KR" sz="600" dirty="0" smtClean="0"/>
            </a:p>
            <a:p>
              <a:r>
                <a:rPr lang="en-US" altLang="ko-KR" sz="600" dirty="0" smtClean="0"/>
                <a:t>(DCX)</a:t>
              </a:r>
              <a:endParaRPr lang="ko-KR" altLang="en-US" sz="600" dirty="0" smtClean="0"/>
            </a:p>
          </p:txBody>
        </p:sp>
        <p:grpSp>
          <p:nvGrpSpPr>
            <p:cNvPr id="276" name="그룹 275"/>
            <p:cNvGrpSpPr/>
            <p:nvPr/>
          </p:nvGrpSpPr>
          <p:grpSpPr>
            <a:xfrm>
              <a:off x="2185762" y="5752430"/>
              <a:ext cx="422972" cy="569276"/>
              <a:chOff x="2185762" y="5705698"/>
              <a:chExt cx="422972" cy="569276"/>
            </a:xfrm>
          </p:grpSpPr>
          <p:grpSp>
            <p:nvGrpSpPr>
              <p:cNvPr id="279" name="그룹 475"/>
              <p:cNvGrpSpPr/>
              <p:nvPr/>
            </p:nvGrpSpPr>
            <p:grpSpPr>
              <a:xfrm>
                <a:off x="2185762" y="5705698"/>
                <a:ext cx="422972" cy="569276"/>
                <a:chOff x="6990344" y="5517232"/>
                <a:chExt cx="360000" cy="720080"/>
              </a:xfrm>
            </p:grpSpPr>
            <p:sp>
              <p:nvSpPr>
                <p:cNvPr id="281" name="아래쪽 화살표 280"/>
                <p:cNvSpPr/>
                <p:nvPr/>
              </p:nvSpPr>
              <p:spPr>
                <a:xfrm rot="16200000">
                  <a:off x="7061531" y="5558491"/>
                  <a:ext cx="288032" cy="205514"/>
                </a:xfrm>
                <a:prstGeom prst="downArrow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endParaRPr lang="ko-KR" altLang="en-US" sz="800" b="1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282" name="TextBox 281"/>
                <p:cNvSpPr txBox="1"/>
                <p:nvPr/>
              </p:nvSpPr>
              <p:spPr>
                <a:xfrm flipH="1">
                  <a:off x="7132758" y="5610145"/>
                  <a:ext cx="14401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r>
                    <a:rPr lang="en-US" altLang="ko-KR" sz="800" smtClean="0"/>
                    <a:t>TC</a:t>
                  </a:r>
                  <a:endParaRPr lang="ko-KR" altLang="en-US" sz="800" dirty="0" smtClean="0"/>
                </a:p>
              </p:txBody>
            </p:sp>
            <p:sp>
              <p:nvSpPr>
                <p:cNvPr id="283" name="TextBox 282"/>
                <p:cNvSpPr txBox="1"/>
                <p:nvPr/>
              </p:nvSpPr>
              <p:spPr>
                <a:xfrm flipH="1">
                  <a:off x="7092280" y="5825417"/>
                  <a:ext cx="226534" cy="123863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r>
                    <a:rPr lang="en-US" altLang="ko-KR" sz="800" smtClean="0"/>
                    <a:t>Sync</a:t>
                  </a:r>
                  <a:endParaRPr lang="ko-KR" altLang="en-US" sz="800" dirty="0" smtClean="0"/>
                </a:p>
              </p:txBody>
            </p:sp>
            <p:sp>
              <p:nvSpPr>
                <p:cNvPr id="284" name="직사각형 283"/>
                <p:cNvSpPr/>
                <p:nvPr/>
              </p:nvSpPr>
              <p:spPr>
                <a:xfrm>
                  <a:off x="6990344" y="5517336"/>
                  <a:ext cx="360000" cy="719976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5" name="TextBox 284"/>
                <p:cNvSpPr txBox="1"/>
                <p:nvPr/>
              </p:nvSpPr>
              <p:spPr>
                <a:xfrm>
                  <a:off x="7107405" y="5532160"/>
                  <a:ext cx="126885" cy="155724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 anchor="ctr" anchorCtr="1">
                  <a:spAutoFit/>
                </a:bodyPr>
                <a:lstStyle/>
                <a:p>
                  <a:r>
                    <a:rPr lang="en-US" altLang="ko-KR" sz="800" b="1" dirty="0" smtClean="0"/>
                    <a:t>VTL</a:t>
                  </a:r>
                  <a:endParaRPr lang="ko-KR" altLang="en-US" sz="800" b="1" dirty="0"/>
                </a:p>
              </p:txBody>
            </p:sp>
            <p:sp>
              <p:nvSpPr>
                <p:cNvPr id="286" name="TextBox 285"/>
                <p:cNvSpPr txBox="1"/>
                <p:nvPr/>
              </p:nvSpPr>
              <p:spPr>
                <a:xfrm flipH="1">
                  <a:off x="7009648" y="5673892"/>
                  <a:ext cx="324000" cy="23358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 anchor="ctr" anchorCtr="0">
                  <a:spAutoFit/>
                </a:bodyPr>
                <a:lstStyle/>
                <a:p>
                  <a:pPr algn="ctr"/>
                  <a:r>
                    <a:rPr lang="en-US" altLang="ko-KR" sz="600" dirty="0" smtClean="0"/>
                    <a:t>EMC</a:t>
                  </a:r>
                </a:p>
                <a:p>
                  <a:pPr algn="ctr"/>
                  <a:r>
                    <a:rPr lang="en-US" altLang="ko-KR" sz="600" dirty="0" smtClean="0"/>
                    <a:t>DD4200</a:t>
                  </a:r>
                  <a:endParaRPr lang="ko-KR" altLang="en-US" sz="600" dirty="0" smtClean="0"/>
                </a:p>
              </p:txBody>
            </p:sp>
          </p:grpSp>
          <p:sp>
            <p:nvSpPr>
              <p:cNvPr id="280" name="순서도: 순차적 액세스 저장소 279"/>
              <p:cNvSpPr/>
              <p:nvPr/>
            </p:nvSpPr>
            <p:spPr>
              <a:xfrm>
                <a:off x="2267744" y="6033988"/>
                <a:ext cx="253811" cy="216024"/>
              </a:xfrm>
              <a:prstGeom prst="flowChartMagneticTap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77" name="직사각형 276"/>
            <p:cNvSpPr/>
            <p:nvPr/>
          </p:nvSpPr>
          <p:spPr>
            <a:xfrm>
              <a:off x="2204957" y="5492000"/>
              <a:ext cx="381311" cy="1301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SAN#1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278" name="직선 연결선 277"/>
            <p:cNvCxnSpPr>
              <a:stCxn id="277" idx="2"/>
              <a:endCxn id="284" idx="0"/>
            </p:cNvCxnSpPr>
            <p:nvPr/>
          </p:nvCxnSpPr>
          <p:spPr>
            <a:xfrm>
              <a:off x="2395613" y="5622193"/>
              <a:ext cx="1635" cy="130319"/>
            </a:xfrm>
            <a:prstGeom prst="line">
              <a:avLst/>
            </a:prstGeom>
            <a:ln w="31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7" name="직선 연결선 286"/>
          <p:cNvCxnSpPr>
            <a:stCxn id="292" idx="2"/>
            <a:endCxn id="290" idx="0"/>
          </p:cNvCxnSpPr>
          <p:nvPr/>
        </p:nvCxnSpPr>
        <p:spPr>
          <a:xfrm>
            <a:off x="854173" y="2461061"/>
            <a:ext cx="2357" cy="16436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모서리가 둥근 직사각형 287"/>
          <p:cNvSpPr/>
          <p:nvPr/>
        </p:nvSpPr>
        <p:spPr>
          <a:xfrm>
            <a:off x="452686" y="1320979"/>
            <a:ext cx="1980034" cy="2864917"/>
          </a:xfrm>
          <a:prstGeom prst="roundRect">
            <a:avLst>
              <a:gd name="adj" fmla="val 9551"/>
            </a:avLst>
          </a:prstGeom>
          <a:solidFill>
            <a:schemeClr val="accent6">
              <a:lumMod val="20000"/>
              <a:lumOff val="80000"/>
              <a:alpha val="7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b="1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542117" y="1349285"/>
            <a:ext cx="179215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/>
            <a:r>
              <a:rPr lang="ko-KR" altLang="en-US" sz="1000" b="1" dirty="0" smtClean="0"/>
              <a:t>카드 </a:t>
            </a:r>
            <a:r>
              <a:rPr lang="en-US" altLang="ko-KR" sz="1000" b="1" dirty="0"/>
              <a:t>I</a:t>
            </a:r>
            <a:r>
              <a:rPr lang="en-US" altLang="ko-KR" sz="1000" b="1" dirty="0" smtClean="0"/>
              <a:t>nternal Zone</a:t>
            </a:r>
            <a:endParaRPr lang="ko-KR" altLang="en-US" sz="1000" b="1" dirty="0" smtClean="0"/>
          </a:p>
        </p:txBody>
      </p:sp>
      <p:sp>
        <p:nvSpPr>
          <p:cNvPr id="290" name="직사각형 289"/>
          <p:cNvSpPr/>
          <p:nvPr/>
        </p:nvSpPr>
        <p:spPr>
          <a:xfrm>
            <a:off x="551251" y="2625421"/>
            <a:ext cx="610588" cy="3616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대내</a:t>
            </a:r>
            <a:r>
              <a:rPr lang="en-US" altLang="ko-KR" sz="700" b="1" dirty="0" smtClean="0">
                <a:solidFill>
                  <a:schemeClr val="tx1"/>
                </a:solidFill>
              </a:rPr>
              <a:t> A/L#1~2</a:t>
            </a: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(IBM P570)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grpSp>
        <p:nvGrpSpPr>
          <p:cNvPr id="291" name="그룹 290"/>
          <p:cNvGrpSpPr/>
          <p:nvPr/>
        </p:nvGrpSpPr>
        <p:grpSpPr>
          <a:xfrm>
            <a:off x="542117" y="1579277"/>
            <a:ext cx="624111" cy="881784"/>
            <a:chOff x="7380313" y="2964482"/>
            <a:chExt cx="512896" cy="743010"/>
          </a:xfrm>
        </p:grpSpPr>
        <p:sp>
          <p:nvSpPr>
            <p:cNvPr id="292" name="직사각형 291"/>
            <p:cNvSpPr/>
            <p:nvPr/>
          </p:nvSpPr>
          <p:spPr>
            <a:xfrm>
              <a:off x="7380313" y="2964482"/>
              <a:ext cx="512896" cy="7430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700" dirty="0"/>
            </a:p>
          </p:txBody>
        </p:sp>
        <p:sp>
          <p:nvSpPr>
            <p:cNvPr id="293" name="모서리가 둥근 직사각형 292"/>
            <p:cNvSpPr/>
            <p:nvPr/>
          </p:nvSpPr>
          <p:spPr>
            <a:xfrm>
              <a:off x="7442796" y="3014421"/>
              <a:ext cx="365802" cy="282369"/>
            </a:xfrm>
            <a:prstGeom prst="roundRect">
              <a:avLst>
                <a:gd name="adj" fmla="val 8248"/>
              </a:avLst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tIns="18000" rIns="0" bIns="0" rtlCol="0" anchor="ctr" anchorCtr="0"/>
            <a:lstStyle/>
            <a:p>
              <a:pPr algn="ctr">
                <a:lnSpc>
                  <a:spcPct val="110000"/>
                </a:lnSpc>
              </a:pPr>
              <a:r>
                <a:rPr lang="ko-KR" altLang="en-US" sz="600" b="1" dirty="0" smtClean="0">
                  <a:solidFill>
                    <a:schemeClr val="tx1"/>
                  </a:solidFill>
                </a:rPr>
                <a:t>디자인관</a:t>
              </a:r>
              <a:r>
                <a:rPr lang="ko-KR" altLang="en-US" sz="600" b="1" dirty="0">
                  <a:solidFill>
                    <a:schemeClr val="tx1"/>
                  </a:solidFill>
                </a:rPr>
                <a:t>리</a:t>
              </a:r>
              <a:endParaRPr lang="en-US" altLang="ko-KR" sz="6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94" name="모서리가 둥근 직사각형 293"/>
            <p:cNvSpPr/>
            <p:nvPr/>
          </p:nvSpPr>
          <p:spPr>
            <a:xfrm>
              <a:off x="7442796" y="3348479"/>
              <a:ext cx="378567" cy="282369"/>
            </a:xfrm>
            <a:prstGeom prst="roundRect">
              <a:avLst>
                <a:gd name="adj" fmla="val 8248"/>
              </a:avLst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tIns="18000" rIns="0" bIns="0" rtlCol="0" anchor="ctr" anchorCtr="0"/>
            <a:lstStyle/>
            <a:p>
              <a:pPr algn="ctr">
                <a:lnSpc>
                  <a:spcPct val="110000"/>
                </a:lnSpc>
              </a:pPr>
              <a:r>
                <a:rPr lang="ko-KR" altLang="en-US" sz="600" b="1" dirty="0" err="1" smtClean="0">
                  <a:solidFill>
                    <a:schemeClr val="tx1"/>
                  </a:solidFill>
                </a:rPr>
                <a:t>블루원</a:t>
              </a:r>
              <a:endParaRPr lang="en-US" altLang="ko-KR" sz="600" b="1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295" name="그룹 294"/>
          <p:cNvGrpSpPr/>
          <p:nvPr/>
        </p:nvGrpSpPr>
        <p:grpSpPr>
          <a:xfrm>
            <a:off x="1198627" y="1579277"/>
            <a:ext cx="1139087" cy="881784"/>
            <a:chOff x="6892274" y="3948771"/>
            <a:chExt cx="936105" cy="743010"/>
          </a:xfrm>
        </p:grpSpPr>
        <p:sp>
          <p:nvSpPr>
            <p:cNvPr id="296" name="직사각형 295"/>
            <p:cNvSpPr/>
            <p:nvPr/>
          </p:nvSpPr>
          <p:spPr>
            <a:xfrm>
              <a:off x="6892274" y="3948771"/>
              <a:ext cx="936105" cy="7430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700" dirty="0"/>
            </a:p>
          </p:txBody>
        </p:sp>
        <p:sp>
          <p:nvSpPr>
            <p:cNvPr id="297" name="모서리가 둥근 직사각형 296"/>
            <p:cNvSpPr/>
            <p:nvPr/>
          </p:nvSpPr>
          <p:spPr>
            <a:xfrm>
              <a:off x="6969383" y="3998714"/>
              <a:ext cx="365801" cy="282368"/>
            </a:xfrm>
            <a:prstGeom prst="roundRect">
              <a:avLst>
                <a:gd name="adj" fmla="val 8248"/>
              </a:avLst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tIns="18000" rIns="0" bIns="0" rtlCol="0" anchor="ctr" anchorCtr="0"/>
            <a:lstStyle/>
            <a:p>
              <a:pPr algn="ctr">
                <a:lnSpc>
                  <a:spcPct val="110000"/>
                </a:lnSpc>
              </a:pPr>
              <a:r>
                <a:rPr lang="ko-KR" altLang="en-US" sz="600" b="1" dirty="0" smtClean="0">
                  <a:solidFill>
                    <a:schemeClr val="tx1"/>
                  </a:solidFill>
                </a:rPr>
                <a:t>디자인관리</a:t>
              </a:r>
              <a:endParaRPr lang="en-US" altLang="ko-KR" sz="6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98" name="모서리가 둥근 직사각형 297"/>
            <p:cNvSpPr/>
            <p:nvPr/>
          </p:nvSpPr>
          <p:spPr>
            <a:xfrm>
              <a:off x="7398144" y="4005165"/>
              <a:ext cx="378567" cy="282368"/>
            </a:xfrm>
            <a:prstGeom prst="roundRect">
              <a:avLst>
                <a:gd name="adj" fmla="val 8248"/>
              </a:avLst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tIns="18000" rIns="0" bIns="0" rtlCol="0" anchor="ctr" anchorCtr="0"/>
            <a:lstStyle/>
            <a:p>
              <a:pPr algn="ctr">
                <a:lnSpc>
                  <a:spcPct val="110000"/>
                </a:lnSpc>
              </a:pPr>
              <a:r>
                <a:rPr lang="en-US" altLang="ko-KR" sz="600" b="1" dirty="0" smtClean="0">
                  <a:solidFill>
                    <a:schemeClr val="tx1"/>
                  </a:solidFill>
                </a:rPr>
                <a:t>SMS</a:t>
              </a:r>
              <a:r>
                <a:rPr lang="ko-KR" altLang="en-US" sz="600" b="1" dirty="0" smtClean="0">
                  <a:solidFill>
                    <a:schemeClr val="tx1"/>
                  </a:solidFill>
                </a:rPr>
                <a:t>발송</a:t>
              </a:r>
              <a:endParaRPr lang="en-US" altLang="ko-KR" sz="6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99" name="모서리가 둥근 직사각형 298"/>
            <p:cNvSpPr/>
            <p:nvPr/>
          </p:nvSpPr>
          <p:spPr>
            <a:xfrm>
              <a:off x="6969384" y="4326318"/>
              <a:ext cx="365801" cy="282368"/>
            </a:xfrm>
            <a:prstGeom prst="roundRect">
              <a:avLst>
                <a:gd name="adj" fmla="val 8248"/>
              </a:avLst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tIns="18000" rIns="0" bIns="0" rtlCol="0" anchor="ctr" anchorCtr="0"/>
            <a:lstStyle/>
            <a:p>
              <a:pPr algn="ctr">
                <a:lnSpc>
                  <a:spcPct val="110000"/>
                </a:lnSpc>
              </a:pPr>
              <a:r>
                <a:rPr lang="ko-KR" altLang="en-US" sz="600" b="1" dirty="0" smtClean="0">
                  <a:solidFill>
                    <a:schemeClr val="tx1"/>
                  </a:solidFill>
                </a:rPr>
                <a:t>영업회계</a:t>
              </a:r>
              <a:endParaRPr lang="en-US" altLang="ko-KR" sz="6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0" name="모서리가 둥근 직사각형 299"/>
            <p:cNvSpPr/>
            <p:nvPr/>
          </p:nvSpPr>
          <p:spPr>
            <a:xfrm>
              <a:off x="7398145" y="4332769"/>
              <a:ext cx="378567" cy="282368"/>
            </a:xfrm>
            <a:prstGeom prst="roundRect">
              <a:avLst>
                <a:gd name="adj" fmla="val 8248"/>
              </a:avLst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tIns="18000" rIns="0" bIns="0" rtlCol="0" anchor="ctr" anchorCtr="0"/>
            <a:lstStyle/>
            <a:p>
              <a:pPr algn="ctr">
                <a:lnSpc>
                  <a:spcPct val="110000"/>
                </a:lnSpc>
              </a:pPr>
              <a:r>
                <a:rPr lang="en-US" altLang="ko-KR" sz="600" b="1" dirty="0" smtClean="0">
                  <a:solidFill>
                    <a:schemeClr val="tx1"/>
                  </a:solidFill>
                </a:rPr>
                <a:t>SAP-FI</a:t>
              </a:r>
            </a:p>
          </p:txBody>
        </p:sp>
      </p:grpSp>
      <p:sp>
        <p:nvSpPr>
          <p:cNvPr id="301" name="직사각형 300"/>
          <p:cNvSpPr/>
          <p:nvPr/>
        </p:nvSpPr>
        <p:spPr>
          <a:xfrm>
            <a:off x="1198176" y="2618324"/>
            <a:ext cx="1136091" cy="3616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EAI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cxnSp>
        <p:nvCxnSpPr>
          <p:cNvPr id="302" name="직선 연결선 301"/>
          <p:cNvCxnSpPr>
            <a:stCxn id="301" idx="0"/>
            <a:endCxn id="296" idx="2"/>
          </p:cNvCxnSpPr>
          <p:nvPr/>
        </p:nvCxnSpPr>
        <p:spPr>
          <a:xfrm flipV="1">
            <a:off x="1766222" y="2461061"/>
            <a:ext cx="1949" cy="157263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직사각형 302"/>
          <p:cNvSpPr/>
          <p:nvPr/>
        </p:nvSpPr>
        <p:spPr>
          <a:xfrm>
            <a:off x="1890122" y="4690376"/>
            <a:ext cx="384709" cy="1383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</a:rPr>
              <a:t>백본</a:t>
            </a:r>
            <a:r>
              <a:rPr lang="en-US" altLang="ko-KR" sz="800" dirty="0" smtClean="0">
                <a:solidFill>
                  <a:schemeClr val="tx1"/>
                </a:solidFill>
              </a:rPr>
              <a:t>SW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304" name="모서리가 둥근 직사각형 303"/>
          <p:cNvSpPr/>
          <p:nvPr/>
        </p:nvSpPr>
        <p:spPr>
          <a:xfrm>
            <a:off x="3618110" y="4120134"/>
            <a:ext cx="2138893" cy="1147414"/>
          </a:xfrm>
          <a:prstGeom prst="roundRect">
            <a:avLst>
              <a:gd name="adj" fmla="val 5393"/>
            </a:avLst>
          </a:prstGeom>
          <a:solidFill>
            <a:schemeClr val="accent5">
              <a:lumMod val="20000"/>
              <a:lumOff val="80000"/>
              <a:alpha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305" name="직사각형 304"/>
          <p:cNvSpPr/>
          <p:nvPr/>
        </p:nvSpPr>
        <p:spPr>
          <a:xfrm>
            <a:off x="3808427" y="4362385"/>
            <a:ext cx="1570907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pitcdb0a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3946011" y="2920557"/>
            <a:ext cx="1718179" cy="17095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pitcap0a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3934583" y="3091514"/>
            <a:ext cx="1729607" cy="7124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/>
          </a:p>
        </p:txBody>
      </p:sp>
      <p:sp>
        <p:nvSpPr>
          <p:cNvPr id="308" name="TextBox 307"/>
          <p:cNvSpPr txBox="1"/>
          <p:nvPr/>
        </p:nvSpPr>
        <p:spPr>
          <a:xfrm>
            <a:off x="3944888" y="3105835"/>
            <a:ext cx="832586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dirty="0" smtClean="0"/>
              <a:t>[Oracle Linux 7.2]</a:t>
            </a:r>
            <a:endParaRPr lang="en-US" altLang="ko-KR" sz="700" dirty="0"/>
          </a:p>
          <a:p>
            <a:r>
              <a:rPr lang="en-US" altLang="ko-KR" sz="700" dirty="0" smtClean="0"/>
              <a:t>CPU 2Core</a:t>
            </a:r>
          </a:p>
          <a:p>
            <a:r>
              <a:rPr lang="en-US" altLang="ko-KR" sz="700" dirty="0" smtClean="0"/>
              <a:t>MEM 36GB </a:t>
            </a:r>
            <a:endParaRPr lang="ko-KR" altLang="en-US" sz="700" dirty="0" smtClean="0"/>
          </a:p>
        </p:txBody>
      </p:sp>
      <p:sp>
        <p:nvSpPr>
          <p:cNvPr id="309" name="직사각형 308"/>
          <p:cNvSpPr/>
          <p:nvPr/>
        </p:nvSpPr>
        <p:spPr>
          <a:xfrm>
            <a:off x="3809585" y="4509156"/>
            <a:ext cx="1569749" cy="63708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/>
          </a:p>
        </p:txBody>
      </p:sp>
      <p:sp>
        <p:nvSpPr>
          <p:cNvPr id="310" name="직사각형 309"/>
          <p:cNvSpPr/>
          <p:nvPr/>
        </p:nvSpPr>
        <p:spPr>
          <a:xfrm>
            <a:off x="5974038" y="2925896"/>
            <a:ext cx="1211210" cy="17095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pitcap0b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5974038" y="3097293"/>
            <a:ext cx="1211209" cy="70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/>
          </a:p>
        </p:txBody>
      </p:sp>
      <p:sp>
        <p:nvSpPr>
          <p:cNvPr id="312" name="직사각형 311"/>
          <p:cNvSpPr/>
          <p:nvPr/>
        </p:nvSpPr>
        <p:spPr>
          <a:xfrm>
            <a:off x="5977698" y="4346088"/>
            <a:ext cx="1073695" cy="16306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pitcdb0b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5977698" y="4506401"/>
            <a:ext cx="1073695" cy="63708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/>
          </a:p>
        </p:txBody>
      </p:sp>
      <p:sp>
        <p:nvSpPr>
          <p:cNvPr id="314" name="모서리가 둥근 직사각형 313"/>
          <p:cNvSpPr/>
          <p:nvPr/>
        </p:nvSpPr>
        <p:spPr>
          <a:xfrm>
            <a:off x="6184489" y="4853989"/>
            <a:ext cx="712158" cy="21551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Oracle 11.2.0.4</a:t>
            </a:r>
          </a:p>
          <a:p>
            <a:pPr algn="ctr">
              <a:lnSpc>
                <a:spcPct val="11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(PITC2)</a:t>
            </a:r>
            <a:endParaRPr lang="en-US" altLang="ko-KR" sz="600" dirty="0">
              <a:solidFill>
                <a:prstClr val="black"/>
              </a:solidFill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5467218" y="4538151"/>
            <a:ext cx="40230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/>
            <a:r>
              <a:rPr lang="en-US" altLang="ko-KR" sz="700" b="1" dirty="0" smtClean="0"/>
              <a:t>2nodes</a:t>
            </a:r>
          </a:p>
          <a:p>
            <a:pPr algn="ctr"/>
            <a:r>
              <a:rPr lang="en-US" altLang="ko-KR" sz="700" b="1" dirty="0" smtClean="0"/>
              <a:t>RAC</a:t>
            </a:r>
            <a:endParaRPr lang="ko-KR" altLang="en-US" sz="700" b="1" dirty="0" smtClean="0"/>
          </a:p>
        </p:txBody>
      </p:sp>
      <p:cxnSp>
        <p:nvCxnSpPr>
          <p:cNvPr id="316" name="직선 연결선 315"/>
          <p:cNvCxnSpPr>
            <a:stCxn id="320" idx="3"/>
            <a:endCxn id="314" idx="1"/>
          </p:cNvCxnSpPr>
          <p:nvPr/>
        </p:nvCxnSpPr>
        <p:spPr>
          <a:xfrm flipV="1">
            <a:off x="5874731" y="4961748"/>
            <a:ext cx="309758" cy="699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직선 연결선 316"/>
          <p:cNvCxnSpPr>
            <a:stCxn id="328" idx="3"/>
            <a:endCxn id="319" idx="1"/>
          </p:cNvCxnSpPr>
          <p:nvPr/>
        </p:nvCxnSpPr>
        <p:spPr>
          <a:xfrm flipV="1">
            <a:off x="5298168" y="4873037"/>
            <a:ext cx="162699" cy="869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직선 연결선 317"/>
          <p:cNvCxnSpPr>
            <a:stCxn id="328" idx="3"/>
            <a:endCxn id="320" idx="1"/>
          </p:cNvCxnSpPr>
          <p:nvPr/>
        </p:nvCxnSpPr>
        <p:spPr>
          <a:xfrm>
            <a:off x="5298168" y="4959993"/>
            <a:ext cx="162699" cy="717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직사각형 318"/>
          <p:cNvSpPr/>
          <p:nvPr/>
        </p:nvSpPr>
        <p:spPr>
          <a:xfrm>
            <a:off x="5460867" y="4796145"/>
            <a:ext cx="413864" cy="153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50" dirty="0" smtClean="0">
                <a:solidFill>
                  <a:schemeClr val="tx1"/>
                </a:solidFill>
              </a:rPr>
              <a:t>H/B #1</a:t>
            </a:r>
            <a:endParaRPr lang="ko-KR" altLang="en-US" sz="650" dirty="0">
              <a:solidFill>
                <a:schemeClr val="tx1"/>
              </a:solidFill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5460867" y="4954815"/>
            <a:ext cx="413864" cy="153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50" dirty="0" smtClean="0">
                <a:solidFill>
                  <a:schemeClr val="tx1"/>
                </a:solidFill>
              </a:rPr>
              <a:t>H/B #2</a:t>
            </a:r>
            <a:endParaRPr lang="ko-KR" altLang="en-US" sz="650" dirty="0">
              <a:solidFill>
                <a:schemeClr val="tx1"/>
              </a:solidFill>
            </a:endParaRPr>
          </a:p>
        </p:txBody>
      </p:sp>
      <p:cxnSp>
        <p:nvCxnSpPr>
          <p:cNvPr id="321" name="직선 연결선 320"/>
          <p:cNvCxnSpPr>
            <a:stCxn id="319" idx="3"/>
            <a:endCxn id="314" idx="1"/>
          </p:cNvCxnSpPr>
          <p:nvPr/>
        </p:nvCxnSpPr>
        <p:spPr>
          <a:xfrm>
            <a:off x="5874731" y="4873037"/>
            <a:ext cx="309758" cy="887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직선 연결선 321"/>
          <p:cNvCxnSpPr>
            <a:stCxn id="307" idx="2"/>
            <a:endCxn id="305" idx="0"/>
          </p:cNvCxnSpPr>
          <p:nvPr/>
        </p:nvCxnSpPr>
        <p:spPr>
          <a:xfrm flipH="1">
            <a:off x="4593881" y="3803962"/>
            <a:ext cx="205506" cy="558423"/>
          </a:xfrm>
          <a:prstGeom prst="line">
            <a:avLst/>
          </a:prstGeom>
          <a:ln w="825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직선 연결선 322"/>
          <p:cNvCxnSpPr>
            <a:stCxn id="312" idx="0"/>
            <a:endCxn id="307" idx="2"/>
          </p:cNvCxnSpPr>
          <p:nvPr/>
        </p:nvCxnSpPr>
        <p:spPr>
          <a:xfrm flipH="1" flipV="1">
            <a:off x="4799387" y="3803962"/>
            <a:ext cx="1715159" cy="542126"/>
          </a:xfrm>
          <a:prstGeom prst="line">
            <a:avLst/>
          </a:prstGeom>
          <a:ln w="825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직선 연결선 323"/>
          <p:cNvCxnSpPr>
            <a:stCxn id="311" idx="2"/>
            <a:endCxn id="312" idx="0"/>
          </p:cNvCxnSpPr>
          <p:nvPr/>
        </p:nvCxnSpPr>
        <p:spPr>
          <a:xfrm flipH="1">
            <a:off x="6514546" y="3802081"/>
            <a:ext cx="65097" cy="544007"/>
          </a:xfrm>
          <a:prstGeom prst="line">
            <a:avLst/>
          </a:prstGeom>
          <a:ln w="825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직선 연결선 324"/>
          <p:cNvCxnSpPr>
            <a:stCxn id="305" idx="0"/>
            <a:endCxn id="311" idx="2"/>
          </p:cNvCxnSpPr>
          <p:nvPr/>
        </p:nvCxnSpPr>
        <p:spPr>
          <a:xfrm flipV="1">
            <a:off x="4593881" y="3802081"/>
            <a:ext cx="1985762" cy="560304"/>
          </a:xfrm>
          <a:prstGeom prst="line">
            <a:avLst/>
          </a:prstGeom>
          <a:ln w="825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모서리가 둥근 직사각형 325"/>
          <p:cNvSpPr/>
          <p:nvPr/>
        </p:nvSpPr>
        <p:spPr>
          <a:xfrm>
            <a:off x="6111553" y="3248120"/>
            <a:ext cx="946084" cy="490184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 JBOSS EAP 7.0.1</a:t>
            </a:r>
          </a:p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(4</a:t>
            </a:r>
            <a:r>
              <a:rPr lang="ko-KR" altLang="en-US" sz="650" b="1" dirty="0" smtClean="0">
                <a:solidFill>
                  <a:schemeClr val="tx1"/>
                </a:solidFill>
              </a:rPr>
              <a:t>개 업무</a:t>
            </a:r>
            <a:r>
              <a:rPr lang="en-US" altLang="ko-KR" sz="650" b="1" dirty="0" smtClean="0">
                <a:solidFill>
                  <a:schemeClr val="tx1"/>
                </a:solidFill>
              </a:rPr>
              <a:t>*2</a:t>
            </a:r>
            <a:r>
              <a:rPr lang="ko-KR" altLang="en-US" sz="650" b="1" dirty="0" smtClean="0">
                <a:solidFill>
                  <a:schemeClr val="tx1"/>
                </a:solidFill>
              </a:rPr>
              <a:t>개 </a:t>
            </a:r>
            <a:r>
              <a:rPr lang="en-US" altLang="ko-KR" sz="650" b="1" dirty="0" err="1" smtClean="0">
                <a:solidFill>
                  <a:schemeClr val="tx1"/>
                </a:solidFill>
              </a:rPr>
              <a:t>inst</a:t>
            </a:r>
            <a:r>
              <a:rPr lang="en-US" altLang="ko-KR" sz="650" b="1" dirty="0" smtClean="0">
                <a:solidFill>
                  <a:schemeClr val="tx1"/>
                </a:solidFill>
              </a:rPr>
              <a:t>)</a:t>
            </a:r>
            <a:endParaRPr lang="en-US" altLang="ko-KR" sz="650" dirty="0" smtClean="0">
              <a:solidFill>
                <a:prstClr val="black"/>
              </a:solidFill>
            </a:endParaRPr>
          </a:p>
        </p:txBody>
      </p:sp>
      <p:sp>
        <p:nvSpPr>
          <p:cNvPr id="327" name="TextBox 326"/>
          <p:cNvSpPr txBox="1"/>
          <p:nvPr/>
        </p:nvSpPr>
        <p:spPr>
          <a:xfrm>
            <a:off x="3835349" y="4509120"/>
            <a:ext cx="685603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dirty="0" smtClean="0"/>
              <a:t>[Oracle Linux 7.2]</a:t>
            </a:r>
            <a:endParaRPr lang="en-US" altLang="ko-KR" sz="700" dirty="0"/>
          </a:p>
          <a:p>
            <a:r>
              <a:rPr lang="en-US" altLang="ko-KR" sz="700" dirty="0" smtClean="0"/>
              <a:t>CPU </a:t>
            </a:r>
            <a:r>
              <a:rPr lang="en-US" altLang="ko-KR" sz="700" dirty="0"/>
              <a:t>8</a:t>
            </a:r>
            <a:r>
              <a:rPr lang="en-US" altLang="ko-KR" sz="700" dirty="0" smtClean="0"/>
              <a:t>Core</a:t>
            </a:r>
          </a:p>
          <a:p>
            <a:r>
              <a:rPr lang="en-US" altLang="ko-KR" sz="700" dirty="0" smtClean="0"/>
              <a:t>MEM 32GB </a:t>
            </a:r>
            <a:endParaRPr lang="ko-KR" altLang="en-US" sz="700" dirty="0" smtClean="0"/>
          </a:p>
        </p:txBody>
      </p:sp>
      <p:sp>
        <p:nvSpPr>
          <p:cNvPr id="328" name="모서리가 둥근 직사각형 327"/>
          <p:cNvSpPr/>
          <p:nvPr/>
        </p:nvSpPr>
        <p:spPr>
          <a:xfrm>
            <a:off x="4593819" y="4852234"/>
            <a:ext cx="704349" cy="21551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Oracle 11.2.0.4</a:t>
            </a:r>
          </a:p>
          <a:p>
            <a:pPr algn="ctr">
              <a:lnSpc>
                <a:spcPct val="11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(PITC1)</a:t>
            </a:r>
            <a:endParaRPr lang="en-US" altLang="ko-KR" sz="600" dirty="0">
              <a:solidFill>
                <a:prstClr val="black"/>
              </a:solidFill>
            </a:endParaRPr>
          </a:p>
        </p:txBody>
      </p:sp>
      <p:sp>
        <p:nvSpPr>
          <p:cNvPr id="329" name="모서리가 둥근 직사각형 328"/>
          <p:cNvSpPr/>
          <p:nvPr/>
        </p:nvSpPr>
        <p:spPr>
          <a:xfrm>
            <a:off x="4592960" y="4584556"/>
            <a:ext cx="414000" cy="224558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/>
          <a:p>
            <a:pPr algn="ctr"/>
            <a:r>
              <a:rPr lang="en-US" altLang="ko-KR" sz="600" b="1" dirty="0" smtClean="0">
                <a:solidFill>
                  <a:schemeClr val="tx1"/>
                </a:solidFill>
              </a:rPr>
              <a:t>xecuredb</a:t>
            </a:r>
          </a:p>
        </p:txBody>
      </p:sp>
      <p:sp>
        <p:nvSpPr>
          <p:cNvPr id="330" name="모서리가 둥근 직사각형 329"/>
          <p:cNvSpPr/>
          <p:nvPr/>
        </p:nvSpPr>
        <p:spPr bwMode="auto">
          <a:xfrm>
            <a:off x="3684082" y="4293096"/>
            <a:ext cx="3494949" cy="918042"/>
          </a:xfrm>
          <a:prstGeom prst="roundRect">
            <a:avLst/>
          </a:prstGeom>
          <a:solidFill>
            <a:schemeClr val="bg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31" name="직선 연결선 330"/>
          <p:cNvCxnSpPr>
            <a:stCxn id="310" idx="0"/>
            <a:endCxn id="225" idx="2"/>
          </p:cNvCxnSpPr>
          <p:nvPr/>
        </p:nvCxnSpPr>
        <p:spPr>
          <a:xfrm flipH="1" flipV="1">
            <a:off x="6555013" y="2420888"/>
            <a:ext cx="24630" cy="505008"/>
          </a:xfrm>
          <a:prstGeom prst="line">
            <a:avLst/>
          </a:prstGeom>
          <a:ln w="825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직선 연결선 331"/>
          <p:cNvCxnSpPr>
            <a:stCxn id="253" idx="3"/>
            <a:endCxn id="164" idx="1"/>
          </p:cNvCxnSpPr>
          <p:nvPr/>
        </p:nvCxnSpPr>
        <p:spPr>
          <a:xfrm flipV="1">
            <a:off x="3497502" y="3314043"/>
            <a:ext cx="87346" cy="6447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직선 연결선 332"/>
          <p:cNvCxnSpPr>
            <a:stCxn id="309" idx="2"/>
            <a:endCxn id="277" idx="0"/>
          </p:cNvCxnSpPr>
          <p:nvPr/>
        </p:nvCxnSpPr>
        <p:spPr>
          <a:xfrm flipH="1">
            <a:off x="4223123" y="5146240"/>
            <a:ext cx="371337" cy="44300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직선 연결선 333"/>
          <p:cNvCxnSpPr>
            <a:stCxn id="246" idx="0"/>
            <a:endCxn id="238" idx="2"/>
          </p:cNvCxnSpPr>
          <p:nvPr/>
        </p:nvCxnSpPr>
        <p:spPr>
          <a:xfrm flipH="1" flipV="1">
            <a:off x="2851710" y="1825235"/>
            <a:ext cx="871" cy="13803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직선 연결선 334"/>
          <p:cNvCxnSpPr>
            <a:stCxn id="227" idx="2"/>
            <a:endCxn id="310" idx="0"/>
          </p:cNvCxnSpPr>
          <p:nvPr/>
        </p:nvCxnSpPr>
        <p:spPr>
          <a:xfrm>
            <a:off x="4791943" y="2420888"/>
            <a:ext cx="1787700" cy="505008"/>
          </a:xfrm>
          <a:prstGeom prst="line">
            <a:avLst/>
          </a:prstGeom>
          <a:ln w="825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직선 연결선 335"/>
          <p:cNvCxnSpPr>
            <a:stCxn id="225" idx="2"/>
            <a:endCxn id="306" idx="0"/>
          </p:cNvCxnSpPr>
          <p:nvPr/>
        </p:nvCxnSpPr>
        <p:spPr>
          <a:xfrm flipH="1">
            <a:off x="4805101" y="2420888"/>
            <a:ext cx="1749912" cy="499669"/>
          </a:xfrm>
          <a:prstGeom prst="line">
            <a:avLst/>
          </a:prstGeom>
          <a:ln w="825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직선 연결선 336"/>
          <p:cNvCxnSpPr>
            <a:stCxn id="306" idx="0"/>
            <a:endCxn id="227" idx="2"/>
          </p:cNvCxnSpPr>
          <p:nvPr/>
        </p:nvCxnSpPr>
        <p:spPr>
          <a:xfrm flipH="1" flipV="1">
            <a:off x="4791943" y="2420888"/>
            <a:ext cx="13158" cy="499669"/>
          </a:xfrm>
          <a:prstGeom prst="line">
            <a:avLst/>
          </a:prstGeom>
          <a:ln w="825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모서리가 둥근 직사각형 337"/>
          <p:cNvSpPr/>
          <p:nvPr/>
        </p:nvSpPr>
        <p:spPr>
          <a:xfrm>
            <a:off x="5021348" y="4584556"/>
            <a:ext cx="279994" cy="237448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/>
          <a:p>
            <a:pPr algn="ctr"/>
            <a:r>
              <a:rPr lang="en-US" altLang="ko-KR" sz="600" b="1" dirty="0" err="1" smtClean="0">
                <a:solidFill>
                  <a:schemeClr val="tx1"/>
                </a:solidFill>
              </a:rPr>
              <a:t>ctmag</a:t>
            </a:r>
            <a:endParaRPr lang="en-US" altLang="ko-KR" sz="600" b="1" dirty="0" smtClean="0">
              <a:solidFill>
                <a:schemeClr val="tx1"/>
              </a:solidFill>
            </a:endParaRPr>
          </a:p>
        </p:txBody>
      </p:sp>
      <p:sp>
        <p:nvSpPr>
          <p:cNvPr id="339" name="TextBox 338"/>
          <p:cNvSpPr txBox="1"/>
          <p:nvPr/>
        </p:nvSpPr>
        <p:spPr>
          <a:xfrm>
            <a:off x="3603710" y="1304272"/>
            <a:ext cx="98925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b="1" dirty="0" err="1" smtClean="0"/>
              <a:t>Nutanix</a:t>
            </a:r>
            <a:r>
              <a:rPr lang="en-US" altLang="ko-KR" sz="700" b="1" dirty="0" smtClean="0"/>
              <a:t> NX-6135-G5</a:t>
            </a:r>
          </a:p>
        </p:txBody>
      </p:sp>
      <p:sp>
        <p:nvSpPr>
          <p:cNvPr id="340" name="모서리가 둥근 직사각형 339"/>
          <p:cNvSpPr/>
          <p:nvPr/>
        </p:nvSpPr>
        <p:spPr>
          <a:xfrm>
            <a:off x="4501102" y="2063724"/>
            <a:ext cx="531526" cy="22405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Apache 2.4</a:t>
            </a:r>
          </a:p>
          <a:p>
            <a:pPr algn="ctr">
              <a:lnSpc>
                <a:spcPct val="110000"/>
              </a:lnSpc>
            </a:pPr>
            <a:r>
              <a:rPr lang="ko-KR" altLang="en-US" sz="650" b="1" dirty="0" smtClean="0">
                <a:solidFill>
                  <a:schemeClr val="tx1"/>
                </a:solidFill>
              </a:rPr>
              <a:t>법인구매</a:t>
            </a:r>
            <a:endParaRPr lang="en-US" altLang="ko-KR" sz="650" b="1" dirty="0" smtClean="0">
              <a:solidFill>
                <a:schemeClr val="tx1"/>
              </a:solidFill>
            </a:endParaRPr>
          </a:p>
        </p:txBody>
      </p:sp>
      <p:sp>
        <p:nvSpPr>
          <p:cNvPr id="341" name="모서리가 둥근 직사각형 340"/>
          <p:cNvSpPr/>
          <p:nvPr/>
        </p:nvSpPr>
        <p:spPr>
          <a:xfrm>
            <a:off x="5069678" y="2063724"/>
            <a:ext cx="531526" cy="22405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Apache 2.4</a:t>
            </a:r>
          </a:p>
          <a:p>
            <a:pPr algn="ctr">
              <a:lnSpc>
                <a:spcPct val="110000"/>
              </a:lnSpc>
            </a:pPr>
            <a:r>
              <a:rPr lang="ko-KR" altLang="en-US" sz="650" b="1" dirty="0" err="1" smtClean="0">
                <a:solidFill>
                  <a:schemeClr val="tx1"/>
                </a:solidFill>
              </a:rPr>
              <a:t>마켓플레이스</a:t>
            </a:r>
            <a:endParaRPr lang="en-US" altLang="ko-KR" sz="650" b="1" dirty="0" smtClean="0">
              <a:solidFill>
                <a:schemeClr val="tx1"/>
              </a:solidFill>
            </a:endParaRPr>
          </a:p>
        </p:txBody>
      </p:sp>
      <p:sp>
        <p:nvSpPr>
          <p:cNvPr id="342" name="모서리가 둥근 직사각형 341"/>
          <p:cNvSpPr/>
          <p:nvPr/>
        </p:nvSpPr>
        <p:spPr>
          <a:xfrm>
            <a:off x="5069678" y="1791716"/>
            <a:ext cx="531526" cy="22405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Apache 2.4</a:t>
            </a:r>
          </a:p>
          <a:p>
            <a:pPr algn="ctr">
              <a:lnSpc>
                <a:spcPct val="110000"/>
              </a:lnSpc>
            </a:pPr>
            <a:r>
              <a:rPr lang="ko-KR" altLang="en-US" sz="650" b="1" dirty="0" smtClean="0">
                <a:solidFill>
                  <a:schemeClr val="tx1"/>
                </a:solidFill>
              </a:rPr>
              <a:t>알뜰시장</a:t>
            </a:r>
            <a:endParaRPr lang="en-US" altLang="ko-KR" sz="650" b="1" dirty="0" smtClean="0">
              <a:solidFill>
                <a:schemeClr val="tx1"/>
              </a:solidFill>
            </a:endParaRPr>
          </a:p>
        </p:txBody>
      </p:sp>
      <p:sp>
        <p:nvSpPr>
          <p:cNvPr id="343" name="모서리가 둥근 직사각형 342"/>
          <p:cNvSpPr/>
          <p:nvPr/>
        </p:nvSpPr>
        <p:spPr>
          <a:xfrm>
            <a:off x="4501102" y="3244726"/>
            <a:ext cx="531526" cy="22405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JBOSS 7.0</a:t>
            </a:r>
          </a:p>
          <a:p>
            <a:pPr algn="ctr">
              <a:lnSpc>
                <a:spcPct val="110000"/>
              </a:lnSpc>
            </a:pPr>
            <a:r>
              <a:rPr lang="ko-KR" altLang="en-US" sz="650" b="1" dirty="0" smtClean="0">
                <a:solidFill>
                  <a:schemeClr val="tx1"/>
                </a:solidFill>
              </a:rPr>
              <a:t>브랜드관리</a:t>
            </a:r>
            <a:endParaRPr lang="en-US" altLang="ko-KR" sz="650" b="1" dirty="0" smtClean="0">
              <a:solidFill>
                <a:schemeClr val="tx1"/>
              </a:solidFill>
            </a:endParaRPr>
          </a:p>
        </p:txBody>
      </p:sp>
      <p:sp>
        <p:nvSpPr>
          <p:cNvPr id="344" name="모서리가 둥근 직사각형 343"/>
          <p:cNvSpPr/>
          <p:nvPr/>
        </p:nvSpPr>
        <p:spPr>
          <a:xfrm>
            <a:off x="4501102" y="3516734"/>
            <a:ext cx="531526" cy="22405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>
                <a:solidFill>
                  <a:schemeClr val="tx1"/>
                </a:solidFill>
              </a:rPr>
              <a:t>JBOSS </a:t>
            </a:r>
            <a:r>
              <a:rPr lang="en-US" altLang="ko-KR" sz="650" b="1" dirty="0" smtClean="0">
                <a:solidFill>
                  <a:schemeClr val="tx1"/>
                </a:solidFill>
              </a:rPr>
              <a:t>7.0*2</a:t>
            </a:r>
            <a:endParaRPr lang="en-US" altLang="ko-KR" sz="650" b="1" dirty="0">
              <a:solidFill>
                <a:schemeClr val="tx1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ko-KR" altLang="en-US" sz="650" b="1" dirty="0" smtClean="0">
                <a:solidFill>
                  <a:schemeClr val="tx1"/>
                </a:solidFill>
              </a:rPr>
              <a:t>법인구매</a:t>
            </a:r>
            <a:endParaRPr lang="en-US" altLang="ko-KR" sz="650" b="1" dirty="0" smtClean="0">
              <a:solidFill>
                <a:schemeClr val="tx1"/>
              </a:solidFill>
            </a:endParaRPr>
          </a:p>
        </p:txBody>
      </p:sp>
      <p:sp>
        <p:nvSpPr>
          <p:cNvPr id="345" name="모서리가 둥근 직사각형 344"/>
          <p:cNvSpPr/>
          <p:nvPr/>
        </p:nvSpPr>
        <p:spPr>
          <a:xfrm>
            <a:off x="5069678" y="3516734"/>
            <a:ext cx="531526" cy="22405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>
                <a:solidFill>
                  <a:schemeClr val="tx1"/>
                </a:solidFill>
              </a:rPr>
              <a:t>JBOSS </a:t>
            </a:r>
            <a:r>
              <a:rPr lang="en-US" altLang="ko-KR" sz="650" b="1" dirty="0" smtClean="0">
                <a:solidFill>
                  <a:schemeClr val="tx1"/>
                </a:solidFill>
              </a:rPr>
              <a:t>7.0*2</a:t>
            </a:r>
            <a:endParaRPr lang="en-US" altLang="ko-KR" sz="650" b="1" dirty="0">
              <a:solidFill>
                <a:schemeClr val="tx1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ko-KR" altLang="en-US" sz="650" b="1" dirty="0" err="1" smtClean="0">
                <a:solidFill>
                  <a:schemeClr val="tx1"/>
                </a:solidFill>
              </a:rPr>
              <a:t>마켓플레이스</a:t>
            </a:r>
            <a:endParaRPr lang="en-US" altLang="ko-KR" sz="650" b="1" dirty="0" smtClean="0">
              <a:solidFill>
                <a:schemeClr val="tx1"/>
              </a:solidFill>
            </a:endParaRPr>
          </a:p>
        </p:txBody>
      </p:sp>
      <p:sp>
        <p:nvSpPr>
          <p:cNvPr id="346" name="모서리가 둥근 직사각형 345"/>
          <p:cNvSpPr/>
          <p:nvPr/>
        </p:nvSpPr>
        <p:spPr>
          <a:xfrm>
            <a:off x="5069678" y="3244726"/>
            <a:ext cx="531526" cy="22405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>
                <a:solidFill>
                  <a:schemeClr val="tx1"/>
                </a:solidFill>
              </a:rPr>
              <a:t>JBOSS </a:t>
            </a:r>
            <a:r>
              <a:rPr lang="en-US" altLang="ko-KR" sz="650" b="1" dirty="0" smtClean="0">
                <a:solidFill>
                  <a:schemeClr val="tx1"/>
                </a:solidFill>
              </a:rPr>
              <a:t>7.0*2</a:t>
            </a:r>
            <a:endParaRPr lang="en-US" altLang="ko-KR" sz="650" b="1" dirty="0">
              <a:solidFill>
                <a:schemeClr val="tx1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ko-KR" altLang="en-US" sz="650" b="1" dirty="0" smtClean="0">
                <a:solidFill>
                  <a:schemeClr val="tx1"/>
                </a:solidFill>
              </a:rPr>
              <a:t>알뜰시장</a:t>
            </a:r>
            <a:endParaRPr lang="en-US" altLang="ko-KR" sz="650" b="1" dirty="0" smtClean="0">
              <a:solidFill>
                <a:schemeClr val="tx1"/>
              </a:solidFill>
            </a:endParaRPr>
          </a:p>
        </p:txBody>
      </p:sp>
      <p:sp>
        <p:nvSpPr>
          <p:cNvPr id="347" name="TextBox 346"/>
          <p:cNvSpPr txBox="1"/>
          <p:nvPr/>
        </p:nvSpPr>
        <p:spPr>
          <a:xfrm>
            <a:off x="3638094" y="4145975"/>
            <a:ext cx="84343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b="1" dirty="0" smtClean="0"/>
              <a:t>Fujitsu RX2540-M2</a:t>
            </a:r>
          </a:p>
        </p:txBody>
      </p:sp>
      <p:sp>
        <p:nvSpPr>
          <p:cNvPr id="348" name="모서리가 둥근 직사각형 347"/>
          <p:cNvSpPr/>
          <p:nvPr/>
        </p:nvSpPr>
        <p:spPr>
          <a:xfrm>
            <a:off x="6183520" y="4592693"/>
            <a:ext cx="414000" cy="224558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/>
          <a:p>
            <a:pPr algn="ctr"/>
            <a:r>
              <a:rPr lang="en-US" altLang="ko-KR" sz="600" b="1" dirty="0" smtClean="0">
                <a:solidFill>
                  <a:schemeClr val="tx1"/>
                </a:solidFill>
              </a:rPr>
              <a:t>xecuredb</a:t>
            </a:r>
          </a:p>
        </p:txBody>
      </p:sp>
      <p:sp>
        <p:nvSpPr>
          <p:cNvPr id="349" name="모서리가 둥근 직사각형 348"/>
          <p:cNvSpPr/>
          <p:nvPr/>
        </p:nvSpPr>
        <p:spPr>
          <a:xfrm>
            <a:off x="6611908" y="4592693"/>
            <a:ext cx="279994" cy="237448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/>
          <a:p>
            <a:pPr algn="ctr"/>
            <a:r>
              <a:rPr lang="en-US" altLang="ko-KR" sz="600" b="1" dirty="0" err="1" smtClean="0">
                <a:solidFill>
                  <a:schemeClr val="tx1"/>
                </a:solidFill>
              </a:rPr>
              <a:t>ctmag</a:t>
            </a:r>
            <a:endParaRPr lang="en-US" altLang="ko-KR" sz="600" b="1" dirty="0" smtClean="0">
              <a:solidFill>
                <a:schemeClr val="tx1"/>
              </a:solidFill>
            </a:endParaRPr>
          </a:p>
        </p:txBody>
      </p:sp>
      <p:sp>
        <p:nvSpPr>
          <p:cNvPr id="350" name="TextBox 349"/>
          <p:cNvSpPr txBox="1"/>
          <p:nvPr/>
        </p:nvSpPr>
        <p:spPr>
          <a:xfrm>
            <a:off x="5835613" y="4134813"/>
            <a:ext cx="84343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b="1" dirty="0"/>
              <a:t>Fujitsu RX2540-M2</a:t>
            </a:r>
          </a:p>
        </p:txBody>
      </p:sp>
      <p:sp>
        <p:nvSpPr>
          <p:cNvPr id="351" name="모서리가 둥근 직사각형 350"/>
          <p:cNvSpPr/>
          <p:nvPr/>
        </p:nvSpPr>
        <p:spPr>
          <a:xfrm>
            <a:off x="7479144" y="4077072"/>
            <a:ext cx="858232" cy="1147414"/>
          </a:xfrm>
          <a:prstGeom prst="roundRect">
            <a:avLst>
              <a:gd name="adj" fmla="val 5393"/>
            </a:avLst>
          </a:prstGeom>
          <a:solidFill>
            <a:schemeClr val="accent5">
              <a:lumMod val="20000"/>
              <a:lumOff val="80000"/>
              <a:alpha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352" name="모서리가 둥근 직사각형 351"/>
          <p:cNvSpPr/>
          <p:nvPr/>
        </p:nvSpPr>
        <p:spPr>
          <a:xfrm>
            <a:off x="7576070" y="2727922"/>
            <a:ext cx="1381715" cy="1210246"/>
          </a:xfrm>
          <a:prstGeom prst="roundRect">
            <a:avLst>
              <a:gd name="adj" fmla="val 7809"/>
            </a:avLst>
          </a:prstGeom>
          <a:solidFill>
            <a:schemeClr val="accent4">
              <a:lumMod val="20000"/>
              <a:lumOff val="80000"/>
              <a:alpha val="7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353" name="모서리가 둥근 직사각형 352"/>
          <p:cNvSpPr/>
          <p:nvPr/>
        </p:nvSpPr>
        <p:spPr>
          <a:xfrm>
            <a:off x="7568744" y="1305665"/>
            <a:ext cx="1601803" cy="1210246"/>
          </a:xfrm>
          <a:prstGeom prst="roundRect">
            <a:avLst>
              <a:gd name="adj" fmla="val 7809"/>
            </a:avLst>
          </a:prstGeom>
          <a:solidFill>
            <a:schemeClr val="accent4">
              <a:lumMod val="20000"/>
              <a:lumOff val="80000"/>
              <a:alpha val="7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354" name="직사각형 353"/>
          <p:cNvSpPr/>
          <p:nvPr/>
        </p:nvSpPr>
        <p:spPr>
          <a:xfrm>
            <a:off x="7665136" y="1474184"/>
            <a:ext cx="148010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titcwb0a</a:t>
            </a:r>
          </a:p>
        </p:txBody>
      </p:sp>
      <p:sp>
        <p:nvSpPr>
          <p:cNvPr id="355" name="직사각형 354"/>
          <p:cNvSpPr/>
          <p:nvPr/>
        </p:nvSpPr>
        <p:spPr>
          <a:xfrm>
            <a:off x="7665136" y="1618200"/>
            <a:ext cx="1480106" cy="82169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/>
          </a:p>
        </p:txBody>
      </p:sp>
      <p:sp>
        <p:nvSpPr>
          <p:cNvPr id="356" name="모서리가 둥근 직사각형 355"/>
          <p:cNvSpPr/>
          <p:nvPr/>
        </p:nvSpPr>
        <p:spPr>
          <a:xfrm>
            <a:off x="8247786" y="1798038"/>
            <a:ext cx="809670" cy="516438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Apache 2.4</a:t>
            </a:r>
          </a:p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(JBOSS EWS 3.0.3)</a:t>
            </a:r>
          </a:p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(4</a:t>
            </a:r>
            <a:r>
              <a:rPr lang="ko-KR" altLang="en-US" sz="650" b="1" dirty="0" smtClean="0">
                <a:solidFill>
                  <a:schemeClr val="tx1"/>
                </a:solidFill>
              </a:rPr>
              <a:t>개 업무</a:t>
            </a:r>
            <a:r>
              <a:rPr lang="en-US" altLang="ko-KR" sz="650" b="1" dirty="0" smtClean="0">
                <a:solidFill>
                  <a:schemeClr val="tx1"/>
                </a:solidFill>
              </a:rPr>
              <a:t>&amp;1</a:t>
            </a:r>
            <a:r>
              <a:rPr lang="ko-KR" altLang="en-US" sz="650" b="1" dirty="0" smtClean="0">
                <a:solidFill>
                  <a:schemeClr val="tx1"/>
                </a:solidFill>
              </a:rPr>
              <a:t>개 </a:t>
            </a:r>
            <a:r>
              <a:rPr lang="en-US" altLang="ko-KR" sz="650" b="1" dirty="0" err="1" smtClean="0">
                <a:solidFill>
                  <a:schemeClr val="tx1"/>
                </a:solidFill>
              </a:rPr>
              <a:t>inst</a:t>
            </a:r>
            <a:r>
              <a:rPr lang="en-US" altLang="ko-KR" sz="650" b="1" dirty="0" smtClean="0">
                <a:solidFill>
                  <a:schemeClr val="tx1"/>
                </a:solidFill>
              </a:rPr>
              <a:t>)</a:t>
            </a:r>
            <a:endParaRPr lang="en-US" altLang="ko-KR" sz="650" dirty="0" smtClean="0">
              <a:solidFill>
                <a:prstClr val="black"/>
              </a:solidFill>
            </a:endParaRPr>
          </a:p>
        </p:txBody>
      </p:sp>
      <p:sp>
        <p:nvSpPr>
          <p:cNvPr id="357" name="직사각형 356"/>
          <p:cNvSpPr/>
          <p:nvPr/>
        </p:nvSpPr>
        <p:spPr>
          <a:xfrm>
            <a:off x="7700961" y="2944898"/>
            <a:ext cx="1132116" cy="17095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titcap0b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7700961" y="3116295"/>
            <a:ext cx="1132115" cy="70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/>
          </a:p>
        </p:txBody>
      </p:sp>
      <p:sp>
        <p:nvSpPr>
          <p:cNvPr id="359" name="직사각형 358"/>
          <p:cNvSpPr/>
          <p:nvPr/>
        </p:nvSpPr>
        <p:spPr>
          <a:xfrm>
            <a:off x="7548002" y="4318839"/>
            <a:ext cx="731441" cy="16306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titcdb0a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sp>
        <p:nvSpPr>
          <p:cNvPr id="360" name="직사각형 359"/>
          <p:cNvSpPr/>
          <p:nvPr/>
        </p:nvSpPr>
        <p:spPr>
          <a:xfrm>
            <a:off x="7548002" y="4479152"/>
            <a:ext cx="731441" cy="63708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/>
          </a:p>
        </p:txBody>
      </p:sp>
      <p:sp>
        <p:nvSpPr>
          <p:cNvPr id="361" name="모서리가 둥근 직사각형 360"/>
          <p:cNvSpPr/>
          <p:nvPr/>
        </p:nvSpPr>
        <p:spPr>
          <a:xfrm>
            <a:off x="7608353" y="4826740"/>
            <a:ext cx="600785" cy="21551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Oracle 11.2.0.4</a:t>
            </a:r>
          </a:p>
          <a:p>
            <a:pPr algn="ctr">
              <a:lnSpc>
                <a:spcPct val="11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(TITC1)</a:t>
            </a:r>
            <a:endParaRPr lang="en-US" altLang="ko-KR" sz="600" dirty="0">
              <a:solidFill>
                <a:prstClr val="black"/>
              </a:solidFill>
            </a:endParaRPr>
          </a:p>
        </p:txBody>
      </p:sp>
      <p:cxnSp>
        <p:nvCxnSpPr>
          <p:cNvPr id="362" name="직선 연결선 361"/>
          <p:cNvCxnSpPr>
            <a:stCxn id="358" idx="2"/>
            <a:endCxn id="359" idx="0"/>
          </p:cNvCxnSpPr>
          <p:nvPr/>
        </p:nvCxnSpPr>
        <p:spPr>
          <a:xfrm flipH="1">
            <a:off x="7913723" y="3821083"/>
            <a:ext cx="353296" cy="497756"/>
          </a:xfrm>
          <a:prstGeom prst="line">
            <a:avLst/>
          </a:prstGeom>
          <a:ln w="825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모서리가 둥근 직사각형 362"/>
          <p:cNvSpPr/>
          <p:nvPr/>
        </p:nvSpPr>
        <p:spPr>
          <a:xfrm>
            <a:off x="7780362" y="3268019"/>
            <a:ext cx="946084" cy="48928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 JBOSS EAP </a:t>
            </a:r>
          </a:p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7.0.1</a:t>
            </a:r>
          </a:p>
          <a:p>
            <a:pPr algn="ctr">
              <a:lnSpc>
                <a:spcPct val="110000"/>
              </a:lnSpc>
            </a:pPr>
            <a:r>
              <a:rPr lang="en-US" altLang="ko-KR" sz="650" b="1" dirty="0" smtClean="0">
                <a:solidFill>
                  <a:schemeClr val="tx1"/>
                </a:solidFill>
              </a:rPr>
              <a:t>(4</a:t>
            </a:r>
            <a:r>
              <a:rPr lang="ko-KR" altLang="en-US" sz="650" b="1" dirty="0" smtClean="0">
                <a:solidFill>
                  <a:schemeClr val="tx1"/>
                </a:solidFill>
              </a:rPr>
              <a:t>개 업무</a:t>
            </a:r>
            <a:r>
              <a:rPr lang="en-US" altLang="ko-KR" sz="650" b="1" dirty="0" smtClean="0">
                <a:solidFill>
                  <a:schemeClr val="tx1"/>
                </a:solidFill>
              </a:rPr>
              <a:t>*1</a:t>
            </a:r>
            <a:r>
              <a:rPr lang="ko-KR" altLang="en-US" sz="650" b="1" dirty="0" smtClean="0">
                <a:solidFill>
                  <a:schemeClr val="tx1"/>
                </a:solidFill>
              </a:rPr>
              <a:t>개 </a:t>
            </a:r>
            <a:r>
              <a:rPr lang="en-US" altLang="ko-KR" sz="650" b="1" dirty="0" err="1" smtClean="0">
                <a:solidFill>
                  <a:schemeClr val="tx1"/>
                </a:solidFill>
              </a:rPr>
              <a:t>inst</a:t>
            </a:r>
            <a:r>
              <a:rPr lang="en-US" altLang="ko-KR" sz="650" b="1" dirty="0" smtClean="0">
                <a:solidFill>
                  <a:schemeClr val="tx1"/>
                </a:solidFill>
              </a:rPr>
              <a:t>)</a:t>
            </a:r>
            <a:endParaRPr lang="en-US" altLang="ko-KR" sz="650" dirty="0" smtClean="0">
              <a:solidFill>
                <a:prstClr val="black"/>
              </a:solidFill>
            </a:endParaRPr>
          </a:p>
        </p:txBody>
      </p:sp>
      <p:cxnSp>
        <p:nvCxnSpPr>
          <p:cNvPr id="364" name="직선 연결선 363"/>
          <p:cNvCxnSpPr>
            <a:stCxn id="357" idx="0"/>
            <a:endCxn id="355" idx="2"/>
          </p:cNvCxnSpPr>
          <p:nvPr/>
        </p:nvCxnSpPr>
        <p:spPr>
          <a:xfrm flipV="1">
            <a:off x="8267019" y="2439890"/>
            <a:ext cx="138170" cy="505008"/>
          </a:xfrm>
          <a:prstGeom prst="line">
            <a:avLst/>
          </a:prstGeom>
          <a:ln w="825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TextBox 364"/>
          <p:cNvSpPr txBox="1"/>
          <p:nvPr/>
        </p:nvSpPr>
        <p:spPr>
          <a:xfrm>
            <a:off x="7563044" y="1350892"/>
            <a:ext cx="1012228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b="1" dirty="0" err="1" smtClean="0"/>
              <a:t>Nutanix</a:t>
            </a:r>
            <a:r>
              <a:rPr lang="en-US" altLang="ko-KR" sz="700" b="1" dirty="0" smtClean="0"/>
              <a:t> NX-6235-G5</a:t>
            </a:r>
          </a:p>
        </p:txBody>
      </p:sp>
      <p:sp>
        <p:nvSpPr>
          <p:cNvPr id="366" name="TextBox 365"/>
          <p:cNvSpPr txBox="1"/>
          <p:nvPr/>
        </p:nvSpPr>
        <p:spPr>
          <a:xfrm>
            <a:off x="7558284" y="2745214"/>
            <a:ext cx="1142067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b="1" dirty="0" err="1" smtClean="0"/>
              <a:t>Nutanix</a:t>
            </a:r>
            <a:r>
              <a:rPr lang="en-US" altLang="ko-KR" sz="700" b="1" dirty="0" smtClean="0"/>
              <a:t> NX-6135-G5</a:t>
            </a:r>
          </a:p>
        </p:txBody>
      </p:sp>
      <p:sp>
        <p:nvSpPr>
          <p:cNvPr id="367" name="모서리가 둥근 직사각형 366"/>
          <p:cNvSpPr/>
          <p:nvPr/>
        </p:nvSpPr>
        <p:spPr>
          <a:xfrm>
            <a:off x="7608353" y="4565444"/>
            <a:ext cx="600785" cy="224558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/>
          <a:p>
            <a:pPr algn="ctr"/>
            <a:r>
              <a:rPr lang="en-US" altLang="ko-KR" sz="600" b="1" dirty="0" smtClean="0">
                <a:solidFill>
                  <a:schemeClr val="tx1"/>
                </a:solidFill>
              </a:rPr>
              <a:t>xecuredb</a:t>
            </a:r>
          </a:p>
        </p:txBody>
      </p:sp>
      <p:sp>
        <p:nvSpPr>
          <p:cNvPr id="368" name="TextBox 367"/>
          <p:cNvSpPr txBox="1"/>
          <p:nvPr/>
        </p:nvSpPr>
        <p:spPr>
          <a:xfrm>
            <a:off x="7513326" y="4107564"/>
            <a:ext cx="815107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b="1" dirty="0"/>
              <a:t>Fujitsu RX2540-M2</a:t>
            </a:r>
          </a:p>
        </p:txBody>
      </p:sp>
      <p:sp>
        <p:nvSpPr>
          <p:cNvPr id="369" name="TextBox 368"/>
          <p:cNvSpPr txBox="1"/>
          <p:nvPr/>
        </p:nvSpPr>
        <p:spPr>
          <a:xfrm flipH="1">
            <a:off x="7632103" y="5858626"/>
            <a:ext cx="169208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altLang="ko-KR" sz="800" smtClean="0"/>
              <a:t>TC</a:t>
            </a:r>
            <a:endParaRPr lang="ko-KR" altLang="en-US" sz="800" dirty="0" smtClean="0"/>
          </a:p>
        </p:txBody>
      </p:sp>
      <p:sp>
        <p:nvSpPr>
          <p:cNvPr id="370" name="직사각형 369"/>
          <p:cNvSpPr/>
          <p:nvPr/>
        </p:nvSpPr>
        <p:spPr>
          <a:xfrm>
            <a:off x="7613952" y="5646506"/>
            <a:ext cx="1270307" cy="7837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1" name="TextBox 370"/>
          <p:cNvSpPr txBox="1"/>
          <p:nvPr/>
        </p:nvSpPr>
        <p:spPr>
          <a:xfrm>
            <a:off x="7721940" y="5653909"/>
            <a:ext cx="514564" cy="10772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spAutoFit/>
          </a:bodyPr>
          <a:lstStyle/>
          <a:p>
            <a:r>
              <a:rPr lang="en-US" altLang="ko-KR" sz="700" b="1" dirty="0" smtClean="0"/>
              <a:t>DR G800 #1</a:t>
            </a:r>
            <a:endParaRPr lang="ko-KR" altLang="en-US" sz="700" b="1" dirty="0"/>
          </a:p>
        </p:txBody>
      </p:sp>
      <p:sp>
        <p:nvSpPr>
          <p:cNvPr id="372" name="TextBox 371"/>
          <p:cNvSpPr txBox="1"/>
          <p:nvPr/>
        </p:nvSpPr>
        <p:spPr>
          <a:xfrm flipH="1">
            <a:off x="6292391" y="5948302"/>
            <a:ext cx="169208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altLang="ko-KR" sz="800" smtClean="0"/>
              <a:t>TC</a:t>
            </a:r>
            <a:endParaRPr lang="ko-KR" altLang="en-US" sz="800" dirty="0" smtClean="0"/>
          </a:p>
        </p:txBody>
      </p:sp>
      <p:sp>
        <p:nvSpPr>
          <p:cNvPr id="373" name="직사각형 372"/>
          <p:cNvSpPr/>
          <p:nvPr/>
        </p:nvSpPr>
        <p:spPr>
          <a:xfrm>
            <a:off x="6274240" y="5664174"/>
            <a:ext cx="1004713" cy="78371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4" name="TextBox 373"/>
          <p:cNvSpPr txBox="1"/>
          <p:nvPr/>
        </p:nvSpPr>
        <p:spPr>
          <a:xfrm>
            <a:off x="6382228" y="5671577"/>
            <a:ext cx="551433" cy="10772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spAutoFit/>
          </a:bodyPr>
          <a:lstStyle/>
          <a:p>
            <a:r>
              <a:rPr lang="en-US" altLang="ko-KR" sz="700" b="1" dirty="0" smtClean="0"/>
              <a:t>U2L G800 #2</a:t>
            </a:r>
            <a:endParaRPr lang="ko-KR" altLang="en-US" sz="700" b="1" dirty="0"/>
          </a:p>
        </p:txBody>
      </p:sp>
      <p:cxnSp>
        <p:nvCxnSpPr>
          <p:cNvPr id="375" name="직선 연결선 374"/>
          <p:cNvCxnSpPr>
            <a:stCxn id="377" idx="2"/>
            <a:endCxn id="376" idx="0"/>
          </p:cNvCxnSpPr>
          <p:nvPr/>
        </p:nvCxnSpPr>
        <p:spPr>
          <a:xfrm>
            <a:off x="866786" y="3526576"/>
            <a:ext cx="2372" cy="196726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직사각형 375"/>
          <p:cNvSpPr/>
          <p:nvPr/>
        </p:nvSpPr>
        <p:spPr>
          <a:xfrm>
            <a:off x="563864" y="3723302"/>
            <a:ext cx="610588" cy="3616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z="700" b="1" dirty="0" smtClean="0">
                <a:solidFill>
                  <a:schemeClr val="tx1"/>
                </a:solidFill>
              </a:rPr>
              <a:t>대</a:t>
            </a:r>
            <a:r>
              <a:rPr lang="ko-KR" altLang="en-US" sz="700" b="1" dirty="0">
                <a:solidFill>
                  <a:schemeClr val="tx1"/>
                </a:solidFill>
              </a:rPr>
              <a:t>외</a:t>
            </a:r>
            <a:r>
              <a:rPr lang="en-US" altLang="ko-KR" sz="700" b="1" dirty="0" smtClean="0">
                <a:solidFill>
                  <a:schemeClr val="tx1"/>
                </a:solidFill>
              </a:rPr>
              <a:t> A/L#1~2</a:t>
            </a:r>
          </a:p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(IBM P570)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sp>
        <p:nvSpPr>
          <p:cNvPr id="377" name="직사각형 376"/>
          <p:cNvSpPr/>
          <p:nvPr/>
        </p:nvSpPr>
        <p:spPr>
          <a:xfrm>
            <a:off x="554730" y="3049692"/>
            <a:ext cx="624111" cy="47688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/>
          </a:p>
        </p:txBody>
      </p:sp>
      <p:sp>
        <p:nvSpPr>
          <p:cNvPr id="378" name="모서리가 둥근 직사각형 377"/>
          <p:cNvSpPr/>
          <p:nvPr/>
        </p:nvSpPr>
        <p:spPr>
          <a:xfrm>
            <a:off x="630762" y="3108958"/>
            <a:ext cx="445122" cy="335108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IMK</a:t>
            </a:r>
          </a:p>
          <a:p>
            <a:pPr algn="ctr">
              <a:lnSpc>
                <a:spcPct val="110000"/>
              </a:lnSpc>
            </a:pPr>
            <a:r>
              <a:rPr lang="ko-KR" altLang="en-US" sz="600" b="1" dirty="0" smtClean="0">
                <a:solidFill>
                  <a:schemeClr val="tx1"/>
                </a:solidFill>
              </a:rPr>
              <a:t>아이마켓</a:t>
            </a:r>
            <a:r>
              <a:rPr lang="en-US" altLang="ko-KR" sz="600" b="1" dirty="0" smtClean="0">
                <a:solidFill>
                  <a:schemeClr val="tx1"/>
                </a:solidFill>
              </a:rPr>
              <a:t>K</a:t>
            </a:r>
          </a:p>
        </p:txBody>
      </p:sp>
      <p:grpSp>
        <p:nvGrpSpPr>
          <p:cNvPr id="379" name="그룹 378"/>
          <p:cNvGrpSpPr/>
          <p:nvPr/>
        </p:nvGrpSpPr>
        <p:grpSpPr>
          <a:xfrm>
            <a:off x="1471798" y="3060035"/>
            <a:ext cx="624111" cy="447759"/>
            <a:chOff x="891230" y="5510342"/>
            <a:chExt cx="624111" cy="447759"/>
          </a:xfrm>
        </p:grpSpPr>
        <p:sp>
          <p:nvSpPr>
            <p:cNvPr id="380" name="직사각형 379"/>
            <p:cNvSpPr/>
            <p:nvPr/>
          </p:nvSpPr>
          <p:spPr>
            <a:xfrm>
              <a:off x="891230" y="5510342"/>
              <a:ext cx="624111" cy="44775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700" dirty="0"/>
            </a:p>
          </p:txBody>
        </p:sp>
        <p:sp>
          <p:nvSpPr>
            <p:cNvPr id="381" name="모서리가 둥근 직사각형 380"/>
            <p:cNvSpPr/>
            <p:nvPr/>
          </p:nvSpPr>
          <p:spPr>
            <a:xfrm>
              <a:off x="967262" y="5569608"/>
              <a:ext cx="445122" cy="335108"/>
            </a:xfrm>
            <a:prstGeom prst="roundRect">
              <a:avLst>
                <a:gd name="adj" fmla="val 8248"/>
              </a:avLst>
            </a:prstGeom>
            <a:solidFill>
              <a:schemeClr val="bg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tIns="18000" rIns="0" bIns="0" rtlCol="0" anchor="ctr" anchorCtr="0"/>
            <a:lstStyle/>
            <a:p>
              <a:pPr algn="ctr">
                <a:lnSpc>
                  <a:spcPct val="110000"/>
                </a:lnSpc>
              </a:pPr>
              <a:r>
                <a:rPr lang="en-US" altLang="ko-KR" sz="600" b="1" dirty="0" smtClean="0">
                  <a:solidFill>
                    <a:schemeClr val="tx1"/>
                  </a:solidFill>
                </a:rPr>
                <a:t>IAM</a:t>
              </a:r>
            </a:p>
          </p:txBody>
        </p:sp>
      </p:grpSp>
      <p:sp>
        <p:nvSpPr>
          <p:cNvPr id="382" name="TextBox 381"/>
          <p:cNvSpPr txBox="1"/>
          <p:nvPr/>
        </p:nvSpPr>
        <p:spPr>
          <a:xfrm>
            <a:off x="5878648" y="1316979"/>
            <a:ext cx="98925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b="1" dirty="0" err="1" smtClean="0"/>
              <a:t>Nutanix</a:t>
            </a:r>
            <a:r>
              <a:rPr lang="en-US" altLang="ko-KR" sz="700" b="1" dirty="0" smtClean="0"/>
              <a:t> NX-6135-G5</a:t>
            </a:r>
          </a:p>
        </p:txBody>
      </p:sp>
      <p:sp>
        <p:nvSpPr>
          <p:cNvPr id="383" name="TextBox 382"/>
          <p:cNvSpPr txBox="1"/>
          <p:nvPr/>
        </p:nvSpPr>
        <p:spPr>
          <a:xfrm>
            <a:off x="3631199" y="2728148"/>
            <a:ext cx="98925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b="1" dirty="0" err="1" smtClean="0"/>
              <a:t>Nutanix</a:t>
            </a:r>
            <a:r>
              <a:rPr lang="en-US" altLang="ko-KR" sz="700" b="1" dirty="0" smtClean="0"/>
              <a:t> NX-6135-G5</a:t>
            </a:r>
          </a:p>
        </p:txBody>
      </p:sp>
      <p:sp>
        <p:nvSpPr>
          <p:cNvPr id="384" name="TextBox 383"/>
          <p:cNvSpPr txBox="1"/>
          <p:nvPr/>
        </p:nvSpPr>
        <p:spPr>
          <a:xfrm>
            <a:off x="5895762" y="2711373"/>
            <a:ext cx="989250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b="1" dirty="0" err="1" smtClean="0"/>
              <a:t>Nutanix</a:t>
            </a:r>
            <a:r>
              <a:rPr lang="en-US" altLang="ko-KR" sz="700" b="1" dirty="0" smtClean="0"/>
              <a:t> NX-6135-G5</a:t>
            </a:r>
          </a:p>
        </p:txBody>
      </p:sp>
      <p:sp>
        <p:nvSpPr>
          <p:cNvPr id="385" name="TextBox 384"/>
          <p:cNvSpPr txBox="1"/>
          <p:nvPr/>
        </p:nvSpPr>
        <p:spPr>
          <a:xfrm>
            <a:off x="3152800" y="2157718"/>
            <a:ext cx="695703" cy="24622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spAutoFit/>
          </a:bodyPr>
          <a:lstStyle/>
          <a:p>
            <a:r>
              <a:rPr lang="en-US" altLang="ko-KR" sz="800" b="1" dirty="0" smtClean="0"/>
              <a:t>DMZ</a:t>
            </a:r>
            <a:r>
              <a:rPr lang="ko-KR" altLang="en-US" sz="800" b="1" dirty="0" smtClean="0"/>
              <a:t>망</a:t>
            </a:r>
            <a:endParaRPr lang="en-US" altLang="ko-KR" sz="800" b="1" dirty="0" smtClean="0"/>
          </a:p>
          <a:p>
            <a:r>
              <a:rPr lang="en-US" altLang="ko-KR" sz="800" b="1" dirty="0" smtClean="0"/>
              <a:t>(40.226.192.0)</a:t>
            </a:r>
            <a:endParaRPr lang="ko-KR" altLang="en-US" sz="800" b="1" dirty="0" smtClean="0"/>
          </a:p>
        </p:txBody>
      </p:sp>
      <p:cxnSp>
        <p:nvCxnSpPr>
          <p:cNvPr id="386" name="직선 연결선 385"/>
          <p:cNvCxnSpPr>
            <a:stCxn id="395" idx="0"/>
            <a:endCxn id="303" idx="2"/>
          </p:cNvCxnSpPr>
          <p:nvPr/>
        </p:nvCxnSpPr>
        <p:spPr>
          <a:xfrm flipV="1">
            <a:off x="2078688" y="4828730"/>
            <a:ext cx="3789" cy="1271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7" name="그룹 386"/>
          <p:cNvGrpSpPr/>
          <p:nvPr/>
        </p:nvGrpSpPr>
        <p:grpSpPr>
          <a:xfrm>
            <a:off x="1856656" y="4955915"/>
            <a:ext cx="444717" cy="777341"/>
            <a:chOff x="1462987" y="3399297"/>
            <a:chExt cx="444717" cy="777341"/>
          </a:xfrm>
        </p:grpSpPr>
        <p:grpSp>
          <p:nvGrpSpPr>
            <p:cNvPr id="388" name="그룹 387"/>
            <p:cNvGrpSpPr/>
            <p:nvPr/>
          </p:nvGrpSpPr>
          <p:grpSpPr>
            <a:xfrm>
              <a:off x="1462987" y="3399297"/>
              <a:ext cx="444064" cy="388423"/>
              <a:chOff x="1462987" y="3399297"/>
              <a:chExt cx="444064" cy="388423"/>
            </a:xfrm>
          </p:grpSpPr>
          <p:sp>
            <p:nvSpPr>
              <p:cNvPr id="394" name="직사각형 393"/>
              <p:cNvSpPr/>
              <p:nvPr/>
            </p:nvSpPr>
            <p:spPr>
              <a:xfrm>
                <a:off x="1496578" y="3672056"/>
                <a:ext cx="384709" cy="10315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800" dirty="0" smtClean="0">
                    <a:solidFill>
                      <a:schemeClr val="tx1"/>
                    </a:solidFill>
                  </a:rPr>
                  <a:t>L2 #1</a:t>
                </a:r>
                <a:endParaRPr lang="ko-KR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5" name="직사각형 394"/>
              <p:cNvSpPr/>
              <p:nvPr/>
            </p:nvSpPr>
            <p:spPr>
              <a:xfrm>
                <a:off x="1462987" y="3399297"/>
                <a:ext cx="444064" cy="388423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6" name="TextBox 395"/>
              <p:cNvSpPr txBox="1"/>
              <p:nvPr/>
            </p:nvSpPr>
            <p:spPr>
              <a:xfrm flipH="1">
                <a:off x="1519435" y="3405989"/>
                <a:ext cx="356268" cy="92333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en-US" altLang="ko-KR" sz="600" dirty="0" smtClean="0"/>
                  <a:t>KC_DIST_1</a:t>
                </a:r>
                <a:endParaRPr lang="ko-KR" altLang="en-US" sz="600" dirty="0" smtClean="0"/>
              </a:p>
            </p:txBody>
          </p:sp>
          <p:sp>
            <p:nvSpPr>
              <p:cNvPr id="397" name="직사각형 396"/>
              <p:cNvSpPr/>
              <p:nvPr/>
            </p:nvSpPr>
            <p:spPr>
              <a:xfrm>
                <a:off x="1496578" y="3525089"/>
                <a:ext cx="384709" cy="10315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800" dirty="0" smtClean="0">
                    <a:solidFill>
                      <a:schemeClr val="tx1"/>
                    </a:solidFill>
                  </a:rPr>
                  <a:t>L4 #1</a:t>
                </a:r>
                <a:endParaRPr lang="ko-KR" altLang="en-US" sz="8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89" name="그룹 388"/>
            <p:cNvGrpSpPr/>
            <p:nvPr/>
          </p:nvGrpSpPr>
          <p:grpSpPr>
            <a:xfrm>
              <a:off x="1463640" y="3788215"/>
              <a:ext cx="444064" cy="388423"/>
              <a:chOff x="1463640" y="3788215"/>
              <a:chExt cx="444064" cy="388423"/>
            </a:xfrm>
          </p:grpSpPr>
          <p:sp>
            <p:nvSpPr>
              <p:cNvPr id="390" name="직사각형 389"/>
              <p:cNvSpPr/>
              <p:nvPr/>
            </p:nvSpPr>
            <p:spPr>
              <a:xfrm>
                <a:off x="1500220" y="4060974"/>
                <a:ext cx="384709" cy="10315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800" dirty="0" smtClean="0">
                    <a:solidFill>
                      <a:schemeClr val="tx1"/>
                    </a:solidFill>
                  </a:rPr>
                  <a:t>L2 #2</a:t>
                </a:r>
                <a:endParaRPr lang="ko-KR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1" name="직사각형 390"/>
              <p:cNvSpPr/>
              <p:nvPr/>
            </p:nvSpPr>
            <p:spPr>
              <a:xfrm>
                <a:off x="1500220" y="3914007"/>
                <a:ext cx="384709" cy="10315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800" dirty="0" smtClean="0">
                    <a:solidFill>
                      <a:schemeClr val="tx1"/>
                    </a:solidFill>
                  </a:rPr>
                  <a:t>L4 #2</a:t>
                </a:r>
                <a:endParaRPr lang="ko-KR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2" name="직사각형 391"/>
              <p:cNvSpPr/>
              <p:nvPr/>
            </p:nvSpPr>
            <p:spPr>
              <a:xfrm>
                <a:off x="1463640" y="3788215"/>
                <a:ext cx="444064" cy="388423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3" name="TextBox 392"/>
              <p:cNvSpPr txBox="1"/>
              <p:nvPr/>
            </p:nvSpPr>
            <p:spPr>
              <a:xfrm flipH="1">
                <a:off x="1506735" y="3805467"/>
                <a:ext cx="368968" cy="92333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 anchor="ctr" anchorCtr="0">
                <a:spAutoFit/>
              </a:bodyPr>
              <a:lstStyle/>
              <a:p>
                <a:pPr algn="ctr"/>
                <a:r>
                  <a:rPr lang="en-US" altLang="ko-KR" sz="600" dirty="0" smtClean="0"/>
                  <a:t>KC_DIST_2</a:t>
                </a:r>
                <a:endParaRPr lang="ko-KR" altLang="en-US" sz="600" dirty="0" smtClean="0"/>
              </a:p>
            </p:txBody>
          </p:sp>
        </p:grpSp>
      </p:grpSp>
      <p:cxnSp>
        <p:nvCxnSpPr>
          <p:cNvPr id="398" name="직선 연결선 397"/>
          <p:cNvCxnSpPr>
            <a:stCxn id="288" idx="2"/>
          </p:cNvCxnSpPr>
          <p:nvPr/>
        </p:nvCxnSpPr>
        <p:spPr>
          <a:xfrm>
            <a:off x="1442703" y="4185896"/>
            <a:ext cx="386988" cy="118732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" name="TextBox 398"/>
          <p:cNvSpPr txBox="1"/>
          <p:nvPr/>
        </p:nvSpPr>
        <p:spPr>
          <a:xfrm>
            <a:off x="7534829" y="939800"/>
            <a:ext cx="564257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spAutoFit/>
          </a:bodyPr>
          <a:lstStyle/>
          <a:p>
            <a:r>
              <a:rPr lang="ko-KR" altLang="en-US" sz="1000" b="1" dirty="0" smtClean="0">
                <a:latin typeface="맑은 고딕" pitchFamily="50" charset="-127"/>
                <a:ea typeface="맑은 고딕" pitchFamily="50" charset="-127"/>
              </a:rPr>
              <a:t>과천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(10F)</a:t>
            </a:r>
            <a:endParaRPr lang="ko-KR" altLang="en-US" sz="10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00" name="그룹 399"/>
          <p:cNvGrpSpPr/>
          <p:nvPr/>
        </p:nvGrpSpPr>
        <p:grpSpPr>
          <a:xfrm>
            <a:off x="7905838" y="5373216"/>
            <a:ext cx="1439650" cy="110805"/>
            <a:chOff x="7708773" y="5054118"/>
            <a:chExt cx="1439650" cy="110805"/>
          </a:xfrm>
        </p:grpSpPr>
        <p:sp>
          <p:nvSpPr>
            <p:cNvPr id="401" name="직사각형 400"/>
            <p:cNvSpPr/>
            <p:nvPr/>
          </p:nvSpPr>
          <p:spPr>
            <a:xfrm>
              <a:off x="7708773" y="5057551"/>
              <a:ext cx="360000" cy="10737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altLang="ko-KR" sz="7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SAN#1</a:t>
              </a:r>
              <a:endParaRPr lang="ko-KR" altLang="en-US" sz="7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2" name="직사각형 401"/>
            <p:cNvSpPr/>
            <p:nvPr/>
          </p:nvSpPr>
          <p:spPr>
            <a:xfrm>
              <a:off x="8078343" y="5057551"/>
              <a:ext cx="360000" cy="10737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altLang="ko-KR" sz="700" dirty="0" smtClean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SAN#2</a:t>
              </a:r>
              <a:endParaRPr lang="ko-KR" altLang="en-US" sz="7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03" name="TextBox 402"/>
            <p:cNvSpPr txBox="1"/>
            <p:nvPr/>
          </p:nvSpPr>
          <p:spPr>
            <a:xfrm flipH="1">
              <a:off x="8464423" y="5054118"/>
              <a:ext cx="684000" cy="92333"/>
            </a:xfrm>
            <a:prstGeom prst="rect">
              <a:avLst/>
            </a:prstGeom>
            <a:noFill/>
            <a:ln w="3175">
              <a:noFill/>
            </a:ln>
          </p:spPr>
          <p:txBody>
            <a:bodyPr vert="horz" wrap="square" lIns="0" tIns="0" rIns="0" bIns="0" rtlCol="0" anchor="ctr" anchorCtr="0">
              <a:spAutoFit/>
            </a:bodyPr>
            <a:lstStyle/>
            <a:p>
              <a:r>
                <a:rPr lang="en-US" altLang="ko-KR" sz="600" smtClean="0">
                  <a:latin typeface="맑은 고딕" pitchFamily="50" charset="-127"/>
                  <a:ea typeface="맑은 고딕" pitchFamily="50" charset="-127"/>
                </a:rPr>
                <a:t>DR</a:t>
              </a:r>
              <a:r>
                <a:rPr lang="ko-KR" altLang="en-US" sz="600" smtClean="0">
                  <a:latin typeface="맑은 고딕" pitchFamily="50" charset="-127"/>
                  <a:ea typeface="맑은 고딕" pitchFamily="50" charset="-127"/>
                </a:rPr>
                <a:t>통합</a:t>
              </a:r>
              <a:r>
                <a:rPr lang="en-US" altLang="ko-KR" sz="600" smtClean="0">
                  <a:latin typeface="맑은 고딕" pitchFamily="50" charset="-127"/>
                  <a:ea typeface="맑은 고딕" pitchFamily="50" charset="-127"/>
                </a:rPr>
                <a:t>(4/256SAN)</a:t>
              </a:r>
              <a:endParaRPr lang="ko-KR" altLang="en-US" sz="600" smtClean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cxnSp>
        <p:nvCxnSpPr>
          <p:cNvPr id="404" name="직선 연결선 403"/>
          <p:cNvCxnSpPr>
            <a:stCxn id="351" idx="2"/>
            <a:endCxn id="401" idx="0"/>
          </p:cNvCxnSpPr>
          <p:nvPr/>
        </p:nvCxnSpPr>
        <p:spPr>
          <a:xfrm>
            <a:off x="7908260" y="5224486"/>
            <a:ext cx="177578" cy="152163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직선 연결선 404"/>
          <p:cNvCxnSpPr>
            <a:stCxn id="402" idx="2"/>
            <a:endCxn id="370" idx="0"/>
          </p:cNvCxnSpPr>
          <p:nvPr/>
        </p:nvCxnSpPr>
        <p:spPr>
          <a:xfrm flipH="1">
            <a:off x="8249106" y="5484021"/>
            <a:ext cx="206302" cy="162485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원통 405"/>
          <p:cNvSpPr/>
          <p:nvPr/>
        </p:nvSpPr>
        <p:spPr>
          <a:xfrm>
            <a:off x="5684596" y="5714865"/>
            <a:ext cx="353018" cy="235543"/>
          </a:xfrm>
          <a:prstGeom prst="can">
            <a:avLst>
              <a:gd name="adj" fmla="val 17336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07" name="TextBox 406"/>
          <p:cNvSpPr txBox="1"/>
          <p:nvPr/>
        </p:nvSpPr>
        <p:spPr>
          <a:xfrm flipH="1">
            <a:off x="5671302" y="5755053"/>
            <a:ext cx="380675" cy="18491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ko-KR" altLang="en-US" sz="600" b="1" dirty="0" smtClean="0"/>
              <a:t>배</a:t>
            </a:r>
            <a:r>
              <a:rPr lang="ko-KR" altLang="en-US" sz="600" b="1" dirty="0"/>
              <a:t>치</a:t>
            </a:r>
            <a:endParaRPr lang="en-US" altLang="ko-KR" sz="600" b="1" dirty="0" smtClean="0"/>
          </a:p>
          <a:p>
            <a:pPr algn="ctr"/>
            <a:r>
              <a:rPr lang="en-US" altLang="ko-KR" sz="600" dirty="0" smtClean="0"/>
              <a:t>250GB</a:t>
            </a:r>
            <a:endParaRPr lang="ko-KR" altLang="en-US" sz="600" dirty="0" smtClean="0"/>
          </a:p>
        </p:txBody>
      </p:sp>
      <p:sp>
        <p:nvSpPr>
          <p:cNvPr id="408" name="TextBox 407"/>
          <p:cNvSpPr txBox="1"/>
          <p:nvPr/>
        </p:nvSpPr>
        <p:spPr>
          <a:xfrm flipH="1">
            <a:off x="5670144" y="5943265"/>
            <a:ext cx="380675" cy="924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dirty="0" smtClean="0"/>
              <a:t>RAID-5</a:t>
            </a:r>
            <a:endParaRPr lang="ko-KR" altLang="en-US" sz="600" dirty="0" smtClean="0"/>
          </a:p>
        </p:txBody>
      </p:sp>
      <p:sp>
        <p:nvSpPr>
          <p:cNvPr id="409" name="원통 408"/>
          <p:cNvSpPr/>
          <p:nvPr/>
        </p:nvSpPr>
        <p:spPr>
          <a:xfrm>
            <a:off x="6493530" y="6020921"/>
            <a:ext cx="353018" cy="319314"/>
          </a:xfrm>
          <a:prstGeom prst="can">
            <a:avLst>
              <a:gd name="adj" fmla="val 17336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10" name="TextBox 409"/>
          <p:cNvSpPr txBox="1"/>
          <p:nvPr/>
        </p:nvSpPr>
        <p:spPr>
          <a:xfrm flipH="1">
            <a:off x="6480236" y="6101523"/>
            <a:ext cx="380675" cy="18491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b="1" dirty="0" smtClean="0"/>
              <a:t>PITC-TC</a:t>
            </a:r>
          </a:p>
          <a:p>
            <a:pPr algn="ctr"/>
            <a:r>
              <a:rPr lang="en-US" altLang="ko-KR" sz="600" dirty="0" smtClean="0"/>
              <a:t>1950GB</a:t>
            </a:r>
            <a:endParaRPr lang="ko-KR" altLang="en-US" sz="600" dirty="0" smtClean="0"/>
          </a:p>
        </p:txBody>
      </p:sp>
      <p:sp>
        <p:nvSpPr>
          <p:cNvPr id="411" name="TextBox 410"/>
          <p:cNvSpPr txBox="1"/>
          <p:nvPr/>
        </p:nvSpPr>
        <p:spPr>
          <a:xfrm flipH="1">
            <a:off x="6482292" y="6337998"/>
            <a:ext cx="380675" cy="924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dirty="0" smtClean="0"/>
              <a:t>RAID-5</a:t>
            </a:r>
            <a:endParaRPr lang="ko-KR" altLang="en-US" sz="600" dirty="0" smtClean="0"/>
          </a:p>
        </p:txBody>
      </p:sp>
      <p:sp>
        <p:nvSpPr>
          <p:cNvPr id="412" name="원통 411"/>
          <p:cNvSpPr/>
          <p:nvPr/>
        </p:nvSpPr>
        <p:spPr>
          <a:xfrm>
            <a:off x="8107708" y="6020453"/>
            <a:ext cx="353018" cy="319314"/>
          </a:xfrm>
          <a:prstGeom prst="can">
            <a:avLst>
              <a:gd name="adj" fmla="val 17336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algn="ctr"/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13" name="TextBox 412"/>
          <p:cNvSpPr txBox="1"/>
          <p:nvPr/>
        </p:nvSpPr>
        <p:spPr>
          <a:xfrm flipH="1">
            <a:off x="8094414" y="6101055"/>
            <a:ext cx="380675" cy="18491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b="1" dirty="0" smtClean="0"/>
              <a:t>TITC</a:t>
            </a:r>
          </a:p>
          <a:p>
            <a:pPr algn="ctr"/>
            <a:r>
              <a:rPr lang="en-US" altLang="ko-KR" sz="600" dirty="0" smtClean="0"/>
              <a:t>500GB</a:t>
            </a:r>
            <a:endParaRPr lang="ko-KR" altLang="en-US" sz="600" dirty="0" smtClean="0"/>
          </a:p>
        </p:txBody>
      </p:sp>
      <p:sp>
        <p:nvSpPr>
          <p:cNvPr id="414" name="TextBox 413"/>
          <p:cNvSpPr txBox="1"/>
          <p:nvPr/>
        </p:nvSpPr>
        <p:spPr>
          <a:xfrm flipH="1">
            <a:off x="8096470" y="6337530"/>
            <a:ext cx="380675" cy="924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altLang="ko-KR" sz="600" dirty="0" smtClean="0"/>
              <a:t>RAID-5</a:t>
            </a:r>
            <a:endParaRPr lang="ko-KR" altLang="en-US" sz="600" dirty="0" smtClean="0"/>
          </a:p>
        </p:txBody>
      </p:sp>
      <p:sp>
        <p:nvSpPr>
          <p:cNvPr id="415" name="오른쪽 화살표 414"/>
          <p:cNvSpPr/>
          <p:nvPr/>
        </p:nvSpPr>
        <p:spPr bwMode="auto">
          <a:xfrm>
            <a:off x="6105128" y="6149610"/>
            <a:ext cx="360217" cy="159710"/>
          </a:xfrm>
          <a:prstGeom prst="rightArrow">
            <a:avLst/>
          </a:prstGeom>
          <a:solidFill>
            <a:srgbClr val="FF0000"/>
          </a:solidFill>
          <a:ln w="3175" cap="flat" cmpd="sng" algn="ctr">
            <a:solidFill>
              <a:srgbClr val="FF0000"/>
            </a:solidFill>
            <a:prstDash val="solid"/>
          </a:ln>
          <a:effectLst>
            <a:outerShdw blurRad="63500" algn="ctr" rotWithShape="0">
              <a:prstClr val="black">
                <a:alpha val="30000"/>
              </a:prstClr>
            </a:outerShdw>
          </a:effectLst>
        </p:spPr>
        <p:txBody>
          <a:bodyPr wrap="none" lIns="36000" tIns="36000" rIns="36000" bIns="36000" rtlCol="0" anchor="ctr" anchorCtr="0">
            <a:noAutofit/>
          </a:bodyPr>
          <a:lstStyle/>
          <a:p>
            <a:pPr marL="0" marR="0" indent="0" algn="ctr" defTabSz="91440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</a:endParaRPr>
          </a:p>
        </p:txBody>
      </p:sp>
      <p:sp>
        <p:nvSpPr>
          <p:cNvPr id="416" name="TextBox 415"/>
          <p:cNvSpPr txBox="1"/>
          <p:nvPr/>
        </p:nvSpPr>
        <p:spPr>
          <a:xfrm flipH="1">
            <a:off x="6172549" y="6163602"/>
            <a:ext cx="169208" cy="12311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altLang="ko-KR" sz="800" dirty="0" smtClean="0"/>
              <a:t>TC</a:t>
            </a:r>
            <a:endParaRPr lang="ko-KR" altLang="en-US" sz="800" dirty="0" smtClean="0"/>
          </a:p>
        </p:txBody>
      </p:sp>
      <p:cxnSp>
        <p:nvCxnSpPr>
          <p:cNvPr id="417" name="직선 연결선 416"/>
          <p:cNvCxnSpPr>
            <a:stCxn id="401" idx="2"/>
            <a:endCxn id="370" idx="0"/>
          </p:cNvCxnSpPr>
          <p:nvPr/>
        </p:nvCxnSpPr>
        <p:spPr>
          <a:xfrm>
            <a:off x="8085838" y="5484021"/>
            <a:ext cx="163268" cy="162485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직선 연결선 417"/>
          <p:cNvCxnSpPr>
            <a:stCxn id="351" idx="2"/>
            <a:endCxn id="402" idx="0"/>
          </p:cNvCxnSpPr>
          <p:nvPr/>
        </p:nvCxnSpPr>
        <p:spPr>
          <a:xfrm>
            <a:off x="7908260" y="5224486"/>
            <a:ext cx="547148" cy="152163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" name="TextBox 418"/>
          <p:cNvSpPr txBox="1"/>
          <p:nvPr/>
        </p:nvSpPr>
        <p:spPr>
          <a:xfrm>
            <a:off x="663155" y="5219624"/>
            <a:ext cx="490519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spAutoFit/>
          </a:bodyPr>
          <a:lstStyle/>
          <a:p>
            <a:r>
              <a:rPr lang="ko-KR" altLang="en-US" sz="1000" b="1" dirty="0" smtClean="0">
                <a:latin typeface="맑은 고딕" pitchFamily="50" charset="-127"/>
                <a:ea typeface="맑은 고딕" pitchFamily="50" charset="-127"/>
              </a:rPr>
              <a:t>수</a:t>
            </a:r>
            <a:r>
              <a:rPr lang="ko-KR" altLang="en-US" sz="1000" b="1" dirty="0">
                <a:latin typeface="맑은 고딕" pitchFamily="50" charset="-127"/>
                <a:ea typeface="맑은 고딕" pitchFamily="50" charset="-127"/>
              </a:rPr>
              <a:t>원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(6F)</a:t>
            </a:r>
            <a:endParaRPr lang="ko-KR" altLang="en-US" sz="10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0" name="모서리가 둥근 직사각형 419"/>
          <p:cNvSpPr/>
          <p:nvPr/>
        </p:nvSpPr>
        <p:spPr>
          <a:xfrm>
            <a:off x="8415248" y="4077072"/>
            <a:ext cx="858232" cy="1147414"/>
          </a:xfrm>
          <a:prstGeom prst="roundRect">
            <a:avLst>
              <a:gd name="adj" fmla="val 5393"/>
            </a:avLst>
          </a:prstGeom>
          <a:solidFill>
            <a:schemeClr val="accent5">
              <a:lumMod val="20000"/>
              <a:lumOff val="80000"/>
              <a:alpha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421" name="직사각형 420"/>
          <p:cNvSpPr/>
          <p:nvPr/>
        </p:nvSpPr>
        <p:spPr>
          <a:xfrm>
            <a:off x="8484106" y="4318839"/>
            <a:ext cx="731441" cy="16306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b="1" dirty="0" smtClean="0">
                <a:solidFill>
                  <a:schemeClr val="tx1"/>
                </a:solidFill>
              </a:rPr>
              <a:t>titcdb0b</a:t>
            </a:r>
            <a:endParaRPr lang="ko-KR" altLang="en-US" sz="700" b="1" dirty="0">
              <a:solidFill>
                <a:schemeClr val="tx1"/>
              </a:solidFill>
            </a:endParaRPr>
          </a:p>
        </p:txBody>
      </p:sp>
      <p:sp>
        <p:nvSpPr>
          <p:cNvPr id="422" name="직사각형 421"/>
          <p:cNvSpPr/>
          <p:nvPr/>
        </p:nvSpPr>
        <p:spPr>
          <a:xfrm>
            <a:off x="8484106" y="4479152"/>
            <a:ext cx="731441" cy="63708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/>
          </a:p>
        </p:txBody>
      </p:sp>
      <p:sp>
        <p:nvSpPr>
          <p:cNvPr id="423" name="모서리가 둥근 직사각형 422"/>
          <p:cNvSpPr/>
          <p:nvPr/>
        </p:nvSpPr>
        <p:spPr>
          <a:xfrm>
            <a:off x="8544457" y="4826740"/>
            <a:ext cx="600785" cy="215517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0" bIns="0" rtlCol="0" anchor="ctr" anchorCtr="0"/>
          <a:lstStyle/>
          <a:p>
            <a:pPr algn="ctr">
              <a:lnSpc>
                <a:spcPct val="11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Oracle 11.2.0.4</a:t>
            </a:r>
          </a:p>
          <a:p>
            <a:pPr algn="ctr">
              <a:lnSpc>
                <a:spcPct val="11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(</a:t>
            </a:r>
            <a:r>
              <a:rPr lang="en-US" altLang="ko-KR" sz="600" b="1" dirty="0">
                <a:solidFill>
                  <a:schemeClr val="tx1"/>
                </a:solidFill>
              </a:rPr>
              <a:t>T</a:t>
            </a:r>
            <a:r>
              <a:rPr lang="en-US" altLang="ko-KR" sz="600" b="1" dirty="0" smtClean="0">
                <a:solidFill>
                  <a:schemeClr val="tx1"/>
                </a:solidFill>
              </a:rPr>
              <a:t>ITC2)</a:t>
            </a:r>
            <a:endParaRPr lang="en-US" altLang="ko-KR" sz="600" dirty="0">
              <a:solidFill>
                <a:prstClr val="black"/>
              </a:solidFill>
            </a:endParaRPr>
          </a:p>
        </p:txBody>
      </p:sp>
      <p:sp>
        <p:nvSpPr>
          <p:cNvPr id="424" name="모서리가 둥근 직사각형 423"/>
          <p:cNvSpPr/>
          <p:nvPr/>
        </p:nvSpPr>
        <p:spPr>
          <a:xfrm>
            <a:off x="8544457" y="4565444"/>
            <a:ext cx="600785" cy="224558"/>
          </a:xfrm>
          <a:prstGeom prst="roundRect">
            <a:avLst>
              <a:gd name="adj" fmla="val 8248"/>
            </a:avLst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 anchorCtr="0"/>
          <a:lstStyle/>
          <a:p>
            <a:pPr algn="ctr"/>
            <a:r>
              <a:rPr lang="en-US" altLang="ko-KR" sz="600" b="1" dirty="0" smtClean="0">
                <a:solidFill>
                  <a:schemeClr val="tx1"/>
                </a:solidFill>
              </a:rPr>
              <a:t>xecuredb</a:t>
            </a:r>
          </a:p>
        </p:txBody>
      </p:sp>
      <p:sp>
        <p:nvSpPr>
          <p:cNvPr id="425" name="TextBox 424"/>
          <p:cNvSpPr txBox="1"/>
          <p:nvPr/>
        </p:nvSpPr>
        <p:spPr>
          <a:xfrm>
            <a:off x="8449430" y="4107564"/>
            <a:ext cx="815107" cy="1077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b="1" dirty="0"/>
              <a:t>Fujitsu RX2540-M2</a:t>
            </a:r>
          </a:p>
        </p:txBody>
      </p:sp>
      <p:sp>
        <p:nvSpPr>
          <p:cNvPr id="426" name="모서리가 둥근 직사각형 425"/>
          <p:cNvSpPr/>
          <p:nvPr/>
        </p:nvSpPr>
        <p:spPr bwMode="auto">
          <a:xfrm>
            <a:off x="7486127" y="4242638"/>
            <a:ext cx="1778410" cy="918042"/>
          </a:xfrm>
          <a:prstGeom prst="roundRect">
            <a:avLst/>
          </a:prstGeom>
          <a:solidFill>
            <a:schemeClr val="bg1">
              <a:alpha val="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27" name="직선 연결선 426"/>
          <p:cNvCxnSpPr>
            <a:stCxn id="358" idx="2"/>
            <a:endCxn id="421" idx="0"/>
          </p:cNvCxnSpPr>
          <p:nvPr/>
        </p:nvCxnSpPr>
        <p:spPr>
          <a:xfrm>
            <a:off x="8267019" y="3821083"/>
            <a:ext cx="582808" cy="497756"/>
          </a:xfrm>
          <a:prstGeom prst="line">
            <a:avLst/>
          </a:prstGeom>
          <a:ln w="825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직선 연결선 427"/>
          <p:cNvCxnSpPr>
            <a:stCxn id="420" idx="2"/>
            <a:endCxn id="401" idx="0"/>
          </p:cNvCxnSpPr>
          <p:nvPr/>
        </p:nvCxnSpPr>
        <p:spPr>
          <a:xfrm flipH="1">
            <a:off x="8085838" y="5224486"/>
            <a:ext cx="758526" cy="152163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직선 연결선 428"/>
          <p:cNvCxnSpPr>
            <a:stCxn id="420" idx="2"/>
          </p:cNvCxnSpPr>
          <p:nvPr/>
        </p:nvCxnSpPr>
        <p:spPr>
          <a:xfrm flipH="1">
            <a:off x="8455186" y="5224486"/>
            <a:ext cx="389178" cy="145884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TextBox 429"/>
          <p:cNvSpPr txBox="1"/>
          <p:nvPr/>
        </p:nvSpPr>
        <p:spPr>
          <a:xfrm>
            <a:off x="7664123" y="1638876"/>
            <a:ext cx="843430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r>
              <a:rPr lang="en-US" altLang="ko-KR" sz="700" dirty="0" smtClean="0"/>
              <a:t>[Oracle Linux 7.2]</a:t>
            </a:r>
          </a:p>
          <a:p>
            <a:r>
              <a:rPr lang="en-US" altLang="ko-KR" sz="700" dirty="0" smtClean="0"/>
              <a:t>CPU 2Core</a:t>
            </a:r>
          </a:p>
          <a:p>
            <a:r>
              <a:rPr lang="en-US" altLang="ko-KR" sz="700" dirty="0" smtClean="0"/>
              <a:t>MEM 64GB </a:t>
            </a:r>
            <a:endParaRPr lang="ko-KR" alt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392326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I. (</a:t>
            </a:r>
            <a:r>
              <a:rPr lang="ko-KR" altLang="en-US" dirty="0" smtClean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</a:t>
            </a:r>
            <a:r>
              <a:rPr lang="ko-KR" altLang="en-US" dirty="0"/>
              <a:t>시스템 </a:t>
            </a:r>
            <a:r>
              <a:rPr lang="ko-KR" altLang="en-US" dirty="0" smtClean="0"/>
              <a:t>구성도 </a:t>
            </a:r>
            <a:r>
              <a:rPr lang="en-US" altLang="ko-KR" dirty="0" smtClean="0"/>
              <a:t>(</a:t>
            </a:r>
            <a:r>
              <a:rPr lang="ko-KR" altLang="en-US" dirty="0" smtClean="0"/>
              <a:t>논리적 구성도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8" name="AutoShape 264"/>
          <p:cNvSpPr>
            <a:spLocks noChangeArrowheads="1"/>
          </p:cNvSpPr>
          <p:nvPr/>
        </p:nvSpPr>
        <p:spPr bwMode="auto">
          <a:xfrm>
            <a:off x="7894965" y="5434393"/>
            <a:ext cx="1162491" cy="874927"/>
          </a:xfrm>
          <a:prstGeom prst="roundRect">
            <a:avLst>
              <a:gd name="adj" fmla="val 0"/>
            </a:avLst>
          </a:prstGeom>
          <a:noFill/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27391" y="5709328"/>
            <a:ext cx="874253" cy="2308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u="sng" kern="0" dirty="0" smtClean="0">
                <a:solidFill>
                  <a:prstClr val="black"/>
                </a:solidFill>
              </a:rPr>
              <a:t>Oracle Linux</a:t>
            </a:r>
            <a:endParaRPr kumimoji="0" lang="ko-KR" altLang="en-US" sz="90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1475" y="5775549"/>
            <a:ext cx="180000" cy="180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5" name="AutoShape 264"/>
          <p:cNvSpPr>
            <a:spLocks noChangeArrowheads="1"/>
          </p:cNvSpPr>
          <p:nvPr/>
        </p:nvSpPr>
        <p:spPr bwMode="auto">
          <a:xfrm>
            <a:off x="1555235" y="1572170"/>
            <a:ext cx="80962" cy="479587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noFill/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127391" y="5476121"/>
            <a:ext cx="874253" cy="230800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lIns="91407" tIns="45704" rIns="91407" bIns="45704" rtlCol="0">
            <a:spAutoFit/>
          </a:bodyPr>
          <a:lstStyle/>
          <a:p>
            <a:pPr algn="ctr" defTabSz="914070" latinLnBrk="0">
              <a:defRPr/>
            </a:pPr>
            <a:r>
              <a:rPr lang="en-US" altLang="ko-KR" sz="900" u="sng" kern="0" dirty="0" smtClean="0">
                <a:solidFill>
                  <a:prstClr val="black"/>
                </a:solidFill>
              </a:rPr>
              <a:t>Win2012 R2</a:t>
            </a:r>
            <a:endParaRPr lang="ko-KR" altLang="en-US" sz="900" u="sng" kern="0" dirty="0" smtClean="0">
              <a:solidFill>
                <a:prstClr val="black"/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1352599" y="3356992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352599" y="3642745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titcwb0a</a:t>
            </a: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40.10.22.157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1352601" y="3356992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1352599" y="4214248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1352599" y="4500000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3c / 128G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titcap0a</a:t>
            </a: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40.10.22.156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352601" y="421424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848544" y="5308048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848544" y="5593800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titcdb0a</a:t>
            </a: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40.10.22.58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848546" y="530804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147" name="직선 화살표 연결선 146"/>
          <p:cNvCxnSpPr>
            <a:stCxn id="105" idx="2"/>
            <a:endCxn id="107" idx="0"/>
          </p:cNvCxnSpPr>
          <p:nvPr/>
        </p:nvCxnSpPr>
        <p:spPr>
          <a:xfrm rot="5400000">
            <a:off x="1709789" y="4142810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화살표 연결선 147"/>
          <p:cNvCxnSpPr>
            <a:stCxn id="108" idx="2"/>
            <a:endCxn id="140" idx="0"/>
          </p:cNvCxnSpPr>
          <p:nvPr/>
        </p:nvCxnSpPr>
        <p:spPr>
          <a:xfrm flipH="1">
            <a:off x="1277172" y="4928628"/>
            <a:ext cx="504055" cy="379420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AutoShape 264"/>
          <p:cNvSpPr>
            <a:spLocks noChangeArrowheads="1"/>
          </p:cNvSpPr>
          <p:nvPr/>
        </p:nvSpPr>
        <p:spPr bwMode="auto">
          <a:xfrm>
            <a:off x="632520" y="1416444"/>
            <a:ext cx="2437966" cy="4892876"/>
          </a:xfrm>
          <a:prstGeom prst="roundRect">
            <a:avLst>
              <a:gd name="adj" fmla="val 0"/>
            </a:avLst>
          </a:prstGeom>
          <a:noFill/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025547" y="1233659"/>
            <a:ext cx="1369219" cy="323133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5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500" b="1" u="sng" kern="0" dirty="0" smtClean="0">
                <a:solidFill>
                  <a:prstClr val="black"/>
                </a:solidFill>
              </a:rPr>
              <a:t>개발</a:t>
            </a:r>
            <a:r>
              <a:rPr lang="en-US" altLang="ko-KR" sz="1500" b="1" u="sng" kern="0" dirty="0" smtClean="0">
                <a:solidFill>
                  <a:prstClr val="black"/>
                </a:solidFill>
              </a:rPr>
              <a:t>/</a:t>
            </a:r>
            <a:r>
              <a:rPr lang="ko-KR" altLang="en-US" sz="1500" b="1" u="sng" kern="0" dirty="0" smtClean="0">
                <a:solidFill>
                  <a:prstClr val="black"/>
                </a:solidFill>
              </a:rPr>
              <a:t>테스트</a:t>
            </a:r>
            <a:r>
              <a:rPr lang="en-US" altLang="ko-KR" sz="15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5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3517398" y="3358339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3517398" y="3644092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2c / 32G</a:t>
            </a:r>
          </a:p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pitcwb0a</a:t>
            </a:r>
          </a:p>
          <a:p>
            <a:pPr algn="ctr"/>
            <a:r>
              <a:rPr lang="ko-KR" altLang="en-US" sz="900" dirty="0">
                <a:solidFill>
                  <a:srgbClr val="FF0000"/>
                </a:solidFill>
              </a:rPr>
              <a:t>공인</a:t>
            </a:r>
            <a:endParaRPr lang="en-US" altLang="ko-KR" sz="900" dirty="0">
              <a:solidFill>
                <a:srgbClr val="FF0000"/>
              </a:solidFill>
            </a:endParaRPr>
          </a:p>
          <a:p>
            <a:pPr algn="ctr"/>
            <a:r>
              <a:rPr lang="en-US" altLang="ko-KR" sz="700" dirty="0">
                <a:solidFill>
                  <a:srgbClr val="FF0000"/>
                </a:solidFill>
              </a:rPr>
              <a:t>40.225.192.40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4517531" y="3358339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4517531" y="3644092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2c / 32G</a:t>
            </a:r>
          </a:p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pitcwb0a</a:t>
            </a:r>
          </a:p>
          <a:p>
            <a:pPr algn="ctr"/>
            <a:r>
              <a:rPr lang="ko-KR" altLang="en-US" sz="900" dirty="0">
                <a:solidFill>
                  <a:srgbClr val="FF0000"/>
                </a:solidFill>
              </a:rPr>
              <a:t>공인</a:t>
            </a:r>
            <a:endParaRPr lang="en-US" altLang="ko-KR" sz="900" dirty="0">
              <a:solidFill>
                <a:srgbClr val="FF0000"/>
              </a:solidFill>
            </a:endParaRP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40.225.192.41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3517398" y="4310269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3517398" y="4596021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36G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pitcap0a</a:t>
            </a: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40.226.150.103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3502579" y="428917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517531" y="4310269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4517531" y="4596021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36G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pitcap0b</a:t>
            </a: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40.226.150.104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4517530" y="431026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98" name="직선 화살표 연결선 97"/>
          <p:cNvCxnSpPr/>
          <p:nvPr/>
        </p:nvCxnSpPr>
        <p:spPr>
          <a:xfrm rot="5400000">
            <a:off x="3859768" y="4217741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화살표 연결선 98"/>
          <p:cNvCxnSpPr>
            <a:stCxn id="90" idx="2"/>
            <a:endCxn id="95" idx="0"/>
          </p:cNvCxnSpPr>
          <p:nvPr/>
        </p:nvCxnSpPr>
        <p:spPr>
          <a:xfrm rot="5400000">
            <a:off x="4874720" y="4238831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화살표 연결선 99"/>
          <p:cNvCxnSpPr>
            <a:stCxn id="86" idx="2"/>
            <a:endCxn id="95" idx="0"/>
          </p:cNvCxnSpPr>
          <p:nvPr/>
        </p:nvCxnSpPr>
        <p:spPr>
          <a:xfrm rot="16200000" flipH="1">
            <a:off x="4374654" y="3738765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화살표 연결선 100"/>
          <p:cNvCxnSpPr>
            <a:stCxn id="89" idx="2"/>
            <a:endCxn id="92" idx="0"/>
          </p:cNvCxnSpPr>
          <p:nvPr/>
        </p:nvCxnSpPr>
        <p:spPr>
          <a:xfrm rot="5400000">
            <a:off x="4374654" y="3738765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직사각형 101"/>
          <p:cNvSpPr/>
          <p:nvPr/>
        </p:nvSpPr>
        <p:spPr>
          <a:xfrm>
            <a:off x="3643834" y="1902789"/>
            <a:ext cx="896400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MDM1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3643834" y="2188540"/>
            <a:ext cx="896400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16G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psmwmd01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40.225.192.44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4643967" y="1902789"/>
            <a:ext cx="896400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MDM2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643967" y="2188540"/>
            <a:ext cx="896400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2c / 16G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psmwmd02</a:t>
            </a:r>
            <a:endParaRPr lang="en-US" altLang="ko-KR" sz="900" dirty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40.225.192.45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4517073" y="1880848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6" name="AutoShape 264"/>
          <p:cNvSpPr>
            <a:spLocks noChangeArrowheads="1"/>
          </p:cNvSpPr>
          <p:nvPr/>
        </p:nvSpPr>
        <p:spPr bwMode="auto">
          <a:xfrm>
            <a:off x="3368824" y="1416444"/>
            <a:ext cx="4392488" cy="4892876"/>
          </a:xfrm>
          <a:prstGeom prst="roundRect">
            <a:avLst>
              <a:gd name="adj" fmla="val 0"/>
            </a:avLst>
          </a:prstGeom>
          <a:noFill/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496377" y="1230713"/>
            <a:ext cx="707178" cy="323133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5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500" b="1" u="sng" kern="0" dirty="0" smtClean="0">
                <a:solidFill>
                  <a:prstClr val="black"/>
                </a:solidFill>
              </a:rPr>
              <a:t>운영</a:t>
            </a:r>
            <a:r>
              <a:rPr lang="en-US" altLang="ko-KR" sz="15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5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3537467" y="5288305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3537467" y="5574057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4c / 96G</a:t>
            </a:r>
          </a:p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p</a:t>
            </a:r>
            <a:r>
              <a:rPr lang="en-US" altLang="ko-KR" sz="900" dirty="0" smtClean="0">
                <a:solidFill>
                  <a:schemeClr val="tx1"/>
                </a:solidFill>
              </a:rPr>
              <a:t>itcdb0a</a:t>
            </a: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40.226.150.113</a:t>
            </a:r>
            <a:endParaRPr lang="en-US" altLang="ko-KR" sz="700" dirty="0" smtClean="0">
              <a:solidFill>
                <a:schemeClr val="tx1"/>
              </a:solidFill>
            </a:endParaRPr>
          </a:p>
          <a:p>
            <a:pPr algn="ctr"/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3522646" y="5267215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4" name="AutoShape 264"/>
          <p:cNvSpPr>
            <a:spLocks noChangeArrowheads="1"/>
          </p:cNvSpPr>
          <p:nvPr/>
        </p:nvSpPr>
        <p:spPr bwMode="auto">
          <a:xfrm>
            <a:off x="3440832" y="1757134"/>
            <a:ext cx="2114181" cy="1014311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512840" y="1576877"/>
            <a:ext cx="1678598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err="1" smtClean="0">
                <a:solidFill>
                  <a:prstClr val="black"/>
                </a:solidFill>
              </a:rPr>
              <a:t>스마트워크플레이스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1928664" y="5301208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1928664" y="5586960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titcdb0b</a:t>
            </a: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40.10.22.68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1928666" y="530120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128" name="직선 화살표 연결선 127"/>
          <p:cNvCxnSpPr>
            <a:stCxn id="107" idx="2"/>
            <a:endCxn id="123" idx="0"/>
          </p:cNvCxnSpPr>
          <p:nvPr/>
        </p:nvCxnSpPr>
        <p:spPr>
          <a:xfrm>
            <a:off x="1781227" y="4928628"/>
            <a:ext cx="576065" cy="372580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그룹 5"/>
          <p:cNvGrpSpPr/>
          <p:nvPr/>
        </p:nvGrpSpPr>
        <p:grpSpPr>
          <a:xfrm>
            <a:off x="1636197" y="5719575"/>
            <a:ext cx="414824" cy="217719"/>
            <a:chOff x="4009776" y="5143512"/>
            <a:chExt cx="914042" cy="188960"/>
          </a:xfrm>
        </p:grpSpPr>
        <p:sp>
          <p:nvSpPr>
            <p:cNvPr id="5" name="타원 4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9" name="타원 128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30" name="AutoShape 264"/>
          <p:cNvSpPr>
            <a:spLocks noChangeArrowheads="1"/>
          </p:cNvSpPr>
          <p:nvPr/>
        </p:nvSpPr>
        <p:spPr bwMode="auto">
          <a:xfrm>
            <a:off x="3430571" y="3259042"/>
            <a:ext cx="2000264" cy="2996347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537160" y="3078785"/>
            <a:ext cx="1117547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smtClean="0">
                <a:solidFill>
                  <a:prstClr val="black"/>
                </a:solidFill>
              </a:rPr>
              <a:t>인터넷 공통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4517531" y="5281465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4517531" y="5567217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altLang="ko-KR" sz="9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4c / 96G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pitcdb0b</a:t>
            </a: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40.226.150.114</a:t>
            </a:r>
            <a:endParaRPr lang="en-US" altLang="ko-KR" sz="700" dirty="0" smtClean="0">
              <a:solidFill>
                <a:schemeClr val="tx1"/>
              </a:solidFill>
            </a:endParaRPr>
          </a:p>
          <a:p>
            <a:pPr algn="ctr"/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4510691" y="5281465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grpSp>
        <p:nvGrpSpPr>
          <p:cNvPr id="135" name="그룹 134"/>
          <p:cNvGrpSpPr/>
          <p:nvPr/>
        </p:nvGrpSpPr>
        <p:grpSpPr>
          <a:xfrm>
            <a:off x="4236798" y="5695369"/>
            <a:ext cx="417909" cy="234167"/>
            <a:chOff x="4009776" y="5143512"/>
            <a:chExt cx="914042" cy="188960"/>
          </a:xfrm>
        </p:grpSpPr>
        <p:sp>
          <p:nvSpPr>
            <p:cNvPr id="136" name="타원 135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7" name="타원 136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38" name="직사각형 137"/>
          <p:cNvSpPr/>
          <p:nvPr/>
        </p:nvSpPr>
        <p:spPr>
          <a:xfrm>
            <a:off x="5775866" y="3366098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775866" y="3651851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3c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pflbwb01</a:t>
            </a:r>
          </a:p>
          <a:p>
            <a:pPr algn="ctr"/>
            <a:r>
              <a:rPr lang="ko-KR" altLang="en-US" sz="900" dirty="0" smtClean="0">
                <a:solidFill>
                  <a:srgbClr val="FF0000"/>
                </a:solidFill>
              </a:rPr>
              <a:t>공인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40.225.192.42</a:t>
            </a:r>
            <a:endParaRPr lang="ko-KR" altLang="en-US" sz="700" dirty="0" smtClean="0">
              <a:solidFill>
                <a:schemeClr val="tx1"/>
              </a:solidFill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6775999" y="3366098"/>
            <a:ext cx="857256" cy="809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6775999" y="3651851"/>
            <a:ext cx="857256" cy="5233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3c / 64G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pflbwb02</a:t>
            </a:r>
          </a:p>
          <a:p>
            <a:pPr algn="ctr"/>
            <a:r>
              <a:rPr lang="ko-KR" altLang="en-US" sz="900" dirty="0" smtClean="0">
                <a:solidFill>
                  <a:srgbClr val="FF0000"/>
                </a:solidFill>
              </a:rPr>
              <a:t>공인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800" dirty="0" smtClean="0">
                <a:solidFill>
                  <a:srgbClr val="FF0000"/>
                </a:solidFill>
              </a:rPr>
              <a:t>40.225.192.43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5775866" y="4318028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5775866" y="4603780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5c / 58G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pflbap01</a:t>
            </a:r>
          </a:p>
          <a:p>
            <a:pPr algn="ctr"/>
            <a:r>
              <a:rPr lang="en-US" altLang="ko-KR" sz="700" dirty="0">
                <a:solidFill>
                  <a:srgbClr val="FF0000"/>
                </a:solidFill>
              </a:rPr>
              <a:t>40.226.150.117</a:t>
            </a:r>
            <a:endParaRPr lang="ko-KR" altLang="en-US" sz="700" dirty="0" smtClean="0">
              <a:solidFill>
                <a:schemeClr val="tx1"/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5761047" y="429693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6775999" y="4318028"/>
            <a:ext cx="857256" cy="7143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WAS2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6775999" y="4603780"/>
            <a:ext cx="857256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5c / 58G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pflbap02</a:t>
            </a: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40.226.150.118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6775998" y="431802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185" name="직선 화살표 연결선 184"/>
          <p:cNvCxnSpPr/>
          <p:nvPr/>
        </p:nvCxnSpPr>
        <p:spPr>
          <a:xfrm rot="5400000">
            <a:off x="6118236" y="4225500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직선 화살표 연결선 185"/>
          <p:cNvCxnSpPr>
            <a:stCxn id="177" idx="2"/>
            <a:endCxn id="182" idx="0"/>
          </p:cNvCxnSpPr>
          <p:nvPr/>
        </p:nvCxnSpPr>
        <p:spPr>
          <a:xfrm rot="5400000">
            <a:off x="7133188" y="4246590"/>
            <a:ext cx="142876" cy="1588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직선 화살표 연결선 186"/>
          <p:cNvCxnSpPr>
            <a:stCxn id="138" idx="2"/>
            <a:endCxn id="182" idx="0"/>
          </p:cNvCxnSpPr>
          <p:nvPr/>
        </p:nvCxnSpPr>
        <p:spPr>
          <a:xfrm rot="16200000" flipH="1">
            <a:off x="6633122" y="3746524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직선 화살표 연결선 187"/>
          <p:cNvCxnSpPr>
            <a:stCxn id="176" idx="2"/>
            <a:endCxn id="179" idx="0"/>
          </p:cNvCxnSpPr>
          <p:nvPr/>
        </p:nvCxnSpPr>
        <p:spPr>
          <a:xfrm rot="5400000">
            <a:off x="6633122" y="3746524"/>
            <a:ext cx="142876" cy="1000132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직사각형 188"/>
          <p:cNvSpPr/>
          <p:nvPr/>
        </p:nvSpPr>
        <p:spPr>
          <a:xfrm>
            <a:off x="5795935" y="5296064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5795935" y="5581816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8c / 128G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pflbdb01</a:t>
            </a: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40.226.150.115</a:t>
            </a:r>
            <a:endParaRPr lang="en-US" altLang="ko-KR" sz="700" dirty="0">
              <a:solidFill>
                <a:schemeClr val="tx1"/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5781114" y="5274974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2" name="AutoShape 264"/>
          <p:cNvSpPr>
            <a:spLocks noChangeArrowheads="1"/>
          </p:cNvSpPr>
          <p:nvPr/>
        </p:nvSpPr>
        <p:spPr bwMode="auto">
          <a:xfrm>
            <a:off x="5689039" y="3266801"/>
            <a:ext cx="2000264" cy="2996347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795628" y="3086544"/>
            <a:ext cx="1117547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smtClean="0">
                <a:solidFill>
                  <a:prstClr val="black"/>
                </a:solidFill>
              </a:rPr>
              <a:t>선택적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 </a:t>
            </a:r>
            <a:r>
              <a:rPr lang="ko-KR" altLang="en-US" sz="1200" b="1" u="sng" kern="0" dirty="0" smtClean="0">
                <a:solidFill>
                  <a:prstClr val="black"/>
                </a:solidFill>
              </a:rPr>
              <a:t>복지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6775999" y="5289224"/>
            <a:ext cx="857256" cy="8572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DB2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6775999" y="5574976"/>
            <a:ext cx="85725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8c / 128G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pflbdb02</a:t>
            </a:r>
          </a:p>
          <a:p>
            <a:pPr algn="ctr"/>
            <a:r>
              <a:rPr lang="en-US" altLang="ko-KR" sz="700" dirty="0" smtClean="0">
                <a:solidFill>
                  <a:srgbClr val="FF0000"/>
                </a:solidFill>
              </a:rPr>
              <a:t>40.226.150.116</a:t>
            </a:r>
            <a:endParaRPr lang="en-US" altLang="ko-KR" sz="700" dirty="0">
              <a:solidFill>
                <a:schemeClr val="tx1"/>
              </a:solidFill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769159" y="5289224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grpSp>
        <p:nvGrpSpPr>
          <p:cNvPr id="197" name="그룹 196"/>
          <p:cNvGrpSpPr/>
          <p:nvPr/>
        </p:nvGrpSpPr>
        <p:grpSpPr>
          <a:xfrm>
            <a:off x="6495266" y="5703128"/>
            <a:ext cx="417909" cy="234167"/>
            <a:chOff x="4009776" y="5143512"/>
            <a:chExt cx="914042" cy="188960"/>
          </a:xfrm>
        </p:grpSpPr>
        <p:sp>
          <p:nvSpPr>
            <p:cNvPr id="198" name="타원 197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9" name="타원 198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01" name="직사각형 200"/>
          <p:cNvSpPr/>
          <p:nvPr/>
        </p:nvSpPr>
        <p:spPr>
          <a:xfrm>
            <a:off x="3508961" y="1880848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8017969" y="5510887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8183203" y="6008041"/>
            <a:ext cx="837705" cy="2308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u="sng" kern="0" dirty="0" smtClean="0">
                <a:solidFill>
                  <a:prstClr val="black"/>
                </a:solidFill>
              </a:rPr>
              <a:t>HA/RAC</a:t>
            </a:r>
            <a:r>
              <a:rPr lang="ko-KR" altLang="en-US" sz="900" u="sng" kern="0" dirty="0" smtClean="0">
                <a:solidFill>
                  <a:prstClr val="black"/>
                </a:solidFill>
              </a:rPr>
              <a:t>구성</a:t>
            </a:r>
            <a:endParaRPr kumimoji="0" lang="ko-KR" altLang="en-US" sz="90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202" name="그룹 201"/>
          <p:cNvGrpSpPr/>
          <p:nvPr/>
        </p:nvGrpSpPr>
        <p:grpSpPr>
          <a:xfrm>
            <a:off x="7942737" y="6046632"/>
            <a:ext cx="335099" cy="183662"/>
            <a:chOff x="4009776" y="5143512"/>
            <a:chExt cx="914042" cy="188960"/>
          </a:xfrm>
        </p:grpSpPr>
        <p:sp>
          <p:nvSpPr>
            <p:cNvPr id="203" name="타원 202"/>
            <p:cNvSpPr/>
            <p:nvPr/>
          </p:nvSpPr>
          <p:spPr>
            <a:xfrm>
              <a:off x="4016896" y="5143512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4" name="타원 203"/>
            <p:cNvSpPr/>
            <p:nvPr/>
          </p:nvSpPr>
          <p:spPr>
            <a:xfrm>
              <a:off x="4009776" y="5174776"/>
              <a:ext cx="906922" cy="157696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06" name="직사각형 205"/>
          <p:cNvSpPr/>
          <p:nvPr/>
        </p:nvSpPr>
        <p:spPr>
          <a:xfrm>
            <a:off x="1369676" y="1954712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MDM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369676" y="2240463"/>
            <a:ext cx="857256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2c / 16G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tsmwmd01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40.10.22.67</a:t>
            </a:r>
            <a:endParaRPr lang="ko-KR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211" name="AutoShape 264"/>
          <p:cNvSpPr>
            <a:spLocks noChangeArrowheads="1"/>
          </p:cNvSpPr>
          <p:nvPr/>
        </p:nvSpPr>
        <p:spPr bwMode="auto">
          <a:xfrm>
            <a:off x="1172514" y="1809057"/>
            <a:ext cx="1159015" cy="1014311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1280592" y="1628800"/>
            <a:ext cx="1678598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smtClean="0">
                <a:solidFill>
                  <a:prstClr val="black"/>
                </a:solidFill>
              </a:rPr>
              <a:t>[</a:t>
            </a:r>
            <a:r>
              <a:rPr lang="ko-KR" altLang="en-US" sz="1200" b="1" u="sng" kern="0" dirty="0" err="1" smtClean="0">
                <a:solidFill>
                  <a:prstClr val="black"/>
                </a:solidFill>
              </a:rPr>
              <a:t>스마트워크플레이스</a:t>
            </a:r>
            <a:r>
              <a:rPr lang="en-US" altLang="ko-KR" sz="1200" b="1" u="sng" kern="0" dirty="0" smtClean="0">
                <a:solidFill>
                  <a:prstClr val="black"/>
                </a:solidFill>
              </a:rPr>
              <a:t>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213" name="직사각형 212"/>
          <p:cNvSpPr/>
          <p:nvPr/>
        </p:nvSpPr>
        <p:spPr>
          <a:xfrm>
            <a:off x="1244607" y="1952856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5799102" y="1897205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WEB1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5799102" y="2182956"/>
            <a:ext cx="864000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2</a:t>
            </a:r>
            <a:r>
              <a:rPr lang="en-US" altLang="ko-KR" sz="900" dirty="0" smtClean="0">
                <a:solidFill>
                  <a:schemeClr val="tx1"/>
                </a:solidFill>
              </a:rPr>
              <a:t>c / </a:t>
            </a:r>
            <a:r>
              <a:rPr lang="en-US" altLang="ko-KR" sz="900" dirty="0" smtClean="0">
                <a:solidFill>
                  <a:srgbClr val="FF0000"/>
                </a:solidFill>
              </a:rPr>
              <a:t>32</a:t>
            </a:r>
            <a:r>
              <a:rPr lang="en-US" altLang="ko-KR" sz="900" dirty="0" smtClean="0">
                <a:solidFill>
                  <a:schemeClr val="tx1"/>
                </a:solidFill>
              </a:rPr>
              <a:t>G</a:t>
            </a: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psmwwb01</a:t>
            </a:r>
            <a:endParaRPr lang="en-US" altLang="ko-KR" sz="900" dirty="0">
              <a:solidFill>
                <a:schemeClr val="tx1"/>
              </a:solidFill>
            </a:endParaRPr>
          </a:p>
          <a:p>
            <a:pPr algn="ctr"/>
            <a:r>
              <a:rPr lang="en-US" altLang="ko-KR" sz="800" dirty="0" smtClean="0">
                <a:solidFill>
                  <a:srgbClr val="FF0000"/>
                </a:solidFill>
              </a:rPr>
              <a:t>40.226.194.145</a:t>
            </a:r>
          </a:p>
        </p:txBody>
      </p:sp>
      <p:sp>
        <p:nvSpPr>
          <p:cNvPr id="112" name="직사각형 111"/>
          <p:cNvSpPr/>
          <p:nvPr/>
        </p:nvSpPr>
        <p:spPr>
          <a:xfrm>
            <a:off x="6799235" y="1897205"/>
            <a:ext cx="857256" cy="79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t"/>
          <a:lstStyle/>
          <a:p>
            <a:pPr algn="ctr"/>
            <a:r>
              <a:rPr lang="en-US" altLang="ko-KR" sz="1000" dirty="0" smtClean="0">
                <a:solidFill>
                  <a:schemeClr val="bg1"/>
                </a:solidFill>
              </a:rPr>
              <a:t>WEB2</a:t>
            </a:r>
            <a:endParaRPr lang="ko-KR" altLang="en-US" sz="1000" dirty="0" smtClean="0">
              <a:solidFill>
                <a:schemeClr val="bg1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6799235" y="2182956"/>
            <a:ext cx="864000" cy="5114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r>
              <a:rPr lang="en-US" altLang="ko-KR" sz="900" dirty="0" smtClean="0">
                <a:solidFill>
                  <a:srgbClr val="FF0000"/>
                </a:solidFill>
              </a:rPr>
              <a:t>2</a:t>
            </a:r>
            <a:r>
              <a:rPr lang="en-US" altLang="ko-KR" sz="900" dirty="0" smtClean="0">
                <a:solidFill>
                  <a:schemeClr val="tx1"/>
                </a:solidFill>
              </a:rPr>
              <a:t>c </a:t>
            </a:r>
            <a:r>
              <a:rPr lang="en-US" altLang="ko-KR" sz="900" dirty="0">
                <a:solidFill>
                  <a:schemeClr val="tx1"/>
                </a:solidFill>
              </a:rPr>
              <a:t>/ </a:t>
            </a:r>
            <a:r>
              <a:rPr lang="en-US" altLang="ko-KR" sz="900" dirty="0" smtClean="0">
                <a:solidFill>
                  <a:srgbClr val="FF0000"/>
                </a:solidFill>
              </a:rPr>
              <a:t>32</a:t>
            </a:r>
            <a:r>
              <a:rPr lang="en-US" altLang="ko-KR" sz="900" dirty="0" smtClean="0">
                <a:solidFill>
                  <a:schemeClr val="tx1"/>
                </a:solidFill>
              </a:rPr>
              <a:t>G</a:t>
            </a:r>
            <a:endParaRPr lang="en-US" altLang="ko-KR" sz="900" dirty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psmwwb02</a:t>
            </a:r>
            <a:endParaRPr lang="en-US" altLang="ko-KR" sz="900" dirty="0">
              <a:solidFill>
                <a:srgbClr val="FF0000"/>
              </a:solidFill>
            </a:endParaRPr>
          </a:p>
          <a:p>
            <a:pPr algn="ctr"/>
            <a:r>
              <a:rPr lang="en-US" altLang="ko-KR" sz="800" dirty="0" smtClean="0">
                <a:solidFill>
                  <a:srgbClr val="FF0000"/>
                </a:solidFill>
              </a:rPr>
              <a:t>40.226.194.146</a:t>
            </a:r>
            <a:endParaRPr lang="en-US" altLang="ko-KR" sz="800" dirty="0">
              <a:solidFill>
                <a:srgbClr val="FF0000"/>
              </a:solidFill>
            </a:endParaRPr>
          </a:p>
        </p:txBody>
      </p:sp>
      <p:sp>
        <p:nvSpPr>
          <p:cNvPr id="142" name="AutoShape 264"/>
          <p:cNvSpPr>
            <a:spLocks noChangeArrowheads="1"/>
          </p:cNvSpPr>
          <p:nvPr/>
        </p:nvSpPr>
        <p:spPr bwMode="auto">
          <a:xfrm>
            <a:off x="5596100" y="1751550"/>
            <a:ext cx="2114181" cy="1014311"/>
          </a:xfrm>
          <a:prstGeom prst="roundRect">
            <a:avLst>
              <a:gd name="adj" fmla="val 0"/>
            </a:avLst>
          </a:prstGeom>
          <a:noFill/>
          <a:ln w="6350" cap="flat" cmpd="sng" algn="ctr">
            <a:solidFill>
              <a:sysClr val="window" lastClr="FFFFFF">
                <a:lumMod val="75000"/>
              </a:sysClr>
            </a:solidFill>
            <a:prstDash val="solid"/>
            <a:headEnd/>
            <a:tailEnd/>
          </a:ln>
          <a:effectLst/>
        </p:spPr>
        <p:txBody>
          <a:bodyPr wrap="none" lIns="91407" tIns="45704" rIns="91407" bIns="45704" anchor="ctr"/>
          <a:lstStyle/>
          <a:p>
            <a:pPr defTabSz="914070" latinLnBrk="0">
              <a:defRPr/>
            </a:pPr>
            <a:endParaRPr lang="ko-KR" altLang="en-US" sz="1000" b="1" kern="0" dirty="0" smtClean="0">
              <a:solidFill>
                <a:srgbClr val="000000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5880253" y="1571293"/>
            <a:ext cx="1611272" cy="276967"/>
          </a:xfrm>
          <a:prstGeom prst="rect">
            <a:avLst/>
          </a:prstGeom>
          <a:solidFill>
            <a:sysClr val="window" lastClr="FFFFFF"/>
          </a:solidFill>
        </p:spPr>
        <p:txBody>
          <a:bodyPr wrap="none" lIns="91407" tIns="45704" rIns="91407" bIns="45704" rtlCol="0">
            <a:spAutoFit/>
          </a:bodyPr>
          <a:lstStyle/>
          <a:p>
            <a:pPr defTabSz="914070" latinLnBrk="0">
              <a:defRPr/>
            </a:pPr>
            <a:r>
              <a:rPr lang="en-US" altLang="ko-KR" sz="1200" b="1" u="sng" kern="0" dirty="0" smtClean="0">
                <a:solidFill>
                  <a:prstClr val="black"/>
                </a:solidFill>
              </a:rPr>
              <a:t>[SMW &amp; BIM Web]</a:t>
            </a:r>
            <a:endParaRPr lang="ko-KR" altLang="en-US" sz="1200" b="1" u="sng" kern="0" dirty="0" smtClean="0">
              <a:solidFill>
                <a:prstClr val="black"/>
              </a:solidFill>
            </a:endParaRPr>
          </a:p>
        </p:txBody>
      </p:sp>
      <p:sp>
        <p:nvSpPr>
          <p:cNvPr id="222" name="모서리가 둥근 직사각형 221"/>
          <p:cNvSpPr/>
          <p:nvPr/>
        </p:nvSpPr>
        <p:spPr>
          <a:xfrm>
            <a:off x="5587306" y="3086544"/>
            <a:ext cx="2246014" cy="3302601"/>
          </a:xfrm>
          <a:prstGeom prst="round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146" name="직선 화살표 연결선 145"/>
          <p:cNvCxnSpPr>
            <a:stCxn id="93" idx="2"/>
            <a:endCxn id="120" idx="0"/>
          </p:cNvCxnSpPr>
          <p:nvPr/>
        </p:nvCxnSpPr>
        <p:spPr>
          <a:xfrm>
            <a:off x="3946026" y="5024649"/>
            <a:ext cx="20069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화살표 연결선 151"/>
          <p:cNvCxnSpPr>
            <a:stCxn id="92" idx="2"/>
            <a:endCxn id="132" idx="0"/>
          </p:cNvCxnSpPr>
          <p:nvPr/>
        </p:nvCxnSpPr>
        <p:spPr>
          <a:xfrm>
            <a:off x="3946026" y="5024649"/>
            <a:ext cx="1000133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화살표 연결선 152"/>
          <p:cNvCxnSpPr>
            <a:stCxn id="96" idx="2"/>
            <a:endCxn id="120" idx="0"/>
          </p:cNvCxnSpPr>
          <p:nvPr/>
        </p:nvCxnSpPr>
        <p:spPr>
          <a:xfrm flipH="1">
            <a:off x="3966095" y="5024649"/>
            <a:ext cx="980064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직선 화살표 연결선 153"/>
          <p:cNvCxnSpPr>
            <a:stCxn id="95" idx="2"/>
            <a:endCxn id="132" idx="0"/>
          </p:cNvCxnSpPr>
          <p:nvPr/>
        </p:nvCxnSpPr>
        <p:spPr>
          <a:xfrm>
            <a:off x="4946159" y="5024649"/>
            <a:ext cx="0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>
            <a:stCxn id="183" idx="2"/>
            <a:endCxn id="189" idx="0"/>
          </p:cNvCxnSpPr>
          <p:nvPr/>
        </p:nvCxnSpPr>
        <p:spPr>
          <a:xfrm flipH="1">
            <a:off x="6224563" y="5032408"/>
            <a:ext cx="980064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화살표 연결선 155"/>
          <p:cNvCxnSpPr>
            <a:stCxn id="179" idx="2"/>
            <a:endCxn id="194" idx="0"/>
          </p:cNvCxnSpPr>
          <p:nvPr/>
        </p:nvCxnSpPr>
        <p:spPr>
          <a:xfrm>
            <a:off x="6204494" y="5032408"/>
            <a:ext cx="1000133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>
            <a:stCxn id="180" idx="2"/>
            <a:endCxn id="189" idx="0"/>
          </p:cNvCxnSpPr>
          <p:nvPr/>
        </p:nvCxnSpPr>
        <p:spPr>
          <a:xfrm>
            <a:off x="6204494" y="5032408"/>
            <a:ext cx="20069" cy="26365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화살표 연결선 158"/>
          <p:cNvCxnSpPr>
            <a:stCxn id="183" idx="2"/>
            <a:endCxn id="194" idx="0"/>
          </p:cNvCxnSpPr>
          <p:nvPr/>
        </p:nvCxnSpPr>
        <p:spPr>
          <a:xfrm>
            <a:off x="7204627" y="5032408"/>
            <a:ext cx="0" cy="256816"/>
          </a:xfrm>
          <a:prstGeom prst="straightConnector1">
            <a:avLst/>
          </a:prstGeom>
          <a:ln w="63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직사각형 159"/>
          <p:cNvSpPr/>
          <p:nvPr/>
        </p:nvSpPr>
        <p:spPr>
          <a:xfrm>
            <a:off x="5789069" y="1896124"/>
            <a:ext cx="180000" cy="180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6772152" y="1896124"/>
            <a:ext cx="180000" cy="180000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502579" y="333724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517530" y="3358339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5761047" y="334500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6775998" y="3366098"/>
            <a:ext cx="180000" cy="180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49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395884"/>
              </p:ext>
            </p:extLst>
          </p:nvPr>
        </p:nvGraphicFramePr>
        <p:xfrm>
          <a:off x="4914180" y="1043251"/>
          <a:ext cx="1550988" cy="1725841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개발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인터넷 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Cluster System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11g R2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 Aid</a:t>
                      </a: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714006"/>
              </p:ext>
            </p:extLst>
          </p:nvPr>
        </p:nvGraphicFramePr>
        <p:xfrm>
          <a:off x="3065694" y="3279825"/>
          <a:ext cx="1550988" cy="2809806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EAP 7.0.1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 KeyCrypt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 netizen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D'Amo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한국전자인증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Toolkit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WiseGrid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Tibco MFT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79471"/>
              </p:ext>
            </p:extLst>
          </p:nvPr>
        </p:nvGraphicFramePr>
        <p:xfrm>
          <a:off x="930367" y="1319825"/>
          <a:ext cx="1550988" cy="1509048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579134"/>
              </p:ext>
            </p:extLst>
          </p:nvPr>
        </p:nvGraphicFramePr>
        <p:xfrm>
          <a:off x="7610852" y="1080924"/>
          <a:ext cx="1551069" cy="1930536"/>
        </p:xfrm>
        <a:graphic>
          <a:graphicData uri="http://schemas.openxmlformats.org/drawingml/2006/table">
            <a:tbl>
              <a:tblPr/>
              <a:tblGrid>
                <a:gridCol w="1054371"/>
                <a:gridCol w="496698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대수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 Server</a:t>
                      </a: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 Server</a:t>
                      </a: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 Server</a:t>
                      </a: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83077" marR="83077" marT="46800" marB="4680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Line 669"/>
          <p:cNvSpPr>
            <a:spLocks noChangeShapeType="1"/>
          </p:cNvSpPr>
          <p:nvPr/>
        </p:nvSpPr>
        <p:spPr bwMode="auto">
          <a:xfrm>
            <a:off x="386921" y="3147812"/>
            <a:ext cx="87750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" name="Rectangle 678"/>
          <p:cNvSpPr>
            <a:spLocks noChangeArrowheads="1"/>
          </p:cNvSpPr>
          <p:nvPr/>
        </p:nvSpPr>
        <p:spPr bwMode="auto">
          <a:xfrm>
            <a:off x="386922" y="3092439"/>
            <a:ext cx="120650" cy="1079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sz="900">
              <a:solidFill>
                <a:srgbClr val="000000"/>
              </a:solidFill>
            </a:endParaRPr>
          </a:p>
        </p:txBody>
      </p:sp>
      <p:sp>
        <p:nvSpPr>
          <p:cNvPr id="14" name="Line 671"/>
          <p:cNvSpPr>
            <a:spLocks noChangeShapeType="1"/>
          </p:cNvSpPr>
          <p:nvPr/>
        </p:nvSpPr>
        <p:spPr bwMode="auto">
          <a:xfrm>
            <a:off x="1595414" y="2943909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6" name="Rectangle 678"/>
          <p:cNvSpPr>
            <a:spLocks noChangeArrowheads="1"/>
          </p:cNvSpPr>
          <p:nvPr/>
        </p:nvSpPr>
        <p:spPr bwMode="auto">
          <a:xfrm>
            <a:off x="9050332" y="3117850"/>
            <a:ext cx="120650" cy="1079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ko-KR" sz="900">
              <a:solidFill>
                <a:srgbClr val="000000"/>
              </a:solidFill>
            </a:endParaRPr>
          </a:p>
        </p:txBody>
      </p:sp>
      <p:sp>
        <p:nvSpPr>
          <p:cNvPr id="48" name="Line 671"/>
          <p:cNvSpPr>
            <a:spLocks noChangeShapeType="1"/>
          </p:cNvSpPr>
          <p:nvPr/>
        </p:nvSpPr>
        <p:spPr bwMode="auto">
          <a:xfrm>
            <a:off x="3728413" y="3171825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023895" y="3404186"/>
            <a:ext cx="40037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prstClr val="black"/>
                </a:solidFill>
              </a:rPr>
              <a:t>* OEL : Oracle Enterprise Linux  </a:t>
            </a:r>
            <a:r>
              <a:rPr lang="en-US" sz="800" dirty="0" smtClean="0">
                <a:solidFill>
                  <a:prstClr val="black"/>
                </a:solidFill>
              </a:rPr>
              <a:t>7.2 x86_64</a:t>
            </a:r>
          </a:p>
          <a:p>
            <a:r>
              <a:rPr lang="en-US" altLang="ko-KR" sz="800" dirty="0" smtClean="0">
                <a:solidFill>
                  <a:prstClr val="black"/>
                </a:solidFill>
              </a:rPr>
              <a:t>* </a:t>
            </a:r>
            <a:r>
              <a:rPr lang="ko-KR" altLang="en-US" sz="800" dirty="0" smtClean="0">
                <a:solidFill>
                  <a:prstClr val="black"/>
                </a:solidFill>
              </a:rPr>
              <a:t>보안</a:t>
            </a:r>
            <a:r>
              <a:rPr lang="en-US" altLang="ko-KR" sz="800" dirty="0" smtClean="0">
                <a:solidFill>
                  <a:prstClr val="black"/>
                </a:solidFill>
              </a:rPr>
              <a:t>/</a:t>
            </a:r>
            <a:r>
              <a:rPr lang="ko-KR" altLang="en-US" sz="800" dirty="0" smtClean="0">
                <a:solidFill>
                  <a:prstClr val="black"/>
                </a:solidFill>
              </a:rPr>
              <a:t>공통 </a:t>
            </a:r>
            <a:r>
              <a:rPr lang="en-US" altLang="ko-KR" sz="800" dirty="0" smtClean="0">
                <a:solidFill>
                  <a:prstClr val="black"/>
                </a:solidFill>
              </a:rPr>
              <a:t>S/W : </a:t>
            </a:r>
            <a:r>
              <a:rPr lang="ko-KR" altLang="en-US" sz="800" dirty="0" smtClean="0">
                <a:solidFill>
                  <a:prstClr val="black"/>
                </a:solidFill>
              </a:rPr>
              <a:t>센터에서 직접 설치 하는 보안 </a:t>
            </a:r>
            <a:r>
              <a:rPr lang="en-US" altLang="ko-KR" sz="800" dirty="0" smtClean="0">
                <a:solidFill>
                  <a:prstClr val="black"/>
                </a:solidFill>
              </a:rPr>
              <a:t>S/W</a:t>
            </a:r>
          </a:p>
          <a:p>
            <a:r>
              <a:rPr lang="en-US" altLang="ko-KR" sz="800" dirty="0">
                <a:solidFill>
                  <a:prstClr val="black"/>
                </a:solidFill>
              </a:rPr>
              <a:t>   - ontune</a:t>
            </a: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etrust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Netbackup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</a:t>
            </a:r>
            <a:r>
              <a:rPr lang="ko-KR" altLang="en-US" sz="800" dirty="0" smtClean="0">
                <a:solidFill>
                  <a:prstClr val="black"/>
                </a:solidFill>
              </a:rPr>
              <a:t>아크로니스</a:t>
            </a:r>
            <a:endParaRPr lang="ko-KR" altLang="en-US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HP-SA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Maxigent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Tivoli </a:t>
            </a:r>
            <a:r>
              <a:rPr lang="en-US" altLang="ko-KR" sz="800" dirty="0">
                <a:solidFill>
                  <a:prstClr val="black"/>
                </a:solidFill>
              </a:rPr>
              <a:t>agent</a:t>
            </a: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server-</a:t>
            </a:r>
            <a:r>
              <a:rPr lang="en-US" altLang="ko-KR" sz="800" dirty="0" err="1" smtClean="0">
                <a:solidFill>
                  <a:prstClr val="black"/>
                </a:solidFill>
              </a:rPr>
              <a:t>i</a:t>
            </a:r>
            <a:endParaRPr lang="en-US" altLang="ko-KR" sz="800" dirty="0">
              <a:solidFill>
                <a:prstClr val="black"/>
              </a:solidFill>
            </a:endParaRPr>
          </a:p>
          <a:p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en-US" altLang="ko-KR" sz="800" dirty="0" smtClean="0">
                <a:solidFill>
                  <a:prstClr val="black"/>
                </a:solidFill>
              </a:rPr>
              <a:t>  - splunk</a:t>
            </a:r>
            <a:endParaRPr lang="en-US" altLang="ko-KR" sz="800" dirty="0">
              <a:solidFill>
                <a:prstClr val="black"/>
              </a:solidFill>
            </a:endParaRPr>
          </a:p>
        </p:txBody>
      </p:sp>
      <p:graphicFrame>
        <p:nvGraphicFramePr>
          <p:cNvPr id="72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947677"/>
              </p:ext>
            </p:extLst>
          </p:nvPr>
        </p:nvGraphicFramePr>
        <p:xfrm>
          <a:off x="841415" y="1403856"/>
          <a:ext cx="1550988" cy="1509048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 EWS 3.1.0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Tibco MFT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087248"/>
              </p:ext>
            </p:extLst>
          </p:nvPr>
        </p:nvGraphicFramePr>
        <p:xfrm>
          <a:off x="2957078" y="3376248"/>
          <a:ext cx="1550988" cy="2809806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WAS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 EAP 7.0.4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 KeyCrypt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 netizen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D'Amo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한국전자인증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Toolkit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WiseGrid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Tibco MFT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7" name="제목 2"/>
          <p:cNvSpPr>
            <a:spLocks noGrp="1"/>
          </p:cNvSpPr>
          <p:nvPr>
            <p:ph type="title"/>
          </p:nvPr>
        </p:nvSpPr>
        <p:spPr>
          <a:xfrm>
            <a:off x="554530" y="205737"/>
            <a:ext cx="8214894" cy="469925"/>
          </a:xfrm>
        </p:spPr>
        <p:txBody>
          <a:bodyPr/>
          <a:lstStyle/>
          <a:p>
            <a:r>
              <a:rPr lang="en-US" altLang="ko-KR" dirty="0" smtClean="0"/>
              <a:t>I. </a:t>
            </a:r>
            <a:r>
              <a:rPr lang="en-US" altLang="ko-KR" dirty="0"/>
              <a:t>(</a:t>
            </a:r>
            <a:r>
              <a:rPr lang="ko-KR" altLang="en-US" dirty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</a:t>
            </a:r>
            <a:r>
              <a:rPr lang="ko-KR" altLang="en-US" dirty="0"/>
              <a:t>시스템 </a:t>
            </a:r>
            <a:r>
              <a:rPr lang="ko-KR" altLang="en-US" dirty="0" smtClean="0"/>
              <a:t>구성도 </a:t>
            </a:r>
            <a:r>
              <a:rPr lang="en-US" altLang="ko-KR" dirty="0" smtClean="0"/>
              <a:t>(S/W </a:t>
            </a:r>
            <a:r>
              <a:rPr lang="ko-KR" altLang="en-US" dirty="0" smtClean="0"/>
              <a:t>구성도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0" name="Line 671"/>
          <p:cNvSpPr>
            <a:spLocks noChangeShapeType="1"/>
          </p:cNvSpPr>
          <p:nvPr/>
        </p:nvSpPr>
        <p:spPr bwMode="auto">
          <a:xfrm>
            <a:off x="5610154" y="2916763"/>
            <a:ext cx="0" cy="2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4833828" y="1364045"/>
            <a:ext cx="1535918" cy="43195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1100" dirty="0" smtClean="0">
              <a:solidFill>
                <a:srgbClr val="000000"/>
              </a:solidFill>
              <a:sym typeface="Wingdings" pitchFamily="2" charset="2"/>
            </a:endParaRPr>
          </a:p>
        </p:txBody>
      </p:sp>
      <p:graphicFrame>
        <p:nvGraphicFramePr>
          <p:cNvPr id="42" name="Group 2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447327"/>
              </p:ext>
            </p:extLst>
          </p:nvPr>
        </p:nvGraphicFramePr>
        <p:xfrm>
          <a:off x="4825811" y="1129137"/>
          <a:ext cx="1550988" cy="1942634"/>
        </p:xfrm>
        <a:graphic>
          <a:graphicData uri="http://schemas.openxmlformats.org/drawingml/2006/table">
            <a:tbl>
              <a:tblPr/>
              <a:tblGrid>
                <a:gridCol w="1550988"/>
              </a:tblGrid>
              <a:tr h="2364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개발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인터넷 공통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18000" marB="1800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Cluster System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8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보안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공통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S/W*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11g R2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179388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rgbClr val="73284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 Aid</a:t>
                      </a:r>
                      <a:endParaRPr kumimoji="1" lang="ko-KR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6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Tibco MFT</a:t>
                      </a: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2939768" y="6227229"/>
            <a:ext cx="1701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prstClr val="black"/>
                </a:solidFill>
              </a:rPr>
              <a:t>1</a:t>
            </a:r>
            <a:r>
              <a:rPr lang="ko-KR" altLang="en-US" sz="800" dirty="0" smtClean="0">
                <a:solidFill>
                  <a:prstClr val="black"/>
                </a:solidFill>
              </a:rPr>
              <a:t>차 개발 대상 업무 위주 </a:t>
            </a:r>
            <a:r>
              <a:rPr lang="en-US" altLang="ko-KR" sz="800" dirty="0" smtClean="0">
                <a:solidFill>
                  <a:prstClr val="black"/>
                </a:solidFill>
              </a:rPr>
              <a:t>S/W </a:t>
            </a:r>
            <a:r>
              <a:rPr lang="ko-KR" altLang="en-US" sz="800" dirty="0" smtClean="0">
                <a:solidFill>
                  <a:prstClr val="black"/>
                </a:solidFill>
              </a:rPr>
              <a:t>설치</a:t>
            </a:r>
            <a:r>
              <a:rPr lang="en-US" altLang="ko-KR" sz="800" dirty="0">
                <a:solidFill>
                  <a:prstClr val="black"/>
                </a:solidFill>
              </a:rPr>
              <a:t>(e-Marketplace, </a:t>
            </a:r>
            <a:r>
              <a:rPr lang="ko-KR" altLang="en-US" sz="800" dirty="0">
                <a:solidFill>
                  <a:prstClr val="black"/>
                </a:solidFill>
              </a:rPr>
              <a:t>법인구매</a:t>
            </a:r>
            <a:r>
              <a:rPr lang="en-US" altLang="ko-KR" sz="800" dirty="0">
                <a:solidFill>
                  <a:prstClr val="black"/>
                </a:solidFill>
              </a:rPr>
              <a:t>, </a:t>
            </a:r>
            <a:r>
              <a:rPr lang="ko-KR" altLang="en-US" sz="800" dirty="0">
                <a:solidFill>
                  <a:prstClr val="black"/>
                </a:solidFill>
              </a:rPr>
              <a:t>임직원 알뜰시장</a:t>
            </a:r>
            <a:r>
              <a:rPr lang="en-US" altLang="ko-KR" sz="800" dirty="0">
                <a:solidFill>
                  <a:prstClr val="black"/>
                </a:solidFill>
              </a:rPr>
              <a:t>, </a:t>
            </a:r>
            <a:r>
              <a:rPr lang="ko-KR" altLang="en-US" sz="800" dirty="0" smtClean="0">
                <a:solidFill>
                  <a:prstClr val="black"/>
                </a:solidFill>
              </a:rPr>
              <a:t>브랜드관리</a:t>
            </a:r>
            <a:r>
              <a:rPr lang="en-US" altLang="ko-KR" sz="800" dirty="0">
                <a:solidFill>
                  <a:prstClr val="black"/>
                </a:solidFill>
              </a:rPr>
              <a:t>, </a:t>
            </a:r>
            <a:r>
              <a:rPr lang="ko-KR" altLang="en-US" sz="800" dirty="0" smtClean="0">
                <a:solidFill>
                  <a:prstClr val="black"/>
                </a:solidFill>
              </a:rPr>
              <a:t>총무지원</a:t>
            </a:r>
            <a:r>
              <a:rPr lang="en-US" altLang="ko-KR" sz="800" dirty="0">
                <a:solidFill>
                  <a:prstClr val="black"/>
                </a:solidFill>
              </a:rPr>
              <a:t> </a:t>
            </a:r>
            <a:r>
              <a:rPr lang="ko-KR" altLang="en-US" sz="800" dirty="0" smtClean="0">
                <a:solidFill>
                  <a:prstClr val="black"/>
                </a:solidFill>
              </a:rPr>
              <a:t>등</a:t>
            </a:r>
            <a:r>
              <a:rPr lang="en-US" altLang="ko-KR" sz="800" dirty="0" smtClean="0">
                <a:solidFill>
                  <a:prstClr val="black"/>
                </a:solidFill>
              </a:rPr>
              <a:t>)</a:t>
            </a:r>
            <a:endParaRPr lang="ko-KR" altLang="en-US" sz="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1054986"/>
            <a:ext cx="8787113" cy="349702"/>
          </a:xfrm>
        </p:spPr>
        <p:txBody>
          <a:bodyPr lIns="36000" tIns="36000" rIns="36000" bIns="36000" anchor="ctr" anchorCtr="0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운영계 </a:t>
            </a:r>
            <a:r>
              <a:rPr lang="ko-KR" altLang="en-US" dirty="0"/>
              <a:t>선택적복리후생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시스템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O/S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OEL 7.2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구성되며 최신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버전의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Java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사용</a:t>
            </a:r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(</a:t>
            </a:r>
            <a:r>
              <a:rPr lang="ko-KR" altLang="en-US" dirty="0"/>
              <a:t>운영</a:t>
            </a:r>
            <a:r>
              <a:rPr lang="en-US" altLang="ko-KR" dirty="0" smtClean="0"/>
              <a:t>)</a:t>
            </a:r>
            <a:r>
              <a:rPr lang="ko-KR" altLang="en-US" dirty="0" smtClean="0"/>
              <a:t>선택적복리후생 </a:t>
            </a:r>
            <a:r>
              <a:rPr lang="en-US" altLang="ko-KR" dirty="0" smtClean="0"/>
              <a:t>O/S </a:t>
            </a:r>
            <a:r>
              <a:rPr lang="ko-KR" altLang="en-US" dirty="0" smtClean="0"/>
              <a:t>구성 </a:t>
            </a:r>
            <a:r>
              <a:rPr lang="en-US" altLang="ko-KR" dirty="0" smtClean="0"/>
              <a:t>(O/S </a:t>
            </a:r>
            <a:r>
              <a:rPr lang="ko-KR" altLang="en-US" dirty="0" smtClean="0"/>
              <a:t>및 </a:t>
            </a:r>
            <a:r>
              <a:rPr lang="en-US" altLang="ko-KR" dirty="0" smtClean="0"/>
              <a:t>Java </a:t>
            </a:r>
            <a:r>
              <a:rPr lang="ko-KR" altLang="en-US" dirty="0" smtClean="0"/>
              <a:t>구성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9" name="텍스트 개체 틀 4"/>
          <p:cNvSpPr txBox="1">
            <a:spLocks/>
          </p:cNvSpPr>
          <p:nvPr/>
        </p:nvSpPr>
        <p:spPr>
          <a:xfrm>
            <a:off x="558500" y="1693257"/>
            <a:ext cx="7823524" cy="307777"/>
          </a:xfrm>
          <a:prstGeom prst="rect">
            <a:avLst/>
          </a:prstGeom>
        </p:spPr>
        <p:txBody>
          <a:bodyPr vert="horz" wrap="square" lIns="36000" tIns="45720" rIns="36000" bIns="45720" rtlCol="0" anchor="ctr" anchorCtr="0">
            <a:spAutoFit/>
          </a:bodyPr>
          <a:lstStyle/>
          <a:p>
            <a:pPr marL="176213" marR="0" lvl="0" indent="-176213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Pct val="130000"/>
              <a:buFont typeface="Arial" pitchFamily="34" charset="0"/>
              <a:buChar char="•"/>
              <a:tabLst/>
              <a:defRPr/>
            </a:pPr>
            <a:r>
              <a:rPr lang="en-US" altLang="ko-KR" sz="1400" b="1" dirty="0" smtClean="0"/>
              <a:t>O/S </a:t>
            </a:r>
            <a:r>
              <a:rPr lang="ko-KR" altLang="en-US" sz="1400" b="1" dirty="0" smtClean="0"/>
              <a:t>버전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666720" y="2013574"/>
            <a:ext cx="7715304" cy="1477328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36000" rIns="36000" rtlCol="0" anchor="t" anchorCtr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000" dirty="0" smtClean="0">
                <a:solidFill>
                  <a:srgbClr val="000000"/>
                </a:solidFill>
              </a:rPr>
              <a:t># uname -a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Linux pflbap01 3.8.13-118.16.4.el7uek.x86_64 #2 SMP Thu Feb 23 18:25:45 PST 2017 x86_64 </a:t>
            </a:r>
            <a:r>
              <a:rPr lang="en-US" altLang="ko-KR" sz="1000" dirty="0" err="1">
                <a:solidFill>
                  <a:srgbClr val="000000"/>
                </a:solidFill>
              </a:rPr>
              <a:t>x86_64</a:t>
            </a:r>
            <a:r>
              <a:rPr lang="en-US" altLang="ko-KR" sz="1000" dirty="0">
                <a:solidFill>
                  <a:srgbClr val="000000"/>
                </a:solidFill>
              </a:rPr>
              <a:t> </a:t>
            </a:r>
            <a:r>
              <a:rPr lang="en-US" altLang="ko-KR" sz="1000" dirty="0" err="1">
                <a:solidFill>
                  <a:srgbClr val="000000"/>
                </a:solidFill>
              </a:rPr>
              <a:t>x86_64</a:t>
            </a:r>
            <a:r>
              <a:rPr lang="en-US" altLang="ko-KR" sz="1000" dirty="0">
                <a:solidFill>
                  <a:srgbClr val="000000"/>
                </a:solidFill>
              </a:rPr>
              <a:t> </a:t>
            </a:r>
            <a:r>
              <a:rPr lang="en-US" altLang="ko-KR" sz="1000" dirty="0" smtClean="0">
                <a:solidFill>
                  <a:srgbClr val="000000"/>
                </a:solidFill>
              </a:rPr>
              <a:t>GNU/Linux</a:t>
            </a:r>
          </a:p>
          <a:p>
            <a:endParaRPr lang="en-US" altLang="ko-KR" sz="1000" dirty="0" smtClean="0">
              <a:solidFill>
                <a:srgbClr val="000000"/>
              </a:solidFill>
            </a:endParaRPr>
          </a:p>
          <a:p>
            <a:r>
              <a:rPr lang="en-US" altLang="ko-KR" sz="1000" dirty="0" smtClean="0">
                <a:solidFill>
                  <a:srgbClr val="000000"/>
                </a:solidFill>
              </a:rPr>
              <a:t># cat /proc/version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Linux version 3.8.13-118.16.4.el7uek.x86_64 (mockbuild@x86-ol7-builder-01) (</a:t>
            </a:r>
            <a:r>
              <a:rPr lang="en-US" altLang="ko-KR" sz="1000" dirty="0" err="1">
                <a:solidFill>
                  <a:srgbClr val="000000"/>
                </a:solidFill>
              </a:rPr>
              <a:t>gcc</a:t>
            </a:r>
            <a:r>
              <a:rPr lang="en-US" altLang="ko-KR" sz="1000" dirty="0">
                <a:solidFill>
                  <a:srgbClr val="000000"/>
                </a:solidFill>
              </a:rPr>
              <a:t> version 4.8.5 20150623 (Red Hat 4.8.5-11) (GCC) ) #2 SMP Thu Feb 23 18:25:45 PST </a:t>
            </a:r>
            <a:r>
              <a:rPr lang="en-US" altLang="ko-KR" sz="1000" dirty="0" smtClean="0">
                <a:solidFill>
                  <a:srgbClr val="000000"/>
                </a:solidFill>
              </a:rPr>
              <a:t>2017</a:t>
            </a:r>
          </a:p>
          <a:p>
            <a:endParaRPr lang="en-US" altLang="ko-KR" sz="1000" dirty="0">
              <a:solidFill>
                <a:srgbClr val="000000"/>
              </a:solidFill>
            </a:endParaRPr>
          </a:p>
          <a:p>
            <a:r>
              <a:rPr lang="en-US" altLang="ko-KR" sz="1000" dirty="0" smtClean="0">
                <a:solidFill>
                  <a:srgbClr val="000000"/>
                </a:solidFill>
              </a:rPr>
              <a:t># rpm </a:t>
            </a:r>
            <a:r>
              <a:rPr lang="en-US" altLang="ko-KR" sz="1000" dirty="0">
                <a:solidFill>
                  <a:srgbClr val="000000"/>
                </a:solidFill>
              </a:rPr>
              <a:t>-qa | grep oraclelinux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oraclelinux-release-7.2-1.0.5.el7.x86_64</a:t>
            </a:r>
            <a:endParaRPr lang="en-US" altLang="ko-KR" sz="1000" dirty="0" smtClean="0">
              <a:solidFill>
                <a:srgbClr val="000000"/>
              </a:solidFill>
            </a:endParaRPr>
          </a:p>
        </p:txBody>
      </p:sp>
      <p:sp>
        <p:nvSpPr>
          <p:cNvPr id="17" name="텍스트 개체 틀 4"/>
          <p:cNvSpPr txBox="1">
            <a:spLocks/>
          </p:cNvSpPr>
          <p:nvPr/>
        </p:nvSpPr>
        <p:spPr>
          <a:xfrm>
            <a:off x="558500" y="4128989"/>
            <a:ext cx="7823524" cy="307777"/>
          </a:xfrm>
          <a:prstGeom prst="rect">
            <a:avLst/>
          </a:prstGeom>
        </p:spPr>
        <p:txBody>
          <a:bodyPr vert="horz" wrap="square" lIns="36000" tIns="45720" rIns="36000" bIns="45720" rtlCol="0" anchor="ctr" anchorCtr="0">
            <a:spAutoFit/>
          </a:bodyPr>
          <a:lstStyle/>
          <a:p>
            <a:pPr marL="176213" marR="0" lvl="0" indent="-176213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Pct val="130000"/>
              <a:buFont typeface="Arial" pitchFamily="34" charset="0"/>
              <a:buChar char="•"/>
              <a:tabLst/>
              <a:defRPr/>
            </a:pPr>
            <a:r>
              <a:rPr lang="en-US" altLang="ko-KR" sz="1400" b="1" dirty="0" smtClean="0"/>
              <a:t>Java </a:t>
            </a:r>
            <a:r>
              <a:rPr lang="ko-KR" altLang="en-US" sz="1400" b="1" dirty="0" smtClean="0"/>
              <a:t>버전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666720" y="4449306"/>
            <a:ext cx="7715304" cy="707886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36000" rIns="36000" rtlCol="0" anchor="t" anchorCtr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000" dirty="0" smtClean="0">
                <a:solidFill>
                  <a:srgbClr val="000000"/>
                </a:solidFill>
              </a:rPr>
              <a:t># java </a:t>
            </a:r>
            <a:r>
              <a:rPr lang="en-US" altLang="ko-KR" sz="1000" dirty="0">
                <a:solidFill>
                  <a:srgbClr val="000000"/>
                </a:solidFill>
              </a:rPr>
              <a:t>-version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java version "1.8.0_121"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Java(TM) SE Runtime Environment (build 1.8.0_121-b13)</a:t>
            </a:r>
          </a:p>
          <a:p>
            <a:r>
              <a:rPr lang="en-US" altLang="ko-KR" sz="1000" dirty="0">
                <a:solidFill>
                  <a:srgbClr val="000000"/>
                </a:solidFill>
              </a:rPr>
              <a:t>Java HotSpot(TM) 64-Bit Server VM (build 25.121-b13, mixed mode)</a:t>
            </a:r>
            <a:endParaRPr lang="en-US" altLang="ko-KR" sz="1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3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424467"/>
          </a:xfrm>
        </p:spPr>
        <p:txBody>
          <a:bodyPr/>
          <a:lstStyle/>
          <a:p>
            <a:r>
              <a:rPr lang="ko-KR" altLang="en-US" dirty="0" smtClean="0">
                <a:latin typeface="맑은 고딕" pitchFamily="50" charset="-127"/>
              </a:rPr>
              <a:t>운영계 선택적복리후</a:t>
            </a:r>
            <a:r>
              <a:rPr lang="ko-KR" altLang="en-US" dirty="0">
                <a:latin typeface="맑은 고딕" pitchFamily="50" charset="-127"/>
              </a:rPr>
              <a:t>생 </a:t>
            </a:r>
            <a:r>
              <a:rPr lang="ko-KR" altLang="en-US" dirty="0" smtClean="0">
                <a:latin typeface="맑은 고딕" pitchFamily="50" charset="-127"/>
              </a:rPr>
              <a:t>시스템 </a:t>
            </a:r>
            <a:r>
              <a:rPr lang="en-US" altLang="ko-KR" dirty="0" smtClean="0">
                <a:latin typeface="맑은 고딕" pitchFamily="50" charset="-127"/>
              </a:rPr>
              <a:t>DB O/S</a:t>
            </a:r>
            <a:r>
              <a:rPr lang="ko-KR" altLang="en-US" dirty="0">
                <a:latin typeface="맑은 고딕" pitchFamily="50" charset="-127"/>
              </a:rPr>
              <a:t>는 </a:t>
            </a:r>
            <a:r>
              <a:rPr lang="en-US" altLang="ko-KR" dirty="0" smtClean="0">
                <a:latin typeface="맑은 고딕" pitchFamily="50" charset="-127"/>
              </a:rPr>
              <a:t>Oracle Ent’ Linux </a:t>
            </a:r>
            <a:r>
              <a:rPr lang="en-US" altLang="ko-KR" dirty="0">
                <a:latin typeface="맑은 고딕" pitchFamily="50" charset="-127"/>
              </a:rPr>
              <a:t>7.2</a:t>
            </a:r>
            <a:r>
              <a:rPr lang="ko-KR" altLang="en-US" dirty="0">
                <a:latin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</a:rPr>
              <a:t>구성</a:t>
            </a:r>
            <a:endParaRPr lang="en-US" altLang="ko-KR" dirty="0">
              <a:latin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O/S (</a:t>
            </a:r>
            <a:r>
              <a:rPr lang="ko-KR" altLang="en-US" dirty="0" smtClean="0"/>
              <a:t>운영계 </a:t>
            </a:r>
            <a:r>
              <a:rPr lang="en-US" altLang="ko-KR" dirty="0" smtClean="0"/>
              <a:t>DB) </a:t>
            </a:r>
            <a:r>
              <a:rPr lang="ko-KR" altLang="en-US" dirty="0" smtClean="0"/>
              <a:t>구성</a:t>
            </a:r>
            <a:endParaRPr lang="ko-KR" altLang="en-US" dirty="0"/>
          </a:p>
        </p:txBody>
      </p:sp>
      <p:sp>
        <p:nvSpPr>
          <p:cNvPr id="8" name="텍스트 개체 틀 4"/>
          <p:cNvSpPr txBox="1">
            <a:spLocks/>
          </p:cNvSpPr>
          <p:nvPr/>
        </p:nvSpPr>
        <p:spPr>
          <a:xfrm>
            <a:off x="554530" y="1232163"/>
            <a:ext cx="4038430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ko-KR" altLang="en-US" sz="1400" b="1" dirty="0" smtClean="0"/>
              <a:t>파일시스템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/>
              <a:t>DB) - </a:t>
            </a:r>
            <a:r>
              <a:rPr lang="en-US" altLang="ko-KR" sz="1400" b="1" dirty="0" smtClean="0"/>
              <a:t>pflbdb01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724739"/>
              </p:ext>
            </p:extLst>
          </p:nvPr>
        </p:nvGraphicFramePr>
        <p:xfrm>
          <a:off x="495300" y="1722728"/>
          <a:ext cx="8915400" cy="3654348"/>
        </p:xfrm>
        <a:graphic>
          <a:graphicData uri="http://schemas.openxmlformats.org/drawingml/2006/table">
            <a:tbl>
              <a:tblPr/>
              <a:tblGrid>
                <a:gridCol w="1433364"/>
                <a:gridCol w="864096"/>
                <a:gridCol w="792088"/>
                <a:gridCol w="1894607"/>
                <a:gridCol w="891352"/>
                <a:gridCol w="1390505"/>
                <a:gridCol w="1649388"/>
              </a:tblGrid>
              <a:tr h="252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Filesystem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Mounted on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사이즈</a:t>
                      </a:r>
                      <a:r>
                        <a:rPr lang="en-US" altLang="ko-K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G)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사용그룹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/md125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천윤중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박두레 선임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/md124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/home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일반사용자 홈디렉토리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/md122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/CRASH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DUMP </a:t>
                      </a:r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저장공간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/md123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/var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로그영역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/md126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/boot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boot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/mapper/vglo10-lvol4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ora11flb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엔진 설치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Oracle 11g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/mapper/vglo10-lvol1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3rd vendor S/W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설치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/mapper/vglo10-lvol0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/syswork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시스템관리자 작업공간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김창균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원성재 책임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/mapper/vglo11-lvol0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/log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로그 저장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김창균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원성재 책임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/mapper/vglo11-lvol1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/app_log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어플리케이션 로그 저장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/mapper/vglo12-lvol0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/ora_arch_pflb1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아카이브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pflbdb01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archive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 아카이브</a:t>
                      </a:r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/mapper/vglo13-lvol0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/ora_arch_pflb1s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아카이브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pflbdb01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archive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 아카이브</a:t>
                      </a:r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/mapper/vglo10-lvol5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/oragrid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grid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/mapper/vgexport1-lvol0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/export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Migration </a:t>
                      </a:r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</a:t>
                      </a:r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김재현 수석보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변혜수 책임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/mapper/vglo10-lvol2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박찬익 선임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이기주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/dev/mapper/vglo00-lvol5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/deploy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박찬익 선임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이기주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/mapper/sfvg00-lvol0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/ctrm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Control-M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김창균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원성재 책임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/mapper/sfvg00-lvol1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/sv1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선택적복리후생 배치영역</a:t>
                      </a:r>
                      <a:r>
                        <a:rPr lang="en-US" altLang="ko-K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(H/A)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원순양 책임</a:t>
                      </a:r>
                      <a:endParaRPr lang="ko-KR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/mapper/sfvg00-lvol2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fbpt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300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선택적복리후생 </a:t>
                      </a:r>
                      <a:r>
                        <a:rPr lang="ko-KR" alt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배치영역</a:t>
                      </a:r>
                      <a:r>
                        <a:rPr lang="en-US" altLang="ko-K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(H/A)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원순양 선임</a:t>
                      </a:r>
                      <a:endParaRPr lang="ko-KR" alt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0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558500" y="861393"/>
            <a:ext cx="8787113" cy="424467"/>
          </a:xfrm>
        </p:spPr>
        <p:txBody>
          <a:bodyPr/>
          <a:lstStyle/>
          <a:p>
            <a:r>
              <a:rPr lang="ko-KR" altLang="en-US" dirty="0" smtClean="0">
                <a:latin typeface="맑은 고딕" pitchFamily="50" charset="-127"/>
              </a:rPr>
              <a:t>운영계 </a:t>
            </a:r>
            <a:r>
              <a:rPr lang="ko-KR" altLang="en-US" dirty="0">
                <a:latin typeface="맑은 고딕" pitchFamily="50" charset="-127"/>
              </a:rPr>
              <a:t>선택적복리후생 </a:t>
            </a:r>
            <a:r>
              <a:rPr lang="ko-KR" altLang="en-US" dirty="0" smtClean="0">
                <a:latin typeface="맑은 고딕" pitchFamily="50" charset="-127"/>
              </a:rPr>
              <a:t>시스템 </a:t>
            </a:r>
            <a:r>
              <a:rPr lang="en-US" altLang="ko-KR" dirty="0" smtClean="0">
                <a:latin typeface="맑은 고딕" pitchFamily="50" charset="-127"/>
              </a:rPr>
              <a:t>DB O/S</a:t>
            </a:r>
            <a:r>
              <a:rPr lang="ko-KR" altLang="en-US" dirty="0">
                <a:latin typeface="맑은 고딕" pitchFamily="50" charset="-127"/>
              </a:rPr>
              <a:t>는 </a:t>
            </a:r>
            <a:r>
              <a:rPr lang="en-US" altLang="ko-KR" dirty="0" smtClean="0">
                <a:latin typeface="맑은 고딕" pitchFamily="50" charset="-127"/>
              </a:rPr>
              <a:t>Oracle Ent’ Linux </a:t>
            </a:r>
            <a:r>
              <a:rPr lang="en-US" altLang="ko-KR" dirty="0">
                <a:latin typeface="맑은 고딕" pitchFamily="50" charset="-127"/>
              </a:rPr>
              <a:t>7.2</a:t>
            </a:r>
            <a:r>
              <a:rPr lang="ko-KR" altLang="en-US" dirty="0">
                <a:latin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</a:rPr>
              <a:t>구성</a:t>
            </a:r>
            <a:endParaRPr lang="en-US" altLang="ko-KR" dirty="0">
              <a:latin typeface="맑은 고딕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II. O/S (</a:t>
            </a:r>
            <a:r>
              <a:rPr lang="ko-KR" altLang="en-US" dirty="0" smtClean="0"/>
              <a:t>운영계 </a:t>
            </a:r>
            <a:r>
              <a:rPr lang="en-US" altLang="ko-KR" dirty="0" smtClean="0"/>
              <a:t>DB) </a:t>
            </a:r>
            <a:r>
              <a:rPr lang="ko-KR" altLang="en-US" dirty="0" smtClean="0"/>
              <a:t>구성</a:t>
            </a:r>
            <a:endParaRPr lang="ko-KR" altLang="en-US" dirty="0"/>
          </a:p>
        </p:txBody>
      </p:sp>
      <p:sp>
        <p:nvSpPr>
          <p:cNvPr id="9" name="텍스트 개체 틀 4"/>
          <p:cNvSpPr txBox="1">
            <a:spLocks/>
          </p:cNvSpPr>
          <p:nvPr/>
        </p:nvSpPr>
        <p:spPr>
          <a:xfrm>
            <a:off x="554530" y="1232163"/>
            <a:ext cx="4038430" cy="433553"/>
          </a:xfrm>
          <a:prstGeom prst="rect">
            <a:avLst/>
          </a:prstGeom>
        </p:spPr>
        <p:txBody>
          <a:bodyPr vert="horz" wrap="square" lIns="72000" tIns="108000" rIns="72000" bIns="108000" rtlCol="0" anchor="ctr" anchorCtr="0">
            <a:spAutoFit/>
          </a:bodyPr>
          <a:lstStyle/>
          <a:p>
            <a:pPr marL="176213" lvl="0" indent="-176213">
              <a:spcAft>
                <a:spcPts val="500"/>
              </a:spcAft>
              <a:buSzPct val="130000"/>
              <a:buFont typeface="Arial" pitchFamily="34" charset="0"/>
              <a:buChar char="•"/>
              <a:defRPr/>
            </a:pPr>
            <a:r>
              <a:rPr lang="ko-KR" altLang="en-US" sz="1400" b="1" dirty="0" smtClean="0"/>
              <a:t>파일시스템 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운</a:t>
            </a:r>
            <a:r>
              <a:rPr lang="ko-KR" altLang="en-US" sz="1400" b="1" dirty="0"/>
              <a:t>영 </a:t>
            </a:r>
            <a:r>
              <a:rPr lang="en-US" altLang="ko-KR" sz="1400" b="1" dirty="0"/>
              <a:t>DB) - </a:t>
            </a:r>
            <a:r>
              <a:rPr lang="en-US" altLang="ko-KR" sz="1400" b="1" dirty="0" smtClean="0"/>
              <a:t>pflbdb02</a:t>
            </a:r>
            <a:endParaRPr kumimoji="0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299628"/>
              </p:ext>
            </p:extLst>
          </p:nvPr>
        </p:nvGraphicFramePr>
        <p:xfrm>
          <a:off x="495300" y="1771604"/>
          <a:ext cx="8915400" cy="3675694"/>
        </p:xfrm>
        <a:graphic>
          <a:graphicData uri="http://schemas.openxmlformats.org/drawingml/2006/table">
            <a:tbl>
              <a:tblPr/>
              <a:tblGrid>
                <a:gridCol w="1433364"/>
                <a:gridCol w="936104"/>
                <a:gridCol w="864096"/>
                <a:gridCol w="1872208"/>
                <a:gridCol w="1080120"/>
                <a:gridCol w="1368152"/>
                <a:gridCol w="1361356"/>
              </a:tblGrid>
              <a:tr h="28874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Filesystem</a:t>
                      </a:r>
                    </a:p>
                  </a:txBody>
                  <a:tcPr marL="7151" marR="7151" marT="7151" marB="0" anchor="ctr">
                    <a:lnL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Mounted on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사이즈</a:t>
                      </a:r>
                      <a:r>
                        <a:rPr lang="en-US" altLang="ko-K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G)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사용그룹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/dev/md126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rtl="0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rtl="0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천윤중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박두레 선임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rtl="0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50000"/>
                          <a:lumOff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/md122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/home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일반사용자 홈디렉토리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/dev/md124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/CRASH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DUMP </a:t>
                      </a:r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저장공간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/dev/md123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/var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로그영역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/dev/md127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/boot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boot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천윤중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박두레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/dev/mapper/vglo00-lvol0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/ora11itc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엔진 설치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Oracle 11g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/dev/mapper/vglo00-lvol2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/product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3rd vendor S/W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설치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06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/dev/mapper/vglo00-lvol3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/syswork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시스템관리자 작업공간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김창균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원성재 책임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/dev/mapper/vglo01-lvol1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/log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로그 저장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김창균 책임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원성재 책임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/dev/mapper/vglo01-lvol0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/app_log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어플리케이션 로그 저장 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/dev/mapper/vglo02-lvol0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ora_arch_pflb2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아카이브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pflbdb02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archive </a:t>
                      </a: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 아카이브</a:t>
                      </a:r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/dev/mapper/vglo03-lvol0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ora_arch_pflb2s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아카이브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pflbdb02 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archive</a:t>
                      </a:r>
                    </a:p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 아카이브</a:t>
                      </a:r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dev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/mapper/vglo00-lvol1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/oragrid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 grid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금융시스템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/dev/mapper/vglo10-lvol0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/export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Migration </a:t>
                      </a:r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export </a:t>
                      </a:r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영역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CI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김재현 수석보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변혜수 책임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/dev/mapper/vglo00-lvol4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/compile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박찬익 선임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이기주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9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/dev/mapper/vglo00-lvol5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/deploy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카드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CI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그룹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l" defTabSz="914235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박찬익 선임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이기주 선임</a:t>
                      </a: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l" fontAlgn="ctr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151" marR="7151" marT="71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8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amsung smart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9DC815"/>
      </a:accent1>
      <a:accent2>
        <a:srgbClr val="F5A200"/>
      </a:accent2>
      <a:accent3>
        <a:srgbClr val="009CE1"/>
      </a:accent3>
      <a:accent4>
        <a:srgbClr val="EA609E"/>
      </a:accent4>
      <a:accent5>
        <a:srgbClr val="1428A0"/>
      </a:accent5>
      <a:accent6>
        <a:srgbClr val="009592"/>
      </a:accent6>
      <a:hlink>
        <a:srgbClr val="A17345"/>
      </a:hlink>
      <a:folHlink>
        <a:srgbClr val="9A9A9A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</a:spPr>
      <a:bodyPr rtlCol="0" anchor="ctr"/>
      <a:lstStyle>
        <a:defPPr algn="ctr"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2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3F0D996D5B674C4386830A6AB0E50984" ma:contentTypeVersion="0" ma:contentTypeDescription="새 문서를 만듭니다." ma:contentTypeScope="" ma:versionID="a166825e3373d96581aa46038a4cd79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d8f6c9257034a6ffde9c3b3e5e5b89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BE0361-027B-406E-83BB-1163485A1BF7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5EDA2A2-53B6-420B-B2FA-DC10B44C63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923532C-9BB5-4175-B159-427E604352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8798</TotalTime>
  <Words>3787</Words>
  <Application>Microsoft Office PowerPoint</Application>
  <PresentationFormat>A4 용지(210x297mm)</PresentationFormat>
  <Paragraphs>1541</Paragraphs>
  <Slides>26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5" baseType="lpstr">
      <vt:lpstr>굴림</vt:lpstr>
      <vt:lpstr>돋움체</vt:lpstr>
      <vt:lpstr>맑은 고딕</vt:lpstr>
      <vt:lpstr>바탕</vt:lpstr>
      <vt:lpstr>Arial</vt:lpstr>
      <vt:lpstr>Raavi</vt:lpstr>
      <vt:lpstr>Verdana</vt:lpstr>
      <vt:lpstr>Wingdings</vt:lpstr>
      <vt:lpstr>blank</vt:lpstr>
      <vt:lpstr>PowerPoint 프레젠테이션</vt:lpstr>
      <vt:lpstr>PowerPoint 프레젠테이션</vt:lpstr>
      <vt:lpstr>PowerPoint 프레젠테이션</vt:lpstr>
      <vt:lpstr>I. (운영)선택적복리후생 시스템 물리적 구성도</vt:lpstr>
      <vt:lpstr>I. (운영)선택적복리후생 시스템 구성도 (논리적 구성도)</vt:lpstr>
      <vt:lpstr>I. (운영)선택적복리후생 시스템 구성도 (S/W 구성도)</vt:lpstr>
      <vt:lpstr>II. (운영)선택적복리후생 O/S 구성 (O/S 및 Java 구성)</vt:lpstr>
      <vt:lpstr>II. O/S (운영계 DB) 구성</vt:lpstr>
      <vt:lpstr>II. O/S (운영계 DB) 구성</vt:lpstr>
      <vt:lpstr>II. O/S 구성 (운영계 Web Server) </vt:lpstr>
      <vt:lpstr>II. O/S 구성 (운영계 WAS Server) </vt:lpstr>
      <vt:lpstr>II. O/S (운영계 DB) 구성</vt:lpstr>
      <vt:lpstr>II. O/S User/Group 구성 (운영계 DB)</vt:lpstr>
      <vt:lpstr>II. O/S User/Group 구성 (운영계 Web Server)</vt:lpstr>
      <vt:lpstr>II. O/S User/Group 구성 (운영계 WAS Server) </vt:lpstr>
      <vt:lpstr>III. (운영)선택적복리후생 DB 구성</vt:lpstr>
      <vt:lpstr>III. (운영)선택적복리후생 DB 구성</vt:lpstr>
      <vt:lpstr>III. (운영)선택적복리후생 DB 구성</vt:lpstr>
      <vt:lpstr>PowerPoint 프레젠테이션</vt:lpstr>
      <vt:lpstr>PowerPoint 프레젠테이션</vt:lpstr>
      <vt:lpstr>PowerPoint 프레젠테이션</vt:lpstr>
      <vt:lpstr>별첨1. 서비스 가동/중지</vt:lpstr>
      <vt:lpstr>별첨1. 서비스 가동/중지</vt:lpstr>
      <vt:lpstr>별첨2. 보안 적용 기준</vt:lpstr>
      <vt:lpstr>별첨3. 기술지원</vt:lpstr>
      <vt:lpstr>PowerPoint 프레젠테이션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prof</dc:creator>
  <cp:lastModifiedBy>김종성</cp:lastModifiedBy>
  <cp:revision>498</cp:revision>
  <cp:lastPrinted>2013-12-04T23:43:25Z</cp:lastPrinted>
  <dcterms:created xsi:type="dcterms:W3CDTF">2013-11-13T01:08:07Z</dcterms:created>
  <dcterms:modified xsi:type="dcterms:W3CDTF">2017-06-17T04:11:43Z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0x0101003F0D996D5B674C4386830A6AB0E50984</vt:lpwstr>
  </property>
  <property fmtid="{D5CDD505-2E9C-101B-9397-08002B2CF9AE}" pid="3" name="DeliveryID">
    <vt:lpwstr>244b6fc4-4b4e-4117-b7bb-efd330097824</vt:lpwstr>
  </property>
</Properties>
</file>