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22" r:id="rId1"/>
  </p:sldMasterIdLst>
  <p:notesMasterIdLst>
    <p:notesMasterId r:id="rId18"/>
  </p:notesMasterIdLst>
  <p:handoutMasterIdLst>
    <p:handoutMasterId r:id="rId19"/>
  </p:handoutMasterIdLst>
  <p:sldIdLst>
    <p:sldId id="2980" r:id="rId2"/>
    <p:sldId id="2981" r:id="rId3"/>
    <p:sldId id="2982" r:id="rId4"/>
    <p:sldId id="2983" r:id="rId5"/>
    <p:sldId id="2996" r:id="rId6"/>
    <p:sldId id="2997" r:id="rId7"/>
    <p:sldId id="2998" r:id="rId8"/>
    <p:sldId id="2999" r:id="rId9"/>
    <p:sldId id="3001" r:id="rId10"/>
    <p:sldId id="2988" r:id="rId11"/>
    <p:sldId id="2989" r:id="rId12"/>
    <p:sldId id="2990" r:id="rId13"/>
    <p:sldId id="2992" r:id="rId14"/>
    <p:sldId id="2993" r:id="rId15"/>
    <p:sldId id="2994" r:id="rId16"/>
    <p:sldId id="2995" r:id="rId17"/>
  </p:sldIdLst>
  <p:sldSz cx="9906000" cy="6858000" type="A4"/>
  <p:notesSz cx="6669088" cy="9928225"/>
  <p:custDataLst>
    <p:tags r:id="rId20"/>
  </p:custDataLst>
  <p:defaultTextStyle>
    <a:defPPr>
      <a:defRPr lang="en-US"/>
    </a:defPPr>
    <a:lvl1pPr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1pPr>
    <a:lvl2pPr marL="477838" indent="-20638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2pPr>
    <a:lvl3pPr marL="957263" indent="-42863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3pPr>
    <a:lvl4pPr marL="1436688" indent="-65088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4pPr>
    <a:lvl5pPr marL="1914525" indent="-85725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5pPr>
    <a:lvl6pPr marL="22860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6pPr>
    <a:lvl7pPr marL="27432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7pPr>
    <a:lvl8pPr marL="32004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8pPr>
    <a:lvl9pPr marL="36576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1058">
          <p15:clr>
            <a:srgbClr val="A4A3A4"/>
          </p15:clr>
        </p15:guide>
        <p15:guide id="3" orient="horz" pos="583">
          <p15:clr>
            <a:srgbClr val="A4A3A4"/>
          </p15:clr>
        </p15:guide>
        <p15:guide id="4" orient="horz" pos="163">
          <p15:clr>
            <a:srgbClr val="A4A3A4"/>
          </p15:clr>
        </p15:guide>
        <p15:guide id="5" orient="horz" pos="3763">
          <p15:clr>
            <a:srgbClr val="A4A3A4"/>
          </p15:clr>
        </p15:guide>
        <p15:guide id="6" orient="horz" pos="643">
          <p15:clr>
            <a:srgbClr val="A4A3A4"/>
          </p15:clr>
        </p15:guide>
        <p15:guide id="7" orient="horz" pos="1019">
          <p15:clr>
            <a:srgbClr val="A4A3A4"/>
          </p15:clr>
        </p15:guide>
        <p15:guide id="8" pos="202">
          <p15:clr>
            <a:srgbClr val="A4A3A4"/>
          </p15:clr>
        </p15:guide>
        <p15:guide id="9" pos="2045">
          <p15:clr>
            <a:srgbClr val="A4A3A4"/>
          </p15:clr>
        </p15:guide>
        <p15:guide id="10" pos="6065">
          <p15:clr>
            <a:srgbClr val="A4A3A4"/>
          </p15:clr>
        </p15:guide>
        <p15:guide id="11" pos="4480">
          <p15:clr>
            <a:srgbClr val="A4A3A4"/>
          </p15:clr>
        </p15:guide>
        <p15:guide id="12" pos="44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D9D9D9"/>
    <a:srgbClr val="FFC000"/>
    <a:srgbClr val="CCCC00"/>
    <a:srgbClr val="B2B2B2"/>
    <a:srgbClr val="FFFF99"/>
    <a:srgbClr val="F2F2F2"/>
    <a:srgbClr val="B9CDE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7" autoAdjust="0"/>
    <p:restoredTop sz="98543" autoAdjust="0"/>
  </p:normalViewPr>
  <p:slideViewPr>
    <p:cSldViewPr snapToGrid="0">
      <p:cViewPr varScale="1">
        <p:scale>
          <a:sx n="84" d="100"/>
          <a:sy n="84" d="100"/>
        </p:scale>
        <p:origin x="594" y="78"/>
      </p:cViewPr>
      <p:guideLst>
        <p:guide orient="horz"/>
        <p:guide orient="horz" pos="1058"/>
        <p:guide orient="horz" pos="583"/>
        <p:guide orient="horz" pos="163"/>
        <p:guide orient="horz" pos="3763"/>
        <p:guide orient="horz" pos="643"/>
        <p:guide orient="horz" pos="1019"/>
        <p:guide pos="202"/>
        <p:guide pos="2045"/>
        <p:guide pos="6065"/>
        <p:guide pos="4480"/>
        <p:guide pos="4425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502" y="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2784CA19-7E6F-4BAF-A95A-94BD713AA6D8}" type="datetimeFigureOut">
              <a:rPr lang="en-GB" altLang="ko-KR"/>
              <a:pPr>
                <a:defRPr/>
              </a:pPr>
              <a:t>20/06/2017</a:t>
            </a:fld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6057E90E-8584-44AB-A00B-9BA15DB70E6A}" type="slidenum">
              <a:rPr lang="en-GB" altLang="ko-KR"/>
              <a:pPr>
                <a:defRPr/>
              </a:pPr>
              <a:t>‹#›</a:t>
            </a:fld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194273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A96AE653-B4EC-409D-A60D-08D6BAA91D38}" type="datetimeFigureOut">
              <a:rPr lang="en-US" altLang="ko-KR"/>
              <a:pPr>
                <a:defRPr/>
              </a:pPr>
              <a:t>6/20/2017</a:t>
            </a:fld>
            <a:endParaRPr lang="en-GB" altLang="ko-K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744538"/>
            <a:ext cx="537686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5" tIns="45367" rIns="90735" bIns="45367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0735" tIns="45367" rIns="90735" bIns="45367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6B955B0A-6295-46D9-BC80-E15EE3CC7EA6}" type="slidenum">
              <a:rPr lang="en-GB" altLang="ko-KR"/>
              <a:pPr>
                <a:defRPr/>
              </a:pPr>
              <a:t>‹#›</a:t>
            </a:fld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265651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8625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58838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89050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17675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49069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882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696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510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1441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819413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44639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215641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021099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2264159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347765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574930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983721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225553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437653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704808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 userDrawn="1"/>
        </p:nvSpPr>
        <p:spPr bwMode="auto">
          <a:xfrm>
            <a:off x="382588" y="1490665"/>
            <a:ext cx="9339262" cy="473075"/>
          </a:xfrm>
          <a:prstGeom prst="rect">
            <a:avLst/>
          </a:prstGeom>
          <a:noFill/>
          <a:ln>
            <a:noFill/>
          </a:ln>
          <a:extLst/>
        </p:spPr>
        <p:txBody>
          <a:bodyPr lIns="91434" tIns="45718" rIns="91434" bIns="45718" anchor="b"/>
          <a:lstStyle>
            <a:lvl1pPr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defTabSz="914400">
              <a:lnSpc>
                <a:spcPct val="85000"/>
              </a:lnSpc>
              <a:defRPr/>
            </a:pPr>
            <a:r>
              <a:rPr kumimoji="0" lang="ko-KR" altLang="en-US" sz="2800" b="1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목  차</a:t>
            </a:r>
          </a:p>
        </p:txBody>
      </p:sp>
      <p:sp>
        <p:nvSpPr>
          <p:cNvPr id="3" name="Rectangle 20"/>
          <p:cNvSpPr>
            <a:spLocks noChangeArrowheads="1"/>
          </p:cNvSpPr>
          <p:nvPr userDrawn="1"/>
        </p:nvSpPr>
        <p:spPr bwMode="auto">
          <a:xfrm>
            <a:off x="4583114" y="6591300"/>
            <a:ext cx="7207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14400">
              <a:defRPr/>
            </a:pPr>
            <a:fld id="{C279D41F-6462-4406-B7FF-9449EAA23A3C}" type="slidenum">
              <a:rPr kumimoji="0" lang="ko-KR" altLang="en-US">
                <a:solidFill>
                  <a:srgbClr val="000000"/>
                </a:solidFill>
                <a:ea typeface="맑은 고딕" pitchFamily="50" charset="-127"/>
              </a:rPr>
              <a:pPr algn="ctr" defTabSz="914400">
                <a:defRPr/>
              </a:pPr>
              <a:t>‹#›</a:t>
            </a:fld>
            <a:endParaRPr kumimoji="0" lang="en-US" altLang="ko-KR">
              <a:solidFill>
                <a:srgbClr val="000000"/>
              </a:solidFill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41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 슬라이드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4583114" y="6591300"/>
            <a:ext cx="7207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14400">
              <a:defRPr/>
            </a:pPr>
            <a:fld id="{85BA8E30-90E4-43FC-9FC5-DAFDFF1A1B9B}" type="slidenum">
              <a:rPr kumimoji="0" lang="ko-KR" altLang="en-US">
                <a:solidFill>
                  <a:srgbClr val="000000"/>
                </a:solidFill>
                <a:ea typeface="맑은 고딕" pitchFamily="50" charset="-127"/>
              </a:rPr>
              <a:pPr algn="ctr" defTabSz="914400">
                <a:defRPr/>
              </a:pPr>
              <a:t>‹#›</a:t>
            </a:fld>
            <a:endParaRPr kumimoji="0" lang="en-US" altLang="ko-KR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4"/>
          </p:nvPr>
        </p:nvSpPr>
        <p:spPr>
          <a:xfrm>
            <a:off x="166655" y="671493"/>
            <a:ext cx="9572659" cy="542931"/>
          </a:xfrm>
          <a:prstGeom prst="rect">
            <a:avLst/>
          </a:prstGeom>
        </p:spPr>
        <p:txBody>
          <a:bodyPr tIns="36000" bIns="36000"/>
          <a:lstStyle>
            <a:lvl1pPr marL="0" indent="0" algn="l">
              <a:buFontTx/>
              <a:buNone/>
              <a:defRPr sz="1500" b="1">
                <a:latin typeface="맑은 고딕" pitchFamily="50" charset="-127"/>
                <a:ea typeface="맑은 고딕" pitchFamily="50" charset="-127"/>
              </a:defRPr>
            </a:lvl1pPr>
            <a:lvl2pPr algn="l">
              <a:buFontTx/>
              <a:buNone/>
              <a:defRPr/>
            </a:lvl2pPr>
            <a:lvl3pPr algn="l">
              <a:buFontTx/>
              <a:buNone/>
              <a:defRPr/>
            </a:lvl3pPr>
            <a:lvl4pPr algn="l">
              <a:buFontTx/>
              <a:buNone/>
              <a:defRPr/>
            </a:lvl4pPr>
            <a:lvl5pPr algn="l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55" y="216576"/>
            <a:ext cx="9572692" cy="357190"/>
          </a:xfrm>
          <a:prstGeom prst="rect">
            <a:avLst/>
          </a:prstGeom>
        </p:spPr>
        <p:txBody>
          <a:bodyPr anchor="b" anchorCtr="0"/>
          <a:lstStyle>
            <a:lvl1pPr>
              <a:defRPr sz="1800">
                <a:solidFill>
                  <a:srgbClr val="080808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2"/>
          </p:nvPr>
        </p:nvSpPr>
        <p:spPr>
          <a:xfrm>
            <a:off x="166655" y="1285861"/>
            <a:ext cx="9572691" cy="5143515"/>
          </a:xfrm>
          <a:prstGeom prst="rect">
            <a:avLst/>
          </a:prstGeom>
        </p:spPr>
        <p:txBody>
          <a:bodyPr/>
          <a:lstStyle>
            <a:lvl1pPr latinLnBrk="0">
              <a:buNone/>
              <a:defRPr sz="12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31389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 슬라이드 2 (Title On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ChangeArrowheads="1"/>
          </p:cNvSpPr>
          <p:nvPr userDrawn="1"/>
        </p:nvSpPr>
        <p:spPr bwMode="auto">
          <a:xfrm>
            <a:off x="4583114" y="6591300"/>
            <a:ext cx="7207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14400">
              <a:defRPr/>
            </a:pPr>
            <a:fld id="{486ECA08-26A9-4BA3-B2FD-64A525A95FA0}" type="slidenum">
              <a:rPr kumimoji="0" lang="ko-KR" altLang="en-US">
                <a:solidFill>
                  <a:srgbClr val="000000"/>
                </a:solidFill>
                <a:ea typeface="맑은 고딕" pitchFamily="50" charset="-127"/>
              </a:rPr>
              <a:pPr algn="ctr" defTabSz="914400">
                <a:defRPr/>
              </a:pPr>
              <a:t>‹#›</a:t>
            </a:fld>
            <a:endParaRPr kumimoji="0" lang="en-US" altLang="ko-KR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55" y="216576"/>
            <a:ext cx="9572692" cy="357190"/>
          </a:xfrm>
          <a:prstGeom prst="rect">
            <a:avLst/>
          </a:prstGeom>
        </p:spPr>
        <p:txBody>
          <a:bodyPr anchor="b" anchorCtr="0"/>
          <a:lstStyle>
            <a:lvl1pPr>
              <a:defRPr sz="1800">
                <a:solidFill>
                  <a:srgbClr val="080808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2"/>
          </p:nvPr>
        </p:nvSpPr>
        <p:spPr>
          <a:xfrm>
            <a:off x="166655" y="857234"/>
            <a:ext cx="9572691" cy="5572143"/>
          </a:xfrm>
          <a:prstGeom prst="rect">
            <a:avLst/>
          </a:prstGeom>
        </p:spPr>
        <p:txBody>
          <a:bodyPr/>
          <a:lstStyle>
            <a:lvl1pPr latinLnBrk="0">
              <a:buNone/>
              <a:defRPr sz="12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15928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종료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>
            <a:spLocks noChangeArrowheads="1"/>
          </p:cNvSpPr>
          <p:nvPr userDrawn="1"/>
        </p:nvSpPr>
        <p:spPr bwMode="auto">
          <a:xfrm>
            <a:off x="0" y="3000377"/>
            <a:ext cx="9906000" cy="3857625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133350" indent="-133350" defTabSz="914400" latinLnBrk="0">
              <a:defRPr/>
            </a:pPr>
            <a:endParaRPr kumimoji="0" lang="ko-KR" altLang="en-US" sz="800">
              <a:solidFill>
                <a:srgbClr val="FFFFFF"/>
              </a:solidFill>
              <a:ea typeface="맑은 고딕" pitchFamily="50" charset="-127"/>
            </a:endParaRPr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2"/>
          </p:nvPr>
        </p:nvSpPr>
        <p:spPr>
          <a:xfrm>
            <a:off x="238126" y="2928940"/>
            <a:ext cx="9429750" cy="92868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4800" b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defRPr>
            </a:lvl1pPr>
            <a:lvl2pPr algn="ctr">
              <a:buFontTx/>
              <a:buNone/>
              <a:defRPr/>
            </a:lvl2pPr>
            <a:lvl3pPr algn="ctr">
              <a:buFontTx/>
              <a:buNone/>
              <a:defRPr/>
            </a:lvl3pPr>
            <a:lvl4pPr algn="ctr">
              <a:buFontTx/>
              <a:buNone/>
              <a:defRPr/>
            </a:lvl4pPr>
            <a:lvl5pPr algn="ctr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60389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FCover-Empty BG-Mf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953"/>
            <a:ext cx="9906000" cy="6856092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20553" y="4941168"/>
            <a:ext cx="3723902" cy="3469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lang="ko-KR" altLang="en-US" sz="1600" b="1" kern="1200" dirty="0">
                <a:solidFill>
                  <a:srgbClr val="7F7F7F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26" name="내용 개체 틀 25"/>
          <p:cNvSpPr>
            <a:spLocks noGrp="1"/>
          </p:cNvSpPr>
          <p:nvPr>
            <p:ph sz="quarter" idx="13"/>
          </p:nvPr>
        </p:nvSpPr>
        <p:spPr>
          <a:xfrm>
            <a:off x="920553" y="5262727"/>
            <a:ext cx="3723902" cy="88949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500" b="1">
                <a:solidFill>
                  <a:srgbClr val="7F7F7F"/>
                </a:solidFill>
              </a:defRPr>
            </a:lvl1pPr>
            <a:lvl2pPr>
              <a:defRPr>
                <a:solidFill>
                  <a:srgbClr val="7F7F7F"/>
                </a:solidFill>
              </a:defRPr>
            </a:lvl2pPr>
            <a:lvl3pPr>
              <a:defRPr>
                <a:solidFill>
                  <a:srgbClr val="7F7F7F"/>
                </a:solidFill>
              </a:defRPr>
            </a:lvl3pPr>
            <a:lvl4pPr>
              <a:defRPr>
                <a:solidFill>
                  <a:srgbClr val="7F7F7F"/>
                </a:solidFill>
              </a:defRPr>
            </a:lvl4pPr>
            <a:lvl5pP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28" name="내용 개체 틀 27"/>
          <p:cNvSpPr>
            <a:spLocks noGrp="1"/>
          </p:cNvSpPr>
          <p:nvPr userDrawn="1">
            <p:ph sz="quarter" idx="14" hasCustomPrompt="1"/>
          </p:nvPr>
        </p:nvSpPr>
        <p:spPr>
          <a:xfrm>
            <a:off x="920553" y="1744167"/>
            <a:ext cx="3168352" cy="146880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3200" b="1">
                <a:solidFill>
                  <a:srgbClr val="7F7F7F"/>
                </a:solidFill>
              </a:defRPr>
            </a:lvl1pPr>
          </a:lstStyle>
          <a:p>
            <a:pPr lvl="0"/>
            <a:r>
              <a:rPr lang="ko-KR" altLang="en-US" dirty="0" smtClean="0"/>
              <a:t>제목을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입력하세요</a:t>
            </a:r>
            <a:endParaRPr lang="ko-KR" altLang="en-US" dirty="0"/>
          </a:p>
        </p:txBody>
      </p:sp>
      <p:sp>
        <p:nvSpPr>
          <p:cNvPr id="30" name="내용 개체 틀 29"/>
          <p:cNvSpPr>
            <a:spLocks noGrp="1"/>
          </p:cNvSpPr>
          <p:nvPr userDrawn="1">
            <p:ph sz="quarter" idx="15" hasCustomPrompt="1"/>
          </p:nvPr>
        </p:nvSpPr>
        <p:spPr>
          <a:xfrm>
            <a:off x="920553" y="3356992"/>
            <a:ext cx="3168352" cy="57626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  <a:lvl2pPr>
              <a:defRPr sz="2800">
                <a:solidFill>
                  <a:srgbClr val="7F7F7F"/>
                </a:solidFill>
              </a:defRPr>
            </a:lvl2pPr>
            <a:lvl3pPr>
              <a:defRPr sz="2800">
                <a:solidFill>
                  <a:srgbClr val="7F7F7F"/>
                </a:solidFill>
              </a:defRPr>
            </a:lvl3pPr>
            <a:lvl4pPr>
              <a:defRPr sz="2800">
                <a:solidFill>
                  <a:srgbClr val="7F7F7F"/>
                </a:solidFill>
              </a:defRPr>
            </a:lvl4pPr>
            <a:lvl5pPr>
              <a:defRPr sz="2800">
                <a:solidFill>
                  <a:srgbClr val="7F7F7F"/>
                </a:solidFill>
              </a:defRPr>
            </a:lvl5pPr>
          </a:lstStyle>
          <a:p>
            <a:pPr lvl="0"/>
            <a:r>
              <a:rPr lang="ko-KR" altLang="en-US" dirty="0" smtClean="0"/>
              <a:t>부제목을 입력하세요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(optional)</a:t>
            </a:r>
            <a:endParaRPr lang="ko-KR" altLang="en-US" dirty="0"/>
          </a:p>
        </p:txBody>
      </p:sp>
      <p:sp>
        <p:nvSpPr>
          <p:cNvPr id="20" name="Freeform 17"/>
          <p:cNvSpPr/>
          <p:nvPr userDrawn="1"/>
        </p:nvSpPr>
        <p:spPr>
          <a:xfrm rot="10800000">
            <a:off x="776537" y="4301722"/>
            <a:ext cx="3420000" cy="2304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155575" cap="flat" cmpd="sng" algn="ctr">
            <a:solidFill>
              <a:srgbClr val="009CE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17"/>
          <p:cNvSpPr/>
          <p:nvPr userDrawn="1"/>
        </p:nvSpPr>
        <p:spPr>
          <a:xfrm>
            <a:off x="776537" y="1219200"/>
            <a:ext cx="3420000" cy="2304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155575" cap="flat" cmpd="sng" algn="ctr">
            <a:solidFill>
              <a:srgbClr val="009CE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 userDrawn="1"/>
        </p:nvSpPr>
        <p:spPr bwMode="auto">
          <a:xfrm>
            <a:off x="6888589" y="5940654"/>
            <a:ext cx="30174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>
            <a:spAutoFit/>
          </a:bodyPr>
          <a:lstStyle/>
          <a:p>
            <a:pPr eaLnBrk="0" hangingPunct="0"/>
            <a:r>
              <a:rPr lang="en-US" altLang="ko-KR" sz="600" dirty="0">
                <a:solidFill>
                  <a:prstClr val="black"/>
                </a:solidFill>
              </a:rPr>
              <a:t>Copyright © </a:t>
            </a:r>
            <a:r>
              <a:rPr lang="en-US" altLang="ko-KR" sz="600" dirty="0" smtClean="0">
                <a:solidFill>
                  <a:prstClr val="black"/>
                </a:solidFill>
              </a:rPr>
              <a:t>2015 </a:t>
            </a:r>
            <a:r>
              <a:rPr lang="en-US" altLang="ko-KR" sz="600" dirty="0">
                <a:solidFill>
                  <a:prstClr val="black"/>
                </a:solidFill>
              </a:rPr>
              <a:t>Samsung SDS Co., Ltd. All rights reserved   |  Confidential </a:t>
            </a:r>
          </a:p>
        </p:txBody>
      </p:sp>
      <p:pic>
        <p:nvPicPr>
          <p:cNvPr id="14" name="Picture 4" descr="C:\Users\use\Documents\GrayB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211846"/>
            <a:ext cx="9899650" cy="64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:\2.부서함\舊 마케팅커뮤니케이션파트(사업기획_전략) 부서함\Brand 관리_1. Brand 표현체계\★전사 브랜드 표현 체계\15년 전사 브랜드 표현 체계\新비전슬로건\SDS Slogan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24" y="325484"/>
            <a:ext cx="2122335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8" t="45968" r="34541" b="37078"/>
          <a:stretch/>
        </p:blipFill>
        <p:spPr>
          <a:xfrm>
            <a:off x="846739" y="6299194"/>
            <a:ext cx="471226" cy="469500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1" t="50664" r="55455" b="43459"/>
          <a:stretch/>
        </p:blipFill>
        <p:spPr>
          <a:xfrm>
            <a:off x="265913" y="6470714"/>
            <a:ext cx="608372" cy="162755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44" t="50664" r="19346" b="43459"/>
          <a:stretch/>
        </p:blipFill>
        <p:spPr>
          <a:xfrm>
            <a:off x="1311150" y="6470714"/>
            <a:ext cx="308522" cy="162755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21" t="37841" r="23968" b="55304"/>
          <a:stretch/>
        </p:blipFill>
        <p:spPr>
          <a:xfrm>
            <a:off x="875001" y="6450385"/>
            <a:ext cx="386826" cy="189831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9" t="10220" r="52930" b="58476"/>
          <a:stretch/>
        </p:blipFill>
        <p:spPr>
          <a:xfrm>
            <a:off x="1149829" y="6411782"/>
            <a:ext cx="171906" cy="16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55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표지 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7735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목차 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 userDrawn="1"/>
        </p:nvGrpSpPr>
        <p:grpSpPr>
          <a:xfrm>
            <a:off x="6824603" y="1049395"/>
            <a:ext cx="2187634" cy="1958589"/>
            <a:chOff x="6824603" y="908720"/>
            <a:chExt cx="2187634" cy="1958589"/>
          </a:xfrm>
        </p:grpSpPr>
        <p:grpSp>
          <p:nvGrpSpPr>
            <p:cNvPr id="8" name="그룹 7"/>
            <p:cNvGrpSpPr/>
            <p:nvPr/>
          </p:nvGrpSpPr>
          <p:grpSpPr>
            <a:xfrm>
              <a:off x="6825208" y="908720"/>
              <a:ext cx="2187029" cy="230399"/>
              <a:chOff x="7185248" y="1123952"/>
              <a:chExt cx="2187029" cy="230399"/>
            </a:xfrm>
          </p:grpSpPr>
          <p:sp>
            <p:nvSpPr>
              <p:cNvPr id="13" name="직사각형 12"/>
              <p:cNvSpPr/>
              <p:nvPr/>
            </p:nvSpPr>
            <p:spPr bwMode="auto">
              <a:xfrm rot="5400000">
                <a:off x="8215185" y="94758"/>
                <a:ext cx="126881" cy="2185270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4" name="직사각형 13"/>
              <p:cNvSpPr/>
              <p:nvPr/>
            </p:nvSpPr>
            <p:spPr bwMode="auto">
              <a:xfrm rot="5400000">
                <a:off x="7139787" y="1178937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5" name="직사각형 14"/>
              <p:cNvSpPr/>
              <p:nvPr/>
            </p:nvSpPr>
            <p:spPr bwMode="auto">
              <a:xfrm rot="5400000">
                <a:off x="9196865" y="1178938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>
              <a:off x="6824603" y="2636912"/>
              <a:ext cx="2186617" cy="230397"/>
              <a:chOff x="7184643" y="2780929"/>
              <a:chExt cx="2186617" cy="230397"/>
            </a:xfrm>
          </p:grpSpPr>
          <p:sp>
            <p:nvSpPr>
              <p:cNvPr id="10" name="직사각형 9"/>
              <p:cNvSpPr/>
              <p:nvPr/>
            </p:nvSpPr>
            <p:spPr bwMode="auto">
              <a:xfrm rot="16200000">
                <a:off x="8214443" y="1855251"/>
                <a:ext cx="126881" cy="2185270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1" name="직사각형 10"/>
              <p:cNvSpPr/>
              <p:nvPr/>
            </p:nvSpPr>
            <p:spPr bwMode="auto">
              <a:xfrm rot="16200000">
                <a:off x="9195848" y="2826391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2" name="직사각형 11"/>
              <p:cNvSpPr/>
              <p:nvPr/>
            </p:nvSpPr>
            <p:spPr bwMode="auto">
              <a:xfrm rot="16200000">
                <a:off x="7139182" y="2826390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</p:grpSp>
      </p:grpSp>
      <p:sp>
        <p:nvSpPr>
          <p:cNvPr id="16" name="TextBox 15"/>
          <p:cNvSpPr txBox="1"/>
          <p:nvPr userDrawn="1"/>
        </p:nvSpPr>
        <p:spPr>
          <a:xfrm>
            <a:off x="6969224" y="1816512"/>
            <a:ext cx="190821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3600" b="1" dirty="0" smtClean="0">
                <a:solidFill>
                  <a:schemeClr val="accent3"/>
                </a:solidFill>
              </a:rPr>
              <a:t>Agenda</a:t>
            </a:r>
            <a:endParaRPr lang="ko-KR" altLang="en-US" sz="3600" b="1" dirty="0" err="1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85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69875" y="190500"/>
            <a:ext cx="9296400" cy="38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73050" y="765175"/>
            <a:ext cx="9296400" cy="525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657133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76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hwangkyu.shin\Desktop\201305160847931_2LL5XOK0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-38100"/>
            <a:ext cx="9953626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552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58" r:id="rId5"/>
    <p:sldLayoutId id="2147483859" r:id="rId6"/>
    <p:sldLayoutId id="2147483860" r:id="rId7"/>
    <p:sldLayoutId id="2147483861" r:id="rId8"/>
    <p:sldLayoutId id="2147483862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1pPr>
      <a:lvl2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2pPr>
      <a:lvl3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3pPr>
      <a:lvl4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4pPr>
      <a:lvl5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5pPr>
      <a:lvl6pPr marL="4572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6pPr>
      <a:lvl7pPr marL="9144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7pPr>
      <a:lvl8pPr marL="13716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8pPr>
      <a:lvl9pPr marL="18288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9pPr>
    </p:titleStyle>
    <p:bodyStyle>
      <a:lvl1pPr marL="360363" indent="-360363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24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1pPr>
      <a:lvl2pPr marL="717550" indent="-355600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20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2pPr>
      <a:lvl3pPr marL="177800" indent="736600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•"/>
        <a:defRPr sz="2000" b="1">
          <a:solidFill>
            <a:srgbClr val="646464"/>
          </a:solidFill>
          <a:latin typeface="맑은 고딕" pitchFamily="50" charset="-127"/>
          <a:ea typeface="맑은 고딕" pitchFamily="50" charset="-127"/>
          <a:cs typeface="맑은 고딕" charset="0"/>
        </a:defRPr>
      </a:lvl3pPr>
      <a:lvl4pPr marL="1441450" indent="-358775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16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4pPr>
      <a:lvl5pPr marL="1800225" indent="-357188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16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5pPr>
      <a:lvl6pPr marL="22574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6pPr>
      <a:lvl7pPr marL="27146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7pPr>
      <a:lvl8pPr marL="31718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8pPr>
      <a:lvl9pPr marL="36290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2017. 04. 07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삼성카드 </a:t>
            </a:r>
            <a:r>
              <a:rPr lang="en-US" altLang="ko-KR" dirty="0" smtClean="0"/>
              <a:t>U2L </a:t>
            </a:r>
            <a:r>
              <a:rPr lang="ko-KR" altLang="en-US" dirty="0" smtClean="0"/>
              <a:t>노후장비 교체 </a:t>
            </a:r>
            <a:r>
              <a:rPr lang="en-US" altLang="ko-KR" dirty="0" smtClean="0"/>
              <a:t>PJT</a:t>
            </a:r>
            <a:endParaRPr lang="en-US" alt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4"/>
          </p:nvPr>
        </p:nvSpPr>
        <p:spPr>
          <a:xfrm>
            <a:off x="884548" y="1967897"/>
            <a:ext cx="3348371" cy="1093358"/>
          </a:xfrm>
        </p:spPr>
        <p:txBody>
          <a:bodyPr lIns="36000" tIns="72000" rIns="36000" bIns="72000" anchor="ctr" anchorCtr="0">
            <a:spAutoFit/>
          </a:bodyPr>
          <a:lstStyle/>
          <a:p>
            <a:pPr algn="ctr"/>
            <a:r>
              <a:rPr lang="ko-KR" altLang="en-US" sz="2800" dirty="0" smtClean="0"/>
              <a:t>가용성 테스트</a:t>
            </a:r>
            <a:endParaRPr lang="en-US" altLang="ko-KR" sz="2800" dirty="0" smtClean="0"/>
          </a:p>
          <a:p>
            <a:pPr algn="ctr"/>
            <a:r>
              <a:rPr lang="ko-KR" altLang="en-US" sz="2800" dirty="0" smtClean="0"/>
              <a:t>계획서</a:t>
            </a:r>
            <a:endParaRPr lang="ko-KR" altLang="en-US" sz="2800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5"/>
          </p:nvPr>
        </p:nvSpPr>
        <p:spPr>
          <a:xfrm>
            <a:off x="974557" y="3233867"/>
            <a:ext cx="3168352" cy="822515"/>
          </a:xfrm>
        </p:spPr>
        <p:txBody>
          <a:bodyPr lIns="36000" tIns="72000" rIns="36000" bIns="72000" anchor="ctr" anchorCtr="0">
            <a:spAutoFit/>
          </a:bodyPr>
          <a:lstStyle/>
          <a:p>
            <a:pPr algn="ctr"/>
            <a:r>
              <a:rPr lang="ko-KR" altLang="en-US" dirty="0" smtClean="0"/>
              <a:t>선택</a:t>
            </a:r>
            <a:r>
              <a:rPr lang="ko-KR" altLang="en-US" dirty="0"/>
              <a:t>적 </a:t>
            </a:r>
            <a:r>
              <a:rPr lang="ko-KR" altLang="en-US" dirty="0" smtClean="0"/>
              <a:t>복지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M/W </a:t>
            </a:r>
            <a:r>
              <a:rPr lang="ko-KR" altLang="en-US" dirty="0" smtClean="0"/>
              <a:t>부문</a:t>
            </a:r>
            <a:r>
              <a:rPr lang="en-US" altLang="ko-KR" dirty="0" smtClean="0"/>
              <a:t>(Web/WAS)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80042" y="4010405"/>
            <a:ext cx="2957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2"/>
                </a:solidFill>
                <a:latin typeface="돋움" pitchFamily="50" charset="-127"/>
                <a:ea typeface="견고딕" pitchFamily="18" charset="-127"/>
              </a:rPr>
              <a:t>(</a:t>
            </a:r>
            <a:r>
              <a:rPr lang="ko-KR" altLang="en-US" sz="1200" b="1" dirty="0" smtClean="0">
                <a:solidFill>
                  <a:schemeClr val="accent2"/>
                </a:solidFill>
                <a:latin typeface="돋움" pitchFamily="50" charset="-127"/>
                <a:ea typeface="견고딕" pitchFamily="18" charset="-127"/>
              </a:rPr>
              <a:t>선택적 복지</a:t>
            </a:r>
            <a:r>
              <a:rPr lang="en-US" altLang="ko-KR" sz="1200" b="1" dirty="0" smtClean="0">
                <a:solidFill>
                  <a:schemeClr val="accent2"/>
                </a:solidFill>
                <a:latin typeface="돋움" pitchFamily="50" charset="-127"/>
                <a:ea typeface="견고딕" pitchFamily="18" charset="-127"/>
              </a:rPr>
              <a:t>)</a:t>
            </a:r>
            <a:endParaRPr lang="ko-KR" altLang="en-US" sz="1200" b="1" dirty="0" smtClean="0">
              <a:solidFill>
                <a:schemeClr val="accent2"/>
              </a:solidFill>
              <a:latin typeface="돋움" pitchFamily="50" charset="-127"/>
              <a:ea typeface="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713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192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015827"/>
              </p:ext>
            </p:extLst>
          </p:nvPr>
        </p:nvGraphicFramePr>
        <p:xfrm>
          <a:off x="517759" y="1394144"/>
          <a:ext cx="8835791" cy="1174560"/>
        </p:xfrm>
        <a:graphic>
          <a:graphicData uri="http://schemas.openxmlformats.org/drawingml/2006/table">
            <a:tbl>
              <a:tblPr/>
              <a:tblGrid>
                <a:gridCol w="1053942"/>
                <a:gridCol w="1299686"/>
                <a:gridCol w="1049038"/>
                <a:gridCol w="2467706"/>
                <a:gridCol w="1361892"/>
                <a:gridCol w="871973"/>
                <a:gridCol w="731554"/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시스템구분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Hostname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장애명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테스트코드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예상결과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비고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WEB_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Node SVR #1</a:t>
                      </a:r>
                      <a:endParaRPr lang="en-US" altLang="ko-KR" sz="11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pflbwb01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운영 서버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WEB Node SVR #01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서버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강제 종료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2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Node SVR #2</a:t>
                      </a:r>
                      <a:endParaRPr lang="en-US" altLang="ko-KR" sz="11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pflbwb02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운영 서버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WEB Node SVR #02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서버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강제 종료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2" name="Rectangle 3"/>
          <p:cNvSpPr txBox="1">
            <a:spLocks noChangeArrowheads="1"/>
          </p:cNvSpPr>
          <p:nvPr/>
        </p:nvSpPr>
        <p:spPr bwMode="auto">
          <a:xfrm>
            <a:off x="517759" y="963366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>
              <a:lnSpc>
                <a:spcPct val="120000"/>
              </a:lnSpc>
              <a:defRPr/>
            </a:pPr>
            <a:r>
              <a:rPr lang="en-US" altLang="en-US" sz="1400" b="1" u="sng" dirty="0" smtClean="0">
                <a:ea typeface="맑은 고딕" pitchFamily="50" charset="-127"/>
              </a:rPr>
              <a:t>[</a:t>
            </a:r>
            <a:r>
              <a:rPr lang="ko-KR" altLang="en-US" sz="1400" b="1" u="sng" dirty="0" smtClean="0">
                <a:ea typeface="맑은 고딕" pitchFamily="50" charset="-127"/>
              </a:rPr>
              <a:t>예상 결과</a:t>
            </a:r>
            <a:r>
              <a:rPr lang="en-US" altLang="ko-KR" sz="1400" b="1" u="sng" dirty="0" smtClean="0">
                <a:ea typeface="맑은 고딕" pitchFamily="50" charset="-127"/>
              </a:rPr>
              <a:t>]</a:t>
            </a:r>
            <a:r>
              <a:rPr lang="en-US" altLang="ko-KR" sz="1400" b="1" dirty="0" smtClean="0">
                <a:ea typeface="맑은 고딕" pitchFamily="50" charset="-127"/>
              </a:rPr>
              <a:t> WEB Sever </a:t>
            </a:r>
            <a:r>
              <a:rPr lang="ko-KR" altLang="en-US" sz="1400" b="1" dirty="0" smtClean="0">
                <a:ea typeface="맑은 고딕" pitchFamily="50" charset="-127"/>
              </a:rPr>
              <a:t>장애 </a:t>
            </a:r>
            <a:r>
              <a:rPr lang="en-US" altLang="ko-KR" sz="1400" b="1" dirty="0" smtClean="0">
                <a:ea typeface="맑은 고딕" pitchFamily="50" charset="-127"/>
              </a:rPr>
              <a:t>(1/1)</a:t>
            </a:r>
            <a:endParaRPr kumimoji="0" lang="en-US" altLang="ko-KR" sz="1400" b="1" kern="0" dirty="0" smtClean="0">
              <a:solidFill>
                <a:prstClr val="black"/>
              </a:solidFill>
              <a:ea typeface="맑은 고딕" pitchFamily="50" charset="-127"/>
            </a:endParaRPr>
          </a:p>
        </p:txBody>
      </p:sp>
      <p:sp>
        <p:nvSpPr>
          <p:cNvPr id="6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4 -1) WEB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가용성 테스트 시나리오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443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1922" name="Group 2"/>
          <p:cNvGraphicFramePr>
            <a:graphicFrameLocks noGrp="1"/>
          </p:cNvGraphicFramePr>
          <p:nvPr>
            <p:extLst/>
          </p:nvPr>
        </p:nvGraphicFramePr>
        <p:xfrm>
          <a:off x="473075" y="1279842"/>
          <a:ext cx="8853805" cy="4614930"/>
        </p:xfrm>
        <a:graphic>
          <a:graphicData uri="http://schemas.openxmlformats.org/drawingml/2006/table">
            <a:tbl>
              <a:tblPr/>
              <a:tblGrid>
                <a:gridCol w="628573"/>
                <a:gridCol w="3832908"/>
                <a:gridCol w="419560"/>
                <a:gridCol w="3972764"/>
              </a:tblGrid>
              <a:tr h="44048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케이스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 Server Instance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 종료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5075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설명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단일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노드내에서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멀티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인스턴스인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경우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강제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종료시에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서비스 처리 지속 확인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1632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케이스</a:t>
                      </a:r>
                      <a:b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도식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　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수행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절차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환경 파악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정상기동 및 업무 프로세스 확인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모니터링 프로그램 점검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장애발생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서비스중인 서버 내 특정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Kill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장애확인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프로세스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Kill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확인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서비스 지속 여부 확인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타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인스턴스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장애복구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프로세스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재기동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나머지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인스턴스로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서비스 정상 수행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1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점검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이상여부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4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-2) </a:t>
            </a:r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WAS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가용성 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시나리오</a:t>
            </a:r>
            <a:endParaRPr lang="en-US" altLang="ko-KR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7" name="Rectangle 3"/>
          <p:cNvSpPr txBox="1">
            <a:spLocks noChangeArrowheads="1"/>
          </p:cNvSpPr>
          <p:nvPr/>
        </p:nvSpPr>
        <p:spPr bwMode="auto">
          <a:xfrm>
            <a:off x="517759" y="963366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 lvl="0" defTabSz="914400" fontAlgn="ctr"/>
            <a:r>
              <a:rPr lang="en-US" altLang="ko-KR" sz="1400" b="1" dirty="0" smtClean="0">
                <a:ea typeface="맑은 고딕" pitchFamily="50" charset="-127"/>
              </a:rPr>
              <a:t>Case 1) WAS Server Instance </a:t>
            </a:r>
            <a:r>
              <a:rPr lang="ko-KR" altLang="en-US" sz="1400" b="1" dirty="0" smtClean="0">
                <a:ea typeface="맑은 고딕" pitchFamily="50" charset="-127"/>
              </a:rPr>
              <a:t>장애</a:t>
            </a:r>
            <a:endParaRPr lang="ko-KR" altLang="en-US" sz="1400" b="1" dirty="0">
              <a:ea typeface="맑은 고딕" pitchFamily="50" charset="-127"/>
            </a:endParaRPr>
          </a:p>
        </p:txBody>
      </p:sp>
      <p:sp>
        <p:nvSpPr>
          <p:cNvPr id="78" name="AutoShape 27"/>
          <p:cNvSpPr>
            <a:spLocks noChangeArrowheads="1"/>
          </p:cNvSpPr>
          <p:nvPr/>
        </p:nvSpPr>
        <p:spPr bwMode="auto">
          <a:xfrm>
            <a:off x="2640117" y="3350194"/>
            <a:ext cx="503237" cy="493441"/>
          </a:xfrm>
          <a:prstGeom prst="rightArrow">
            <a:avLst>
              <a:gd name="adj1" fmla="val 50000"/>
              <a:gd name="adj2" fmla="val 43784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ko-KR" altLang="en-US">
              <a:ea typeface="맑은 고딕" pitchFamily="50" charset="-127"/>
            </a:endParaRPr>
          </a:p>
        </p:txBody>
      </p:sp>
      <p:grpSp>
        <p:nvGrpSpPr>
          <p:cNvPr id="79" name="Group 30"/>
          <p:cNvGrpSpPr>
            <a:grpSpLocks/>
          </p:cNvGrpSpPr>
          <p:nvPr/>
        </p:nvGrpSpPr>
        <p:grpSpPr bwMode="auto">
          <a:xfrm>
            <a:off x="1352550" y="3047722"/>
            <a:ext cx="485775" cy="644525"/>
            <a:chOff x="2104" y="928"/>
            <a:chExt cx="419" cy="537"/>
          </a:xfrm>
        </p:grpSpPr>
        <p:pic>
          <p:nvPicPr>
            <p:cNvPr id="80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81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91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92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82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88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89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0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93" name="Group 39"/>
          <p:cNvGrpSpPr>
            <a:grpSpLocks/>
          </p:cNvGrpSpPr>
          <p:nvPr/>
        </p:nvGrpSpPr>
        <p:grpSpPr bwMode="auto">
          <a:xfrm>
            <a:off x="1884363" y="3046134"/>
            <a:ext cx="485775" cy="644525"/>
            <a:chOff x="2704" y="927"/>
            <a:chExt cx="419" cy="537"/>
          </a:xfrm>
        </p:grpSpPr>
        <p:pic>
          <p:nvPicPr>
            <p:cNvPr id="94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95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00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01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96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7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8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9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102" name="Picture 64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92263" y="2580997"/>
            <a:ext cx="195262" cy="268287"/>
          </a:xfrm>
          <a:prstGeom prst="rect">
            <a:avLst/>
          </a:prstGeom>
          <a:noFill/>
        </p:spPr>
      </p:pic>
      <p:pic>
        <p:nvPicPr>
          <p:cNvPr id="103" name="Picture 65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58975" y="2580997"/>
            <a:ext cx="195263" cy="268287"/>
          </a:xfrm>
          <a:prstGeom prst="rect">
            <a:avLst/>
          </a:prstGeom>
          <a:noFill/>
        </p:spPr>
      </p:pic>
      <p:cxnSp>
        <p:nvCxnSpPr>
          <p:cNvPr id="104" name="AutoShape 69"/>
          <p:cNvCxnSpPr>
            <a:cxnSpLocks noChangeShapeType="1"/>
          </p:cNvCxnSpPr>
          <p:nvPr/>
        </p:nvCxnSpPr>
        <p:spPr bwMode="auto">
          <a:xfrm flipV="1">
            <a:off x="1535113" y="2849284"/>
            <a:ext cx="155575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5" name="AutoShape 70"/>
          <p:cNvCxnSpPr>
            <a:cxnSpLocks noChangeShapeType="1"/>
          </p:cNvCxnSpPr>
          <p:nvPr/>
        </p:nvCxnSpPr>
        <p:spPr bwMode="auto">
          <a:xfrm flipV="1">
            <a:off x="1668463" y="2849284"/>
            <a:ext cx="388937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6" name="AutoShape 71"/>
          <p:cNvCxnSpPr>
            <a:cxnSpLocks noChangeShapeType="1"/>
          </p:cNvCxnSpPr>
          <p:nvPr/>
        </p:nvCxnSpPr>
        <p:spPr bwMode="auto">
          <a:xfrm>
            <a:off x="1690688" y="2849284"/>
            <a:ext cx="385762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7" name="AutoShape 72"/>
          <p:cNvCxnSpPr>
            <a:cxnSpLocks noChangeShapeType="1"/>
          </p:cNvCxnSpPr>
          <p:nvPr/>
        </p:nvCxnSpPr>
        <p:spPr bwMode="auto">
          <a:xfrm>
            <a:off x="2057400" y="2849284"/>
            <a:ext cx="150813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pic>
        <p:nvPicPr>
          <p:cNvPr id="108" name="Picture 120" descr="Picture30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876" y="5125226"/>
            <a:ext cx="553253" cy="53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9" name="AutoShape 69"/>
          <p:cNvCxnSpPr>
            <a:cxnSpLocks noChangeShapeType="1"/>
            <a:stCxn id="108" idx="0"/>
            <a:endCxn id="149" idx="2"/>
          </p:cNvCxnSpPr>
          <p:nvPr/>
        </p:nvCxnSpPr>
        <p:spPr bwMode="auto">
          <a:xfrm flipH="1" flipV="1">
            <a:off x="1602558" y="4827412"/>
            <a:ext cx="173945" cy="297814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10" name="AutoShape 70"/>
          <p:cNvCxnSpPr>
            <a:cxnSpLocks noChangeShapeType="1"/>
            <a:stCxn id="108" idx="0"/>
            <a:endCxn id="158" idx="2"/>
          </p:cNvCxnSpPr>
          <p:nvPr/>
        </p:nvCxnSpPr>
        <p:spPr bwMode="auto">
          <a:xfrm flipV="1">
            <a:off x="1776503" y="4825824"/>
            <a:ext cx="357868" cy="29940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grpSp>
        <p:nvGrpSpPr>
          <p:cNvPr id="111" name="Group 30"/>
          <p:cNvGrpSpPr>
            <a:grpSpLocks/>
          </p:cNvGrpSpPr>
          <p:nvPr/>
        </p:nvGrpSpPr>
        <p:grpSpPr bwMode="auto">
          <a:xfrm>
            <a:off x="3413152" y="3047722"/>
            <a:ext cx="485775" cy="644525"/>
            <a:chOff x="2104" y="928"/>
            <a:chExt cx="419" cy="537"/>
          </a:xfrm>
        </p:grpSpPr>
        <p:pic>
          <p:nvPicPr>
            <p:cNvPr id="112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13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18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19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14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5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6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7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20" name="Group 39"/>
          <p:cNvGrpSpPr>
            <a:grpSpLocks/>
          </p:cNvGrpSpPr>
          <p:nvPr/>
        </p:nvGrpSpPr>
        <p:grpSpPr bwMode="auto">
          <a:xfrm>
            <a:off x="3944965" y="3046134"/>
            <a:ext cx="485775" cy="644525"/>
            <a:chOff x="2704" y="927"/>
            <a:chExt cx="419" cy="537"/>
          </a:xfrm>
        </p:grpSpPr>
        <p:pic>
          <p:nvPicPr>
            <p:cNvPr id="121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22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27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28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23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4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5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6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129" name="Picture 64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2865" y="2580997"/>
            <a:ext cx="195262" cy="268287"/>
          </a:xfrm>
          <a:prstGeom prst="rect">
            <a:avLst/>
          </a:prstGeom>
          <a:noFill/>
        </p:spPr>
      </p:pic>
      <p:pic>
        <p:nvPicPr>
          <p:cNvPr id="130" name="Picture 65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9577" y="2580997"/>
            <a:ext cx="195263" cy="268287"/>
          </a:xfrm>
          <a:prstGeom prst="rect">
            <a:avLst/>
          </a:prstGeom>
          <a:noFill/>
        </p:spPr>
      </p:pic>
      <p:cxnSp>
        <p:nvCxnSpPr>
          <p:cNvPr id="131" name="AutoShape 69"/>
          <p:cNvCxnSpPr>
            <a:cxnSpLocks noChangeShapeType="1"/>
          </p:cNvCxnSpPr>
          <p:nvPr/>
        </p:nvCxnSpPr>
        <p:spPr bwMode="auto">
          <a:xfrm flipV="1">
            <a:off x="3595715" y="2849284"/>
            <a:ext cx="155575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2" name="AutoShape 70"/>
          <p:cNvCxnSpPr>
            <a:cxnSpLocks noChangeShapeType="1"/>
          </p:cNvCxnSpPr>
          <p:nvPr/>
        </p:nvCxnSpPr>
        <p:spPr bwMode="auto">
          <a:xfrm flipV="1">
            <a:off x="3729065" y="2849284"/>
            <a:ext cx="388937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3" name="AutoShape 71"/>
          <p:cNvCxnSpPr>
            <a:cxnSpLocks noChangeShapeType="1"/>
          </p:cNvCxnSpPr>
          <p:nvPr/>
        </p:nvCxnSpPr>
        <p:spPr bwMode="auto">
          <a:xfrm>
            <a:off x="3751290" y="2849284"/>
            <a:ext cx="385762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4" name="AutoShape 72"/>
          <p:cNvCxnSpPr>
            <a:cxnSpLocks noChangeShapeType="1"/>
          </p:cNvCxnSpPr>
          <p:nvPr/>
        </p:nvCxnSpPr>
        <p:spPr bwMode="auto">
          <a:xfrm>
            <a:off x="4118002" y="2849284"/>
            <a:ext cx="150813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pic>
        <p:nvPicPr>
          <p:cNvPr id="135" name="Picture 120" descr="Picture30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300" y="5087089"/>
            <a:ext cx="553253" cy="53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6" name="AutoShape 69"/>
          <p:cNvCxnSpPr>
            <a:cxnSpLocks noChangeShapeType="1"/>
            <a:stCxn id="135" idx="0"/>
          </p:cNvCxnSpPr>
          <p:nvPr/>
        </p:nvCxnSpPr>
        <p:spPr bwMode="auto">
          <a:xfrm flipH="1" flipV="1">
            <a:off x="3606009" y="4858181"/>
            <a:ext cx="292918" cy="22890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7" name="AutoShape 70"/>
          <p:cNvCxnSpPr>
            <a:cxnSpLocks noChangeShapeType="1"/>
            <a:stCxn id="135" idx="0"/>
            <a:endCxn id="176" idx="2"/>
          </p:cNvCxnSpPr>
          <p:nvPr/>
        </p:nvCxnSpPr>
        <p:spPr bwMode="auto">
          <a:xfrm flipV="1">
            <a:off x="3898927" y="4825824"/>
            <a:ext cx="296046" cy="261265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grpSp>
        <p:nvGrpSpPr>
          <p:cNvPr id="148" name="Group 30"/>
          <p:cNvGrpSpPr>
            <a:grpSpLocks/>
          </p:cNvGrpSpPr>
          <p:nvPr/>
        </p:nvGrpSpPr>
        <p:grpSpPr bwMode="auto">
          <a:xfrm>
            <a:off x="1359670" y="4182887"/>
            <a:ext cx="485775" cy="644525"/>
            <a:chOff x="2104" y="928"/>
            <a:chExt cx="419" cy="537"/>
          </a:xfrm>
        </p:grpSpPr>
        <p:pic>
          <p:nvPicPr>
            <p:cNvPr id="149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50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55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56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51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2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3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4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57" name="Group 39"/>
          <p:cNvGrpSpPr>
            <a:grpSpLocks/>
          </p:cNvGrpSpPr>
          <p:nvPr/>
        </p:nvGrpSpPr>
        <p:grpSpPr bwMode="auto">
          <a:xfrm>
            <a:off x="1891483" y="4181299"/>
            <a:ext cx="485775" cy="644525"/>
            <a:chOff x="2704" y="927"/>
            <a:chExt cx="419" cy="537"/>
          </a:xfrm>
        </p:grpSpPr>
        <p:pic>
          <p:nvPicPr>
            <p:cNvPr id="158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59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64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65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60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61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62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63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66" name="Group 30"/>
          <p:cNvGrpSpPr>
            <a:grpSpLocks/>
          </p:cNvGrpSpPr>
          <p:nvPr/>
        </p:nvGrpSpPr>
        <p:grpSpPr bwMode="auto">
          <a:xfrm>
            <a:off x="3420272" y="4182887"/>
            <a:ext cx="485775" cy="644525"/>
            <a:chOff x="2104" y="928"/>
            <a:chExt cx="419" cy="537"/>
          </a:xfrm>
        </p:grpSpPr>
        <p:pic>
          <p:nvPicPr>
            <p:cNvPr id="167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68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73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74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69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2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75" name="Group 39"/>
          <p:cNvGrpSpPr>
            <a:grpSpLocks/>
          </p:cNvGrpSpPr>
          <p:nvPr/>
        </p:nvGrpSpPr>
        <p:grpSpPr bwMode="auto">
          <a:xfrm>
            <a:off x="3952085" y="4181299"/>
            <a:ext cx="485775" cy="644525"/>
            <a:chOff x="2704" y="927"/>
            <a:chExt cx="419" cy="537"/>
          </a:xfrm>
        </p:grpSpPr>
        <p:pic>
          <p:nvPicPr>
            <p:cNvPr id="176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77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82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83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78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9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80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81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cxnSp>
        <p:nvCxnSpPr>
          <p:cNvPr id="184" name="AutoShape 69"/>
          <p:cNvCxnSpPr>
            <a:cxnSpLocks noChangeShapeType="1"/>
            <a:stCxn id="158" idx="0"/>
            <a:endCxn id="80" idx="2"/>
          </p:cNvCxnSpPr>
          <p:nvPr/>
        </p:nvCxnSpPr>
        <p:spPr bwMode="auto">
          <a:xfrm flipH="1" flipV="1">
            <a:off x="1595438" y="3692247"/>
            <a:ext cx="538933" cy="48905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5" name="AutoShape 69"/>
          <p:cNvCxnSpPr>
            <a:cxnSpLocks noChangeShapeType="1"/>
            <a:stCxn id="149" idx="0"/>
            <a:endCxn id="94" idx="2"/>
          </p:cNvCxnSpPr>
          <p:nvPr/>
        </p:nvCxnSpPr>
        <p:spPr bwMode="auto">
          <a:xfrm flipV="1">
            <a:off x="1602558" y="3690659"/>
            <a:ext cx="524693" cy="49222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6" name="AutoShape 69"/>
          <p:cNvCxnSpPr>
            <a:cxnSpLocks noChangeShapeType="1"/>
            <a:stCxn id="149" idx="0"/>
            <a:endCxn id="80" idx="2"/>
          </p:cNvCxnSpPr>
          <p:nvPr/>
        </p:nvCxnSpPr>
        <p:spPr bwMode="auto">
          <a:xfrm flipH="1" flipV="1">
            <a:off x="1595438" y="3692247"/>
            <a:ext cx="7120" cy="49064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7" name="AutoShape 69"/>
          <p:cNvCxnSpPr>
            <a:cxnSpLocks noChangeShapeType="1"/>
            <a:stCxn id="158" idx="0"/>
          </p:cNvCxnSpPr>
          <p:nvPr/>
        </p:nvCxnSpPr>
        <p:spPr bwMode="auto">
          <a:xfrm flipV="1">
            <a:off x="2134371" y="3700287"/>
            <a:ext cx="19459" cy="48101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8" name="AutoShape 69"/>
          <p:cNvCxnSpPr>
            <a:cxnSpLocks noChangeShapeType="1"/>
          </p:cNvCxnSpPr>
          <p:nvPr/>
        </p:nvCxnSpPr>
        <p:spPr bwMode="auto">
          <a:xfrm flipH="1" flipV="1">
            <a:off x="3662099" y="3673730"/>
            <a:ext cx="538933" cy="48905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9" name="AutoShape 69"/>
          <p:cNvCxnSpPr>
            <a:cxnSpLocks noChangeShapeType="1"/>
          </p:cNvCxnSpPr>
          <p:nvPr/>
        </p:nvCxnSpPr>
        <p:spPr bwMode="auto">
          <a:xfrm flipV="1">
            <a:off x="3669219" y="3672142"/>
            <a:ext cx="524693" cy="49222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0" name="AutoShape 69"/>
          <p:cNvCxnSpPr>
            <a:cxnSpLocks noChangeShapeType="1"/>
            <a:stCxn id="167" idx="0"/>
            <a:endCxn id="112" idx="2"/>
          </p:cNvCxnSpPr>
          <p:nvPr/>
        </p:nvCxnSpPr>
        <p:spPr bwMode="auto">
          <a:xfrm flipH="1" flipV="1">
            <a:off x="3656040" y="3692247"/>
            <a:ext cx="7120" cy="49064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1" name="AutoShape 69"/>
          <p:cNvCxnSpPr>
            <a:cxnSpLocks noChangeShapeType="1"/>
          </p:cNvCxnSpPr>
          <p:nvPr/>
        </p:nvCxnSpPr>
        <p:spPr bwMode="auto">
          <a:xfrm flipV="1">
            <a:off x="4201032" y="3681770"/>
            <a:ext cx="19459" cy="48101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sp>
        <p:nvSpPr>
          <p:cNvPr id="138" name="Rectangle 188" descr="o1"/>
          <p:cNvSpPr>
            <a:spLocks noChangeArrowheads="1"/>
          </p:cNvSpPr>
          <p:nvPr/>
        </p:nvSpPr>
        <p:spPr bwMode="auto">
          <a:xfrm>
            <a:off x="1214528" y="4625182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b="0" dirty="0">
              <a:ea typeface="맑은 고딕" pitchFamily="50" charset="-127"/>
            </a:endParaRPr>
          </a:p>
        </p:txBody>
      </p:sp>
      <p:sp>
        <p:nvSpPr>
          <p:cNvPr id="139" name="Rectangle 188" descr="o1"/>
          <p:cNvSpPr>
            <a:spLocks noChangeArrowheads="1"/>
          </p:cNvSpPr>
          <p:nvPr/>
        </p:nvSpPr>
        <p:spPr bwMode="auto">
          <a:xfrm>
            <a:off x="1821357" y="4625182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Instance#n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140" name="Rectangle 188" descr="o1"/>
          <p:cNvSpPr>
            <a:spLocks noChangeArrowheads="1"/>
          </p:cNvSpPr>
          <p:nvPr/>
        </p:nvSpPr>
        <p:spPr bwMode="auto">
          <a:xfrm>
            <a:off x="3273052" y="4625182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142" name="Rectangle 188" descr="o1"/>
          <p:cNvSpPr>
            <a:spLocks noChangeArrowheads="1"/>
          </p:cNvSpPr>
          <p:nvPr/>
        </p:nvSpPr>
        <p:spPr bwMode="auto">
          <a:xfrm>
            <a:off x="1293778" y="4799527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b="0" dirty="0">
              <a:ea typeface="맑은 고딕" pitchFamily="50" charset="-127"/>
            </a:endParaRPr>
          </a:p>
        </p:txBody>
      </p:sp>
      <p:sp>
        <p:nvSpPr>
          <p:cNvPr id="143" name="Rectangle 188" descr="o1"/>
          <p:cNvSpPr>
            <a:spLocks noChangeArrowheads="1"/>
          </p:cNvSpPr>
          <p:nvPr/>
        </p:nvSpPr>
        <p:spPr bwMode="auto">
          <a:xfrm>
            <a:off x="1959127" y="4799527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Instance#n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144" name="Rectangle 188" descr="o1"/>
          <p:cNvSpPr>
            <a:spLocks noChangeArrowheads="1"/>
          </p:cNvSpPr>
          <p:nvPr/>
        </p:nvSpPr>
        <p:spPr bwMode="auto">
          <a:xfrm>
            <a:off x="3425452" y="4814157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145" name="Rectangle 188" descr="o1"/>
          <p:cNvSpPr>
            <a:spLocks noChangeArrowheads="1"/>
          </p:cNvSpPr>
          <p:nvPr/>
        </p:nvSpPr>
        <p:spPr bwMode="auto">
          <a:xfrm>
            <a:off x="4109117" y="4632300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146" name="Rectangle 188" descr="o1"/>
          <p:cNvSpPr>
            <a:spLocks noChangeArrowheads="1"/>
          </p:cNvSpPr>
          <p:nvPr/>
        </p:nvSpPr>
        <p:spPr bwMode="auto">
          <a:xfrm>
            <a:off x="4261517" y="4821275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dirty="0">
              <a:ea typeface="맑은 고딕" pitchFamily="50" charset="-127"/>
            </a:endParaRPr>
          </a:p>
        </p:txBody>
      </p:sp>
      <p:pic>
        <p:nvPicPr>
          <p:cNvPr id="192" name="Picture 246" descr="MCj0432537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87318" y="4615835"/>
            <a:ext cx="145443" cy="145443"/>
          </a:xfrm>
          <a:prstGeom prst="rect">
            <a:avLst/>
          </a:prstGeom>
          <a:noFill/>
        </p:spPr>
      </p:pic>
      <p:pic>
        <p:nvPicPr>
          <p:cNvPr id="193" name="Picture 246" descr="MCj0432537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97445" y="4791964"/>
            <a:ext cx="145443" cy="1454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346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192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146608"/>
              </p:ext>
            </p:extLst>
          </p:nvPr>
        </p:nvGraphicFramePr>
        <p:xfrm>
          <a:off x="517759" y="1394144"/>
          <a:ext cx="8835791" cy="3074822"/>
        </p:xfrm>
        <a:graphic>
          <a:graphicData uri="http://schemas.openxmlformats.org/drawingml/2006/table">
            <a:tbl>
              <a:tblPr/>
              <a:tblGrid>
                <a:gridCol w="961906"/>
                <a:gridCol w="1648096"/>
                <a:gridCol w="1085316"/>
                <a:gridCol w="1954968"/>
                <a:gridCol w="1246909"/>
                <a:gridCol w="1274860"/>
                <a:gridCol w="663736"/>
              </a:tblGrid>
              <a:tr h="31638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시스템구분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Hostname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장애명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테스트코드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예상결과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비고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6259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WAS_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 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WAS 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#01/SVR1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pflbap01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WAS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강제 종료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User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25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WAS 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#02/SVR1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pflbap01</a:t>
                      </a:r>
                      <a:endParaRPr lang="en-US" altLang="ko-KR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강제 종료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Cadm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25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WAS 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#03/SVR1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pflbap01</a:t>
                      </a:r>
                      <a:endParaRPr lang="en-US" altLang="ko-KR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강제 종료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Mobile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2597"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WAS 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#04/SVR1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pflbap01</a:t>
                      </a:r>
                      <a:endParaRPr lang="en-US" altLang="ko-KR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강제 종료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Admin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028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 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WAS 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#01/SVR2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pflbap02</a:t>
                      </a:r>
                      <a:endParaRPr lang="en-US" altLang="ko-KR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WAS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강제 종료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User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028"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WAS 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#02/SVR2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pflbap02</a:t>
                      </a:r>
                      <a:endParaRPr lang="en-US" altLang="ko-KR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강제 종료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Cadm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028"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WAS 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#03/SVR2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pflbap02</a:t>
                      </a:r>
                      <a:endParaRPr lang="en-US" altLang="ko-KR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강제 종료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Mobile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028"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WAS 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#04/SVR2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pflbap02</a:t>
                      </a:r>
                      <a:endParaRPr lang="en-US" altLang="ko-KR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강제 종료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Admin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2" name="Rectangle 3"/>
          <p:cNvSpPr txBox="1">
            <a:spLocks noChangeArrowheads="1"/>
          </p:cNvSpPr>
          <p:nvPr/>
        </p:nvSpPr>
        <p:spPr bwMode="auto">
          <a:xfrm>
            <a:off x="517759" y="963366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 lvl="0">
              <a:lnSpc>
                <a:spcPct val="120000"/>
              </a:lnSpc>
              <a:defRPr/>
            </a:pPr>
            <a:r>
              <a:rPr lang="en-US" altLang="en-US" sz="1400" b="1" u="sng" dirty="0" smtClean="0">
                <a:ea typeface="맑은 고딕" pitchFamily="50" charset="-127"/>
              </a:rPr>
              <a:t>[</a:t>
            </a:r>
            <a:r>
              <a:rPr lang="ko-KR" altLang="en-US" sz="1400" b="1" u="sng" dirty="0" smtClean="0">
                <a:ea typeface="맑은 고딕" pitchFamily="50" charset="-127"/>
              </a:rPr>
              <a:t>예상 결과</a:t>
            </a:r>
            <a:r>
              <a:rPr lang="en-US" altLang="ko-KR" sz="1400" b="1" u="sng" dirty="0" smtClean="0">
                <a:ea typeface="맑은 고딕" pitchFamily="50" charset="-127"/>
              </a:rPr>
              <a:t>]</a:t>
            </a:r>
            <a:r>
              <a:rPr lang="en-US" altLang="ko-KR" sz="1400" b="1" dirty="0" smtClean="0">
                <a:ea typeface="맑은 고딕" pitchFamily="50" charset="-127"/>
              </a:rPr>
              <a:t> WAS</a:t>
            </a:r>
            <a:r>
              <a:rPr lang="en-US" altLang="en-US" sz="1400" b="1" dirty="0" smtClean="0">
                <a:ea typeface="맑은 고딕" pitchFamily="50" charset="-127"/>
              </a:rPr>
              <a:t> Server Instance </a:t>
            </a:r>
            <a:r>
              <a:rPr lang="ko-KR" altLang="en-US" sz="1400" b="1" dirty="0" smtClean="0">
                <a:ea typeface="맑은 고딕" pitchFamily="50" charset="-127"/>
              </a:rPr>
              <a:t>강제 종료 </a:t>
            </a:r>
            <a:r>
              <a:rPr lang="en-US" altLang="ko-KR" sz="1400" b="1" dirty="0" smtClean="0">
                <a:ea typeface="맑은 고딕" pitchFamily="50" charset="-127"/>
              </a:rPr>
              <a:t>(1/2)</a:t>
            </a:r>
            <a:endParaRPr kumimoji="0" lang="en-US" altLang="ko-KR" sz="1400" b="1" kern="0" dirty="0" smtClean="0">
              <a:solidFill>
                <a:prstClr val="black"/>
              </a:solidFill>
              <a:ea typeface="맑은 고딕" pitchFamily="50" charset="-127"/>
            </a:endParaRPr>
          </a:p>
        </p:txBody>
      </p:sp>
      <p:sp>
        <p:nvSpPr>
          <p:cNvPr id="6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4 -2) WAS 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가용성 테스트 시나리오</a:t>
            </a:r>
            <a:endParaRPr lang="en-US" altLang="ko-KR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557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1922" name="Group 2"/>
          <p:cNvGraphicFramePr>
            <a:graphicFrameLocks noGrp="1"/>
          </p:cNvGraphicFramePr>
          <p:nvPr>
            <p:extLst/>
          </p:nvPr>
        </p:nvGraphicFramePr>
        <p:xfrm>
          <a:off x="473075" y="1279842"/>
          <a:ext cx="8853805" cy="4560887"/>
        </p:xfrm>
        <a:graphic>
          <a:graphicData uri="http://schemas.openxmlformats.org/drawingml/2006/table">
            <a:tbl>
              <a:tblPr/>
              <a:tblGrid>
                <a:gridCol w="628573"/>
                <a:gridCol w="3832908"/>
                <a:gridCol w="419560"/>
                <a:gridCol w="3972764"/>
              </a:tblGrid>
              <a:tr h="44958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케이스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 Server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 종료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006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설명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Node Server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강제 종료 시에 나머지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Node Server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를 통해 서비스 처리 지속 확인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0760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케이스</a:t>
                      </a:r>
                      <a:b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도식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　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수행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절차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환경 파악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정상기동 및 업무 프로세스 확인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모니터링 프로그램 점검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장애발생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한개의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 Node Server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강제 종료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장애확인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WAS Node Server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접속 여부 확인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장애복구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WAS Node Server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및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 Instance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재기동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8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2238" marR="0" lvl="0" indent="-122238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나머지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Node Server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의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Instance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들로 서비스 정상 수행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8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점검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이상여부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4 -2) WAS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가용성 테스트 시나리오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3" name="Rectangle 3"/>
          <p:cNvSpPr txBox="1">
            <a:spLocks noChangeArrowheads="1"/>
          </p:cNvSpPr>
          <p:nvPr/>
        </p:nvSpPr>
        <p:spPr bwMode="auto">
          <a:xfrm>
            <a:off x="517759" y="963366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 lvl="0" defTabSz="914400" fontAlgn="ctr"/>
            <a:r>
              <a:rPr lang="en-US" altLang="ko-KR" sz="1400" b="1" dirty="0" smtClean="0">
                <a:ea typeface="맑은 고딕" pitchFamily="50" charset="-127"/>
              </a:rPr>
              <a:t>Case 2) WAS Sever </a:t>
            </a:r>
            <a:r>
              <a:rPr lang="ko-KR" altLang="en-US" sz="1400" b="1" dirty="0" smtClean="0">
                <a:ea typeface="맑은 고딕" pitchFamily="50" charset="-127"/>
              </a:rPr>
              <a:t>장애</a:t>
            </a:r>
            <a:endParaRPr lang="ko-KR" altLang="en-US" sz="1400" b="1" dirty="0">
              <a:ea typeface="맑은 고딕" pitchFamily="50" charset="-127"/>
            </a:endParaRPr>
          </a:p>
        </p:txBody>
      </p:sp>
      <p:sp>
        <p:nvSpPr>
          <p:cNvPr id="77" name="AutoShape 27"/>
          <p:cNvSpPr>
            <a:spLocks noChangeArrowheads="1"/>
          </p:cNvSpPr>
          <p:nvPr/>
        </p:nvSpPr>
        <p:spPr bwMode="auto">
          <a:xfrm>
            <a:off x="2640117" y="3350194"/>
            <a:ext cx="503237" cy="493441"/>
          </a:xfrm>
          <a:prstGeom prst="rightArrow">
            <a:avLst>
              <a:gd name="adj1" fmla="val 50000"/>
              <a:gd name="adj2" fmla="val 43784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ko-KR" altLang="en-US">
              <a:ea typeface="맑은 고딕" pitchFamily="50" charset="-127"/>
            </a:endParaRPr>
          </a:p>
        </p:txBody>
      </p:sp>
      <p:grpSp>
        <p:nvGrpSpPr>
          <p:cNvPr id="78" name="Group 30"/>
          <p:cNvGrpSpPr>
            <a:grpSpLocks/>
          </p:cNvGrpSpPr>
          <p:nvPr/>
        </p:nvGrpSpPr>
        <p:grpSpPr bwMode="auto">
          <a:xfrm>
            <a:off x="1352550" y="3047722"/>
            <a:ext cx="485775" cy="644525"/>
            <a:chOff x="2104" y="928"/>
            <a:chExt cx="419" cy="537"/>
          </a:xfrm>
        </p:grpSpPr>
        <p:pic>
          <p:nvPicPr>
            <p:cNvPr id="79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80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90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91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81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82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88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89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92" name="Group 39"/>
          <p:cNvGrpSpPr>
            <a:grpSpLocks/>
          </p:cNvGrpSpPr>
          <p:nvPr/>
        </p:nvGrpSpPr>
        <p:grpSpPr bwMode="auto">
          <a:xfrm>
            <a:off x="1884363" y="3046134"/>
            <a:ext cx="485775" cy="644525"/>
            <a:chOff x="2704" y="927"/>
            <a:chExt cx="419" cy="537"/>
          </a:xfrm>
        </p:grpSpPr>
        <p:pic>
          <p:nvPicPr>
            <p:cNvPr id="93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94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99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00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95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6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7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8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101" name="Picture 64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92263" y="2580997"/>
            <a:ext cx="195262" cy="268287"/>
          </a:xfrm>
          <a:prstGeom prst="rect">
            <a:avLst/>
          </a:prstGeom>
          <a:noFill/>
        </p:spPr>
      </p:pic>
      <p:pic>
        <p:nvPicPr>
          <p:cNvPr id="102" name="Picture 65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58975" y="2580997"/>
            <a:ext cx="195263" cy="268287"/>
          </a:xfrm>
          <a:prstGeom prst="rect">
            <a:avLst/>
          </a:prstGeom>
          <a:noFill/>
        </p:spPr>
      </p:pic>
      <p:cxnSp>
        <p:nvCxnSpPr>
          <p:cNvPr id="103" name="AutoShape 69"/>
          <p:cNvCxnSpPr>
            <a:cxnSpLocks noChangeShapeType="1"/>
          </p:cNvCxnSpPr>
          <p:nvPr/>
        </p:nvCxnSpPr>
        <p:spPr bwMode="auto">
          <a:xfrm flipV="1">
            <a:off x="1535113" y="2849284"/>
            <a:ext cx="155575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4" name="AutoShape 70"/>
          <p:cNvCxnSpPr>
            <a:cxnSpLocks noChangeShapeType="1"/>
          </p:cNvCxnSpPr>
          <p:nvPr/>
        </p:nvCxnSpPr>
        <p:spPr bwMode="auto">
          <a:xfrm flipV="1">
            <a:off x="1668463" y="2849284"/>
            <a:ext cx="388937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5" name="AutoShape 71"/>
          <p:cNvCxnSpPr>
            <a:cxnSpLocks noChangeShapeType="1"/>
          </p:cNvCxnSpPr>
          <p:nvPr/>
        </p:nvCxnSpPr>
        <p:spPr bwMode="auto">
          <a:xfrm>
            <a:off x="1690688" y="2849284"/>
            <a:ext cx="385762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6" name="AutoShape 72"/>
          <p:cNvCxnSpPr>
            <a:cxnSpLocks noChangeShapeType="1"/>
          </p:cNvCxnSpPr>
          <p:nvPr/>
        </p:nvCxnSpPr>
        <p:spPr bwMode="auto">
          <a:xfrm>
            <a:off x="2057400" y="2849284"/>
            <a:ext cx="150813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pic>
        <p:nvPicPr>
          <p:cNvPr id="107" name="Picture 120" descr="Picture30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876" y="5125226"/>
            <a:ext cx="553253" cy="53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8" name="AutoShape 69"/>
          <p:cNvCxnSpPr>
            <a:cxnSpLocks noChangeShapeType="1"/>
            <a:stCxn id="107" idx="0"/>
            <a:endCxn id="144" idx="2"/>
          </p:cNvCxnSpPr>
          <p:nvPr/>
        </p:nvCxnSpPr>
        <p:spPr bwMode="auto">
          <a:xfrm flipH="1" flipV="1">
            <a:off x="1602558" y="4827412"/>
            <a:ext cx="173945" cy="297814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9" name="AutoShape 70"/>
          <p:cNvCxnSpPr>
            <a:cxnSpLocks noChangeShapeType="1"/>
            <a:stCxn id="107" idx="0"/>
            <a:endCxn id="153" idx="2"/>
          </p:cNvCxnSpPr>
          <p:nvPr/>
        </p:nvCxnSpPr>
        <p:spPr bwMode="auto">
          <a:xfrm flipV="1">
            <a:off x="1776503" y="4825824"/>
            <a:ext cx="357868" cy="29940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grpSp>
        <p:nvGrpSpPr>
          <p:cNvPr id="110" name="Group 30"/>
          <p:cNvGrpSpPr>
            <a:grpSpLocks/>
          </p:cNvGrpSpPr>
          <p:nvPr/>
        </p:nvGrpSpPr>
        <p:grpSpPr bwMode="auto">
          <a:xfrm>
            <a:off x="3413152" y="3047722"/>
            <a:ext cx="485775" cy="644525"/>
            <a:chOff x="2104" y="928"/>
            <a:chExt cx="419" cy="537"/>
          </a:xfrm>
        </p:grpSpPr>
        <p:pic>
          <p:nvPicPr>
            <p:cNvPr id="111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12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17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18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13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4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5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6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19" name="Group 39"/>
          <p:cNvGrpSpPr>
            <a:grpSpLocks/>
          </p:cNvGrpSpPr>
          <p:nvPr/>
        </p:nvGrpSpPr>
        <p:grpSpPr bwMode="auto">
          <a:xfrm>
            <a:off x="3944965" y="3046134"/>
            <a:ext cx="485775" cy="644525"/>
            <a:chOff x="2704" y="927"/>
            <a:chExt cx="419" cy="537"/>
          </a:xfrm>
        </p:grpSpPr>
        <p:pic>
          <p:nvPicPr>
            <p:cNvPr id="120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21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26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27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22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3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4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5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128" name="Picture 64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2865" y="2580997"/>
            <a:ext cx="195262" cy="268287"/>
          </a:xfrm>
          <a:prstGeom prst="rect">
            <a:avLst/>
          </a:prstGeom>
          <a:noFill/>
        </p:spPr>
      </p:pic>
      <p:pic>
        <p:nvPicPr>
          <p:cNvPr id="129" name="Picture 65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9577" y="2580997"/>
            <a:ext cx="195263" cy="268287"/>
          </a:xfrm>
          <a:prstGeom prst="rect">
            <a:avLst/>
          </a:prstGeom>
          <a:noFill/>
        </p:spPr>
      </p:pic>
      <p:cxnSp>
        <p:nvCxnSpPr>
          <p:cNvPr id="130" name="AutoShape 69"/>
          <p:cNvCxnSpPr>
            <a:cxnSpLocks noChangeShapeType="1"/>
          </p:cNvCxnSpPr>
          <p:nvPr/>
        </p:nvCxnSpPr>
        <p:spPr bwMode="auto">
          <a:xfrm flipV="1">
            <a:off x="3595715" y="2849284"/>
            <a:ext cx="155575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1" name="AutoShape 70"/>
          <p:cNvCxnSpPr>
            <a:cxnSpLocks noChangeShapeType="1"/>
          </p:cNvCxnSpPr>
          <p:nvPr/>
        </p:nvCxnSpPr>
        <p:spPr bwMode="auto">
          <a:xfrm flipV="1">
            <a:off x="3729065" y="2849284"/>
            <a:ext cx="388937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2" name="AutoShape 71"/>
          <p:cNvCxnSpPr>
            <a:cxnSpLocks noChangeShapeType="1"/>
          </p:cNvCxnSpPr>
          <p:nvPr/>
        </p:nvCxnSpPr>
        <p:spPr bwMode="auto">
          <a:xfrm>
            <a:off x="3751290" y="2849284"/>
            <a:ext cx="385762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3" name="AutoShape 72"/>
          <p:cNvCxnSpPr>
            <a:cxnSpLocks noChangeShapeType="1"/>
          </p:cNvCxnSpPr>
          <p:nvPr/>
        </p:nvCxnSpPr>
        <p:spPr bwMode="auto">
          <a:xfrm>
            <a:off x="4118002" y="2849284"/>
            <a:ext cx="150813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pic>
        <p:nvPicPr>
          <p:cNvPr id="134" name="Picture 120" descr="Picture30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300" y="5121273"/>
            <a:ext cx="553253" cy="53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5" name="AutoShape 69"/>
          <p:cNvCxnSpPr>
            <a:cxnSpLocks noChangeShapeType="1"/>
            <a:stCxn id="134" idx="0"/>
          </p:cNvCxnSpPr>
          <p:nvPr/>
        </p:nvCxnSpPr>
        <p:spPr bwMode="auto">
          <a:xfrm flipH="1" flipV="1">
            <a:off x="3606009" y="4892365"/>
            <a:ext cx="292918" cy="22890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6" name="AutoShape 70"/>
          <p:cNvCxnSpPr>
            <a:cxnSpLocks noChangeShapeType="1"/>
            <a:stCxn id="134" idx="0"/>
            <a:endCxn id="171" idx="2"/>
          </p:cNvCxnSpPr>
          <p:nvPr/>
        </p:nvCxnSpPr>
        <p:spPr bwMode="auto">
          <a:xfrm flipV="1">
            <a:off x="3898927" y="4825824"/>
            <a:ext cx="296046" cy="295449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grpSp>
        <p:nvGrpSpPr>
          <p:cNvPr id="143" name="Group 30"/>
          <p:cNvGrpSpPr>
            <a:grpSpLocks/>
          </p:cNvGrpSpPr>
          <p:nvPr/>
        </p:nvGrpSpPr>
        <p:grpSpPr bwMode="auto">
          <a:xfrm>
            <a:off x="1359670" y="4182887"/>
            <a:ext cx="485775" cy="644525"/>
            <a:chOff x="2104" y="928"/>
            <a:chExt cx="419" cy="537"/>
          </a:xfrm>
        </p:grpSpPr>
        <p:pic>
          <p:nvPicPr>
            <p:cNvPr id="144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45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50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51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46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47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48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49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52" name="Group 39"/>
          <p:cNvGrpSpPr>
            <a:grpSpLocks/>
          </p:cNvGrpSpPr>
          <p:nvPr/>
        </p:nvGrpSpPr>
        <p:grpSpPr bwMode="auto">
          <a:xfrm>
            <a:off x="1891483" y="4181299"/>
            <a:ext cx="485775" cy="644525"/>
            <a:chOff x="2704" y="927"/>
            <a:chExt cx="419" cy="537"/>
          </a:xfrm>
        </p:grpSpPr>
        <p:pic>
          <p:nvPicPr>
            <p:cNvPr id="153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54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59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60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55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6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7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8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61" name="Group 30"/>
          <p:cNvGrpSpPr>
            <a:grpSpLocks/>
          </p:cNvGrpSpPr>
          <p:nvPr/>
        </p:nvGrpSpPr>
        <p:grpSpPr bwMode="auto">
          <a:xfrm>
            <a:off x="3420272" y="4182887"/>
            <a:ext cx="485775" cy="644525"/>
            <a:chOff x="2104" y="928"/>
            <a:chExt cx="419" cy="537"/>
          </a:xfrm>
        </p:grpSpPr>
        <p:pic>
          <p:nvPicPr>
            <p:cNvPr id="162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63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68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69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64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65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66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67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70" name="Group 39"/>
          <p:cNvGrpSpPr>
            <a:grpSpLocks/>
          </p:cNvGrpSpPr>
          <p:nvPr/>
        </p:nvGrpSpPr>
        <p:grpSpPr bwMode="auto">
          <a:xfrm>
            <a:off x="3952085" y="4181299"/>
            <a:ext cx="485775" cy="644525"/>
            <a:chOff x="2704" y="927"/>
            <a:chExt cx="419" cy="537"/>
          </a:xfrm>
        </p:grpSpPr>
        <p:pic>
          <p:nvPicPr>
            <p:cNvPr id="171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72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77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78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73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4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5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6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cxnSp>
        <p:nvCxnSpPr>
          <p:cNvPr id="179" name="AutoShape 69"/>
          <p:cNvCxnSpPr>
            <a:cxnSpLocks noChangeShapeType="1"/>
            <a:stCxn id="153" idx="0"/>
            <a:endCxn id="79" idx="2"/>
          </p:cNvCxnSpPr>
          <p:nvPr/>
        </p:nvCxnSpPr>
        <p:spPr bwMode="auto">
          <a:xfrm flipH="1" flipV="1">
            <a:off x="1595438" y="3692247"/>
            <a:ext cx="538933" cy="48905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0" name="AutoShape 69"/>
          <p:cNvCxnSpPr>
            <a:cxnSpLocks noChangeShapeType="1"/>
            <a:stCxn id="144" idx="0"/>
            <a:endCxn id="93" idx="2"/>
          </p:cNvCxnSpPr>
          <p:nvPr/>
        </p:nvCxnSpPr>
        <p:spPr bwMode="auto">
          <a:xfrm flipV="1">
            <a:off x="1602558" y="3690659"/>
            <a:ext cx="524693" cy="49222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1" name="AutoShape 69"/>
          <p:cNvCxnSpPr>
            <a:cxnSpLocks noChangeShapeType="1"/>
            <a:stCxn id="144" idx="0"/>
            <a:endCxn id="79" idx="2"/>
          </p:cNvCxnSpPr>
          <p:nvPr/>
        </p:nvCxnSpPr>
        <p:spPr bwMode="auto">
          <a:xfrm flipH="1" flipV="1">
            <a:off x="1595438" y="3692247"/>
            <a:ext cx="7120" cy="49064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2" name="AutoShape 69"/>
          <p:cNvCxnSpPr>
            <a:cxnSpLocks noChangeShapeType="1"/>
            <a:stCxn id="153" idx="0"/>
          </p:cNvCxnSpPr>
          <p:nvPr/>
        </p:nvCxnSpPr>
        <p:spPr bwMode="auto">
          <a:xfrm flipV="1">
            <a:off x="2134371" y="3700287"/>
            <a:ext cx="19459" cy="48101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3" name="AutoShape 69"/>
          <p:cNvCxnSpPr>
            <a:cxnSpLocks noChangeShapeType="1"/>
          </p:cNvCxnSpPr>
          <p:nvPr/>
        </p:nvCxnSpPr>
        <p:spPr bwMode="auto">
          <a:xfrm flipH="1" flipV="1">
            <a:off x="3662099" y="3673730"/>
            <a:ext cx="538933" cy="48905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4" name="AutoShape 69"/>
          <p:cNvCxnSpPr>
            <a:cxnSpLocks noChangeShapeType="1"/>
          </p:cNvCxnSpPr>
          <p:nvPr/>
        </p:nvCxnSpPr>
        <p:spPr bwMode="auto">
          <a:xfrm flipV="1">
            <a:off x="3669219" y="3672142"/>
            <a:ext cx="524693" cy="49222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5" name="AutoShape 69"/>
          <p:cNvCxnSpPr>
            <a:cxnSpLocks noChangeShapeType="1"/>
            <a:stCxn id="162" idx="0"/>
            <a:endCxn id="111" idx="2"/>
          </p:cNvCxnSpPr>
          <p:nvPr/>
        </p:nvCxnSpPr>
        <p:spPr bwMode="auto">
          <a:xfrm flipH="1" flipV="1">
            <a:off x="3656040" y="3692247"/>
            <a:ext cx="7120" cy="49064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6" name="AutoShape 69"/>
          <p:cNvCxnSpPr>
            <a:cxnSpLocks noChangeShapeType="1"/>
          </p:cNvCxnSpPr>
          <p:nvPr/>
        </p:nvCxnSpPr>
        <p:spPr bwMode="auto">
          <a:xfrm flipV="1">
            <a:off x="4201032" y="3681770"/>
            <a:ext cx="19459" cy="48101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sp>
        <p:nvSpPr>
          <p:cNvPr id="137" name="Rectangle 188" descr="o1"/>
          <p:cNvSpPr>
            <a:spLocks noChangeArrowheads="1"/>
          </p:cNvSpPr>
          <p:nvPr/>
        </p:nvSpPr>
        <p:spPr bwMode="auto">
          <a:xfrm>
            <a:off x="1214528" y="4625185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b="0" dirty="0">
              <a:ea typeface="맑은 고딕" pitchFamily="50" charset="-127"/>
            </a:endParaRPr>
          </a:p>
        </p:txBody>
      </p:sp>
      <p:sp>
        <p:nvSpPr>
          <p:cNvPr id="138" name="Rectangle 188" descr="o1"/>
          <p:cNvSpPr>
            <a:spLocks noChangeArrowheads="1"/>
          </p:cNvSpPr>
          <p:nvPr/>
        </p:nvSpPr>
        <p:spPr bwMode="auto">
          <a:xfrm>
            <a:off x="1821357" y="4625185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Instance#n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139" name="Rectangle 188" descr="o1"/>
          <p:cNvSpPr>
            <a:spLocks noChangeArrowheads="1"/>
          </p:cNvSpPr>
          <p:nvPr/>
        </p:nvSpPr>
        <p:spPr bwMode="auto">
          <a:xfrm>
            <a:off x="3273052" y="4625185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140" name="Rectangle 188" descr="o1"/>
          <p:cNvSpPr>
            <a:spLocks noChangeArrowheads="1"/>
          </p:cNvSpPr>
          <p:nvPr/>
        </p:nvSpPr>
        <p:spPr bwMode="auto">
          <a:xfrm>
            <a:off x="1293778" y="4799530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b="0" dirty="0">
              <a:ea typeface="맑은 고딕" pitchFamily="50" charset="-127"/>
            </a:endParaRPr>
          </a:p>
        </p:txBody>
      </p:sp>
      <p:sp>
        <p:nvSpPr>
          <p:cNvPr id="141" name="Rectangle 188" descr="o1"/>
          <p:cNvSpPr>
            <a:spLocks noChangeArrowheads="1"/>
          </p:cNvSpPr>
          <p:nvPr/>
        </p:nvSpPr>
        <p:spPr bwMode="auto">
          <a:xfrm>
            <a:off x="1959127" y="4799530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Instance#n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142" name="Rectangle 188" descr="o1"/>
          <p:cNvSpPr>
            <a:spLocks noChangeArrowheads="1"/>
          </p:cNvSpPr>
          <p:nvPr/>
        </p:nvSpPr>
        <p:spPr bwMode="auto">
          <a:xfrm>
            <a:off x="3425452" y="4814160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dirty="0">
              <a:ea typeface="맑은 고딕" pitchFamily="50" charset="-127"/>
            </a:endParaRPr>
          </a:p>
        </p:txBody>
      </p:sp>
      <p:pic>
        <p:nvPicPr>
          <p:cNvPr id="187" name="Picture 246" descr="MCj0432537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0418" y="4572500"/>
            <a:ext cx="425138" cy="4251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362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192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939702"/>
              </p:ext>
            </p:extLst>
          </p:nvPr>
        </p:nvGraphicFramePr>
        <p:xfrm>
          <a:off x="517759" y="1394144"/>
          <a:ext cx="8835791" cy="1184694"/>
        </p:xfrm>
        <a:graphic>
          <a:graphicData uri="http://schemas.openxmlformats.org/drawingml/2006/table">
            <a:tbl>
              <a:tblPr/>
              <a:tblGrid>
                <a:gridCol w="961906"/>
                <a:gridCol w="1367444"/>
                <a:gridCol w="1018309"/>
                <a:gridCol w="2302627"/>
                <a:gridCol w="1246909"/>
                <a:gridCol w="1274860"/>
                <a:gridCol w="663736"/>
              </a:tblGrid>
              <a:tr h="37013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시스템구분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Hostname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장애명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테스트코드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예상결과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비고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1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WAS_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Node SVR #1</a:t>
                      </a:r>
                      <a:endParaRPr lang="en-US" altLang="ko-KR" sz="11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pflbap01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운영 서버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WAS Node SVR #01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서버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강제 종료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1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Node SVR #2</a:t>
                      </a:r>
                      <a:endParaRPr lang="en-US" altLang="ko-KR" sz="11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pflbap02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운영 서버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WAS Node SVR #02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서버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강제 종료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2" name="Rectangle 3"/>
          <p:cNvSpPr txBox="1">
            <a:spLocks noChangeArrowheads="1"/>
          </p:cNvSpPr>
          <p:nvPr/>
        </p:nvSpPr>
        <p:spPr bwMode="auto">
          <a:xfrm>
            <a:off x="517759" y="963366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>
              <a:lnSpc>
                <a:spcPct val="120000"/>
              </a:lnSpc>
              <a:defRPr/>
            </a:pPr>
            <a:r>
              <a:rPr lang="en-US" altLang="en-US" sz="1400" b="1" u="sng" dirty="0">
                <a:ea typeface="맑은 고딕" pitchFamily="50" charset="-127"/>
              </a:rPr>
              <a:t>[</a:t>
            </a:r>
            <a:r>
              <a:rPr lang="ko-KR" altLang="en-US" sz="1400" b="1" u="sng" dirty="0">
                <a:ea typeface="맑은 고딕" pitchFamily="50" charset="-127"/>
              </a:rPr>
              <a:t>예상 결과</a:t>
            </a:r>
            <a:r>
              <a:rPr lang="en-US" altLang="ko-KR" sz="1400" b="1" u="sng" dirty="0">
                <a:ea typeface="맑은 고딕" pitchFamily="50" charset="-127"/>
              </a:rPr>
              <a:t>]</a:t>
            </a: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WAS Server</a:t>
            </a:r>
            <a:r>
              <a:rPr lang="en-US" altLang="en-US" sz="1400" b="1" dirty="0" smtClean="0">
                <a:ea typeface="맑은 고딕" pitchFamily="50" charset="-127"/>
              </a:rPr>
              <a:t> </a:t>
            </a:r>
            <a:r>
              <a:rPr lang="ko-KR" altLang="en-US" sz="1400" b="1" dirty="0">
                <a:ea typeface="맑은 고딕" pitchFamily="50" charset="-127"/>
              </a:rPr>
              <a:t>강제 </a:t>
            </a:r>
            <a:r>
              <a:rPr lang="ko-KR" altLang="en-US" sz="1400" b="1" dirty="0" smtClean="0">
                <a:ea typeface="맑은 고딕" pitchFamily="50" charset="-127"/>
              </a:rPr>
              <a:t>종료 </a:t>
            </a:r>
            <a:r>
              <a:rPr lang="en-US" altLang="ko-KR" sz="1400" b="1" dirty="0" smtClean="0">
                <a:ea typeface="맑은 고딕" pitchFamily="50" charset="-127"/>
              </a:rPr>
              <a:t>(1/2)</a:t>
            </a:r>
            <a:endParaRPr kumimoji="0" lang="en-US" altLang="ko-KR" sz="1400" b="1" kern="0" dirty="0">
              <a:ea typeface="맑은 고딕" pitchFamily="50" charset="-127"/>
            </a:endParaRPr>
          </a:p>
        </p:txBody>
      </p:sp>
      <p:sp>
        <p:nvSpPr>
          <p:cNvPr id="6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4 -2) WAS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가용성 테스트 시나리오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586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1922" name="Group 2"/>
          <p:cNvGraphicFramePr>
            <a:graphicFrameLocks noGrp="1"/>
          </p:cNvGraphicFramePr>
          <p:nvPr>
            <p:extLst/>
          </p:nvPr>
        </p:nvGraphicFramePr>
        <p:xfrm>
          <a:off x="473075" y="1279842"/>
          <a:ext cx="8853805" cy="4560887"/>
        </p:xfrm>
        <a:graphic>
          <a:graphicData uri="http://schemas.openxmlformats.org/drawingml/2006/table">
            <a:tbl>
              <a:tblPr/>
              <a:tblGrid>
                <a:gridCol w="628573"/>
                <a:gridCol w="3832908"/>
                <a:gridCol w="419560"/>
                <a:gridCol w="3972764"/>
              </a:tblGrid>
              <a:tr h="44958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케이스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DataSource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Fail-Over </a:t>
                      </a:r>
                      <a:r>
                        <a:rPr kumimoji="1" lang="ko-KR" alt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006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설명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DataSouce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 설정이 된 상태에서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DB#1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서비스 중지하고 서비스의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Fail-Over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를 확인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0760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케이스</a:t>
                      </a:r>
                      <a:b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도식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　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수행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절차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환경 파악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정상기동 및 업무 프로세스 확인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모니터링 프로그램 점검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장애발생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한쪽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서비스 중지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장애확인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DB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커넥션 개수로 정상 여부 확인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장애복구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중지한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재기동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8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2238" marR="0" lvl="0" indent="-122238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kumimoji="1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DataSource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에 정의된 다른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Connection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을 통해 서비스 정상 수행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8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점검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이상여부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4 -2) WAS 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가용성 테스트 시나리오</a:t>
            </a:r>
            <a:endParaRPr lang="en-US" altLang="ko-KR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AutoShape 27"/>
          <p:cNvSpPr>
            <a:spLocks noChangeArrowheads="1"/>
          </p:cNvSpPr>
          <p:nvPr/>
        </p:nvSpPr>
        <p:spPr bwMode="auto">
          <a:xfrm>
            <a:off x="2744788" y="4078635"/>
            <a:ext cx="503237" cy="493441"/>
          </a:xfrm>
          <a:prstGeom prst="rightArrow">
            <a:avLst>
              <a:gd name="adj1" fmla="val 50000"/>
              <a:gd name="adj2" fmla="val 43784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ko-KR" altLang="en-US">
              <a:ea typeface="맑은 고딕" pitchFamily="50" charset="-127"/>
            </a:endParaRPr>
          </a:p>
        </p:txBody>
      </p:sp>
      <p:grpSp>
        <p:nvGrpSpPr>
          <p:cNvPr id="19" name="Group 30"/>
          <p:cNvGrpSpPr>
            <a:grpSpLocks/>
          </p:cNvGrpSpPr>
          <p:nvPr/>
        </p:nvGrpSpPr>
        <p:grpSpPr bwMode="auto">
          <a:xfrm>
            <a:off x="1352550" y="3705754"/>
            <a:ext cx="485775" cy="644525"/>
            <a:chOff x="2104" y="928"/>
            <a:chExt cx="419" cy="537"/>
          </a:xfrm>
        </p:grpSpPr>
        <p:pic>
          <p:nvPicPr>
            <p:cNvPr id="20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21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26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27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22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23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24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25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28" name="Group 39"/>
          <p:cNvGrpSpPr>
            <a:grpSpLocks/>
          </p:cNvGrpSpPr>
          <p:nvPr/>
        </p:nvGrpSpPr>
        <p:grpSpPr bwMode="auto">
          <a:xfrm>
            <a:off x="1884363" y="3704166"/>
            <a:ext cx="485775" cy="644525"/>
            <a:chOff x="2704" y="927"/>
            <a:chExt cx="419" cy="537"/>
          </a:xfrm>
        </p:grpSpPr>
        <p:pic>
          <p:nvPicPr>
            <p:cNvPr id="29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30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35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36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31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32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33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34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43" name="Picture 120" descr="Picture30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274" y="5239123"/>
            <a:ext cx="553253" cy="53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AutoShape 69"/>
          <p:cNvCxnSpPr>
            <a:cxnSpLocks noChangeShapeType="1"/>
          </p:cNvCxnSpPr>
          <p:nvPr/>
        </p:nvCxnSpPr>
        <p:spPr bwMode="auto">
          <a:xfrm flipH="1" flipV="1">
            <a:off x="1596989" y="4226346"/>
            <a:ext cx="779" cy="346161"/>
          </a:xfrm>
          <a:prstGeom prst="straightConnector1">
            <a:avLst/>
          </a:prstGeom>
          <a:noFill/>
          <a:ln w="25400">
            <a:solidFill>
              <a:srgbClr val="969696"/>
            </a:solidFill>
            <a:round/>
            <a:headEnd/>
            <a:tailEnd/>
          </a:ln>
          <a:effectLst/>
        </p:spPr>
      </p:cxnSp>
      <p:grpSp>
        <p:nvGrpSpPr>
          <p:cNvPr id="46" name="Group 30"/>
          <p:cNvGrpSpPr>
            <a:grpSpLocks/>
          </p:cNvGrpSpPr>
          <p:nvPr/>
        </p:nvGrpSpPr>
        <p:grpSpPr bwMode="auto">
          <a:xfrm>
            <a:off x="3524250" y="3705754"/>
            <a:ext cx="485775" cy="644525"/>
            <a:chOff x="2104" y="928"/>
            <a:chExt cx="419" cy="537"/>
          </a:xfrm>
        </p:grpSpPr>
        <p:pic>
          <p:nvPicPr>
            <p:cNvPr id="47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48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53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54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49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50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51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52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55" name="Group 39"/>
          <p:cNvGrpSpPr>
            <a:grpSpLocks/>
          </p:cNvGrpSpPr>
          <p:nvPr/>
        </p:nvGrpSpPr>
        <p:grpSpPr bwMode="auto">
          <a:xfrm>
            <a:off x="4056063" y="3704166"/>
            <a:ext cx="485775" cy="644525"/>
            <a:chOff x="2704" y="927"/>
            <a:chExt cx="419" cy="537"/>
          </a:xfrm>
        </p:grpSpPr>
        <p:pic>
          <p:nvPicPr>
            <p:cNvPr id="56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57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62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64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58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59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60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sp>
        <p:nvSpPr>
          <p:cNvPr id="85" name="Rectangle 188" descr="o1"/>
          <p:cNvSpPr>
            <a:spLocks noChangeArrowheads="1"/>
          </p:cNvSpPr>
          <p:nvPr/>
        </p:nvSpPr>
        <p:spPr bwMode="auto">
          <a:xfrm>
            <a:off x="2736184" y="6323164"/>
            <a:ext cx="561975" cy="223838"/>
          </a:xfrm>
          <a:prstGeom prst="rect">
            <a:avLst/>
          </a:prstGeom>
          <a:blipFill dpi="0" rotWithShape="0">
            <a:blip r:embed="rId5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smtClean="0">
                <a:ea typeface="맑은 고딕" pitchFamily="50" charset="-127"/>
              </a:rPr>
              <a:t>DataSource#1</a:t>
            </a:r>
            <a:endParaRPr lang="ko-KR" altLang="en-US" sz="600" b="0" dirty="0">
              <a:ea typeface="맑은 고딕" pitchFamily="50" charset="-127"/>
            </a:endParaRPr>
          </a:p>
        </p:txBody>
      </p:sp>
      <p:sp>
        <p:nvSpPr>
          <p:cNvPr id="86" name="Rectangle 188" descr="o1"/>
          <p:cNvSpPr>
            <a:spLocks noChangeArrowheads="1"/>
          </p:cNvSpPr>
          <p:nvPr/>
        </p:nvSpPr>
        <p:spPr bwMode="auto">
          <a:xfrm>
            <a:off x="3343013" y="6323164"/>
            <a:ext cx="561975" cy="223838"/>
          </a:xfrm>
          <a:prstGeom prst="rect">
            <a:avLst/>
          </a:prstGeom>
          <a:blipFill dpi="0" rotWithShape="0">
            <a:blip r:embed="rId5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smtClean="0">
                <a:ea typeface="맑은 고딕" pitchFamily="50" charset="-127"/>
              </a:rPr>
              <a:t>Multi </a:t>
            </a:r>
            <a:r>
              <a:rPr lang="en-US" altLang="ko-KR" sz="600" dirty="0" err="1" smtClean="0">
                <a:ea typeface="맑은 고딕" pitchFamily="50" charset="-127"/>
              </a:rPr>
              <a:t>DataSource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87" name="Rectangle 188" descr="o1"/>
          <p:cNvSpPr>
            <a:spLocks noChangeArrowheads="1"/>
          </p:cNvSpPr>
          <p:nvPr/>
        </p:nvSpPr>
        <p:spPr bwMode="auto">
          <a:xfrm>
            <a:off x="4905806" y="6323164"/>
            <a:ext cx="561975" cy="223838"/>
          </a:xfrm>
          <a:prstGeom prst="rect">
            <a:avLst/>
          </a:prstGeom>
          <a:blipFill dpi="0" rotWithShape="0">
            <a:blip r:embed="rId5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smtClean="0">
                <a:ea typeface="맑은 고딕" pitchFamily="50" charset="-127"/>
              </a:rPr>
              <a:t>Instance#1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73" name="Rectangle 188" descr="o1"/>
          <p:cNvSpPr>
            <a:spLocks noChangeArrowheads="1"/>
          </p:cNvSpPr>
          <p:nvPr/>
        </p:nvSpPr>
        <p:spPr bwMode="auto">
          <a:xfrm>
            <a:off x="5584392" y="6294418"/>
            <a:ext cx="561975" cy="223838"/>
          </a:xfrm>
          <a:prstGeom prst="rect">
            <a:avLst/>
          </a:prstGeom>
          <a:blipFill dpi="0" rotWithShape="0">
            <a:blip r:embed="rId5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Instance#n</a:t>
            </a:r>
            <a:endParaRPr lang="ko-KR" altLang="en-US" sz="600" dirty="0">
              <a:ea typeface="맑은 고딕" pitchFamily="50" charset="-127"/>
            </a:endParaRPr>
          </a:p>
        </p:txBody>
      </p:sp>
      <p:grpSp>
        <p:nvGrpSpPr>
          <p:cNvPr id="80" name="Group 30"/>
          <p:cNvGrpSpPr>
            <a:grpSpLocks/>
          </p:cNvGrpSpPr>
          <p:nvPr/>
        </p:nvGrpSpPr>
        <p:grpSpPr bwMode="auto">
          <a:xfrm>
            <a:off x="1354880" y="4545211"/>
            <a:ext cx="485775" cy="644525"/>
            <a:chOff x="2104" y="928"/>
            <a:chExt cx="419" cy="537"/>
          </a:xfrm>
        </p:grpSpPr>
        <p:pic>
          <p:nvPicPr>
            <p:cNvPr id="81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82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92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93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DB#1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88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89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0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1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94" name="Group 39"/>
          <p:cNvGrpSpPr>
            <a:grpSpLocks/>
          </p:cNvGrpSpPr>
          <p:nvPr/>
        </p:nvGrpSpPr>
        <p:grpSpPr bwMode="auto">
          <a:xfrm>
            <a:off x="1920813" y="4543623"/>
            <a:ext cx="485775" cy="644525"/>
            <a:chOff x="2704" y="927"/>
            <a:chExt cx="419" cy="537"/>
          </a:xfrm>
        </p:grpSpPr>
        <p:pic>
          <p:nvPicPr>
            <p:cNvPr id="95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96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01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02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err="1" smtClean="0">
                    <a:ea typeface="맑은 고딕" pitchFamily="50" charset="-127"/>
                  </a:rPr>
                  <a:t>DB#n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97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8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9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00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cxnSp>
        <p:nvCxnSpPr>
          <p:cNvPr id="105" name="AutoShape 69"/>
          <p:cNvCxnSpPr>
            <a:cxnSpLocks noChangeShapeType="1"/>
            <a:stCxn id="43" idx="0"/>
          </p:cNvCxnSpPr>
          <p:nvPr/>
        </p:nvCxnSpPr>
        <p:spPr bwMode="auto">
          <a:xfrm flipH="1" flipV="1">
            <a:off x="1655540" y="5102077"/>
            <a:ext cx="262361" cy="137046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6" name="AutoShape 70"/>
          <p:cNvCxnSpPr>
            <a:cxnSpLocks noChangeShapeType="1"/>
            <a:stCxn id="43" idx="0"/>
          </p:cNvCxnSpPr>
          <p:nvPr/>
        </p:nvCxnSpPr>
        <p:spPr bwMode="auto">
          <a:xfrm flipV="1">
            <a:off x="1917901" y="5100490"/>
            <a:ext cx="277565" cy="13863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pic>
        <p:nvPicPr>
          <p:cNvPr id="111" name="Picture 120" descr="Picture30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106" y="5241395"/>
            <a:ext cx="553253" cy="53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0" name="AutoShape 69"/>
          <p:cNvCxnSpPr>
            <a:cxnSpLocks noChangeShapeType="1"/>
            <a:stCxn id="111" idx="0"/>
          </p:cNvCxnSpPr>
          <p:nvPr/>
        </p:nvCxnSpPr>
        <p:spPr bwMode="auto">
          <a:xfrm flipH="1" flipV="1">
            <a:off x="3807372" y="5104349"/>
            <a:ext cx="262361" cy="137046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1" name="AutoShape 70"/>
          <p:cNvCxnSpPr>
            <a:cxnSpLocks noChangeShapeType="1"/>
            <a:stCxn id="111" idx="0"/>
          </p:cNvCxnSpPr>
          <p:nvPr/>
        </p:nvCxnSpPr>
        <p:spPr bwMode="auto">
          <a:xfrm flipV="1">
            <a:off x="4069733" y="5102762"/>
            <a:ext cx="277565" cy="13863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grpSp>
        <p:nvGrpSpPr>
          <p:cNvPr id="112" name="Group 30"/>
          <p:cNvGrpSpPr>
            <a:grpSpLocks/>
          </p:cNvGrpSpPr>
          <p:nvPr/>
        </p:nvGrpSpPr>
        <p:grpSpPr bwMode="auto">
          <a:xfrm>
            <a:off x="3506712" y="4547483"/>
            <a:ext cx="485775" cy="644525"/>
            <a:chOff x="2104" y="928"/>
            <a:chExt cx="419" cy="537"/>
          </a:xfrm>
        </p:grpSpPr>
        <p:pic>
          <p:nvPicPr>
            <p:cNvPr id="113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14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19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20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DB#1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15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6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7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8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21" name="Group 39"/>
          <p:cNvGrpSpPr>
            <a:grpSpLocks/>
          </p:cNvGrpSpPr>
          <p:nvPr/>
        </p:nvGrpSpPr>
        <p:grpSpPr bwMode="auto">
          <a:xfrm>
            <a:off x="4072645" y="4545895"/>
            <a:ext cx="485775" cy="644525"/>
            <a:chOff x="2704" y="927"/>
            <a:chExt cx="419" cy="537"/>
          </a:xfrm>
        </p:grpSpPr>
        <p:pic>
          <p:nvPicPr>
            <p:cNvPr id="122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23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28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29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err="1" smtClean="0">
                    <a:ea typeface="맑은 고딕" pitchFamily="50" charset="-127"/>
                  </a:rPr>
                  <a:t>DB#n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24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5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6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7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134" name="Picture 246" descr="MCj0432537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92750" y="4600703"/>
            <a:ext cx="372254" cy="372254"/>
          </a:xfrm>
          <a:prstGeom prst="rect">
            <a:avLst/>
          </a:prstGeom>
          <a:noFill/>
        </p:spPr>
      </p:pic>
      <p:sp>
        <p:nvSpPr>
          <p:cNvPr id="104" name="Rectangle 3"/>
          <p:cNvSpPr txBox="1">
            <a:spLocks noChangeArrowheads="1"/>
          </p:cNvSpPr>
          <p:nvPr/>
        </p:nvSpPr>
        <p:spPr bwMode="auto">
          <a:xfrm>
            <a:off x="517759" y="963366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 lvl="0" defTabSz="914400" fontAlgn="ctr"/>
            <a:r>
              <a:rPr lang="en-US" altLang="ko-KR" sz="1400" b="1" dirty="0" smtClean="0">
                <a:ea typeface="맑은 고딕" pitchFamily="50" charset="-127"/>
              </a:rPr>
              <a:t>Case 3) DB Server </a:t>
            </a:r>
            <a:r>
              <a:rPr lang="ko-KR" altLang="en-US" sz="1400" b="1" dirty="0" smtClean="0">
                <a:ea typeface="맑은 고딕" pitchFamily="50" charset="-127"/>
              </a:rPr>
              <a:t>장애</a:t>
            </a:r>
            <a:endParaRPr lang="ko-KR" altLang="en-US" sz="1400" b="1" dirty="0">
              <a:ea typeface="맑은 고딕" pitchFamily="50" charset="-127"/>
            </a:endParaRPr>
          </a:p>
        </p:txBody>
      </p:sp>
      <p:cxnSp>
        <p:nvCxnSpPr>
          <p:cNvPr id="107" name="AutoShape 69"/>
          <p:cNvCxnSpPr>
            <a:cxnSpLocks noChangeShapeType="1"/>
            <a:stCxn id="95" idx="0"/>
            <a:endCxn id="20" idx="2"/>
          </p:cNvCxnSpPr>
          <p:nvPr/>
        </p:nvCxnSpPr>
        <p:spPr bwMode="auto">
          <a:xfrm flipH="1" flipV="1">
            <a:off x="1595438" y="4350279"/>
            <a:ext cx="568263" cy="193344"/>
          </a:xfrm>
          <a:prstGeom prst="straightConnector1">
            <a:avLst/>
          </a:prstGeom>
          <a:noFill/>
          <a:ln w="9525">
            <a:solidFill>
              <a:srgbClr val="969696"/>
            </a:solidFill>
            <a:prstDash val="sysDash"/>
            <a:round/>
            <a:headEnd/>
            <a:tailEnd/>
          </a:ln>
          <a:effectLst/>
        </p:spPr>
      </p:cxnSp>
      <p:cxnSp>
        <p:nvCxnSpPr>
          <p:cNvPr id="109" name="AutoShape 69"/>
          <p:cNvCxnSpPr>
            <a:cxnSpLocks noChangeShapeType="1"/>
            <a:stCxn id="81" idx="0"/>
            <a:endCxn id="29" idx="2"/>
          </p:cNvCxnSpPr>
          <p:nvPr/>
        </p:nvCxnSpPr>
        <p:spPr bwMode="auto">
          <a:xfrm flipV="1">
            <a:off x="1597768" y="4348691"/>
            <a:ext cx="529483" cy="196520"/>
          </a:xfrm>
          <a:prstGeom prst="straightConnector1">
            <a:avLst/>
          </a:prstGeom>
          <a:noFill/>
          <a:ln w="9525">
            <a:solidFill>
              <a:srgbClr val="969696"/>
            </a:solidFill>
            <a:prstDash val="sysDash"/>
            <a:round/>
            <a:headEnd/>
            <a:tailEnd/>
          </a:ln>
          <a:effectLst/>
        </p:spPr>
      </p:cxnSp>
      <p:cxnSp>
        <p:nvCxnSpPr>
          <p:cNvPr id="135" name="AutoShape 69"/>
          <p:cNvCxnSpPr>
            <a:cxnSpLocks noChangeShapeType="1"/>
            <a:stCxn id="29" idx="2"/>
            <a:endCxn id="95" idx="0"/>
          </p:cNvCxnSpPr>
          <p:nvPr/>
        </p:nvCxnSpPr>
        <p:spPr bwMode="auto">
          <a:xfrm>
            <a:off x="2127251" y="4348691"/>
            <a:ext cx="36450" cy="194932"/>
          </a:xfrm>
          <a:prstGeom prst="straightConnector1">
            <a:avLst/>
          </a:prstGeom>
          <a:noFill/>
          <a:ln w="222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6" name="AutoShape 69"/>
          <p:cNvCxnSpPr>
            <a:cxnSpLocks noChangeShapeType="1"/>
          </p:cNvCxnSpPr>
          <p:nvPr/>
        </p:nvCxnSpPr>
        <p:spPr bwMode="auto">
          <a:xfrm flipH="1" flipV="1">
            <a:off x="3764970" y="4224455"/>
            <a:ext cx="779" cy="346161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7" name="AutoShape 69"/>
          <p:cNvCxnSpPr>
            <a:cxnSpLocks noChangeShapeType="1"/>
          </p:cNvCxnSpPr>
          <p:nvPr/>
        </p:nvCxnSpPr>
        <p:spPr bwMode="auto">
          <a:xfrm flipH="1" flipV="1">
            <a:off x="3763419" y="4348388"/>
            <a:ext cx="568263" cy="193344"/>
          </a:xfrm>
          <a:prstGeom prst="straightConnector1">
            <a:avLst/>
          </a:prstGeom>
          <a:noFill/>
          <a:ln w="222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8" name="AutoShape 69"/>
          <p:cNvCxnSpPr>
            <a:cxnSpLocks noChangeShapeType="1"/>
          </p:cNvCxnSpPr>
          <p:nvPr/>
        </p:nvCxnSpPr>
        <p:spPr bwMode="auto">
          <a:xfrm flipV="1">
            <a:off x="3765749" y="4346800"/>
            <a:ext cx="529483" cy="19652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9" name="AutoShape 69"/>
          <p:cNvCxnSpPr>
            <a:cxnSpLocks noChangeShapeType="1"/>
          </p:cNvCxnSpPr>
          <p:nvPr/>
        </p:nvCxnSpPr>
        <p:spPr bwMode="auto">
          <a:xfrm>
            <a:off x="4295232" y="4346800"/>
            <a:ext cx="36450" cy="194932"/>
          </a:xfrm>
          <a:prstGeom prst="straightConnector1">
            <a:avLst/>
          </a:prstGeom>
          <a:noFill/>
          <a:ln w="22225">
            <a:solidFill>
              <a:srgbClr val="969696"/>
            </a:solidFill>
            <a:round/>
            <a:headEnd/>
            <a:tailEnd/>
          </a:ln>
          <a:effectLst/>
        </p:spPr>
      </p:cxnSp>
      <p:sp>
        <p:nvSpPr>
          <p:cNvPr id="110" name="Rectangle 188" descr="o1"/>
          <p:cNvSpPr>
            <a:spLocks noChangeArrowheads="1"/>
          </p:cNvSpPr>
          <p:nvPr/>
        </p:nvSpPr>
        <p:spPr bwMode="auto">
          <a:xfrm>
            <a:off x="1267238" y="4148296"/>
            <a:ext cx="561975" cy="223838"/>
          </a:xfrm>
          <a:prstGeom prst="rect">
            <a:avLst/>
          </a:prstGeom>
          <a:blipFill dpi="0" rotWithShape="0">
            <a:blip r:embed="rId5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DataSource</a:t>
            </a:r>
            <a:endParaRPr lang="ko-KR" altLang="en-US" sz="600" b="0" dirty="0">
              <a:ea typeface="맑은 고딕" pitchFamily="50" charset="-127"/>
            </a:endParaRPr>
          </a:p>
        </p:txBody>
      </p:sp>
      <p:sp>
        <p:nvSpPr>
          <p:cNvPr id="132" name="Rectangle 188" descr="o1"/>
          <p:cNvSpPr>
            <a:spLocks noChangeArrowheads="1"/>
          </p:cNvSpPr>
          <p:nvPr/>
        </p:nvSpPr>
        <p:spPr bwMode="auto">
          <a:xfrm>
            <a:off x="1923841" y="4155417"/>
            <a:ext cx="561975" cy="223838"/>
          </a:xfrm>
          <a:prstGeom prst="rect">
            <a:avLst/>
          </a:prstGeom>
          <a:blipFill dpi="0" rotWithShape="0">
            <a:blip r:embed="rId5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DataSource</a:t>
            </a:r>
            <a:endParaRPr lang="ko-KR" altLang="en-US" sz="600" b="0" dirty="0">
              <a:ea typeface="맑은 고딕" pitchFamily="50" charset="-127"/>
            </a:endParaRPr>
          </a:p>
        </p:txBody>
      </p:sp>
      <p:sp>
        <p:nvSpPr>
          <p:cNvPr id="133" name="Rectangle 188" descr="o1"/>
          <p:cNvSpPr>
            <a:spLocks noChangeArrowheads="1"/>
          </p:cNvSpPr>
          <p:nvPr/>
        </p:nvSpPr>
        <p:spPr bwMode="auto">
          <a:xfrm>
            <a:off x="3444992" y="4155416"/>
            <a:ext cx="561975" cy="223838"/>
          </a:xfrm>
          <a:prstGeom prst="rect">
            <a:avLst/>
          </a:prstGeom>
          <a:blipFill dpi="0" rotWithShape="0">
            <a:blip r:embed="rId5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DataSource</a:t>
            </a:r>
            <a:endParaRPr lang="ko-KR" altLang="en-US" sz="600" b="0" dirty="0">
              <a:ea typeface="맑은 고딕" pitchFamily="50" charset="-127"/>
            </a:endParaRPr>
          </a:p>
        </p:txBody>
      </p:sp>
      <p:sp>
        <p:nvSpPr>
          <p:cNvPr id="140" name="Rectangle 188" descr="o1"/>
          <p:cNvSpPr>
            <a:spLocks noChangeArrowheads="1"/>
          </p:cNvSpPr>
          <p:nvPr/>
        </p:nvSpPr>
        <p:spPr bwMode="auto">
          <a:xfrm>
            <a:off x="4093050" y="4162534"/>
            <a:ext cx="561975" cy="223838"/>
          </a:xfrm>
          <a:prstGeom prst="rect">
            <a:avLst/>
          </a:prstGeom>
          <a:blipFill dpi="0" rotWithShape="0">
            <a:blip r:embed="rId5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DataSource</a:t>
            </a:r>
            <a:endParaRPr lang="ko-KR" altLang="en-US" sz="600" b="0" dirty="0">
              <a:ea typeface="맑은 고딕" pitchFamily="50" charset="-127"/>
            </a:endParaRPr>
          </a:p>
        </p:txBody>
      </p:sp>
      <p:pic>
        <p:nvPicPr>
          <p:cNvPr id="141" name="Picture 246" descr="MCj0432537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76617" y="4356030"/>
            <a:ext cx="145443" cy="145443"/>
          </a:xfrm>
          <a:prstGeom prst="rect">
            <a:avLst/>
          </a:prstGeom>
          <a:noFill/>
        </p:spPr>
      </p:pic>
      <p:pic>
        <p:nvPicPr>
          <p:cNvPr id="142" name="Picture 246" descr="MCj0432537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4275" y="4433793"/>
            <a:ext cx="145443" cy="145443"/>
          </a:xfrm>
          <a:prstGeom prst="rect">
            <a:avLst/>
          </a:prstGeom>
          <a:noFill/>
        </p:spPr>
      </p:pic>
      <p:grpSp>
        <p:nvGrpSpPr>
          <p:cNvPr id="143" name="Group 30"/>
          <p:cNvGrpSpPr>
            <a:grpSpLocks/>
          </p:cNvGrpSpPr>
          <p:nvPr/>
        </p:nvGrpSpPr>
        <p:grpSpPr bwMode="auto">
          <a:xfrm>
            <a:off x="1412372" y="2765710"/>
            <a:ext cx="485775" cy="644525"/>
            <a:chOff x="2104" y="928"/>
            <a:chExt cx="419" cy="537"/>
          </a:xfrm>
        </p:grpSpPr>
        <p:pic>
          <p:nvPicPr>
            <p:cNvPr id="144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45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50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51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46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47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48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49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52" name="Group 39"/>
          <p:cNvGrpSpPr>
            <a:grpSpLocks/>
          </p:cNvGrpSpPr>
          <p:nvPr/>
        </p:nvGrpSpPr>
        <p:grpSpPr bwMode="auto">
          <a:xfrm>
            <a:off x="1944185" y="2764122"/>
            <a:ext cx="485775" cy="644525"/>
            <a:chOff x="2704" y="927"/>
            <a:chExt cx="419" cy="537"/>
          </a:xfrm>
        </p:grpSpPr>
        <p:pic>
          <p:nvPicPr>
            <p:cNvPr id="153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54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59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60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55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6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7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8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161" name="Picture 64" descr="L3_Switch 복사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52085" y="2298985"/>
            <a:ext cx="195262" cy="268287"/>
          </a:xfrm>
          <a:prstGeom prst="rect">
            <a:avLst/>
          </a:prstGeom>
          <a:noFill/>
        </p:spPr>
      </p:pic>
      <p:pic>
        <p:nvPicPr>
          <p:cNvPr id="162" name="Picture 65" descr="L3_Switch 복사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18797" y="2298985"/>
            <a:ext cx="195263" cy="268287"/>
          </a:xfrm>
          <a:prstGeom prst="rect">
            <a:avLst/>
          </a:prstGeom>
          <a:noFill/>
        </p:spPr>
      </p:pic>
      <p:cxnSp>
        <p:nvCxnSpPr>
          <p:cNvPr id="163" name="AutoShape 69"/>
          <p:cNvCxnSpPr>
            <a:cxnSpLocks noChangeShapeType="1"/>
          </p:cNvCxnSpPr>
          <p:nvPr/>
        </p:nvCxnSpPr>
        <p:spPr bwMode="auto">
          <a:xfrm flipV="1">
            <a:off x="1594935" y="2567272"/>
            <a:ext cx="155575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64" name="AutoShape 70"/>
          <p:cNvCxnSpPr>
            <a:cxnSpLocks noChangeShapeType="1"/>
          </p:cNvCxnSpPr>
          <p:nvPr/>
        </p:nvCxnSpPr>
        <p:spPr bwMode="auto">
          <a:xfrm flipV="1">
            <a:off x="1728285" y="2567272"/>
            <a:ext cx="388937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65" name="AutoShape 71"/>
          <p:cNvCxnSpPr>
            <a:cxnSpLocks noChangeShapeType="1"/>
          </p:cNvCxnSpPr>
          <p:nvPr/>
        </p:nvCxnSpPr>
        <p:spPr bwMode="auto">
          <a:xfrm>
            <a:off x="1750510" y="2567272"/>
            <a:ext cx="385762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66" name="AutoShape 72"/>
          <p:cNvCxnSpPr>
            <a:cxnSpLocks noChangeShapeType="1"/>
          </p:cNvCxnSpPr>
          <p:nvPr/>
        </p:nvCxnSpPr>
        <p:spPr bwMode="auto">
          <a:xfrm>
            <a:off x="2117222" y="2567272"/>
            <a:ext cx="150813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grpSp>
        <p:nvGrpSpPr>
          <p:cNvPr id="167" name="Group 30"/>
          <p:cNvGrpSpPr>
            <a:grpSpLocks/>
          </p:cNvGrpSpPr>
          <p:nvPr/>
        </p:nvGrpSpPr>
        <p:grpSpPr bwMode="auto">
          <a:xfrm>
            <a:off x="3532796" y="2765710"/>
            <a:ext cx="485775" cy="644525"/>
            <a:chOff x="2104" y="928"/>
            <a:chExt cx="419" cy="537"/>
          </a:xfrm>
        </p:grpSpPr>
        <p:pic>
          <p:nvPicPr>
            <p:cNvPr id="168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69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74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75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70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1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2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3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76" name="Group 39"/>
          <p:cNvGrpSpPr>
            <a:grpSpLocks/>
          </p:cNvGrpSpPr>
          <p:nvPr/>
        </p:nvGrpSpPr>
        <p:grpSpPr bwMode="auto">
          <a:xfrm>
            <a:off x="4064609" y="2764122"/>
            <a:ext cx="485775" cy="644525"/>
            <a:chOff x="2704" y="927"/>
            <a:chExt cx="419" cy="537"/>
          </a:xfrm>
        </p:grpSpPr>
        <p:pic>
          <p:nvPicPr>
            <p:cNvPr id="177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78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83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84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79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80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81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82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185" name="Picture 64" descr="L3_Switch 복사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72509" y="2298985"/>
            <a:ext cx="195262" cy="268287"/>
          </a:xfrm>
          <a:prstGeom prst="rect">
            <a:avLst/>
          </a:prstGeom>
          <a:noFill/>
        </p:spPr>
      </p:pic>
      <p:pic>
        <p:nvPicPr>
          <p:cNvPr id="186" name="Picture 65" descr="L3_Switch 복사본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39221" y="2298985"/>
            <a:ext cx="195263" cy="268287"/>
          </a:xfrm>
          <a:prstGeom prst="rect">
            <a:avLst/>
          </a:prstGeom>
          <a:noFill/>
        </p:spPr>
      </p:pic>
      <p:cxnSp>
        <p:nvCxnSpPr>
          <p:cNvPr id="187" name="AutoShape 69"/>
          <p:cNvCxnSpPr>
            <a:cxnSpLocks noChangeShapeType="1"/>
          </p:cNvCxnSpPr>
          <p:nvPr/>
        </p:nvCxnSpPr>
        <p:spPr bwMode="auto">
          <a:xfrm flipV="1">
            <a:off x="3715359" y="2567272"/>
            <a:ext cx="155575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8" name="AutoShape 70"/>
          <p:cNvCxnSpPr>
            <a:cxnSpLocks noChangeShapeType="1"/>
          </p:cNvCxnSpPr>
          <p:nvPr/>
        </p:nvCxnSpPr>
        <p:spPr bwMode="auto">
          <a:xfrm flipV="1">
            <a:off x="3848709" y="2567272"/>
            <a:ext cx="388937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9" name="AutoShape 71"/>
          <p:cNvCxnSpPr>
            <a:cxnSpLocks noChangeShapeType="1"/>
          </p:cNvCxnSpPr>
          <p:nvPr/>
        </p:nvCxnSpPr>
        <p:spPr bwMode="auto">
          <a:xfrm>
            <a:off x="3870934" y="2567272"/>
            <a:ext cx="385762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0" name="AutoShape 72"/>
          <p:cNvCxnSpPr>
            <a:cxnSpLocks noChangeShapeType="1"/>
          </p:cNvCxnSpPr>
          <p:nvPr/>
        </p:nvCxnSpPr>
        <p:spPr bwMode="auto">
          <a:xfrm>
            <a:off x="4237646" y="2567272"/>
            <a:ext cx="150813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1" name="AutoShape 69"/>
          <p:cNvCxnSpPr>
            <a:cxnSpLocks noChangeShapeType="1"/>
            <a:stCxn id="20" idx="0"/>
            <a:endCxn id="144" idx="2"/>
          </p:cNvCxnSpPr>
          <p:nvPr/>
        </p:nvCxnSpPr>
        <p:spPr bwMode="auto">
          <a:xfrm flipV="1">
            <a:off x="1595438" y="3410235"/>
            <a:ext cx="59822" cy="295519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2" name="AutoShape 69"/>
          <p:cNvCxnSpPr>
            <a:cxnSpLocks noChangeShapeType="1"/>
            <a:stCxn id="29" idx="0"/>
            <a:endCxn id="144" idx="2"/>
          </p:cNvCxnSpPr>
          <p:nvPr/>
        </p:nvCxnSpPr>
        <p:spPr bwMode="auto">
          <a:xfrm flipH="1" flipV="1">
            <a:off x="1655260" y="3410235"/>
            <a:ext cx="471991" cy="293931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3" name="AutoShape 69"/>
          <p:cNvCxnSpPr>
            <a:cxnSpLocks noChangeShapeType="1"/>
            <a:endCxn id="153" idx="2"/>
          </p:cNvCxnSpPr>
          <p:nvPr/>
        </p:nvCxnSpPr>
        <p:spPr bwMode="auto">
          <a:xfrm flipH="1" flipV="1">
            <a:off x="2187073" y="3408647"/>
            <a:ext cx="26987" cy="304065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4" name="AutoShape 69"/>
          <p:cNvCxnSpPr>
            <a:cxnSpLocks noChangeShapeType="1"/>
            <a:stCxn id="20" idx="0"/>
            <a:endCxn id="153" idx="2"/>
          </p:cNvCxnSpPr>
          <p:nvPr/>
        </p:nvCxnSpPr>
        <p:spPr bwMode="auto">
          <a:xfrm flipV="1">
            <a:off x="1595438" y="3408647"/>
            <a:ext cx="591635" cy="297107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5" name="AutoShape 69"/>
          <p:cNvCxnSpPr>
            <a:cxnSpLocks noChangeShapeType="1"/>
          </p:cNvCxnSpPr>
          <p:nvPr/>
        </p:nvCxnSpPr>
        <p:spPr bwMode="auto">
          <a:xfrm flipV="1">
            <a:off x="3764642" y="3408808"/>
            <a:ext cx="0" cy="304065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6" name="AutoShape 69"/>
          <p:cNvCxnSpPr>
            <a:cxnSpLocks noChangeShapeType="1"/>
          </p:cNvCxnSpPr>
          <p:nvPr/>
        </p:nvCxnSpPr>
        <p:spPr bwMode="auto">
          <a:xfrm flipH="1" flipV="1">
            <a:off x="3764642" y="3408808"/>
            <a:ext cx="531813" cy="302477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7" name="AutoShape 69"/>
          <p:cNvCxnSpPr>
            <a:cxnSpLocks noChangeShapeType="1"/>
          </p:cNvCxnSpPr>
          <p:nvPr/>
        </p:nvCxnSpPr>
        <p:spPr bwMode="auto">
          <a:xfrm flipH="1" flipV="1">
            <a:off x="4296455" y="3407220"/>
            <a:ext cx="26987" cy="304065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8" name="AutoShape 69"/>
          <p:cNvCxnSpPr>
            <a:cxnSpLocks noChangeShapeType="1"/>
          </p:cNvCxnSpPr>
          <p:nvPr/>
        </p:nvCxnSpPr>
        <p:spPr bwMode="auto">
          <a:xfrm flipV="1">
            <a:off x="3764642" y="3407220"/>
            <a:ext cx="531813" cy="30565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</p:spTree>
    <p:extLst>
      <p:ext uri="{BB962C8B-B14F-4D97-AF65-F5344CB8AC3E}">
        <p14:creationId xmlns:p14="http://schemas.microsoft.com/office/powerpoint/2010/main" val="90773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192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436251"/>
              </p:ext>
            </p:extLst>
          </p:nvPr>
        </p:nvGraphicFramePr>
        <p:xfrm>
          <a:off x="517759" y="1394144"/>
          <a:ext cx="8835791" cy="1110402"/>
        </p:xfrm>
        <a:graphic>
          <a:graphicData uri="http://schemas.openxmlformats.org/drawingml/2006/table">
            <a:tbl>
              <a:tblPr/>
              <a:tblGrid>
                <a:gridCol w="961906"/>
                <a:gridCol w="1482610"/>
                <a:gridCol w="1019175"/>
                <a:gridCol w="2186595"/>
                <a:gridCol w="1246909"/>
                <a:gridCol w="1274860"/>
                <a:gridCol w="663736"/>
              </a:tblGrid>
              <a:tr h="37013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시스템구분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Hostname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장애명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테스트코드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예상결과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비고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1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DB_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DB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 SVR   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/>
                          <a:ea typeface="+mn-ea"/>
                          <a:cs typeface="+mn-cs"/>
                        </a:rPr>
                        <a:t>#01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pflbdb01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RAC DBMS </a:t>
                      </a:r>
                      <a:r>
                        <a:rPr lang="ko-KR" alt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인스턴스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#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개 종료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1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선택적복지</a:t>
                      </a:r>
                      <a:r>
                        <a:rPr lang="ko-KR" altLang="en-US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DB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SVR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#02</a:t>
                      </a:r>
                      <a:endParaRPr lang="en-US" altLang="ko-KR" sz="11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pflbdb02</a:t>
                      </a:r>
                      <a:endParaRPr lang="en-US" altLang="ko-KR" sz="1100" b="0" i="0" u="none" strike="noStrike" kern="1200" dirty="0">
                        <a:solidFill>
                          <a:srgbClr val="000000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RAC DBMS </a:t>
                      </a:r>
                      <a:r>
                        <a:rPr lang="ko-KR" altLang="en-US" sz="1100" b="0" i="0" u="none" strike="noStrike" baseline="0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인스턴스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#2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개 종료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2" name="Rectangle 3"/>
          <p:cNvSpPr txBox="1">
            <a:spLocks noChangeArrowheads="1"/>
          </p:cNvSpPr>
          <p:nvPr/>
        </p:nvSpPr>
        <p:spPr bwMode="auto">
          <a:xfrm>
            <a:off x="517759" y="963366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 lvl="0">
              <a:lnSpc>
                <a:spcPct val="120000"/>
              </a:lnSpc>
              <a:defRPr/>
            </a:pPr>
            <a:r>
              <a:rPr lang="en-US" altLang="en-US" sz="1400" b="1" u="sng" dirty="0">
                <a:ea typeface="맑은 고딕" pitchFamily="50" charset="-127"/>
              </a:rPr>
              <a:t>[</a:t>
            </a:r>
            <a:r>
              <a:rPr lang="ko-KR" altLang="en-US" sz="1400" b="1" u="sng" dirty="0">
                <a:ea typeface="맑은 고딕" pitchFamily="50" charset="-127"/>
              </a:rPr>
              <a:t>예상 결과</a:t>
            </a:r>
            <a:r>
              <a:rPr lang="en-US" altLang="ko-KR" sz="1400" b="1" u="sng" dirty="0">
                <a:ea typeface="맑은 고딕" pitchFamily="50" charset="-127"/>
              </a:rPr>
              <a:t>]</a:t>
            </a: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DB Server </a:t>
            </a:r>
            <a:r>
              <a:rPr lang="ko-KR" altLang="en-US" sz="1400" b="1" dirty="0" smtClean="0">
                <a:ea typeface="맑은 고딕" pitchFamily="50" charset="-127"/>
              </a:rPr>
              <a:t>강제 종료 </a:t>
            </a:r>
            <a:r>
              <a:rPr lang="en-US" altLang="ko-KR" sz="1400" b="1" dirty="0" smtClean="0">
                <a:ea typeface="맑은 고딕" pitchFamily="50" charset="-127"/>
              </a:rPr>
              <a:t>(1/1)</a:t>
            </a:r>
            <a:endParaRPr kumimoji="0" lang="en-US" altLang="ko-KR" sz="1400" b="1" kern="0" dirty="0">
              <a:solidFill>
                <a:prstClr val="black"/>
              </a:solidFill>
              <a:ea typeface="맑은 고딕" pitchFamily="50" charset="-127"/>
            </a:endParaRPr>
          </a:p>
        </p:txBody>
      </p:sp>
      <p:sp>
        <p:nvSpPr>
          <p:cNvPr id="6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4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-3) </a:t>
            </a:r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WAS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가용성 테스트 시나리오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002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385986"/>
              </p:ext>
            </p:extLst>
          </p:nvPr>
        </p:nvGraphicFramePr>
        <p:xfrm>
          <a:off x="415925" y="2858534"/>
          <a:ext cx="9074151" cy="3017921"/>
        </p:xfrm>
        <a:graphic>
          <a:graphicData uri="http://schemas.openxmlformats.org/drawingml/2006/table">
            <a:tbl>
              <a:tblPr/>
              <a:tblGrid>
                <a:gridCol w="1252660"/>
                <a:gridCol w="1277495"/>
                <a:gridCol w="5136478"/>
                <a:gridCol w="1407518"/>
              </a:tblGrid>
              <a:tr h="323451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문서개정이력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7372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34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문서명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가용성 테스트 계획서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–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인터넷 공통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미들웨어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(Web/WAS)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7372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34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날 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내 용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</a:tr>
              <a:tr h="26880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80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80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8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8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80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0927"/>
              </p:ext>
            </p:extLst>
          </p:nvPr>
        </p:nvGraphicFramePr>
        <p:xfrm>
          <a:off x="415925" y="1103685"/>
          <a:ext cx="9074151" cy="1718784"/>
        </p:xfrm>
        <a:graphic>
          <a:graphicData uri="http://schemas.openxmlformats.org/drawingml/2006/table">
            <a:tbl>
              <a:tblPr/>
              <a:tblGrid>
                <a:gridCol w="1981286"/>
                <a:gridCol w="2685535"/>
                <a:gridCol w="2281881"/>
                <a:gridCol w="2125449"/>
              </a:tblGrid>
              <a:tr h="310606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사용 권한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3204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1060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구 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소 속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성 명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날 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</a:tr>
              <a:tr h="27601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 성 자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OSC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198438" marR="0" lvl="2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홍 재 우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01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검 토 자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삼성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SDS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김 흥 수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2017.04.07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01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승 인 자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08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idx="4294967295"/>
          </p:nvPr>
        </p:nvSpPr>
        <p:spPr>
          <a:xfrm>
            <a:off x="955589" y="1519280"/>
            <a:ext cx="4151870" cy="1420813"/>
          </a:xfrm>
          <a:prstGeom prst="rect">
            <a:avLst/>
          </a:prstGeom>
        </p:spPr>
        <p:txBody>
          <a:bodyPr wrap="square" lIns="36000" tIns="72000" rIns="36000" bIns="72000" anchor="ctr" anchorCtr="0">
            <a:spAutoFit/>
          </a:bodyPr>
          <a:lstStyle/>
          <a:p>
            <a:pPr marL="400050" indent="-400050">
              <a:lnSpc>
                <a:spcPct val="100000"/>
              </a:lnSpc>
              <a:buClr>
                <a:srgbClr val="00B0F0"/>
              </a:buClr>
              <a:buFont typeface="+mj-lt"/>
              <a:buAutoNum type="arabicPeriod"/>
            </a:pPr>
            <a:r>
              <a:rPr lang="ko-KR" altLang="en-US" sz="1800" b="1" dirty="0">
                <a:solidFill>
                  <a:srgbClr val="00B0F0"/>
                </a:solidFill>
                <a:latin typeface="+mn-ea"/>
              </a:rPr>
              <a:t> 개요</a:t>
            </a:r>
          </a:p>
          <a:p>
            <a:pPr marL="400050" indent="-400050">
              <a:lnSpc>
                <a:spcPct val="100000"/>
              </a:lnSpc>
              <a:buClr>
                <a:srgbClr val="00B0F0"/>
              </a:buClr>
              <a:buFont typeface="+mj-lt"/>
              <a:buAutoNum type="arabicPeriod"/>
            </a:pPr>
            <a:r>
              <a:rPr lang="ko-KR" altLang="en-US" sz="1800" b="1" dirty="0">
                <a:solidFill>
                  <a:srgbClr val="00B0F0"/>
                </a:solidFill>
                <a:latin typeface="+mn-ea"/>
              </a:rPr>
              <a:t> 테스트 대상 서버 리스트</a:t>
            </a:r>
          </a:p>
          <a:p>
            <a:pPr marL="400050" indent="-400050">
              <a:lnSpc>
                <a:spcPct val="100000"/>
              </a:lnSpc>
              <a:buClr>
                <a:srgbClr val="00B0F0"/>
              </a:buClr>
              <a:buFont typeface="+mj-lt"/>
              <a:buAutoNum type="arabicPeriod"/>
            </a:pPr>
            <a:r>
              <a:rPr lang="ko-KR" altLang="en-US" sz="1800" b="1" dirty="0">
                <a:solidFill>
                  <a:srgbClr val="00B0F0"/>
                </a:solidFill>
                <a:latin typeface="+mn-ea"/>
              </a:rPr>
              <a:t> 테스트 일정</a:t>
            </a:r>
          </a:p>
          <a:p>
            <a:pPr marL="400050" indent="-400050">
              <a:lnSpc>
                <a:spcPct val="100000"/>
              </a:lnSpc>
              <a:buClr>
                <a:srgbClr val="00B0F0"/>
              </a:buClr>
              <a:buFont typeface="+mj-lt"/>
              <a:buAutoNum type="arabicPeriod"/>
            </a:pPr>
            <a:r>
              <a:rPr lang="ko-KR" altLang="en-US" sz="1800" b="1" dirty="0">
                <a:solidFill>
                  <a:srgbClr val="00B0F0"/>
                </a:solidFill>
                <a:latin typeface="+mn-ea"/>
              </a:rPr>
              <a:t> 테스트 시나리오</a:t>
            </a:r>
          </a:p>
        </p:txBody>
      </p:sp>
    </p:spTree>
    <p:extLst>
      <p:ext uri="{BB962C8B-B14F-4D97-AF65-F5344CB8AC3E}">
        <p14:creationId xmlns:p14="http://schemas.microsoft.com/office/powerpoint/2010/main" val="285995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개요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480186"/>
              </p:ext>
            </p:extLst>
          </p:nvPr>
        </p:nvGraphicFramePr>
        <p:xfrm>
          <a:off x="495300" y="1592328"/>
          <a:ext cx="8945880" cy="2508399"/>
        </p:xfrm>
        <a:graphic>
          <a:graphicData uri="http://schemas.openxmlformats.org/drawingml/2006/table">
            <a:tbl>
              <a:tblPr/>
              <a:tblGrid>
                <a:gridCol w="905988"/>
                <a:gridCol w="2538323"/>
                <a:gridCol w="3850602"/>
                <a:gridCol w="1650967"/>
              </a:tblGrid>
              <a:tr h="31959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세부내용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77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1. Web Server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다중 구성된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 Server Instance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로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밸런싱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되어 서비스 영향도 없음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.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2. WEB Server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다중 구성된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 Server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로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밸런싱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되어 서비스 영향도 없음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.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WAS Server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다중 구성된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WAS Server Instance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로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밸런싱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되어 서비스 영향도 없음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. (Session Cluster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설정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2. WAS Server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다중 구성된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WAS Server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로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밸런싱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되어 서비스 영향도 없음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.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3.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DataSource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Fail-Over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테스트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다중 구성된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DB Connection Pool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을 사용해서 서비스 영향도 없음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.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17759" y="963366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1400" b="1" kern="0" dirty="0">
                <a:solidFill>
                  <a:prstClr val="black"/>
                </a:solidFill>
                <a:ea typeface="맑은 고딕" pitchFamily="50" charset="-127"/>
              </a:rPr>
              <a:t>■</a:t>
            </a:r>
            <a:r>
              <a:rPr kumimoji="0" lang="en-US" altLang="ko-KR" sz="1400" b="1" kern="0" dirty="0" smtClean="0">
                <a:solidFill>
                  <a:prstClr val="black"/>
                </a:solidFill>
                <a:ea typeface="맑은 고딕" pitchFamily="50" charset="-127"/>
              </a:rPr>
              <a:t> </a:t>
            </a:r>
            <a:r>
              <a:rPr kumimoji="0" lang="ko-KR" altLang="en-US" sz="1400" b="1" kern="0" dirty="0" smtClean="0">
                <a:solidFill>
                  <a:prstClr val="black"/>
                </a:solidFill>
                <a:ea typeface="맑은 고딕" pitchFamily="50" charset="-127"/>
              </a:rPr>
              <a:t>테스트 항목</a:t>
            </a:r>
            <a:endParaRPr kumimoji="0" lang="en-US" altLang="ko-KR" sz="1400" b="1" kern="0" dirty="0" smtClean="0">
              <a:solidFill>
                <a:prstClr val="black"/>
              </a:solidFill>
              <a:ea typeface="맑은 고딕" pitchFamily="50" charset="-127"/>
            </a:endParaRPr>
          </a:p>
          <a:p>
            <a:pPr>
              <a:lnSpc>
                <a:spcPct val="120000"/>
              </a:lnSpc>
              <a:defRPr/>
            </a:pPr>
            <a:r>
              <a:rPr kumimoji="0" lang="ko-KR" altLang="en-US" sz="1400" kern="0" dirty="0" smtClean="0">
                <a:solidFill>
                  <a:prstClr val="black"/>
                </a:solidFill>
                <a:ea typeface="맑은 고딕" pitchFamily="50" charset="-127"/>
              </a:rPr>
              <a:t>장애유발 가능한 항목에 대하여 사전에 가용성 테스트 수행을 통하여 시스템의 안정성을 확보함</a:t>
            </a:r>
            <a:endParaRPr kumimoji="0" lang="en-US" altLang="ko-KR" sz="1400" kern="0" dirty="0" smtClean="0">
              <a:solidFill>
                <a:prstClr val="black"/>
              </a:solidFill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4236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93138"/>
              </p:ext>
            </p:extLst>
          </p:nvPr>
        </p:nvGraphicFramePr>
        <p:xfrm>
          <a:off x="574580" y="1099514"/>
          <a:ext cx="8712968" cy="590516"/>
        </p:xfrm>
        <a:graphic>
          <a:graphicData uri="http://schemas.openxmlformats.org/drawingml/2006/table">
            <a:tbl>
              <a:tblPr/>
              <a:tblGrid>
                <a:gridCol w="707775"/>
                <a:gridCol w="1513176"/>
                <a:gridCol w="2562639"/>
                <a:gridCol w="2098922"/>
                <a:gridCol w="1830456"/>
              </a:tblGrid>
              <a:tr h="2067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NO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구분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서버명</a:t>
                      </a:r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hostname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노드</a:t>
                      </a:r>
                      <a:endParaRPr lang="ko-KR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91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운영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Web Server #1, #2</a:t>
                      </a:r>
                      <a:endParaRPr lang="ko-KR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pflbwb01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pflbwb02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2-node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인터넷공통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WAS Server #1, #2</a:t>
                      </a:r>
                      <a:endParaRPr lang="ko-KR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pflbap01,  pflbap02</a:t>
                      </a:r>
                      <a:endParaRPr lang="en-US" altLang="ko-KR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2-node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대상 서버 리스트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1700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일정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3550" y="1013297"/>
            <a:ext cx="9306448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5000"/>
              </a:lnSpc>
            </a:pPr>
            <a:r>
              <a:rPr lang="ko-KR" altLang="en-US" sz="1200" dirty="0" smtClean="0">
                <a:latin typeface="+mn-lt"/>
                <a:ea typeface="맑은 고딕" pitchFamily="50" charset="-127"/>
              </a:rPr>
              <a:t>시스템 장</a:t>
            </a:r>
            <a:r>
              <a:rPr lang="ko-KR" altLang="en-US" sz="1200" dirty="0">
                <a:latin typeface="+mn-lt"/>
                <a:ea typeface="맑은 고딕" pitchFamily="50" charset="-127"/>
              </a:rPr>
              <a:t>애</a:t>
            </a:r>
            <a:r>
              <a:rPr lang="ko-KR" altLang="en-US" sz="1200" dirty="0" smtClean="0">
                <a:latin typeface="+mn-lt"/>
                <a:ea typeface="맑은 고딕" pitchFamily="50" charset="-127"/>
              </a:rPr>
              <a:t> 테스트는 사전준비</a:t>
            </a:r>
            <a:r>
              <a:rPr lang="en-US" altLang="ko-KR" sz="1200" dirty="0" smtClean="0">
                <a:latin typeface="+mn-lt"/>
                <a:ea typeface="맑은 고딕" pitchFamily="50" charset="-127"/>
              </a:rPr>
              <a:t>, </a:t>
            </a:r>
            <a:r>
              <a:rPr lang="ko-KR" altLang="en-US" sz="1200" dirty="0" smtClean="0">
                <a:latin typeface="+mn-lt"/>
                <a:ea typeface="맑은 고딕" pitchFamily="50" charset="-127"/>
              </a:rPr>
              <a:t>장애 테스트 수행 및 결과정리 </a:t>
            </a:r>
            <a:r>
              <a:rPr lang="en-US" altLang="ko-KR" sz="1200" dirty="0" smtClean="0">
                <a:latin typeface="+mn-lt"/>
                <a:ea typeface="맑은 고딕" pitchFamily="50" charset="-127"/>
              </a:rPr>
              <a:t>TASK</a:t>
            </a:r>
            <a:r>
              <a:rPr lang="ko-KR" altLang="en-US" sz="1200" dirty="0" smtClean="0">
                <a:latin typeface="+mn-lt"/>
                <a:ea typeface="맑은 고딕" pitchFamily="50" charset="-127"/>
              </a:rPr>
              <a:t>로 추진함</a:t>
            </a:r>
            <a:endParaRPr lang="en-US" altLang="ko-KR" sz="1200" dirty="0" smtClean="0">
              <a:latin typeface="+mn-lt"/>
              <a:ea typeface="맑은 고딕" pitchFamily="50" charset="-127"/>
            </a:endParaRPr>
          </a:p>
        </p:txBody>
      </p:sp>
      <p:graphicFrame>
        <p:nvGraphicFramePr>
          <p:cNvPr id="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474279"/>
              </p:ext>
            </p:extLst>
          </p:nvPr>
        </p:nvGraphicFramePr>
        <p:xfrm>
          <a:off x="501646" y="1655628"/>
          <a:ext cx="8061748" cy="2468135"/>
        </p:xfrm>
        <a:graphic>
          <a:graphicData uri="http://schemas.openxmlformats.org/drawingml/2006/table">
            <a:tbl>
              <a:tblPr/>
              <a:tblGrid>
                <a:gridCol w="1339080"/>
                <a:gridCol w="3162244"/>
                <a:gridCol w="445053"/>
                <a:gridCol w="445053"/>
                <a:gridCol w="445053"/>
                <a:gridCol w="445053"/>
                <a:gridCol w="445053"/>
                <a:gridCol w="445053"/>
                <a:gridCol w="445053"/>
                <a:gridCol w="445053"/>
              </a:tblGrid>
              <a:tr h="53181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TASK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세부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Activity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uLnTx/>
                          <a:uFillTx/>
                          <a:latin typeface="맑은 고딕" pitchFamily="50" charset="-127"/>
                          <a:ea typeface="+mn-ea"/>
                          <a:cs typeface="+mn-cs"/>
                        </a:rPr>
                        <a:t>6</a:t>
                      </a:r>
                      <a:r>
                        <a:rPr kumimoji="1" lang="ko-KR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uLnTx/>
                          <a:uFillTx/>
                          <a:latin typeface="맑은 고딕" pitchFamily="50" charset="-127"/>
                          <a:ea typeface="+mn-ea"/>
                          <a:cs typeface="+mn-cs"/>
                        </a:rPr>
                        <a:t>월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1606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05~09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(5)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12~16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(5)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19~23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(5)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26~30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(5)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03~07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(5)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10~14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(5)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17~21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(5)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24~28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(5)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506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사전준비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 대상 선정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및 보완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06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 수행 시나리오 작성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및 보완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0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가용성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 수행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서버 장애 테스트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주 센터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0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결과정리</a:t>
                      </a: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20202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 결과서 작성</a:t>
                      </a:r>
                    </a:p>
                  </a:txBody>
                  <a:tcPr marL="36000" marR="36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2020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9185" y="5781675"/>
            <a:ext cx="4846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latin typeface="+mn-ea"/>
                <a:ea typeface="+mn-ea"/>
              </a:rPr>
              <a:t>※ </a:t>
            </a:r>
            <a:r>
              <a:rPr lang="ko-KR" altLang="en-US" sz="1000" dirty="0" smtClean="0">
                <a:latin typeface="+mn-ea"/>
                <a:ea typeface="+mn-ea"/>
              </a:rPr>
              <a:t>상기 일정은 시스템 구축 및 어플리케이션 진행 상황</a:t>
            </a:r>
            <a:r>
              <a:rPr lang="en-US" altLang="ko-KR" sz="1000" dirty="0">
                <a:latin typeface="+mn-ea"/>
                <a:ea typeface="+mn-ea"/>
              </a:rPr>
              <a:t> </a:t>
            </a:r>
            <a:r>
              <a:rPr lang="ko-KR" altLang="en-US" sz="1000" dirty="0" smtClean="0">
                <a:latin typeface="+mn-ea"/>
                <a:ea typeface="+mn-ea"/>
              </a:rPr>
              <a:t>등에 따라 변경될 수 있음</a:t>
            </a:r>
            <a:endParaRPr lang="ko-KR" altLang="en-US" sz="1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9969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1922" name="Group 2"/>
          <p:cNvGraphicFramePr>
            <a:graphicFrameLocks noGrp="1"/>
          </p:cNvGraphicFramePr>
          <p:nvPr>
            <p:extLst/>
          </p:nvPr>
        </p:nvGraphicFramePr>
        <p:xfrm>
          <a:off x="473075" y="1279842"/>
          <a:ext cx="8853805" cy="4614930"/>
        </p:xfrm>
        <a:graphic>
          <a:graphicData uri="http://schemas.openxmlformats.org/drawingml/2006/table">
            <a:tbl>
              <a:tblPr/>
              <a:tblGrid>
                <a:gridCol w="628573"/>
                <a:gridCol w="3832908"/>
                <a:gridCol w="419560"/>
                <a:gridCol w="3972764"/>
              </a:tblGrid>
              <a:tr h="44048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케이스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 Server Instance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 종료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5075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설명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단일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노드내에서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강제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종료시에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서비스 처리 지속 확인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1632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케이스</a:t>
                      </a:r>
                      <a:b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도식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　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수행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절차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환경 파악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정상기동 및 업무 프로세스 확인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모니터링 프로그램 점검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장애발생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서비스중인 서버 내 특정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Kill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장애확인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프로세스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Kill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확인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서비스 지속 여부 확인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타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인스턴스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장애복구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프로세스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재기동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나머지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인스턴스로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서비스 정상 수행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1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점검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이상여부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2. WEB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가용성 테스트 시나리오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AutoShape 27"/>
          <p:cNvSpPr>
            <a:spLocks noChangeArrowheads="1"/>
          </p:cNvSpPr>
          <p:nvPr/>
        </p:nvSpPr>
        <p:spPr bwMode="auto">
          <a:xfrm>
            <a:off x="2640117" y="3350194"/>
            <a:ext cx="503237" cy="493441"/>
          </a:xfrm>
          <a:prstGeom prst="rightArrow">
            <a:avLst>
              <a:gd name="adj1" fmla="val 50000"/>
              <a:gd name="adj2" fmla="val 43784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ko-KR" altLang="en-US">
              <a:ea typeface="맑은 고딕" pitchFamily="50" charset="-127"/>
            </a:endParaRPr>
          </a:p>
        </p:txBody>
      </p:sp>
      <p:grpSp>
        <p:nvGrpSpPr>
          <p:cNvPr id="19" name="Group 30"/>
          <p:cNvGrpSpPr>
            <a:grpSpLocks/>
          </p:cNvGrpSpPr>
          <p:nvPr/>
        </p:nvGrpSpPr>
        <p:grpSpPr bwMode="auto">
          <a:xfrm>
            <a:off x="1352550" y="3047722"/>
            <a:ext cx="485775" cy="644525"/>
            <a:chOff x="2104" y="928"/>
            <a:chExt cx="419" cy="537"/>
          </a:xfrm>
        </p:grpSpPr>
        <p:pic>
          <p:nvPicPr>
            <p:cNvPr id="20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21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26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27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22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23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24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25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28" name="Group 39"/>
          <p:cNvGrpSpPr>
            <a:grpSpLocks/>
          </p:cNvGrpSpPr>
          <p:nvPr/>
        </p:nvGrpSpPr>
        <p:grpSpPr bwMode="auto">
          <a:xfrm>
            <a:off x="1884363" y="3046134"/>
            <a:ext cx="485775" cy="644525"/>
            <a:chOff x="2704" y="927"/>
            <a:chExt cx="419" cy="537"/>
          </a:xfrm>
        </p:grpSpPr>
        <p:pic>
          <p:nvPicPr>
            <p:cNvPr id="29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30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35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36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31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32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33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34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37" name="Picture 64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92263" y="2580997"/>
            <a:ext cx="195262" cy="268287"/>
          </a:xfrm>
          <a:prstGeom prst="rect">
            <a:avLst/>
          </a:prstGeom>
          <a:noFill/>
        </p:spPr>
      </p:pic>
      <p:pic>
        <p:nvPicPr>
          <p:cNvPr id="38" name="Picture 65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58975" y="2580997"/>
            <a:ext cx="195263" cy="268287"/>
          </a:xfrm>
          <a:prstGeom prst="rect">
            <a:avLst/>
          </a:prstGeom>
          <a:noFill/>
        </p:spPr>
      </p:pic>
      <p:cxnSp>
        <p:nvCxnSpPr>
          <p:cNvPr id="39" name="AutoShape 69"/>
          <p:cNvCxnSpPr>
            <a:cxnSpLocks noChangeShapeType="1"/>
          </p:cNvCxnSpPr>
          <p:nvPr/>
        </p:nvCxnSpPr>
        <p:spPr bwMode="auto">
          <a:xfrm flipV="1">
            <a:off x="1535113" y="2849284"/>
            <a:ext cx="155575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40" name="AutoShape 70"/>
          <p:cNvCxnSpPr>
            <a:cxnSpLocks noChangeShapeType="1"/>
          </p:cNvCxnSpPr>
          <p:nvPr/>
        </p:nvCxnSpPr>
        <p:spPr bwMode="auto">
          <a:xfrm flipV="1">
            <a:off x="1668463" y="2849284"/>
            <a:ext cx="388937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41" name="AutoShape 71"/>
          <p:cNvCxnSpPr>
            <a:cxnSpLocks noChangeShapeType="1"/>
          </p:cNvCxnSpPr>
          <p:nvPr/>
        </p:nvCxnSpPr>
        <p:spPr bwMode="auto">
          <a:xfrm>
            <a:off x="1690688" y="2849284"/>
            <a:ext cx="385762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42" name="AutoShape 72"/>
          <p:cNvCxnSpPr>
            <a:cxnSpLocks noChangeShapeType="1"/>
          </p:cNvCxnSpPr>
          <p:nvPr/>
        </p:nvCxnSpPr>
        <p:spPr bwMode="auto">
          <a:xfrm>
            <a:off x="2057400" y="2849284"/>
            <a:ext cx="150813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pic>
        <p:nvPicPr>
          <p:cNvPr id="43" name="Picture 120" descr="Picture30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876" y="5125226"/>
            <a:ext cx="553253" cy="53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AutoShape 69"/>
          <p:cNvCxnSpPr>
            <a:cxnSpLocks noChangeShapeType="1"/>
            <a:stCxn id="43" idx="0"/>
            <a:endCxn id="82" idx="2"/>
          </p:cNvCxnSpPr>
          <p:nvPr/>
        </p:nvCxnSpPr>
        <p:spPr bwMode="auto">
          <a:xfrm flipH="1" flipV="1">
            <a:off x="1602558" y="4827412"/>
            <a:ext cx="173945" cy="297814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45" name="AutoShape 70"/>
          <p:cNvCxnSpPr>
            <a:cxnSpLocks noChangeShapeType="1"/>
            <a:stCxn id="43" idx="0"/>
            <a:endCxn id="96" idx="2"/>
          </p:cNvCxnSpPr>
          <p:nvPr/>
        </p:nvCxnSpPr>
        <p:spPr bwMode="auto">
          <a:xfrm flipV="1">
            <a:off x="1776503" y="4825824"/>
            <a:ext cx="357868" cy="29940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grpSp>
        <p:nvGrpSpPr>
          <p:cNvPr id="46" name="Group 30"/>
          <p:cNvGrpSpPr>
            <a:grpSpLocks/>
          </p:cNvGrpSpPr>
          <p:nvPr/>
        </p:nvGrpSpPr>
        <p:grpSpPr bwMode="auto">
          <a:xfrm>
            <a:off x="3413152" y="3047722"/>
            <a:ext cx="485775" cy="644525"/>
            <a:chOff x="2104" y="928"/>
            <a:chExt cx="419" cy="537"/>
          </a:xfrm>
        </p:grpSpPr>
        <p:pic>
          <p:nvPicPr>
            <p:cNvPr id="47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48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53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54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49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50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51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52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55" name="Group 39"/>
          <p:cNvGrpSpPr>
            <a:grpSpLocks/>
          </p:cNvGrpSpPr>
          <p:nvPr/>
        </p:nvGrpSpPr>
        <p:grpSpPr bwMode="auto">
          <a:xfrm>
            <a:off x="3944965" y="3046134"/>
            <a:ext cx="485775" cy="644525"/>
            <a:chOff x="2704" y="927"/>
            <a:chExt cx="419" cy="537"/>
          </a:xfrm>
        </p:grpSpPr>
        <p:pic>
          <p:nvPicPr>
            <p:cNvPr id="56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57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62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64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58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59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60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65" name="Picture 64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2865" y="2580997"/>
            <a:ext cx="195262" cy="268287"/>
          </a:xfrm>
          <a:prstGeom prst="rect">
            <a:avLst/>
          </a:prstGeom>
          <a:noFill/>
        </p:spPr>
      </p:pic>
      <p:pic>
        <p:nvPicPr>
          <p:cNvPr id="66" name="Picture 65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9577" y="2580997"/>
            <a:ext cx="195263" cy="268287"/>
          </a:xfrm>
          <a:prstGeom prst="rect">
            <a:avLst/>
          </a:prstGeom>
          <a:noFill/>
        </p:spPr>
      </p:pic>
      <p:cxnSp>
        <p:nvCxnSpPr>
          <p:cNvPr id="67" name="AutoShape 69"/>
          <p:cNvCxnSpPr>
            <a:cxnSpLocks noChangeShapeType="1"/>
          </p:cNvCxnSpPr>
          <p:nvPr/>
        </p:nvCxnSpPr>
        <p:spPr bwMode="auto">
          <a:xfrm flipV="1">
            <a:off x="3595715" y="2849284"/>
            <a:ext cx="155575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68" name="AutoShape 70"/>
          <p:cNvCxnSpPr>
            <a:cxnSpLocks noChangeShapeType="1"/>
          </p:cNvCxnSpPr>
          <p:nvPr/>
        </p:nvCxnSpPr>
        <p:spPr bwMode="auto">
          <a:xfrm flipV="1">
            <a:off x="3729065" y="2849284"/>
            <a:ext cx="388937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69" name="AutoShape 71"/>
          <p:cNvCxnSpPr>
            <a:cxnSpLocks noChangeShapeType="1"/>
          </p:cNvCxnSpPr>
          <p:nvPr/>
        </p:nvCxnSpPr>
        <p:spPr bwMode="auto">
          <a:xfrm>
            <a:off x="3751290" y="2849284"/>
            <a:ext cx="385762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70" name="AutoShape 72"/>
          <p:cNvCxnSpPr>
            <a:cxnSpLocks noChangeShapeType="1"/>
          </p:cNvCxnSpPr>
          <p:nvPr/>
        </p:nvCxnSpPr>
        <p:spPr bwMode="auto">
          <a:xfrm>
            <a:off x="4118002" y="2849284"/>
            <a:ext cx="150813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pic>
        <p:nvPicPr>
          <p:cNvPr id="71" name="Picture 120" descr="Picture30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300" y="5087089"/>
            <a:ext cx="553253" cy="53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2" name="AutoShape 69"/>
          <p:cNvCxnSpPr>
            <a:cxnSpLocks noChangeShapeType="1"/>
            <a:stCxn id="71" idx="0"/>
          </p:cNvCxnSpPr>
          <p:nvPr/>
        </p:nvCxnSpPr>
        <p:spPr bwMode="auto">
          <a:xfrm flipH="1" flipV="1">
            <a:off x="3606009" y="4858181"/>
            <a:ext cx="292918" cy="22890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83" name="AutoShape 70"/>
          <p:cNvCxnSpPr>
            <a:cxnSpLocks noChangeShapeType="1"/>
            <a:stCxn id="71" idx="0"/>
            <a:endCxn id="114" idx="2"/>
          </p:cNvCxnSpPr>
          <p:nvPr/>
        </p:nvCxnSpPr>
        <p:spPr bwMode="auto">
          <a:xfrm flipV="1">
            <a:off x="3898927" y="4825824"/>
            <a:ext cx="296046" cy="261265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sp>
        <p:nvSpPr>
          <p:cNvPr id="85" name="Rectangle 188" descr="o1"/>
          <p:cNvSpPr>
            <a:spLocks noChangeArrowheads="1"/>
          </p:cNvSpPr>
          <p:nvPr/>
        </p:nvSpPr>
        <p:spPr bwMode="auto">
          <a:xfrm>
            <a:off x="1214528" y="3462953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b="0" dirty="0">
              <a:ea typeface="맑은 고딕" pitchFamily="50" charset="-127"/>
            </a:endParaRPr>
          </a:p>
        </p:txBody>
      </p:sp>
      <p:sp>
        <p:nvSpPr>
          <p:cNvPr id="86" name="Rectangle 188" descr="o1"/>
          <p:cNvSpPr>
            <a:spLocks noChangeArrowheads="1"/>
          </p:cNvSpPr>
          <p:nvPr/>
        </p:nvSpPr>
        <p:spPr bwMode="auto">
          <a:xfrm>
            <a:off x="1821357" y="3462953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Instance#n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87" name="Rectangle 188" descr="o1"/>
          <p:cNvSpPr>
            <a:spLocks noChangeArrowheads="1"/>
          </p:cNvSpPr>
          <p:nvPr/>
        </p:nvSpPr>
        <p:spPr bwMode="auto">
          <a:xfrm>
            <a:off x="3273052" y="3471499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dirty="0">
              <a:ea typeface="맑은 고딕" pitchFamily="50" charset="-127"/>
            </a:endParaRPr>
          </a:p>
        </p:txBody>
      </p:sp>
      <p:pic>
        <p:nvPicPr>
          <p:cNvPr id="73" name="Picture 246" descr="MCj0432537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87318" y="3436512"/>
            <a:ext cx="145443" cy="145443"/>
          </a:xfrm>
          <a:prstGeom prst="rect">
            <a:avLst/>
          </a:prstGeom>
          <a:noFill/>
        </p:spPr>
      </p:pic>
      <p:sp>
        <p:nvSpPr>
          <p:cNvPr id="77" name="Rectangle 3"/>
          <p:cNvSpPr txBox="1">
            <a:spLocks noChangeArrowheads="1"/>
          </p:cNvSpPr>
          <p:nvPr/>
        </p:nvSpPr>
        <p:spPr bwMode="auto">
          <a:xfrm>
            <a:off x="517759" y="963366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 lvl="0" defTabSz="914400" fontAlgn="ctr"/>
            <a:r>
              <a:rPr lang="en-US" altLang="ko-KR" sz="1400" b="1" dirty="0" smtClean="0">
                <a:ea typeface="맑은 고딕" pitchFamily="50" charset="-127"/>
              </a:rPr>
              <a:t>Case 1) Web Server Instance </a:t>
            </a:r>
            <a:r>
              <a:rPr lang="ko-KR" altLang="en-US" sz="1400" b="1" dirty="0" smtClean="0">
                <a:ea typeface="맑은 고딕" pitchFamily="50" charset="-127"/>
              </a:rPr>
              <a:t>장애</a:t>
            </a:r>
            <a:endParaRPr lang="ko-KR" altLang="en-US" sz="1400" b="1" dirty="0">
              <a:ea typeface="맑은 고딕" pitchFamily="50" charset="-127"/>
            </a:endParaRPr>
          </a:p>
        </p:txBody>
      </p:sp>
      <p:sp>
        <p:nvSpPr>
          <p:cNvPr id="78" name="Rectangle 188" descr="o1"/>
          <p:cNvSpPr>
            <a:spLocks noChangeArrowheads="1"/>
          </p:cNvSpPr>
          <p:nvPr/>
        </p:nvSpPr>
        <p:spPr bwMode="auto">
          <a:xfrm>
            <a:off x="4109117" y="3478617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dirty="0">
              <a:ea typeface="맑은 고딕" pitchFamily="50" charset="-127"/>
            </a:endParaRPr>
          </a:p>
        </p:txBody>
      </p:sp>
      <p:grpSp>
        <p:nvGrpSpPr>
          <p:cNvPr id="81" name="Group 30"/>
          <p:cNvGrpSpPr>
            <a:grpSpLocks/>
          </p:cNvGrpSpPr>
          <p:nvPr/>
        </p:nvGrpSpPr>
        <p:grpSpPr bwMode="auto">
          <a:xfrm>
            <a:off x="1359670" y="4182887"/>
            <a:ext cx="485775" cy="644525"/>
            <a:chOff x="2104" y="928"/>
            <a:chExt cx="419" cy="537"/>
          </a:xfrm>
        </p:grpSpPr>
        <p:pic>
          <p:nvPicPr>
            <p:cNvPr id="82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88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93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94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0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1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2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95" name="Group 39"/>
          <p:cNvGrpSpPr>
            <a:grpSpLocks/>
          </p:cNvGrpSpPr>
          <p:nvPr/>
        </p:nvGrpSpPr>
        <p:grpSpPr bwMode="auto">
          <a:xfrm>
            <a:off x="1891483" y="4181299"/>
            <a:ext cx="485775" cy="644525"/>
            <a:chOff x="2704" y="927"/>
            <a:chExt cx="419" cy="537"/>
          </a:xfrm>
        </p:grpSpPr>
        <p:pic>
          <p:nvPicPr>
            <p:cNvPr id="96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97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02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03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98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9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00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01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04" name="Group 30"/>
          <p:cNvGrpSpPr>
            <a:grpSpLocks/>
          </p:cNvGrpSpPr>
          <p:nvPr/>
        </p:nvGrpSpPr>
        <p:grpSpPr bwMode="auto">
          <a:xfrm>
            <a:off x="3420272" y="4182887"/>
            <a:ext cx="485775" cy="644525"/>
            <a:chOff x="2104" y="928"/>
            <a:chExt cx="419" cy="537"/>
          </a:xfrm>
        </p:grpSpPr>
        <p:pic>
          <p:nvPicPr>
            <p:cNvPr id="105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06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11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12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07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08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09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13" name="Group 39"/>
          <p:cNvGrpSpPr>
            <a:grpSpLocks/>
          </p:cNvGrpSpPr>
          <p:nvPr/>
        </p:nvGrpSpPr>
        <p:grpSpPr bwMode="auto">
          <a:xfrm>
            <a:off x="3952085" y="4181299"/>
            <a:ext cx="485775" cy="644525"/>
            <a:chOff x="2704" y="927"/>
            <a:chExt cx="419" cy="537"/>
          </a:xfrm>
        </p:grpSpPr>
        <p:pic>
          <p:nvPicPr>
            <p:cNvPr id="114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15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20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21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16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7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8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9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cxnSp>
        <p:nvCxnSpPr>
          <p:cNvPr id="126" name="AutoShape 69"/>
          <p:cNvCxnSpPr>
            <a:cxnSpLocks noChangeShapeType="1"/>
            <a:stCxn id="96" idx="0"/>
            <a:endCxn id="20" idx="2"/>
          </p:cNvCxnSpPr>
          <p:nvPr/>
        </p:nvCxnSpPr>
        <p:spPr bwMode="auto">
          <a:xfrm flipH="1" flipV="1">
            <a:off x="1595438" y="3692247"/>
            <a:ext cx="538933" cy="48905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27" name="AutoShape 69"/>
          <p:cNvCxnSpPr>
            <a:cxnSpLocks noChangeShapeType="1"/>
            <a:stCxn id="82" idx="0"/>
            <a:endCxn id="29" idx="2"/>
          </p:cNvCxnSpPr>
          <p:nvPr/>
        </p:nvCxnSpPr>
        <p:spPr bwMode="auto">
          <a:xfrm flipV="1">
            <a:off x="1602558" y="3690659"/>
            <a:ext cx="524693" cy="49222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28" name="AutoShape 69"/>
          <p:cNvCxnSpPr>
            <a:cxnSpLocks noChangeShapeType="1"/>
            <a:stCxn id="82" idx="0"/>
            <a:endCxn id="20" idx="2"/>
          </p:cNvCxnSpPr>
          <p:nvPr/>
        </p:nvCxnSpPr>
        <p:spPr bwMode="auto">
          <a:xfrm flipH="1" flipV="1">
            <a:off x="1595438" y="3692247"/>
            <a:ext cx="7120" cy="49064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29" name="AutoShape 69"/>
          <p:cNvCxnSpPr>
            <a:cxnSpLocks noChangeShapeType="1"/>
            <a:stCxn id="96" idx="0"/>
          </p:cNvCxnSpPr>
          <p:nvPr/>
        </p:nvCxnSpPr>
        <p:spPr bwMode="auto">
          <a:xfrm flipV="1">
            <a:off x="2134371" y="3700287"/>
            <a:ext cx="19459" cy="48101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1" name="AutoShape 69"/>
          <p:cNvCxnSpPr>
            <a:cxnSpLocks noChangeShapeType="1"/>
          </p:cNvCxnSpPr>
          <p:nvPr/>
        </p:nvCxnSpPr>
        <p:spPr bwMode="auto">
          <a:xfrm flipH="1" flipV="1">
            <a:off x="3662099" y="3673730"/>
            <a:ext cx="538933" cy="48905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2" name="AutoShape 69"/>
          <p:cNvCxnSpPr>
            <a:cxnSpLocks noChangeShapeType="1"/>
          </p:cNvCxnSpPr>
          <p:nvPr/>
        </p:nvCxnSpPr>
        <p:spPr bwMode="auto">
          <a:xfrm flipV="1">
            <a:off x="3669219" y="3672142"/>
            <a:ext cx="524693" cy="49222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3" name="AutoShape 69"/>
          <p:cNvCxnSpPr>
            <a:cxnSpLocks noChangeShapeType="1"/>
            <a:stCxn id="105" idx="0"/>
            <a:endCxn id="47" idx="2"/>
          </p:cNvCxnSpPr>
          <p:nvPr/>
        </p:nvCxnSpPr>
        <p:spPr bwMode="auto">
          <a:xfrm flipH="1" flipV="1">
            <a:off x="3656040" y="3692247"/>
            <a:ext cx="7120" cy="49064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4" name="AutoShape 69"/>
          <p:cNvCxnSpPr>
            <a:cxnSpLocks noChangeShapeType="1"/>
          </p:cNvCxnSpPr>
          <p:nvPr/>
        </p:nvCxnSpPr>
        <p:spPr bwMode="auto">
          <a:xfrm flipV="1">
            <a:off x="4201032" y="3681770"/>
            <a:ext cx="19459" cy="48101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</p:spTree>
    <p:extLst>
      <p:ext uri="{BB962C8B-B14F-4D97-AF65-F5344CB8AC3E}">
        <p14:creationId xmlns:p14="http://schemas.microsoft.com/office/powerpoint/2010/main" val="208612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192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977597"/>
              </p:ext>
            </p:extLst>
          </p:nvPr>
        </p:nvGraphicFramePr>
        <p:xfrm>
          <a:off x="517759" y="1394144"/>
          <a:ext cx="8835791" cy="1739220"/>
        </p:xfrm>
        <a:graphic>
          <a:graphicData uri="http://schemas.openxmlformats.org/drawingml/2006/table">
            <a:tbl>
              <a:tblPr/>
              <a:tblGrid>
                <a:gridCol w="961906"/>
                <a:gridCol w="1648096"/>
                <a:gridCol w="1085316"/>
                <a:gridCol w="1954968"/>
                <a:gridCol w="1246909"/>
                <a:gridCol w="1274860"/>
                <a:gridCol w="663736"/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시스템구분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Hostname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장애명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테스트코드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예상결과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비고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88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WEB_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선택적복지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WEB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#01/SVR1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pflbwb01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Web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강제 종료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User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선택적복지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WEB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#02/SVR1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pflbwb01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Web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강제 종료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Mobile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선택적복지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WEB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#01/SVR2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pflbwb02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Web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강제 종료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User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8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선택적복지</a:t>
                      </a:r>
                      <a:endParaRPr lang="en-US" altLang="ko-KR" sz="1100" b="0" i="0" u="none" strike="noStrike" kern="1200" dirty="0" smtClean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WEB</a:t>
                      </a:r>
                      <a:r>
                        <a:rPr lang="en-US" sz="1100" b="0" i="0" u="none" strike="noStrike" kern="1200" dirty="0" smtClean="0">
                          <a:solidFill>
                            <a:schemeClr val="tx1"/>
                          </a:solidFill>
                          <a:latin typeface="맑은 고딕"/>
                          <a:ea typeface="+mn-ea"/>
                          <a:cs typeface="+mn-cs"/>
                        </a:rPr>
                        <a:t>#02/SVR2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latin typeface="맑은 고딕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pflbwb02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Web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Svr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Instance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강제 종료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Mobile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2" name="Rectangle 3"/>
          <p:cNvSpPr txBox="1">
            <a:spLocks noChangeArrowheads="1"/>
          </p:cNvSpPr>
          <p:nvPr/>
        </p:nvSpPr>
        <p:spPr bwMode="auto">
          <a:xfrm>
            <a:off x="517759" y="963366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 lvl="0">
              <a:lnSpc>
                <a:spcPct val="120000"/>
              </a:lnSpc>
              <a:defRPr/>
            </a:pPr>
            <a:r>
              <a:rPr lang="en-US" altLang="en-US" sz="1400" b="1" u="sng" dirty="0" smtClean="0">
                <a:ea typeface="맑은 고딕" pitchFamily="50" charset="-127"/>
              </a:rPr>
              <a:t>[</a:t>
            </a:r>
            <a:r>
              <a:rPr lang="ko-KR" altLang="en-US" sz="1400" b="1" u="sng" dirty="0" smtClean="0">
                <a:ea typeface="맑은 고딕" pitchFamily="50" charset="-127"/>
              </a:rPr>
              <a:t>예상 결과</a:t>
            </a:r>
            <a:r>
              <a:rPr lang="en-US" altLang="ko-KR" sz="1400" b="1" u="sng" dirty="0" smtClean="0">
                <a:ea typeface="맑은 고딕" pitchFamily="50" charset="-127"/>
              </a:rPr>
              <a:t>]</a:t>
            </a:r>
            <a:r>
              <a:rPr lang="en-US" altLang="ko-KR" sz="1400" b="1" dirty="0" smtClean="0">
                <a:ea typeface="맑은 고딕" pitchFamily="50" charset="-127"/>
              </a:rPr>
              <a:t> Web Server</a:t>
            </a:r>
            <a:r>
              <a:rPr lang="en-US" altLang="en-US" sz="1400" b="1" dirty="0" smtClean="0">
                <a:ea typeface="맑은 고딕" pitchFamily="50" charset="-127"/>
              </a:rPr>
              <a:t> </a:t>
            </a:r>
            <a:r>
              <a:rPr lang="en-US" altLang="en-US" sz="1400" b="1" dirty="0">
                <a:ea typeface="맑은 고딕" pitchFamily="50" charset="-127"/>
              </a:rPr>
              <a:t>Instance </a:t>
            </a:r>
            <a:r>
              <a:rPr lang="ko-KR" altLang="en-US" sz="1400" b="1" dirty="0" smtClean="0">
                <a:ea typeface="맑은 고딕" pitchFamily="50" charset="-127"/>
              </a:rPr>
              <a:t>강제 종료 </a:t>
            </a:r>
            <a:r>
              <a:rPr lang="en-US" altLang="ko-KR" sz="1400" b="1" dirty="0" smtClean="0">
                <a:ea typeface="맑은 고딕" pitchFamily="50" charset="-127"/>
              </a:rPr>
              <a:t>(1/2)</a:t>
            </a:r>
            <a:endParaRPr kumimoji="0" lang="en-US" altLang="ko-KR" sz="1400" b="1" kern="0" dirty="0" smtClean="0">
              <a:ea typeface="맑은 고딕" pitchFamily="50" charset="-127"/>
            </a:endParaRPr>
          </a:p>
        </p:txBody>
      </p:sp>
      <p:sp>
        <p:nvSpPr>
          <p:cNvPr id="6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2. WEB </a:t>
            </a:r>
            <a:r>
              <a:rPr lang="ko-KR" altLang="en-US" sz="240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가용성 테스트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시나리오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087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1922" name="Group 2"/>
          <p:cNvGraphicFramePr>
            <a:graphicFrameLocks noGrp="1"/>
          </p:cNvGraphicFramePr>
          <p:nvPr>
            <p:extLst/>
          </p:nvPr>
        </p:nvGraphicFramePr>
        <p:xfrm>
          <a:off x="473075" y="1279842"/>
          <a:ext cx="8853805" cy="4560887"/>
        </p:xfrm>
        <a:graphic>
          <a:graphicData uri="http://schemas.openxmlformats.org/drawingml/2006/table">
            <a:tbl>
              <a:tblPr/>
              <a:tblGrid>
                <a:gridCol w="628573"/>
                <a:gridCol w="3832908"/>
                <a:gridCol w="419560"/>
                <a:gridCol w="3972764"/>
              </a:tblGrid>
              <a:tr h="44958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케이스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 Server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 종료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006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설명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Node Server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강제 종료 시에 나머지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Node Server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룰 통해 서비스 처리 지속 확인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0760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케이스</a:t>
                      </a:r>
                      <a:b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도식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　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수행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절차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환경 파악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정상기동 및 업무 프로세스 확인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모니터링 프로그램 점검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장애발생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한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Node Server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강제 종료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장애확인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Node Server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 확인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장애복구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Node Server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및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 SVR Instance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재기동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8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2238" marR="0" lvl="0" indent="-122238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나머지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Node Server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의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인스턴스들로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서비스 정상 수행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8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점검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ctr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이상여부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2. WEB </a:t>
            </a:r>
            <a:r>
              <a:rPr lang="ko-KR" altLang="en-US" sz="240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가용성 테스트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시나리오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3" name="Rectangle 3"/>
          <p:cNvSpPr txBox="1">
            <a:spLocks noChangeArrowheads="1"/>
          </p:cNvSpPr>
          <p:nvPr/>
        </p:nvSpPr>
        <p:spPr bwMode="auto">
          <a:xfrm>
            <a:off x="517759" y="963366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 lvl="0" defTabSz="914400" fontAlgn="ctr"/>
            <a:r>
              <a:rPr lang="en-US" altLang="ko-KR" sz="1400" b="1" dirty="0" smtClean="0">
                <a:ea typeface="맑은 고딕" pitchFamily="50" charset="-127"/>
              </a:rPr>
              <a:t>Case 2) WEB Sever </a:t>
            </a:r>
            <a:r>
              <a:rPr lang="ko-KR" altLang="en-US" sz="1400" b="1" dirty="0" smtClean="0">
                <a:ea typeface="맑은 고딕" pitchFamily="50" charset="-127"/>
              </a:rPr>
              <a:t>장애</a:t>
            </a:r>
            <a:endParaRPr lang="ko-KR" altLang="en-US" sz="1400" b="1" dirty="0">
              <a:ea typeface="맑은 고딕" pitchFamily="50" charset="-127"/>
            </a:endParaRPr>
          </a:p>
        </p:txBody>
      </p:sp>
      <p:sp>
        <p:nvSpPr>
          <p:cNvPr id="77" name="AutoShape 27"/>
          <p:cNvSpPr>
            <a:spLocks noChangeArrowheads="1"/>
          </p:cNvSpPr>
          <p:nvPr/>
        </p:nvSpPr>
        <p:spPr bwMode="auto">
          <a:xfrm>
            <a:off x="2640117" y="3350194"/>
            <a:ext cx="503237" cy="493441"/>
          </a:xfrm>
          <a:prstGeom prst="rightArrow">
            <a:avLst>
              <a:gd name="adj1" fmla="val 50000"/>
              <a:gd name="adj2" fmla="val 43784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ko-KR" altLang="en-US">
              <a:ea typeface="맑은 고딕" pitchFamily="50" charset="-127"/>
            </a:endParaRPr>
          </a:p>
        </p:txBody>
      </p:sp>
      <p:grpSp>
        <p:nvGrpSpPr>
          <p:cNvPr id="78" name="Group 30"/>
          <p:cNvGrpSpPr>
            <a:grpSpLocks/>
          </p:cNvGrpSpPr>
          <p:nvPr/>
        </p:nvGrpSpPr>
        <p:grpSpPr bwMode="auto">
          <a:xfrm>
            <a:off x="1352550" y="3047722"/>
            <a:ext cx="485775" cy="644525"/>
            <a:chOff x="2104" y="928"/>
            <a:chExt cx="419" cy="537"/>
          </a:xfrm>
        </p:grpSpPr>
        <p:pic>
          <p:nvPicPr>
            <p:cNvPr id="79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80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90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91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81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82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88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89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92" name="Group 39"/>
          <p:cNvGrpSpPr>
            <a:grpSpLocks/>
          </p:cNvGrpSpPr>
          <p:nvPr/>
        </p:nvGrpSpPr>
        <p:grpSpPr bwMode="auto">
          <a:xfrm>
            <a:off x="1884363" y="3046134"/>
            <a:ext cx="485775" cy="644525"/>
            <a:chOff x="2704" y="927"/>
            <a:chExt cx="419" cy="537"/>
          </a:xfrm>
        </p:grpSpPr>
        <p:pic>
          <p:nvPicPr>
            <p:cNvPr id="93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94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99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00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95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6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7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98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101" name="Picture 64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92263" y="2580997"/>
            <a:ext cx="195262" cy="268287"/>
          </a:xfrm>
          <a:prstGeom prst="rect">
            <a:avLst/>
          </a:prstGeom>
          <a:noFill/>
        </p:spPr>
      </p:pic>
      <p:pic>
        <p:nvPicPr>
          <p:cNvPr id="102" name="Picture 65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58975" y="2580997"/>
            <a:ext cx="195263" cy="268287"/>
          </a:xfrm>
          <a:prstGeom prst="rect">
            <a:avLst/>
          </a:prstGeom>
          <a:noFill/>
        </p:spPr>
      </p:pic>
      <p:cxnSp>
        <p:nvCxnSpPr>
          <p:cNvPr id="103" name="AutoShape 69"/>
          <p:cNvCxnSpPr>
            <a:cxnSpLocks noChangeShapeType="1"/>
          </p:cNvCxnSpPr>
          <p:nvPr/>
        </p:nvCxnSpPr>
        <p:spPr bwMode="auto">
          <a:xfrm flipV="1">
            <a:off x="1535113" y="2849284"/>
            <a:ext cx="155575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4" name="AutoShape 70"/>
          <p:cNvCxnSpPr>
            <a:cxnSpLocks noChangeShapeType="1"/>
          </p:cNvCxnSpPr>
          <p:nvPr/>
        </p:nvCxnSpPr>
        <p:spPr bwMode="auto">
          <a:xfrm flipV="1">
            <a:off x="1668463" y="2849284"/>
            <a:ext cx="388937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5" name="AutoShape 71"/>
          <p:cNvCxnSpPr>
            <a:cxnSpLocks noChangeShapeType="1"/>
          </p:cNvCxnSpPr>
          <p:nvPr/>
        </p:nvCxnSpPr>
        <p:spPr bwMode="auto">
          <a:xfrm>
            <a:off x="1690688" y="2849284"/>
            <a:ext cx="385762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6" name="AutoShape 72"/>
          <p:cNvCxnSpPr>
            <a:cxnSpLocks noChangeShapeType="1"/>
          </p:cNvCxnSpPr>
          <p:nvPr/>
        </p:nvCxnSpPr>
        <p:spPr bwMode="auto">
          <a:xfrm>
            <a:off x="2057400" y="2849284"/>
            <a:ext cx="150813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pic>
        <p:nvPicPr>
          <p:cNvPr id="107" name="Picture 120" descr="Picture30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876" y="5125226"/>
            <a:ext cx="553253" cy="53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8" name="AutoShape 69"/>
          <p:cNvCxnSpPr>
            <a:cxnSpLocks noChangeShapeType="1"/>
            <a:stCxn id="107" idx="0"/>
            <a:endCxn id="148" idx="2"/>
          </p:cNvCxnSpPr>
          <p:nvPr/>
        </p:nvCxnSpPr>
        <p:spPr bwMode="auto">
          <a:xfrm flipH="1" flipV="1">
            <a:off x="1602558" y="4827412"/>
            <a:ext cx="173945" cy="297814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09" name="AutoShape 70"/>
          <p:cNvCxnSpPr>
            <a:cxnSpLocks noChangeShapeType="1"/>
            <a:stCxn id="107" idx="0"/>
            <a:endCxn id="157" idx="2"/>
          </p:cNvCxnSpPr>
          <p:nvPr/>
        </p:nvCxnSpPr>
        <p:spPr bwMode="auto">
          <a:xfrm flipV="1">
            <a:off x="1776503" y="4825824"/>
            <a:ext cx="357868" cy="29940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grpSp>
        <p:nvGrpSpPr>
          <p:cNvPr id="110" name="Group 30"/>
          <p:cNvGrpSpPr>
            <a:grpSpLocks/>
          </p:cNvGrpSpPr>
          <p:nvPr/>
        </p:nvGrpSpPr>
        <p:grpSpPr bwMode="auto">
          <a:xfrm>
            <a:off x="3413152" y="3047722"/>
            <a:ext cx="485775" cy="644525"/>
            <a:chOff x="2104" y="928"/>
            <a:chExt cx="419" cy="537"/>
          </a:xfrm>
        </p:grpSpPr>
        <p:pic>
          <p:nvPicPr>
            <p:cNvPr id="111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12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17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18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13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4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5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16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19" name="Group 39"/>
          <p:cNvGrpSpPr>
            <a:grpSpLocks/>
          </p:cNvGrpSpPr>
          <p:nvPr/>
        </p:nvGrpSpPr>
        <p:grpSpPr bwMode="auto">
          <a:xfrm>
            <a:off x="3944965" y="3046134"/>
            <a:ext cx="485775" cy="644525"/>
            <a:chOff x="2704" y="927"/>
            <a:chExt cx="419" cy="537"/>
          </a:xfrm>
        </p:grpSpPr>
        <p:pic>
          <p:nvPicPr>
            <p:cNvPr id="120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21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26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27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22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3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4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25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pic>
        <p:nvPicPr>
          <p:cNvPr id="128" name="Picture 64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2865" y="2580997"/>
            <a:ext cx="195262" cy="268287"/>
          </a:xfrm>
          <a:prstGeom prst="rect">
            <a:avLst/>
          </a:prstGeom>
          <a:noFill/>
        </p:spPr>
      </p:pic>
      <p:pic>
        <p:nvPicPr>
          <p:cNvPr id="129" name="Picture 65" descr="L3_Switch 복사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9577" y="2580997"/>
            <a:ext cx="195263" cy="268287"/>
          </a:xfrm>
          <a:prstGeom prst="rect">
            <a:avLst/>
          </a:prstGeom>
          <a:noFill/>
        </p:spPr>
      </p:pic>
      <p:cxnSp>
        <p:nvCxnSpPr>
          <p:cNvPr id="130" name="AutoShape 69"/>
          <p:cNvCxnSpPr>
            <a:cxnSpLocks noChangeShapeType="1"/>
          </p:cNvCxnSpPr>
          <p:nvPr/>
        </p:nvCxnSpPr>
        <p:spPr bwMode="auto">
          <a:xfrm flipV="1">
            <a:off x="3595715" y="2849284"/>
            <a:ext cx="155575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1" name="AutoShape 70"/>
          <p:cNvCxnSpPr>
            <a:cxnSpLocks noChangeShapeType="1"/>
          </p:cNvCxnSpPr>
          <p:nvPr/>
        </p:nvCxnSpPr>
        <p:spPr bwMode="auto">
          <a:xfrm flipV="1">
            <a:off x="3729065" y="2849284"/>
            <a:ext cx="388937" cy="36195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2" name="AutoShape 71"/>
          <p:cNvCxnSpPr>
            <a:cxnSpLocks noChangeShapeType="1"/>
          </p:cNvCxnSpPr>
          <p:nvPr/>
        </p:nvCxnSpPr>
        <p:spPr bwMode="auto">
          <a:xfrm>
            <a:off x="3751290" y="2849284"/>
            <a:ext cx="385762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3" name="AutoShape 72"/>
          <p:cNvCxnSpPr>
            <a:cxnSpLocks noChangeShapeType="1"/>
          </p:cNvCxnSpPr>
          <p:nvPr/>
        </p:nvCxnSpPr>
        <p:spPr bwMode="auto">
          <a:xfrm>
            <a:off x="4118002" y="2849284"/>
            <a:ext cx="150813" cy="360363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pic>
        <p:nvPicPr>
          <p:cNvPr id="134" name="Picture 120" descr="Picture30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300" y="5087089"/>
            <a:ext cx="553253" cy="53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5" name="AutoShape 69"/>
          <p:cNvCxnSpPr>
            <a:cxnSpLocks noChangeShapeType="1"/>
            <a:stCxn id="134" idx="0"/>
          </p:cNvCxnSpPr>
          <p:nvPr/>
        </p:nvCxnSpPr>
        <p:spPr bwMode="auto">
          <a:xfrm flipH="1" flipV="1">
            <a:off x="3606009" y="4858181"/>
            <a:ext cx="292918" cy="22890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36" name="AutoShape 70"/>
          <p:cNvCxnSpPr>
            <a:cxnSpLocks noChangeShapeType="1"/>
            <a:stCxn id="134" idx="0"/>
            <a:endCxn id="175" idx="2"/>
          </p:cNvCxnSpPr>
          <p:nvPr/>
        </p:nvCxnSpPr>
        <p:spPr bwMode="auto">
          <a:xfrm flipV="1">
            <a:off x="3898927" y="4825824"/>
            <a:ext cx="296046" cy="261265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sp>
        <p:nvSpPr>
          <p:cNvPr id="141" name="Rectangle 188" descr="o1"/>
          <p:cNvSpPr>
            <a:spLocks noChangeArrowheads="1"/>
          </p:cNvSpPr>
          <p:nvPr/>
        </p:nvSpPr>
        <p:spPr bwMode="auto">
          <a:xfrm>
            <a:off x="1293778" y="3466378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b="0" dirty="0">
              <a:ea typeface="맑은 고딕" pitchFamily="50" charset="-127"/>
            </a:endParaRPr>
          </a:p>
        </p:txBody>
      </p:sp>
      <p:sp>
        <p:nvSpPr>
          <p:cNvPr id="142" name="Rectangle 188" descr="o1"/>
          <p:cNvSpPr>
            <a:spLocks noChangeArrowheads="1"/>
          </p:cNvSpPr>
          <p:nvPr/>
        </p:nvSpPr>
        <p:spPr bwMode="auto">
          <a:xfrm>
            <a:off x="1959127" y="3466378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Instance#n</a:t>
            </a:r>
            <a:endParaRPr lang="ko-KR" altLang="en-US" sz="600" dirty="0">
              <a:ea typeface="맑은 고딕" pitchFamily="50" charset="-127"/>
            </a:endParaRPr>
          </a:p>
        </p:txBody>
      </p:sp>
      <p:sp>
        <p:nvSpPr>
          <p:cNvPr id="143" name="Rectangle 188" descr="o1"/>
          <p:cNvSpPr>
            <a:spLocks noChangeArrowheads="1"/>
          </p:cNvSpPr>
          <p:nvPr/>
        </p:nvSpPr>
        <p:spPr bwMode="auto">
          <a:xfrm>
            <a:off x="3425452" y="3481008"/>
            <a:ext cx="561975" cy="22383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6350" algn="ctr">
            <a:solidFill>
              <a:srgbClr val="C0C0C0"/>
            </a:solidFill>
            <a:miter lim="800000"/>
            <a:headEnd/>
            <a:tailEnd/>
          </a:ln>
          <a:effectLst>
            <a:outerShdw dist="17961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lnSpc>
                <a:spcPct val="100000"/>
              </a:lnSpc>
              <a:buClrTx/>
              <a:buSzPct val="80000"/>
              <a:buFontTx/>
              <a:buNone/>
            </a:pPr>
            <a:r>
              <a:rPr lang="en-US" altLang="ko-KR" sz="600" dirty="0" err="1" smtClean="0">
                <a:ea typeface="맑은 고딕" pitchFamily="50" charset="-127"/>
              </a:rPr>
              <a:t>Instance#m</a:t>
            </a:r>
            <a:endParaRPr lang="ko-KR" altLang="en-US" sz="600" dirty="0">
              <a:ea typeface="맑은 고딕" pitchFamily="50" charset="-127"/>
            </a:endParaRPr>
          </a:p>
        </p:txBody>
      </p:sp>
      <p:grpSp>
        <p:nvGrpSpPr>
          <p:cNvPr id="147" name="Group 30"/>
          <p:cNvGrpSpPr>
            <a:grpSpLocks/>
          </p:cNvGrpSpPr>
          <p:nvPr/>
        </p:nvGrpSpPr>
        <p:grpSpPr bwMode="auto">
          <a:xfrm>
            <a:off x="1359670" y="4182887"/>
            <a:ext cx="485775" cy="644525"/>
            <a:chOff x="2104" y="928"/>
            <a:chExt cx="419" cy="537"/>
          </a:xfrm>
        </p:grpSpPr>
        <p:pic>
          <p:nvPicPr>
            <p:cNvPr id="148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49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54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55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50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1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2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53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56" name="Group 39"/>
          <p:cNvGrpSpPr>
            <a:grpSpLocks/>
          </p:cNvGrpSpPr>
          <p:nvPr/>
        </p:nvGrpSpPr>
        <p:grpSpPr bwMode="auto">
          <a:xfrm>
            <a:off x="1891483" y="4181299"/>
            <a:ext cx="485775" cy="644525"/>
            <a:chOff x="2704" y="927"/>
            <a:chExt cx="419" cy="537"/>
          </a:xfrm>
        </p:grpSpPr>
        <p:pic>
          <p:nvPicPr>
            <p:cNvPr id="157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58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63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64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59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60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61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62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65" name="Group 30"/>
          <p:cNvGrpSpPr>
            <a:grpSpLocks/>
          </p:cNvGrpSpPr>
          <p:nvPr/>
        </p:nvGrpSpPr>
        <p:grpSpPr bwMode="auto">
          <a:xfrm>
            <a:off x="3420272" y="4182887"/>
            <a:ext cx="485775" cy="644525"/>
            <a:chOff x="2104" y="928"/>
            <a:chExt cx="419" cy="537"/>
          </a:xfrm>
        </p:grpSpPr>
        <p:pic>
          <p:nvPicPr>
            <p:cNvPr id="166" name="Picture 31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04" y="928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67" name="Group 32"/>
            <p:cNvGrpSpPr>
              <a:grpSpLocks/>
            </p:cNvGrpSpPr>
            <p:nvPr/>
          </p:nvGrpSpPr>
          <p:grpSpPr bwMode="auto">
            <a:xfrm>
              <a:off x="2160" y="1066"/>
              <a:ext cx="318" cy="273"/>
              <a:chOff x="938" y="1298"/>
              <a:chExt cx="191" cy="367"/>
            </a:xfrm>
          </p:grpSpPr>
          <p:sp>
            <p:nvSpPr>
              <p:cNvPr id="172" name="AutoShape 33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73" name="Rectangle 34"/>
              <p:cNvSpPr>
                <a:spLocks noChangeArrowheads="1"/>
              </p:cNvSpPr>
              <p:nvPr/>
            </p:nvSpPr>
            <p:spPr bwMode="auto">
              <a:xfrm>
                <a:off x="938" y="1435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1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68" name="Rectangle 35"/>
            <p:cNvSpPr>
              <a:spLocks noChangeArrowheads="1"/>
            </p:cNvSpPr>
            <p:nvPr/>
          </p:nvSpPr>
          <p:spPr bwMode="auto">
            <a:xfrm>
              <a:off x="2251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69" name="Rectangle 36"/>
            <p:cNvSpPr>
              <a:spLocks noChangeArrowheads="1"/>
            </p:cNvSpPr>
            <p:nvPr/>
          </p:nvSpPr>
          <p:spPr bwMode="auto">
            <a:xfrm>
              <a:off x="2365" y="106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0" name="Rectangle 37"/>
            <p:cNvSpPr>
              <a:spLocks noChangeArrowheads="1"/>
            </p:cNvSpPr>
            <p:nvPr/>
          </p:nvSpPr>
          <p:spPr bwMode="auto">
            <a:xfrm>
              <a:off x="2251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1" name="Rectangle 38"/>
            <p:cNvSpPr>
              <a:spLocks noChangeArrowheads="1"/>
            </p:cNvSpPr>
            <p:nvPr/>
          </p:nvSpPr>
          <p:spPr bwMode="auto">
            <a:xfrm>
              <a:off x="2365" y="1314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grpSp>
        <p:nvGrpSpPr>
          <p:cNvPr id="174" name="Group 39"/>
          <p:cNvGrpSpPr>
            <a:grpSpLocks/>
          </p:cNvGrpSpPr>
          <p:nvPr/>
        </p:nvGrpSpPr>
        <p:grpSpPr bwMode="auto">
          <a:xfrm>
            <a:off x="3952085" y="4181299"/>
            <a:ext cx="485775" cy="644525"/>
            <a:chOff x="2704" y="927"/>
            <a:chExt cx="419" cy="537"/>
          </a:xfrm>
        </p:grpSpPr>
        <p:pic>
          <p:nvPicPr>
            <p:cNvPr id="175" name="Picture 40" descr="Picture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4" y="927"/>
              <a:ext cx="419" cy="537"/>
            </a:xfrm>
            <a:prstGeom prst="rect">
              <a:avLst/>
            </a:prstGeom>
            <a:noFill/>
          </p:spPr>
        </p:pic>
        <p:grpSp>
          <p:nvGrpSpPr>
            <p:cNvPr id="176" name="Group 41"/>
            <p:cNvGrpSpPr>
              <a:grpSpLocks/>
            </p:cNvGrpSpPr>
            <p:nvPr/>
          </p:nvGrpSpPr>
          <p:grpSpPr bwMode="auto">
            <a:xfrm>
              <a:off x="2767" y="1065"/>
              <a:ext cx="318" cy="273"/>
              <a:chOff x="938" y="1298"/>
              <a:chExt cx="191" cy="367"/>
            </a:xfrm>
          </p:grpSpPr>
          <p:sp>
            <p:nvSpPr>
              <p:cNvPr id="181" name="AutoShape 42"/>
              <p:cNvSpPr>
                <a:spLocks noChangeArrowheads="1"/>
              </p:cNvSpPr>
              <p:nvPr/>
            </p:nvSpPr>
            <p:spPr bwMode="auto">
              <a:xfrm>
                <a:off x="938" y="1298"/>
                <a:ext cx="186" cy="3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 algn="ctr">
                <a:solidFill>
                  <a:srgbClr val="327EA8"/>
                </a:solidFill>
                <a:round/>
                <a:headEnd/>
                <a:tailEnd/>
              </a:ln>
              <a:effectLst/>
            </p:spPr>
            <p:txBody>
              <a:bodyPr lIns="18000" tIns="10800" rIns="18000" bIns="10800" anchor="ctr"/>
              <a:lstStyle/>
              <a:p>
                <a:endParaRPr lang="ko-KR" altLang="en-US">
                  <a:ea typeface="맑은 고딕" pitchFamily="50" charset="-127"/>
                </a:endParaRPr>
              </a:p>
            </p:txBody>
          </p:sp>
          <p:sp>
            <p:nvSpPr>
              <p:cNvPr id="182" name="Rectangle 43"/>
              <p:cNvSpPr>
                <a:spLocks noChangeArrowheads="1"/>
              </p:cNvSpPr>
              <p:nvPr/>
            </p:nvSpPr>
            <p:spPr bwMode="auto">
              <a:xfrm>
                <a:off x="938" y="1436"/>
                <a:ext cx="19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1439863" latinLnBrk="0" hangingPunct="0"/>
                <a:r>
                  <a:rPr lang="en-US" altLang="ko-KR" sz="700" dirty="0" smtClean="0">
                    <a:ea typeface="맑은 고딕" pitchFamily="50" charset="-127"/>
                  </a:rPr>
                  <a:t>n</a:t>
                </a:r>
                <a:r>
                  <a:rPr lang="ko-KR" altLang="en-US" sz="700" dirty="0" smtClean="0">
                    <a:ea typeface="맑은 고딕" pitchFamily="50" charset="-127"/>
                  </a:rPr>
                  <a:t>호기</a:t>
                </a:r>
                <a:endParaRPr lang="en-US" altLang="ko-KR" sz="700" dirty="0">
                  <a:ea typeface="맑은 고딕" pitchFamily="50" charset="-127"/>
                </a:endParaRPr>
              </a:p>
            </p:txBody>
          </p:sp>
        </p:grpSp>
        <p:sp>
          <p:nvSpPr>
            <p:cNvPr id="177" name="Rectangle 44"/>
            <p:cNvSpPr>
              <a:spLocks noChangeArrowheads="1"/>
            </p:cNvSpPr>
            <p:nvPr/>
          </p:nvSpPr>
          <p:spPr bwMode="auto">
            <a:xfrm>
              <a:off x="2858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8" name="Rectangle 45"/>
            <p:cNvSpPr>
              <a:spLocks noChangeArrowheads="1"/>
            </p:cNvSpPr>
            <p:nvPr/>
          </p:nvSpPr>
          <p:spPr bwMode="auto">
            <a:xfrm>
              <a:off x="2972" y="106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79" name="Rectangle 46"/>
            <p:cNvSpPr>
              <a:spLocks noChangeArrowheads="1"/>
            </p:cNvSpPr>
            <p:nvPr/>
          </p:nvSpPr>
          <p:spPr bwMode="auto">
            <a:xfrm>
              <a:off x="2858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  <p:sp>
          <p:nvSpPr>
            <p:cNvPr id="180" name="Rectangle 47"/>
            <p:cNvSpPr>
              <a:spLocks noChangeArrowheads="1"/>
            </p:cNvSpPr>
            <p:nvPr/>
          </p:nvSpPr>
          <p:spPr bwMode="auto">
            <a:xfrm>
              <a:off x="2972" y="1313"/>
              <a:ext cx="22" cy="22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>
                <a:ea typeface="맑은 고딕" pitchFamily="50" charset="-127"/>
              </a:endParaRPr>
            </a:p>
          </p:txBody>
        </p:sp>
      </p:grpSp>
      <p:cxnSp>
        <p:nvCxnSpPr>
          <p:cNvPr id="184" name="AutoShape 69"/>
          <p:cNvCxnSpPr>
            <a:cxnSpLocks noChangeShapeType="1"/>
            <a:stCxn id="157" idx="0"/>
            <a:endCxn id="79" idx="2"/>
          </p:cNvCxnSpPr>
          <p:nvPr/>
        </p:nvCxnSpPr>
        <p:spPr bwMode="auto">
          <a:xfrm flipH="1" flipV="1">
            <a:off x="1595438" y="3692247"/>
            <a:ext cx="538933" cy="48905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5" name="AutoShape 69"/>
          <p:cNvCxnSpPr>
            <a:cxnSpLocks noChangeShapeType="1"/>
            <a:stCxn id="148" idx="0"/>
            <a:endCxn id="93" idx="2"/>
          </p:cNvCxnSpPr>
          <p:nvPr/>
        </p:nvCxnSpPr>
        <p:spPr bwMode="auto">
          <a:xfrm flipV="1">
            <a:off x="1602558" y="3690659"/>
            <a:ext cx="524693" cy="49222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6" name="AutoShape 69"/>
          <p:cNvCxnSpPr>
            <a:cxnSpLocks noChangeShapeType="1"/>
            <a:stCxn id="148" idx="0"/>
            <a:endCxn id="79" idx="2"/>
          </p:cNvCxnSpPr>
          <p:nvPr/>
        </p:nvCxnSpPr>
        <p:spPr bwMode="auto">
          <a:xfrm flipH="1" flipV="1">
            <a:off x="1595438" y="3692247"/>
            <a:ext cx="7120" cy="49064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7" name="AutoShape 69"/>
          <p:cNvCxnSpPr>
            <a:cxnSpLocks noChangeShapeType="1"/>
            <a:stCxn id="157" idx="0"/>
          </p:cNvCxnSpPr>
          <p:nvPr/>
        </p:nvCxnSpPr>
        <p:spPr bwMode="auto">
          <a:xfrm flipV="1">
            <a:off x="2134371" y="3700287"/>
            <a:ext cx="19459" cy="48101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8" name="AutoShape 69"/>
          <p:cNvCxnSpPr>
            <a:cxnSpLocks noChangeShapeType="1"/>
          </p:cNvCxnSpPr>
          <p:nvPr/>
        </p:nvCxnSpPr>
        <p:spPr bwMode="auto">
          <a:xfrm flipH="1" flipV="1">
            <a:off x="3662099" y="3673730"/>
            <a:ext cx="538933" cy="48905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89" name="AutoShape 69"/>
          <p:cNvCxnSpPr>
            <a:cxnSpLocks noChangeShapeType="1"/>
          </p:cNvCxnSpPr>
          <p:nvPr/>
        </p:nvCxnSpPr>
        <p:spPr bwMode="auto">
          <a:xfrm flipV="1">
            <a:off x="3669219" y="3672142"/>
            <a:ext cx="524693" cy="492228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0" name="AutoShape 69"/>
          <p:cNvCxnSpPr>
            <a:cxnSpLocks noChangeShapeType="1"/>
            <a:stCxn id="166" idx="0"/>
            <a:endCxn id="111" idx="2"/>
          </p:cNvCxnSpPr>
          <p:nvPr/>
        </p:nvCxnSpPr>
        <p:spPr bwMode="auto">
          <a:xfrm flipH="1" flipV="1">
            <a:off x="3656040" y="3692247"/>
            <a:ext cx="7120" cy="49064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cxnSp>
        <p:nvCxnSpPr>
          <p:cNvPr id="191" name="AutoShape 69"/>
          <p:cNvCxnSpPr>
            <a:cxnSpLocks noChangeShapeType="1"/>
          </p:cNvCxnSpPr>
          <p:nvPr/>
        </p:nvCxnSpPr>
        <p:spPr bwMode="auto">
          <a:xfrm flipV="1">
            <a:off x="4201032" y="3681770"/>
            <a:ext cx="19459" cy="481012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</p:cxnSp>
      <p:pic>
        <p:nvPicPr>
          <p:cNvPr id="192" name="Picture 246" descr="MCj0432537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0418" y="3376084"/>
            <a:ext cx="425138" cy="4251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86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RTDOCUMENTTYPE" val="2"/>
  <p:tag name="ISTOCUPDATED" val="No"/>
  <p:tag name="SHOWDISCLAIMERCLIENTNAME" val="No"/>
  <p:tag name="TOCAPPENDIXTEXT" val="Appendices"/>
  <p:tag name="TABLESTYLEID" val="{D5C30875-5027-47A9-8995-C2BF9F8F2FF4}"/>
  <p:tag name="TOCSECTIONHEADERTEXT" val="Section"/>
  <p:tag name="SMARTSHAPETYPE" val="PresentationDisclaimer"/>
  <p:tag name="SMARTISVISIBLE" val="{@PresentationDisclaimer}!=No Disclaimer"/>
  <p:tag name="SHOWPRESENTATIONDISCLAIMER" val="No"/>
  <p:tag name="TABLEHEADERFONTSIZE" val="12"/>
  <p:tag name="TABLEDEFAULTFONTSIZE" val="10"/>
  <p:tag name="TOCPAGETEXT" val="Page"/>
  <p:tag name="DESCRIPTOR TEXT" val="Business Unit"/>
  <p:tag name="TOCPAGETEXT}{@TOCPAGELANGUAGETEXT" val="PagePage"/>
  <p:tag name="DESCRIPTOR" val="Business Unit"/>
  <p:tag name="PRESENTATIONDISCLAIMER" val="No Disclaimer"/>
  <p:tag name="TOCSECTIONTEXT" val=" "/>
  <p:tag name="SMARTTOCSLIDENUMBER" val="2"/>
  <p:tag name="SMARTTOCSTYLE" val="Standard Table of Contents [new brand]"/>
  <p:tag name="SHOW DRAFT STAMP" val="Yes"/>
  <p:tag name="SHOW DATE FILEPATH" val="No"/>
  <p:tag name="PRESENTATION THEME COLOR" val="PwC Burgundy"/>
  <p:tag name="PICTURE" val="City of Arts and Science Park"/>
  <p:tag name="LANGUAGE" val="English (UK)"/>
  <p:tag name="HASFRONTIMAGE" val="Yes"/>
  <p:tag name="DRAFT STAMP" val="Draft"/>
  <p:tag name="TOCOVERVIEWLANGUAGETEXT" val="Overview"/>
  <p:tag name="GRIDON" val="No"/>
  <p:tag name="TOCPAGELANGUAGETEXT" val="Page"/>
  <p:tag name="TOCSECTIONLANGUAGETEXT" val="Section"/>
  <p:tag name="TOCTEXT" val="Table of Contents"/>
  <p:tag name="SUBTITLE" val="성공적 차세대 시스템 구현을 위한 &#10;컨설팅 제안"/>
  <p:tag name="TITLE" val="롯데카드"/>
  <p:tag name="CONFIDENTIALITY STAMP" val="Strictly Private and Confidential"/>
  <p:tag name="REPORT DATE" val="2011년 7월 29일"/>
  <p:tag name="BUSINESSUNITCOVERTEXT" val="Consulting"/>
</p:tagLst>
</file>

<file path=ppt/theme/theme1.xml><?xml version="1.0" encoding="utf-8"?>
<a:theme xmlns:a="http://schemas.openxmlformats.org/drawingml/2006/main" name="Proposal template_1_3fusion_01">
  <a:themeElements>
    <a:clrScheme name="Custom 1">
      <a:dk1>
        <a:srgbClr val="333333"/>
      </a:dk1>
      <a:lt1>
        <a:srgbClr val="FFFFFF"/>
      </a:lt1>
      <a:dk2>
        <a:srgbClr val="C0C0C0"/>
      </a:dk2>
      <a:lt2>
        <a:srgbClr val="F0F0F0"/>
      </a:lt2>
      <a:accent1>
        <a:srgbClr val="FFD200"/>
      </a:accent1>
      <a:accent2>
        <a:srgbClr val="FFE87F"/>
      </a:accent2>
      <a:accent3>
        <a:srgbClr val="00A3AE"/>
      </a:accent3>
      <a:accent4>
        <a:srgbClr val="2C973E"/>
      </a:accent4>
      <a:accent5>
        <a:srgbClr val="F04C3E"/>
      </a:accent5>
      <a:accent6>
        <a:srgbClr val="91278F"/>
      </a:accent6>
      <a:hlink>
        <a:srgbClr val="336699"/>
      </a:hlink>
      <a:folHlink>
        <a:srgbClr val="336699"/>
      </a:folHlink>
    </a:clrScheme>
    <a:fontScheme name="PVI_가로_KOR_본문가이드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4B4B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133350" marR="0" indent="-13335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돋움" pitchFamily="50" charset="-127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4B4B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133350" marR="0" indent="-13335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돋움" pitchFamily="50" charset="-127"/>
            <a:ea typeface="돋움" pitchFamily="50" charset="-127"/>
          </a:defRPr>
        </a:defPPr>
      </a:lstStyle>
    </a:lnDef>
  </a:objectDefaults>
  <a:extraClrSchemeLst>
    <a:extraClrScheme>
      <a:clrScheme name="PVI_가로_KOR_본문가이드 1">
        <a:dk1>
          <a:srgbClr val="333333"/>
        </a:dk1>
        <a:lt1>
          <a:srgbClr val="FFFFFF"/>
        </a:lt1>
        <a:dk2>
          <a:srgbClr val="F0F0F0"/>
        </a:dk2>
        <a:lt2>
          <a:srgbClr val="C0C0C0"/>
        </a:lt2>
        <a:accent1>
          <a:srgbClr val="FFD200"/>
        </a:accent1>
        <a:accent2>
          <a:srgbClr val="F04C3E"/>
        </a:accent2>
        <a:accent3>
          <a:srgbClr val="FFFFFF"/>
        </a:accent3>
        <a:accent4>
          <a:srgbClr val="2A2A2A"/>
        </a:accent4>
        <a:accent5>
          <a:srgbClr val="FFE5AA"/>
        </a:accent5>
        <a:accent6>
          <a:srgbClr val="D94437"/>
        </a:accent6>
        <a:hlink>
          <a:srgbClr val="00A3AE"/>
        </a:hlink>
        <a:folHlink>
          <a:srgbClr val="2C97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42404</TotalTime>
  <Words>1306</Words>
  <Application>Microsoft Office PowerPoint</Application>
  <PresentationFormat>A4 용지(210x297mm)</PresentationFormat>
  <Paragraphs>462</Paragraphs>
  <Slides>16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견고딕</vt:lpstr>
      <vt:lpstr>굴림</vt:lpstr>
      <vt:lpstr>돋움</vt:lpstr>
      <vt:lpstr>맑은 고딕</vt:lpstr>
      <vt:lpstr>Arial</vt:lpstr>
      <vt:lpstr>Calibri</vt:lpstr>
      <vt:lpstr>Wingdings</vt:lpstr>
      <vt:lpstr>Proposal template_1_3fusion_01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Samil PwC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0</dc:title>
  <dc:creator>Samil PwC Advisory</dc:creator>
  <cp:lastModifiedBy>홍재우</cp:lastModifiedBy>
  <cp:revision>4284</cp:revision>
  <dcterms:created xsi:type="dcterms:W3CDTF">2011-04-05T03:51:54Z</dcterms:created>
  <dcterms:modified xsi:type="dcterms:W3CDTF">2017-06-20T08:54:08Z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Report Template Version">
    <vt:lpwstr>20110204v2</vt:lpwstr>
  </property>
</Properties>
</file>