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3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76" r:id="rId1"/>
    <p:sldMasterId id="2147483790" r:id="rId2"/>
    <p:sldMasterId id="2147483795" r:id="rId3"/>
    <p:sldMasterId id="2147483806" r:id="rId4"/>
    <p:sldMasterId id="2147483814" r:id="rId5"/>
    <p:sldMasterId id="2147483828" r:id="rId6"/>
    <p:sldMasterId id="2147483817" r:id="rId7"/>
    <p:sldMasterId id="2147483822" r:id="rId8"/>
  </p:sldMasterIdLst>
  <p:notesMasterIdLst>
    <p:notesMasterId r:id="rId88"/>
  </p:notesMasterIdLst>
  <p:handoutMasterIdLst>
    <p:handoutMasterId r:id="rId89"/>
  </p:handoutMasterIdLst>
  <p:sldIdLst>
    <p:sldId id="3285" r:id="rId9"/>
    <p:sldId id="3286" r:id="rId10"/>
    <p:sldId id="3287" r:id="rId11"/>
    <p:sldId id="3288" r:id="rId12"/>
    <p:sldId id="3289" r:id="rId13"/>
    <p:sldId id="3290" r:id="rId14"/>
    <p:sldId id="3333" r:id="rId15"/>
    <p:sldId id="3364" r:id="rId16"/>
    <p:sldId id="3282" r:id="rId17"/>
    <p:sldId id="3274" r:id="rId18"/>
    <p:sldId id="3382" r:id="rId19"/>
    <p:sldId id="3284" r:id="rId20"/>
    <p:sldId id="3243" r:id="rId21"/>
    <p:sldId id="3365" r:id="rId22"/>
    <p:sldId id="3383" r:id="rId23"/>
    <p:sldId id="3077" r:id="rId24"/>
    <p:sldId id="3078" r:id="rId25"/>
    <p:sldId id="3334" r:id="rId26"/>
    <p:sldId id="3346" r:id="rId27"/>
    <p:sldId id="3347" r:id="rId28"/>
    <p:sldId id="3348" r:id="rId29"/>
    <p:sldId id="3349" r:id="rId30"/>
    <p:sldId id="3388" r:id="rId31"/>
    <p:sldId id="3389" r:id="rId32"/>
    <p:sldId id="3384" r:id="rId33"/>
    <p:sldId id="3335" r:id="rId34"/>
    <p:sldId id="3337" r:id="rId35"/>
    <p:sldId id="3338" r:id="rId36"/>
    <p:sldId id="3339" r:id="rId37"/>
    <p:sldId id="3350" r:id="rId38"/>
    <p:sldId id="3351" r:id="rId39"/>
    <p:sldId id="3352" r:id="rId40"/>
    <p:sldId id="3353" r:id="rId41"/>
    <p:sldId id="3390" r:id="rId42"/>
    <p:sldId id="3391" r:id="rId43"/>
    <p:sldId id="3362" r:id="rId44"/>
    <p:sldId id="3094" r:id="rId45"/>
    <p:sldId id="3095" r:id="rId46"/>
    <p:sldId id="3096" r:id="rId47"/>
    <p:sldId id="3341" r:id="rId48"/>
    <p:sldId id="3354" r:id="rId49"/>
    <p:sldId id="3355" r:id="rId50"/>
    <p:sldId id="3356" r:id="rId51"/>
    <p:sldId id="3357" r:id="rId52"/>
    <p:sldId id="3366" r:id="rId53"/>
    <p:sldId id="3367" r:id="rId54"/>
    <p:sldId id="3368" r:id="rId55"/>
    <p:sldId id="3369" r:id="rId56"/>
    <p:sldId id="3370" r:id="rId57"/>
    <p:sldId id="3371" r:id="rId58"/>
    <p:sldId id="3372" r:id="rId59"/>
    <p:sldId id="3373" r:id="rId60"/>
    <p:sldId id="3392" r:id="rId61"/>
    <p:sldId id="3393" r:id="rId62"/>
    <p:sldId id="3385" r:id="rId63"/>
    <p:sldId id="3342" r:id="rId64"/>
    <p:sldId id="3343" r:id="rId65"/>
    <p:sldId id="3344" r:id="rId66"/>
    <p:sldId id="3345" r:id="rId67"/>
    <p:sldId id="3358" r:id="rId68"/>
    <p:sldId id="3359" r:id="rId69"/>
    <p:sldId id="3360" r:id="rId70"/>
    <p:sldId id="3361" r:id="rId71"/>
    <p:sldId id="3374" r:id="rId72"/>
    <p:sldId id="3375" r:id="rId73"/>
    <p:sldId id="3376" r:id="rId74"/>
    <p:sldId id="3377" r:id="rId75"/>
    <p:sldId id="3378" r:id="rId76"/>
    <p:sldId id="3379" r:id="rId77"/>
    <p:sldId id="3380" r:id="rId78"/>
    <p:sldId id="3381" r:id="rId79"/>
    <p:sldId id="3394" r:id="rId80"/>
    <p:sldId id="3395" r:id="rId81"/>
    <p:sldId id="3363" r:id="rId82"/>
    <p:sldId id="3398" r:id="rId83"/>
    <p:sldId id="3399" r:id="rId84"/>
    <p:sldId id="3402" r:id="rId85"/>
    <p:sldId id="3400" r:id="rId86"/>
    <p:sldId id="3387" r:id="rId87"/>
  </p:sldIdLst>
  <p:sldSz cx="9906000" cy="6858000" type="A4"/>
  <p:notesSz cx="6669088" cy="9928225"/>
  <p:custDataLst>
    <p:tags r:id="rId90"/>
  </p:custDataLst>
  <p:defaultTextStyle>
    <a:defPPr>
      <a:defRPr lang="en-US"/>
    </a:defPPr>
    <a:lvl1pPr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77838" indent="-20638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57263" indent="-42863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436688" indent="-65088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914525" indent="-85725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638" userDrawn="1">
          <p15:clr>
            <a:srgbClr val="A4A3A4"/>
          </p15:clr>
        </p15:guide>
        <p15:guide id="3" orient="horz" pos="583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643">
          <p15:clr>
            <a:srgbClr val="A4A3A4"/>
          </p15:clr>
        </p15:guide>
        <p15:guide id="7" orient="horz" pos="1019">
          <p15:clr>
            <a:srgbClr val="A4A3A4"/>
          </p15:clr>
        </p15:guide>
        <p15:guide id="8" pos="217" userDrawn="1">
          <p15:clr>
            <a:srgbClr val="A4A3A4"/>
          </p15:clr>
        </p15:guide>
        <p15:guide id="10" pos="6068" userDrawn="1">
          <p15:clr>
            <a:srgbClr val="A4A3A4"/>
          </p15:clr>
        </p15:guide>
        <p15:guide id="13" pos="5751" userDrawn="1">
          <p15:clr>
            <a:srgbClr val="A4A3A4"/>
          </p15:clr>
        </p15:guide>
        <p15:guide id="14" pos="7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FF"/>
    <a:srgbClr val="D9D9D9"/>
    <a:srgbClr val="FFC000"/>
    <a:srgbClr val="CCCC00"/>
    <a:srgbClr val="B2B2B2"/>
    <a:srgbClr val="FFFF99"/>
    <a:srgbClr val="F2F2F2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8543" autoAdjust="0"/>
  </p:normalViewPr>
  <p:slideViewPr>
    <p:cSldViewPr snapToGrid="0">
      <p:cViewPr varScale="1">
        <p:scale>
          <a:sx n="116" d="100"/>
          <a:sy n="116" d="100"/>
        </p:scale>
        <p:origin x="1578" y="108"/>
      </p:cViewPr>
      <p:guideLst>
        <p:guide orient="horz"/>
        <p:guide orient="horz" pos="1638"/>
        <p:guide orient="horz" pos="583"/>
        <p:guide orient="horz" pos="163"/>
        <p:guide orient="horz" pos="3657"/>
        <p:guide orient="horz" pos="643"/>
        <p:guide orient="horz" pos="1019"/>
        <p:guide pos="217"/>
        <p:guide pos="6068"/>
        <p:guide pos="5751"/>
        <p:guide pos="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59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tags" Target="tags/tag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2784CA19-7E6F-4BAF-A95A-94BD713AA6D8}" type="datetimeFigureOut">
              <a:rPr lang="en-GB" altLang="ko-KR"/>
              <a:pPr>
                <a:defRPr/>
              </a:pPr>
              <a:t>20/07/2017</a:t>
            </a:fld>
            <a:endParaRPr lang="en-GB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6057E90E-8584-44AB-A00B-9BA15DB70E6A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19427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A96AE653-B4EC-409D-A60D-08D6BAA91D38}" type="datetimeFigureOut">
              <a:rPr lang="en-US" altLang="ko-KR"/>
              <a:pPr>
                <a:defRPr/>
              </a:pPr>
              <a:t>7/20/2017</a:t>
            </a:fld>
            <a:endParaRPr lang="en-GB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7" rIns="90735" bIns="4536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0735" tIns="45367" rIns="90735" bIns="45367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6B955B0A-6295-46D9-BC80-E15EE3CC7EA6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265651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625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8838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905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7675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0088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0653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1070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89887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9306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64748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0662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6819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78845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6736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4780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1901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5065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42591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81890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17704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792220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72399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4475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5818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42654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3127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6575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53548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6099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42469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37489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12711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7520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63452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01627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65332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7043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310744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89971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18883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835021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40693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82724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52046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834774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954943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008232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5919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984430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62069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3874762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390735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197338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265173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568821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257685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833074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119011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9771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085311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457662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461574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1046922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214584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5239092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998500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68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919565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69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965889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1835504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6572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414111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72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603939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73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529329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74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213046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75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920588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76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644021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77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29191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55B0A-6295-46D9-BC80-E15EE3CC7EA6}" type="slidenum">
              <a:rPr lang="en-GB" altLang="ko-KR" smtClean="0"/>
              <a:pPr>
                <a:defRPr/>
              </a:pPr>
              <a:t>78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24609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7902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8F59-8DB5-49D3-AE96-7E333AB99439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84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84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7217"/>
            <a:ext cx="4893572" cy="4464764"/>
          </a:xfrm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3084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-862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31274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76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5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6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8" y="6523042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9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6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/11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defRPr/>
            </a:pPr>
            <a:fld id="{85BA8E30-90E4-43FC-9FC5-DAFDFF1A1B9B}" type="slidenum">
              <a:rPr kumimoji="0" lang="ko-KR" altLang="en-US">
                <a:solidFill>
                  <a:srgbClr val="000000"/>
                </a:solidFill>
                <a:ea typeface="맑은 고딕" pitchFamily="50" charset="-127"/>
              </a:rPr>
              <a:pPr algn="ctr" defTabSz="914400"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>
          <a:xfrm>
            <a:off x="166655" y="671493"/>
            <a:ext cx="9572659" cy="542931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buFontTx/>
              <a:buNone/>
              <a:defRPr sz="1500" b="1">
                <a:latin typeface="맑은 고딕" pitchFamily="50" charset="-127"/>
                <a:ea typeface="맑은 고딕" pitchFamily="50" charset="-127"/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5" y="216576"/>
            <a:ext cx="9572692" cy="35719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xfrm>
            <a:off x="166655" y="1285861"/>
            <a:ext cx="9572691" cy="5143515"/>
          </a:xfrm>
          <a:prstGeom prst="rect">
            <a:avLst/>
          </a:prstGeom>
        </p:spPr>
        <p:txBody>
          <a:bodyPr/>
          <a:lstStyle>
            <a:lvl1pPr latinLnBrk="0">
              <a:buNone/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69029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14400" rtl="0" eaLnBrk="1" latinLnBrk="1" hangingPunct="1">
              <a:defRPr lang="ko-KR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495300" y="1196752"/>
            <a:ext cx="89154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14400" rtl="0" eaLnBrk="1" latinLnBrk="1" hangingPunct="1">
              <a:buFont typeface="Arial" pitchFamily="34" charset="0"/>
              <a:buNone/>
              <a:defRPr lang="ko-KR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66727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3797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F38745A7-6DCC-44C8-A538-0DAF8F19895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82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9050" y="38100"/>
            <a:ext cx="9820275" cy="6753225"/>
          </a:xfrm>
          <a:prstGeom prst="rect">
            <a:avLst/>
          </a:prstGeom>
          <a:solidFill>
            <a:srgbClr val="FFC000">
              <a:alpha val="12941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667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amsung\바탕 화면\문서형식_d2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29633" y="-22225"/>
            <a:ext cx="9173633" cy="6880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539552" y="1412776"/>
            <a:ext cx="745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브랜드 추진 전략 </a:t>
            </a:r>
            <a:r>
              <a:rPr lang="ko-KR" altLang="en-US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← 견고딕</a:t>
            </a:r>
            <a:endParaRPr lang="ko-KR" altLang="en-US" sz="3600" dirty="0">
              <a:solidFill>
                <a:srgbClr val="358CCB"/>
              </a:solidFill>
              <a:latin typeface="윤디자인고딕" pitchFamily="18" charset="-127"/>
              <a:ea typeface="견고딕" pitchFamily="18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552" y="212066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견고딕" pitchFamily="18" charset="-127"/>
              </a:rPr>
              <a:t>소제목   </a:t>
            </a: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윤디자인고딕" pitchFamily="18" charset="-127"/>
                <a:ea typeface="견고딕" pitchFamily="18" charset="-127"/>
              </a:rPr>
              <a:t>← 견고딕</a:t>
            </a:r>
            <a:endParaRPr lang="ko-KR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견고딕" pitchFamily="18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9552" y="5085184"/>
            <a:ext cx="4357718" cy="7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2013.5.1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브랜드팀</a:t>
            </a: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    </a:t>
            </a: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돋움체" pitchFamily="49" charset="-127"/>
                <a:ea typeface="견고딕" pitchFamily="18" charset="-127"/>
              </a:rPr>
              <a:t>← 견고딕</a:t>
            </a:r>
            <a:endParaRPr lang="ko-KR" alt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돋움체" pitchFamily="49" charset="-127"/>
              <a:ea typeface="견고딕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3570" y="4286256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표지면 그림 넣지 마세요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4953003" y="6524625"/>
            <a:ext cx="336551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ctr" defTabSz="914400" eaLnBrk="0" latinLnBrk="0" hangingPunct="0">
              <a:defRPr/>
            </a:pPr>
            <a:fld id="{9C78252D-238A-464D-B2C5-2DFB6E01918F}" type="slidenum">
              <a:rPr kumimoji="0" lang="ko-KR" altLang="en-GB">
                <a:solidFill>
                  <a:srgbClr val="004785"/>
                </a:solidFill>
                <a:latin typeface="맑은 고딕" pitchFamily="50" charset="-127"/>
                <a:ea typeface="HY견고딕"/>
              </a:rPr>
              <a:pPr algn="ctr" defTabSz="914400" eaLnBrk="0" latinLnBrk="0" hangingPunct="0">
                <a:defRPr/>
              </a:pPr>
              <a:t>‹#›</a:t>
            </a:fld>
            <a:endParaRPr kumimoji="0" lang="en-GB" altLang="ko-KR" dirty="0">
              <a:solidFill>
                <a:srgbClr val="004785"/>
              </a:solidFill>
              <a:latin typeface="맑은 고딕" pitchFamily="50" charset="-127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402820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14400" rtl="0" eaLnBrk="1" latinLnBrk="1" hangingPunct="1">
              <a:defRPr lang="ko-KR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495300" y="1196752"/>
            <a:ext cx="89154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14400" rtl="0" eaLnBrk="1" latinLnBrk="1" hangingPunct="1">
              <a:buFont typeface="Arial" pitchFamily="34" charset="0"/>
              <a:buNone/>
              <a:defRPr lang="ko-KR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21025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3797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F38745A7-6DCC-44C8-A538-0DAF8F19895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04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solidFill>
                  <a:prstClr val="black"/>
                </a:solidFill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solidFill>
                  <a:prstClr val="black"/>
                </a:solidFill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ea typeface="맑은 고딕" pitchFamily="50" charset="-127"/>
              </a:rPr>
              <a:t>-</a:t>
            </a:r>
            <a:endParaRPr lang="en-US" altLang="ko-KR" sz="120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824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 userDrawn="1"/>
        </p:nvSpPr>
        <p:spPr bwMode="auto">
          <a:xfrm>
            <a:off x="382588" y="1490665"/>
            <a:ext cx="9339262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8" rIns="91434" bIns="45718" anchor="b"/>
          <a:lstStyle>
            <a:lvl1pPr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defTabSz="914400">
              <a:lnSpc>
                <a:spcPct val="85000"/>
              </a:lnSpc>
              <a:defRPr/>
            </a:pPr>
            <a:r>
              <a:rPr kumimoji="0" lang="ko-KR" altLang="en-US" sz="28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목  차</a:t>
            </a:r>
          </a:p>
        </p:txBody>
      </p:sp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defRPr/>
            </a:pPr>
            <a:fld id="{C279D41F-6462-4406-B7FF-9449EAA23A3C}" type="slidenum">
              <a:rPr kumimoji="0" lang="ko-KR" altLang="en-US">
                <a:solidFill>
                  <a:srgbClr val="000000"/>
                </a:solidFill>
                <a:ea typeface="맑은 고딕" pitchFamily="50" charset="-127"/>
              </a:rPr>
              <a:pPr algn="ctr" defTabSz="914400"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412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defRPr/>
            </a:pPr>
            <a:fld id="{85BA8E30-90E4-43FC-9FC5-DAFDFF1A1B9B}" type="slidenum">
              <a:rPr kumimoji="0" lang="ko-KR" altLang="en-US">
                <a:solidFill>
                  <a:srgbClr val="000000"/>
                </a:solidFill>
                <a:ea typeface="맑은 고딕" pitchFamily="50" charset="-127"/>
              </a:rPr>
              <a:pPr algn="ctr" defTabSz="914400"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>
          <a:xfrm>
            <a:off x="166655" y="671493"/>
            <a:ext cx="9572659" cy="542931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buFontTx/>
              <a:buNone/>
              <a:defRPr sz="1500" b="1">
                <a:latin typeface="맑은 고딕" pitchFamily="50" charset="-127"/>
                <a:ea typeface="맑은 고딕" pitchFamily="50" charset="-127"/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5" y="216576"/>
            <a:ext cx="9572692" cy="35719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xfrm>
            <a:off x="166655" y="1285861"/>
            <a:ext cx="9572691" cy="5143515"/>
          </a:xfrm>
          <a:prstGeom prst="rect">
            <a:avLst/>
          </a:prstGeom>
        </p:spPr>
        <p:txBody>
          <a:bodyPr/>
          <a:lstStyle>
            <a:lvl1pPr latinLnBrk="0">
              <a:buNone/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3897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슬라이드 2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4583114" y="65913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defRPr/>
            </a:pPr>
            <a:fld id="{486ECA08-26A9-4BA3-B2FD-64A525A95FA0}" type="slidenum">
              <a:rPr kumimoji="0" lang="ko-KR" altLang="en-US">
                <a:solidFill>
                  <a:srgbClr val="000000"/>
                </a:solidFill>
                <a:ea typeface="맑은 고딕" pitchFamily="50" charset="-127"/>
              </a:rPr>
              <a:pPr algn="ctr" defTabSz="914400"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5" y="216576"/>
            <a:ext cx="9572692" cy="35719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xfrm>
            <a:off x="166655" y="857234"/>
            <a:ext cx="9572691" cy="5572143"/>
          </a:xfrm>
          <a:prstGeom prst="rect">
            <a:avLst/>
          </a:prstGeom>
        </p:spPr>
        <p:txBody>
          <a:bodyPr/>
          <a:lstStyle>
            <a:lvl1pPr latinLnBrk="0">
              <a:buNone/>
              <a:defRPr sz="12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9288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종료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ChangeArrowheads="1"/>
          </p:cNvSpPr>
          <p:nvPr userDrawn="1"/>
        </p:nvSpPr>
        <p:spPr bwMode="auto">
          <a:xfrm>
            <a:off x="0" y="3000377"/>
            <a:ext cx="9906000" cy="38576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133350" indent="-133350" defTabSz="914400" latinLnBrk="0">
              <a:defRPr/>
            </a:pPr>
            <a:endParaRPr kumimoji="0" lang="ko-KR" altLang="en-US" sz="800">
              <a:solidFill>
                <a:srgbClr val="FFFFFF"/>
              </a:solidFill>
              <a:ea typeface="맑은 고딕" pitchFamily="50" charset="-127"/>
            </a:endParaRP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2"/>
          </p:nvPr>
        </p:nvSpPr>
        <p:spPr>
          <a:xfrm>
            <a:off x="238126" y="2928940"/>
            <a:ext cx="9429750" cy="9286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8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03890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9689" y="6545266"/>
            <a:ext cx="4290880" cy="2444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맑은 고딕" pitchFamily="50" charset="-127"/>
              </a:defRPr>
            </a:lvl1pPr>
          </a:lstStyle>
          <a:p>
            <a:pPr defTabSz="914400">
              <a:defRPr/>
            </a:pPr>
            <a:r>
              <a:rPr lang="en-GB" sz="1800" dirty="0" smtClean="0">
                <a:solidFill>
                  <a:srgbClr val="333333"/>
                </a:solidFill>
              </a:rPr>
              <a:t>Banking - Investments - Life Insurance - Retirement Services</a:t>
            </a:r>
            <a:endParaRPr lang="ko-KR" altLang="nl-NL" sz="1800" dirty="0">
              <a:solidFill>
                <a:srgbClr val="33333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717389" y="6545263"/>
            <a:ext cx="467783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맑은 고딕" pitchFamily="50" charset="-127"/>
              </a:defRPr>
            </a:lvl1pPr>
          </a:lstStyle>
          <a:p>
            <a:pPr defTabSz="914400">
              <a:defRPr/>
            </a:pPr>
            <a:fld id="{46E3EC26-BEB7-4BF1-B4AB-FAEBD76615F7}" type="slidenum">
              <a:rPr lang="ko-KR" altLang="nl-NL" sz="1800" smtClean="0">
                <a:solidFill>
                  <a:srgbClr val="333333"/>
                </a:solidFill>
              </a:rPr>
              <a:pPr defTabSz="914400">
                <a:defRPr/>
              </a:pPr>
              <a:t>‹#›</a:t>
            </a:fld>
            <a:endParaRPr lang="nl-NL" altLang="ko-KR" sz="1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fld id="{945226B5-40B7-45A0-B592-26FFD28DAB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11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812" r:id="rId1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30" r:id="rId2"/>
    <p:sldLayoutId id="2147483831" r:id="rId3"/>
    <p:sldLayoutId id="214748383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07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4953003" y="6524625"/>
            <a:ext cx="336551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ctr" defTabSz="914400" eaLnBrk="0" latinLnBrk="0" hangingPunct="0">
              <a:defRPr/>
            </a:pPr>
            <a:fld id="{9C78252D-238A-464D-B2C5-2DFB6E01918F}" type="slidenum">
              <a:rPr kumimoji="0" lang="ko-KR" altLang="en-GB">
                <a:solidFill>
                  <a:srgbClr val="004785"/>
                </a:solidFill>
                <a:latin typeface="맑은 고딕" pitchFamily="50" charset="-127"/>
                <a:ea typeface="HY견고딕"/>
              </a:rPr>
              <a:pPr algn="ctr" defTabSz="914400" eaLnBrk="0" latinLnBrk="0" hangingPunct="0">
                <a:defRPr/>
              </a:pPr>
              <a:t>‹#›</a:t>
            </a:fld>
            <a:endParaRPr kumimoji="0" lang="en-GB" altLang="ko-KR" dirty="0">
              <a:solidFill>
                <a:srgbClr val="004785"/>
              </a:solidFill>
              <a:latin typeface="맑은 고딕" pitchFamily="50" charset="-127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9044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hwangkyu.shin\Desktop\201305160847931_2LL5XOK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8100"/>
            <a:ext cx="99536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5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1pPr>
      <a:lvl2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2pPr>
      <a:lvl3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3pPr>
      <a:lvl4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4pPr>
      <a:lvl5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 charset="0"/>
        </a:defRPr>
      </a:lvl5pPr>
      <a:lvl6pPr marL="4572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6pPr>
      <a:lvl7pPr marL="9144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7pPr>
      <a:lvl8pPr marL="13716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8pPr>
      <a:lvl9pPr marL="18288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돋움" pitchFamily="50" charset="-127"/>
        </a:defRPr>
      </a:lvl9pPr>
    </p:titleStyle>
    <p:bodyStyle>
      <a:lvl1pPr marL="360363" indent="-360363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24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1pPr>
      <a:lvl2pPr marL="717550" indent="-355600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20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2pPr>
      <a:lvl3pPr marL="177800" indent="736600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•"/>
        <a:defRPr sz="2000" b="1">
          <a:solidFill>
            <a:srgbClr val="646464"/>
          </a:solidFill>
          <a:latin typeface="맑은 고딕" pitchFamily="50" charset="-127"/>
          <a:ea typeface="맑은 고딕" pitchFamily="50" charset="-127"/>
          <a:cs typeface="맑은 고딕" charset="0"/>
        </a:defRPr>
      </a:lvl3pPr>
      <a:lvl4pPr marL="1441450" indent="-358775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16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4pPr>
      <a:lvl5pPr marL="1800225" indent="-357188" algn="l" rtl="0" eaLnBrk="0" fontAlgn="base" latinLnBrk="1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▶"/>
        <a:defRPr sz="1600">
          <a:solidFill>
            <a:srgbClr val="646464"/>
          </a:solidFill>
          <a:latin typeface="+mn-lt"/>
          <a:ea typeface="맑은 고딕" pitchFamily="50" charset="-127"/>
          <a:cs typeface="맑은 고딕" charset="0"/>
        </a:defRPr>
      </a:lvl5pPr>
      <a:lvl6pPr marL="22574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6pPr>
      <a:lvl7pPr marL="27146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7pPr>
      <a:lvl8pPr marL="31718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8pPr>
      <a:lvl9pPr marL="3629025" indent="-357188" algn="l" rtl="0" eaLnBrk="1" fontAlgn="base" latinLnBrk="1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돋움" pitchFamily="50" charset="-127"/>
        <a:buChar char="►"/>
        <a:defRPr sz="1600">
          <a:solidFill>
            <a:srgbClr val="646464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amsung\바탕 화면\문서형식_d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2177" y="-2956"/>
            <a:ext cx="9938102" cy="6880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4515" y="1412776"/>
            <a:ext cx="808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시스템 </a:t>
            </a:r>
            <a:r>
              <a:rPr lang="ko-KR" altLang="en-US" sz="3600" smtClean="0">
                <a:solidFill>
                  <a:srgbClr val="358CCB"/>
                </a:solidFill>
                <a:latin typeface="윤디자인고딕" pitchFamily="18" charset="-127"/>
                <a:ea typeface="견고딕" pitchFamily="18" charset="-127"/>
              </a:rPr>
              <a:t>테스트 결과서</a:t>
            </a:r>
            <a:endParaRPr lang="ko-KR" altLang="en-US" sz="2400" dirty="0">
              <a:solidFill>
                <a:srgbClr val="358CCB"/>
              </a:solidFill>
              <a:latin typeface="윤디자인고딕" pitchFamily="18" charset="-127"/>
              <a:ea typeface="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14" y="2120663"/>
            <a:ext cx="88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79646">
                    <a:lumMod val="50000"/>
                  </a:srgbClr>
                </a:solidFill>
                <a:ea typeface="견고딕" pitchFamily="18" charset="-127"/>
              </a:rPr>
              <a:t>가용성 테스트 </a:t>
            </a:r>
            <a:r>
              <a:rPr lang="en-US" altLang="ko-KR" sz="2000" b="1" dirty="0" smtClean="0">
                <a:solidFill>
                  <a:srgbClr val="F79646">
                    <a:lumMod val="50000"/>
                  </a:srgbClr>
                </a:solidFill>
                <a:ea typeface="견고딕" pitchFamily="18" charset="-127"/>
              </a:rPr>
              <a:t>(WEB-WAS) – </a:t>
            </a:r>
            <a:r>
              <a:rPr lang="ko-KR" altLang="en-US" sz="2000" b="1" dirty="0" smtClean="0">
                <a:solidFill>
                  <a:srgbClr val="F79646">
                    <a:lumMod val="50000"/>
                  </a:srgbClr>
                </a:solidFill>
                <a:ea typeface="견고딕" pitchFamily="18" charset="-127"/>
              </a:rPr>
              <a:t>운영 </a:t>
            </a:r>
            <a:r>
              <a:rPr lang="ko-KR" altLang="en-US" sz="2000" b="1" dirty="0" err="1" smtClean="0">
                <a:solidFill>
                  <a:srgbClr val="F79646">
                    <a:lumMod val="50000"/>
                  </a:srgbClr>
                </a:solidFill>
                <a:ea typeface="견고딕" pitchFamily="18" charset="-127"/>
              </a:rPr>
              <a:t>선택적복지</a:t>
            </a:r>
            <a:r>
              <a:rPr lang="ko-KR" altLang="en-US" sz="2000" b="1" dirty="0" smtClean="0">
                <a:solidFill>
                  <a:srgbClr val="F79646">
                    <a:lumMod val="50000"/>
                  </a:srgbClr>
                </a:solidFill>
                <a:ea typeface="견고딕" pitchFamily="18" charset="-127"/>
              </a:rPr>
              <a:t> </a:t>
            </a:r>
            <a:r>
              <a:rPr lang="en-US" altLang="ko-KR" sz="2000" b="1" dirty="0" smtClean="0">
                <a:solidFill>
                  <a:srgbClr val="F79646">
                    <a:lumMod val="50000"/>
                  </a:srgbClr>
                </a:solidFill>
                <a:ea typeface="견고딕" pitchFamily="18" charset="-127"/>
              </a:rPr>
              <a:t>EAP/EWS</a:t>
            </a:r>
            <a:endParaRPr lang="ko-KR" altLang="en-US" sz="2000" b="1" dirty="0" smtClean="0">
              <a:solidFill>
                <a:srgbClr val="F79646">
                  <a:lumMod val="50000"/>
                </a:srgbClr>
              </a:solidFill>
              <a:ea typeface="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515" y="5085184"/>
            <a:ext cx="472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견고딕" pitchFamily="18" charset="-127"/>
              </a:rPr>
              <a:t>2017.07.03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돋움체" pitchFamily="49" charset="-127"/>
                <a:ea typeface="견고딕" pitchFamily="18" charset="-127"/>
              </a:rPr>
              <a:t>노후서버 교체 프로젝트</a:t>
            </a:r>
          </a:p>
        </p:txBody>
      </p:sp>
    </p:spTree>
    <p:extLst>
      <p:ext uri="{BB962C8B-B14F-4D97-AF65-F5344CB8AC3E}">
        <p14:creationId xmlns:p14="http://schemas.microsoft.com/office/powerpoint/2010/main" val="84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35042"/>
              </p:ext>
            </p:extLst>
          </p:nvPr>
        </p:nvGraphicFramePr>
        <p:xfrm>
          <a:off x="495300" y="1592328"/>
          <a:ext cx="8935028" cy="3506895"/>
        </p:xfrm>
        <a:graphic>
          <a:graphicData uri="http://schemas.openxmlformats.org/drawingml/2006/table">
            <a:tbl>
              <a:tblPr/>
              <a:tblGrid>
                <a:gridCol w="529936"/>
                <a:gridCol w="1727200"/>
                <a:gridCol w="2475346"/>
                <a:gridCol w="3620654"/>
                <a:gridCol w="581892"/>
              </a:tblGrid>
              <a:tr h="3391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838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Web Server User </a:t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(pflbwb01)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Failover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스위치에서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로드밸런싱 수행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Fail-Over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동안 세션 정리 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정상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Instance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전달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지연 시간 동안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내려갔다 복구됨 </a:t>
                      </a: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컴포넌트에서 수행중인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Transaction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발생되고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에 요청한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타임아웃 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복구 후 신규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즉시 밸런싱 수행됨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WEB Component 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 가동 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 내외 소요됨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38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Web Server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(pflbwb01)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Failover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스위치에서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로드밸런싱 수행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Fail-Over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동안 세션 정리 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정상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Instance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전달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지연 시간 동안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내려갔다 복구됨 </a:t>
                      </a: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컴포넌트에서 수행중인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Transaction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발생되고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에 요청한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타임아웃 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복구 후 신규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즉시 밸런싱 수행됨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WEB Component 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 가동 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 내외 소요됨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37798" y="995206"/>
            <a:ext cx="936104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2) </a:t>
            </a:r>
            <a:r>
              <a:rPr kumimoji="0" lang="ko-KR" altLang="en-US" sz="1400" b="1" kern="0" dirty="0">
                <a:ea typeface="맑은 고딕" pitchFamily="50" charset="-127"/>
              </a:rPr>
              <a:t>테스트 수행내역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– SV1 WEB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결과 요약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(1/2)</a:t>
            </a:r>
            <a:endParaRPr kumimoji="0" lang="en-US" altLang="ko-KR" sz="1400" b="1" kern="0" dirty="0"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kumimoji="0" lang="en-US" altLang="ko-KR" sz="1200" kern="0" dirty="0" smtClean="0">
                <a:solidFill>
                  <a:prstClr val="black"/>
                </a:solidFill>
                <a:ea typeface="맑은 고딕" pitchFamily="50" charset="-127"/>
              </a:rPr>
              <a:t>SV1 </a:t>
            </a:r>
            <a:r>
              <a:rPr kumimoji="0" lang="en-US" altLang="ko-KR" sz="1200" kern="0" dirty="0">
                <a:solidFill>
                  <a:prstClr val="black"/>
                </a:solidFill>
                <a:ea typeface="맑은 고딕" pitchFamily="50" charset="-127"/>
              </a:rPr>
              <a:t>WEB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서버 가용성테스트는 이중화 구성이 된 </a:t>
            </a:r>
            <a:r>
              <a:rPr kumimoji="0" lang="en-US" altLang="ko-KR" sz="1200" kern="0" dirty="0">
                <a:solidFill>
                  <a:prstClr val="black"/>
                </a:solidFill>
                <a:ea typeface="맑은 고딕" pitchFamily="50" charset="-127"/>
              </a:rPr>
              <a:t>WEB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서버를 대상으로 테스트 진행</a:t>
            </a: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8839200" y="1927655"/>
            <a:ext cx="591128" cy="317156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36000" rIns="0" bIns="0"/>
          <a:lstStyle/>
          <a:p>
            <a:pPr algn="ctr" defTabSz="914400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b="1" kern="0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46626"/>
              </p:ext>
            </p:extLst>
          </p:nvPr>
        </p:nvGraphicFramePr>
        <p:xfrm>
          <a:off x="495300" y="1592328"/>
          <a:ext cx="8935028" cy="3465703"/>
        </p:xfrm>
        <a:graphic>
          <a:graphicData uri="http://schemas.openxmlformats.org/drawingml/2006/table">
            <a:tbl>
              <a:tblPr/>
              <a:tblGrid>
                <a:gridCol w="529936"/>
                <a:gridCol w="1727200"/>
                <a:gridCol w="2475346"/>
                <a:gridCol w="3620654"/>
                <a:gridCol w="581892"/>
              </a:tblGrid>
              <a:tr h="335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652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Web Server User </a:t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(pflbwb02)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Failover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스위치에서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로드밸런싱 수행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Fail-Over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동안 세션 정리 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정상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Instance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전달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지연 시간 동안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내려갔다 복구됨 </a:t>
                      </a: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컴포넌트에서 수행중인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Transaction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발생되고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에 요청한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타임아웃 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복구 후 신규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즉시 밸런싱 수행됨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WEB Component 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 가동 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 내외 소요됨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52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4. Web Server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(pflbwb02)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Failover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스위치에서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로드밸런싱 수행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스위치는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Fail-Over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동안 세션 정리 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정상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Instance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전달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L4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지연 시간 동안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내려갔다 복구됨 </a:t>
                      </a: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컴포넌트에서 수행중인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Transaction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발생되고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에 요청한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타임아웃 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복구 후 신규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즉시 밸런싱 수행됨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WEB Component 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 가동 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초 내외 소요됨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2) </a:t>
            </a:r>
            <a:r>
              <a:rPr kumimoji="0" lang="ko-KR" altLang="en-US" sz="1400" b="1" kern="0" dirty="0">
                <a:ea typeface="맑은 고딕" pitchFamily="50" charset="-127"/>
              </a:rPr>
              <a:t>테스트 수행내역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– SV1 WEB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결과 요약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(2/2)</a:t>
            </a:r>
            <a:endParaRPr kumimoji="0" lang="ko-KR" altLang="en-US" sz="1200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8839200" y="1927653"/>
            <a:ext cx="591128" cy="3130377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36000" rIns="0" bIns="0"/>
          <a:lstStyle/>
          <a:p>
            <a:pPr algn="ctr" defTabSz="914400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b="1" kern="0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8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7798" y="995206"/>
            <a:ext cx="936104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3) SV1</a:t>
            </a:r>
            <a:r>
              <a:rPr kumimoji="0" lang="ko-KR" altLang="en-US" sz="1400" b="1" kern="0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WAS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테스트</a:t>
            </a:r>
            <a:endParaRPr kumimoji="0" lang="en-US" altLang="ko-KR" sz="1400" b="1" kern="0" dirty="0"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kumimoji="0" lang="en-US" altLang="ko-KR" sz="1200" kern="0" dirty="0" smtClean="0">
                <a:solidFill>
                  <a:prstClr val="black"/>
                </a:solidFill>
                <a:ea typeface="맑은 고딕" pitchFamily="50" charset="-127"/>
              </a:rPr>
              <a:t>SV1 WAS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서버 가용성테스트는 </a:t>
            </a:r>
            <a:r>
              <a:rPr kumimoji="0" lang="ko-KR" altLang="en-US" sz="1200" kern="0" dirty="0" smtClean="0">
                <a:solidFill>
                  <a:prstClr val="black"/>
                </a:solidFill>
                <a:ea typeface="맑은 고딕" pitchFamily="50" charset="-127"/>
              </a:rPr>
              <a:t>이중화 구성된 </a:t>
            </a:r>
            <a:r>
              <a:rPr kumimoji="0" lang="en-US" altLang="ko-KR" sz="1200" kern="0" dirty="0" smtClean="0">
                <a:solidFill>
                  <a:prstClr val="black"/>
                </a:solidFill>
                <a:ea typeface="맑은 고딕" pitchFamily="50" charset="-127"/>
              </a:rPr>
              <a:t>WAS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서버를 대상으로 테스트를 </a:t>
            </a:r>
            <a:r>
              <a:rPr kumimoji="0" lang="ko-KR" altLang="en-US" sz="1200" kern="0" dirty="0" smtClean="0">
                <a:solidFill>
                  <a:prstClr val="black"/>
                </a:solidFill>
                <a:ea typeface="맑은 고딕" pitchFamily="50" charset="-127"/>
              </a:rPr>
              <a:t>진행</a:t>
            </a: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ko-KR" altLang="en-US" sz="1200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08210"/>
              </p:ext>
            </p:extLst>
          </p:nvPr>
        </p:nvGraphicFramePr>
        <p:xfrm>
          <a:off x="495298" y="1592326"/>
          <a:ext cx="8671564" cy="1543460"/>
        </p:xfrm>
        <a:graphic>
          <a:graphicData uri="http://schemas.openxmlformats.org/drawingml/2006/table">
            <a:tbl>
              <a:tblPr/>
              <a:tblGrid>
                <a:gridCol w="556262"/>
                <a:gridCol w="1118594"/>
                <a:gridCol w="984526"/>
                <a:gridCol w="605790"/>
                <a:gridCol w="571500"/>
                <a:gridCol w="582930"/>
                <a:gridCol w="582930"/>
                <a:gridCol w="582930"/>
                <a:gridCol w="582930"/>
                <a:gridCol w="571500"/>
                <a:gridCol w="594360"/>
                <a:gridCol w="1337312"/>
              </a:tblGrid>
              <a:tr h="2987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7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호스트명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2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SV1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WAS#1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pflbap01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2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SV1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WAS#2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pflbap02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3146854" y="2191265"/>
            <a:ext cx="4679092" cy="944521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36000" rIns="0" bIns="0"/>
          <a:lstStyle/>
          <a:p>
            <a:pPr algn="ctr" defTabSz="914400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b="1" kern="0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13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07414"/>
              </p:ext>
            </p:extLst>
          </p:nvPr>
        </p:nvGraphicFramePr>
        <p:xfrm>
          <a:off x="495300" y="1592328"/>
          <a:ext cx="8935028" cy="4380104"/>
        </p:xfrm>
        <a:graphic>
          <a:graphicData uri="http://schemas.openxmlformats.org/drawingml/2006/table">
            <a:tbl>
              <a:tblPr/>
              <a:tblGrid>
                <a:gridCol w="529936"/>
                <a:gridCol w="1727200"/>
                <a:gridCol w="2475346"/>
                <a:gridCol w="3620654"/>
                <a:gridCol w="581892"/>
              </a:tblGrid>
              <a:tr h="286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2331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 User </a:t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3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Cadm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33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WAS Server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33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4. WAS Server Admin</a:t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(pflbap01)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37798" y="995206"/>
            <a:ext cx="936104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3</a:t>
            </a:r>
            <a:r>
              <a:rPr kumimoji="0" lang="en-US" altLang="ko-KR" sz="1400" b="1" kern="0" dirty="0">
                <a:ea typeface="맑은 고딕" pitchFamily="50" charset="-127"/>
              </a:rPr>
              <a:t>)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SV1</a:t>
            </a:r>
            <a:r>
              <a:rPr kumimoji="0" lang="ko-KR" altLang="en-US" sz="1400" b="1" kern="0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>
                <a:ea typeface="맑은 고딕" pitchFamily="50" charset="-127"/>
              </a:rPr>
              <a:t>WAS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테스트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결과 요약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(1/2)</a:t>
            </a:r>
            <a:endParaRPr kumimoji="0" lang="ko-KR" altLang="en-US" sz="1400" b="1" kern="0" dirty="0"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kumimoji="0" lang="en-US" altLang="ko-KR" sz="1200" kern="0" dirty="0" smtClean="0">
                <a:solidFill>
                  <a:prstClr val="black"/>
                </a:solidFill>
                <a:ea typeface="맑은 고딕" pitchFamily="50" charset="-127"/>
              </a:rPr>
              <a:t>SV1 WAS </a:t>
            </a:r>
            <a:r>
              <a:rPr kumimoji="0" lang="ko-KR" altLang="en-US" sz="1200" kern="0" dirty="0" smtClean="0">
                <a:solidFill>
                  <a:prstClr val="black"/>
                </a:solidFill>
                <a:ea typeface="맑은 고딕" pitchFamily="50" charset="-127"/>
              </a:rPr>
              <a:t>서버 가용성테스트는 이중화 구성된 </a:t>
            </a:r>
            <a:r>
              <a:rPr kumimoji="0" lang="en-US" altLang="ko-KR" sz="1200" kern="0" dirty="0" smtClean="0">
                <a:solidFill>
                  <a:prstClr val="black"/>
                </a:solidFill>
                <a:ea typeface="맑은 고딕" pitchFamily="50" charset="-127"/>
              </a:rPr>
              <a:t>WAS </a:t>
            </a:r>
            <a:r>
              <a:rPr kumimoji="0" lang="ko-KR" altLang="en-US" sz="1200" kern="0" dirty="0" smtClean="0">
                <a:solidFill>
                  <a:prstClr val="black"/>
                </a:solidFill>
                <a:ea typeface="맑은 고딕" pitchFamily="50" charset="-127"/>
              </a:rPr>
              <a:t>서버를 대상으로 테스트를 진행</a:t>
            </a:r>
            <a:endParaRPr kumimoji="0" lang="ko-KR" altLang="en-US" sz="1200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8839200" y="1869989"/>
            <a:ext cx="591128" cy="4102443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36000" rIns="0" bIns="0"/>
          <a:lstStyle/>
          <a:p>
            <a:pPr algn="ctr" defTabSz="914400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b="1" kern="0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3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53878"/>
              </p:ext>
            </p:extLst>
          </p:nvPr>
        </p:nvGraphicFramePr>
        <p:xfrm>
          <a:off x="495300" y="1412027"/>
          <a:ext cx="8935028" cy="4502743"/>
        </p:xfrm>
        <a:graphic>
          <a:graphicData uri="http://schemas.openxmlformats.org/drawingml/2006/table">
            <a:tbl>
              <a:tblPr/>
              <a:tblGrid>
                <a:gridCol w="529936"/>
                <a:gridCol w="1727200"/>
                <a:gridCol w="2475346"/>
                <a:gridCol w="3620654"/>
                <a:gridCol w="581892"/>
              </a:tblGrid>
              <a:tr h="2948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197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 User </a:t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19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Cadm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19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WAS Server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19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4. WAS Server Admin</a:t>
                      </a:r>
                      <a:b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</a:b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강제 종료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(pflbap02)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서비스 무중단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해당 인스턴스에서 수행중인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트랜잭션은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품질지표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Failover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Failover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Failback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즉시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신규 세션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기동되어 있는 다른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전달됨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92075" marR="0" lvl="0" indent="-92075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강제 종료한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재 가동시간은 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1-2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 정도 소요되며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새로운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Request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 오면 재 기동된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Server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 전달됨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가동시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일시적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CPU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사용률 증가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PASS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3</a:t>
            </a:r>
            <a:r>
              <a:rPr kumimoji="0" lang="en-US" altLang="ko-KR" sz="1400" b="1" kern="0" dirty="0">
                <a:ea typeface="맑은 고딕" pitchFamily="50" charset="-127"/>
              </a:rPr>
              <a:t>)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SV1</a:t>
            </a:r>
            <a:r>
              <a:rPr kumimoji="0" lang="ko-KR" altLang="en-US" sz="1400" b="1" kern="0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>
                <a:ea typeface="맑은 고딕" pitchFamily="50" charset="-127"/>
              </a:rPr>
              <a:t>WAS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테스트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결과 요약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(2/2)</a:t>
            </a:r>
            <a:endParaRPr kumimoji="0" lang="ko-KR" altLang="en-US" sz="1200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7" name="Rectangle 74"/>
          <p:cNvSpPr>
            <a:spLocks noChangeArrowheads="1"/>
          </p:cNvSpPr>
          <p:nvPr/>
        </p:nvSpPr>
        <p:spPr bwMode="auto">
          <a:xfrm>
            <a:off x="8839200" y="1696991"/>
            <a:ext cx="591128" cy="4217779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36000" rIns="0" bIns="0"/>
          <a:lstStyle/>
          <a:p>
            <a:pPr algn="ctr" defTabSz="914400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b="1" kern="0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9"/>
          <a:ext cx="8853805" cy="4656682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44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Server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강제 종료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15:32 ~ 06/28 15:59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782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웹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3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서버에서 서비스 정상 수행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7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>
                <a:ea typeface="맑은 고딕" pitchFamily="50" charset="-127"/>
              </a:rPr>
              <a:t>WEB-1)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</a:t>
            </a:r>
            <a:r>
              <a:rPr lang="ko-KR" altLang="en-US" sz="1400" b="1" dirty="0" smtClean="0"/>
              <a:t>종료 </a:t>
            </a:r>
            <a:r>
              <a:rPr lang="en-US" altLang="ko-KR" sz="1400" b="1" dirty="0" smtClean="0"/>
              <a:t>(pflbwb01)</a:t>
            </a:r>
            <a:endParaRPr lang="ko-KR" altLang="en-US" sz="1400" b="1" dirty="0">
              <a:ea typeface="맑은 고딕" pitchFamily="50" charset="-127"/>
            </a:endParaRPr>
          </a:p>
        </p:txBody>
      </p:sp>
      <p:grpSp>
        <p:nvGrpSpPr>
          <p:cNvPr id="244" name="그룹 243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82" name="직사각형 181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92" name="모서리가 둥근 직사각형 191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93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197" name="모서리가 둥근 직사각형 196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198" name="직선 화살표 연결선 197"/>
            <p:cNvCxnSpPr>
              <a:stCxn id="193" idx="3"/>
              <a:endCxn id="184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99" name="직선 화살표 연결선 198"/>
            <p:cNvCxnSpPr>
              <a:stCxn id="193" idx="3"/>
              <a:endCxn id="186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0" name="직선 화살표 연결선 199"/>
            <p:cNvCxnSpPr>
              <a:stCxn id="184" idx="3"/>
              <a:endCxn id="189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1" name="직선 화살표 연결선 200"/>
            <p:cNvCxnSpPr>
              <a:stCxn id="186" idx="3"/>
              <a:endCxn id="191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2" name="직사각형 201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03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04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" name="직사각형 205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07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0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0" name="그룹 209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11" name="직사각형 210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2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1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15" name="직선 연결선 214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16" name="모서리가 둥근 직사각형 215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18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19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" name="직사각형 220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25" name="직선 화살표 연결선 224"/>
            <p:cNvCxnSpPr>
              <a:stCxn id="184" idx="3"/>
              <a:endCxn id="222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6" name="직선 화살표 연결선 225"/>
            <p:cNvCxnSpPr>
              <a:endCxn id="224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7" name="직선 화살표 연결선 226"/>
            <p:cNvCxnSpPr>
              <a:stCxn id="221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8" name="직선 화살표 연결선 227"/>
            <p:cNvCxnSpPr>
              <a:stCxn id="193" idx="3"/>
              <a:endCxn id="221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9" name="직선 화살표 연결선 228"/>
            <p:cNvCxnSpPr>
              <a:endCxn id="194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0" name="직선 화살표 연결선 229"/>
            <p:cNvCxnSpPr>
              <a:endCxn id="216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45" name="폭발 2 244"/>
          <p:cNvSpPr/>
          <p:nvPr/>
        </p:nvSpPr>
        <p:spPr>
          <a:xfrm>
            <a:off x="1561905" y="2873950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29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25899"/>
              </p:ext>
            </p:extLst>
          </p:nvPr>
        </p:nvGraphicFramePr>
        <p:xfrm>
          <a:off x="473075" y="1343858"/>
          <a:ext cx="882332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194752"/>
              </a:tblGrid>
              <a:tr h="428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P-SV11-O-F11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pflbwb01 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구동 여부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885860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WEB-1</a:t>
            </a:r>
            <a:r>
              <a:rPr kumimoji="0" lang="en-US" altLang="ko-KR" sz="1400" b="1" kern="0" dirty="0">
                <a:latin typeface="+mn-ea"/>
                <a:ea typeface="+mn-ea"/>
              </a:rPr>
              <a:t>) </a:t>
            </a:r>
            <a:r>
              <a:rPr lang="en-US" altLang="ko-KR" sz="1400" b="1" dirty="0"/>
              <a:t>Web Server User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latin typeface="+mn-ea"/>
                <a:ea typeface="+mn-ea"/>
              </a:rPr>
              <a:t>-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(1/3)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600325"/>
            <a:ext cx="7921625" cy="23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89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P-SV11-O-F11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[jws3@pflbwb01 /web/jws3/domains/P-SV11-O/P-SV11-O-F11/bin ]$ ./stop.sh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pflbwb01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WEB-1) </a:t>
            </a:r>
            <a:r>
              <a:rPr lang="en-US" altLang="ko-KR" sz="1400" b="1" dirty="0"/>
              <a:t>Web Server User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8" y="3040244"/>
            <a:ext cx="7910095" cy="69736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 flipV="1">
            <a:off x="5597889" y="3040244"/>
            <a:ext cx="885290" cy="188988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41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70153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P-SV11-O-F11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[jws3@pflbwb01 /web/jws3/domains/P-SV11-O/P-SV11-O-F11/bin ]$ ./start.sh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pflbwb01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WEB-1) </a:t>
            </a:r>
            <a:r>
              <a:rPr lang="en-US" altLang="ko-KR" sz="1400" b="1" dirty="0"/>
              <a:t>Web Server User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961424"/>
            <a:ext cx="7921625" cy="243210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 flipV="1">
            <a:off x="5614365" y="2961422"/>
            <a:ext cx="992382" cy="177193"/>
          </a:xfrm>
          <a:prstGeom prst="rect">
            <a:avLst/>
          </a:prstGeom>
          <a:solidFill>
            <a:srgbClr val="FFFF00">
              <a:alpha val="32000"/>
            </a:srgb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7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75639"/>
              </p:ext>
            </p:extLst>
          </p:nvPr>
        </p:nvGraphicFramePr>
        <p:xfrm>
          <a:off x="473075" y="1343859"/>
          <a:ext cx="8853805" cy="4680034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50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Server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강제 종료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16:00 ~ 06/28 16:37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45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웹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0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서버에서 서비스 정상 수행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5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8889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 smtClean="0">
                <a:ea typeface="맑은 고딕" pitchFamily="50" charset="-127"/>
              </a:rPr>
              <a:t>WEB-2)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Admin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</a:t>
            </a:r>
            <a:r>
              <a:rPr lang="ko-KR" altLang="en-US" sz="1400" b="1" dirty="0" smtClean="0"/>
              <a:t>종료 </a:t>
            </a:r>
            <a:r>
              <a:rPr lang="en-US" altLang="ko-KR" sz="1400" b="1" dirty="0" smtClean="0"/>
              <a:t>(pflbwb01)</a:t>
            </a:r>
            <a:endParaRPr lang="ko-KR" altLang="en-US" sz="1400" b="1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218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218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1561905" y="3327035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 bwMode="auto">
          <a:xfrm>
            <a:off x="166689" y="215900"/>
            <a:ext cx="9572625" cy="357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dirty="0" smtClean="0"/>
              <a:t>Document Control</a:t>
            </a:r>
            <a:endParaRPr lang="ko-KR" altLang="en-US" dirty="0" smtClean="0"/>
          </a:p>
        </p:txBody>
      </p:sp>
      <p:graphicFrame>
        <p:nvGraphicFramePr>
          <p:cNvPr id="9" name="Group 5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78255"/>
              </p:ext>
            </p:extLst>
          </p:nvPr>
        </p:nvGraphicFramePr>
        <p:xfrm>
          <a:off x="301625" y="3355977"/>
          <a:ext cx="9326562" cy="2027309"/>
        </p:xfrm>
        <a:graphic>
          <a:graphicData uri="http://schemas.openxmlformats.org/drawingml/2006/table">
            <a:tbl>
              <a:tblPr/>
              <a:tblGrid>
                <a:gridCol w="1180816"/>
                <a:gridCol w="4207473"/>
                <a:gridCol w="1499684"/>
                <a:gridCol w="1291395"/>
                <a:gridCol w="1147194"/>
              </a:tblGrid>
              <a:tr h="25900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개정번호</a:t>
                      </a: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 페이지 및 수정 내용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 일자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개정자 소속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개정자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V1.0</a:t>
                      </a: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</a:t>
                      </a: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2017/07/03</a:t>
                      </a: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OSC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홍재우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V1.1</a:t>
                      </a: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LoadRunner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분석결과 및 이슈 및 조치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튜닝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내역 업데이트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2017/07/17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SDS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황성수</a:t>
                      </a: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81" marB="45681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한쪽 모서리가 잘린 사각형 5"/>
          <p:cNvSpPr>
            <a:spLocks/>
          </p:cNvSpPr>
          <p:nvPr/>
        </p:nvSpPr>
        <p:spPr bwMode="auto">
          <a:xfrm>
            <a:off x="325439" y="989015"/>
            <a:ext cx="1457325" cy="319087"/>
          </a:xfrm>
          <a:custGeom>
            <a:avLst/>
            <a:gdLst>
              <a:gd name="T0" fmla="*/ 0 w 1457325"/>
              <a:gd name="T1" fmla="*/ 0 h 319087"/>
              <a:gd name="T2" fmla="*/ 1404143 w 1457325"/>
              <a:gd name="T3" fmla="*/ 0 h 319087"/>
              <a:gd name="T4" fmla="*/ 1457325 w 1457325"/>
              <a:gd name="T5" fmla="*/ 53182 h 319087"/>
              <a:gd name="T6" fmla="*/ 1457325 w 1457325"/>
              <a:gd name="T7" fmla="*/ 319087 h 319087"/>
              <a:gd name="T8" fmla="*/ 0 w 1457325"/>
              <a:gd name="T9" fmla="*/ 319087 h 319087"/>
              <a:gd name="T10" fmla="*/ 0 w 1457325"/>
              <a:gd name="T11" fmla="*/ 0 h 3190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7325"/>
              <a:gd name="T19" fmla="*/ 0 h 319087"/>
              <a:gd name="T20" fmla="*/ 1457325 w 1457325"/>
              <a:gd name="T21" fmla="*/ 319087 h 3190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7325" h="319087">
                <a:moveTo>
                  <a:pt x="0" y="0"/>
                </a:moveTo>
                <a:lnTo>
                  <a:pt x="1404143" y="0"/>
                </a:lnTo>
                <a:lnTo>
                  <a:pt x="1457325" y="53182"/>
                </a:lnTo>
                <a:lnTo>
                  <a:pt x="1457325" y="319087"/>
                </a:lnTo>
                <a:lnTo>
                  <a:pt x="0" y="31908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tIns="18000" bIns="0"/>
          <a:lstStyle/>
          <a:p>
            <a:pPr marL="133350" indent="-133350" algn="ctr" defTabSz="914400" latinLnBrk="0">
              <a:defRPr/>
            </a:pPr>
            <a:r>
              <a:rPr kumimoji="0" lang="ko-KR" altLang="en-US" sz="1500" b="1" dirty="0">
                <a:solidFill>
                  <a:srgbClr val="FFFFFF"/>
                </a:solidFill>
                <a:ea typeface="맑은 고딕" pitchFamily="50" charset="-127"/>
              </a:rPr>
              <a:t>사 용 권 한</a:t>
            </a:r>
          </a:p>
        </p:txBody>
      </p:sp>
      <p:sp>
        <p:nvSpPr>
          <p:cNvPr id="11" name="한쪽 모서리가 잘린 사각형 6"/>
          <p:cNvSpPr>
            <a:spLocks/>
          </p:cNvSpPr>
          <p:nvPr/>
        </p:nvSpPr>
        <p:spPr bwMode="auto">
          <a:xfrm>
            <a:off x="296864" y="3032125"/>
            <a:ext cx="1457325" cy="319088"/>
          </a:xfrm>
          <a:custGeom>
            <a:avLst/>
            <a:gdLst>
              <a:gd name="T0" fmla="*/ 0 w 1457325"/>
              <a:gd name="T1" fmla="*/ 0 h 319088"/>
              <a:gd name="T2" fmla="*/ 1404143 w 1457325"/>
              <a:gd name="T3" fmla="*/ 0 h 319088"/>
              <a:gd name="T4" fmla="*/ 1457325 w 1457325"/>
              <a:gd name="T5" fmla="*/ 53182 h 319088"/>
              <a:gd name="T6" fmla="*/ 1457325 w 1457325"/>
              <a:gd name="T7" fmla="*/ 319088 h 319088"/>
              <a:gd name="T8" fmla="*/ 0 w 1457325"/>
              <a:gd name="T9" fmla="*/ 319088 h 319088"/>
              <a:gd name="T10" fmla="*/ 0 w 1457325"/>
              <a:gd name="T11" fmla="*/ 0 h 3190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7325"/>
              <a:gd name="T19" fmla="*/ 0 h 319088"/>
              <a:gd name="T20" fmla="*/ 1457325 w 1457325"/>
              <a:gd name="T21" fmla="*/ 319088 h 3190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7325" h="319088">
                <a:moveTo>
                  <a:pt x="0" y="0"/>
                </a:moveTo>
                <a:lnTo>
                  <a:pt x="1404143" y="0"/>
                </a:lnTo>
                <a:lnTo>
                  <a:pt x="1457325" y="53182"/>
                </a:lnTo>
                <a:lnTo>
                  <a:pt x="1457325" y="319088"/>
                </a:lnTo>
                <a:lnTo>
                  <a:pt x="0" y="31908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tIns="18000" bIns="0"/>
          <a:lstStyle/>
          <a:p>
            <a:pPr marL="133350" indent="-133350" algn="ctr" defTabSz="914400" latinLnBrk="0">
              <a:defRPr/>
            </a:pPr>
            <a:r>
              <a:rPr kumimoji="0" lang="ko-KR" altLang="en-US" sz="1500" b="1" dirty="0">
                <a:solidFill>
                  <a:srgbClr val="FFFFFF"/>
                </a:solidFill>
                <a:ea typeface="맑은 고딕" pitchFamily="50" charset="-127"/>
              </a:rPr>
              <a:t>개 정 이 </a:t>
            </a:r>
            <a:r>
              <a:rPr kumimoji="0" lang="ko-KR" altLang="en-US" sz="1500" b="1" dirty="0" err="1">
                <a:solidFill>
                  <a:srgbClr val="FFFFFF"/>
                </a:solidFill>
                <a:ea typeface="맑은 고딕" pitchFamily="50" charset="-127"/>
              </a:rPr>
              <a:t>력</a:t>
            </a:r>
            <a:endParaRPr kumimoji="0" lang="ko-KR" altLang="en-US" sz="1500" b="1" dirty="0">
              <a:solidFill>
                <a:srgbClr val="FFFFFF"/>
              </a:solidFill>
              <a:ea typeface="맑은 고딕" pitchFamily="50" charset="-127"/>
            </a:endParaRPr>
          </a:p>
        </p:txBody>
      </p:sp>
      <p:graphicFrame>
        <p:nvGraphicFramePr>
          <p:cNvPr id="12" name="Group 5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99657"/>
              </p:ext>
            </p:extLst>
          </p:nvPr>
        </p:nvGraphicFramePr>
        <p:xfrm>
          <a:off x="325439" y="1314450"/>
          <a:ext cx="9302748" cy="1157296"/>
        </p:xfrm>
        <a:graphic>
          <a:graphicData uri="http://schemas.openxmlformats.org/drawingml/2006/table">
            <a:tbl>
              <a:tblPr/>
              <a:tblGrid>
                <a:gridCol w="1451107"/>
                <a:gridCol w="2000866"/>
                <a:gridCol w="2013651"/>
                <a:gridCol w="2013651"/>
                <a:gridCol w="1823473"/>
              </a:tblGrid>
              <a:tr h="28932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개정번호</a:t>
                      </a:r>
                    </a:p>
                  </a:txBody>
                  <a:tcPr marT="45602" marB="4560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  속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  급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  명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 자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 성 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OSC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상무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홍재우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2017/07/03</a:t>
                      </a: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 토 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승 인 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5602" marB="45602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4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03419"/>
              </p:ext>
            </p:extLst>
          </p:nvPr>
        </p:nvGraphicFramePr>
        <p:xfrm>
          <a:off x="473075" y="1343858"/>
          <a:ext cx="882332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194752"/>
              </a:tblGrid>
              <a:tr h="428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P-SV13-O-F11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pflbwb01 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구동 여부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WEB-2) </a:t>
            </a:r>
            <a:r>
              <a:rPr lang="en-US" altLang="ko-KR" sz="1400" b="1" dirty="0"/>
              <a:t>Web Server Admin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latin typeface="+mn-ea"/>
                <a:ea typeface="+mn-ea"/>
              </a:rPr>
              <a:t>-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(1/3)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600325"/>
            <a:ext cx="7921625" cy="23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72661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P-SV13-O-F11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 [jws3@pflbwb01 /web/jws3/domains/P-SV13-O/P-SV13-O-F11/bin ]$ ./stop.sh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pflbwb01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WEB-2) </a:t>
            </a:r>
            <a:r>
              <a:rPr lang="en-US" altLang="ko-KR" sz="1400" b="1" dirty="0"/>
              <a:t>Web Server Admin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43" y="2991882"/>
            <a:ext cx="790416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94235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P-SV13-O-F11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[jws3@pflbwb01 /web/jws3/domains/P-SV13-O/P-SV13-O-F11/bin ]$ ./start.sh 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pflbwb01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WEB-2) </a:t>
            </a:r>
            <a:r>
              <a:rPr lang="en-US" altLang="ko-KR" sz="1400" b="1" dirty="0"/>
              <a:t>Web Server Admin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10" y="3006914"/>
            <a:ext cx="7897603" cy="19253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flipV="1">
            <a:off x="5614365" y="3002612"/>
            <a:ext cx="992382" cy="177193"/>
          </a:xfrm>
          <a:prstGeom prst="rect">
            <a:avLst/>
          </a:prstGeom>
          <a:solidFill>
            <a:srgbClr val="FFFF00">
              <a:alpha val="32000"/>
            </a:srgb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2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TPS, Error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로드러너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현황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23508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 flipV="1">
            <a:off x="2993840" y="2540300"/>
            <a:ext cx="1160562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5051953" y="2530330"/>
            <a:ext cx="1820501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7008014" y="2527474"/>
            <a:ext cx="1213040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2100649" y="3333850"/>
            <a:ext cx="1612463" cy="941587"/>
          </a:xfrm>
          <a:prstGeom prst="wedgeRoundRectCallout">
            <a:avLst>
              <a:gd name="adj1" fmla="val 19595"/>
              <a:gd name="adj2" fmla="val -103570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Pflbwb01 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(1-3)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대상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WEB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서버에서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수행중인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Transaction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은 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Fail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발생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TPS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는 줄어들었다가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원복됨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7140506" y="3754674"/>
            <a:ext cx="1440000" cy="720000"/>
          </a:xfrm>
          <a:prstGeom prst="wedgeRoundRectCallout">
            <a:avLst>
              <a:gd name="adj1" fmla="val -19681"/>
              <a:gd name="adj2" fmla="val -99073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Pflbwb01(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kern="0" dirty="0">
                <a:solidFill>
                  <a:prstClr val="black"/>
                </a:solidFill>
                <a:cs typeface="Arial" charset="0"/>
              </a:rPr>
              <a:t>http connection 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Thread</a:t>
            </a:r>
            <a:b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</a:b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ko-KR" altLang="en-US" sz="800" kern="0" dirty="0" smtClean="0">
                <a:solidFill>
                  <a:prstClr val="black"/>
                </a:solidFill>
                <a:cs typeface="Arial" charset="0"/>
              </a:rPr>
              <a:t>수 부족에 따</a:t>
            </a:r>
            <a:r>
              <a:rPr lang="ko-KR" altLang="en-US" sz="800" kern="0" dirty="0">
                <a:solidFill>
                  <a:prstClr val="black"/>
                </a:solidFill>
                <a:cs typeface="Arial" charset="0"/>
              </a:rPr>
              <a:t>른 </a:t>
            </a:r>
            <a:r>
              <a:rPr lang="ko-KR" altLang="en-US" sz="800" kern="0" dirty="0" smtClean="0">
                <a:solidFill>
                  <a:prstClr val="black"/>
                </a:solidFill>
                <a:cs typeface="Arial" charset="0"/>
              </a:rPr>
              <a:t>응답속도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</a:b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  Delay 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  <a:sym typeface="Wingdings" panose="05000000000000000000" pitchFamily="2" charset="2"/>
              </a:rPr>
              <a:t> </a:t>
            </a:r>
            <a:r>
              <a:rPr lang="ko-KR" altLang="en-US" sz="800" kern="0" dirty="0" smtClean="0">
                <a:solidFill>
                  <a:prstClr val="black"/>
                </a:solidFill>
                <a:cs typeface="Arial" charset="0"/>
              </a:rPr>
              <a:t>변경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ko-KR" altLang="en-US" sz="800" kern="0" dirty="0" smtClean="0">
                <a:solidFill>
                  <a:prstClr val="black"/>
                </a:solidFill>
                <a:cs typeface="Arial" charset="0"/>
              </a:rPr>
              <a:t>튜닝 완료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)</a:t>
            </a:r>
            <a:b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</a:b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- </a:t>
            </a:r>
            <a:r>
              <a:rPr lang="ko-KR" altLang="en-US" sz="800" kern="0" dirty="0" smtClean="0">
                <a:solidFill>
                  <a:prstClr val="black"/>
                </a:solidFill>
                <a:cs typeface="Arial" charset="0"/>
              </a:rPr>
              <a:t>프로세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스 재 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(2-5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)</a:t>
            </a: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5134917" y="3754673"/>
            <a:ext cx="1644823" cy="883229"/>
          </a:xfrm>
          <a:prstGeom prst="wedgeRoundRectCallout">
            <a:avLst>
              <a:gd name="adj1" fmla="val 16683"/>
              <a:gd name="adj2" fmla="val -101863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Pflbwb01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(2-3)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대상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WEB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서버에서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수행중인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Transaction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은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Fail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발생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TPS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는 줄어들었다가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원복됨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4175971" y="2540300"/>
            <a:ext cx="585102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3343901" y="4464937"/>
            <a:ext cx="1440000" cy="449746"/>
          </a:xfrm>
          <a:prstGeom prst="wedgeRoundRectCallout">
            <a:avLst>
              <a:gd name="adj1" fmla="val 19595"/>
              <a:gd name="adj2" fmla="val -103570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Pflbwb01 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(1-5)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pflbwb01(user)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Instance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장애는 큰 무리가 없이 정상회복 되었으나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pflbwb01(</a:t>
            </a:r>
            <a:r>
              <a:rPr lang="en-US" altLang="ko-KR" sz="900" dirty="0" err="1" smtClean="0">
                <a:solidFill>
                  <a:schemeClr val="tx1"/>
                </a:solidFill>
                <a:latin typeface="+mn-ea"/>
              </a:rPr>
              <a:t>muser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) Instance </a:t>
            </a:r>
            <a:r>
              <a:rPr lang="ko-KR" altLang="en-US" sz="900" dirty="0" err="1" smtClean="0">
                <a:solidFill>
                  <a:schemeClr val="tx1"/>
                </a:solidFill>
                <a:latin typeface="+mn-ea"/>
              </a:rPr>
              <a:t>장애시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초당 평균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10TPS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이상이 하락함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 http connection Thread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수 변경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(512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4096)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후 프로세스 </a:t>
            </a:r>
            <a:r>
              <a:rPr lang="ko-KR" altLang="en-US" sz="900" dirty="0" err="1" smtClean="0">
                <a:solidFill>
                  <a:schemeClr val="tx1"/>
                </a:solidFill>
                <a:latin typeface="+mn-ea"/>
              </a:rPr>
              <a:t>재기</a:t>
            </a:r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동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복구 후 정상화됨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User/</a:t>
            </a:r>
            <a:r>
              <a:rPr lang="en-US" altLang="ko-KR" sz="1400" b="1" dirty="0" err="1" smtClean="0"/>
              <a:t>Muser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(pflbwb01)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8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(MS7)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7"/>
          <a:stretch/>
        </p:blipFill>
        <p:spPr bwMode="auto">
          <a:xfrm>
            <a:off x="1296000" y="22680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직사각형 9"/>
          <p:cNvSpPr/>
          <p:nvPr/>
        </p:nvSpPr>
        <p:spPr>
          <a:xfrm flipV="1">
            <a:off x="2993840" y="2839400"/>
            <a:ext cx="1160562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5051953" y="2829430"/>
            <a:ext cx="1820501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7008014" y="2826574"/>
            <a:ext cx="1213040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2061364" y="3604599"/>
            <a:ext cx="1440000" cy="463229"/>
          </a:xfrm>
          <a:prstGeom prst="wedgeRoundRectCallout">
            <a:avLst>
              <a:gd name="adj1" fmla="val 46894"/>
              <a:gd name="adj2" fmla="val 8277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flbwb01 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(1-3) 15:42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7251601" y="2444591"/>
            <a:ext cx="1440000" cy="720000"/>
          </a:xfrm>
          <a:prstGeom prst="wedgeRoundRectCallout">
            <a:avLst>
              <a:gd name="adj1" fmla="val -25022"/>
              <a:gd name="adj2" fmla="val 81338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flbwb01(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http </a:t>
            </a:r>
            <a:r>
              <a:rPr lang="en-US" altLang="ko-KR" sz="800" kern="0" dirty="0">
                <a:solidFill>
                  <a:prstClr val="black"/>
                </a:solidFill>
                <a:cs typeface="Arial" charset="0"/>
              </a:rPr>
              <a:t>connection 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Thread</a:t>
            </a:r>
            <a:b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</a:b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ko-KR" altLang="en-US" sz="800" kern="0" dirty="0" smtClean="0">
                <a:solidFill>
                  <a:prstClr val="black"/>
                </a:solidFill>
                <a:cs typeface="Arial" charset="0"/>
              </a:rPr>
              <a:t>수 변경</a:t>
            </a:r>
            <a:r>
              <a:rPr lang="en-US" altLang="ko-KR" sz="800" kern="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(2-5) 16:20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246013" y="2691379"/>
            <a:ext cx="1440000" cy="473212"/>
          </a:xfrm>
          <a:prstGeom prst="wedgeRoundRectCallout">
            <a:avLst>
              <a:gd name="adj1" fmla="val 13716"/>
              <a:gd name="adj2" fmla="val 82109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flbwb01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(2-3) 16:02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 flipV="1">
            <a:off x="4175971" y="2839400"/>
            <a:ext cx="585102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3454995" y="3128998"/>
            <a:ext cx="1522331" cy="475601"/>
          </a:xfrm>
          <a:prstGeom prst="wedgeRoundRectCallout">
            <a:avLst>
              <a:gd name="adj1" fmla="val 20782"/>
              <a:gd name="adj2" fmla="val 78028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pflbwb01 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(1-5) 15:54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pflbwb01(user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Instance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장애는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응답시간 변화가 거의 없으나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pflbwb01(</a:t>
            </a:r>
            <a:r>
              <a:rPr lang="en-US" altLang="ko-KR" sz="900" dirty="0" err="1" smtClean="0">
                <a:solidFill>
                  <a:schemeClr val="tx1"/>
                </a:solidFill>
                <a:latin typeface="+mn-ea"/>
              </a:rPr>
              <a:t>muser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Instance </a:t>
            </a:r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장애시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약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배의 응답시간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가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상승함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en-US" altLang="ko-KR" sz="900" kern="0" dirty="0">
                <a:solidFill>
                  <a:prstClr val="black"/>
                </a:solidFill>
                <a:cs typeface="Arial" charset="0"/>
              </a:rPr>
              <a:t>http connection Thread </a:t>
            </a:r>
            <a:r>
              <a:rPr lang="ko-KR" altLang="en-US" sz="900" kern="0" dirty="0" smtClean="0">
                <a:solidFill>
                  <a:prstClr val="black"/>
                </a:solidFill>
                <a:cs typeface="Arial" charset="0"/>
              </a:rPr>
              <a:t>수 변경</a:t>
            </a:r>
            <a:r>
              <a:rPr lang="en-US" altLang="ko-KR" sz="900" kern="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프로세스 </a:t>
            </a:r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재기동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 복구 후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정상화됨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User/</a:t>
            </a:r>
            <a:r>
              <a:rPr lang="en-US" altLang="ko-KR" sz="1400" b="1" dirty="0" err="1" smtClean="0"/>
              <a:t>Muser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(pflbwb01)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04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78055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Server#1 User/Admin Instance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종료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자원 현황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(CPU)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User/</a:t>
            </a:r>
            <a:r>
              <a:rPr lang="en-US" altLang="ko-KR" sz="1400" b="1" dirty="0" err="1" smtClean="0"/>
              <a:t>Muser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(pflbwb01)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11" y="2129070"/>
            <a:ext cx="8031006" cy="367877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 flipV="1">
            <a:off x="2418433" y="2828665"/>
            <a:ext cx="211403" cy="297917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4251355" y="2832781"/>
            <a:ext cx="211403" cy="297917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1588847" y="2303579"/>
            <a:ext cx="1483591" cy="350578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 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3509559" y="2303579"/>
            <a:ext cx="1483591" cy="350578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muser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38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78144"/>
              </p:ext>
            </p:extLst>
          </p:nvPr>
        </p:nvGraphicFramePr>
        <p:xfrm>
          <a:off x="473075" y="1343858"/>
          <a:ext cx="8853805" cy="4666691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47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Server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강제 종료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19:41 ~ 06/28 19:58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7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592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웹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서버에서 서비스 정상 수행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8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8889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WEB-3)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(pflbwb02)</a:t>
            </a:r>
            <a:endParaRPr lang="ko-KR" altLang="en-US" sz="1400" b="1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218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218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1537192" y="3112852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9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48086"/>
              </p:ext>
            </p:extLst>
          </p:nvPr>
        </p:nvGraphicFramePr>
        <p:xfrm>
          <a:off x="473075" y="1343858"/>
          <a:ext cx="882332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194752"/>
              </a:tblGrid>
              <a:tr h="428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P-SV11-O-F21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pflbwb02 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구동 여부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WEB-3) </a:t>
            </a:r>
            <a:r>
              <a:rPr lang="en-US" altLang="ko-KR" sz="1400" b="1" dirty="0"/>
              <a:t>Web Server User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87" y="2600325"/>
            <a:ext cx="7914726" cy="2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6137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P-SV11-O-F21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[jws3@pflbwb02 /web/jws3/domains/P-SV11-O/P-SV11-O-F21/bin ]$ ./stop.sh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pflbwb02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WEB-3) </a:t>
            </a:r>
            <a:r>
              <a:rPr lang="en-US" altLang="ko-KR" sz="1400" b="1" dirty="0"/>
              <a:t>Web Server User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43" y="2977380"/>
            <a:ext cx="7913370" cy="6477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flipV="1">
            <a:off x="5614365" y="2961422"/>
            <a:ext cx="992382" cy="177193"/>
          </a:xfrm>
          <a:prstGeom prst="rect">
            <a:avLst/>
          </a:prstGeom>
          <a:solidFill>
            <a:srgbClr val="FFFF00">
              <a:alpha val="32000"/>
            </a:srgb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2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9816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P-SV11-O-F21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[jws3@pflbwb02 /web/jws3/domains/P-SV11-O/P-SV11-O-F21/bin ]$ ./start.sh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pflbwb02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WEB-3) </a:t>
            </a:r>
            <a:r>
              <a:rPr lang="en-US" altLang="ko-KR" sz="1400" b="1" dirty="0"/>
              <a:t>Web Server User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45" y="2928937"/>
            <a:ext cx="7916468" cy="284321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 flipV="1">
            <a:off x="5614365" y="2936708"/>
            <a:ext cx="992382" cy="177193"/>
          </a:xfrm>
          <a:prstGeom prst="rect">
            <a:avLst/>
          </a:prstGeom>
          <a:solidFill>
            <a:srgbClr val="FFFF00">
              <a:alpha val="32000"/>
            </a:srgb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61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71997"/>
              </p:ext>
            </p:extLst>
          </p:nvPr>
        </p:nvGraphicFramePr>
        <p:xfrm>
          <a:off x="3043396" y="2036816"/>
          <a:ext cx="3819208" cy="14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20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목 차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 개요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장애테스트 시나리오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운영 테스트 결과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(SV1)</a:t>
                      </a: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텍스트 개체 틀 5"/>
          <p:cNvSpPr txBox="1">
            <a:spLocks/>
          </p:cNvSpPr>
          <p:nvPr/>
        </p:nvSpPr>
        <p:spPr>
          <a:xfrm>
            <a:off x="491889" y="455186"/>
            <a:ext cx="7289289" cy="2917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ko-KR" altLang="en-US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목차 </a:t>
            </a:r>
            <a:r>
              <a:rPr kumimoji="0" lang="en-US" altLang="ko-KR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(Table of Contents)</a:t>
            </a:r>
            <a:endParaRPr kumimoji="0" lang="ko-KR" altLang="en-US" sz="15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62886"/>
              </p:ext>
            </p:extLst>
          </p:nvPr>
        </p:nvGraphicFramePr>
        <p:xfrm>
          <a:off x="473075" y="1343858"/>
          <a:ext cx="8853805" cy="470682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Server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강제 종료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20:00 ~ 06/28 20:18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785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웹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6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서버에서 서비스 정상 수행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9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WEB-4)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Admin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(pflbwb02)</a:t>
            </a:r>
            <a:endParaRPr lang="ko-KR" altLang="en-US" sz="1400" b="1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218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218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1561905" y="3549454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5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48224"/>
              </p:ext>
            </p:extLst>
          </p:nvPr>
        </p:nvGraphicFramePr>
        <p:xfrm>
          <a:off x="473075" y="1343858"/>
          <a:ext cx="882332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194752"/>
              </a:tblGrid>
              <a:tr h="428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P-SV13-O-F21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pflbwb02 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구동 여부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WEB-4) </a:t>
            </a:r>
            <a:r>
              <a:rPr lang="en-US" altLang="ko-KR" sz="1400" b="1" dirty="0"/>
              <a:t>Web Server Admin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600325"/>
            <a:ext cx="79216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74590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P-SV13-O-F21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[jws3@pflbwb02 /web/jws3/domains/P-SV13-O/P-SV13-O-F21/bin ]$ ./stop.sh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pflbwb02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WEB-4) </a:t>
            </a:r>
            <a:r>
              <a:rPr lang="en-US" altLang="ko-KR" sz="1400" b="1" dirty="0"/>
              <a:t>Web Server Admin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" y="3004848"/>
            <a:ext cx="790670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7961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P-SV13-O-F21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[jws3@pflbwb02 /web/jws3/domains/P-SV13-O/P-SV13-O-F21/bin ]$ ./start.sh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pflbwb02 Web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WEB-4) </a:t>
            </a:r>
            <a:r>
              <a:rPr lang="en-US" altLang="ko-KR" sz="1400" b="1" dirty="0"/>
              <a:t>Web Server Admin </a:t>
            </a:r>
            <a:r>
              <a:rPr lang="ko-KR" altLang="en-US" sz="1400" b="1" dirty="0"/>
              <a:t>인스턴스 강제 종료 </a:t>
            </a:r>
            <a:r>
              <a:rPr lang="en-US" altLang="ko-KR" sz="1400" b="1" dirty="0" smtClean="0"/>
              <a:t>(pflbwb02)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98" y="2980373"/>
            <a:ext cx="7904015" cy="22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TPS, Error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로드러너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현황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(MS7)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23508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 flipV="1">
            <a:off x="2720374" y="2540300"/>
            <a:ext cx="314822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4934411" y="2530329"/>
            <a:ext cx="439721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6792454" y="2527474"/>
            <a:ext cx="463088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pflbwb02 Instance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장애는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대상 </a:t>
            </a:r>
            <a:r>
              <a:rPr lang="en-US" altLang="ko-KR" sz="900" dirty="0">
                <a:solidFill>
                  <a:schemeClr val="tx1"/>
                </a:solidFill>
                <a:latin typeface="맑은 고딕" panose="020B0503020000020004" pitchFamily="50" charset="-127"/>
              </a:rPr>
              <a:t>WEB </a:t>
            </a:r>
            <a:r>
              <a:rPr lang="ko-KR" altLang="en-US" sz="900" dirty="0">
                <a:solidFill>
                  <a:schemeClr val="tx1"/>
                </a:solidFill>
                <a:latin typeface="맑은 고딕" panose="020B0503020000020004" pitchFamily="50" charset="-127"/>
              </a:rPr>
              <a:t>서버에서 수행중인 </a:t>
            </a:r>
            <a:r>
              <a:rPr lang="en-US" altLang="ko-KR" sz="900" dirty="0">
                <a:solidFill>
                  <a:schemeClr val="tx1"/>
                </a:solidFill>
                <a:latin typeface="맑은 고딕" panose="020B0503020000020004" pitchFamily="50" charset="-127"/>
              </a:rPr>
              <a:t>Transaction</a:t>
            </a:r>
            <a:r>
              <a:rPr lang="ko-KR" altLang="en-US" sz="900" dirty="0">
                <a:solidFill>
                  <a:schemeClr val="tx1"/>
                </a:solidFill>
                <a:latin typeface="맑은 고딕" panose="020B0503020000020004" pitchFamily="50" charset="-127"/>
              </a:rPr>
              <a:t>은 </a:t>
            </a:r>
            <a:r>
              <a:rPr lang="en-US" altLang="ko-KR" sz="900" dirty="0">
                <a:solidFill>
                  <a:schemeClr val="tx1"/>
                </a:solidFill>
                <a:latin typeface="맑은 고딕" panose="020B0503020000020004" pitchFamily="50" charset="-127"/>
              </a:rPr>
              <a:t>Fail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발생하면</a:t>
            </a:r>
            <a:r>
              <a:rPr lang="ko-KR" altLang="en-US" sz="900" dirty="0">
                <a:solidFill>
                  <a:schemeClr val="tx1"/>
                </a:solidFill>
                <a:latin typeface="맑은 고딕" panose="020B0503020000020004" pitchFamily="50" charset="-127"/>
              </a:rPr>
              <a:t>서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처리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량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저하가 발생하였으나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이후 정상화됨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3811432" y="2527473"/>
            <a:ext cx="300054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2231590" y="3278823"/>
            <a:ext cx="1440000" cy="518820"/>
          </a:xfrm>
          <a:prstGeom prst="wedgeRoundRectCallout">
            <a:avLst>
              <a:gd name="adj1" fmla="val -4143"/>
              <a:gd name="adj2" fmla="val -8932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pflbwb02 (</a:t>
            </a:r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user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(3-3) 19:43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6544640" y="4043743"/>
            <a:ext cx="1223641" cy="612000"/>
          </a:xfrm>
          <a:prstGeom prst="wedgeRoundRectCallout">
            <a:avLst>
              <a:gd name="adj1" fmla="val -19681"/>
              <a:gd name="adj2" fmla="val -99073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flbwb02 (</a:t>
            </a:r>
            <a:r>
              <a:rPr lang="en-US" altLang="ko-KR" sz="800" b="1" dirty="0" err="1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(4-5)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20:17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4996164" y="3278823"/>
            <a:ext cx="1440000" cy="612000"/>
          </a:xfrm>
          <a:prstGeom prst="wedgeRoundRectCallout">
            <a:avLst>
              <a:gd name="adj1" fmla="val -33761"/>
              <a:gd name="adj2" fmla="val -8524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pflbwb02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muser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(4-3) 20:02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205425" y="4043743"/>
            <a:ext cx="1185343" cy="404689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pflbwb02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(3-5)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19:53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User/</a:t>
            </a:r>
            <a:r>
              <a:rPr lang="en-US" altLang="ko-KR" sz="1400" b="1" dirty="0" err="1" smtClean="0"/>
              <a:t>Muser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(pflbwb02)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(MS7)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7"/>
          <a:stretch/>
        </p:blipFill>
        <p:spPr bwMode="auto">
          <a:xfrm>
            <a:off x="1296000" y="22680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모서리가 둥근 사각형 설명선 7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pflbwb02 (user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Instance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장애는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응답시간 변화가 거의 없으나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pflbwb02(</a:t>
            </a:r>
            <a:r>
              <a:rPr lang="en-US" altLang="ko-KR" sz="900" dirty="0" err="1" smtClean="0">
                <a:solidFill>
                  <a:schemeClr val="tx1"/>
                </a:solidFill>
                <a:latin typeface="+mn-ea"/>
              </a:rPr>
              <a:t>muser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Instance </a:t>
            </a:r>
            <a:r>
              <a:rPr lang="ko-KR" altLang="en-US" sz="900" dirty="0" err="1">
                <a:solidFill>
                  <a:schemeClr val="tx1"/>
                </a:solidFill>
                <a:latin typeface="+mn-ea"/>
              </a:rPr>
              <a:t>장애시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900" dirty="0" err="1" smtClean="0">
                <a:solidFill>
                  <a:schemeClr val="tx1"/>
                </a:solidFill>
                <a:latin typeface="+mn-ea"/>
              </a:rPr>
              <a:t>MSScard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업무의 응답시간이 약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2~3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배 증가하였음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프로세스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재 기동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복구 후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장애 전 약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40%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수준 정상화됨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 flipV="1">
            <a:off x="2720374" y="2540300"/>
            <a:ext cx="314822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4934411" y="2530329"/>
            <a:ext cx="439721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6792454" y="2527474"/>
            <a:ext cx="463088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3811432" y="2527473"/>
            <a:ext cx="300054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2231590" y="2560981"/>
            <a:ext cx="1440000" cy="612000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pflbwb02 (</a:t>
            </a:r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user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(3-3) 19:43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6544640" y="3300263"/>
            <a:ext cx="1495490" cy="612000"/>
          </a:xfrm>
          <a:prstGeom prst="wedgeRoundRectCallout">
            <a:avLst>
              <a:gd name="adj1" fmla="val -19681"/>
              <a:gd name="adj2" fmla="val -99073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pflbwb02 (</a:t>
            </a:r>
            <a:r>
              <a:rPr lang="en-US" altLang="ko-KR" sz="800" b="1" dirty="0" err="1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(4-5) 20:17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996164" y="2560981"/>
            <a:ext cx="1440000" cy="612000"/>
          </a:xfrm>
          <a:prstGeom prst="wedgeRoundRectCallout">
            <a:avLst>
              <a:gd name="adj1" fmla="val -36728"/>
              <a:gd name="adj2" fmla="val 73801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pflbwb02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(4-3) 20:02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3205425" y="3300263"/>
            <a:ext cx="1440000" cy="612000"/>
          </a:xfrm>
          <a:prstGeom prst="wedgeRoundRectCallout">
            <a:avLst>
              <a:gd name="adj1" fmla="val -5496"/>
              <a:gd name="adj2" fmla="val 10292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pflbwb02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User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(3-5)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19:53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User/</a:t>
            </a:r>
            <a:r>
              <a:rPr lang="en-US" altLang="ko-KR" sz="1400" b="1" dirty="0" err="1" smtClean="0"/>
              <a:t>Muser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(pflbwb02)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4625301" y="3912263"/>
            <a:ext cx="1298961" cy="695088"/>
          </a:xfrm>
          <a:prstGeom prst="wedgeRoundRectCallout">
            <a:avLst>
              <a:gd name="adj1" fmla="val 71930"/>
              <a:gd name="adj2" fmla="val -2018"/>
              <a:gd name="adj3" fmla="val 166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WEB#1</a:t>
            </a:r>
            <a:r>
              <a:rPr lang="ko-KR" altLang="en-US" sz="800" dirty="0" smtClean="0">
                <a:solidFill>
                  <a:schemeClr val="tx1"/>
                </a:solidFill>
              </a:rPr>
              <a:t>과 동일하게 응답속도 증가하나</a:t>
            </a:r>
            <a:r>
              <a:rPr lang="en-US" altLang="ko-KR" sz="800" dirty="0" smtClean="0">
                <a:solidFill>
                  <a:schemeClr val="tx1"/>
                </a:solidFill>
              </a:rPr>
              <a:t>, http </a:t>
            </a:r>
            <a:r>
              <a:rPr lang="en-US" altLang="ko-KR" sz="800" kern="0" dirty="0">
                <a:solidFill>
                  <a:schemeClr val="tx1"/>
                </a:solidFill>
                <a:cs typeface="Arial" charset="0"/>
              </a:rPr>
              <a:t>connection Thread </a:t>
            </a:r>
            <a:r>
              <a:rPr lang="ko-KR" altLang="en-US" sz="800" kern="0" dirty="0">
                <a:solidFill>
                  <a:schemeClr val="tx1"/>
                </a:solidFill>
                <a:cs typeface="Arial" charset="0"/>
              </a:rPr>
              <a:t>수 </a:t>
            </a:r>
            <a:r>
              <a:rPr lang="ko-KR" altLang="en-US" sz="800" kern="0" dirty="0" smtClean="0">
                <a:solidFill>
                  <a:schemeClr val="tx1"/>
                </a:solidFill>
                <a:cs typeface="Arial" charset="0"/>
              </a:rPr>
              <a:t>변경 후 </a:t>
            </a:r>
            <a:r>
              <a:rPr lang="en-US" altLang="ko-KR" sz="800" kern="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ko-KR" altLang="en-US" sz="800" kern="0" dirty="0" smtClean="0">
                <a:solidFill>
                  <a:schemeClr val="tx1"/>
                </a:solidFill>
                <a:cs typeface="Arial" charset="0"/>
              </a:rPr>
              <a:t>초 미만으로 감소함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90902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WEB#2 user/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Instance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종료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자원 현황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(CPU)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" y="2103120"/>
            <a:ext cx="8092440" cy="37338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/>
              <a:t>Web Server </a:t>
            </a:r>
            <a:r>
              <a:rPr lang="en-US" altLang="ko-KR" sz="1400" b="1" dirty="0" smtClean="0"/>
              <a:t>User/</a:t>
            </a:r>
            <a:r>
              <a:rPr lang="en-US" altLang="ko-KR" sz="1400" b="1" dirty="0" err="1" smtClean="0"/>
              <a:t>Muser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(pflbwb02)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1701736" y="2861616"/>
            <a:ext cx="1494545" cy="297917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4086595" y="2865732"/>
            <a:ext cx="2198875" cy="297917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1399373" y="2336531"/>
            <a:ext cx="1483591" cy="350578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 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391008" y="2336531"/>
            <a:ext cx="1483591" cy="350578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muser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0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38411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(pflbap01)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20:34 ~ 06/28 20:52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WAS-1</a:t>
            </a:r>
            <a:r>
              <a:rPr kumimoji="0" lang="en-US" altLang="ko-KR" sz="1400" b="1" kern="0" dirty="0">
                <a:solidFill>
                  <a:prstClr val="black"/>
                </a:solidFill>
                <a:ea typeface="맑은 고딕" pitchFamily="50" charset="-127"/>
              </a:rPr>
              <a:t>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15" name="그룹 114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6" name="직사각형 115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29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134" name="직선 화살표 연결선 133"/>
            <p:cNvCxnSpPr>
              <a:stCxn id="129" idx="3"/>
              <a:endCxn id="119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5" name="직선 화살표 연결선 134"/>
            <p:cNvCxnSpPr>
              <a:stCxn id="129" idx="3"/>
              <a:endCxn id="122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6" name="직선 화살표 연결선 135"/>
            <p:cNvCxnSpPr>
              <a:stCxn id="119" idx="3"/>
              <a:endCxn id="125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7" name="직선 화살표 연결선 136"/>
            <p:cNvCxnSpPr>
              <a:stCxn id="122" idx="3"/>
              <a:endCxn id="127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8" name="직사각형 137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39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직사각형 141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43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44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6" name="그룹 145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164" name="직사각형 163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5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166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47" name="직선 연결선 146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48" name="모서리가 둥근 직사각형 147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50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5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직사각형 152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157" name="직선 화살표 연결선 156"/>
            <p:cNvCxnSpPr>
              <a:stCxn id="119" idx="3"/>
              <a:endCxn id="154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8" name="직선 화살표 연결선 157"/>
            <p:cNvCxnSpPr>
              <a:endCxn id="156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9" name="직선 화살표 연결선 158"/>
            <p:cNvCxnSpPr>
              <a:stCxn id="153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0" name="직선 화살표 연결선 159"/>
            <p:cNvCxnSpPr>
              <a:stCxn id="129" idx="3"/>
              <a:endCxn id="153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1" name="직선 화살표 연결선 160"/>
            <p:cNvCxnSpPr>
              <a:endCxn id="130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2" name="직선 화살표 연결선 161"/>
            <p:cNvCxnSpPr>
              <a:endCxn id="148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3" name="직선 화살표 연결선 162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68" name="폭발 2 167"/>
          <p:cNvSpPr/>
          <p:nvPr/>
        </p:nvSpPr>
        <p:spPr>
          <a:xfrm>
            <a:off x="2682255" y="2865712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4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74907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P-SV11-O-F11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WAS-1)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600325"/>
            <a:ext cx="7921625" cy="31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24907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P-SV11-O-F11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/was/jboss7/domains/P-SV11-O/P-SV11-O-F11/bin ]$ ./kill.sh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WAS-1)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953702"/>
            <a:ext cx="7881938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4488" y="995206"/>
            <a:ext cx="936104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</a:rPr>
              <a:t> 1) </a:t>
            </a:r>
            <a:r>
              <a:rPr lang="ko-KR" altLang="en-US" sz="1400" b="1" dirty="0" smtClean="0">
                <a:ea typeface="맑은 고딕" pitchFamily="50" charset="-127"/>
              </a:rPr>
              <a:t>목적 및 개요</a:t>
            </a:r>
            <a:endParaRPr lang="ko-KR" altLang="en-US" sz="1400" b="1" dirty="0">
              <a:ea typeface="맑은 고딕" pitchFamily="50" charset="-127"/>
            </a:endParaRPr>
          </a:p>
          <a:p>
            <a:pPr lvl="1">
              <a:lnSpc>
                <a:spcPct val="140000"/>
              </a:lnSpc>
              <a:buFont typeface="맑은 고딕" pitchFamily="50" charset="-127"/>
              <a:buChar char="-"/>
            </a:pPr>
            <a:r>
              <a:rPr kumimoji="0" lang="ko-KR" altLang="en-US" sz="1200" dirty="0">
                <a:solidFill>
                  <a:srgbClr val="020102"/>
                </a:solidFill>
                <a:latin typeface="+mn-ea"/>
                <a:ea typeface="+mn-ea"/>
              </a:rPr>
              <a:t> 시스템의 구축 상태를 실 운영 환경에 적용하기 전에 장애에 대한 테스트를 </a:t>
            </a:r>
            <a:r>
              <a:rPr kumimoji="0" lang="ko-KR" altLang="en-US" sz="1200" dirty="0" smtClean="0">
                <a:solidFill>
                  <a:srgbClr val="020102"/>
                </a:solidFill>
                <a:latin typeface="+mn-ea"/>
                <a:ea typeface="+mn-ea"/>
              </a:rPr>
              <a:t>실시함</a:t>
            </a:r>
            <a:endParaRPr kumimoji="0" lang="en-US" altLang="ko-KR" sz="1200" dirty="0" smtClean="0">
              <a:solidFill>
                <a:srgbClr val="020102"/>
              </a:solidFill>
              <a:latin typeface="+mn-ea"/>
              <a:ea typeface="+mn-ea"/>
            </a:endParaRPr>
          </a:p>
          <a:p>
            <a:pPr lvl="1">
              <a:lnSpc>
                <a:spcPct val="140000"/>
              </a:lnSpc>
              <a:buFont typeface="맑은 고딕" pitchFamily="50" charset="-127"/>
              <a:buChar char="-"/>
            </a:pPr>
            <a:r>
              <a:rPr kumimoji="0" lang="ko-KR" altLang="en-US" sz="1200" dirty="0" smtClean="0">
                <a:solidFill>
                  <a:srgbClr val="020102"/>
                </a:solidFill>
                <a:latin typeface="+mn-ea"/>
                <a:ea typeface="+mn-ea"/>
              </a:rPr>
              <a:t> 고객의 </a:t>
            </a:r>
            <a:r>
              <a:rPr kumimoji="0" lang="ko-KR" altLang="en-US" sz="1200" dirty="0">
                <a:solidFill>
                  <a:srgbClr val="020102"/>
                </a:solidFill>
                <a:latin typeface="+mn-ea"/>
                <a:ea typeface="+mn-ea"/>
              </a:rPr>
              <a:t>필요한 요구 사항을 </a:t>
            </a:r>
            <a:r>
              <a:rPr kumimoji="0" lang="ko-KR" altLang="en-US" sz="1200" dirty="0" smtClean="0">
                <a:solidFill>
                  <a:srgbClr val="020102"/>
                </a:solidFill>
                <a:latin typeface="+mn-ea"/>
                <a:ea typeface="+mn-ea"/>
              </a:rPr>
              <a:t>충족하는지 </a:t>
            </a:r>
            <a:r>
              <a:rPr kumimoji="0" lang="ko-KR" altLang="en-US" sz="1200" dirty="0">
                <a:solidFill>
                  <a:srgbClr val="020102"/>
                </a:solidFill>
                <a:latin typeface="+mn-ea"/>
                <a:ea typeface="+mn-ea"/>
              </a:rPr>
              <a:t>검증하며</a:t>
            </a:r>
            <a:r>
              <a:rPr kumimoji="0" lang="en-US" altLang="ko-KR" sz="1200" dirty="0">
                <a:solidFill>
                  <a:srgbClr val="020102"/>
                </a:solidFill>
                <a:latin typeface="+mn-ea"/>
                <a:ea typeface="+mn-ea"/>
              </a:rPr>
              <a:t>, </a:t>
            </a:r>
            <a:r>
              <a:rPr kumimoji="0" lang="ko-KR" altLang="en-US" sz="1200" dirty="0" smtClean="0">
                <a:solidFill>
                  <a:srgbClr val="020102"/>
                </a:solidFill>
                <a:latin typeface="+mn-ea"/>
                <a:ea typeface="+mn-ea"/>
              </a:rPr>
              <a:t>실제 </a:t>
            </a:r>
            <a:r>
              <a:rPr kumimoji="0" lang="ko-KR" altLang="en-US" sz="1200" dirty="0">
                <a:solidFill>
                  <a:srgbClr val="020102"/>
                </a:solidFill>
                <a:latin typeface="+mn-ea"/>
                <a:ea typeface="+mn-ea"/>
              </a:rPr>
              <a:t>운영환경에서의 문제점을 미연에 방지하여 안정적인 시스템을 </a:t>
            </a:r>
            <a:r>
              <a:rPr kumimoji="0" lang="ko-KR" altLang="en-US" sz="1200" dirty="0" smtClean="0">
                <a:solidFill>
                  <a:srgbClr val="020102"/>
                </a:solidFill>
                <a:latin typeface="+mn-ea"/>
                <a:ea typeface="+mn-ea"/>
              </a:rPr>
              <a:t>구축</a:t>
            </a:r>
            <a:endParaRPr kumimoji="0" lang="en-US" altLang="ko-KR" sz="1200" dirty="0">
              <a:solidFill>
                <a:srgbClr val="020102"/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4963" y="1912781"/>
            <a:ext cx="93610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 smtClean="0">
                <a:ea typeface="맑은 고딕" pitchFamily="50" charset="-127"/>
              </a:rPr>
              <a:t> 2) </a:t>
            </a:r>
            <a:r>
              <a:rPr lang="ko-KR" altLang="en-US" sz="1400" b="1" dirty="0">
                <a:ea typeface="맑은 고딕" pitchFamily="50" charset="-127"/>
              </a:rPr>
              <a:t>비기능 품질 목표 </a:t>
            </a:r>
            <a:r>
              <a:rPr lang="ko-KR" altLang="en-US" sz="1400" b="1" dirty="0" smtClean="0">
                <a:ea typeface="맑은 고딕" pitchFamily="50" charset="-127"/>
              </a:rPr>
              <a:t>지표</a:t>
            </a:r>
            <a:endParaRPr lang="ko-KR" altLang="en-US" sz="1400" b="1" dirty="0">
              <a:ea typeface="맑은 고딕" pitchFamily="50" charset="-127"/>
            </a:endParaRPr>
          </a:p>
        </p:txBody>
      </p:sp>
      <p:graphicFrame>
        <p:nvGraphicFramePr>
          <p:cNvPr id="2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79934"/>
              </p:ext>
            </p:extLst>
          </p:nvPr>
        </p:nvGraphicFramePr>
        <p:xfrm>
          <a:off x="523876" y="2316991"/>
          <a:ext cx="8795870" cy="3656774"/>
        </p:xfrm>
        <a:graphic>
          <a:graphicData uri="http://schemas.openxmlformats.org/drawingml/2006/table">
            <a:tbl>
              <a:tblPr/>
              <a:tblGrid>
                <a:gridCol w="1243567"/>
                <a:gridCol w="1648495"/>
                <a:gridCol w="485731"/>
                <a:gridCol w="2118005"/>
                <a:gridCol w="1495050"/>
                <a:gridCol w="813006"/>
                <a:gridCol w="992016"/>
              </a:tblGrid>
              <a:tr h="2836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품질속성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비기능 항목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endParaRPr kumimoji="1" lang="en-US" altLang="ko-K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ID</a:t>
                      </a:r>
                      <a:endParaRPr kumimoji="1" lang="ko-KR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비기능 항목 측정 지표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기준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비고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36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SV1</a:t>
                      </a:r>
                      <a:endParaRPr kumimoji="1" lang="ko-KR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2389">
                <a:tc rowSpan="8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안정성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가용성</a:t>
                      </a:r>
                    </a:p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(Reliability/Availability)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장애시 무중단 서비스 지원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서버 장애시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98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WEB 1-Instance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장애시 서비스 무중단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98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WAS 1-Instance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장애시 서비스 무중단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서비스 무중단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38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서비스 가용 시간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24*365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서비스 가동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HA A-A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초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A-S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는 개별 정의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38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서비스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Failover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기본적으로 가용성 테스트 이후 확정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WEB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장애시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Failover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38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29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장애시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Failover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98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서비스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기본적으로 가용성 테스트 이후 확정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1-instance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전사 동일 기준 적용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98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t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1-instance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Failback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전사 동일 기준 적용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인스턴스당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00893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P-SV11-O-F11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/was/jboss7/domains/P-SV11-O/P-SV11-O-F11/bin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WAS-1)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853270"/>
            <a:ext cx="7921625" cy="29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95894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(pflbap01)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20:55 ~ 06/28 21:04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P-SV12-O-S11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P-SV12-O-S11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WAS-2)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Admin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117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117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2566926" y="3359980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85560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P-SV12-O-S11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WAS-2) </a:t>
            </a:r>
            <a:r>
              <a:rPr lang="en-US" altLang="ko-KR" sz="1400" b="1" dirty="0"/>
              <a:t>WAS Server Admin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600325"/>
            <a:ext cx="7921625" cy="32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16551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P-SV12-O-S11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/was/jboss7/domains/P-SV12-O/P-SV12-O-S11/bin ]$ ./kill.sh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P-SV12-O-S11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WAS-2) </a:t>
            </a:r>
            <a:r>
              <a:rPr lang="en-US" altLang="ko-KR" sz="1400" b="1" dirty="0"/>
              <a:t>WAS Server Admin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58" y="2931614"/>
            <a:ext cx="7904255" cy="24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60473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P-SV12-O-S11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/was/jboss7/domains/P-SV12-O/P-SV12-O-S11/bin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P-SV12-O-S11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>
                <a:ea typeface="맑은 고딕" pitchFamily="50" charset="-127"/>
              </a:rPr>
              <a:t>WAS-2) </a:t>
            </a:r>
            <a:r>
              <a:rPr lang="en-US" altLang="ko-KR" sz="1400" b="1" dirty="0"/>
              <a:t>WAS Server Admin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915709"/>
            <a:ext cx="7921625" cy="28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11948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(pflbap01)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21:05 ~ 06/28 21:19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WAS-3)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15" name="그룹 114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6" name="직사각형 115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29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134" name="직선 화살표 연결선 133"/>
            <p:cNvCxnSpPr>
              <a:stCxn id="129" idx="3"/>
              <a:endCxn id="119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5" name="직선 화살표 연결선 134"/>
            <p:cNvCxnSpPr>
              <a:stCxn id="129" idx="3"/>
              <a:endCxn id="122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6" name="직선 화살표 연결선 135"/>
            <p:cNvCxnSpPr>
              <a:stCxn id="119" idx="3"/>
              <a:endCxn id="125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7" name="직선 화살표 연결선 136"/>
            <p:cNvCxnSpPr>
              <a:stCxn id="122" idx="3"/>
              <a:endCxn id="127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8" name="직사각형 137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39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직사각형 141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43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44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6" name="그룹 145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164" name="직사각형 163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5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166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47" name="직선 연결선 146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48" name="모서리가 둥근 직사각형 147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50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5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직사각형 152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157" name="직선 화살표 연결선 156"/>
            <p:cNvCxnSpPr>
              <a:stCxn id="119" idx="3"/>
              <a:endCxn id="154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8" name="직선 화살표 연결선 157"/>
            <p:cNvCxnSpPr>
              <a:endCxn id="156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9" name="직선 화살표 연결선 158"/>
            <p:cNvCxnSpPr>
              <a:stCxn id="153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0" name="직선 화살표 연결선 159"/>
            <p:cNvCxnSpPr>
              <a:stCxn id="129" idx="3"/>
              <a:endCxn id="153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1" name="직선 화살표 연결선 160"/>
            <p:cNvCxnSpPr>
              <a:endCxn id="130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2" name="직선 화살표 연결선 161"/>
            <p:cNvCxnSpPr>
              <a:endCxn id="148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3" name="직선 화살표 연결선 162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68" name="폭발 2 167"/>
          <p:cNvSpPr/>
          <p:nvPr/>
        </p:nvSpPr>
        <p:spPr>
          <a:xfrm>
            <a:off x="2533973" y="3714214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6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39893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P-SV13-O-F11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WAS-3)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69" y="2600325"/>
            <a:ext cx="7881644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92140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P-SV13-O-F11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/was/jboss7/domains/P-SV13-O/P-SV13-O-F11/bin ]$ ./kill.sh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WAS-3)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99" y="2976331"/>
            <a:ext cx="79083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02898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P-SV13-O-F11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/was/jboss7/domains/P-SV13-O/P-SV13-O-F11/bin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WAS-3)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901667"/>
            <a:ext cx="7921625" cy="28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91920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(pflbap01)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21:21 ~ 06/28 21:29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P-SV14-O-S11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P-SV14-O-S11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WAS-4)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15" name="그룹 114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6" name="직사각형 115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29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134" name="직선 화살표 연결선 133"/>
            <p:cNvCxnSpPr>
              <a:stCxn id="129" idx="3"/>
              <a:endCxn id="119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5" name="직선 화살표 연결선 134"/>
            <p:cNvCxnSpPr>
              <a:stCxn id="129" idx="3"/>
              <a:endCxn id="122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6" name="직선 화살표 연결선 135"/>
            <p:cNvCxnSpPr>
              <a:stCxn id="119" idx="3"/>
              <a:endCxn id="125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37" name="직선 화살표 연결선 136"/>
            <p:cNvCxnSpPr>
              <a:stCxn id="122" idx="3"/>
              <a:endCxn id="127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8" name="직사각형 137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39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직사각형 141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43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44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6" name="그룹 145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164" name="직사각형 163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5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166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47" name="직선 연결선 146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48" name="모서리가 둥근 직사각형 147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50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15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직사각형 152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157" name="직선 화살표 연결선 156"/>
            <p:cNvCxnSpPr>
              <a:stCxn id="119" idx="3"/>
              <a:endCxn id="154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8" name="직선 화살표 연결선 157"/>
            <p:cNvCxnSpPr>
              <a:endCxn id="156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9" name="직선 화살표 연결선 158"/>
            <p:cNvCxnSpPr>
              <a:stCxn id="153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0" name="직선 화살표 연결선 159"/>
            <p:cNvCxnSpPr>
              <a:stCxn id="129" idx="3"/>
              <a:endCxn id="153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1" name="직선 화살표 연결선 160"/>
            <p:cNvCxnSpPr>
              <a:endCxn id="130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2" name="직선 화살표 연결선 161"/>
            <p:cNvCxnSpPr>
              <a:endCxn id="148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3" name="직선 화살표 연결선 162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68" name="폭발 2 167"/>
          <p:cNvSpPr/>
          <p:nvPr/>
        </p:nvSpPr>
        <p:spPr>
          <a:xfrm>
            <a:off x="2558688" y="4101392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6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7798" y="995206"/>
            <a:ext cx="936104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 smtClean="0">
                <a:latin typeface="+mj-ea"/>
                <a:ea typeface="+mj-ea"/>
              </a:rPr>
              <a:t>3) </a:t>
            </a:r>
            <a:r>
              <a:rPr lang="ko-KR" altLang="en-US" sz="1400" b="1" dirty="0" smtClean="0">
                <a:latin typeface="+mj-ea"/>
                <a:ea typeface="+mj-ea"/>
              </a:rPr>
              <a:t>장애테스트 대상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marL="447675" indent="-447675">
              <a:lnSpc>
                <a:spcPct val="150000"/>
              </a:lnSpc>
            </a:pPr>
            <a:r>
              <a:rPr kumimoji="0" lang="ko-KR" altLang="en-US" sz="1200" dirty="0" smtClean="0">
                <a:solidFill>
                  <a:srgbClr val="020102"/>
                </a:solidFill>
                <a:latin typeface="+mj-ea"/>
                <a:ea typeface="+mj-ea"/>
              </a:rPr>
              <a:t>삼성카드 노후서</a:t>
            </a:r>
            <a:r>
              <a:rPr kumimoji="0" lang="ko-KR" altLang="en-US" sz="1200" dirty="0">
                <a:solidFill>
                  <a:srgbClr val="020102"/>
                </a:solidFill>
                <a:latin typeface="+mj-ea"/>
                <a:ea typeface="+mj-ea"/>
              </a:rPr>
              <a:t>버 </a:t>
            </a:r>
            <a:r>
              <a:rPr kumimoji="0" lang="ko-KR" altLang="en-US" sz="1200" dirty="0" smtClean="0">
                <a:solidFill>
                  <a:srgbClr val="020102"/>
                </a:solidFill>
                <a:latin typeface="+mj-ea"/>
                <a:ea typeface="+mj-ea"/>
              </a:rPr>
              <a:t>교체 프로젝트 시스템 미들웨</a:t>
            </a:r>
            <a:r>
              <a:rPr kumimoji="0" lang="ko-KR" altLang="en-US" sz="1200" dirty="0">
                <a:solidFill>
                  <a:srgbClr val="020102"/>
                </a:solidFill>
                <a:latin typeface="+mj-ea"/>
                <a:ea typeface="+mj-ea"/>
              </a:rPr>
              <a:t>어 </a:t>
            </a:r>
            <a:r>
              <a:rPr kumimoji="0" lang="ko-KR" altLang="en-US" sz="1200" dirty="0" smtClean="0">
                <a:solidFill>
                  <a:srgbClr val="020102"/>
                </a:solidFill>
                <a:latin typeface="+mj-ea"/>
                <a:ea typeface="+mj-ea"/>
              </a:rPr>
              <a:t>가용성테스트 </a:t>
            </a:r>
            <a:r>
              <a:rPr kumimoji="0" lang="ko-KR" altLang="en-US" sz="1200" dirty="0">
                <a:solidFill>
                  <a:srgbClr val="020102"/>
                </a:solidFill>
                <a:latin typeface="+mj-ea"/>
                <a:ea typeface="+mj-ea"/>
              </a:rPr>
              <a:t>대상 장비는 아래와 같다</a:t>
            </a:r>
            <a:r>
              <a:rPr kumimoji="0" lang="en-US" altLang="ko-KR" sz="1200" dirty="0">
                <a:solidFill>
                  <a:srgbClr val="020102"/>
                </a:solidFill>
                <a:latin typeface="+mj-ea"/>
                <a:ea typeface="+mj-ea"/>
              </a:rPr>
              <a:t>. </a:t>
            </a:r>
            <a:endParaRPr kumimoji="0" lang="ko-KR" altLang="en-US" sz="1200" dirty="0">
              <a:solidFill>
                <a:srgbClr val="020102"/>
              </a:solidFill>
              <a:latin typeface="+mj-ea"/>
              <a:ea typeface="+mj-ea"/>
            </a:endParaRPr>
          </a:p>
        </p:txBody>
      </p:sp>
      <p:graphicFrame>
        <p:nvGraphicFramePr>
          <p:cNvPr id="1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9925"/>
              </p:ext>
            </p:extLst>
          </p:nvPr>
        </p:nvGraphicFramePr>
        <p:xfrm>
          <a:off x="523876" y="1719360"/>
          <a:ext cx="8824310" cy="1856792"/>
        </p:xfrm>
        <a:graphic>
          <a:graphicData uri="http://schemas.openxmlformats.org/drawingml/2006/table">
            <a:tbl>
              <a:tblPr/>
              <a:tblGrid>
                <a:gridCol w="1327502"/>
                <a:gridCol w="1851378"/>
                <a:gridCol w="2991555"/>
                <a:gridCol w="2653875"/>
              </a:tblGrid>
              <a:tr h="360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대상 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S/W</a:t>
                      </a:r>
                      <a:endParaRPr kumimoji="1" lang="ko-KR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장비수</a:t>
                      </a:r>
                      <a:endParaRPr kumimoji="1" lang="ko-KR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비고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479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미들웨어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EWS v3.1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SV1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9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JBOSS EAP v7.0.4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SV1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40478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P-SV14-O-S11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WAS-4)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48" y="2600325"/>
            <a:ext cx="7901865" cy="32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97747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P-SV14-O-S11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/was/jboss7/domains/P-SV14-O/P-SV14-O-S11/bin ]$ ./kill.sh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P-SV14-O-S11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WAS-4)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888032"/>
            <a:ext cx="7921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99795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P-SV14-O-S11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[jboss7@pflbap01 /was/jboss7/domains/P-SV14-O/P-SV14-O-S11/bin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P-SV14-O-S11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pflbap01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WAS-4)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(pflbap01)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861752"/>
            <a:ext cx="7921625" cy="29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TPS, Error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로드러너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현황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23508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 flipV="1">
            <a:off x="292546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371025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8289384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4536352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flipV="1">
            <a:off x="5063624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flipV="1">
            <a:off x="6020644" y="2531757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6805764" y="2531756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2475986" y="3989286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(5-3) 20:44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4697581" y="3316553"/>
            <a:ext cx="1266415" cy="531878"/>
          </a:xfrm>
          <a:prstGeom prst="wedgeRoundRectCallout">
            <a:avLst>
              <a:gd name="adj1" fmla="val -14691"/>
              <a:gd name="adj2" fmla="val -95860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(6-5)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21:01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4201280" y="3972773"/>
            <a:ext cx="1198888" cy="531878"/>
          </a:xfrm>
          <a:prstGeom prst="wedgeRoundRectCallout">
            <a:avLst>
              <a:gd name="adj1" fmla="val -8835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(6-3)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081965" y="3316553"/>
            <a:ext cx="1252396" cy="531878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(5-5)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20:50</a:t>
            </a:r>
          </a:p>
          <a:p>
            <a:r>
              <a:rPr lang="en-US" altLang="ko-KR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5611988" y="3982239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(7-3)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6228745" y="3326592"/>
            <a:ext cx="1219942" cy="531878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(7-5)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21:13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7793088" y="2531755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7745033" y="3326592"/>
            <a:ext cx="1198888" cy="531878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(8-5)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7316998" y="3972773"/>
            <a:ext cx="1198888" cy="531878"/>
          </a:xfrm>
          <a:prstGeom prst="wedgeRoundRectCallout">
            <a:avLst>
              <a:gd name="adj1" fmla="val -3132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(8-3)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p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flbap01 Instance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장애는 순간 세션이 끊어지면서 처리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량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저하가 발생하였으나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이후 정상화됨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 smtClean="0"/>
              <a:t>Was </a:t>
            </a:r>
            <a:r>
              <a:rPr lang="en-US" altLang="ko-KR" sz="1400" b="1" dirty="0"/>
              <a:t>Server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(pflbap01)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8811" y="1339988"/>
            <a:ext cx="17480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ea typeface="맑은 고딕" pitchFamily="50" charset="-127"/>
              </a:rPr>
              <a:t>Instance </a:t>
            </a:r>
            <a:r>
              <a:rPr lang="ko-KR" altLang="en-US" sz="800" b="1" dirty="0" smtClean="0">
                <a:ea typeface="맑은 고딕" pitchFamily="50" charset="-127"/>
              </a:rPr>
              <a:t>기동 시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>
                <a:ea typeface="맑은 고딕" pitchFamily="50" charset="-127"/>
              </a:rPr>
              <a:t>http port</a:t>
            </a:r>
            <a:r>
              <a:rPr lang="ko-KR" altLang="en-US" sz="800" b="1" dirty="0">
                <a:ea typeface="맑은 고딕" pitchFamily="50" charset="-127"/>
              </a:rPr>
              <a:t>가 </a:t>
            </a:r>
            <a:r>
              <a:rPr lang="en-US" altLang="ko-KR" sz="800" b="1" dirty="0" smtClean="0">
                <a:ea typeface="맑은 고딕" pitchFamily="50" charset="-127"/>
              </a:rPr>
              <a:t>listen</a:t>
            </a:r>
            <a:r>
              <a:rPr lang="ko-KR" altLang="en-US" sz="800" b="1" dirty="0" smtClean="0">
                <a:ea typeface="맑은 고딕" pitchFamily="50" charset="-127"/>
              </a:rPr>
              <a:t>되기 전 </a:t>
            </a:r>
            <a:r>
              <a:rPr lang="ko-KR" altLang="en-US" sz="800" b="1" dirty="0">
                <a:ea typeface="맑은 고딕" pitchFamily="50" charset="-127"/>
              </a:rPr>
              <a:t>접속 </a:t>
            </a:r>
            <a:r>
              <a:rPr lang="ko-KR" altLang="en-US" sz="800" b="1" dirty="0" smtClean="0">
                <a:ea typeface="맑은 고딕" pitchFamily="50" charset="-127"/>
              </a:rPr>
              <a:t>세션은 </a:t>
            </a:r>
            <a:r>
              <a:rPr lang="en-US" altLang="ko-KR" sz="800" b="1" dirty="0" smtClean="0">
                <a:solidFill>
                  <a:srgbClr val="FF0000"/>
                </a:solidFill>
                <a:ea typeface="맑은 고딕" pitchFamily="50" charset="-127"/>
              </a:rPr>
              <a:t>404 </a:t>
            </a:r>
            <a:r>
              <a:rPr lang="en-US" altLang="ko-KR" sz="800" b="1" dirty="0">
                <a:solidFill>
                  <a:srgbClr val="FF0000"/>
                </a:solidFill>
                <a:ea typeface="맑은 고딕" pitchFamily="50" charset="-127"/>
              </a:rPr>
              <a:t>Not Found </a:t>
            </a:r>
            <a:r>
              <a:rPr lang="ko-KR" altLang="en-US" sz="800" b="1" dirty="0">
                <a:ea typeface="맑은 고딕" pitchFamily="50" charset="-127"/>
              </a:rPr>
              <a:t>에러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 smtClean="0">
                <a:ea typeface="맑은 고딕" pitchFamily="50" charset="-127"/>
                <a:sym typeface="Wingdings" panose="05000000000000000000" pitchFamily="2" charset="2"/>
              </a:rPr>
              <a:t> ??</a:t>
            </a:r>
            <a:r>
              <a:rPr lang="ko-KR" altLang="en-US" sz="800" b="1" dirty="0" smtClean="0">
                <a:ea typeface="맑은 고딕" pitchFamily="50" charset="-127"/>
                <a:sym typeface="Wingdings" panose="05000000000000000000" pitchFamily="2" charset="2"/>
              </a:rPr>
              <a:t>조치내용</a:t>
            </a:r>
            <a:r>
              <a:rPr lang="en-US" altLang="ko-KR" sz="800" b="1" dirty="0" smtClean="0">
                <a:ea typeface="맑은 고딕" pitchFamily="50" charset="-127"/>
                <a:sym typeface="Wingdings" panose="05000000000000000000" pitchFamily="2" charset="2"/>
              </a:rPr>
              <a:t> (07/13)</a:t>
            </a:r>
            <a:endParaRPr lang="en-US" altLang="ko-KR" sz="800" b="1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7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3"/>
          <a:stretch/>
        </p:blipFill>
        <p:spPr bwMode="auto">
          <a:xfrm>
            <a:off x="1296000" y="22680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 flipV="1">
            <a:off x="292546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 flipV="1">
            <a:off x="371025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8289384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4536352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5063624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flipV="1">
            <a:off x="6020644" y="2531757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6805764" y="2531756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2475986" y="3331261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(5-3) 20:44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4765108" y="2479069"/>
            <a:ext cx="1198888" cy="531878"/>
          </a:xfrm>
          <a:prstGeom prst="wedgeRoundRectCallout">
            <a:avLst>
              <a:gd name="adj1" fmla="val -17542"/>
              <a:gd name="adj2" fmla="val 6802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(6-5)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21:01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4201280" y="3314748"/>
            <a:ext cx="1198888" cy="531878"/>
          </a:xfrm>
          <a:prstGeom prst="wedgeRoundRectCallout">
            <a:avLst>
              <a:gd name="adj1" fmla="val -8835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(6-3) 20:58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3135473" y="2555721"/>
            <a:ext cx="1364886" cy="455225"/>
          </a:xfrm>
          <a:prstGeom prst="wedgeRoundRectCallout">
            <a:avLst>
              <a:gd name="adj1" fmla="val 2979"/>
              <a:gd name="adj2" fmla="val 75833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(5-5)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20:48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5611988" y="3324214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(7-3) 21:06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6228745" y="2489108"/>
            <a:ext cx="1198888" cy="531878"/>
          </a:xfrm>
          <a:prstGeom prst="wedgeRoundRectCallout">
            <a:avLst>
              <a:gd name="adj1" fmla="val 12360"/>
              <a:gd name="adj2" fmla="val 80711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(7-5)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21:13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7793088" y="2531755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7745033" y="2489108"/>
            <a:ext cx="1198888" cy="531878"/>
          </a:xfrm>
          <a:prstGeom prst="wedgeRoundRectCallout">
            <a:avLst>
              <a:gd name="adj1" fmla="val 6658"/>
              <a:gd name="adj2" fmla="val 74284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(8-5)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 21:25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7316998" y="3314748"/>
            <a:ext cx="1198888" cy="531878"/>
          </a:xfrm>
          <a:prstGeom prst="wedgeRoundRectCallout">
            <a:avLst>
              <a:gd name="adj1" fmla="val -3132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pflbap01 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(8-3) 21:23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pflbap01(user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) Instance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장애는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응답시간 변화가 거의 없으나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7-3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이후 </a:t>
            </a:r>
            <a:r>
              <a:rPr lang="en-US" altLang="ko-KR" sz="900" dirty="0" err="1" smtClean="0">
                <a:solidFill>
                  <a:schemeClr val="tx1"/>
                </a:solidFill>
                <a:latin typeface="+mn-ea"/>
              </a:rPr>
              <a:t>Cadmin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로그인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900" dirty="0" err="1" smtClean="0">
                <a:solidFill>
                  <a:schemeClr val="tx1"/>
                </a:solidFill>
                <a:latin typeface="+mn-ea"/>
              </a:rPr>
              <a:t>메인화면의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응답시간이 약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25%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증가하였음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6125292" y="4408604"/>
            <a:ext cx="1095740" cy="345992"/>
          </a:xfrm>
          <a:prstGeom prst="wedgeRoundRectCallout">
            <a:avLst>
              <a:gd name="adj1" fmla="val -27309"/>
              <a:gd name="adj2" fmla="val -832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Cadmin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로그인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메인 응답시간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 smtClean="0"/>
              <a:t>Was </a:t>
            </a:r>
            <a:r>
              <a:rPr lang="en-US" altLang="ko-KR" sz="1400" b="1" dirty="0"/>
              <a:t>Server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(pflbap01)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01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20" y="2084173"/>
            <a:ext cx="8107680" cy="3645653"/>
          </a:xfrm>
          <a:prstGeom prst="rect">
            <a:avLst/>
          </a:prstGeom>
        </p:spPr>
      </p:pic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11948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WEB#2 user/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cadm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/admin Instance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종료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자원 현황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(CPU)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WEB) </a:t>
            </a:r>
            <a:r>
              <a:rPr lang="en-US" altLang="ko-KR" sz="1400" b="1" dirty="0" smtClean="0"/>
              <a:t>Was </a:t>
            </a:r>
            <a:r>
              <a:rPr lang="en-US" altLang="ko-KR" sz="1400" b="1" dirty="0"/>
              <a:t>Server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(pflbap01)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2731470" y="2824854"/>
            <a:ext cx="835514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4317260" y="2820732"/>
            <a:ext cx="304168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1860690" y="2237713"/>
            <a:ext cx="1483591" cy="342302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 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3443654" y="2237713"/>
            <a:ext cx="1483591" cy="342302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cadm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203611" y="5766651"/>
            <a:ext cx="108000" cy="108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345795" y="5713335"/>
            <a:ext cx="7783918" cy="2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10" tIns="0" rIns="3810" bIns="0" anchor="t"/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pc="-50" dirty="0" err="1" smtClean="0">
                <a:ea typeface="맑은 고딕" pitchFamily="50" charset="-127"/>
              </a:rPr>
              <a:t>Ontune</a:t>
            </a:r>
            <a:r>
              <a:rPr kumimoji="0" lang="ko-KR" altLang="en-US" spc="-50" dirty="0" smtClean="0">
                <a:ea typeface="맑은 고딕" pitchFamily="50" charset="-127"/>
              </a:rPr>
              <a:t>의</a:t>
            </a:r>
            <a:r>
              <a:rPr kumimoji="0" lang="en-US" altLang="ko-KR" spc="-50" dirty="0" smtClean="0">
                <a:ea typeface="맑은 고딕" pitchFamily="50" charset="-127"/>
              </a:rPr>
              <a:t> Long Term Data</a:t>
            </a:r>
            <a:r>
              <a:rPr kumimoji="0" lang="ko-KR" altLang="en-US" spc="-50" dirty="0" smtClean="0">
                <a:ea typeface="맑은 고딕" pitchFamily="50" charset="-127"/>
              </a:rPr>
              <a:t>로 </a:t>
            </a:r>
            <a:r>
              <a:rPr kumimoji="0" lang="en-US" altLang="ko-KR" spc="-50" dirty="0" smtClean="0">
                <a:ea typeface="맑은 고딕" pitchFamily="50" charset="-127"/>
              </a:rPr>
              <a:t>Instance </a:t>
            </a:r>
            <a:r>
              <a:rPr kumimoji="0" lang="ko-KR" altLang="en-US" spc="-50" dirty="0" smtClean="0">
                <a:ea typeface="맑은 고딕" pitchFamily="50" charset="-127"/>
              </a:rPr>
              <a:t>종료 테스트 시점 자원</a:t>
            </a:r>
            <a:r>
              <a:rPr kumimoji="0" lang="en-US" altLang="ko-KR" spc="-50" dirty="0" smtClean="0">
                <a:ea typeface="맑은 고딕" pitchFamily="50" charset="-127"/>
              </a:rPr>
              <a:t>(CPU) </a:t>
            </a:r>
            <a:r>
              <a:rPr kumimoji="0" lang="ko-KR" altLang="en-US" spc="-50" dirty="0" smtClean="0">
                <a:ea typeface="맑은 고딕" pitchFamily="50" charset="-127"/>
              </a:rPr>
              <a:t>변화추이 상세 분석 제한적임</a:t>
            </a:r>
            <a:endParaRPr kumimoji="0" lang="en-US" altLang="ko-KR" dirty="0" smtClean="0"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 flipV="1">
            <a:off x="5112212" y="2816610"/>
            <a:ext cx="1066165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5004724" y="2241829"/>
            <a:ext cx="1483591" cy="342302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flipV="1">
            <a:off x="6755669" y="2820726"/>
            <a:ext cx="567770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6532839" y="2245945"/>
            <a:ext cx="1483591" cy="342302"/>
          </a:xfrm>
          <a:prstGeom prst="wedgeRoundRectCallout">
            <a:avLst>
              <a:gd name="adj1" fmla="val 9787"/>
              <a:gd name="adj2" fmla="val 9836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Admin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2976106" y="3495587"/>
            <a:ext cx="1048375" cy="301256"/>
          </a:xfrm>
          <a:prstGeom prst="wedgeRoundRectCallout">
            <a:avLst>
              <a:gd name="adj1" fmla="val -41590"/>
              <a:gd name="adj2" fmla="val 102201"/>
              <a:gd name="adj3" fmla="val 166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서비</a:t>
            </a:r>
            <a:r>
              <a:rPr lang="ko-KR" altLang="en-US" sz="800" dirty="0"/>
              <a:t>스 </a:t>
            </a:r>
            <a:r>
              <a:rPr lang="ko-KR" altLang="en-US" sz="800" dirty="0" err="1" smtClean="0"/>
              <a:t>기동시</a:t>
            </a:r>
            <a:r>
              <a:rPr lang="ko-KR" altLang="en-US" sz="800" dirty="0" smtClean="0"/>
              <a:t> </a:t>
            </a:r>
            <a:r>
              <a:rPr lang="en-US" altLang="ko-KR" sz="800" dirty="0" smtClean="0"/>
              <a:t>CPU 100% </a:t>
            </a:r>
            <a:r>
              <a:rPr lang="ko-KR" altLang="en-US" sz="800" dirty="0" smtClean="0"/>
              <a:t>사용됨</a:t>
            </a:r>
            <a:endParaRPr lang="ko-KR" alt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7578811" y="1339988"/>
            <a:ext cx="17480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ea typeface="맑은 고딕" pitchFamily="50" charset="-127"/>
              </a:rPr>
              <a:t>Instance </a:t>
            </a:r>
            <a:r>
              <a:rPr lang="ko-KR" altLang="en-US" sz="800" b="1" dirty="0" smtClean="0">
                <a:ea typeface="맑은 고딕" pitchFamily="50" charset="-127"/>
              </a:rPr>
              <a:t>기동 시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>
                <a:ea typeface="맑은 고딕" pitchFamily="50" charset="-127"/>
              </a:rPr>
              <a:t>http port</a:t>
            </a:r>
            <a:r>
              <a:rPr lang="ko-KR" altLang="en-US" sz="800" b="1" dirty="0">
                <a:ea typeface="맑은 고딕" pitchFamily="50" charset="-127"/>
              </a:rPr>
              <a:t>가 </a:t>
            </a:r>
            <a:r>
              <a:rPr lang="en-US" altLang="ko-KR" sz="800" b="1" dirty="0" smtClean="0">
                <a:ea typeface="맑은 고딕" pitchFamily="50" charset="-127"/>
              </a:rPr>
              <a:t>listen</a:t>
            </a:r>
            <a:r>
              <a:rPr lang="ko-KR" altLang="en-US" sz="800" b="1" dirty="0" smtClean="0">
                <a:ea typeface="맑은 고딕" pitchFamily="50" charset="-127"/>
              </a:rPr>
              <a:t>되기 전 </a:t>
            </a:r>
            <a:r>
              <a:rPr lang="ko-KR" altLang="en-US" sz="800" b="1" dirty="0">
                <a:ea typeface="맑은 고딕" pitchFamily="50" charset="-127"/>
              </a:rPr>
              <a:t>접속 </a:t>
            </a:r>
            <a:r>
              <a:rPr lang="ko-KR" altLang="en-US" sz="800" b="1" dirty="0" smtClean="0">
                <a:ea typeface="맑은 고딕" pitchFamily="50" charset="-127"/>
              </a:rPr>
              <a:t>세션은 </a:t>
            </a:r>
            <a:r>
              <a:rPr lang="en-US" altLang="ko-KR" sz="800" b="1" dirty="0" smtClean="0">
                <a:solidFill>
                  <a:srgbClr val="FF0000"/>
                </a:solidFill>
                <a:ea typeface="맑은 고딕" pitchFamily="50" charset="-127"/>
              </a:rPr>
              <a:t>404 </a:t>
            </a:r>
            <a:r>
              <a:rPr lang="en-US" altLang="ko-KR" sz="800" b="1" dirty="0">
                <a:solidFill>
                  <a:srgbClr val="FF0000"/>
                </a:solidFill>
                <a:ea typeface="맑은 고딕" pitchFamily="50" charset="-127"/>
              </a:rPr>
              <a:t>Not Found </a:t>
            </a:r>
            <a:r>
              <a:rPr lang="ko-KR" altLang="en-US" sz="800" b="1" dirty="0">
                <a:ea typeface="맑은 고딕" pitchFamily="50" charset="-127"/>
              </a:rPr>
              <a:t>에러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>
                <a:ea typeface="맑은 고딕" pitchFamily="50" charset="-127"/>
              </a:rPr>
              <a:t>- Instance </a:t>
            </a:r>
            <a:r>
              <a:rPr lang="ko-KR" altLang="en-US" sz="800" b="1" dirty="0" smtClean="0">
                <a:ea typeface="맑은 고딕" pitchFamily="50" charset="-127"/>
              </a:rPr>
              <a:t>동일</a:t>
            </a:r>
            <a:endParaRPr lang="en-US" altLang="ko-KR" sz="800" b="1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9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25809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(pflbap02)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21:51 ~ 06/28 22:03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P-SV11-O-F21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WAS-5)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114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114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2558688" y="3055183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73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90058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P-SV11-O-F21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WAS-5)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600325"/>
            <a:ext cx="7921625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44462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P-SV11-O-F21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  [jboss7@pflbap02 /was/jboss7/domains/P-SV11-O/P-SV11-O-F21/bin ]$ ./shutdown.sh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WAS-5)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75" y="2931795"/>
            <a:ext cx="7894738" cy="25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76848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P-SV11-O-F21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[jboss7@pflbap02 /was/jboss7/domains/P-SV11-O/P-SV11-O-F21/bin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P-SV11-O-F21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WAS-5)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55" y="2873167"/>
            <a:ext cx="7918057" cy="29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7798" y="995206"/>
            <a:ext cx="93610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lang="en-US" altLang="ko-KR" sz="1400" b="1" dirty="0" smtClean="0">
                <a:latin typeface="+mj-ea"/>
                <a:ea typeface="+mj-ea"/>
              </a:rPr>
              <a:t>4) </a:t>
            </a:r>
            <a:r>
              <a:rPr lang="ko-KR" altLang="en-US" sz="1400" b="1" dirty="0" smtClean="0">
                <a:latin typeface="+mj-ea"/>
                <a:ea typeface="+mj-ea"/>
              </a:rPr>
              <a:t>테스트 환경 </a:t>
            </a:r>
            <a:r>
              <a:rPr lang="en-US" altLang="ko-KR" sz="1400" b="1" dirty="0" smtClean="0">
                <a:latin typeface="+mj-ea"/>
                <a:ea typeface="+mj-ea"/>
              </a:rPr>
              <a:t>(</a:t>
            </a:r>
            <a:r>
              <a:rPr lang="ko-KR" altLang="en-US" sz="1400" b="1" dirty="0" smtClean="0">
                <a:latin typeface="+mj-ea"/>
                <a:ea typeface="+mj-ea"/>
              </a:rPr>
              <a:t>운영</a:t>
            </a:r>
            <a:r>
              <a:rPr lang="en-US" altLang="ko-KR" sz="1400" b="1" dirty="0" smtClean="0">
                <a:latin typeface="+mj-ea"/>
                <a:ea typeface="+mj-ea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22660" y="1491800"/>
            <a:ext cx="3644290" cy="431368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12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45551" y="1490936"/>
            <a:ext cx="4646061" cy="431368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12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50852" y="1851760"/>
            <a:ext cx="1652911" cy="2727944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 복지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WEB #1/2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422670" y="2120381"/>
            <a:ext cx="1509274" cy="110465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SV1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487488" y="236851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P-SV11-O-F11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P-SV11-O-F21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422860" y="3743293"/>
            <a:ext cx="1509274" cy="6674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IT-Safe: SF1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487678" y="3991427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P-SF11-O-F11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P-SF11-O-F21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799124" y="1851759"/>
            <a:ext cx="1652911" cy="305171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 복지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WAS #1/2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870942" y="2120380"/>
            <a:ext cx="1509274" cy="183242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SV1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935760" y="236851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P-SV11-O-F11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P-SV11-O-F21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871132" y="4086193"/>
            <a:ext cx="1509274" cy="6674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IT-Safe: SF1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935950" y="4334327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P-SF11-O-F11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P-SF11-O-F21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8829" y="1506164"/>
            <a:ext cx="867927" cy="233216"/>
          </a:xfrm>
          <a:prstGeom prst="roundRect">
            <a:avLst/>
          </a:prstGeom>
          <a:solidFill>
            <a:srgbClr val="25406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DMZ</a:t>
            </a:r>
            <a:endParaRPr kumimoji="0" lang="ko-KR" altLang="en-US" sz="1100" b="1" kern="0" dirty="0" smtClea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549561" y="1499814"/>
            <a:ext cx="936000" cy="233216"/>
          </a:xfrm>
          <a:prstGeom prst="roundRect">
            <a:avLst/>
          </a:prstGeom>
          <a:solidFill>
            <a:srgbClr val="25406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WAS/DB</a:t>
            </a:r>
            <a:r>
              <a:rPr kumimoji="0" lang="ko-KR" altLang="en-US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존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178661" y="3897907"/>
            <a:ext cx="1792263" cy="1582266"/>
          </a:xfrm>
          <a:prstGeom prst="roundRect">
            <a:avLst>
              <a:gd name="adj" fmla="val 6315"/>
            </a:avLst>
          </a:prstGeom>
          <a:solidFill>
            <a:srgbClr val="4F81BD">
              <a:alpha val="20000"/>
            </a:srgbClr>
          </a:solidFill>
          <a:ln w="12700" cap="flat" cmpd="sng" algn="ctr">
            <a:solidFill>
              <a:srgbClr val="1F497D"/>
            </a:solidFill>
            <a:prstDash val="dash"/>
          </a:ln>
          <a:effectLst/>
        </p:spPr>
        <p:txBody>
          <a:bodyPr rtlCol="0" anchor="b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27" name="직선 화살표 연결선 26"/>
          <p:cNvCxnSpPr>
            <a:stCxn id="31" idx="2"/>
            <a:endCxn id="70" idx="0"/>
          </p:cNvCxnSpPr>
          <p:nvPr/>
        </p:nvCxnSpPr>
        <p:spPr>
          <a:xfrm>
            <a:off x="983812" y="2759631"/>
            <a:ext cx="0" cy="17649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8" name="Rectangle 298"/>
          <p:cNvSpPr>
            <a:spLocks noChangeArrowheads="1"/>
          </p:cNvSpPr>
          <p:nvPr/>
        </p:nvSpPr>
        <p:spPr bwMode="auto">
          <a:xfrm>
            <a:off x="1486756" y="3219912"/>
            <a:ext cx="504056" cy="334247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9999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DMZ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L4 #1, #2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660" y="3796556"/>
            <a:ext cx="880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부하</a:t>
            </a: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Agent PC</a:t>
            </a:r>
            <a:endParaRPr kumimoji="0" lang="ko-KR" altLang="en-US" sz="8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66676" y="2936121"/>
            <a:ext cx="434726" cy="860435"/>
            <a:chOff x="539552" y="3145209"/>
            <a:chExt cx="434726" cy="860435"/>
          </a:xfrm>
        </p:grpSpPr>
        <p:pic>
          <p:nvPicPr>
            <p:cNvPr id="70" name="Picture 174" descr="MCj042895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3145209"/>
              <a:ext cx="434272" cy="403235"/>
            </a:xfrm>
            <a:prstGeom prst="rect">
              <a:avLst/>
            </a:prstGeom>
            <a:noFill/>
          </p:spPr>
        </p:pic>
        <p:pic>
          <p:nvPicPr>
            <p:cNvPr id="71" name="Picture 174" descr="MCj042895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006" y="3297609"/>
              <a:ext cx="434272" cy="403235"/>
            </a:xfrm>
            <a:prstGeom prst="rect">
              <a:avLst/>
            </a:prstGeom>
            <a:noFill/>
          </p:spPr>
        </p:pic>
        <p:pic>
          <p:nvPicPr>
            <p:cNvPr id="72" name="Picture 174" descr="MCj042895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006" y="3450009"/>
              <a:ext cx="434272" cy="403235"/>
            </a:xfrm>
            <a:prstGeom prst="rect">
              <a:avLst/>
            </a:prstGeom>
            <a:noFill/>
          </p:spPr>
        </p:pic>
        <p:pic>
          <p:nvPicPr>
            <p:cNvPr id="73" name="Picture 174" descr="MCj042895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006" y="3602409"/>
              <a:ext cx="434272" cy="403235"/>
            </a:xfrm>
            <a:prstGeom prst="rect">
              <a:avLst/>
            </a:prstGeom>
            <a:noFill/>
          </p:spPr>
        </p:pic>
      </p:grpSp>
      <p:pic>
        <p:nvPicPr>
          <p:cNvPr id="31" name="Picture 174" descr="MCj042895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76" y="2356396"/>
            <a:ext cx="434272" cy="40323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77343" y="2068364"/>
            <a:ext cx="88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LoadRunner</a:t>
            </a:r>
          </a:p>
          <a:p>
            <a:pPr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Controller PC</a:t>
            </a:r>
            <a:endParaRPr kumimoji="0" lang="ko-KR" altLang="en-US" sz="800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178661" y="1851760"/>
            <a:ext cx="1652911" cy="106071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지</a:t>
            </a:r>
            <a:r>
              <a:rPr kumimoji="0" lang="ko-KR" altLang="en-US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DB #1/2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250479" y="2120381"/>
            <a:ext cx="1509274" cy="6674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kern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선택적복지</a:t>
            </a:r>
            <a:r>
              <a:rPr kumimoji="0"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FLB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7315297" y="236851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PFLB1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PFLB2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178661" y="5480173"/>
            <a:ext cx="1792263" cy="233216"/>
          </a:xfrm>
          <a:prstGeom prst="roundRect">
            <a:avLst/>
          </a:prstGeom>
          <a:solidFill>
            <a:srgbClr val="25406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EAI/MCI </a:t>
            </a:r>
            <a:r>
              <a:rPr kumimoji="0" lang="ko-KR" altLang="en-US" sz="11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개발</a:t>
            </a:r>
          </a:p>
        </p:txBody>
      </p:sp>
      <p:cxnSp>
        <p:nvCxnSpPr>
          <p:cNvPr id="37" name="직선 화살표 연결선 36"/>
          <p:cNvCxnSpPr>
            <a:endCxn id="28" idx="1"/>
          </p:cNvCxnSpPr>
          <p:nvPr/>
        </p:nvCxnSpPr>
        <p:spPr>
          <a:xfrm>
            <a:off x="1200948" y="3387036"/>
            <a:ext cx="285808" cy="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직선 화살표 연결선 37"/>
          <p:cNvCxnSpPr>
            <a:stCxn id="28" idx="3"/>
            <a:endCxn id="11" idx="1"/>
          </p:cNvCxnSpPr>
          <p:nvPr/>
        </p:nvCxnSpPr>
        <p:spPr>
          <a:xfrm flipV="1">
            <a:off x="1990812" y="2530515"/>
            <a:ext cx="496676" cy="856521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직선 화살표 연결선 39"/>
          <p:cNvCxnSpPr>
            <a:stCxn id="28" idx="3"/>
            <a:endCxn id="15" idx="1"/>
          </p:cNvCxnSpPr>
          <p:nvPr/>
        </p:nvCxnSpPr>
        <p:spPr>
          <a:xfrm>
            <a:off x="1990812" y="3387036"/>
            <a:ext cx="496866" cy="766391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1" name="직선 화살표 연결선 40"/>
          <p:cNvCxnSpPr>
            <a:stCxn id="11" idx="3"/>
            <a:endCxn id="19" idx="1"/>
          </p:cNvCxnSpPr>
          <p:nvPr/>
        </p:nvCxnSpPr>
        <p:spPr>
          <a:xfrm>
            <a:off x="3867127" y="2530515"/>
            <a:ext cx="1068633" cy="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3" name="직선 화살표 연결선 42"/>
          <p:cNvCxnSpPr>
            <a:stCxn id="15" idx="3"/>
            <a:endCxn id="23" idx="1"/>
          </p:cNvCxnSpPr>
          <p:nvPr/>
        </p:nvCxnSpPr>
        <p:spPr>
          <a:xfrm>
            <a:off x="3867317" y="4153427"/>
            <a:ext cx="1068633" cy="34290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직사각형 45"/>
          <p:cNvSpPr/>
          <p:nvPr/>
        </p:nvSpPr>
        <p:spPr>
          <a:xfrm>
            <a:off x="7449050" y="4021130"/>
            <a:ext cx="563949" cy="719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MCI</a:t>
            </a:r>
            <a:endParaRPr kumimoji="0" lang="ko-KR" altLang="en-US" b="1" u="sng" kern="0" dirty="0" smtClean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7" name="Text Box 148"/>
          <p:cNvSpPr txBox="1">
            <a:spLocks noChangeArrowheads="1"/>
          </p:cNvSpPr>
          <p:nvPr/>
        </p:nvSpPr>
        <p:spPr bwMode="auto">
          <a:xfrm>
            <a:off x="7513982" y="4547523"/>
            <a:ext cx="516488" cy="1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5600" indent="-355600" algn="ctr" defTabSz="9144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rPr>
              <a:t>AP DB</a:t>
            </a:r>
            <a:endParaRPr kumimoji="0" lang="en-US" altLang="ko-KR" sz="900" kern="0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  <a:sym typeface="Wingdings 2" pitchFamily="18" charset="2"/>
            </a:endParaRPr>
          </a:p>
        </p:txBody>
      </p:sp>
      <p:pic>
        <p:nvPicPr>
          <p:cNvPr id="48" name="Picture 99" descr="Picture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896" y="4248259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9" descr="Picture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020" y="4248259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직사각형 49"/>
          <p:cNvSpPr/>
          <p:nvPr/>
        </p:nvSpPr>
        <p:spPr>
          <a:xfrm>
            <a:off x="8322160" y="4021129"/>
            <a:ext cx="563949" cy="719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u="sng" kern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기간계</a:t>
            </a:r>
            <a:endParaRPr kumimoji="0" lang="ko-KR" altLang="en-US" b="1" u="sng" kern="0" dirty="0" smtClean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1" name="Text Box 148"/>
          <p:cNvSpPr txBox="1">
            <a:spLocks noChangeArrowheads="1"/>
          </p:cNvSpPr>
          <p:nvPr/>
        </p:nvSpPr>
        <p:spPr bwMode="auto">
          <a:xfrm>
            <a:off x="8387092" y="4547522"/>
            <a:ext cx="516488" cy="1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5600" indent="-355600" algn="ctr" defTabSz="9144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rPr>
              <a:t>AP DB</a:t>
            </a:r>
            <a:endParaRPr kumimoji="0" lang="en-US" altLang="ko-KR" sz="900" kern="0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  <a:sym typeface="Wingdings 2" pitchFamily="18" charset="2"/>
            </a:endParaRPr>
          </a:p>
        </p:txBody>
      </p:sp>
      <p:pic>
        <p:nvPicPr>
          <p:cNvPr id="52" name="Picture 99" descr="Picture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006" y="4248258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99" descr="Picture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4130" y="4248258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그룹 53"/>
          <p:cNvGrpSpPr/>
          <p:nvPr/>
        </p:nvGrpSpPr>
        <p:grpSpPr>
          <a:xfrm>
            <a:off x="7458064" y="4804340"/>
            <a:ext cx="581420" cy="597452"/>
            <a:chOff x="7038028" y="4747476"/>
            <a:chExt cx="581420" cy="719089"/>
          </a:xfrm>
        </p:grpSpPr>
        <p:sp>
          <p:nvSpPr>
            <p:cNvPr id="66" name="직사각형 65"/>
            <p:cNvSpPr/>
            <p:nvPr/>
          </p:nvSpPr>
          <p:spPr>
            <a:xfrm>
              <a:off x="7038028" y="4747476"/>
              <a:ext cx="563949" cy="71908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IILS</a:t>
              </a:r>
              <a:endParaRPr kumimoji="0" lang="ko-KR" altLang="en-US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67" name="Text Box 148"/>
            <p:cNvSpPr txBox="1">
              <a:spLocks noChangeArrowheads="1"/>
            </p:cNvSpPr>
            <p:nvPr/>
          </p:nvSpPr>
          <p:spPr bwMode="auto">
            <a:xfrm>
              <a:off x="7102960" y="5273869"/>
              <a:ext cx="516488" cy="192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9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68" name="Picture 99" descr="Picture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7874" y="4974605"/>
              <a:ext cx="276139" cy="3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99" descr="Picture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79998" y="4974605"/>
              <a:ext cx="276139" cy="31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6" name="직선 연결선 55"/>
          <p:cNvCxnSpPr>
            <a:stCxn id="46" idx="3"/>
            <a:endCxn id="50" idx="1"/>
          </p:cNvCxnSpPr>
          <p:nvPr/>
        </p:nvCxnSpPr>
        <p:spPr>
          <a:xfrm flipV="1">
            <a:off x="8012999" y="4380674"/>
            <a:ext cx="309161" cy="1"/>
          </a:xfrm>
          <a:prstGeom prst="line">
            <a:avLst/>
          </a:prstGeom>
          <a:noFill/>
          <a:ln w="9525" cap="flat" cmpd="sng" algn="ctr">
            <a:solidFill>
              <a:srgbClr val="F79646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58" name="모서리가 둥근 직사각형 57"/>
          <p:cNvSpPr/>
          <p:nvPr/>
        </p:nvSpPr>
        <p:spPr>
          <a:xfrm>
            <a:off x="7196025" y="3003048"/>
            <a:ext cx="1792263" cy="842312"/>
          </a:xfrm>
          <a:prstGeom prst="roundRect">
            <a:avLst>
              <a:gd name="adj" fmla="val 6315"/>
            </a:avLst>
          </a:prstGeom>
          <a:solidFill>
            <a:srgbClr val="4F81BD">
              <a:alpha val="20000"/>
            </a:srgbClr>
          </a:solidFill>
          <a:ln w="12700" cap="flat" cmpd="sng" algn="ctr">
            <a:solidFill>
              <a:srgbClr val="1F497D"/>
            </a:solidFill>
            <a:prstDash val="dash"/>
          </a:ln>
          <a:effectLst/>
        </p:spPr>
        <p:txBody>
          <a:bodyPr rtlCol="0" anchor="b" anchorCtr="0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b="1" kern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466414" y="3082518"/>
            <a:ext cx="563949" cy="7190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EAI</a:t>
            </a:r>
            <a:endParaRPr kumimoji="0" lang="ko-KR" altLang="en-US" b="1" u="sng" kern="0" dirty="0" smtClean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0" name="Text Box 148"/>
          <p:cNvSpPr txBox="1">
            <a:spLocks noChangeArrowheads="1"/>
          </p:cNvSpPr>
          <p:nvPr/>
        </p:nvSpPr>
        <p:spPr bwMode="auto">
          <a:xfrm>
            <a:off x="7531346" y="3608911"/>
            <a:ext cx="516488" cy="192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5600" indent="-355600" algn="ctr" defTabSz="9144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rPr>
              <a:t>AP DB</a:t>
            </a:r>
            <a:endParaRPr kumimoji="0" lang="en-US" altLang="ko-KR" sz="900" kern="0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  <a:sym typeface="Wingdings 2" pitchFamily="18" charset="2"/>
            </a:endParaRPr>
          </a:p>
        </p:txBody>
      </p:sp>
      <p:pic>
        <p:nvPicPr>
          <p:cNvPr id="61" name="Picture 99" descr="Picture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260" y="3309647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9" descr="Picture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384" y="3309647"/>
            <a:ext cx="276139" cy="3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직사각형 73"/>
          <p:cNvSpPr/>
          <p:nvPr/>
        </p:nvSpPr>
        <p:spPr>
          <a:xfrm>
            <a:off x="2479868" y="278380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P-SV13-O-F11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P-SV13-O-F21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4939570" y="274951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P-SV12-O-S11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P-SV12-O-S21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4943380" y="313051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P-SV13-O-F11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P-SV13-O-F21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4935760" y="3511515"/>
            <a:ext cx="1379639" cy="324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36000" tIns="36000" rIns="36000" bIns="36000" rtlCol="0" anchor="ctr"/>
          <a:lstStyle/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P-SV14-O-S11</a:t>
            </a:r>
          </a:p>
          <a:p>
            <a:pPr algn="ctr" defTabSz="9144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P-SV14-O-S21</a:t>
            </a:r>
          </a:p>
        </p:txBody>
      </p:sp>
      <p:cxnSp>
        <p:nvCxnSpPr>
          <p:cNvPr id="78" name="직선 화살표 연결선 77"/>
          <p:cNvCxnSpPr>
            <a:stCxn id="11" idx="3"/>
            <a:endCxn id="75" idx="1"/>
          </p:cNvCxnSpPr>
          <p:nvPr/>
        </p:nvCxnSpPr>
        <p:spPr>
          <a:xfrm>
            <a:off x="3867127" y="2530515"/>
            <a:ext cx="1072443" cy="38100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9" name="직선 화살표 연결선 78"/>
          <p:cNvCxnSpPr>
            <a:endCxn id="77" idx="1"/>
          </p:cNvCxnSpPr>
          <p:nvPr/>
        </p:nvCxnSpPr>
        <p:spPr>
          <a:xfrm>
            <a:off x="3890908" y="2525398"/>
            <a:ext cx="1044852" cy="1148117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1" name="직선 화살표 연결선 80"/>
          <p:cNvCxnSpPr>
            <a:stCxn id="74" idx="3"/>
          </p:cNvCxnSpPr>
          <p:nvPr/>
        </p:nvCxnSpPr>
        <p:spPr>
          <a:xfrm>
            <a:off x="3859507" y="2945805"/>
            <a:ext cx="1076063" cy="384753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5" name="직선 화살표 연결선 84"/>
          <p:cNvCxnSpPr>
            <a:stCxn id="28" idx="3"/>
            <a:endCxn id="74" idx="1"/>
          </p:cNvCxnSpPr>
          <p:nvPr/>
        </p:nvCxnSpPr>
        <p:spPr>
          <a:xfrm flipV="1">
            <a:off x="1990812" y="2945805"/>
            <a:ext cx="489056" cy="441231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0" name="직선 화살표 연결선 79"/>
          <p:cNvCxnSpPr>
            <a:endCxn id="33" idx="1"/>
          </p:cNvCxnSpPr>
          <p:nvPr/>
        </p:nvCxnSpPr>
        <p:spPr>
          <a:xfrm flipV="1">
            <a:off x="6452036" y="2382115"/>
            <a:ext cx="726625" cy="74840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2" name="직선 화살표 연결선 81"/>
          <p:cNvCxnSpPr>
            <a:endCxn id="58" idx="1"/>
          </p:cNvCxnSpPr>
          <p:nvPr/>
        </p:nvCxnSpPr>
        <p:spPr>
          <a:xfrm>
            <a:off x="6452035" y="3130515"/>
            <a:ext cx="743990" cy="293689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3" name="직선 화살표 연결선 82"/>
          <p:cNvCxnSpPr/>
          <p:nvPr/>
        </p:nvCxnSpPr>
        <p:spPr>
          <a:xfrm>
            <a:off x="6452035" y="3130515"/>
            <a:ext cx="726626" cy="1609703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66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18073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(pflbap02)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22:04 ~ 06/28 22:15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P-SV12-O-S21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P-SV12-O-S21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WAS-6)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Admin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114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114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2558688" y="3475313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17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61616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P-SV12-O-S21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WAS-6) </a:t>
            </a:r>
            <a:r>
              <a:rPr lang="en-US" altLang="ko-KR" sz="1400" b="1" dirty="0"/>
              <a:t>WAS Server Admin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626043"/>
            <a:ext cx="7921625" cy="31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99062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P-SV12-O-S21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  [jboss7@pflbap02 /was/jboss7/domains/P-SV12-O/P-SV12-O-S21/bin ]$ ./shutdown.sh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P-SV12-O-S21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WAS-6) </a:t>
            </a:r>
            <a:r>
              <a:rPr lang="en-US" altLang="ko-KR" sz="1400" b="1" dirty="0"/>
              <a:t>WAS Server Admin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941037"/>
            <a:ext cx="79216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80175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P-SV12-O-S21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[jboss7@pflbap02 /was/jboss7/domains/P-SV12-O/P-SV12-O-S21/bin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P-SV12-O-S21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WAS-6) </a:t>
            </a:r>
            <a:r>
              <a:rPr lang="en-US" altLang="ko-KR" sz="1400" b="1" dirty="0"/>
              <a:t>WAS Server Admin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865299"/>
            <a:ext cx="7921625" cy="29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07295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(pflbap02)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22:17 ~ 06/28 22:29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P-SV13-O-F21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WAS-7)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114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114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2558688" y="3870729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4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32416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P-SV13-O-F21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WAS-7)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600325"/>
            <a:ext cx="7921625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5051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P-SV13-O-F21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  [jboss7@pflbap02 /was/jboss7/domains/P-SV13-O/P-SV13-O-F21/bin ]$ ./shutdown.sh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WAS-7)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830" y="2977773"/>
            <a:ext cx="791188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94780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P-SV13-O-F21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[jboss7@pflbap02 /was/jboss7/domains/P-SV13-O/P-SV13-O-F21/bin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P-SV13-O-F21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WAS-7)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872090"/>
            <a:ext cx="7921625" cy="29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97477"/>
              </p:ext>
            </p:extLst>
          </p:nvPr>
        </p:nvGraphicFramePr>
        <p:xfrm>
          <a:off x="473075" y="1346072"/>
          <a:ext cx="8853805" cy="4571133"/>
        </p:xfrm>
        <a:graphic>
          <a:graphicData uri="http://schemas.openxmlformats.org/drawingml/2006/table">
            <a:tbl>
              <a:tblPr/>
              <a:tblGrid>
                <a:gridCol w="628573"/>
                <a:gridCol w="3832908"/>
                <a:gridCol w="419560"/>
                <a:gridCol w="3972764"/>
              </a:tblGrid>
              <a:tr h="4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WAS Server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인스턴스 강제 종료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(pflbap02)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ea typeface="+mn-ea"/>
                        </a:rPr>
                        <a:t>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(06/28 22:30 ~ 06/28 22:21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수행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프로세스 강제 종료 시 다른 노드의 정상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인스턴스로 업무 서비스 정상 처리 여부 점검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29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  <a:b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도식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모니터링 환경점검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P-SV14-O-S21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Stop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장애발생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다른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인스턴스로 서비스 정상 수행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P-SV14-O-S21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Restart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점검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장애복구 후 서비스 정상유무 확인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-122238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 서비스 정상 수행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(SV1)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7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점검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TPS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변화 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추이 확인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Error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WAS-8) </a:t>
            </a:r>
            <a:r>
              <a:rPr lang="en-US" altLang="ko-KR" sz="1400" b="1" dirty="0"/>
              <a:t>WAS Server </a:t>
            </a:r>
            <a:r>
              <a:rPr lang="en-US" altLang="ko-KR" sz="1400" b="1" dirty="0" smtClean="0"/>
              <a:t>User </a:t>
            </a:r>
            <a:r>
              <a:rPr lang="ko-KR" altLang="en-US" sz="1400" b="1" dirty="0" smtClean="0"/>
              <a:t>인스턴스 </a:t>
            </a:r>
            <a:r>
              <a:rPr lang="ko-KR" altLang="en-US" sz="1400" b="1" dirty="0"/>
              <a:t>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lang="ko-KR" altLang="en-US" sz="1400" b="1" dirty="0" smtClean="0"/>
              <a:t>장애 </a:t>
            </a:r>
            <a:r>
              <a:rPr lang="ko-KR" altLang="en-US" sz="1400" b="1" dirty="0"/>
              <a:t>발생</a:t>
            </a:r>
            <a:r>
              <a:rPr lang="ko-KR" altLang="en-US" sz="1400" b="1" dirty="0">
                <a:ea typeface="맑은 고딕" pitchFamily="50" charset="-127"/>
              </a:rPr>
              <a:t> </a:t>
            </a:r>
            <a:endParaRPr kumimoji="0" lang="ko-KR" altLang="en-US" sz="1400" b="1" kern="0" dirty="0"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156798" y="2403434"/>
            <a:ext cx="3629385" cy="3363052"/>
            <a:chOff x="1206225" y="2441276"/>
            <a:chExt cx="3629385" cy="3242416"/>
          </a:xfrm>
        </p:grpSpPr>
        <p:sp>
          <p:nvSpPr>
            <p:cNvPr id="110" name="직사각형 109"/>
            <p:cNvSpPr/>
            <p:nvPr/>
          </p:nvSpPr>
          <p:spPr>
            <a:xfrm>
              <a:off x="1679504" y="2441277"/>
              <a:ext cx="785960" cy="2727944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WEB #1/2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13654" y="2709898"/>
              <a:ext cx="717661" cy="11046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744475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713744" y="43328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1744565" y="45809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2843659" y="2441276"/>
              <a:ext cx="785960" cy="3051711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 복지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WAS #1/2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877809" y="2709897"/>
              <a:ext cx="717661" cy="183242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SV1</a:t>
              </a: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908630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P-SV11-O-F21</a:t>
              </a: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2877899" y="4675710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IT-Safe: SF1</a:t>
              </a: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2908720" y="4923844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P-SF11-O-F21</a:t>
              </a: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3975131" y="4223810"/>
              <a:ext cx="852222" cy="1267150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98"/>
            <p:cNvSpPr>
              <a:spLocks noChangeArrowheads="1"/>
            </p:cNvSpPr>
            <p:nvPr/>
          </p:nvSpPr>
          <p:spPr bwMode="auto">
            <a:xfrm>
              <a:off x="1206225" y="3809429"/>
              <a:ext cx="322725" cy="334247"/>
            </a:xfrm>
            <a:prstGeom prst="rect">
              <a:avLst/>
            </a:prstGeom>
            <a:solidFill>
              <a:srgbClr val="EAEAEA"/>
            </a:solidFill>
            <a:ln w="19050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DMZ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L4 #1, #2</a:t>
              </a: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975131" y="2441277"/>
              <a:ext cx="785960" cy="106071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</a:t>
              </a:r>
              <a:r>
                <a:rPr kumimoji="0" lang="ko-KR" altLang="en-US" sz="600" b="1" kern="0" dirty="0" err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지</a:t>
              </a:r>
              <a:r>
                <a:rPr kumimoji="0" lang="ko-KR" altLang="en-US" sz="600" b="1" kern="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DB #1/2</a:t>
              </a: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09281" y="2709898"/>
              <a:ext cx="717661" cy="66748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600" b="1" kern="0" dirty="0" err="1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선택적복지</a:t>
              </a:r>
              <a:r>
                <a:rPr kumimoji="0" lang="en-US" altLang="ko-KR" sz="600" b="1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: FLB</a:t>
              </a: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4040102" y="2958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PFLB2</a:t>
              </a: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3975131" y="5450476"/>
              <a:ext cx="852222" cy="233216"/>
            </a:xfrm>
            <a:prstGeom prst="roundRect">
              <a:avLst/>
            </a:prstGeom>
            <a:solidFill>
              <a:srgbClr val="25406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EAI/MCI </a:t>
              </a:r>
              <a:r>
                <a:rPr kumimoji="0" lang="ko-KR" altLang="en-US" sz="600" b="1" kern="0" dirty="0" smtClean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개발</a:t>
              </a:r>
            </a:p>
          </p:txBody>
        </p:sp>
        <p:cxnSp>
          <p:nvCxnSpPr>
            <p:cNvPr id="230" name="직선 화살표 연결선 229"/>
            <p:cNvCxnSpPr>
              <a:stCxn id="225" idx="3"/>
              <a:endCxn id="112" idx="1"/>
            </p:cNvCxnSpPr>
            <p:nvPr/>
          </p:nvCxnSpPr>
          <p:spPr>
            <a:xfrm flipV="1">
              <a:off x="1528950" y="3120032"/>
              <a:ext cx="215525" cy="85652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1" name="직선 화살표 연결선 230"/>
            <p:cNvCxnSpPr>
              <a:stCxn id="225" idx="3"/>
              <a:endCxn id="114" idx="1"/>
            </p:cNvCxnSpPr>
            <p:nvPr/>
          </p:nvCxnSpPr>
          <p:spPr>
            <a:xfrm>
              <a:off x="1528950" y="3976553"/>
              <a:ext cx="215615" cy="76639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2" name="직선 화살표 연결선 231"/>
            <p:cNvCxnSpPr>
              <a:stCxn id="112" idx="3"/>
              <a:endCxn id="221" idx="1"/>
            </p:cNvCxnSpPr>
            <p:nvPr/>
          </p:nvCxnSpPr>
          <p:spPr>
            <a:xfrm>
              <a:off x="2400494" y="3120032"/>
              <a:ext cx="508136" cy="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3" name="직선 화살표 연결선 232"/>
            <p:cNvCxnSpPr>
              <a:stCxn id="114" idx="3"/>
              <a:endCxn id="223" idx="1"/>
            </p:cNvCxnSpPr>
            <p:nvPr/>
          </p:nvCxnSpPr>
          <p:spPr>
            <a:xfrm>
              <a:off x="2400585" y="4742944"/>
              <a:ext cx="508136" cy="3429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4" name="직사각형 233"/>
            <p:cNvSpPr/>
            <p:nvPr/>
          </p:nvSpPr>
          <p:spPr>
            <a:xfrm>
              <a:off x="4021151" y="4347034"/>
              <a:ext cx="330818" cy="494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MCI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5" name="Text Box 148"/>
            <p:cNvSpPr txBox="1">
              <a:spLocks noChangeArrowheads="1"/>
            </p:cNvSpPr>
            <p:nvPr/>
          </p:nvSpPr>
          <p:spPr bwMode="auto">
            <a:xfrm>
              <a:off x="3978231" y="4676576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36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399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2558" y="4510663"/>
              <a:ext cx="131304" cy="2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직사각형 237"/>
            <p:cNvSpPr/>
            <p:nvPr/>
          </p:nvSpPr>
          <p:spPr>
            <a:xfrm>
              <a:off x="4379302" y="4347033"/>
              <a:ext cx="407722" cy="49401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500" b="1" u="sng" kern="0" dirty="0" err="1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기간계</a:t>
              </a:r>
              <a:endParaRPr kumimoji="0" lang="ko-KR" altLang="en-US" sz="5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9" name="Text Box 148"/>
            <p:cNvSpPr txBox="1">
              <a:spLocks noChangeArrowheads="1"/>
            </p:cNvSpPr>
            <p:nvPr/>
          </p:nvSpPr>
          <p:spPr bwMode="auto">
            <a:xfrm>
              <a:off x="4380696" y="4682925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0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536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223" y="4529711"/>
              <a:ext cx="131304" cy="22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" name="그룹 241"/>
            <p:cNvGrpSpPr/>
            <p:nvPr/>
          </p:nvGrpSpPr>
          <p:grpSpPr>
            <a:xfrm>
              <a:off x="3963467" y="4927045"/>
              <a:ext cx="526646" cy="503136"/>
              <a:chOff x="6934411" y="4747476"/>
              <a:chExt cx="853585" cy="748656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7038028" y="4747476"/>
                <a:ext cx="563949" cy="7190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914400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600" b="1" u="sng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</a:rPr>
                  <a:t>IILS</a:t>
                </a:r>
                <a:endParaRPr kumimoji="0" lang="ko-KR" altLang="en-US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Text Box 148"/>
              <p:cNvSpPr txBox="1">
                <a:spLocks noChangeArrowheads="1"/>
              </p:cNvSpPr>
              <p:nvPr/>
            </p:nvSpPr>
            <p:spPr bwMode="auto">
              <a:xfrm>
                <a:off x="6934411" y="5273869"/>
                <a:ext cx="853585" cy="222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55600" indent="-35560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600" kern="0" dirty="0" smtClean="0">
                    <a:solidFill>
                      <a:sysClr val="windowText" lastClr="000000"/>
                    </a:solidFill>
                    <a:latin typeface="맑은 고딕"/>
                    <a:ea typeface="맑은 고딕" panose="020B0503020000020004" pitchFamily="50" charset="-127"/>
                    <a:sym typeface="Wingdings 2" pitchFamily="18" charset="2"/>
                  </a:rPr>
                  <a:t>AP DB</a:t>
                </a:r>
                <a:endParaRPr kumimoji="0" lang="en-US" altLang="ko-KR" sz="600" kern="0" dirty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endParaRPr>
              </a:p>
            </p:txBody>
          </p:sp>
          <p:pic>
            <p:nvPicPr>
              <p:cNvPr id="262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7874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99" descr="Picture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9998" y="4974605"/>
                <a:ext cx="276139" cy="31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3" name="직선 연결선 242"/>
            <p:cNvCxnSpPr/>
            <p:nvPr/>
          </p:nvCxnSpPr>
          <p:spPr>
            <a:xfrm>
              <a:off x="4282119" y="4886142"/>
              <a:ext cx="249583" cy="0"/>
            </a:xfrm>
            <a:prstGeom prst="line">
              <a:avLst/>
            </a:prstGeom>
            <a:noFill/>
            <a:ln w="9525" cap="flat" cmpd="sng" algn="ctr">
              <a:solidFill>
                <a:srgbClr val="F79646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44" name="모서리가 둥근 직사각형 243"/>
            <p:cNvSpPr/>
            <p:nvPr/>
          </p:nvSpPr>
          <p:spPr>
            <a:xfrm>
              <a:off x="3983388" y="3592565"/>
              <a:ext cx="852222" cy="581297"/>
            </a:xfrm>
            <a:prstGeom prst="roundRect">
              <a:avLst>
                <a:gd name="adj" fmla="val 6315"/>
              </a:avLst>
            </a:prstGeom>
            <a:solidFill>
              <a:srgbClr val="4F81BD">
                <a:alpha val="20000"/>
              </a:srgbClr>
            </a:solidFill>
            <a:ln w="12700" cap="flat" cmpd="sng" algn="ctr">
              <a:solidFill>
                <a:srgbClr val="1F497D"/>
              </a:solidFill>
              <a:prstDash val="dash"/>
            </a:ln>
            <a:effectLst/>
          </p:spPr>
          <p:txBody>
            <a:bodyPr rtlCol="0" anchor="b" anchorCtr="0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4111958" y="3672036"/>
              <a:ext cx="348354" cy="4962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b="1" u="sng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</a:rPr>
                <a:t>EAI</a:t>
              </a:r>
              <a:endParaRPr kumimoji="0" lang="ko-KR" altLang="en-US" sz="600" b="1" u="sng" kern="0" dirty="0" smtClean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46" name="Text Box 148"/>
            <p:cNvSpPr txBox="1">
              <a:spLocks noChangeArrowheads="1"/>
            </p:cNvSpPr>
            <p:nvPr/>
          </p:nvSpPr>
          <p:spPr bwMode="auto">
            <a:xfrm>
              <a:off x="4062688" y="4017192"/>
              <a:ext cx="40588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55600" indent="-355600" algn="ctr" defTabSz="9144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" kern="0" dirty="0" smtClean="0">
                  <a:solidFill>
                    <a:sysClr val="windowText" lastClr="000000"/>
                  </a:solidFill>
                  <a:latin typeface="맑은 고딕"/>
                  <a:ea typeface="맑은 고딕" panose="020B0503020000020004" pitchFamily="50" charset="-127"/>
                  <a:sym typeface="Wingdings 2" pitchFamily="18" charset="2"/>
                </a:rPr>
                <a:t>AP DB</a:t>
              </a:r>
              <a:endParaRPr kumimoji="0" lang="en-US" altLang="ko-KR" sz="600" kern="0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  <a:sym typeface="Wingdings 2" pitchFamily="18" charset="2"/>
              </a:endParaRPr>
            </a:p>
          </p:txBody>
        </p:sp>
        <p:pic>
          <p:nvPicPr>
            <p:cNvPr id="247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455" y="3833261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99" descr="Picture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7015" y="3841499"/>
              <a:ext cx="131304" cy="2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직사각형 248"/>
            <p:cNvSpPr/>
            <p:nvPr/>
          </p:nvSpPr>
          <p:spPr>
            <a:xfrm>
              <a:off x="1740851" y="337332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2910442" y="3339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P-SV12-O-S21</a:t>
              </a: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2912253" y="3720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P-SV13-O-F21</a:t>
              </a: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2908630" y="4101032"/>
              <a:ext cx="656019" cy="32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36000" tIns="36000" rIns="36000" bIns="36000" rtlCol="0" anchor="ctr"/>
            <a:lstStyle/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P-SV14-O-S11</a:t>
              </a:r>
            </a:p>
            <a:p>
              <a:pPr algn="ctr" defTabSz="9144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600" kern="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P-SV14-O-S21</a:t>
              </a:r>
            </a:p>
          </p:txBody>
        </p:sp>
        <p:cxnSp>
          <p:nvCxnSpPr>
            <p:cNvPr id="253" name="직선 화살표 연결선 252"/>
            <p:cNvCxnSpPr>
              <a:stCxn id="112" idx="3"/>
              <a:endCxn id="250" idx="1"/>
            </p:cNvCxnSpPr>
            <p:nvPr/>
          </p:nvCxnSpPr>
          <p:spPr>
            <a:xfrm>
              <a:off x="2400494" y="3120032"/>
              <a:ext cx="509947" cy="3810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직선 화살표 연결선 253"/>
            <p:cNvCxnSpPr>
              <a:endCxn id="252" idx="1"/>
            </p:cNvCxnSpPr>
            <p:nvPr/>
          </p:nvCxnSpPr>
          <p:spPr>
            <a:xfrm>
              <a:off x="2411802" y="3114915"/>
              <a:ext cx="496828" cy="1148117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직선 화살표 연결선 254"/>
            <p:cNvCxnSpPr>
              <a:stCxn id="249" idx="3"/>
            </p:cNvCxnSpPr>
            <p:nvPr/>
          </p:nvCxnSpPr>
          <p:spPr>
            <a:xfrm>
              <a:off x="2396871" y="3535322"/>
              <a:ext cx="511669" cy="384753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6" name="직선 화살표 연결선 255"/>
            <p:cNvCxnSpPr>
              <a:stCxn id="225" idx="3"/>
              <a:endCxn id="249" idx="1"/>
            </p:cNvCxnSpPr>
            <p:nvPr/>
          </p:nvCxnSpPr>
          <p:spPr>
            <a:xfrm flipV="1">
              <a:off x="1528950" y="3535322"/>
              <a:ext cx="211901" cy="441231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7" name="직선 화살표 연결선 256"/>
            <p:cNvCxnSpPr>
              <a:endCxn id="226" idx="1"/>
            </p:cNvCxnSpPr>
            <p:nvPr/>
          </p:nvCxnSpPr>
          <p:spPr>
            <a:xfrm flipV="1">
              <a:off x="3629620" y="2971632"/>
              <a:ext cx="345511" cy="74840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8" name="직선 화살표 연결선 257"/>
            <p:cNvCxnSpPr>
              <a:endCxn id="244" idx="1"/>
            </p:cNvCxnSpPr>
            <p:nvPr/>
          </p:nvCxnSpPr>
          <p:spPr>
            <a:xfrm>
              <a:off x="3629620" y="3720032"/>
              <a:ext cx="353768" cy="163182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9" name="직선 화살표 연결선 258"/>
            <p:cNvCxnSpPr/>
            <p:nvPr/>
          </p:nvCxnSpPr>
          <p:spPr>
            <a:xfrm>
              <a:off x="3629620" y="3720032"/>
              <a:ext cx="333847" cy="1166110"/>
            </a:xfrm>
            <a:prstGeom prst="straightConnector1">
              <a:avLst/>
            </a:prstGeom>
            <a:solidFill>
              <a:srgbClr val="DDDDD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64" name="폭발 2 263"/>
          <p:cNvSpPr/>
          <p:nvPr/>
        </p:nvSpPr>
        <p:spPr>
          <a:xfrm>
            <a:off x="2558688" y="4266152"/>
            <a:ext cx="514350" cy="238125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0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52159"/>
              </p:ext>
            </p:extLst>
          </p:nvPr>
        </p:nvGraphicFramePr>
        <p:xfrm>
          <a:off x="473075" y="1343858"/>
          <a:ext cx="8853805" cy="4688642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프로세스 상태 점검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7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프로세스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date ; ps -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ef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| egrep http |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egrep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P-SV14-O-S21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 SV1 WAS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WAS-8)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- </a:t>
            </a:r>
            <a:r>
              <a:rPr kumimoji="0" lang="ko-KR" altLang="en-US" sz="1400" b="1" kern="0" dirty="0" smtClean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(1/3)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228" y="2600325"/>
            <a:ext cx="7909485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테스트 시나리오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7798" y="995206"/>
            <a:ext cx="936104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1) </a:t>
            </a:r>
            <a:r>
              <a:rPr kumimoji="0" lang="ko-KR" altLang="en-US" sz="1400" b="1" kern="0" dirty="0">
                <a:ea typeface="맑은 고딕" pitchFamily="50" charset="-127"/>
              </a:rPr>
              <a:t>테스트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항목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(1/2)</a:t>
            </a:r>
            <a:endParaRPr kumimoji="0" lang="en-US" altLang="ko-KR" sz="1400" b="1" kern="0" dirty="0"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장애유발 가능한 항목에 대하여 사전에 가용성 테스트 수행을 통하여 시스템의 안정성을 확보함</a:t>
            </a: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0330"/>
              </p:ext>
            </p:extLst>
          </p:nvPr>
        </p:nvGraphicFramePr>
        <p:xfrm>
          <a:off x="495300" y="1666470"/>
          <a:ext cx="8945880" cy="2386547"/>
        </p:xfrm>
        <a:graphic>
          <a:graphicData uri="http://schemas.openxmlformats.org/drawingml/2006/table">
            <a:tbl>
              <a:tblPr/>
              <a:tblGrid>
                <a:gridCol w="905988"/>
                <a:gridCol w="2538323"/>
                <a:gridCol w="3850602"/>
                <a:gridCol w="1650967"/>
              </a:tblGrid>
              <a:tr h="3683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454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 Web Server User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(pflbwb01)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WEB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(pflbwb02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5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 Web Server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강제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(pflbwb01)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WEB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(pflbwb02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5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 Web Server User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(pflbwb02)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WEB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 Web Server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강제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(pflbwb02)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WEB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(pflbwb01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34639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장애발생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P-SV14-O-S21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Stop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강제 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Kill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  [jboss7@pflbap02 /was/jboss7/domains/P-SV14-O/P-SV14-O-S21/bin ]$ ./shutdown.sh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P-SV14-O-S21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종료 확인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WAS-8)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(2/3)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8" y="2931177"/>
            <a:ext cx="7921625" cy="2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55781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3.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장애복구 </a:t>
                      </a:r>
                      <a:r>
                        <a:rPr kumimoji="0" lang="en-US" altLang="ko-KR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: </a:t>
                      </a:r>
                      <a:r>
                        <a:rPr kumimoji="0" lang="ko-KR" altLang="en-US" sz="11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P-SV14-O-S21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Reboot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프로세스 재기동</a:t>
                      </a:r>
                      <a:endParaRPr kumimoji="1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[jboss7@pflbap02 /was/jboss7/domains/P-SV14-O/P-SV14-O-S21/bin ]$ start.sh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수행</a:t>
                      </a:r>
                      <a:endParaRPr kumimoji="1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- date; ps -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ef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| egrep http | </a:t>
                      </a:r>
                      <a:r>
                        <a:rPr kumimoji="1" lang="en-US" altLang="ko-K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egrep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P-SV14-O-S21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pflbap02 WAS </a:t>
                      </a:r>
                      <a:r>
                        <a:rPr kumimoji="1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인스턴스 정상 구동 유무 확인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WAS-8) </a:t>
            </a:r>
            <a:r>
              <a:rPr lang="en-US" altLang="ko-KR" sz="1400" b="1" dirty="0"/>
              <a:t>WAS Server User </a:t>
            </a:r>
            <a:r>
              <a:rPr lang="ko-KR" altLang="en-US" sz="1400" b="1" dirty="0"/>
              <a:t>인스턴스 강제 종료</a:t>
            </a:r>
            <a:r>
              <a:rPr lang="en-US" altLang="ko-KR" sz="1400" b="1" dirty="0" smtClean="0"/>
              <a:t>(pflbap02)</a:t>
            </a:r>
            <a:r>
              <a:rPr lang="ko-KR" altLang="en-US" sz="1400" b="1" dirty="0" smtClean="0"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ea typeface="맑은 고딕" pitchFamily="50" charset="-127"/>
              </a:rPr>
              <a:t>상세 수행 </a:t>
            </a: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(3/3)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87" y="2975932"/>
            <a:ext cx="7921625" cy="2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TPS, Error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발생 내역 확인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로드러너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TPS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현황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23508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모서리가 둥근 사각형 설명선 19"/>
          <p:cNvSpPr/>
          <p:nvPr/>
        </p:nvSpPr>
        <p:spPr>
          <a:xfrm>
            <a:off x="3163308" y="1830380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pflbap02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Instance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장애는 프로세스 재기동시 순간 처리량 저하가 발생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(9-5, 11-5, 12-5)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하였으나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이후 정상화됨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 flipV="1">
            <a:off x="266909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flipV="1">
            <a:off x="319750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7887732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3801410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4320136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5456618" y="2531757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6387020" y="2531756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2219616" y="3989286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(9-3) 21:57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4021619" y="3316553"/>
            <a:ext cx="1233087" cy="531878"/>
          </a:xfrm>
          <a:prstGeom prst="wedgeRoundRectCallout">
            <a:avLst>
              <a:gd name="adj1" fmla="val -14691"/>
              <a:gd name="adj2" fmla="val -95860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(10-5)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3466338" y="3972773"/>
            <a:ext cx="1198888" cy="531878"/>
          </a:xfrm>
          <a:prstGeom prst="wedgeRoundRectCallout">
            <a:avLst>
              <a:gd name="adj1" fmla="val -8835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(10-3) 22:05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2541005" y="3316553"/>
            <a:ext cx="1280606" cy="531878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pflbap02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 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(9-5)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5047962" y="3982239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(11-3)  22:19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5810001" y="3326592"/>
            <a:ext cx="1242500" cy="531878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(11-5)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 flipV="1">
            <a:off x="7391436" y="2531755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7343380" y="3326592"/>
            <a:ext cx="1232899" cy="531878"/>
          </a:xfrm>
          <a:prstGeom prst="wedgeRoundRectCallout">
            <a:avLst>
              <a:gd name="adj1" fmla="val 5945"/>
              <a:gd name="adj2" fmla="val -976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(12-5)</a:t>
            </a:r>
            <a:b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404 Not Found </a:t>
            </a:r>
            <a:r>
              <a:rPr lang="ko-KR" altLang="en-US" sz="800" dirty="0" smtClean="0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에러</a:t>
            </a:r>
            <a:endParaRPr lang="en-US" altLang="ko-KR" sz="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6915346" y="3972773"/>
            <a:ext cx="1198888" cy="531878"/>
          </a:xfrm>
          <a:prstGeom prst="wedgeRoundRectCallout">
            <a:avLst>
              <a:gd name="adj1" fmla="val -3132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(12-3) 22:31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WAS) </a:t>
            </a:r>
            <a:r>
              <a:rPr lang="en-US" altLang="ko-KR" sz="1400" b="1" dirty="0" smtClean="0"/>
              <a:t>Was </a:t>
            </a:r>
            <a:r>
              <a:rPr lang="en-US" altLang="ko-KR" sz="1400" b="1" dirty="0"/>
              <a:t>Server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(pflbap02)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78811" y="1339988"/>
            <a:ext cx="17480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ea typeface="맑은 고딕" pitchFamily="50" charset="-127"/>
              </a:rPr>
              <a:t>Instance </a:t>
            </a:r>
            <a:r>
              <a:rPr lang="ko-KR" altLang="en-US" sz="800" b="1" dirty="0" smtClean="0">
                <a:ea typeface="맑은 고딕" pitchFamily="50" charset="-127"/>
              </a:rPr>
              <a:t>기동 시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>
                <a:ea typeface="맑은 고딕" pitchFamily="50" charset="-127"/>
              </a:rPr>
              <a:t>http port</a:t>
            </a:r>
            <a:r>
              <a:rPr lang="ko-KR" altLang="en-US" sz="800" b="1" dirty="0">
                <a:ea typeface="맑은 고딕" pitchFamily="50" charset="-127"/>
              </a:rPr>
              <a:t>가 </a:t>
            </a:r>
            <a:r>
              <a:rPr lang="en-US" altLang="ko-KR" sz="800" b="1" dirty="0" smtClean="0">
                <a:ea typeface="맑은 고딕" pitchFamily="50" charset="-127"/>
              </a:rPr>
              <a:t>listen</a:t>
            </a:r>
            <a:r>
              <a:rPr lang="ko-KR" altLang="en-US" sz="800" b="1" dirty="0" smtClean="0">
                <a:ea typeface="맑은 고딕" pitchFamily="50" charset="-127"/>
              </a:rPr>
              <a:t>되기 전 </a:t>
            </a:r>
            <a:r>
              <a:rPr lang="ko-KR" altLang="en-US" sz="800" b="1" dirty="0">
                <a:ea typeface="맑은 고딕" pitchFamily="50" charset="-127"/>
              </a:rPr>
              <a:t>접속 </a:t>
            </a:r>
            <a:r>
              <a:rPr lang="ko-KR" altLang="en-US" sz="800" b="1" dirty="0" smtClean="0">
                <a:ea typeface="맑은 고딕" pitchFamily="50" charset="-127"/>
              </a:rPr>
              <a:t>세션은 </a:t>
            </a:r>
            <a:r>
              <a:rPr lang="en-US" altLang="ko-KR" sz="800" b="1" dirty="0" smtClean="0">
                <a:solidFill>
                  <a:srgbClr val="FF0000"/>
                </a:solidFill>
                <a:ea typeface="맑은 고딕" pitchFamily="50" charset="-127"/>
              </a:rPr>
              <a:t>404 </a:t>
            </a:r>
            <a:r>
              <a:rPr lang="en-US" altLang="ko-KR" sz="800" b="1" dirty="0">
                <a:solidFill>
                  <a:srgbClr val="FF0000"/>
                </a:solidFill>
                <a:ea typeface="맑은 고딕" pitchFamily="50" charset="-127"/>
              </a:rPr>
              <a:t>Not Found </a:t>
            </a:r>
            <a:r>
              <a:rPr lang="ko-KR" altLang="en-US" sz="800" b="1" dirty="0">
                <a:ea typeface="맑은 고딕" pitchFamily="50" charset="-127"/>
              </a:rPr>
              <a:t>에러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 smtClean="0">
                <a:ea typeface="맑은 고딕" pitchFamily="50" charset="-127"/>
                <a:sym typeface="Wingdings" panose="05000000000000000000" pitchFamily="2" charset="2"/>
              </a:rPr>
              <a:t> ??</a:t>
            </a:r>
            <a:r>
              <a:rPr lang="ko-KR" altLang="en-US" sz="800" b="1" dirty="0" smtClean="0">
                <a:ea typeface="맑은 고딕" pitchFamily="50" charset="-127"/>
                <a:sym typeface="Wingdings" panose="05000000000000000000" pitchFamily="2" charset="2"/>
              </a:rPr>
              <a:t>조치내용</a:t>
            </a:r>
            <a:r>
              <a:rPr lang="en-US" altLang="ko-KR" sz="800" b="1" dirty="0" smtClean="0">
                <a:ea typeface="맑은 고딕" pitchFamily="50" charset="-127"/>
                <a:sym typeface="Wingdings" panose="05000000000000000000" pitchFamily="2" charset="2"/>
              </a:rPr>
              <a:t> (07/13)</a:t>
            </a:r>
            <a:endParaRPr lang="en-US" altLang="ko-KR" sz="800" b="1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/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LoadRunner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TPS/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응답시간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7"/>
          <a:stretch/>
        </p:blipFill>
        <p:spPr bwMode="auto">
          <a:xfrm>
            <a:off x="1296000" y="2268000"/>
            <a:ext cx="7740000" cy="3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모서리가 둥근 사각형 설명선 7"/>
          <p:cNvSpPr/>
          <p:nvPr/>
        </p:nvSpPr>
        <p:spPr>
          <a:xfrm>
            <a:off x="3163308" y="1780952"/>
            <a:ext cx="5872692" cy="376690"/>
          </a:xfrm>
          <a:prstGeom prst="wedgeRoundRectCallout">
            <a:avLst>
              <a:gd name="adj1" fmla="val -25346"/>
              <a:gd name="adj2" fmla="val 30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p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flbap02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Instance </a:t>
            </a:r>
            <a:r>
              <a:rPr lang="ko-KR" altLang="en-US" sz="900" dirty="0" err="1" smtClean="0">
                <a:solidFill>
                  <a:schemeClr val="tx1"/>
                </a:solidFill>
                <a:latin typeface="+mn-ea"/>
              </a:rPr>
              <a:t>복구시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404 Not Found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에러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(Instance </a:t>
            </a:r>
            <a:r>
              <a:rPr lang="ko-KR" altLang="en-US" sz="900" dirty="0" err="1" smtClean="0">
                <a:solidFill>
                  <a:schemeClr val="tx1"/>
                </a:solidFill>
                <a:latin typeface="+mn-ea"/>
              </a:rPr>
              <a:t>기동시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web app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배포 이전에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http port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가 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Listen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되어 에러발생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나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응답시간 변화는 거의 없음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 flipV="1">
            <a:off x="266909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3197507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7887732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3801410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flipV="1">
            <a:off x="4320136" y="2531758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5456618" y="2531757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 flipV="1">
            <a:off x="6387020" y="2531756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219616" y="3365438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(9-3)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4021620" y="2590155"/>
            <a:ext cx="1198888" cy="531878"/>
          </a:xfrm>
          <a:prstGeom prst="wedgeRoundRectCallout">
            <a:avLst>
              <a:gd name="adj1" fmla="val -14691"/>
              <a:gd name="adj2" fmla="val 71239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(10-5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)</a:t>
            </a: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3466338" y="3348925"/>
            <a:ext cx="1198888" cy="531878"/>
          </a:xfrm>
          <a:prstGeom prst="wedgeRoundRectCallout">
            <a:avLst>
              <a:gd name="adj1" fmla="val -8835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cadm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(10-3)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2622723" y="2590155"/>
            <a:ext cx="1198888" cy="531878"/>
          </a:xfrm>
          <a:prstGeom prst="wedgeRoundRectCallout">
            <a:avLst>
              <a:gd name="adj1" fmla="val 8796"/>
              <a:gd name="adj2" fmla="val 71071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>
                <a:solidFill>
                  <a:srgbClr val="0000FF"/>
                </a:solidFill>
                <a:latin typeface="맑은 고딕" panose="020B0503020000020004" pitchFamily="50" charset="-127"/>
              </a:rPr>
              <a:t>pflbap02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 (user)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(9-5)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5047962" y="3358391"/>
            <a:ext cx="1198888" cy="531878"/>
          </a:xfrm>
          <a:prstGeom prst="wedgeRoundRectCallout">
            <a:avLst>
              <a:gd name="adj1" fmla="val -7110"/>
              <a:gd name="adj2" fmla="val 74467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강제 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(11-3)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5810001" y="2600194"/>
            <a:ext cx="1198888" cy="531878"/>
          </a:xfrm>
          <a:prstGeom prst="wedgeRoundRectCallout">
            <a:avLst>
              <a:gd name="adj1" fmla="val 8796"/>
              <a:gd name="adj2" fmla="val 77498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</a:t>
            </a:r>
            <a:r>
              <a:rPr lang="en-US" altLang="ko-KR" sz="800" b="1" dirty="0" err="1" smtClean="0">
                <a:solidFill>
                  <a:srgbClr val="0000FF"/>
                </a:solidFill>
                <a:latin typeface="맑은 고딕" panose="020B0503020000020004" pitchFamily="50" charset="-127"/>
              </a:rPr>
              <a:t>muser</a:t>
            </a:r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(11-5)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7391436" y="2531755"/>
            <a:ext cx="287753" cy="2595715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7343381" y="2600194"/>
            <a:ext cx="1198888" cy="531878"/>
          </a:xfrm>
          <a:prstGeom prst="wedgeRoundRectCallout">
            <a:avLst>
              <a:gd name="adj1" fmla="val 5232"/>
              <a:gd name="adj2" fmla="val 74284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프로세스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재기동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(12-5)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6915346" y="3348925"/>
            <a:ext cx="1198888" cy="531878"/>
          </a:xfrm>
          <a:prstGeom prst="wedgeRoundRectCallout">
            <a:avLst>
              <a:gd name="adj1" fmla="val -3132"/>
              <a:gd name="adj2" fmla="val 72405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pflbap02 (admin)</a:t>
            </a:r>
          </a:p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서비스중인 </a:t>
            </a: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인스턴스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</a:rPr>
              <a:t>강제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(12-3)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WAS) </a:t>
            </a:r>
            <a:r>
              <a:rPr lang="en-US" altLang="ko-KR" sz="1400" b="1" dirty="0" smtClean="0"/>
              <a:t>Was </a:t>
            </a:r>
            <a:r>
              <a:rPr lang="en-US" altLang="ko-KR" sz="1400" b="1" dirty="0"/>
              <a:t>Server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(pflbap02)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1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50735"/>
              </p:ext>
            </p:extLst>
          </p:nvPr>
        </p:nvGraphicFramePr>
        <p:xfrm>
          <a:off x="473075" y="1343858"/>
          <a:ext cx="8853805" cy="4560231"/>
        </p:xfrm>
        <a:graphic>
          <a:graphicData uri="http://schemas.openxmlformats.org/drawingml/2006/table">
            <a:tbl>
              <a:tblPr/>
              <a:tblGrid>
                <a:gridCol w="628573"/>
                <a:gridCol w="8225232"/>
              </a:tblGrid>
              <a:tr h="41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WEB#2 user/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cadm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/admin Instance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종료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3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▣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자원 현황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(CPU)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37798" y="995206"/>
            <a:ext cx="88890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WAS) </a:t>
            </a:r>
            <a:r>
              <a:rPr lang="en-US" altLang="ko-KR" sz="1400" b="1" dirty="0" smtClean="0"/>
              <a:t>Was </a:t>
            </a:r>
            <a:r>
              <a:rPr lang="en-US" altLang="ko-KR" sz="1400" b="1" dirty="0"/>
              <a:t>Server </a:t>
            </a:r>
            <a:r>
              <a:rPr lang="ko-KR" altLang="en-US" sz="1400" b="1" dirty="0" err="1" smtClean="0"/>
              <a:t>인스턴스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강제 종료 </a:t>
            </a:r>
            <a:r>
              <a:rPr lang="en-US" altLang="ko-KR" sz="1400" b="1" dirty="0" smtClean="0"/>
              <a:t>(pflbap02)</a:t>
            </a:r>
            <a:endParaRPr kumimoji="0" lang="ko-KR" altLang="en-US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03611" y="5766651"/>
            <a:ext cx="108000" cy="108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345795" y="5713335"/>
            <a:ext cx="7783918" cy="2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10" tIns="0" rIns="3810" bIns="0" anchor="t"/>
          <a:lstStyle/>
          <a:p>
            <a:pPr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pc="-50" dirty="0" err="1" smtClean="0">
                <a:ea typeface="맑은 고딕" pitchFamily="50" charset="-127"/>
              </a:rPr>
              <a:t>Ontune</a:t>
            </a:r>
            <a:r>
              <a:rPr kumimoji="0" lang="ko-KR" altLang="en-US" spc="-50" dirty="0" smtClean="0">
                <a:ea typeface="맑은 고딕" pitchFamily="50" charset="-127"/>
              </a:rPr>
              <a:t>의</a:t>
            </a:r>
            <a:r>
              <a:rPr kumimoji="0" lang="en-US" altLang="ko-KR" spc="-50" dirty="0" smtClean="0">
                <a:ea typeface="맑은 고딕" pitchFamily="50" charset="-127"/>
              </a:rPr>
              <a:t> Long Term Data</a:t>
            </a:r>
            <a:r>
              <a:rPr kumimoji="0" lang="ko-KR" altLang="en-US" spc="-50" dirty="0" smtClean="0">
                <a:ea typeface="맑은 고딕" pitchFamily="50" charset="-127"/>
              </a:rPr>
              <a:t>로 </a:t>
            </a:r>
            <a:r>
              <a:rPr kumimoji="0" lang="en-US" altLang="ko-KR" spc="-50" dirty="0" smtClean="0">
                <a:ea typeface="맑은 고딕" pitchFamily="50" charset="-127"/>
              </a:rPr>
              <a:t>Instance </a:t>
            </a:r>
            <a:r>
              <a:rPr kumimoji="0" lang="ko-KR" altLang="en-US" spc="-50" dirty="0" smtClean="0">
                <a:ea typeface="맑은 고딕" pitchFamily="50" charset="-127"/>
              </a:rPr>
              <a:t>종료 테스트 시점 자원</a:t>
            </a:r>
            <a:r>
              <a:rPr kumimoji="0" lang="en-US" altLang="ko-KR" spc="-50" dirty="0" smtClean="0">
                <a:ea typeface="맑은 고딕" pitchFamily="50" charset="-127"/>
              </a:rPr>
              <a:t>(CPU) </a:t>
            </a:r>
            <a:r>
              <a:rPr kumimoji="0" lang="ko-KR" altLang="en-US" spc="-50" dirty="0" smtClean="0">
                <a:ea typeface="맑은 고딕" pitchFamily="50" charset="-127"/>
              </a:rPr>
              <a:t>변화추이 상세 분석 제한적임</a:t>
            </a:r>
            <a:endParaRPr kumimoji="0" lang="en-US" altLang="ko-KR" dirty="0" smtClean="0">
              <a:ea typeface="맑은 고딕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19" y="2095500"/>
            <a:ext cx="8107681" cy="3641713"/>
          </a:xfrm>
          <a:prstGeom prst="rect">
            <a:avLst/>
          </a:prstGeom>
        </p:spPr>
      </p:pic>
      <p:sp>
        <p:nvSpPr>
          <p:cNvPr id="19" name="모서리가 둥근 사각형 설명선 18"/>
          <p:cNvSpPr/>
          <p:nvPr/>
        </p:nvSpPr>
        <p:spPr>
          <a:xfrm>
            <a:off x="1135753" y="2237713"/>
            <a:ext cx="1483591" cy="342302"/>
          </a:xfrm>
          <a:prstGeom prst="wedgeRoundRectCallout">
            <a:avLst>
              <a:gd name="adj1" fmla="val 18671"/>
              <a:gd name="adj2" fmla="val 115212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 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2636343" y="2237713"/>
            <a:ext cx="1483591" cy="342302"/>
          </a:xfrm>
          <a:prstGeom prst="wedgeRoundRectCallout">
            <a:avLst>
              <a:gd name="adj1" fmla="val 3124"/>
              <a:gd name="adj2" fmla="val 115212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cadm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4156223" y="2241829"/>
            <a:ext cx="1483591" cy="342302"/>
          </a:xfrm>
          <a:prstGeom prst="wedgeRoundRectCallout">
            <a:avLst>
              <a:gd name="adj1" fmla="val 2569"/>
              <a:gd name="adj2" fmla="val 112806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5684337" y="2245945"/>
            <a:ext cx="1483591" cy="342302"/>
          </a:xfrm>
          <a:prstGeom prst="wedgeRoundRectCallout">
            <a:avLst>
              <a:gd name="adj1" fmla="val -20197"/>
              <a:gd name="adj2" fmla="val 117619"/>
              <a:gd name="adj3" fmla="val 16667"/>
            </a:avLst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Admin instance 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종료</a:t>
            </a: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가동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endParaRPr lang="en-US" altLang="ko-KR" sz="80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8811" y="1339988"/>
            <a:ext cx="17480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ea typeface="맑은 고딕" pitchFamily="50" charset="-127"/>
              </a:rPr>
              <a:t>Instance </a:t>
            </a:r>
            <a:r>
              <a:rPr lang="ko-KR" altLang="en-US" sz="800" b="1" dirty="0" smtClean="0">
                <a:ea typeface="맑은 고딕" pitchFamily="50" charset="-127"/>
              </a:rPr>
              <a:t>기동 시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>
                <a:ea typeface="맑은 고딕" pitchFamily="50" charset="-127"/>
              </a:rPr>
              <a:t>http port</a:t>
            </a:r>
            <a:r>
              <a:rPr lang="ko-KR" altLang="en-US" sz="800" b="1" dirty="0">
                <a:ea typeface="맑은 고딕" pitchFamily="50" charset="-127"/>
              </a:rPr>
              <a:t>가 </a:t>
            </a:r>
            <a:r>
              <a:rPr lang="en-US" altLang="ko-KR" sz="800" b="1" dirty="0" smtClean="0">
                <a:ea typeface="맑은 고딕" pitchFamily="50" charset="-127"/>
              </a:rPr>
              <a:t>listen</a:t>
            </a:r>
            <a:r>
              <a:rPr lang="ko-KR" altLang="en-US" sz="800" b="1" dirty="0" smtClean="0">
                <a:ea typeface="맑은 고딕" pitchFamily="50" charset="-127"/>
              </a:rPr>
              <a:t>되기 전 </a:t>
            </a:r>
            <a:r>
              <a:rPr lang="ko-KR" altLang="en-US" sz="800" b="1" dirty="0">
                <a:ea typeface="맑은 고딕" pitchFamily="50" charset="-127"/>
              </a:rPr>
              <a:t>접속 </a:t>
            </a:r>
            <a:r>
              <a:rPr lang="ko-KR" altLang="en-US" sz="800" b="1" dirty="0" smtClean="0">
                <a:ea typeface="맑은 고딕" pitchFamily="50" charset="-127"/>
              </a:rPr>
              <a:t>세션은 </a:t>
            </a:r>
            <a:r>
              <a:rPr lang="en-US" altLang="ko-KR" sz="800" b="1" dirty="0" smtClean="0">
                <a:solidFill>
                  <a:srgbClr val="FF0000"/>
                </a:solidFill>
                <a:ea typeface="맑은 고딕" pitchFamily="50" charset="-127"/>
              </a:rPr>
              <a:t>404 </a:t>
            </a:r>
            <a:r>
              <a:rPr lang="en-US" altLang="ko-KR" sz="800" b="1" dirty="0">
                <a:solidFill>
                  <a:srgbClr val="FF0000"/>
                </a:solidFill>
                <a:ea typeface="맑은 고딕" pitchFamily="50" charset="-127"/>
              </a:rPr>
              <a:t>Not Found </a:t>
            </a:r>
            <a:r>
              <a:rPr lang="ko-KR" altLang="en-US" sz="800" b="1" dirty="0">
                <a:ea typeface="맑은 고딕" pitchFamily="50" charset="-127"/>
              </a:rPr>
              <a:t>에러</a:t>
            </a:r>
            <a:endParaRPr lang="en-US" altLang="ko-KR" sz="800" b="1" dirty="0">
              <a:ea typeface="맑은 고딕" pitchFamily="50" charset="-127"/>
            </a:endParaRPr>
          </a:p>
          <a:p>
            <a:r>
              <a:rPr lang="en-US" altLang="ko-KR" sz="800" b="1" dirty="0">
                <a:ea typeface="맑은 고딕" pitchFamily="50" charset="-127"/>
              </a:rPr>
              <a:t>- Instance </a:t>
            </a:r>
            <a:r>
              <a:rPr lang="ko-KR" altLang="en-US" sz="800" b="1" dirty="0" smtClean="0">
                <a:ea typeface="맑은 고딕" pitchFamily="50" charset="-127"/>
              </a:rPr>
              <a:t>동일</a:t>
            </a:r>
            <a:endParaRPr lang="en-US" altLang="ko-KR" sz="800" b="1" dirty="0"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2146582" y="2816616"/>
            <a:ext cx="464813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3015678" y="2820732"/>
            <a:ext cx="719913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3132628" y="3495587"/>
            <a:ext cx="1048375" cy="301256"/>
          </a:xfrm>
          <a:prstGeom prst="wedgeRoundRectCallout">
            <a:avLst>
              <a:gd name="adj1" fmla="val -41590"/>
              <a:gd name="adj2" fmla="val 102201"/>
              <a:gd name="adj3" fmla="val 166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서비</a:t>
            </a:r>
            <a:r>
              <a:rPr lang="ko-KR" altLang="en-US" sz="800" dirty="0"/>
              <a:t>스 </a:t>
            </a:r>
            <a:r>
              <a:rPr lang="ko-KR" altLang="en-US" sz="800" dirty="0" err="1" smtClean="0"/>
              <a:t>기동시</a:t>
            </a:r>
            <a:r>
              <a:rPr lang="ko-KR" altLang="en-US" sz="800" dirty="0" smtClean="0"/>
              <a:t> </a:t>
            </a:r>
            <a:r>
              <a:rPr lang="en-US" altLang="ko-KR" sz="800" dirty="0" smtClean="0"/>
              <a:t>CPU 100% </a:t>
            </a:r>
            <a:r>
              <a:rPr lang="ko-KR" altLang="en-US" sz="800" dirty="0" smtClean="0"/>
              <a:t>사용됨</a:t>
            </a:r>
            <a:endParaRPr lang="ko-KR" altLang="en-US" sz="800" dirty="0"/>
          </a:p>
        </p:txBody>
      </p:sp>
      <p:sp>
        <p:nvSpPr>
          <p:cNvPr id="27" name="직사각형 26"/>
          <p:cNvSpPr/>
          <p:nvPr/>
        </p:nvSpPr>
        <p:spPr>
          <a:xfrm flipV="1">
            <a:off x="4424350" y="2820732"/>
            <a:ext cx="765488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 flipV="1">
            <a:off x="5701199" y="2820732"/>
            <a:ext cx="612835" cy="290884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 w="190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8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이슈 및 조치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튜닝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내역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4488" y="1013839"/>
            <a:ext cx="903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◈ </a:t>
            </a:r>
            <a:r>
              <a:rPr kumimoji="0" lang="ko-KR" altLang="en-US" sz="1200" b="1" dirty="0" smtClean="0">
                <a:solidFill>
                  <a:srgbClr val="020102"/>
                </a:solidFill>
                <a:ea typeface="맑은 고딕" pitchFamily="50" charset="-127"/>
              </a:rPr>
              <a:t>이슈 및 주요 조치 내역 </a:t>
            </a: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(1/4)</a:t>
            </a:r>
            <a:endParaRPr kumimoji="0" lang="ko-KR" altLang="en-US" sz="1200" kern="0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56896"/>
              </p:ext>
            </p:extLst>
          </p:nvPr>
        </p:nvGraphicFramePr>
        <p:xfrm>
          <a:off x="344489" y="1425145"/>
          <a:ext cx="9181017" cy="4443241"/>
        </p:xfrm>
        <a:graphic>
          <a:graphicData uri="http://schemas.openxmlformats.org/drawingml/2006/table">
            <a:tbl>
              <a:tblPr/>
              <a:tblGrid>
                <a:gridCol w="1080119"/>
                <a:gridCol w="2952328"/>
                <a:gridCol w="3991299"/>
                <a:gridCol w="1157271"/>
              </a:tblGrid>
              <a:tr h="46829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현상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원인 및 조치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</a:tr>
              <a:tr h="86624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커널파라미터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변경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kumimoji="1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muser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SV13 </a:t>
                      </a:r>
                      <a:r>
                        <a:rPr kumimoji="1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웹서버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Instance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종료 시 응답속도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Delay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발생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원인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LR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를 통한 지속적인 부하환경에서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Http Connection Thread</a:t>
                      </a:r>
                      <a:b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개수 부족</a:t>
                      </a:r>
                      <a:endParaRPr kumimoji="1" lang="en-US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39BE7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조치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Client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에서 접속할 수 있는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Web Server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상의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Thread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개수 조정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 </a:t>
                      </a:r>
                      <a:r>
                        <a:rPr kumimoji="1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httpd.conf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파일의 </a:t>
                      </a:r>
                      <a:r>
                        <a:rPr kumimoji="1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MaxRequestWorkers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커널값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변경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: 512  4096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5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TFA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프로세스 종료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DB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서버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#2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규칙적인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증가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감소 현상 발생</a:t>
                      </a: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원인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: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재 기동 시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TFA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프로세스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시스템 모니터링 프로세스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)</a:t>
                      </a:r>
                      <a:b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</a:b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    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활성화에 따른 규칙적인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CPU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점유 및 감소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조치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: TFA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프로세스 종료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  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- /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etc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inid.d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init.tfa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stop</a:t>
                      </a:r>
                      <a:endParaRPr lang="en-US" altLang="ko-KR" sz="1000" dirty="0">
                        <a:solidFill>
                          <a:srgbClr val="FF0000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선복 전체서버 적용 완료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0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DB Connection Pool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조정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LR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를 통한 부하 발생 중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TPS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감소 및 응답속도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증가 현상 발생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원인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: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지속적인 부하발생에 따른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DB </a:t>
                      </a:r>
                      <a:r>
                        <a:rPr lang="en-US" altLang="ko-KR" sz="1000" kern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ConnectionPool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000" kern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임계값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도달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조치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: WAS SV11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DB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Connectionpool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값 변경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    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(max=20  max=50)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0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이미지 재 배포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indent="-73025" defTabSz="779463" latinLnBrk="0">
                        <a:spcBef>
                          <a:spcPts val="300"/>
                        </a:spcBef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WEB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서버 어플리케이션 영역 임의 삭제 후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73025" indent="-73025" defTabSz="779463" latinLnBrk="0">
                        <a:spcBef>
                          <a:spcPts val="300"/>
                        </a:spcBef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서비스 점검 시 이미지가 보이지 않은 현상 발생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defTabSz="779463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이미지 영역이 삭제된 서버 접속 시 발생한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문제로 정상상황임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검증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비교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: Web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서버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1/2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서버 이미지 영역에 대한 비교 결과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</a:b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          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이미지 파일은 동일하게 존재하나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, 1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번 서버의 경우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          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사이즈가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‘0’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인 파일 존재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조치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: AS-IS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이미지 기준 재 배포를 통한 조치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이슈 및 조치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튜닝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내역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4488" y="1013839"/>
            <a:ext cx="903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◈ </a:t>
            </a:r>
            <a:r>
              <a:rPr kumimoji="0" lang="ko-KR" altLang="en-US" sz="1200" b="1" dirty="0" smtClean="0">
                <a:solidFill>
                  <a:srgbClr val="020102"/>
                </a:solidFill>
                <a:ea typeface="맑은 고딕" pitchFamily="50" charset="-127"/>
              </a:rPr>
              <a:t>이슈 및 주요 조치 내역 </a:t>
            </a: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(2/4)</a:t>
            </a:r>
            <a:endParaRPr kumimoji="0" lang="ko-KR" altLang="en-US" sz="1200" kern="0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65790"/>
              </p:ext>
            </p:extLst>
          </p:nvPr>
        </p:nvGraphicFramePr>
        <p:xfrm>
          <a:off x="344489" y="1425145"/>
          <a:ext cx="9181017" cy="2710250"/>
        </p:xfrm>
        <a:graphic>
          <a:graphicData uri="http://schemas.openxmlformats.org/drawingml/2006/table">
            <a:tbl>
              <a:tblPr/>
              <a:tblGrid>
                <a:gridCol w="1080119"/>
                <a:gridCol w="2952328"/>
                <a:gridCol w="3991299"/>
                <a:gridCol w="1157271"/>
              </a:tblGrid>
              <a:tr h="46829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현상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원인 및 조치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</a:tr>
              <a:tr h="77773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MCI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Sorket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Time Out Error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로드런너를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통한 지속 부하발생 중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MCI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호출시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지속적인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Time Out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에러 발생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73025" indent="-73025" defTabSz="779463" latinLnBrk="0">
                        <a:spcBef>
                          <a:spcPts val="300"/>
                        </a:spcBef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sscard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muser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프로세스 종료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73025" indent="-73025" defTabSz="779463" latinLnBrk="0">
                        <a:spcBef>
                          <a:spcPts val="300"/>
                        </a:spcBef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dbms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백그라운드 프로세스 종료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원인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: MCI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운영서버와 개발서버간 성능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용량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)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차이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추정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-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조치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.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소스에서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MCI Target Instance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를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번에서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번으로 변경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선복 시스템테스트를 위한 임시 조치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. IFManagerUtil.java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에서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MCI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호출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Time Out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설정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client.setConnectionTimeout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(30000) (30</a:t>
                      </a: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초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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오픈 후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MCI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운영서버 연계 후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Time Out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에러발생관련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모니터링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필요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Instance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기동시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 100% 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사용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indent="-73025" defTabSz="779463" latinLnBrk="0">
                        <a:spcBef>
                          <a:spcPts val="300"/>
                        </a:spcBef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AP Instance </a:t>
                      </a:r>
                      <a:r>
                        <a:rPr kumimoji="1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기동시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 100%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사용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일시적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100%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도달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AS-IS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및 </a:t>
                      </a:r>
                      <a:r>
                        <a:rPr kumimoji="1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디채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시스템도 동일 현상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7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이슈 및 조치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튜닝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내역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4488" y="1013839"/>
            <a:ext cx="903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◈ </a:t>
            </a:r>
            <a:r>
              <a:rPr kumimoji="0" lang="ko-KR" altLang="en-US" sz="1200" b="1" dirty="0" smtClean="0">
                <a:solidFill>
                  <a:srgbClr val="020102"/>
                </a:solidFill>
                <a:ea typeface="맑은 고딕" pitchFamily="50" charset="-127"/>
              </a:rPr>
              <a:t>이슈 및 주요 조치 내역 </a:t>
            </a: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(3/4)</a:t>
            </a:r>
            <a:endParaRPr kumimoji="0" lang="ko-KR" altLang="en-US" sz="1200" kern="0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64802"/>
              </p:ext>
            </p:extLst>
          </p:nvPr>
        </p:nvGraphicFramePr>
        <p:xfrm>
          <a:off x="344489" y="1425145"/>
          <a:ext cx="9181017" cy="3080952"/>
        </p:xfrm>
        <a:graphic>
          <a:graphicData uri="http://schemas.openxmlformats.org/drawingml/2006/table">
            <a:tbl>
              <a:tblPr/>
              <a:tblGrid>
                <a:gridCol w="1080119"/>
                <a:gridCol w="2952328"/>
                <a:gridCol w="3991299"/>
                <a:gridCol w="1157271"/>
              </a:tblGrid>
              <a:tr h="46829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현상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원인 및 조치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</a:tr>
              <a:tr h="11545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WEB-WAS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Connection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설정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WEB-WAS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간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Connection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유지 안 되는 현상</a:t>
                      </a:r>
                      <a:endParaRPr kumimoji="0" lang="en-US" altLang="ko-KR" sz="1000" dirty="0" smtClean="0">
                        <a:solidFill>
                          <a:srgbClr val="020102"/>
                        </a:solidFill>
                        <a:latin typeface="+mn-ea"/>
                        <a:ea typeface="+mn-ea"/>
                      </a:endParaRPr>
                    </a:p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kumimoji="0" lang="ko-KR" altLang="en-US" sz="1000" dirty="0" err="1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선택적복지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WAS Instance shutdown/start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수행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중 새로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start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된 서버로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connection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붙음</a:t>
                      </a:r>
                      <a:endParaRPr kumimoji="0" lang="en-US" altLang="ko-KR" sz="1000" dirty="0" smtClean="0">
                        <a:solidFill>
                          <a:srgbClr val="020102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조치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- </a:t>
                      </a:r>
                      <a:r>
                        <a:rPr kumimoji="1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Jboss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standalone.xml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 기 연결 세션 유지되도록 설정 적용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&lt;subsystem 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</a:rPr>
                        <a:t>xmlns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="urn:jboss:domain:undertow:3.1" instance-id="${jboss.node.name}"&gt;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0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404 Not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Found 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에러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나눔고딕"/>
                          <a:cs typeface="+mn-cs"/>
                        </a:rPr>
                        <a:t>•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특정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WAS Instance shutdown/restart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과정에서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404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발생 현상</a:t>
                      </a:r>
                      <a:endParaRPr kumimoji="0" lang="en-US" altLang="ko-KR" sz="1000" dirty="0" smtClean="0">
                        <a:solidFill>
                          <a:srgbClr val="020102"/>
                        </a:solidFill>
                        <a:latin typeface="+mn-ea"/>
                        <a:ea typeface="+mn-ea"/>
                      </a:endParaRPr>
                    </a:p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 - WAS </a:t>
                      </a:r>
                      <a:r>
                        <a:rPr kumimoji="0" lang="en-US" altLang="ko-KR" sz="1000" dirty="0" err="1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Instacnce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2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번에서 </a:t>
                      </a:r>
                      <a:r>
                        <a:rPr kumimoji="0" lang="ko-KR" altLang="en-US" sz="1000" dirty="0" err="1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수행중에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번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WAS Instance restart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되는 과정에서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404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발생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원인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: </a:t>
                      </a:r>
                      <a:r>
                        <a:rPr lang="en-US" altLang="ko-KR" sz="1000" kern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JBoss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start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시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web </a:t>
                      </a:r>
                      <a:r>
                        <a:rPr lang="en-US" altLang="ko-KR" sz="1000" kern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applicatoin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배포 이전에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http port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가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</a:b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     listen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되어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http 404 Not Found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에러가 발생함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- Instance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기동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소요시간이 약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1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분이어서 기동 완료 전 신규</a:t>
                      </a:r>
                      <a:endParaRPr lang="en-US" altLang="ko-KR" sz="1000" kern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유입되는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request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는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404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에러 발생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조치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- WAS Instance start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시 기존 소요되는 시간을 단축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. War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파일 및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standalone-ha.xml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수정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이슈 및 조치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튜닝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내역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4488" y="1013839"/>
            <a:ext cx="903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</a:pP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◈ </a:t>
            </a:r>
            <a:r>
              <a:rPr kumimoji="0" lang="ko-KR" altLang="en-US" sz="1200" b="1" dirty="0" smtClean="0">
                <a:solidFill>
                  <a:srgbClr val="020102"/>
                </a:solidFill>
                <a:ea typeface="맑은 고딕" pitchFamily="50" charset="-127"/>
              </a:rPr>
              <a:t>이슈 및 주요 조치 내역 </a:t>
            </a:r>
            <a:r>
              <a:rPr kumimoji="0" lang="en-US" altLang="ko-KR" sz="1200" b="1" dirty="0" smtClean="0">
                <a:solidFill>
                  <a:srgbClr val="020102"/>
                </a:solidFill>
                <a:ea typeface="맑은 고딕" pitchFamily="50" charset="-127"/>
              </a:rPr>
              <a:t>(4/4)</a:t>
            </a:r>
            <a:endParaRPr kumimoji="0" lang="ko-KR" altLang="en-US" sz="1200" kern="0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92805"/>
              </p:ext>
            </p:extLst>
          </p:nvPr>
        </p:nvGraphicFramePr>
        <p:xfrm>
          <a:off x="344489" y="1425145"/>
          <a:ext cx="9181017" cy="4061255"/>
        </p:xfrm>
        <a:graphic>
          <a:graphicData uri="http://schemas.openxmlformats.org/drawingml/2006/table">
            <a:tbl>
              <a:tblPr/>
              <a:tblGrid>
                <a:gridCol w="1080119"/>
                <a:gridCol w="2952328"/>
                <a:gridCol w="3991299"/>
                <a:gridCol w="1157271"/>
              </a:tblGrid>
              <a:tr h="46829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현상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원인 및 조치</a:t>
                      </a:r>
                      <a:endParaRPr 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>
                        <a:lumMod val="40000"/>
                        <a:lumOff val="60000"/>
                      </a:srgbClr>
                    </a:solidFill>
                  </a:tcPr>
                </a:tc>
              </a:tr>
              <a:tr h="215134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Instance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기동 스크립트 변경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WAS Instance 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기동 시 기동 완료까지 약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 소요됨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원인분석 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: war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파일 내 </a:t>
                      </a:r>
                      <a:r>
                        <a:rPr lang="ko-KR" altLang="en-US" sz="1000" kern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심블릭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링크로 설정된 </a:t>
                      </a:r>
                      <a:r>
                        <a:rPr lang="en-US" altLang="ko-KR" sz="1000" kern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ezwel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-image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영역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</a:b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            read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시 많은 시간이 소요됨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조치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   1. AP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 Package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에서 </a:t>
                      </a:r>
                      <a:r>
                        <a:rPr lang="en-US" altLang="ko-KR" sz="1000" kern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ezwel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-image-&gt;/sv1/</a:t>
                      </a:r>
                      <a:r>
                        <a:rPr lang="en-US" altLang="ko-KR" sz="1000" kern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ezwelimage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(link)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제외</a:t>
                      </a:r>
                      <a:endParaRPr lang="en-US" altLang="ko-KR" sz="1000" kern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en-US" altLang="ko-KR" sz="1000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- /sv1/sv11/</a:t>
                      </a:r>
                      <a:r>
                        <a:rPr lang="en-US" altLang="ko-KR" sz="1000" kern="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wasApp</a:t>
                      </a:r>
                      <a:r>
                        <a:rPr lang="en-US" altLang="ko-KR" sz="1000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altLang="ko-KR" sz="1000" kern="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ezwelfareUser.war</a:t>
                      </a:r>
                      <a:r>
                        <a:rPr lang="en-US" altLang="ko-KR" sz="1000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   2. standalone-ha.xml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파일에 이미지 경로 추가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&lt;handlers&gt;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&lt;file name="welcome-content" path="${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jboss.home.dir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}/welcome-content"/&gt;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&lt;file name="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ezwel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-image" path="/sv1_attach/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ezwel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-image"/&gt;</a:t>
                      </a: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     &lt;/handlers&gt;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6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WAS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Instance Shutdown 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오류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" indent="-73025" defTabSz="779463" fontAlgn="base" latinLnBrk="0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나눔고딕"/>
                          <a:cs typeface="+mn-cs"/>
                        </a:rPr>
                        <a:t>•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WAS Instance</a:t>
                      </a:r>
                      <a:r>
                        <a:rPr kumimoji="0" lang="en-US" altLang="ko-KR" sz="1000" baseline="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Shutdown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시 시간이 오래 걸리며 </a:t>
                      </a:r>
                      <a:r>
                        <a:rPr kumimoji="0" lang="en-US" altLang="ko-KR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waiting </a:t>
                      </a:r>
                      <a:r>
                        <a:rPr kumimoji="0" lang="ko-KR" altLang="en-US" sz="1000" dirty="0" smtClean="0">
                          <a:solidFill>
                            <a:srgbClr val="020102"/>
                          </a:solidFill>
                          <a:latin typeface="+mn-ea"/>
                          <a:ea typeface="+mn-ea"/>
                        </a:rPr>
                        <a:t>현상이 발생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원인분석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- </a:t>
                      </a:r>
                      <a:r>
                        <a:rPr lang="ko-KR" altLang="en-US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현재 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WAS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Instance Shutdown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시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force-shutdown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이 아니며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</a:b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모든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request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가 종료 될 때까지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waiting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하고 종료하는 구성임</a:t>
                      </a:r>
                      <a:endParaRPr lang="en-US" altLang="ko-KR" sz="1000" kern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-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특정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request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가 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waiting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상태이면 </a:t>
                      </a:r>
                      <a:r>
                        <a:rPr lang="en-US" altLang="ko-KR" sz="1000" kern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Jboss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도 종료되지 않고</a:t>
                      </a: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/>
                      </a:r>
                      <a:b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</a:br>
                      <a:r>
                        <a:rPr lang="en-US" altLang="ko-KR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     </a:t>
                      </a:r>
                      <a:r>
                        <a:rPr lang="ko-KR" altLang="en-US" sz="1000" kern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기다리게 됨</a:t>
                      </a:r>
                      <a:endParaRPr lang="en-US" altLang="ko-KR" sz="1000" kern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charset="0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조치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lvl="0" latinLnBrk="0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. 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Env.sh</a:t>
                      </a: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에 </a:t>
                      </a:r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time option(timeout=5000)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적용하여 일정 시간 대기 후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강제로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was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를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kill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하도록 적용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15581"/>
              </p:ext>
            </p:extLst>
          </p:nvPr>
        </p:nvGraphicFramePr>
        <p:xfrm>
          <a:off x="8460337" y="444208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포장기 셸 개체" showAsIcon="1" r:id="rId4" imgW="914400" imgH="771480" progId="Package">
                  <p:embed/>
                </p:oleObj>
              </mc:Choice>
              <mc:Fallback>
                <p:oleObj name="포장기 셸 개체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60337" y="444208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550" y="2967335"/>
            <a:ext cx="643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 Of Document</a:t>
            </a:r>
            <a:endParaRPr lang="ko-KR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테스트 시나리오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71313"/>
              </p:ext>
            </p:extLst>
          </p:nvPr>
        </p:nvGraphicFramePr>
        <p:xfrm>
          <a:off x="495300" y="1435806"/>
          <a:ext cx="8945880" cy="3821679"/>
        </p:xfrm>
        <a:graphic>
          <a:graphicData uri="http://schemas.openxmlformats.org/drawingml/2006/table">
            <a:tbl>
              <a:tblPr/>
              <a:tblGrid>
                <a:gridCol w="905988"/>
                <a:gridCol w="2538323"/>
                <a:gridCol w="3850602"/>
                <a:gridCol w="1650967"/>
              </a:tblGrid>
              <a:tr h="3195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776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User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Cadm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Admin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5. WAS Server User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6. WAS Server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Cadm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7. WAS Server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Muser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8. WAS Server Admin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인스턴스 강제 종료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(pflbap02)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다중 구성된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WAS Server Instance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인하여 서비스 영향도 없음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(pflbap01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계속 서비스 제공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업무 서비스 무중단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37798" y="995206"/>
            <a:ext cx="93610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solidFill>
                  <a:prstClr val="black"/>
                </a:solidFill>
                <a:ea typeface="맑은 고딕" pitchFamily="50" charset="-127"/>
              </a:rPr>
              <a:t>1) </a:t>
            </a:r>
            <a:r>
              <a:rPr kumimoji="0" lang="ko-KR" altLang="en-US" sz="1400" b="1" kern="0" dirty="0">
                <a:ea typeface="맑은 고딕" pitchFamily="50" charset="-127"/>
              </a:rPr>
              <a:t>테스트 </a:t>
            </a:r>
            <a:r>
              <a:rPr kumimoji="0" lang="ko-KR" altLang="en-US" sz="1400" b="1" kern="0" dirty="0" smtClean="0">
                <a:ea typeface="맑은 고딕" pitchFamily="50" charset="-127"/>
              </a:rPr>
              <a:t>항목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(2/2)</a:t>
            </a:r>
            <a:endParaRPr kumimoji="0" lang="ko-KR" altLang="en-US" sz="1200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 txBox="1">
            <a:spLocks/>
          </p:cNvSpPr>
          <p:nvPr/>
        </p:nvSpPr>
        <p:spPr>
          <a:xfrm>
            <a:off x="314576" y="258763"/>
            <a:ext cx="7372099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defTabSz="914400" eaLnBrk="1" hangingPunct="1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윤디자인고딕" pitchFamily="18" charset="-127"/>
                <a:ea typeface="견고딕" pitchFamily="18" charset="-127"/>
              </a:defRPr>
            </a:lvl1pPr>
          </a:lstStyle>
          <a:p>
            <a:endParaRPr lang="en-US" altLang="ko-KR" dirty="0" smtClean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테스트 결과 </a:t>
            </a:r>
            <a:r>
              <a:rPr lang="en-US" altLang="ko-KR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(SV1)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7798" y="995206"/>
            <a:ext cx="9361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1400" b="1" kern="0" dirty="0" smtClean="0">
                <a:ea typeface="맑은 고딕" pitchFamily="50" charset="-127"/>
              </a:rPr>
              <a:t>2) </a:t>
            </a:r>
            <a:r>
              <a:rPr kumimoji="0" lang="ko-KR" altLang="en-US" sz="1400" b="1" kern="0" dirty="0">
                <a:ea typeface="맑은 고딕" pitchFamily="50" charset="-127"/>
              </a:rPr>
              <a:t>테스트 수행내역 </a:t>
            </a:r>
            <a:r>
              <a:rPr kumimoji="0" lang="en-US" altLang="ko-KR" sz="1400" b="1" kern="0" dirty="0" smtClean="0">
                <a:ea typeface="맑은 고딕" pitchFamily="50" charset="-127"/>
              </a:rPr>
              <a:t>– SV1 WEB</a:t>
            </a:r>
            <a:endParaRPr kumimoji="0" lang="en-US" altLang="ko-KR" sz="1400" b="1" kern="0" dirty="0"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kumimoji="0" lang="en-US" altLang="ko-KR" sz="1200" kern="0" dirty="0" smtClean="0">
                <a:solidFill>
                  <a:prstClr val="black"/>
                </a:solidFill>
                <a:ea typeface="맑은 고딕" pitchFamily="50" charset="-127"/>
              </a:rPr>
              <a:t>SV1 WEB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서버 가용성테스트는 </a:t>
            </a:r>
            <a:r>
              <a:rPr kumimoji="0" lang="ko-KR" altLang="en-US" sz="1200" kern="0" dirty="0" smtClean="0">
                <a:solidFill>
                  <a:prstClr val="black"/>
                </a:solidFill>
                <a:ea typeface="맑은 고딕" pitchFamily="50" charset="-127"/>
              </a:rPr>
              <a:t>이중화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구성이 된 </a:t>
            </a:r>
            <a:r>
              <a:rPr kumimoji="0" lang="en-US" altLang="ko-KR" sz="1200" kern="0" dirty="0">
                <a:solidFill>
                  <a:prstClr val="black"/>
                </a:solidFill>
                <a:ea typeface="맑은 고딕" pitchFamily="50" charset="-127"/>
              </a:rPr>
              <a:t>WEB </a:t>
            </a:r>
            <a:r>
              <a:rPr kumimoji="0" lang="ko-KR" altLang="en-US" sz="1200" kern="0" dirty="0">
                <a:solidFill>
                  <a:prstClr val="black"/>
                </a:solidFill>
                <a:ea typeface="맑은 고딕" pitchFamily="50" charset="-127"/>
              </a:rPr>
              <a:t>서버를 대상으로 테스트 </a:t>
            </a:r>
            <a:r>
              <a:rPr kumimoji="0" lang="ko-KR" altLang="en-US" sz="1200" kern="0" dirty="0" smtClean="0">
                <a:solidFill>
                  <a:prstClr val="black"/>
                </a:solidFill>
                <a:ea typeface="맑은 고딕" pitchFamily="50" charset="-127"/>
              </a:rPr>
              <a:t>진행</a:t>
            </a: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altLang="ko-KR" sz="1200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6990"/>
              </p:ext>
            </p:extLst>
          </p:nvPr>
        </p:nvGraphicFramePr>
        <p:xfrm>
          <a:off x="495300" y="1617040"/>
          <a:ext cx="8660128" cy="1228298"/>
        </p:xfrm>
        <a:graphic>
          <a:graphicData uri="http://schemas.openxmlformats.org/drawingml/2006/table">
            <a:tbl>
              <a:tblPr/>
              <a:tblGrid>
                <a:gridCol w="725754"/>
                <a:gridCol w="1503050"/>
                <a:gridCol w="1136691"/>
                <a:gridCol w="663161"/>
                <a:gridCol w="663161"/>
                <a:gridCol w="663161"/>
                <a:gridCol w="663161"/>
                <a:gridCol w="2641989"/>
              </a:tblGrid>
              <a:tr h="2987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7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호스트명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54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SV1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WEB#1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pflbwb01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SV1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WEB#2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pflbwb02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N/A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3854658" y="2207741"/>
            <a:ext cx="2653234" cy="629297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36000" rIns="0" bIns="0"/>
          <a:lstStyle/>
          <a:p>
            <a:pPr algn="ctr" defTabSz="914400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b="1" kern="0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51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RTDOCUMENTTYPE" val="2"/>
  <p:tag name="ISTOCUPDATED" val="No"/>
  <p:tag name="SHOWDISCLAIMERCLIENTNAME" val="No"/>
  <p:tag name="TOCAPPENDIXTEXT" val="Appendices"/>
  <p:tag name="TABLESTYLEID" val="{D5C30875-5027-47A9-8995-C2BF9F8F2FF4}"/>
  <p:tag name="TOCSECTIONHEADERTEXT" val="Section"/>
  <p:tag name="SMARTSHAPETYPE" val="PresentationDisclaimer"/>
  <p:tag name="SMARTISVISIBLE" val="{@PresentationDisclaimer}!=No Disclaimer"/>
  <p:tag name="SHOWPRESENTATIONDISCLAIMER" val="No"/>
  <p:tag name="TABLEHEADERFONTSIZE" val="12"/>
  <p:tag name="TABLEDEFAULTFONTSIZE" val="10"/>
  <p:tag name="TOCPAGETEXT" val="Page"/>
  <p:tag name="DESCRIPTOR TEXT" val="Business Unit"/>
  <p:tag name="TOCPAGETEXT}{@TOCPAGELANGUAGETEXT" val="PagePage"/>
  <p:tag name="DESCRIPTOR" val="Business Unit"/>
  <p:tag name="PRESENTATIONDISCLAIMER" val="No Disclaimer"/>
  <p:tag name="TOCSECTIONTEXT" val=" "/>
  <p:tag name="SMARTTOCSLIDENUMBER" val="2"/>
  <p:tag name="SMARTTOCSTYLE" val="Standard Table of Contents [new brand]"/>
  <p:tag name="SHOW DRAFT STAMP" val="Yes"/>
  <p:tag name="SHOW DATE FILEPATH" val="No"/>
  <p:tag name="PRESENTATION THEME COLOR" val="PwC Burgundy"/>
  <p:tag name="PICTURE" val="City of Arts and Science Park"/>
  <p:tag name="LANGUAGE" val="English (UK)"/>
  <p:tag name="HASFRONTIMAGE" val="Yes"/>
  <p:tag name="DRAFT STAMP" val="Draft"/>
  <p:tag name="TOCOVERVIEWLANGUAGETEXT" val="Overview"/>
  <p:tag name="GRIDON" val="No"/>
  <p:tag name="TOCPAGELANGUAGETEXT" val="Page"/>
  <p:tag name="TOCSECTIONLANGUAGETEXT" val="Section"/>
  <p:tag name="TOCTEXT" val="Table of Contents"/>
  <p:tag name="SUBTITLE" val="성공적 차세대 시스템 구현을 위한 &#10;컨설팅 제안"/>
  <p:tag name="TITLE" val="롯데카드"/>
  <p:tag name="CONFIDENTIALITY STAMP" val="Strictly Private and Confidential"/>
  <p:tag name="REPORT DATE" val="2011년 7월 29일"/>
  <p:tag name="BUSINESSUNITCOVERTEXT" val="Consult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635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stealth" w="sm" len="med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b="1" i="1" dirty="0" smtClean="0">
            <a:solidFill>
              <a:schemeClr val="accent2"/>
            </a:solidFill>
            <a:ea typeface="맑은 고딕" pitchFamily="50" charset="-127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635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stealth" w="sm" len="med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 algn="ctr">
          <a:solidFill>
            <a:srgbClr val="FF0000"/>
          </a:solidFill>
          <a:round/>
          <a:headEnd type="none" w="sm" len="sm"/>
          <a:tailEnd type="none" w="sm" len="sm"/>
        </a:ln>
      </a:spPr>
      <a:bodyPr/>
      <a:lstStyle/>
    </a:ln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 algn="ctr">
          <a:solidFill>
            <a:srgbClr val="FF0000"/>
          </a:solidFill>
          <a:round/>
          <a:headEnd type="none" w="sm" len="sm"/>
          <a:tailEnd type="none" w="sm" len="sm"/>
        </a:ln>
      </a:spPr>
      <a:bodyPr/>
      <a:lstStyle/>
    </a:lnDef>
  </a:objectDefaults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posal template_1_3fusion_01">
  <a:themeElements>
    <a:clrScheme name="Custom 1">
      <a:dk1>
        <a:srgbClr val="333333"/>
      </a:dk1>
      <a:lt1>
        <a:srgbClr val="FFFFFF"/>
      </a:lt1>
      <a:dk2>
        <a:srgbClr val="C0C0C0"/>
      </a:dk2>
      <a:lt2>
        <a:srgbClr val="F0F0F0"/>
      </a:lt2>
      <a:accent1>
        <a:srgbClr val="FFD200"/>
      </a:accent1>
      <a:accent2>
        <a:srgbClr val="FFE87F"/>
      </a:accent2>
      <a:accent3>
        <a:srgbClr val="00A3AE"/>
      </a:accent3>
      <a:accent4>
        <a:srgbClr val="2C973E"/>
      </a:accent4>
      <a:accent5>
        <a:srgbClr val="F04C3E"/>
      </a:accent5>
      <a:accent6>
        <a:srgbClr val="91278F"/>
      </a:accent6>
      <a:hlink>
        <a:srgbClr val="336699"/>
      </a:hlink>
      <a:folHlink>
        <a:srgbClr val="336699"/>
      </a:folHlink>
    </a:clrScheme>
    <a:fontScheme name="PVI_가로_KOR_본문가이드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33350" marR="0" indent="-1333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돋움" pitchFamily="50" charset="-127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33350" marR="0" indent="-1333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돋움" pitchFamily="50" charset="-127"/>
            <a:ea typeface="돋움" pitchFamily="50" charset="-127"/>
          </a:defRPr>
        </a:defPPr>
      </a:lstStyle>
    </a:lnDef>
  </a:objectDefaults>
  <a:extraClrSchemeLst>
    <a:extraClrScheme>
      <a:clrScheme name="PVI_가로_KOR_본문가이드 1">
        <a:dk1>
          <a:srgbClr val="333333"/>
        </a:dk1>
        <a:lt1>
          <a:srgbClr val="FFFFFF"/>
        </a:lt1>
        <a:dk2>
          <a:srgbClr val="F0F0F0"/>
        </a:dk2>
        <a:lt2>
          <a:srgbClr val="C0C0C0"/>
        </a:lt2>
        <a:accent1>
          <a:srgbClr val="FFD200"/>
        </a:accent1>
        <a:accent2>
          <a:srgbClr val="F04C3E"/>
        </a:accent2>
        <a:accent3>
          <a:srgbClr val="FFFFFF"/>
        </a:accent3>
        <a:accent4>
          <a:srgbClr val="2A2A2A"/>
        </a:accent4>
        <a:accent5>
          <a:srgbClr val="FFE5AA"/>
        </a:accent5>
        <a:accent6>
          <a:srgbClr val="D94437"/>
        </a:accent6>
        <a:hlink>
          <a:srgbClr val="00A3AE"/>
        </a:hlink>
        <a:folHlink>
          <a:srgbClr val="2C97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51033</TotalTime>
  <Words>8539</Words>
  <Application>Microsoft Office PowerPoint</Application>
  <PresentationFormat>A4 용지(210x297mm)</PresentationFormat>
  <Paragraphs>2223</Paragraphs>
  <Slides>79</Slides>
  <Notes>76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8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79</vt:i4>
      </vt:variant>
    </vt:vector>
  </HeadingPairs>
  <TitlesOfParts>
    <vt:vector size="101" baseType="lpstr">
      <vt:lpstr>HY견고딕</vt:lpstr>
      <vt:lpstr>HY헤드라인M</vt:lpstr>
      <vt:lpstr>견고딕</vt:lpstr>
      <vt:lpstr>굴림</vt:lpstr>
      <vt:lpstr>나눔고딕</vt:lpstr>
      <vt:lpstr>돋움</vt:lpstr>
      <vt:lpstr>돋움체</vt:lpstr>
      <vt:lpstr>맑은 고딕</vt:lpstr>
      <vt:lpstr>윤디자인고딕</vt:lpstr>
      <vt:lpstr>Arial</vt:lpstr>
      <vt:lpstr>Calibri</vt:lpstr>
      <vt:lpstr>Wingdings</vt:lpstr>
      <vt:lpstr>Wingdings 2</vt:lpstr>
      <vt:lpstr>Office 테마</vt:lpstr>
      <vt:lpstr>1_Office 테마</vt:lpstr>
      <vt:lpstr>2_Office 테마</vt:lpstr>
      <vt:lpstr>3_Office 테마</vt:lpstr>
      <vt:lpstr>4_Office 테마</vt:lpstr>
      <vt:lpstr>6_Office 테마</vt:lpstr>
      <vt:lpstr>5_Office 테마</vt:lpstr>
      <vt:lpstr>Proposal template_1_3fusion_01</vt:lpstr>
      <vt:lpstr>포장기 셸 개체</vt:lpstr>
      <vt:lpstr>PowerPoint 프레젠테이션</vt:lpstr>
      <vt:lpstr>Document Control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Samil 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Samil PwC Advisory</dc:creator>
  <cp:lastModifiedBy>황성수</cp:lastModifiedBy>
  <cp:revision>4665</cp:revision>
  <dcterms:created xsi:type="dcterms:W3CDTF">2011-04-05T03:51:54Z</dcterms:created>
  <dcterms:modified xsi:type="dcterms:W3CDTF">2017-07-20T05:26:03Z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Report Template Version">
    <vt:lpwstr>20110204v2</vt:lpwstr>
  </property>
  <property fmtid="{D5CDD505-2E9C-101B-9397-08002B2CF9AE}" pid="3" name="NSCPROP_SA">
    <vt:lpwstr>Y:\16년노후서버교체\070-시스템테스트\01. 가용성 테스트\99. 가용성테스트 결과서\노후서버 PJT 가용성테스트 결과서_알뜰관리-20170523.pptx</vt:lpwstr>
  </property>
</Properties>
</file>