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76" r:id="rId1"/>
    <p:sldMasterId id="2147483790" r:id="rId2"/>
    <p:sldMasterId id="2147483795" r:id="rId3"/>
    <p:sldMasterId id="2147483806" r:id="rId4"/>
    <p:sldMasterId id="2147483814" r:id="rId5"/>
    <p:sldMasterId id="2147483828" r:id="rId6"/>
    <p:sldMasterId id="2147483817" r:id="rId7"/>
    <p:sldMasterId id="2147483822" r:id="rId8"/>
  </p:sldMasterIdLst>
  <p:notesMasterIdLst>
    <p:notesMasterId r:id="rId35"/>
  </p:notesMasterIdLst>
  <p:handoutMasterIdLst>
    <p:handoutMasterId r:id="rId36"/>
  </p:handoutMasterIdLst>
  <p:sldIdLst>
    <p:sldId id="2478" r:id="rId9"/>
    <p:sldId id="2479" r:id="rId10"/>
    <p:sldId id="2480" r:id="rId11"/>
    <p:sldId id="3101" r:id="rId12"/>
    <p:sldId id="3102" r:id="rId13"/>
    <p:sldId id="3103" r:id="rId14"/>
    <p:sldId id="3104" r:id="rId15"/>
    <p:sldId id="3105" r:id="rId16"/>
    <p:sldId id="3106" r:id="rId17"/>
    <p:sldId id="3108" r:id="rId18"/>
    <p:sldId id="3084" r:id="rId19"/>
    <p:sldId id="3083" r:id="rId20"/>
    <p:sldId id="3109" r:id="rId21"/>
    <p:sldId id="3110" r:id="rId22"/>
    <p:sldId id="3111" r:id="rId23"/>
    <p:sldId id="3113" r:id="rId24"/>
    <p:sldId id="3112" r:id="rId25"/>
    <p:sldId id="3118" r:id="rId26"/>
    <p:sldId id="3124" r:id="rId27"/>
    <p:sldId id="3122" r:id="rId28"/>
    <p:sldId id="3121" r:id="rId29"/>
    <p:sldId id="3125" r:id="rId30"/>
    <p:sldId id="3127" r:id="rId31"/>
    <p:sldId id="3126" r:id="rId32"/>
    <p:sldId id="3129" r:id="rId33"/>
    <p:sldId id="2939" r:id="rId34"/>
  </p:sldIdLst>
  <p:sldSz cx="9906000" cy="6858000" type="A4"/>
  <p:notesSz cx="6669088" cy="9928225"/>
  <p:custDataLst>
    <p:tags r:id="rId37"/>
  </p:custDataLst>
  <p:defaultTextStyle>
    <a:defPPr>
      <a:defRPr lang="en-US"/>
    </a:defPPr>
    <a:lvl1pPr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1pPr>
    <a:lvl2pPr marL="477838" indent="-20638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2pPr>
    <a:lvl3pPr marL="957263" indent="-42863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3pPr>
    <a:lvl4pPr marL="1436688" indent="-65088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4pPr>
    <a:lvl5pPr marL="1914525" indent="-85725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935" userDrawn="1">
          <p15:clr>
            <a:srgbClr val="A4A3A4"/>
          </p15:clr>
        </p15:guide>
        <p15:guide id="3" orient="horz" pos="583">
          <p15:clr>
            <a:srgbClr val="A4A3A4"/>
          </p15:clr>
        </p15:guide>
        <p15:guide id="4" orient="horz" pos="163">
          <p15:clr>
            <a:srgbClr val="A4A3A4"/>
          </p15:clr>
        </p15:guide>
        <p15:guide id="5" orient="horz" pos="2478" userDrawn="1">
          <p15:clr>
            <a:srgbClr val="A4A3A4"/>
          </p15:clr>
        </p15:guide>
        <p15:guide id="6" orient="horz" pos="643">
          <p15:clr>
            <a:srgbClr val="A4A3A4"/>
          </p15:clr>
        </p15:guide>
        <p15:guide id="8" pos="262" userDrawn="1">
          <p15:clr>
            <a:srgbClr val="A4A3A4"/>
          </p15:clr>
        </p15:guide>
        <p15:guide id="9" pos="3143" userDrawn="1">
          <p15:clr>
            <a:srgbClr val="A4A3A4"/>
          </p15:clr>
        </p15:guide>
        <p15:guide id="10" pos="6000" userDrawn="1">
          <p15:clr>
            <a:srgbClr val="A4A3A4"/>
          </p15:clr>
        </p15:guide>
        <p15:guide id="11" orient="horz" pos="25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C000"/>
    <a:srgbClr val="D9D9D9"/>
    <a:srgbClr val="CCCC00"/>
    <a:srgbClr val="B2B2B2"/>
    <a:srgbClr val="FFFF99"/>
    <a:srgbClr val="F2F2F2"/>
    <a:srgbClr val="B9CD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5046" autoAdjust="0"/>
  </p:normalViewPr>
  <p:slideViewPr>
    <p:cSldViewPr snapToGrid="0">
      <p:cViewPr varScale="1">
        <p:scale>
          <a:sx n="110" d="100"/>
          <a:sy n="110" d="100"/>
        </p:scale>
        <p:origin x="1668" y="114"/>
      </p:cViewPr>
      <p:guideLst>
        <p:guide orient="horz"/>
        <p:guide orient="horz" pos="935"/>
        <p:guide orient="horz" pos="583"/>
        <p:guide orient="horz" pos="163"/>
        <p:guide orient="horz" pos="2478"/>
        <p:guide orient="horz" pos="643"/>
        <p:guide pos="262"/>
        <p:guide pos="3143"/>
        <p:guide pos="6000"/>
        <p:guide orient="horz" pos="25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4026" y="11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2784CA19-7E6F-4BAF-A95A-94BD713AA6D8}" type="datetimeFigureOut">
              <a:rPr lang="en-GB" altLang="ko-KR"/>
              <a:pPr>
                <a:defRPr/>
              </a:pPr>
              <a:t>29/05/2017</a:t>
            </a:fld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6057E90E-8584-44AB-A00B-9BA15DB70E6A}" type="slidenum">
              <a:rPr lang="en-GB" altLang="ko-KR"/>
              <a:pPr>
                <a:defRPr/>
              </a:pPr>
              <a:t>‹#›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94273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A96AE653-B4EC-409D-A60D-08D6BAA91D38}" type="datetimeFigureOut">
              <a:rPr lang="en-US" altLang="ko-KR"/>
              <a:pPr>
                <a:defRPr/>
              </a:pPr>
              <a:t>5/29/2017</a:t>
            </a:fld>
            <a:endParaRPr lang="en-GB" altLang="ko-K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5" tIns="45367" rIns="90735" bIns="4536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0735" tIns="45367" rIns="90735" bIns="45367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6B955B0A-6295-46D9-BC80-E15EE3CC7EA6}" type="slidenum">
              <a:rPr lang="en-GB" altLang="ko-KR"/>
              <a:pPr>
                <a:defRPr/>
              </a:pPr>
              <a:t>‹#›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265651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8625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58838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89050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17675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9069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3040280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477765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347884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758952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6249407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54685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520855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18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411032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19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173025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20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826986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21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426926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8678196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22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1791291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23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046333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24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9613892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955B0A-6295-46D9-BC80-E15EE3CC7EA6}" type="slidenum">
              <a:rPr lang="en-GB" altLang="ko-KR" smtClean="0"/>
              <a:pPr>
                <a:defRPr/>
              </a:pPr>
              <a:t>25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87546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85162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3110645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24804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190825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189681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012286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90852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-862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31274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764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651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6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8" y="6523042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9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6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3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/11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3797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F38745A7-6DCC-44C8-A538-0DAF8F19895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98821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9050" y="38100"/>
            <a:ext cx="9820275" cy="6753225"/>
          </a:xfrm>
          <a:prstGeom prst="rect">
            <a:avLst/>
          </a:prstGeom>
          <a:solidFill>
            <a:srgbClr val="FFC000">
              <a:alpha val="12941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46675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samsung\바탕 화면\문서형식_d2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29633" y="-22225"/>
            <a:ext cx="9173633" cy="68802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 userDrawn="1"/>
        </p:nvSpPr>
        <p:spPr>
          <a:xfrm>
            <a:off x="539552" y="1412776"/>
            <a:ext cx="7458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rgbClr val="358CCB"/>
                </a:solidFill>
                <a:latin typeface="윤디자인고딕" pitchFamily="18" charset="-127"/>
                <a:ea typeface="견고딕" pitchFamily="18" charset="-127"/>
              </a:rPr>
              <a:t>브랜드 추진 전략 </a:t>
            </a:r>
            <a:r>
              <a:rPr lang="ko-KR" altLang="en-US" dirty="0" smtClean="0">
                <a:solidFill>
                  <a:srgbClr val="358CCB"/>
                </a:solidFill>
                <a:latin typeface="윤디자인고딕" pitchFamily="18" charset="-127"/>
                <a:ea typeface="견고딕" pitchFamily="18" charset="-127"/>
              </a:rPr>
              <a:t>← 견고딕</a:t>
            </a:r>
            <a:endParaRPr lang="ko-KR" altLang="en-US" sz="3600" dirty="0">
              <a:solidFill>
                <a:srgbClr val="358CCB"/>
              </a:solidFill>
              <a:latin typeface="윤디자인고딕" pitchFamily="18" charset="-127"/>
              <a:ea typeface="견고딕" pitchFamily="18" charset="-127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39552" y="2120662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견고딕" pitchFamily="18" charset="-127"/>
              </a:rPr>
              <a:t>소제목   </a:t>
            </a:r>
            <a:r>
              <a:rPr lang="ko-KR" alt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윤디자인고딕" pitchFamily="18" charset="-127"/>
                <a:ea typeface="견고딕" pitchFamily="18" charset="-127"/>
              </a:rPr>
              <a:t>← 견고딕</a:t>
            </a:r>
            <a:endParaRPr lang="ko-KR" altLang="en-US" sz="16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견고딕" pitchFamily="18" charset="-127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39552" y="5085184"/>
            <a:ext cx="4357718" cy="781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견고딕" pitchFamily="18" charset="-127"/>
              </a:rPr>
              <a:t>2013.5.1</a:t>
            </a:r>
          </a:p>
          <a:p>
            <a:pPr>
              <a:lnSpc>
                <a:spcPct val="150000"/>
              </a:lnSpc>
            </a:pPr>
            <a:r>
              <a:rPr lang="ko-KR" altLang="en-US" sz="1600" dirty="0" err="1" smtClean="0">
                <a:solidFill>
                  <a:prstClr val="black">
                    <a:lumMod val="65000"/>
                    <a:lumOff val="35000"/>
                  </a:prstClr>
                </a:solidFill>
                <a:ea typeface="견고딕" pitchFamily="18" charset="-127"/>
              </a:rPr>
              <a:t>브랜드팀</a:t>
            </a:r>
            <a:r>
              <a:rPr lang="ko-KR" alt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견고딕" pitchFamily="18" charset="-127"/>
              </a:rPr>
              <a:t>    </a:t>
            </a:r>
            <a:r>
              <a:rPr lang="ko-KR" alt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돋움체" pitchFamily="49" charset="-127"/>
                <a:ea typeface="견고딕" pitchFamily="18" charset="-127"/>
              </a:rPr>
              <a:t>← 견고딕</a:t>
            </a:r>
            <a:endParaRPr lang="ko-KR" altLang="en-US" sz="1600" b="1" dirty="0" smtClean="0">
              <a:solidFill>
                <a:prstClr val="black">
                  <a:lumMod val="65000"/>
                  <a:lumOff val="35000"/>
                </a:prstClr>
              </a:solidFill>
              <a:latin typeface="돋움체" pitchFamily="49" charset="-127"/>
              <a:ea typeface="견고딕" pitchFamily="18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5643570" y="4286256"/>
            <a:ext cx="2738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표지면 그림 넣지 마세요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" name="Rectangle 34"/>
          <p:cNvSpPr>
            <a:spLocks noChangeArrowheads="1"/>
          </p:cNvSpPr>
          <p:nvPr userDrawn="1"/>
        </p:nvSpPr>
        <p:spPr bwMode="auto">
          <a:xfrm>
            <a:off x="4953003" y="6524625"/>
            <a:ext cx="336551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algn="ctr" defTabSz="914400" eaLnBrk="0" latinLnBrk="0" hangingPunct="0">
              <a:defRPr/>
            </a:pPr>
            <a:fld id="{9C78252D-238A-464D-B2C5-2DFB6E01918F}" type="slidenum">
              <a:rPr kumimoji="0" lang="ko-KR" altLang="en-GB">
                <a:solidFill>
                  <a:srgbClr val="004785"/>
                </a:solidFill>
                <a:latin typeface="맑은 고딕" pitchFamily="50" charset="-127"/>
                <a:ea typeface="HY견고딕"/>
              </a:rPr>
              <a:pPr algn="ctr" defTabSz="914400" eaLnBrk="0" latinLnBrk="0" hangingPunct="0">
                <a:defRPr/>
              </a:pPr>
              <a:t>‹#›</a:t>
            </a:fld>
            <a:endParaRPr kumimoji="0" lang="en-GB" altLang="ko-KR" dirty="0">
              <a:solidFill>
                <a:srgbClr val="004785"/>
              </a:solidFill>
              <a:latin typeface="맑은 고딕" pitchFamily="50" charset="-127"/>
              <a:ea typeface="HY견고딕"/>
            </a:endParaRPr>
          </a:p>
        </p:txBody>
      </p:sp>
    </p:spTree>
    <p:extLst>
      <p:ext uri="{BB962C8B-B14F-4D97-AF65-F5344CB8AC3E}">
        <p14:creationId xmlns:p14="http://schemas.microsoft.com/office/powerpoint/2010/main" val="40282001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/>
          </p:nvPr>
        </p:nvSpPr>
        <p:spPr>
          <a:xfrm>
            <a:off x="495300" y="476672"/>
            <a:ext cx="89154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algn="l" defTabSz="914400" rtl="0" eaLnBrk="1" latinLnBrk="1" hangingPunct="1">
              <a:defRPr lang="ko-KR" altLang="en-US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  <a:cs typeface="+mn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10"/>
          </p:nvPr>
        </p:nvSpPr>
        <p:spPr>
          <a:xfrm>
            <a:off x="495300" y="1196752"/>
            <a:ext cx="89154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algn="l" defTabSz="914400" rtl="0" eaLnBrk="1" latinLnBrk="1" hangingPunct="1">
              <a:buFont typeface="Arial" pitchFamily="34" charset="0"/>
              <a:buNone/>
              <a:defRPr lang="ko-KR" altLang="en-US" sz="16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210258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3797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F38745A7-6DCC-44C8-A538-0DAF8F198955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0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solidFill>
                  <a:prstClr val="black"/>
                </a:solidFill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solidFill>
                  <a:prstClr val="black"/>
                </a:solidFill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solidFill>
                  <a:prstClr val="black"/>
                </a:solidFill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ea typeface="맑은 고딕" pitchFamily="50" charset="-127"/>
              </a:rPr>
              <a:t>-</a:t>
            </a:r>
            <a:endParaRPr lang="en-US" altLang="ko-KR" sz="1200" dirty="0">
              <a:solidFill>
                <a:prstClr val="black"/>
              </a:solidFill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38240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 userDrawn="1"/>
        </p:nvSpPr>
        <p:spPr bwMode="auto">
          <a:xfrm>
            <a:off x="382588" y="1490665"/>
            <a:ext cx="9339262" cy="473075"/>
          </a:xfrm>
          <a:prstGeom prst="rect">
            <a:avLst/>
          </a:prstGeom>
          <a:noFill/>
          <a:ln>
            <a:noFill/>
          </a:ln>
          <a:extLst/>
        </p:spPr>
        <p:txBody>
          <a:bodyPr lIns="91434" tIns="45718" rIns="91434" bIns="45718" anchor="b"/>
          <a:lstStyle>
            <a:lvl1pPr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defTabSz="914400">
              <a:lnSpc>
                <a:spcPct val="85000"/>
              </a:lnSpc>
              <a:defRPr/>
            </a:pPr>
            <a:r>
              <a:rPr kumimoji="0" lang="ko-KR" altLang="en-US" sz="2800" b="1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목  차</a:t>
            </a:r>
          </a:p>
        </p:txBody>
      </p:sp>
      <p:sp>
        <p:nvSpPr>
          <p:cNvPr id="3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C279D41F-6462-4406-B7FF-9449EAA23A3C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4120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슬라이드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85BA8E30-90E4-43FC-9FC5-DAFDFF1A1B9B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>
          <a:xfrm>
            <a:off x="166655" y="671493"/>
            <a:ext cx="9572659" cy="542931"/>
          </a:xfrm>
          <a:prstGeom prst="rect">
            <a:avLst/>
          </a:prstGeom>
        </p:spPr>
        <p:txBody>
          <a:bodyPr tIns="36000" bIns="36000"/>
          <a:lstStyle>
            <a:lvl1pPr marL="0" indent="0" algn="l">
              <a:buFontTx/>
              <a:buNone/>
              <a:defRPr sz="1500" b="1">
                <a:latin typeface="맑은 고딕" pitchFamily="50" charset="-127"/>
                <a:ea typeface="맑은 고딕" pitchFamily="50" charset="-127"/>
              </a:defRPr>
            </a:lvl1pPr>
            <a:lvl2pPr algn="l">
              <a:buFontTx/>
              <a:buNone/>
              <a:defRPr/>
            </a:lvl2pPr>
            <a:lvl3pPr algn="l">
              <a:buFontTx/>
              <a:buNone/>
              <a:defRPr/>
            </a:lvl3pPr>
            <a:lvl4pPr algn="l">
              <a:buFontTx/>
              <a:buNone/>
              <a:defRPr/>
            </a:lvl4pPr>
            <a:lvl5pPr algn="l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55" y="216576"/>
            <a:ext cx="9572692" cy="357190"/>
          </a:xfrm>
          <a:prstGeom prst="rect">
            <a:avLst/>
          </a:prstGeom>
        </p:spPr>
        <p:txBody>
          <a:bodyPr anchor="b" anchorCtr="0"/>
          <a:lstStyle>
            <a:lvl1pPr>
              <a:defRPr sz="1800">
                <a:solidFill>
                  <a:srgbClr val="080808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2"/>
          </p:nvPr>
        </p:nvSpPr>
        <p:spPr>
          <a:xfrm>
            <a:off x="166655" y="1285861"/>
            <a:ext cx="9572691" cy="5143515"/>
          </a:xfrm>
          <a:prstGeom prst="rect">
            <a:avLst/>
          </a:prstGeom>
        </p:spPr>
        <p:txBody>
          <a:bodyPr/>
          <a:lstStyle>
            <a:lvl1pPr latinLnBrk="0">
              <a:buNone/>
              <a:defRPr sz="12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3138977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슬라이드 2 (Title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486ECA08-26A9-4BA3-B2FD-64A525A95FA0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55" y="216576"/>
            <a:ext cx="9572692" cy="357190"/>
          </a:xfrm>
          <a:prstGeom prst="rect">
            <a:avLst/>
          </a:prstGeom>
        </p:spPr>
        <p:txBody>
          <a:bodyPr anchor="b" anchorCtr="0"/>
          <a:lstStyle>
            <a:lvl1pPr>
              <a:defRPr sz="1800">
                <a:solidFill>
                  <a:srgbClr val="080808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2"/>
          </p:nvPr>
        </p:nvSpPr>
        <p:spPr>
          <a:xfrm>
            <a:off x="166655" y="857234"/>
            <a:ext cx="9572691" cy="5572143"/>
          </a:xfrm>
          <a:prstGeom prst="rect">
            <a:avLst/>
          </a:prstGeom>
        </p:spPr>
        <p:txBody>
          <a:bodyPr/>
          <a:lstStyle>
            <a:lvl1pPr latinLnBrk="0">
              <a:buNone/>
              <a:defRPr sz="12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1592884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종료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>
            <a:spLocks noChangeArrowheads="1"/>
          </p:cNvSpPr>
          <p:nvPr userDrawn="1"/>
        </p:nvSpPr>
        <p:spPr bwMode="auto">
          <a:xfrm>
            <a:off x="0" y="3000377"/>
            <a:ext cx="9906000" cy="3857625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133350" indent="-133350" defTabSz="914400" latinLnBrk="0">
              <a:defRPr/>
            </a:pPr>
            <a:endParaRPr kumimoji="0" lang="ko-KR" altLang="en-US" sz="80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2"/>
          </p:nvPr>
        </p:nvSpPr>
        <p:spPr>
          <a:xfrm>
            <a:off x="238126" y="2928940"/>
            <a:ext cx="9429750" cy="92868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4800"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defRPr>
            </a:lvl1pPr>
            <a:lvl2pPr algn="ctr">
              <a:buFontTx/>
              <a:buNone/>
              <a:defRPr/>
            </a:lvl2pPr>
            <a:lvl3pPr algn="ctr">
              <a:buFontTx/>
              <a:buNone/>
              <a:defRPr/>
            </a:lvl3pPr>
            <a:lvl4pPr algn="ctr">
              <a:buFontTx/>
              <a:buNone/>
              <a:defRPr/>
            </a:lvl4pPr>
            <a:lvl5pPr algn="ctr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6038907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59689" y="6545266"/>
            <a:ext cx="4290880" cy="24447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맑은 고딕" pitchFamily="50" charset="-127"/>
              </a:defRPr>
            </a:lvl1pPr>
          </a:lstStyle>
          <a:p>
            <a:pPr defTabSz="914400">
              <a:defRPr/>
            </a:pPr>
            <a:r>
              <a:rPr lang="en-GB" sz="1800" dirty="0" smtClean="0">
                <a:solidFill>
                  <a:srgbClr val="333333"/>
                </a:solidFill>
              </a:rPr>
              <a:t>Banking - Investments - Life Insurance - Retirement Services</a:t>
            </a:r>
            <a:endParaRPr lang="ko-KR" altLang="nl-NL" sz="1800" dirty="0">
              <a:solidFill>
                <a:srgbClr val="33333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717389" y="6545263"/>
            <a:ext cx="467783" cy="30480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맑은 고딕" pitchFamily="50" charset="-127"/>
              </a:defRPr>
            </a:lvl1pPr>
          </a:lstStyle>
          <a:p>
            <a:pPr defTabSz="914400">
              <a:defRPr/>
            </a:pPr>
            <a:fld id="{46E3EC26-BEB7-4BF1-B4AB-FAEBD76615F7}" type="slidenum">
              <a:rPr lang="ko-KR" altLang="nl-NL" sz="1800" smtClean="0">
                <a:solidFill>
                  <a:srgbClr val="333333"/>
                </a:solidFill>
              </a:rPr>
              <a:pPr defTabSz="914400">
                <a:defRPr/>
              </a:pPr>
              <a:t>‹#›</a:t>
            </a:fld>
            <a:endParaRPr lang="nl-NL" altLang="ko-KR" sz="18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.jpe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4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fld id="{945226B5-40B7-45A0-B592-26FFD28DABC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811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812" r:id="rId15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amsung\바탕 화면\문서형식_d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2676" y="-22225"/>
            <a:ext cx="9938677" cy="6880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3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amsung\바탕 화면\문서형식_d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676" y="-22225"/>
            <a:ext cx="9938677" cy="6880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507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amsung\바탕 화면\문서형식_d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2676" y="-22225"/>
            <a:ext cx="9938677" cy="6880225"/>
          </a:xfrm>
          <a:prstGeom prst="rect">
            <a:avLst/>
          </a:prstGeom>
          <a:noFill/>
        </p:spPr>
      </p:pic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4953003" y="6524625"/>
            <a:ext cx="336551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algn="ctr" defTabSz="914400" eaLnBrk="0" latinLnBrk="0" hangingPunct="0">
              <a:defRPr/>
            </a:pPr>
            <a:fld id="{9C78252D-238A-464D-B2C5-2DFB6E01918F}" type="slidenum">
              <a:rPr kumimoji="0" lang="ko-KR" altLang="en-GB">
                <a:solidFill>
                  <a:srgbClr val="004785"/>
                </a:solidFill>
                <a:latin typeface="맑은 고딕" pitchFamily="50" charset="-127"/>
                <a:ea typeface="HY견고딕"/>
              </a:rPr>
              <a:pPr algn="ctr" defTabSz="914400" eaLnBrk="0" latinLnBrk="0" hangingPunct="0">
                <a:defRPr/>
              </a:pPr>
              <a:t>‹#›</a:t>
            </a:fld>
            <a:endParaRPr kumimoji="0" lang="en-GB" altLang="ko-KR" dirty="0">
              <a:solidFill>
                <a:srgbClr val="004785"/>
              </a:solidFill>
              <a:latin typeface="맑은 고딕" pitchFamily="50" charset="-127"/>
              <a:ea typeface="HY견고딕"/>
            </a:endParaRPr>
          </a:p>
        </p:txBody>
      </p:sp>
    </p:spTree>
    <p:extLst>
      <p:ext uri="{BB962C8B-B14F-4D97-AF65-F5344CB8AC3E}">
        <p14:creationId xmlns:p14="http://schemas.microsoft.com/office/powerpoint/2010/main" val="190445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hwangkyu.shin\Desktop\201305160847931_2LL5XOK0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-38100"/>
            <a:ext cx="9953626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552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1pPr>
      <a:lvl2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2pPr>
      <a:lvl3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3pPr>
      <a:lvl4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4pPr>
      <a:lvl5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5pPr>
      <a:lvl6pPr marL="4572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6pPr>
      <a:lvl7pPr marL="9144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7pPr>
      <a:lvl8pPr marL="13716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8pPr>
      <a:lvl9pPr marL="18288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9pPr>
    </p:titleStyle>
    <p:bodyStyle>
      <a:lvl1pPr marL="360363" indent="-360363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24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1pPr>
      <a:lvl2pPr marL="717550" indent="-355600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20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2pPr>
      <a:lvl3pPr marL="177800" indent="736600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•"/>
        <a:defRPr sz="2000" b="1">
          <a:solidFill>
            <a:srgbClr val="646464"/>
          </a:solidFill>
          <a:latin typeface="맑은 고딕" pitchFamily="50" charset="-127"/>
          <a:ea typeface="맑은 고딕" pitchFamily="50" charset="-127"/>
          <a:cs typeface="맑은 고딕" charset="0"/>
        </a:defRPr>
      </a:lvl3pPr>
      <a:lvl4pPr marL="1441450" indent="-358775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16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4pPr>
      <a:lvl5pPr marL="1800225" indent="-357188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16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5pPr>
      <a:lvl6pPr marL="22574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6pPr>
      <a:lvl7pPr marL="27146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7pPr>
      <a:lvl8pPr marL="31718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8pPr>
      <a:lvl9pPr marL="36290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4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4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samsung\바탕 화면\문서형식_d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-130957" y="-22225"/>
            <a:ext cx="9938102" cy="68802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84515" y="1412776"/>
            <a:ext cx="8080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rgbClr val="358CCB"/>
                </a:solidFill>
                <a:latin typeface="윤디자인고딕" pitchFamily="18" charset="-127"/>
                <a:ea typeface="견고딕" pitchFamily="18" charset="-127"/>
              </a:rPr>
              <a:t>시스템 테스트 결과서</a:t>
            </a:r>
            <a:endParaRPr lang="ko-KR" altLang="en-US" sz="2400" dirty="0">
              <a:solidFill>
                <a:srgbClr val="358CCB"/>
              </a:solidFill>
              <a:latin typeface="윤디자인고딕" pitchFamily="18" charset="-127"/>
              <a:ea typeface="견고딕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514" y="2120663"/>
            <a:ext cx="8813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F79646">
                    <a:lumMod val="50000"/>
                  </a:srgbClr>
                </a:solidFill>
                <a:ea typeface="견고딕" pitchFamily="18" charset="-127"/>
              </a:rPr>
              <a:t>인터넷공통</a:t>
            </a:r>
            <a:r>
              <a:rPr lang="en-US" altLang="ko-KR" sz="2000" b="1" dirty="0" smtClean="0">
                <a:solidFill>
                  <a:srgbClr val="F79646">
                    <a:lumMod val="50000"/>
                  </a:srgbClr>
                </a:solidFill>
                <a:ea typeface="견고딕" pitchFamily="18" charset="-127"/>
              </a:rPr>
              <a:t>(PITC) - </a:t>
            </a:r>
            <a:r>
              <a:rPr lang="ko-KR" altLang="en-US" sz="2000" b="1" dirty="0" smtClean="0">
                <a:solidFill>
                  <a:srgbClr val="F79646">
                    <a:lumMod val="50000"/>
                  </a:srgbClr>
                </a:solidFill>
                <a:ea typeface="견고딕" pitchFamily="18" charset="-127"/>
              </a:rPr>
              <a:t>가용성테스트 부문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4515" y="5085184"/>
            <a:ext cx="4720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견고딕" pitchFamily="18" charset="-127"/>
              </a:rPr>
              <a:t>2017.5.26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돋움체" pitchFamily="49" charset="-127"/>
                <a:ea typeface="견고딕" pitchFamily="18" charset="-127"/>
              </a:rPr>
              <a:t>노후서버교체 프로젝트</a:t>
            </a:r>
          </a:p>
        </p:txBody>
      </p:sp>
    </p:spTree>
    <p:extLst>
      <p:ext uri="{BB962C8B-B14F-4D97-AF65-F5344CB8AC3E}">
        <p14:creationId xmlns:p14="http://schemas.microsoft.com/office/powerpoint/2010/main" val="29429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환경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28632" y="1062478"/>
            <a:ext cx="3644290" cy="431368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en-US" altLang="ko-KR" sz="12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451523" y="1061614"/>
            <a:ext cx="4646061" cy="431368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en-US" altLang="ko-KR" sz="12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256824" y="1422438"/>
            <a:ext cx="1652911" cy="272794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 #1/2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328642" y="1691059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브랜드관리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MS7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2393460" y="1939193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P-MS71-O-F11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P-MS71-O-F21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328832" y="2483148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임직원알뜰시장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PQ1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2393650" y="2731282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P-PQ11-O-F11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P-PQ11-O-F21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328832" y="3313971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e-</a:t>
            </a:r>
            <a:r>
              <a:rPr kumimoji="0" lang="en-US" altLang="ko-KR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Markplace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BE1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393650" y="3562105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P-BE11-O-F11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P-BE11-O-F21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705096" y="1422438"/>
            <a:ext cx="1652911" cy="272794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WAS #1/2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776914" y="1691059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브랜드관리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MS7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4841732" y="1939193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P-MS71-O-F11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P-MS71-O-F21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777104" y="2483148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임직원알뜰시장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PQ1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4841922" y="2731282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P-PQ11-O-F11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P-PQ11-O-F21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4777104" y="3313971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e-</a:t>
            </a:r>
            <a:r>
              <a:rPr kumimoji="0" lang="en-US" altLang="ko-KR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Markplace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BE1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4841922" y="3562105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P-BE11-O-F11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P-BE11-O-F21</a:t>
            </a:r>
          </a:p>
        </p:txBody>
      </p:sp>
      <p:sp>
        <p:nvSpPr>
          <p:cNvPr id="25" name="모서리가 둥근 직사각형 24"/>
          <p:cNvSpPr/>
          <p:nvPr/>
        </p:nvSpPr>
        <p:spPr>
          <a:xfrm>
            <a:off x="524801" y="1076842"/>
            <a:ext cx="867927" cy="233216"/>
          </a:xfrm>
          <a:prstGeom prst="roundRect">
            <a:avLst/>
          </a:prstGeom>
          <a:solidFill>
            <a:srgbClr val="254061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DMZ</a:t>
            </a:r>
            <a:endParaRPr kumimoji="0" lang="ko-KR" altLang="en-US" sz="1100" b="1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4455533" y="1070492"/>
            <a:ext cx="936000" cy="233216"/>
          </a:xfrm>
          <a:prstGeom prst="roundRect">
            <a:avLst/>
          </a:prstGeom>
          <a:solidFill>
            <a:srgbClr val="254061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WAS/DB</a:t>
            </a:r>
            <a:r>
              <a:rPr kumimoji="0" lang="ko-KR" altLang="en-US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존</a:t>
            </a:r>
          </a:p>
        </p:txBody>
      </p:sp>
      <p:sp>
        <p:nvSpPr>
          <p:cNvPr id="27" name="모서리가 둥근 직사각형 26"/>
          <p:cNvSpPr/>
          <p:nvPr/>
        </p:nvSpPr>
        <p:spPr>
          <a:xfrm>
            <a:off x="7084633" y="3468585"/>
            <a:ext cx="1792263" cy="1582266"/>
          </a:xfrm>
          <a:prstGeom prst="roundRect">
            <a:avLst>
              <a:gd name="adj" fmla="val 6315"/>
            </a:avLst>
          </a:prstGeom>
          <a:solidFill>
            <a:srgbClr val="4F81BD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28" name="직선 화살표 연결선 27"/>
          <p:cNvCxnSpPr>
            <a:stCxn id="36" idx="2"/>
            <a:endCxn id="32" idx="0"/>
          </p:cNvCxnSpPr>
          <p:nvPr/>
        </p:nvCxnSpPr>
        <p:spPr>
          <a:xfrm>
            <a:off x="889784" y="2330309"/>
            <a:ext cx="0" cy="17649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98"/>
          <p:cNvSpPr>
            <a:spLocks noChangeArrowheads="1"/>
          </p:cNvSpPr>
          <p:nvPr/>
        </p:nvSpPr>
        <p:spPr bwMode="auto">
          <a:xfrm>
            <a:off x="1392728" y="2790590"/>
            <a:ext cx="504056" cy="334247"/>
          </a:xfrm>
          <a:prstGeom prst="rect">
            <a:avLst/>
          </a:prstGeom>
          <a:solidFill>
            <a:srgbClr val="EAEAEA"/>
          </a:solidFill>
          <a:ln w="19050" algn="ctr">
            <a:solidFill>
              <a:srgbClr val="99999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DMZ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L4 #1, #2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8632" y="3367234"/>
            <a:ext cx="880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부하</a:t>
            </a:r>
            <a:r>
              <a:rPr kumimoji="0" lang="en-US" altLang="ko-KR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Agent PC</a:t>
            </a:r>
            <a:endParaRPr kumimoji="0" lang="ko-KR" altLang="en-US" sz="8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672648" y="2506799"/>
            <a:ext cx="434726" cy="860435"/>
            <a:chOff x="539552" y="3145209"/>
            <a:chExt cx="434726" cy="860435"/>
          </a:xfrm>
        </p:grpSpPr>
        <p:pic>
          <p:nvPicPr>
            <p:cNvPr id="32" name="Picture 174" descr="MCj04289570000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9552" y="31452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33" name="Picture 174" descr="MCj04289570000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0006" y="32976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34" name="Picture 174" descr="MCj04289570000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0006" y="34500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35" name="Picture 174" descr="MCj04289570000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0006" y="3602409"/>
              <a:ext cx="434272" cy="403235"/>
            </a:xfrm>
            <a:prstGeom prst="rect">
              <a:avLst/>
            </a:prstGeom>
            <a:noFill/>
          </p:spPr>
        </p:pic>
      </p:grpSp>
      <p:pic>
        <p:nvPicPr>
          <p:cNvPr id="36" name="Picture 174" descr="MCj0428957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2648" y="1927074"/>
            <a:ext cx="434272" cy="403235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583315" y="1639042"/>
            <a:ext cx="880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LoadRunner</a:t>
            </a:r>
            <a:endParaRPr kumimoji="0" lang="en-US" altLang="ko-KR" sz="8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Controller PC</a:t>
            </a:r>
            <a:endParaRPr kumimoji="0" lang="ko-KR" altLang="en-US" sz="8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7084633" y="1422438"/>
            <a:ext cx="1652911" cy="10607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 #1/2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7156451" y="1691059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ITC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7221269" y="1939193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PITC1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PITC2</a:t>
            </a:r>
          </a:p>
        </p:txBody>
      </p:sp>
      <p:sp>
        <p:nvSpPr>
          <p:cNvPr id="41" name="모서리가 둥근 직사각형 40"/>
          <p:cNvSpPr/>
          <p:nvPr/>
        </p:nvSpPr>
        <p:spPr>
          <a:xfrm>
            <a:off x="7084633" y="5050851"/>
            <a:ext cx="1792263" cy="233216"/>
          </a:xfrm>
          <a:prstGeom prst="roundRect">
            <a:avLst/>
          </a:prstGeom>
          <a:solidFill>
            <a:srgbClr val="254061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EAI/MCI </a:t>
            </a:r>
            <a:r>
              <a:rPr kumimoji="0" lang="ko-KR" altLang="en-US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개발</a:t>
            </a:r>
          </a:p>
        </p:txBody>
      </p:sp>
      <p:cxnSp>
        <p:nvCxnSpPr>
          <p:cNvPr id="42" name="직선 화살표 연결선 41"/>
          <p:cNvCxnSpPr>
            <a:endCxn id="29" idx="1"/>
          </p:cNvCxnSpPr>
          <p:nvPr/>
        </p:nvCxnSpPr>
        <p:spPr>
          <a:xfrm>
            <a:off x="1106920" y="2957714"/>
            <a:ext cx="28580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화살표 연결선 42"/>
          <p:cNvCxnSpPr>
            <a:stCxn id="29" idx="3"/>
            <a:endCxn id="9" idx="1"/>
          </p:cNvCxnSpPr>
          <p:nvPr/>
        </p:nvCxnSpPr>
        <p:spPr>
          <a:xfrm flipV="1">
            <a:off x="1896784" y="2101193"/>
            <a:ext cx="496676" cy="85652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직선 화살표 연결선 43"/>
          <p:cNvCxnSpPr>
            <a:stCxn id="29" idx="3"/>
            <a:endCxn id="11" idx="1"/>
          </p:cNvCxnSpPr>
          <p:nvPr/>
        </p:nvCxnSpPr>
        <p:spPr>
          <a:xfrm flipV="1">
            <a:off x="1896784" y="2893282"/>
            <a:ext cx="496866" cy="64432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직선 화살표 연결선 45"/>
          <p:cNvCxnSpPr>
            <a:stCxn id="29" idx="3"/>
            <a:endCxn id="15" idx="1"/>
          </p:cNvCxnSpPr>
          <p:nvPr/>
        </p:nvCxnSpPr>
        <p:spPr>
          <a:xfrm>
            <a:off x="1896784" y="2957714"/>
            <a:ext cx="496866" cy="76639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직선 화살표 연결선 46"/>
          <p:cNvCxnSpPr>
            <a:stCxn id="9" idx="3"/>
            <a:endCxn id="18" idx="1"/>
          </p:cNvCxnSpPr>
          <p:nvPr/>
        </p:nvCxnSpPr>
        <p:spPr>
          <a:xfrm>
            <a:off x="3773099" y="2101193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직선 화살표 연결선 47"/>
          <p:cNvCxnSpPr>
            <a:stCxn id="11" idx="3"/>
            <a:endCxn id="20" idx="1"/>
          </p:cNvCxnSpPr>
          <p:nvPr/>
        </p:nvCxnSpPr>
        <p:spPr>
          <a:xfrm>
            <a:off x="3773289" y="2893282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0" name="직선 화살표 연결선 49"/>
          <p:cNvCxnSpPr>
            <a:stCxn id="15" idx="3"/>
            <a:endCxn id="24" idx="1"/>
          </p:cNvCxnSpPr>
          <p:nvPr/>
        </p:nvCxnSpPr>
        <p:spPr>
          <a:xfrm>
            <a:off x="3773289" y="3724105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직선 화살표 연결선 50"/>
          <p:cNvCxnSpPr>
            <a:stCxn id="20" idx="3"/>
            <a:endCxn id="40" idx="1"/>
          </p:cNvCxnSpPr>
          <p:nvPr/>
        </p:nvCxnSpPr>
        <p:spPr>
          <a:xfrm flipV="1">
            <a:off x="6221561" y="2101193"/>
            <a:ext cx="999708" cy="792089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화살표 연결선 51"/>
          <p:cNvCxnSpPr>
            <a:endCxn id="40" idx="1"/>
          </p:cNvCxnSpPr>
          <p:nvPr/>
        </p:nvCxnSpPr>
        <p:spPr>
          <a:xfrm flipV="1">
            <a:off x="6221561" y="2101193"/>
            <a:ext cx="999708" cy="156642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직사각형 53"/>
          <p:cNvSpPr/>
          <p:nvPr/>
        </p:nvSpPr>
        <p:spPr>
          <a:xfrm>
            <a:off x="7355022" y="3591808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BACC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u="sng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MCI</a:t>
            </a:r>
            <a:endParaRPr kumimoji="0" lang="ko-KR" altLang="en-US" b="1" u="sng" kern="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5" name="Text Box 148"/>
          <p:cNvSpPr txBox="1">
            <a:spLocks noChangeArrowheads="1"/>
          </p:cNvSpPr>
          <p:nvPr/>
        </p:nvSpPr>
        <p:spPr bwMode="auto">
          <a:xfrm>
            <a:off x="7419954" y="4118201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indent="-355600"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  <a:sym typeface="Wingdings 2" pitchFamily="18" charset="2"/>
              </a:rPr>
              <a:t>AP DB</a:t>
            </a:r>
            <a:endParaRPr kumimoji="0" lang="en-US" altLang="ko-KR" sz="900" kern="0" dirty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  <a:sym typeface="Wingdings 2" pitchFamily="18" charset="2"/>
            </a:endParaRPr>
          </a:p>
        </p:txBody>
      </p:sp>
      <p:pic>
        <p:nvPicPr>
          <p:cNvPr id="56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94868" y="3818937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992" y="3818937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직사각형 57"/>
          <p:cNvSpPr/>
          <p:nvPr/>
        </p:nvSpPr>
        <p:spPr>
          <a:xfrm>
            <a:off x="8228132" y="3591807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BACC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u="sng" kern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기간계</a:t>
            </a:r>
            <a:endParaRPr kumimoji="0" lang="ko-KR" altLang="en-US" b="1" u="sng" kern="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9" name="Text Box 148"/>
          <p:cNvSpPr txBox="1">
            <a:spLocks noChangeArrowheads="1"/>
          </p:cNvSpPr>
          <p:nvPr/>
        </p:nvSpPr>
        <p:spPr bwMode="auto">
          <a:xfrm>
            <a:off x="8293064" y="4118200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indent="-355600"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  <a:sym typeface="Wingdings 2" pitchFamily="18" charset="2"/>
              </a:rPr>
              <a:t>AP DB</a:t>
            </a:r>
            <a:endParaRPr kumimoji="0" lang="en-US" altLang="ko-KR" sz="900" kern="0" dirty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  <a:sym typeface="Wingdings 2" pitchFamily="18" charset="2"/>
            </a:endParaRPr>
          </a:p>
        </p:txBody>
      </p:sp>
      <p:pic>
        <p:nvPicPr>
          <p:cNvPr id="60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67978" y="381893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70102" y="381893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2" name="그룹 61"/>
          <p:cNvGrpSpPr/>
          <p:nvPr/>
        </p:nvGrpSpPr>
        <p:grpSpPr>
          <a:xfrm>
            <a:off x="7364036" y="4375018"/>
            <a:ext cx="581420" cy="597452"/>
            <a:chOff x="7038028" y="4747476"/>
            <a:chExt cx="581420" cy="719089"/>
          </a:xfrm>
        </p:grpSpPr>
        <p:sp>
          <p:nvSpPr>
            <p:cNvPr id="63" name="직사각형 62"/>
            <p:cNvSpPr/>
            <p:nvPr/>
          </p:nvSpPr>
          <p:spPr>
            <a:xfrm>
              <a:off x="7038028" y="4747476"/>
              <a:ext cx="563949" cy="7190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BACC6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t"/>
            <a:lstStyle/>
            <a:p>
              <a:pPr algn="ctr"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b="1" u="sng" kern="0" dirty="0" smtClean="0">
                  <a:solidFill>
                    <a:sysClr val="windowText" lastClr="000000"/>
                  </a:solidFill>
                  <a:latin typeface="맑은 고딕"/>
                  <a:ea typeface="맑은 고딕" panose="020B0503020000020004" pitchFamily="50" charset="-127"/>
                </a:rPr>
                <a:t>IILS</a:t>
              </a:r>
              <a:endParaRPr kumimoji="0" lang="ko-KR" altLang="en-US" b="1" u="sng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64" name="Text Box 148"/>
            <p:cNvSpPr txBox="1">
              <a:spLocks noChangeArrowheads="1"/>
            </p:cNvSpPr>
            <p:nvPr/>
          </p:nvSpPr>
          <p:spPr bwMode="auto">
            <a:xfrm>
              <a:off x="7102960" y="5273869"/>
              <a:ext cx="516488" cy="19269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55600" indent="-355600" algn="ctr"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900" kern="0" dirty="0" smtClean="0">
                  <a:solidFill>
                    <a:sysClr val="windowText" lastClr="000000"/>
                  </a:solidFill>
                  <a:latin typeface="맑은 고딕"/>
                  <a:ea typeface="맑은 고딕" panose="020B0503020000020004" pitchFamily="50" charset="-127"/>
                  <a:sym typeface="Wingdings 2" pitchFamily="18" charset="2"/>
                </a:rPr>
                <a:t>AP DB</a:t>
              </a:r>
              <a:endParaRPr kumimoji="0" lang="en-US" altLang="ko-KR" sz="900" kern="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  <a:sym typeface="Wingdings 2" pitchFamily="18" charset="2"/>
              </a:endParaRPr>
            </a:p>
          </p:txBody>
        </p:sp>
        <p:pic>
          <p:nvPicPr>
            <p:cNvPr id="65" name="Picture 99" descr="Picture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177874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99" descr="Picture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279998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67" name="직선 화살표 연결선 66"/>
          <p:cNvCxnSpPr>
            <a:stCxn id="18" idx="3"/>
            <a:endCxn id="54" idx="1"/>
          </p:cNvCxnSpPr>
          <p:nvPr/>
        </p:nvCxnSpPr>
        <p:spPr>
          <a:xfrm>
            <a:off x="6221371" y="2101193"/>
            <a:ext cx="1133651" cy="185016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8" name="직선 연결선 67"/>
          <p:cNvCxnSpPr>
            <a:stCxn id="54" idx="3"/>
            <a:endCxn id="58" idx="1"/>
          </p:cNvCxnSpPr>
          <p:nvPr/>
        </p:nvCxnSpPr>
        <p:spPr>
          <a:xfrm flipV="1">
            <a:off x="7918971" y="3951352"/>
            <a:ext cx="309161" cy="1"/>
          </a:xfrm>
          <a:prstGeom prst="line">
            <a:avLst/>
          </a:prstGeom>
          <a:noFill/>
          <a:ln w="9525" cap="flat" cmpd="sng" algn="ctr">
            <a:solidFill>
              <a:srgbClr val="F79646"/>
            </a:solidFill>
            <a:prstDash val="solid"/>
            <a:headEnd type="none"/>
            <a:tailEnd type="triangle"/>
          </a:ln>
          <a:effectLst/>
        </p:spPr>
      </p:cxnSp>
      <p:cxnSp>
        <p:nvCxnSpPr>
          <p:cNvPr id="69" name="직선 화살표 연결선 68"/>
          <p:cNvCxnSpPr>
            <a:stCxn id="18" idx="3"/>
            <a:endCxn id="63" idx="1"/>
          </p:cNvCxnSpPr>
          <p:nvPr/>
        </p:nvCxnSpPr>
        <p:spPr>
          <a:xfrm>
            <a:off x="6221371" y="2101193"/>
            <a:ext cx="1142665" cy="257255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모서리가 둥근 직사각형 69"/>
          <p:cNvSpPr/>
          <p:nvPr/>
        </p:nvSpPr>
        <p:spPr>
          <a:xfrm>
            <a:off x="7101997" y="2573726"/>
            <a:ext cx="1792263" cy="842312"/>
          </a:xfrm>
          <a:prstGeom prst="roundRect">
            <a:avLst>
              <a:gd name="adj" fmla="val 6315"/>
            </a:avLst>
          </a:prstGeom>
          <a:solidFill>
            <a:srgbClr val="4F81BD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7372386" y="2653196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BACC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u="sng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EAI</a:t>
            </a:r>
            <a:endParaRPr kumimoji="0" lang="ko-KR" altLang="en-US" b="1" u="sng" kern="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2" name="Text Box 148"/>
          <p:cNvSpPr txBox="1">
            <a:spLocks noChangeArrowheads="1"/>
          </p:cNvSpPr>
          <p:nvPr/>
        </p:nvSpPr>
        <p:spPr bwMode="auto">
          <a:xfrm>
            <a:off x="7437318" y="3179589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indent="-355600"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  <a:sym typeface="Wingdings 2" pitchFamily="18" charset="2"/>
              </a:rPr>
              <a:t>AP DB</a:t>
            </a:r>
            <a:endParaRPr kumimoji="0" lang="en-US" altLang="ko-KR" sz="900" kern="0" dirty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  <a:sym typeface="Wingdings 2" pitchFamily="18" charset="2"/>
            </a:endParaRPr>
          </a:p>
        </p:txBody>
      </p:sp>
      <p:pic>
        <p:nvPicPr>
          <p:cNvPr id="73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12232" y="2880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14356" y="2880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5" name="직선 화살표 연결선 74"/>
          <p:cNvCxnSpPr>
            <a:stCxn id="18" idx="3"/>
            <a:endCxn id="71" idx="1"/>
          </p:cNvCxnSpPr>
          <p:nvPr/>
        </p:nvCxnSpPr>
        <p:spPr>
          <a:xfrm>
            <a:off x="6221371" y="2101193"/>
            <a:ext cx="1151015" cy="91154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직선 화살표 연결선 75"/>
          <p:cNvCxnSpPr>
            <a:stCxn id="24" idx="3"/>
            <a:endCxn id="71" idx="1"/>
          </p:cNvCxnSpPr>
          <p:nvPr/>
        </p:nvCxnSpPr>
        <p:spPr>
          <a:xfrm flipV="1">
            <a:off x="6221561" y="3012741"/>
            <a:ext cx="1150825" cy="71136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7" name="직선 화살표 연결선 76"/>
          <p:cNvCxnSpPr>
            <a:stCxn id="24" idx="3"/>
          </p:cNvCxnSpPr>
          <p:nvPr/>
        </p:nvCxnSpPr>
        <p:spPr>
          <a:xfrm>
            <a:off x="6221561" y="3724105"/>
            <a:ext cx="1133461" cy="22724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구부러진 연결선 19"/>
          <p:cNvCxnSpPr>
            <a:cxnSpLocks noChangeShapeType="1"/>
          </p:cNvCxnSpPr>
          <p:nvPr/>
        </p:nvCxnSpPr>
        <p:spPr bwMode="auto">
          <a:xfrm flipV="1">
            <a:off x="828942" y="2233116"/>
            <a:ext cx="6183872" cy="1526159"/>
          </a:xfrm>
          <a:prstGeom prst="curvedConnector3">
            <a:avLst>
              <a:gd name="adj1" fmla="val 14346"/>
            </a:avLst>
          </a:prstGeom>
          <a:noFill/>
          <a:ln w="38100" algn="ctr">
            <a:solidFill>
              <a:srgbClr val="FF000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756134" y="5696246"/>
            <a:ext cx="8341450" cy="28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200" spc="-50" dirty="0" smtClean="0">
                <a:ea typeface="맑은 고딕" pitchFamily="50" charset="-127"/>
              </a:rPr>
              <a:t>부하발생 경로 </a:t>
            </a:r>
            <a:r>
              <a:rPr kumimoji="0" lang="en-US" altLang="ko-KR" sz="1200" spc="-50" dirty="0" smtClean="0">
                <a:ea typeface="맑은 고딕" pitchFamily="50" charset="-127"/>
              </a:rPr>
              <a:t>: </a:t>
            </a:r>
            <a:r>
              <a:rPr kumimoji="0" lang="ko-KR" altLang="en-US" sz="1200" spc="-50" dirty="0" smtClean="0">
                <a:ea typeface="맑은 고딕" pitchFamily="50" charset="-127"/>
              </a:rPr>
              <a:t>부하</a:t>
            </a:r>
            <a:r>
              <a:rPr kumimoji="0" lang="en-US" altLang="ko-KR" sz="1200" spc="-50" dirty="0" smtClean="0">
                <a:ea typeface="맑은 고딕" pitchFamily="50" charset="-127"/>
              </a:rPr>
              <a:t>Agent PC(</a:t>
            </a:r>
            <a:r>
              <a:rPr kumimoji="0" lang="en-US" altLang="ko-KR" sz="1200" spc="-50" dirty="0" smtClean="0">
                <a:ea typeface="맑은 고딕" pitchFamily="50" charset="-127"/>
                <a:sym typeface="Wingdings" panose="05000000000000000000" pitchFamily="2" charset="2"/>
              </a:rPr>
              <a:t>40.226.192.60~63)</a:t>
            </a:r>
            <a:r>
              <a:rPr kumimoji="0" lang="en-US" altLang="ko-KR" sz="1200" spc="-50" dirty="0" smtClean="0">
                <a:ea typeface="맑은 고딕" pitchFamily="50" charset="-127"/>
              </a:rPr>
              <a:t> </a:t>
            </a:r>
            <a:r>
              <a:rPr kumimoji="0" lang="en-US" altLang="ko-KR" sz="1200" spc="-50" dirty="0" smtClean="0">
                <a:ea typeface="맑은 고딕" pitchFamily="50" charset="-127"/>
                <a:sym typeface="Wingdings" panose="05000000000000000000" pitchFamily="2" charset="2"/>
              </a:rPr>
              <a:t> DMZ L4(VIP 40.225.192.47)  WEB  WAS  DB/EAI/MCI </a:t>
            </a:r>
            <a:r>
              <a:rPr kumimoji="0" lang="ko-KR" altLang="en-US" sz="1200" spc="-50" dirty="0" err="1" smtClean="0">
                <a:ea typeface="맑은 고딕" pitchFamily="50" charset="-127"/>
                <a:sym typeface="Wingdings" panose="05000000000000000000" pitchFamily="2" charset="2"/>
              </a:rPr>
              <a:t>개발계</a:t>
            </a:r>
            <a:endParaRPr kumimoji="0" lang="en-US" altLang="ko-KR" sz="1200" spc="-50" dirty="0" smtClean="0"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45581" y="5792292"/>
            <a:ext cx="146839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1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>
            <a:off x="763252" y="5446990"/>
            <a:ext cx="8341450" cy="28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200" spc="-50" dirty="0" err="1" smtClean="0">
                <a:ea typeface="맑은 고딕" pitchFamily="50" charset="-127"/>
              </a:rPr>
              <a:t>LoadRunner</a:t>
            </a:r>
            <a:r>
              <a:rPr kumimoji="0" lang="ko-KR" altLang="en-US" sz="1200" spc="-50" dirty="0" smtClean="0">
                <a:ea typeface="맑은 고딕" pitchFamily="50" charset="-127"/>
              </a:rPr>
              <a:t>를 </a:t>
            </a:r>
            <a:r>
              <a:rPr kumimoji="0" lang="ko-KR" altLang="en-US" sz="1200" spc="-50" dirty="0" err="1" smtClean="0">
                <a:ea typeface="맑은 고딕" pitchFamily="50" charset="-127"/>
              </a:rPr>
              <a:t>통하</a:t>
            </a:r>
            <a:r>
              <a:rPr kumimoji="0" lang="ko-KR" altLang="en-US" sz="1200" spc="-50" dirty="0" smtClean="0">
                <a:ea typeface="맑은 고딕" pitchFamily="50" charset="-127"/>
              </a:rPr>
              <a:t> 부하발생 환경에서 가용성테스트 수행</a:t>
            </a:r>
            <a:endParaRPr kumimoji="0" lang="en-US" altLang="ko-KR" sz="1200" spc="-50" dirty="0" smtClean="0"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552699" y="5543036"/>
            <a:ext cx="146839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00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수행 일정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59969"/>
              </p:ext>
            </p:extLst>
          </p:nvPr>
        </p:nvGraphicFramePr>
        <p:xfrm>
          <a:off x="344488" y="1360237"/>
          <a:ext cx="9217023" cy="4234922"/>
        </p:xfrm>
        <a:graphic>
          <a:graphicData uri="http://schemas.openxmlformats.org/drawingml/2006/table">
            <a:tbl>
              <a:tblPr/>
              <a:tblGrid>
                <a:gridCol w="869015"/>
                <a:gridCol w="1316052"/>
                <a:gridCol w="1162228"/>
                <a:gridCol w="1271187"/>
                <a:gridCol w="1271187"/>
                <a:gridCol w="1271187"/>
                <a:gridCol w="1271187"/>
                <a:gridCol w="784980"/>
              </a:tblGrid>
              <a:tr h="74202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  <a:r>
                        <a:rPr lang="en-US" altLang="ko-KR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lang="en-US" sz="1400" b="1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gridSpan="7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</a:tr>
              <a:tr h="74287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시간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~ 5/16(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화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5/17(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수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~ 5/19(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금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5/22(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14:00 ~ 18:00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5/23(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10:00 ~ 22:00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5/24(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수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14:00 ~ 22:00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5/25(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목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17:00 ~ 22:00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030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수행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계획수립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대상 및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시나리오 선정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LoadRunner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환경구성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어플리케이션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이관 및 검증</a:t>
                      </a:r>
                      <a:endParaRPr kumimoji="1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로드론너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부하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스크립트 작성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모니터링 환경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구성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200" kern="1200" baseline="0" dirty="0" err="1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미들웨어</a:t>
                      </a:r>
                      <a:endParaRPr lang="en-US" altLang="ko-KR" sz="1200" kern="1200" baseline="0" dirty="0" smtClean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가용성 테스트</a:t>
                      </a:r>
                      <a:endParaRPr lang="en-US" altLang="ko-KR" sz="1200" kern="1200" baseline="0" dirty="0" smtClean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브랜드관리 </a:t>
                      </a:r>
                      <a:endParaRPr lang="en-US" altLang="ko-KR" sz="120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임직원알뜰시장</a:t>
                      </a:r>
                      <a:endParaRPr lang="en-US" altLang="ko-KR" sz="120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kumimoji="1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파일시스템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복구테스트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kumimoji="1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미들웨어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가용성테스트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 e-Marketplace</a:t>
                      </a: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OS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강제종료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(1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차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DBMS</a:t>
                      </a:r>
                      <a:r>
                        <a:rPr 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가용성테스트</a:t>
                      </a:r>
                      <a:endParaRPr lang="en-US" sz="1200" kern="1200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OS</a:t>
                      </a:r>
                      <a:r>
                        <a:rPr 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강제종료 </a:t>
                      </a:r>
                      <a:endParaRPr lang="en-US" altLang="ko-KR" sz="1200" kern="1200" baseline="0" dirty="0" smtClean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테스트</a:t>
                      </a:r>
                      <a:r>
                        <a:rPr lang="en-US" altLang="ko-KR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(2</a:t>
                      </a: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차</a:t>
                      </a:r>
                      <a:r>
                        <a:rPr lang="en-US" altLang="ko-KR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en-US" sz="1200" kern="1200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결과 분석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정리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85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산출물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계획서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시나리오</a:t>
                      </a:r>
                      <a:endParaRPr lang="en-US" altLang="ko-KR" sz="120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결과서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8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결과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altLang="ko-KR" sz="120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진행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1395760" y="1475571"/>
            <a:ext cx="1031246" cy="5229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4F81BD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</a:rPr>
              <a:t>계획수립</a:t>
            </a:r>
            <a:endParaRPr kumimoji="0" lang="ko-KR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" name="Rectangle 46"/>
          <p:cNvSpPr>
            <a:spLocks noChangeArrowheads="1"/>
          </p:cNvSpPr>
          <p:nvPr/>
        </p:nvSpPr>
        <p:spPr bwMode="auto">
          <a:xfrm>
            <a:off x="2641743" y="1474285"/>
            <a:ext cx="1019163" cy="5229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4F81BD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</a:rPr>
              <a:t>테스트 준비</a:t>
            </a:r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3948939" y="1468249"/>
            <a:ext cx="4630950" cy="5229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4F81BD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</a:rPr>
              <a:t>테스트 수행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8810714" y="1478759"/>
            <a:ext cx="606782" cy="5200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4F81BD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</a:rPr>
              <a:t>결과</a:t>
            </a:r>
          </a:p>
        </p:txBody>
      </p:sp>
      <p:pic>
        <p:nvPicPr>
          <p:cNvPr id="10" name="Picture 171" descr="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416743" y="1648269"/>
            <a:ext cx="223180" cy="22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71" descr="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689755" y="1648269"/>
            <a:ext cx="223180" cy="22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71" descr="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579889" y="1648269"/>
            <a:ext cx="223180" cy="22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7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1) </a:t>
            </a:r>
            <a:r>
              <a:rPr lang="ko-KR" altLang="en-US" sz="1400" b="1" dirty="0" smtClean="0">
                <a:ea typeface="맑은 고딕" pitchFamily="50" charset="-127"/>
              </a:rPr>
              <a:t>백업 성능테스트 </a:t>
            </a:r>
            <a:r>
              <a:rPr lang="en-US" altLang="ko-KR" sz="1400" b="1" dirty="0" smtClean="0">
                <a:ea typeface="맑은 고딕" pitchFamily="50" charset="-127"/>
              </a:rPr>
              <a:t>– </a:t>
            </a:r>
            <a:r>
              <a:rPr lang="ko-KR" altLang="en-US" sz="1400" b="1" dirty="0" smtClean="0">
                <a:ea typeface="맑은 고딕" pitchFamily="50" charset="-127"/>
              </a:rPr>
              <a:t>백업 수행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067994"/>
              </p:ext>
            </p:extLst>
          </p:nvPr>
        </p:nvGraphicFramePr>
        <p:xfrm>
          <a:off x="517759" y="1496691"/>
          <a:ext cx="8921234" cy="4079100"/>
        </p:xfrm>
        <a:graphic>
          <a:graphicData uri="http://schemas.openxmlformats.org/drawingml/2006/table">
            <a:tbl>
              <a:tblPr/>
              <a:tblGrid>
                <a:gridCol w="838599"/>
                <a:gridCol w="1365813"/>
                <a:gridCol w="2026732"/>
                <a:gridCol w="1321995"/>
                <a:gridCol w="1102769"/>
                <a:gridCol w="1132663"/>
                <a:gridCol w="1132663"/>
              </a:tblGrid>
              <a:tr h="5754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 내용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소요시간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백업 속도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(MB/s)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(ptcwb01)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29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(ptcwb0b)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27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AP#1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(ptcap0a)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30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26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52.4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AP#2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(ptcap0b)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23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47.8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(ptcdb0a)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118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49.2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(ptcdb0b)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40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42.6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(ptcdb0a)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D/B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538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52.3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6058968" y="2076627"/>
            <a:ext cx="1110952" cy="3499163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744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2</a:t>
            </a:r>
            <a:r>
              <a:rPr lang="en-US" altLang="ko-KR" sz="1400" b="1" dirty="0" smtClean="0">
                <a:ea typeface="맑은 고딕" pitchFamily="50" charset="-127"/>
              </a:rPr>
              <a:t>) </a:t>
            </a:r>
            <a:r>
              <a:rPr lang="ko-KR" altLang="en-US" sz="1400" b="1" dirty="0" smtClean="0">
                <a:ea typeface="맑은 고딕" pitchFamily="50" charset="-127"/>
              </a:rPr>
              <a:t>백업 성능테스트 </a:t>
            </a:r>
            <a:r>
              <a:rPr lang="en-US" altLang="ko-KR" sz="1400" b="1" dirty="0" smtClean="0">
                <a:ea typeface="맑은 고딕" pitchFamily="50" charset="-127"/>
              </a:rPr>
              <a:t>– </a:t>
            </a:r>
            <a:r>
              <a:rPr lang="ko-KR" altLang="en-US" sz="1400" b="1" dirty="0" smtClean="0">
                <a:ea typeface="맑은 고딕" pitchFamily="50" charset="-127"/>
              </a:rPr>
              <a:t>파일시스템</a:t>
            </a:r>
            <a:r>
              <a:rPr lang="en-US" altLang="ko-KR" sz="1400" b="1" dirty="0" smtClean="0">
                <a:ea typeface="맑은 고딕" pitchFamily="50" charset="-127"/>
              </a:rPr>
              <a:t>(FS) </a:t>
            </a:r>
            <a:r>
              <a:rPr lang="ko-KR" altLang="en-US" sz="1400" b="1" dirty="0" smtClean="0">
                <a:ea typeface="맑은 고딕" pitchFamily="50" charset="-127"/>
              </a:rPr>
              <a:t>복구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637386"/>
              </p:ext>
            </p:extLst>
          </p:nvPr>
        </p:nvGraphicFramePr>
        <p:xfrm>
          <a:off x="517759" y="1522327"/>
          <a:ext cx="8891161" cy="2015262"/>
        </p:xfrm>
        <a:graphic>
          <a:graphicData uri="http://schemas.openxmlformats.org/drawingml/2006/table">
            <a:tbl>
              <a:tblPr/>
              <a:tblGrid>
                <a:gridCol w="957315"/>
                <a:gridCol w="1559164"/>
                <a:gridCol w="2212880"/>
                <a:gridCol w="2187723"/>
                <a:gridCol w="1102408"/>
                <a:gridCol w="871671"/>
              </a:tblGrid>
              <a:tr h="5754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 내용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소요시간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3688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(ptcwb0a)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어플리케이션 소스 파일시스템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삭제 후 복구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/ms7, /pq1 FS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삭제 후 복구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분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58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초</a:t>
                      </a:r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293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(ptcwb0b)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EWS, EAP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엔진 파일시스템 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삭제 후 복구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EWS/WAP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엔진 삭제 후 복구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  - /web/jws3/</a:t>
                      </a:r>
                      <a:r>
                        <a:rPr kumimoji="1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httpd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  - /was/jboss7/jboss-eap-7.0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24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7434841" y="2102266"/>
            <a:ext cx="1102407" cy="1435324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29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3) </a:t>
            </a:r>
            <a:r>
              <a:rPr lang="ko-KR" altLang="en-US" sz="1400" b="1" dirty="0" smtClean="0">
                <a:ea typeface="맑은 고딕" pitchFamily="50" charset="-127"/>
              </a:rPr>
              <a:t>백업 성능테스트 </a:t>
            </a:r>
            <a:r>
              <a:rPr lang="en-US" altLang="ko-KR" sz="1400" b="1" dirty="0" smtClean="0">
                <a:ea typeface="맑은 고딕" pitchFamily="50" charset="-127"/>
              </a:rPr>
              <a:t>– DB </a:t>
            </a:r>
            <a:r>
              <a:rPr lang="ko-KR" altLang="en-US" sz="1400" b="1" dirty="0" smtClean="0">
                <a:ea typeface="맑은 고딕" pitchFamily="50" charset="-127"/>
              </a:rPr>
              <a:t>복구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792139"/>
              </p:ext>
            </p:extLst>
          </p:nvPr>
        </p:nvGraphicFramePr>
        <p:xfrm>
          <a:off x="517759" y="1488148"/>
          <a:ext cx="8835790" cy="1105267"/>
        </p:xfrm>
        <a:graphic>
          <a:graphicData uri="http://schemas.openxmlformats.org/drawingml/2006/table">
            <a:tbl>
              <a:tblPr/>
              <a:tblGrid>
                <a:gridCol w="961906"/>
                <a:gridCol w="1468634"/>
                <a:gridCol w="2324741"/>
                <a:gridCol w="1516380"/>
                <a:gridCol w="1264920"/>
                <a:gridCol w="1299209"/>
              </a:tblGrid>
              <a:tr h="4224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소요시간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3702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DB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데이터 유실 장애 복구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전체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DB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복구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TS-BR-DB1-001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758339"/>
              </p:ext>
            </p:extLst>
          </p:nvPr>
        </p:nvGraphicFramePr>
        <p:xfrm>
          <a:off x="517757" y="3322320"/>
          <a:ext cx="8816742" cy="2344403"/>
        </p:xfrm>
        <a:graphic>
          <a:graphicData uri="http://schemas.openxmlformats.org/drawingml/2006/table">
            <a:tbl>
              <a:tblPr/>
              <a:tblGrid>
                <a:gridCol w="2393083"/>
                <a:gridCol w="4236720"/>
                <a:gridCol w="2186939"/>
              </a:tblGrid>
              <a:tr h="33164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상세내용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소요시간</a:t>
                      </a:r>
                      <a:r>
                        <a:rPr kumimoji="1" lang="en-US" altLang="ko-K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분</a:t>
                      </a:r>
                      <a:r>
                        <a:rPr kumimoji="1" lang="en-US" altLang="ko-K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restore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준비 작업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restore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대상 확인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altLang="ko-K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Netbackup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설정 확인 등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en-US" altLang="ko-KR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온라인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백업본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full restore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datafile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(519gb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archive log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file(17mb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 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endParaRPr lang="en-US" altLang="ko-KR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(1gb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8.4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100gb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복구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기동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파라미터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파일 변경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control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생성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altLang="ko-K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기동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변동분 적용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archive log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file(3gb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endParaRPr lang="en-US" altLang="ko-KR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(1gb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 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기동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open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정상 복구 여부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유실 데이터 확인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상태 확인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로그 확인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시간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48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17759" y="2943428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 defTabSz="914400" fontAlgn="ctr"/>
            <a:r>
              <a:rPr lang="en-US" altLang="ko-KR" sz="1400" b="1" u="sng" dirty="0" smtClean="0">
                <a:ea typeface="맑은 고딕" pitchFamily="50" charset="-127"/>
              </a:rPr>
              <a:t>[ </a:t>
            </a:r>
            <a:r>
              <a:rPr lang="ko-KR" altLang="en-US" sz="1400" b="1" u="sng" dirty="0" smtClean="0">
                <a:ea typeface="맑은 고딕" pitchFamily="50" charset="-127"/>
              </a:rPr>
              <a:t>결과 </a:t>
            </a:r>
            <a:r>
              <a:rPr lang="en-US" altLang="ko-KR" sz="1400" b="1" u="sng" dirty="0" smtClean="0">
                <a:ea typeface="맑은 고딕" pitchFamily="50" charset="-127"/>
              </a:rPr>
              <a:t>]</a:t>
            </a:r>
            <a:r>
              <a:rPr lang="en-US" altLang="ko-KR" sz="1400" b="1" dirty="0" smtClean="0">
                <a:ea typeface="맑은 고딕" pitchFamily="50" charset="-127"/>
              </a:rPr>
              <a:t> </a:t>
            </a:r>
            <a:r>
              <a:rPr lang="ko-KR" altLang="en-US" sz="1400" b="1" dirty="0" smtClean="0">
                <a:ea typeface="맑은 고딕" pitchFamily="50" charset="-127"/>
              </a:rPr>
              <a:t>상세 소요 시간</a:t>
            </a:r>
            <a:endParaRPr lang="ko-KR" altLang="en-US" sz="1400" b="1" dirty="0">
              <a:ea typeface="맑은 고딕" pitchFamily="50" charset="-127"/>
            </a:endParaRPr>
          </a:p>
          <a:p>
            <a:pPr lvl="0" defTabSz="914400" fontAlgn="ctr"/>
            <a:endParaRPr lang="ko-KR" altLang="en-US" sz="1400" b="1" dirty="0"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785360" y="1965533"/>
            <a:ext cx="1273323" cy="627883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75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4</a:t>
            </a:r>
            <a:r>
              <a:rPr lang="en-US" altLang="ko-KR" sz="1400" b="1" dirty="0" smtClean="0">
                <a:ea typeface="맑은 고딕" pitchFamily="50" charset="-127"/>
              </a:rPr>
              <a:t>) </a:t>
            </a:r>
            <a:r>
              <a:rPr lang="ko-KR" altLang="en-US" sz="1400" b="1" dirty="0" err="1" smtClean="0">
                <a:ea typeface="맑은 고딕" pitchFamily="50" charset="-127"/>
              </a:rPr>
              <a:t>미들웨어</a:t>
            </a:r>
            <a:r>
              <a:rPr lang="en-US" altLang="ko-KR" sz="1400" b="1" dirty="0" smtClean="0">
                <a:ea typeface="맑은 고딕" pitchFamily="50" charset="-127"/>
              </a:rPr>
              <a:t>(EWS/EAP) </a:t>
            </a:r>
            <a:r>
              <a:rPr lang="ko-KR" altLang="en-US" sz="1400" b="1" dirty="0" smtClean="0">
                <a:ea typeface="맑은 고딕" pitchFamily="50" charset="-127"/>
              </a:rPr>
              <a:t>가용성테스트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1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06584"/>
              </p:ext>
            </p:extLst>
          </p:nvPr>
        </p:nvGraphicFramePr>
        <p:xfrm>
          <a:off x="495300" y="1481239"/>
          <a:ext cx="8935029" cy="1152000"/>
        </p:xfrm>
        <a:graphic>
          <a:graphicData uri="http://schemas.openxmlformats.org/drawingml/2006/table">
            <a:tbl>
              <a:tblPr/>
              <a:tblGrid>
                <a:gridCol w="632745"/>
                <a:gridCol w="1358781"/>
                <a:gridCol w="1640793"/>
                <a:gridCol w="2162086"/>
                <a:gridCol w="1384418"/>
                <a:gridCol w="940038"/>
                <a:gridCol w="816168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(pitcwb0a)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브랜드관리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(ms7)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임직원 알뜰시장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(pq1)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B2B e-Marketplace(be1)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Web Server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(pitcwb0b)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Web Server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84905"/>
              </p:ext>
            </p:extLst>
          </p:nvPr>
        </p:nvGraphicFramePr>
        <p:xfrm>
          <a:off x="493875" y="3129152"/>
          <a:ext cx="8935029" cy="1152000"/>
        </p:xfrm>
        <a:graphic>
          <a:graphicData uri="http://schemas.openxmlformats.org/drawingml/2006/table">
            <a:tbl>
              <a:tblPr/>
              <a:tblGrid>
                <a:gridCol w="632745"/>
                <a:gridCol w="1358781"/>
                <a:gridCol w="1640793"/>
                <a:gridCol w="2162086"/>
                <a:gridCol w="1384418"/>
                <a:gridCol w="940038"/>
                <a:gridCol w="816168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(pitcap0a)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브랜드관리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(ms7)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임직원 알뜰시장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(pq1)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B2B e-Marketplace(be1)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Was Server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(pitcap0a)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(pitcap0b)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Was Server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(pitcap0b)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직사각형 14"/>
          <p:cNvSpPr/>
          <p:nvPr/>
        </p:nvSpPr>
        <p:spPr>
          <a:xfrm>
            <a:off x="8622706" y="1760434"/>
            <a:ext cx="806198" cy="872806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602722" y="3408346"/>
            <a:ext cx="806198" cy="872806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038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5) DBMS </a:t>
            </a:r>
            <a:r>
              <a:rPr lang="ko-KR" altLang="en-US" sz="1400" b="1" dirty="0" smtClean="0">
                <a:ea typeface="맑은 고딕" pitchFamily="50" charset="-127"/>
              </a:rPr>
              <a:t>가용성테스트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1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880268"/>
              </p:ext>
            </p:extLst>
          </p:nvPr>
        </p:nvGraphicFramePr>
        <p:xfrm>
          <a:off x="495300" y="1395779"/>
          <a:ext cx="8913620" cy="4404891"/>
        </p:xfrm>
        <a:graphic>
          <a:graphicData uri="http://schemas.openxmlformats.org/drawingml/2006/table">
            <a:tbl>
              <a:tblPr/>
              <a:tblGrid>
                <a:gridCol w="887610"/>
                <a:gridCol w="1604553"/>
                <a:gridCol w="2704036"/>
                <a:gridCol w="2572507"/>
                <a:gridCol w="1144914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53094"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DBMS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(pitcdb0a)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(pitcdb0b)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1.Oracle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Instance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비정상 </a:t>
                      </a:r>
                      <a:r>
                        <a:rPr lang="ko-KR" alt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8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2.Oracle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Listener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강제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89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3.Oracle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Background </a:t>
                      </a:r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Process</a:t>
                      </a:r>
                      <a:r>
                        <a:rPr lang="en-US" sz="100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</a:t>
                      </a:r>
                      <a:r>
                        <a:rPr lang="ko-KR" alt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강제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89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4.CRS </a:t>
                      </a:r>
                      <a:r>
                        <a:rPr lang="en-US" altLang="ko-KR" sz="100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evmd</a:t>
                      </a:r>
                      <a:r>
                        <a:rPr lang="en-US" altLang="ko-KR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Daemon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강제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8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5.CRS </a:t>
                      </a:r>
                      <a:r>
                        <a:rPr lang="en-US" sz="100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ocssd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Daemon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강제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서버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리붓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되며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이중화 서버로 전환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36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6.CRS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Daemon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정상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타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노드로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Failover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되어 서비스 영향 없음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32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7.RAC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Voting Disk Corrupt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발생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89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8.RAC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OCR Disk Corrupt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발생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7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9.DB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서버 다운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서버 다운 되며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이중화 서버로 전환</a:t>
                      </a: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32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10.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특정 외장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Disk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채널 </a:t>
                      </a:r>
                      <a:r>
                        <a:rPr lang="ko-KR" alt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장애시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서버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리붓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되며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이중화 서버로 전환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74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11.Public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Network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비정상 종료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37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12.Interconnect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Network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비정상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CRS</a:t>
                      </a:r>
                      <a:r>
                        <a:rPr lang="en-US" altLang="ko-KR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down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되며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이중화 서버로 전환</a:t>
                      </a: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8263783" y="1683521"/>
            <a:ext cx="1165121" cy="4117149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81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6</a:t>
            </a:r>
            <a:r>
              <a:rPr lang="en-US" altLang="ko-KR" sz="1400" b="1" dirty="0" smtClean="0">
                <a:ea typeface="맑은 고딕" pitchFamily="50" charset="-127"/>
              </a:rPr>
              <a:t>) OS </a:t>
            </a:r>
            <a:r>
              <a:rPr lang="ko-KR" altLang="en-US" sz="1400" b="1" dirty="0" err="1" smtClean="0">
                <a:ea typeface="맑은 고딕" pitchFamily="50" charset="-127"/>
              </a:rPr>
              <a:t>이중화테스트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1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77185"/>
              </p:ext>
            </p:extLst>
          </p:nvPr>
        </p:nvGraphicFramePr>
        <p:xfrm>
          <a:off x="495300" y="1703428"/>
          <a:ext cx="8913620" cy="1589760"/>
        </p:xfrm>
        <a:graphic>
          <a:graphicData uri="http://schemas.openxmlformats.org/drawingml/2006/table">
            <a:tbl>
              <a:tblPr/>
              <a:tblGrid>
                <a:gridCol w="555833"/>
                <a:gridCol w="1555334"/>
                <a:gridCol w="2632105"/>
                <a:gridCol w="991312"/>
                <a:gridCol w="2580830"/>
                <a:gridCol w="598206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(pitcwb0a)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Web Server#1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WEB#2 + AP#1/2 + DB#1/2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(pitcap0b)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Was Server#2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WEB#2 + AP#1 + DB#1/2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서버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(pitcdb0a)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DB Server#1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(pitcdb0a)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WEB#2 + AP#1 + DB#2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656246" y="1303697"/>
            <a:ext cx="875267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lvl="0" indent="-447675">
              <a:lnSpc>
                <a:spcPct val="150000"/>
              </a:lnSpc>
            </a:pPr>
            <a:r>
              <a:rPr kumimoji="0" lang="en-US" altLang="ko-KR" b="1" dirty="0">
                <a:solidFill>
                  <a:srgbClr val="020102"/>
                </a:solidFill>
                <a:latin typeface="+mn-ea"/>
              </a:rPr>
              <a:t>- </a:t>
            </a:r>
            <a:r>
              <a:rPr kumimoji="0" lang="en-US" altLang="ko-KR" b="1" dirty="0" smtClean="0">
                <a:solidFill>
                  <a:srgbClr val="020102"/>
                </a:solidFill>
                <a:latin typeface="+mn-ea"/>
              </a:rPr>
              <a:t>WEB, WAS, DB </a:t>
            </a:r>
            <a:r>
              <a:rPr kumimoji="0" lang="ko-KR" altLang="en-US" b="1" dirty="0" err="1" smtClean="0">
                <a:solidFill>
                  <a:srgbClr val="020102"/>
                </a:solidFill>
                <a:latin typeface="+mn-ea"/>
              </a:rPr>
              <a:t>서버별</a:t>
            </a:r>
            <a:r>
              <a:rPr kumimoji="0" lang="ko-KR" altLang="en-US" b="1" dirty="0" smtClean="0">
                <a:solidFill>
                  <a:srgbClr val="020102"/>
                </a:solidFill>
                <a:latin typeface="+mn-ea"/>
              </a:rPr>
              <a:t> </a:t>
            </a:r>
            <a:r>
              <a:rPr kumimoji="0" lang="en-US" altLang="ko-KR" b="1" dirty="0" smtClean="0">
                <a:solidFill>
                  <a:srgbClr val="020102"/>
                </a:solidFill>
                <a:latin typeface="+mn-ea"/>
              </a:rPr>
              <a:t>OS </a:t>
            </a:r>
            <a:r>
              <a:rPr kumimoji="0" lang="ko-KR" altLang="en-US" b="1" dirty="0" smtClean="0">
                <a:solidFill>
                  <a:srgbClr val="020102"/>
                </a:solidFill>
                <a:latin typeface="+mn-ea"/>
              </a:rPr>
              <a:t>순차적 종료를 통한 다중 </a:t>
            </a:r>
            <a:r>
              <a:rPr kumimoji="0" lang="en-US" altLang="ko-KR" b="1" dirty="0" smtClean="0">
                <a:solidFill>
                  <a:srgbClr val="020102"/>
                </a:solidFill>
                <a:latin typeface="+mn-ea"/>
              </a:rPr>
              <a:t>OS </a:t>
            </a:r>
            <a:r>
              <a:rPr kumimoji="0" lang="ko-KR" altLang="en-US" b="1" dirty="0" smtClean="0">
                <a:solidFill>
                  <a:srgbClr val="020102"/>
                </a:solidFill>
                <a:latin typeface="+mn-ea"/>
              </a:rPr>
              <a:t>장애 발생시 서비스 </a:t>
            </a:r>
            <a:r>
              <a:rPr kumimoji="0" lang="ko-KR" altLang="en-US" b="1" dirty="0" err="1" smtClean="0">
                <a:solidFill>
                  <a:srgbClr val="020102"/>
                </a:solidFill>
                <a:latin typeface="+mn-ea"/>
              </a:rPr>
              <a:t>이상유무을</a:t>
            </a:r>
            <a:r>
              <a:rPr kumimoji="0" lang="ko-KR" altLang="en-US" b="1" dirty="0" smtClean="0">
                <a:solidFill>
                  <a:srgbClr val="020102"/>
                </a:solidFill>
                <a:latin typeface="+mn-ea"/>
              </a:rPr>
              <a:t> 검증함</a:t>
            </a:r>
            <a:endParaRPr lang="ko-KR" altLang="en-US" kern="0" dirty="0">
              <a:solidFill>
                <a:prstClr val="black"/>
              </a:solidFill>
              <a:latin typeface="+mn-ea"/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327640"/>
              </p:ext>
            </p:extLst>
          </p:nvPr>
        </p:nvGraphicFramePr>
        <p:xfrm>
          <a:off x="485326" y="3530805"/>
          <a:ext cx="8913620" cy="1589760"/>
        </p:xfrm>
        <a:graphic>
          <a:graphicData uri="http://schemas.openxmlformats.org/drawingml/2006/table">
            <a:tbl>
              <a:tblPr/>
              <a:tblGrid>
                <a:gridCol w="555833"/>
                <a:gridCol w="1555334"/>
                <a:gridCol w="2632105"/>
                <a:gridCol w="991312"/>
                <a:gridCol w="2580830"/>
                <a:gridCol w="598206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(pitcwb0b)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Web Server#2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WEB#1 + AP#1/2 + DB#1/2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(pitcap0a)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Was Server#1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WEB#1 + AP#2 + DB#1/2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서버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(pitcdb0b)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DB Server#2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(pitcdb0b)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WEB#1 + AP#1 + DB#1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8810714" y="1999716"/>
            <a:ext cx="589660" cy="1293472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810714" y="3811424"/>
            <a:ext cx="588232" cy="1309141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170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이슈 및 조치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튜닝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내역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344488" y="1810483"/>
            <a:ext cx="587004" cy="234721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rtlCol="0" anchor="ctr">
            <a:noAutofit/>
          </a:bodyPr>
          <a:lstStyle/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ko-KR" altLang="en-US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브랜드</a:t>
            </a:r>
            <a:endParaRPr lang="en-US" altLang="ko-KR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ko-KR" altLang="en-US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관리</a:t>
            </a:r>
            <a:endParaRPr lang="en-US" altLang="ko-KR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968131" y="1810484"/>
            <a:ext cx="1440160" cy="11522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fontAlgn="base" latinLnBrk="0">
              <a:spcBef>
                <a:spcPts val="3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AP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서버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#2(pitcap0b)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CPU 100% 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유지</a:t>
            </a:r>
            <a:endParaRPr lang="en-US" altLang="ko-KR" b="1" dirty="0" smtClean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482254" y="1810484"/>
            <a:ext cx="2820276" cy="1152224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로드런너를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 통한 부하발생 중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AP 2</a:t>
            </a: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번서버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브랜드관리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(MS7)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에서 과도한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CPU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점유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현상 발생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5" name="이등변 삼각형 14"/>
          <p:cNvSpPr/>
          <p:nvPr/>
        </p:nvSpPr>
        <p:spPr>
          <a:xfrm rot="5400000">
            <a:off x="4959946" y="2294208"/>
            <a:ext cx="115222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 bwMode="auto">
          <a:xfrm>
            <a:off x="5676900" y="1547796"/>
            <a:ext cx="3839928" cy="216024"/>
          </a:xfrm>
          <a:prstGeom prst="rect">
            <a:avLst/>
          </a:prstGeom>
          <a:solidFill>
            <a:schemeClr val="tx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원인 및 조치</a:t>
            </a:r>
          </a:p>
        </p:txBody>
      </p:sp>
      <p:sp>
        <p:nvSpPr>
          <p:cNvPr id="17" name="직사각형 16"/>
          <p:cNvSpPr/>
          <p:nvPr/>
        </p:nvSpPr>
        <p:spPr bwMode="auto">
          <a:xfrm>
            <a:off x="5676900" y="1810484"/>
            <a:ext cx="3839928" cy="1152224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vl="0"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로그인시 참조하여 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read/write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하는 로그파일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Size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오류</a:t>
            </a:r>
            <a:endParaRPr lang="en-US" altLang="ko-KR" kern="0" dirty="0" smtClean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-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dssLoginServlet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에서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read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하는 로그파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일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Size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가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0byte</a:t>
            </a: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-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로그인 마다 지속적인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wirte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시도로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CPU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점유</a:t>
            </a:r>
            <a:endParaRPr lang="en-US" altLang="ko-KR" kern="0" dirty="0" smtClean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-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파일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: /</a:t>
            </a:r>
            <a:r>
              <a:rPr lang="en-US" altLang="ko-KR" dirty="0" err="1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app_log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/P-MS71-O/P-MS71-O-F21/log/lastaccess.log</a:t>
            </a:r>
            <a:endParaRPr lang="en-US" altLang="ko-KR" kern="0" dirty="0" smtClean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AP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서버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1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번의 </a:t>
            </a:r>
            <a:r>
              <a:rPr lang="en-US" altLang="ko-KR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dssLoginServlet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설정 및 로그파일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Copy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하여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설정변경</a:t>
            </a:r>
            <a:endParaRPr lang="en-US" altLang="ko-KR" dirty="0" smtClean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966741" y="1563460"/>
            <a:ext cx="1441550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이슈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2482254" y="1570578"/>
            <a:ext cx="2820276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현상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966703" y="3005471"/>
            <a:ext cx="1440160" cy="11522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AP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서버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#1(pitcap0a)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CPU 100%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유지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480826" y="3005471"/>
            <a:ext cx="2820276" cy="1152224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</a:rPr>
              <a:t>로드런너를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 통한 부하발생 중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AP 1</a:t>
            </a: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번서버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브랜드관리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(MS7)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에서 과도한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CPU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점유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현상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9" name="이등변 삼각형 38"/>
          <p:cNvSpPr/>
          <p:nvPr/>
        </p:nvSpPr>
        <p:spPr>
          <a:xfrm rot="5400000">
            <a:off x="4958518" y="3489195"/>
            <a:ext cx="115222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 bwMode="auto">
          <a:xfrm>
            <a:off x="344488" y="1562032"/>
            <a:ext cx="587004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구분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344488" y="1153181"/>
            <a:ext cx="903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어플리케이션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(1/2)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676900" y="3005470"/>
            <a:ext cx="3839928" cy="1152224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원인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/</a:t>
            </a:r>
            <a:r>
              <a:rPr lang="en-US" altLang="ko-KR" dirty="0" err="1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app_log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/P-MS71-O/P-MS71-O-F21/log/lastaccess.log</a:t>
            </a:r>
            <a:b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       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파일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read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오류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vl="0"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DssLoginServlet.java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의 </a:t>
            </a: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lastaccess.log 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로그부분의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접속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  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성공 시 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환영 메시지 </a:t>
            </a:r>
            <a:r>
              <a:rPr lang="ko-KR" altLang="en-US" dirty="0" err="1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로직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수정 </a:t>
            </a: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(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프로그램 수정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)</a:t>
            </a:r>
            <a:endParaRPr lang="en-US" altLang="ko-KR" dirty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766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이슈 및 조치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튜닝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내역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676900" y="1547808"/>
            <a:ext cx="3839928" cy="216024"/>
          </a:xfrm>
          <a:prstGeom prst="rect">
            <a:avLst/>
          </a:prstGeom>
          <a:solidFill>
            <a:schemeClr val="tx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원인 및 조치</a:t>
            </a:r>
          </a:p>
        </p:txBody>
      </p:sp>
      <p:sp>
        <p:nvSpPr>
          <p:cNvPr id="34" name="직사각형 33"/>
          <p:cNvSpPr/>
          <p:nvPr/>
        </p:nvSpPr>
        <p:spPr bwMode="auto">
          <a:xfrm>
            <a:off x="966741" y="1563472"/>
            <a:ext cx="1441550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이슈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2482254" y="1570590"/>
            <a:ext cx="2820276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현상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965276" y="1816180"/>
            <a:ext cx="1440160" cy="8047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Log Data Fetch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Oversize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에러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479399" y="1816180"/>
            <a:ext cx="2820276" cy="804701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로그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인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관련 정보를 저장하는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Log table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를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프로그램에서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SQL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통해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Fetch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Fetch </a:t>
            </a:r>
          </a:p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Oversize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에러가 발생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0" name="이등변 삼각형 19"/>
          <p:cNvSpPr/>
          <p:nvPr/>
        </p:nvSpPr>
        <p:spPr>
          <a:xfrm rot="5400000">
            <a:off x="5130852" y="2126143"/>
            <a:ext cx="804704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 bwMode="auto">
          <a:xfrm>
            <a:off x="5674045" y="1816180"/>
            <a:ext cx="3839928" cy="80470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로그인 관련 정보의 과다 적재 및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Fetch size(10,000)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대비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 read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한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Data(50,000)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오류로 인한 에러발생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DB Log Data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삭제 및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Program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에서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log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쌓는 부분 설정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  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수정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레벨 변경</a:t>
            </a:r>
            <a:r>
              <a:rPr lang="en-US" altLang="ko-KR" dirty="0" smtClean="0">
                <a:solidFill>
                  <a:srgbClr val="FF0000"/>
                </a:solidFill>
                <a:ea typeface="맑은 고딕" pitchFamily="50" charset="-127"/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22" name="직사각형 21"/>
          <p:cNvSpPr/>
          <p:nvPr/>
        </p:nvSpPr>
        <p:spPr bwMode="auto">
          <a:xfrm>
            <a:off x="344488" y="1562044"/>
            <a:ext cx="587004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구분</a:t>
            </a:r>
          </a:p>
        </p:txBody>
      </p:sp>
      <p:sp>
        <p:nvSpPr>
          <p:cNvPr id="23" name="직사각형 22"/>
          <p:cNvSpPr/>
          <p:nvPr/>
        </p:nvSpPr>
        <p:spPr bwMode="auto">
          <a:xfrm>
            <a:off x="351606" y="1816180"/>
            <a:ext cx="587004" cy="36066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rtlCol="0" anchor="ctr">
            <a:noAutofit/>
          </a:bodyPr>
          <a:lstStyle/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en-US" altLang="ko-KR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B2B</a:t>
            </a:r>
          </a:p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en-US" altLang="ko-KR" b="1" dirty="0" smtClean="0">
                <a:solidFill>
                  <a:srgbClr val="FFFFFF"/>
                </a:solidFill>
                <a:ea typeface="맑은 고딕" pitchFamily="50" charset="-127"/>
              </a:rPr>
              <a:t>e-Marketplace</a:t>
            </a:r>
            <a:endParaRPr lang="en-US" altLang="ko-KR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963849" y="2719468"/>
            <a:ext cx="1440160" cy="89459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err="1" smtClean="0">
                <a:solidFill>
                  <a:srgbClr val="000000"/>
                </a:solidFill>
                <a:ea typeface="맑은 고딕" pitchFamily="50" charset="-127"/>
              </a:rPr>
              <a:t>XecureWeb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Log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영역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/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파일시스템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Full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477972" y="2719468"/>
            <a:ext cx="2820276" cy="894590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로드런너</a:t>
            </a: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</a:rPr>
              <a:t>를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통한 부하 발생 중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/product</a:t>
            </a: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파일시스템 사용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률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Full</a:t>
            </a:r>
          </a:p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/>
              <a:t>- /product/xecureweb_ver7/log</a:t>
            </a:r>
            <a:endParaRPr lang="ko-KR" altLang="ko-KR" dirty="0"/>
          </a:p>
        </p:txBody>
      </p:sp>
      <p:sp>
        <p:nvSpPr>
          <p:cNvPr id="26" name="이등변 삼각형 25"/>
          <p:cNvSpPr/>
          <p:nvPr/>
        </p:nvSpPr>
        <p:spPr>
          <a:xfrm rot="5400000">
            <a:off x="5129425" y="3029431"/>
            <a:ext cx="804704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5672618" y="2719468"/>
            <a:ext cx="3839928" cy="894590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B2B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에서 로그인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/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로그 아웃 정보를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XecureWeb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를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통해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Log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를 저장하는데 저장되는 정보 레벨이 높아서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파일시스템 사용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률 </a:t>
            </a:r>
            <a:r>
              <a:rPr lang="ko-KR" altLang="en-US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임계도달함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Full) 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</a:t>
            </a:r>
            <a:r>
              <a:rPr lang="ko-KR" altLang="en-US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테스트시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발생한 로그 삭제 및 </a:t>
            </a:r>
            <a:r>
              <a:rPr lang="en-US" altLang="ko-KR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XecureWeb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log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저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장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레벨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  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변경</a:t>
            </a:r>
            <a:endParaRPr lang="en-US" altLang="ko-KR" dirty="0" smtClean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965276" y="3712453"/>
            <a:ext cx="1440160" cy="78117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AP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서버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#2(pitcap0b)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EAI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통신 오류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2479399" y="3712453"/>
            <a:ext cx="2820276" cy="781171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AP 2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번 서버에서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EAI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통신 오류로 인한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에러메시지 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42" name="이등변 삼각형 41"/>
          <p:cNvSpPr/>
          <p:nvPr/>
        </p:nvSpPr>
        <p:spPr>
          <a:xfrm rot="5400000">
            <a:off x="5141903" y="4009937"/>
            <a:ext cx="781173" cy="186205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 bwMode="auto">
          <a:xfrm>
            <a:off x="969629" y="4605075"/>
            <a:ext cx="1440160" cy="81777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 서버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SLB 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오류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2483752" y="4605075"/>
            <a:ext cx="2820276" cy="817773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</a:rPr>
              <a:t>로드런너를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 통한 부하 발생 중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WEB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서버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#1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로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부하가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집중되는 현상 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47" name="이등변 삼각형 46"/>
          <p:cNvSpPr/>
          <p:nvPr/>
        </p:nvSpPr>
        <p:spPr>
          <a:xfrm rot="5400000">
            <a:off x="5128669" y="4921574"/>
            <a:ext cx="81777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344488" y="1153181"/>
            <a:ext cx="903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어플리케이션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(2/2)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5672618" y="3712453"/>
            <a:ext cx="3839928" cy="78117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</a:t>
            </a:r>
            <a:r>
              <a:rPr lang="en-US" altLang="ko-KR" kern="0" dirty="0" err="1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Weblogic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/</a:t>
            </a:r>
            <a:r>
              <a:rPr lang="en-US" altLang="ko-KR" kern="0" dirty="0" err="1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Jboss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중복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Class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존재</a:t>
            </a:r>
            <a:endParaRPr lang="en-US" altLang="ko-KR" kern="0" dirty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</a:t>
            </a: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weblogic.jar 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소스 중 </a:t>
            </a:r>
            <a:r>
              <a:rPr lang="en-US" altLang="ko-KR" dirty="0" err="1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jms</a:t>
            </a: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부분 삭제 후 재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반영</a:t>
            </a:r>
            <a:endParaRPr lang="en-US" altLang="ko-KR" dirty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5656634" y="4618147"/>
            <a:ext cx="3839928" cy="80470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AS-IS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와 상이한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L4 SBL Metric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정책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L4 SLB Metric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변경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(</a:t>
            </a:r>
            <a:r>
              <a:rPr lang="en-US" altLang="ko-KR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RoundRobin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 Hash)</a:t>
            </a:r>
          </a:p>
        </p:txBody>
      </p:sp>
    </p:spTree>
    <p:extLst>
      <p:ext uri="{BB962C8B-B14F-4D97-AF65-F5344CB8AC3E}">
        <p14:creationId xmlns:p14="http://schemas.microsoft.com/office/powerpoint/2010/main" val="40786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 bwMode="auto">
          <a:xfrm>
            <a:off x="166689" y="215900"/>
            <a:ext cx="9572625" cy="3571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dirty="0" smtClean="0"/>
              <a:t>Document Control</a:t>
            </a:r>
            <a:endParaRPr lang="ko-KR" altLang="en-US" dirty="0" smtClean="0"/>
          </a:p>
        </p:txBody>
      </p:sp>
      <p:graphicFrame>
        <p:nvGraphicFramePr>
          <p:cNvPr id="9" name="Group 5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6002"/>
              </p:ext>
            </p:extLst>
          </p:nvPr>
        </p:nvGraphicFramePr>
        <p:xfrm>
          <a:off x="301625" y="3355977"/>
          <a:ext cx="9326562" cy="2027309"/>
        </p:xfrm>
        <a:graphic>
          <a:graphicData uri="http://schemas.openxmlformats.org/drawingml/2006/table">
            <a:tbl>
              <a:tblPr/>
              <a:tblGrid>
                <a:gridCol w="1180816"/>
                <a:gridCol w="4207473"/>
                <a:gridCol w="1499684"/>
                <a:gridCol w="1291395"/>
                <a:gridCol w="1147194"/>
              </a:tblGrid>
              <a:tr h="259002"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개정번호</a:t>
                      </a: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 페이지 및 수정 내용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 일자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개정자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소속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개정자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V1.0</a:t>
                      </a: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 / 5 / 26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삼성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SDS</a:t>
                      </a: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황성수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한쪽 모서리가 잘린 사각형 5"/>
          <p:cNvSpPr>
            <a:spLocks/>
          </p:cNvSpPr>
          <p:nvPr/>
        </p:nvSpPr>
        <p:spPr bwMode="auto">
          <a:xfrm>
            <a:off x="325439" y="989015"/>
            <a:ext cx="1457325" cy="319087"/>
          </a:xfrm>
          <a:custGeom>
            <a:avLst/>
            <a:gdLst>
              <a:gd name="T0" fmla="*/ 0 w 1457325"/>
              <a:gd name="T1" fmla="*/ 0 h 319087"/>
              <a:gd name="T2" fmla="*/ 1404143 w 1457325"/>
              <a:gd name="T3" fmla="*/ 0 h 319087"/>
              <a:gd name="T4" fmla="*/ 1457325 w 1457325"/>
              <a:gd name="T5" fmla="*/ 53182 h 319087"/>
              <a:gd name="T6" fmla="*/ 1457325 w 1457325"/>
              <a:gd name="T7" fmla="*/ 319087 h 319087"/>
              <a:gd name="T8" fmla="*/ 0 w 1457325"/>
              <a:gd name="T9" fmla="*/ 319087 h 319087"/>
              <a:gd name="T10" fmla="*/ 0 w 1457325"/>
              <a:gd name="T11" fmla="*/ 0 h 3190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57325"/>
              <a:gd name="T19" fmla="*/ 0 h 319087"/>
              <a:gd name="T20" fmla="*/ 1457325 w 1457325"/>
              <a:gd name="T21" fmla="*/ 319087 h 3190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57325" h="319087">
                <a:moveTo>
                  <a:pt x="0" y="0"/>
                </a:moveTo>
                <a:lnTo>
                  <a:pt x="1404143" y="0"/>
                </a:lnTo>
                <a:lnTo>
                  <a:pt x="1457325" y="53182"/>
                </a:lnTo>
                <a:lnTo>
                  <a:pt x="1457325" y="319087"/>
                </a:lnTo>
                <a:lnTo>
                  <a:pt x="0" y="319087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/>
        </p:spPr>
        <p:txBody>
          <a:bodyPr wrap="none" tIns="18000" bIns="0"/>
          <a:lstStyle/>
          <a:p>
            <a:pPr marL="133350" indent="-133350" algn="ctr" defTabSz="914400" latinLnBrk="0">
              <a:defRPr/>
            </a:pPr>
            <a:r>
              <a:rPr kumimoji="0" lang="ko-KR" altLang="en-US" sz="1500" b="1" dirty="0">
                <a:solidFill>
                  <a:srgbClr val="FFFFFF"/>
                </a:solidFill>
                <a:ea typeface="맑은 고딕" pitchFamily="50" charset="-127"/>
              </a:rPr>
              <a:t>사 용 권 한</a:t>
            </a:r>
          </a:p>
        </p:txBody>
      </p:sp>
      <p:sp>
        <p:nvSpPr>
          <p:cNvPr id="11" name="한쪽 모서리가 잘린 사각형 6"/>
          <p:cNvSpPr>
            <a:spLocks/>
          </p:cNvSpPr>
          <p:nvPr/>
        </p:nvSpPr>
        <p:spPr bwMode="auto">
          <a:xfrm>
            <a:off x="296864" y="3032125"/>
            <a:ext cx="1457325" cy="319088"/>
          </a:xfrm>
          <a:custGeom>
            <a:avLst/>
            <a:gdLst>
              <a:gd name="T0" fmla="*/ 0 w 1457325"/>
              <a:gd name="T1" fmla="*/ 0 h 319088"/>
              <a:gd name="T2" fmla="*/ 1404143 w 1457325"/>
              <a:gd name="T3" fmla="*/ 0 h 319088"/>
              <a:gd name="T4" fmla="*/ 1457325 w 1457325"/>
              <a:gd name="T5" fmla="*/ 53182 h 319088"/>
              <a:gd name="T6" fmla="*/ 1457325 w 1457325"/>
              <a:gd name="T7" fmla="*/ 319088 h 319088"/>
              <a:gd name="T8" fmla="*/ 0 w 1457325"/>
              <a:gd name="T9" fmla="*/ 319088 h 319088"/>
              <a:gd name="T10" fmla="*/ 0 w 1457325"/>
              <a:gd name="T11" fmla="*/ 0 h 3190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57325"/>
              <a:gd name="T19" fmla="*/ 0 h 319088"/>
              <a:gd name="T20" fmla="*/ 1457325 w 1457325"/>
              <a:gd name="T21" fmla="*/ 319088 h 3190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57325" h="319088">
                <a:moveTo>
                  <a:pt x="0" y="0"/>
                </a:moveTo>
                <a:lnTo>
                  <a:pt x="1404143" y="0"/>
                </a:lnTo>
                <a:lnTo>
                  <a:pt x="1457325" y="53182"/>
                </a:lnTo>
                <a:lnTo>
                  <a:pt x="1457325" y="319088"/>
                </a:lnTo>
                <a:lnTo>
                  <a:pt x="0" y="319088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/>
        </p:spPr>
        <p:txBody>
          <a:bodyPr wrap="none" tIns="18000" bIns="0"/>
          <a:lstStyle/>
          <a:p>
            <a:pPr marL="133350" indent="-133350" algn="ctr" defTabSz="914400" latinLnBrk="0">
              <a:defRPr/>
            </a:pPr>
            <a:r>
              <a:rPr kumimoji="0" lang="ko-KR" altLang="en-US" sz="1500" b="1" dirty="0">
                <a:solidFill>
                  <a:srgbClr val="FFFFFF"/>
                </a:solidFill>
                <a:ea typeface="맑은 고딕" pitchFamily="50" charset="-127"/>
              </a:rPr>
              <a:t>개 정 이 </a:t>
            </a:r>
            <a:r>
              <a:rPr kumimoji="0" lang="ko-KR" altLang="en-US" sz="1500" b="1" dirty="0" err="1">
                <a:solidFill>
                  <a:srgbClr val="FFFFFF"/>
                </a:solidFill>
                <a:ea typeface="맑은 고딕" pitchFamily="50" charset="-127"/>
              </a:rPr>
              <a:t>력</a:t>
            </a:r>
            <a:endParaRPr kumimoji="0" lang="ko-KR" altLang="en-US" sz="1500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graphicFrame>
        <p:nvGraphicFramePr>
          <p:cNvPr id="12" name="Group 5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394702"/>
              </p:ext>
            </p:extLst>
          </p:nvPr>
        </p:nvGraphicFramePr>
        <p:xfrm>
          <a:off x="325439" y="1314450"/>
          <a:ext cx="9302748" cy="1157296"/>
        </p:xfrm>
        <a:graphic>
          <a:graphicData uri="http://schemas.openxmlformats.org/drawingml/2006/table">
            <a:tbl>
              <a:tblPr/>
              <a:tblGrid>
                <a:gridCol w="1451107"/>
                <a:gridCol w="2000866"/>
                <a:gridCol w="2013651"/>
                <a:gridCol w="2013651"/>
                <a:gridCol w="1823473"/>
              </a:tblGrid>
              <a:tr h="289322"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개정번호</a:t>
                      </a:r>
                    </a:p>
                  </a:txBody>
                  <a:tcPr marT="45602" marB="45602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  속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직  급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  명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  자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 성 자</a:t>
                      </a:r>
                      <a:endParaRPr kumimoji="0" lang="en-US" altLang="ko-K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삼성</a:t>
                      </a: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SDS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책임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황 성 수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 / 5 / 26</a:t>
                      </a: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 토 자</a:t>
                      </a:r>
                      <a:endParaRPr kumimoji="0" lang="en-US" altLang="ko-K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승 인 자</a:t>
                      </a:r>
                      <a:endParaRPr kumimoji="0" lang="en-US" altLang="ko-K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5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이슈 및 조치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튜닝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내역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344488" y="1801782"/>
            <a:ext cx="587004" cy="4114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rtlCol="0" anchor="ctr">
            <a:noAutofit/>
          </a:bodyPr>
          <a:lstStyle/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ko-KR" altLang="en-US" b="1" dirty="0" smtClean="0">
                <a:solidFill>
                  <a:srgbClr val="FFFFFF"/>
                </a:solidFill>
                <a:ea typeface="맑은 고딕" pitchFamily="50" charset="-127"/>
              </a:rPr>
              <a:t>공통</a:t>
            </a:r>
            <a:endParaRPr lang="en-US" altLang="ko-KR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968131" y="1801783"/>
            <a:ext cx="1440160" cy="11522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fontAlgn="base" latinLnBrk="0">
              <a:spcBef>
                <a:spcPts val="3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DB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서버 비정상 종료 시  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  <a:p>
            <a:pPr defTabSz="779463" latinLnBrk="0">
              <a:spcBef>
                <a:spcPts val="300"/>
              </a:spcBef>
            </a:pP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reboot 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불가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482254" y="1801783"/>
            <a:ext cx="2820276" cy="1152224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lnSpc>
                <a:spcPct val="120000"/>
              </a:lnSpc>
              <a:spcBef>
                <a:spcPts val="300"/>
              </a:spcBef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OS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비정상종료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(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덤프발생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)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시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,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rebooting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중 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lnSpc>
                <a:spcPct val="120000"/>
              </a:lnSpc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특정단계에서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멈추는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현상발생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171450" indent="-171450" defTabSz="779463" latinLnBrk="0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à"/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덤프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발생하지 않는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정상적인 종료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(reboot)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시에는 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문제없음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5" name="이등변 삼각형 14"/>
          <p:cNvSpPr/>
          <p:nvPr/>
        </p:nvSpPr>
        <p:spPr>
          <a:xfrm rot="5400000">
            <a:off x="4959946" y="2285507"/>
            <a:ext cx="115222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 bwMode="auto">
          <a:xfrm>
            <a:off x="5676900" y="1539095"/>
            <a:ext cx="3839928" cy="216024"/>
          </a:xfrm>
          <a:prstGeom prst="rect">
            <a:avLst/>
          </a:prstGeom>
          <a:solidFill>
            <a:schemeClr val="tx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원인 및 조치</a:t>
            </a:r>
          </a:p>
        </p:txBody>
      </p:sp>
      <p:sp>
        <p:nvSpPr>
          <p:cNvPr id="17" name="직사각형 16"/>
          <p:cNvSpPr/>
          <p:nvPr/>
        </p:nvSpPr>
        <p:spPr bwMode="auto">
          <a:xfrm>
            <a:off x="5676900" y="1801783"/>
            <a:ext cx="3839928" cy="1152224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vl="0"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물리적인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HW OFF/ON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으로 임시조치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  </a:t>
            </a:r>
            <a:r>
              <a:rPr lang="ko-KR" altLang="en-US" dirty="0">
                <a:solidFill>
                  <a:srgbClr val="FF0000"/>
                </a:solidFill>
                <a:ea typeface="맑은 고딕" pitchFamily="50" charset="-127"/>
                <a:sym typeface="Wingdings" panose="05000000000000000000" pitchFamily="2" charset="2"/>
              </a:rPr>
              <a:t>벤더 통해 세부 원인분석 진행 중</a:t>
            </a:r>
            <a:endParaRPr lang="en-US" altLang="ko-KR" dirty="0">
              <a:solidFill>
                <a:srgbClr val="FF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 -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동일 장비였던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FIDO DB(</a:t>
            </a:r>
            <a:r>
              <a:rPr lang="en-US" altLang="ko-KR" kern="0" dirty="0" err="1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Redhat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6.7)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에서는 문제없었던</a:t>
            </a:r>
            <a:endParaRPr lang="en-US" altLang="ko-KR" kern="0" dirty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사항으로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ITC DB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의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OS(Oracle Linux 7.2)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와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HW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간</a:t>
            </a:r>
            <a:endParaRPr lang="en-US" altLang="ko-KR" kern="0" dirty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호환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/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이슈여부 확인 중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966741" y="1554759"/>
            <a:ext cx="1441550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이슈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2482254" y="1561877"/>
            <a:ext cx="2820276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현상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966703" y="2996770"/>
            <a:ext cx="1440160" cy="11522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DB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서버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reboot 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시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DB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err="1">
                <a:solidFill>
                  <a:srgbClr val="000000"/>
                </a:solidFill>
                <a:ea typeface="맑은 고딕" pitchFamily="50" charset="-127"/>
              </a:rPr>
              <a:t>vip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Fail-Over 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실패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480826" y="2996770"/>
            <a:ext cx="2820276" cy="1152224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lnSpc>
                <a:spcPct val="120000"/>
              </a:lnSpc>
              <a:spcBef>
                <a:spcPts val="300"/>
              </a:spcBef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DB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서버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#1 reboot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명령 수행 시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, RAC VIP</a:t>
            </a:r>
          </a:p>
          <a:p>
            <a:pPr marL="73025" indent="-73025" defTabSz="779463" latinLnBrk="0">
              <a:lnSpc>
                <a:spcPct val="120000"/>
              </a:lnSpc>
              <a:spcBef>
                <a:spcPts val="300"/>
              </a:spcBef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Fail-Over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실패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171450" indent="-171450" defTabSz="779463" latinLnBrk="0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à"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Shutdown –r now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명령 </a:t>
            </a: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수행시에는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RAC VIP Fail-Over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성공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9" name="이등변 삼각형 38"/>
          <p:cNvSpPr/>
          <p:nvPr/>
        </p:nvSpPr>
        <p:spPr>
          <a:xfrm rot="5400000">
            <a:off x="4958518" y="3480494"/>
            <a:ext cx="115222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 bwMode="auto">
          <a:xfrm>
            <a:off x="5675472" y="2996770"/>
            <a:ext cx="3839928" cy="1152224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vl="0"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reboot, shutdown –r now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명령어의 내부적인 동작 차이점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및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RAC </a:t>
            </a:r>
            <a:r>
              <a:rPr lang="en-US" altLang="ko-KR" kern="0" dirty="0" err="1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Config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분석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  </a:t>
            </a:r>
            <a:r>
              <a:rPr lang="ko-KR" altLang="en-US" dirty="0">
                <a:solidFill>
                  <a:srgbClr val="FF0000"/>
                </a:solidFill>
                <a:ea typeface="맑은 고딕" pitchFamily="50" charset="-127"/>
                <a:sym typeface="Wingdings" panose="05000000000000000000" pitchFamily="2" charset="2"/>
              </a:rPr>
              <a:t>벤더 통해 세부 원인분석 </a:t>
            </a:r>
            <a:r>
              <a:rPr lang="ko-KR" altLang="en-US" dirty="0" err="1">
                <a:solidFill>
                  <a:srgbClr val="FF0000"/>
                </a:solidFill>
                <a:ea typeface="맑은 고딕" pitchFamily="50" charset="-127"/>
                <a:sym typeface="Wingdings" panose="05000000000000000000" pitchFamily="2" charset="2"/>
              </a:rPr>
              <a:t>진행중</a:t>
            </a:r>
            <a:endParaRPr lang="en-US" altLang="ko-KR" dirty="0">
              <a:solidFill>
                <a:srgbClr val="FF0000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344488" y="1553331"/>
            <a:ext cx="587004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구분</a:t>
            </a:r>
          </a:p>
        </p:txBody>
      </p:sp>
      <p:sp>
        <p:nvSpPr>
          <p:cNvPr id="24" name="직사각형 23"/>
          <p:cNvSpPr/>
          <p:nvPr/>
        </p:nvSpPr>
        <p:spPr bwMode="auto">
          <a:xfrm>
            <a:off x="963849" y="4223858"/>
            <a:ext cx="1440160" cy="8047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DB </a:t>
            </a:r>
            <a:r>
              <a:rPr lang="en-US" altLang="ko-KR" b="1" dirty="0" err="1" smtClean="0">
                <a:solidFill>
                  <a:srgbClr val="000000"/>
                </a:solidFill>
                <a:ea typeface="맑은 고딕" pitchFamily="50" charset="-127"/>
              </a:rPr>
              <a:t>Connectionpool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/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설정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477972" y="4223858"/>
            <a:ext cx="2820276" cy="804701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로드런너</a:t>
            </a: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</a:rPr>
              <a:t>를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통한 부하 발생 중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TPS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감소 및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응답속도 저하 현상 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6" name="이등변 삼각형 25"/>
          <p:cNvSpPr/>
          <p:nvPr/>
        </p:nvSpPr>
        <p:spPr>
          <a:xfrm rot="5400000">
            <a:off x="5129425" y="4533821"/>
            <a:ext cx="804704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5672618" y="4223858"/>
            <a:ext cx="3839928" cy="80470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DB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ConnectionPool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(min=1/max=3)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설정 </a:t>
            </a:r>
            <a:r>
              <a:rPr lang="ko-KR" altLang="en-US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임계값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도달에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따른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ConnectionPool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max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유지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DB </a:t>
            </a:r>
            <a:r>
              <a:rPr lang="en-US" altLang="ko-KR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Connectionpool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값 변경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   (min=1/max=3  min=20/max=20)</a:t>
            </a:r>
          </a:p>
        </p:txBody>
      </p:sp>
      <p:sp>
        <p:nvSpPr>
          <p:cNvPr id="29" name="직사각형 28"/>
          <p:cNvSpPr/>
          <p:nvPr/>
        </p:nvSpPr>
        <p:spPr bwMode="auto">
          <a:xfrm>
            <a:off x="962421" y="5111106"/>
            <a:ext cx="1440160" cy="8047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WEB, WAS Clustering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오류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476544" y="5111106"/>
            <a:ext cx="2820276" cy="804701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OS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순차적 강제 종료 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AP#1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서버 종료 후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AP#2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를 통한 서비스 불가</a:t>
            </a:r>
            <a:endParaRPr lang="ko-KR" altLang="ko-KR" dirty="0"/>
          </a:p>
        </p:txBody>
      </p:sp>
      <p:sp>
        <p:nvSpPr>
          <p:cNvPr id="31" name="이등변 삼각형 30"/>
          <p:cNvSpPr/>
          <p:nvPr/>
        </p:nvSpPr>
        <p:spPr>
          <a:xfrm rot="5400000">
            <a:off x="5127997" y="5421069"/>
            <a:ext cx="804704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 bwMode="auto">
          <a:xfrm>
            <a:off x="5671190" y="5111106"/>
            <a:ext cx="3839928" cy="80470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WEB-WAS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간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Clustering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설정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에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Active(Master)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서버를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WEB#1/2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모두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AP#1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 설정됨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WEB-WAS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간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Clustering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설정 변경</a:t>
            </a:r>
            <a:endParaRPr lang="en-US" altLang="ko-KR" dirty="0" smtClean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44488" y="1153181"/>
            <a:ext cx="9030249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공통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7867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Rectangle 29"/>
          <p:cNvSpPr>
            <a:spLocks noChangeArrowheads="1"/>
          </p:cNvSpPr>
          <p:nvPr/>
        </p:nvSpPr>
        <p:spPr bwMode="auto">
          <a:xfrm>
            <a:off x="343565" y="2687291"/>
            <a:ext cx="9031172" cy="22430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AS-IS TPS/</a:t>
            </a:r>
            <a:r>
              <a:rPr lang="ko-KR" altLang="en-US" b="1" dirty="0" smtClean="0">
                <a:solidFill>
                  <a:schemeClr val="bg1"/>
                </a:solidFill>
                <a:ea typeface="맑은 고딕" pitchFamily="50" charset="-127"/>
              </a:rPr>
              <a:t>응답속도</a:t>
            </a:r>
            <a:endParaRPr lang="ko-KR" altLang="en-US" b="1" dirty="0">
              <a:solidFill>
                <a:schemeClr val="bg1"/>
              </a:solidFill>
              <a:ea typeface="맑은 고딕" pitchFamily="50" charset="-127"/>
            </a:endParaRPr>
          </a:p>
        </p:txBody>
      </p:sp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303910"/>
              </p:ext>
            </p:extLst>
          </p:nvPr>
        </p:nvGraphicFramePr>
        <p:xfrm>
          <a:off x="343566" y="2960863"/>
          <a:ext cx="9031171" cy="22156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87784"/>
                <a:gridCol w="1504059"/>
                <a:gridCol w="1512606"/>
                <a:gridCol w="1051133"/>
                <a:gridCol w="3375589"/>
              </a:tblGrid>
              <a:tr h="260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업무</a:t>
                      </a:r>
                      <a:endParaRPr lang="ko-KR" altLang="en-US" sz="1100" dirty="0"/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TPS(Peak</a:t>
                      </a:r>
                      <a:r>
                        <a:rPr lang="ko-KR" altLang="en-US" sz="1100" dirty="0" smtClean="0"/>
                        <a:t>시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평균응답시간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(Peak</a:t>
                      </a:r>
                      <a:r>
                        <a:rPr lang="ko-KR" altLang="en-US" sz="1100" dirty="0" smtClean="0"/>
                        <a:t>시 </a:t>
                      </a:r>
                      <a:r>
                        <a:rPr lang="en-US" altLang="ko-KR" sz="1100" dirty="0" smtClean="0"/>
                        <a:t>WAS</a:t>
                      </a:r>
                      <a:r>
                        <a:rPr lang="ko-KR" altLang="en-US" sz="1100" dirty="0" smtClean="0"/>
                        <a:t>기준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측정 </a:t>
                      </a:r>
                      <a:r>
                        <a:rPr lang="en-US" altLang="ko-KR" sz="1100" dirty="0" smtClean="0"/>
                        <a:t>APM</a:t>
                      </a:r>
                      <a:r>
                        <a:rPr lang="en-US" altLang="ko-KR" sz="1100" baseline="0" dirty="0" smtClean="0"/>
                        <a:t> </a:t>
                      </a:r>
                      <a:r>
                        <a:rPr lang="ko-KR" altLang="en-US" sz="1100" baseline="0" dirty="0" smtClean="0"/>
                        <a:t>툴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비고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B2B</a:t>
                      </a:r>
                    </a:p>
                    <a:p>
                      <a:pPr algn="ctr"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e-Marketplace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0.005 TPS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137ms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Performizer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알뜰시장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0.372</a:t>
                      </a:r>
                      <a:r>
                        <a:rPr lang="en-US" altLang="ko-KR" sz="1000" b="1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TPS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11ms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Performizer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브랜드관리 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외주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N/A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N/A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N/A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b="0" kern="0" dirty="0" err="1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Arial" charset="0"/>
                        </a:rPr>
                        <a:t>Dynatrace</a:t>
                      </a:r>
                      <a:r>
                        <a:rPr lang="ko-KR" altLang="en-US" sz="1000" b="0" kern="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Arial" charset="0"/>
                        </a:rPr>
                        <a:t>에 </a:t>
                      </a:r>
                      <a:r>
                        <a:rPr lang="en-US" altLang="ko-KR" sz="1000" b="0" kern="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Arial" charset="0"/>
                        </a:rPr>
                        <a:t>default</a:t>
                      </a:r>
                      <a:r>
                        <a:rPr lang="ko-KR" altLang="en-US" sz="1000" b="0" kern="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Arial" charset="0"/>
                        </a:rPr>
                        <a:t>로 구분돼 해당 업무만 과거데이터 확인은 불가</a:t>
                      </a:r>
                      <a:endParaRPr lang="en-US" altLang="ko-KR" sz="1000" b="0" kern="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Arial" charset="0"/>
                      </a:endParaRPr>
                    </a:p>
                    <a:p>
                      <a:pPr marL="171450" marR="0" lvl="0" indent="-17145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사내시스템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디자인관리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(MS1)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과의 외부 채널 역할로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DB 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없음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. 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디자인관리 시스템과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I/F 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만 존재함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344488" y="2302716"/>
            <a:ext cx="903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AS-IS TPS/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응답시간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44488" y="1046481"/>
            <a:ext cx="92353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lang="ko-KR" altLang="en-US" sz="1200" dirty="0" smtClean="0">
                <a:latin typeface="+mn-ea"/>
                <a:ea typeface="+mn-ea"/>
              </a:rPr>
              <a:t>노후서버교체</a:t>
            </a:r>
            <a:r>
              <a:rPr lang="en-US" altLang="ko-KR" sz="1200" dirty="0">
                <a:latin typeface="+mn-ea"/>
                <a:ea typeface="+mn-ea"/>
              </a:rPr>
              <a:t>PJT</a:t>
            </a:r>
            <a:r>
              <a:rPr lang="ko-KR" altLang="en-US" sz="1200" dirty="0">
                <a:latin typeface="+mn-ea"/>
                <a:ea typeface="+mn-ea"/>
              </a:rPr>
              <a:t>의 </a:t>
            </a:r>
            <a:r>
              <a:rPr lang="en-US" altLang="ko-KR" sz="1200" dirty="0">
                <a:latin typeface="+mn-ea"/>
                <a:ea typeface="+mn-ea"/>
              </a:rPr>
              <a:t>1</a:t>
            </a:r>
            <a:r>
              <a:rPr lang="ko-KR" altLang="en-US" sz="1200" dirty="0">
                <a:latin typeface="+mn-ea"/>
                <a:ea typeface="+mn-ea"/>
              </a:rPr>
              <a:t>차 오픈 대상 업무들의 성능 수치는 모두 </a:t>
            </a:r>
            <a:r>
              <a:rPr lang="en-US" altLang="ko-KR" sz="1200" dirty="0">
                <a:latin typeface="+mn-ea"/>
                <a:ea typeface="+mn-ea"/>
              </a:rPr>
              <a:t>1TPS </a:t>
            </a:r>
            <a:r>
              <a:rPr lang="ko-KR" altLang="en-US" sz="1200" dirty="0">
                <a:latin typeface="+mn-ea"/>
                <a:ea typeface="+mn-ea"/>
              </a:rPr>
              <a:t>미만이며</a:t>
            </a:r>
            <a:r>
              <a:rPr lang="en-US" altLang="ko-KR" sz="1200" dirty="0">
                <a:latin typeface="+mn-ea"/>
                <a:ea typeface="+mn-ea"/>
              </a:rPr>
              <a:t>, </a:t>
            </a:r>
            <a:r>
              <a:rPr lang="ko-KR" altLang="en-US" sz="1200" dirty="0">
                <a:latin typeface="+mn-ea"/>
                <a:ea typeface="+mn-ea"/>
              </a:rPr>
              <a:t>고객과의 협의를 통해 </a:t>
            </a:r>
            <a:r>
              <a:rPr lang="en-US" altLang="ko-KR" sz="1200" dirty="0">
                <a:latin typeface="+mn-ea"/>
                <a:ea typeface="+mn-ea"/>
              </a:rPr>
              <a:t>1</a:t>
            </a:r>
            <a:r>
              <a:rPr lang="ko-KR" altLang="en-US" sz="1200" dirty="0">
                <a:latin typeface="+mn-ea"/>
                <a:ea typeface="+mn-ea"/>
              </a:rPr>
              <a:t>차 오픈 대상 업무들에 </a:t>
            </a:r>
            <a:endParaRPr lang="en-US" altLang="ko-KR" sz="1200" dirty="0" smtClean="0">
              <a:latin typeface="+mn-ea"/>
              <a:ea typeface="+mn-ea"/>
            </a:endParaRPr>
          </a:p>
          <a:p>
            <a:pPr marL="447675" indent="-447675">
              <a:lnSpc>
                <a:spcPct val="150000"/>
              </a:lnSpc>
            </a:pP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smtClean="0">
                <a:latin typeface="+mn-ea"/>
                <a:ea typeface="+mn-ea"/>
              </a:rPr>
              <a:t>   </a:t>
            </a:r>
            <a:r>
              <a:rPr lang="ko-KR" altLang="en-US" sz="1200" dirty="0" smtClean="0">
                <a:latin typeface="+mn-ea"/>
                <a:ea typeface="+mn-ea"/>
              </a:rPr>
              <a:t>대해서 </a:t>
            </a:r>
            <a:r>
              <a:rPr lang="ko-KR" altLang="en-US" sz="1200" dirty="0">
                <a:latin typeface="+mn-ea"/>
                <a:ea typeface="+mn-ea"/>
              </a:rPr>
              <a:t>성능테스트를 제외함</a:t>
            </a:r>
            <a:r>
              <a:rPr lang="en-US" altLang="ko-KR" sz="1200" dirty="0">
                <a:latin typeface="+mn-ea"/>
                <a:ea typeface="+mn-ea"/>
              </a:rPr>
              <a:t>(3/29. </a:t>
            </a:r>
            <a:r>
              <a:rPr lang="ko-KR" altLang="en-US" sz="1200" dirty="0">
                <a:latin typeface="+mn-ea"/>
                <a:ea typeface="+mn-ea"/>
              </a:rPr>
              <a:t>정보기획 김대현 프로</a:t>
            </a:r>
            <a:r>
              <a:rPr lang="en-US" altLang="ko-KR" sz="1200" dirty="0">
                <a:latin typeface="+mn-ea"/>
                <a:ea typeface="+mn-ea"/>
              </a:rPr>
              <a:t>) </a:t>
            </a:r>
            <a:endParaRPr lang="en-US" altLang="ko-KR" sz="1200" dirty="0" smtClean="0">
              <a:latin typeface="+mn-ea"/>
              <a:ea typeface="+mn-ea"/>
            </a:endParaRPr>
          </a:p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가용성테스트 시 </a:t>
            </a:r>
            <a:r>
              <a:rPr kumimoji="0" lang="en-US" altLang="ko-KR" sz="1200" dirty="0" err="1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LoadRunner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를 통한 부하발생 환경에서 테스트를 진행하며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, AS-IS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와 성능비교를 통해 성능검증을 병행함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2733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Rectangle 29"/>
          <p:cNvSpPr>
            <a:spLocks noChangeArrowheads="1"/>
          </p:cNvSpPr>
          <p:nvPr/>
        </p:nvSpPr>
        <p:spPr bwMode="auto">
          <a:xfrm>
            <a:off x="343565" y="2253568"/>
            <a:ext cx="9031172" cy="22430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TO-BE </a:t>
            </a:r>
            <a:r>
              <a:rPr lang="ko-KR" altLang="en-US" b="1" dirty="0" smtClean="0">
                <a:solidFill>
                  <a:schemeClr val="bg1"/>
                </a:solidFill>
                <a:ea typeface="맑은 고딕" pitchFamily="50" charset="-127"/>
              </a:rPr>
              <a:t>측정 </a:t>
            </a:r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TPS/</a:t>
            </a:r>
            <a:r>
              <a:rPr lang="ko-KR" altLang="en-US" b="1" dirty="0" smtClean="0">
                <a:solidFill>
                  <a:schemeClr val="bg1"/>
                </a:solidFill>
                <a:ea typeface="맑은 고딕" pitchFamily="50" charset="-127"/>
              </a:rPr>
              <a:t>응답속도</a:t>
            </a:r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(</a:t>
            </a:r>
            <a:r>
              <a:rPr lang="ko-KR" altLang="en-US" b="1" dirty="0" smtClean="0">
                <a:solidFill>
                  <a:schemeClr val="bg1"/>
                </a:solidFill>
                <a:ea typeface="맑은 고딕" pitchFamily="50" charset="-127"/>
              </a:rPr>
              <a:t>가용성테스트</a:t>
            </a:r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)</a:t>
            </a:r>
            <a:endParaRPr lang="ko-KR" altLang="en-US" b="1" dirty="0">
              <a:solidFill>
                <a:schemeClr val="bg1"/>
              </a:solidFill>
              <a:ea typeface="맑은 고딕" pitchFamily="50" charset="-127"/>
            </a:endParaRPr>
          </a:p>
        </p:txBody>
      </p:sp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59645"/>
              </p:ext>
            </p:extLst>
          </p:nvPr>
        </p:nvGraphicFramePr>
        <p:xfrm>
          <a:off x="343566" y="2527140"/>
          <a:ext cx="9031171" cy="32537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19771"/>
                <a:gridCol w="1132114"/>
                <a:gridCol w="1375955"/>
                <a:gridCol w="1045028"/>
                <a:gridCol w="931817"/>
                <a:gridCol w="949235"/>
                <a:gridCol w="2277251"/>
              </a:tblGrid>
              <a:tr h="260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구분</a:t>
                      </a:r>
                      <a:endParaRPr lang="ko-KR" altLang="en-US" sz="1100" dirty="0"/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업무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TPS /(AS-IS)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평균응답시간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(E2E)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자원사용률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CPU(%)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측정 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APM</a:t>
                      </a:r>
                      <a:r>
                        <a:rPr lang="en-US" altLang="ko-KR" sz="1100" baseline="0" dirty="0" smtClean="0"/>
                        <a:t> </a:t>
                      </a:r>
                      <a:r>
                        <a:rPr lang="ko-KR" altLang="en-US" sz="1100" baseline="0" dirty="0" smtClean="0"/>
                        <a:t>툴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비고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2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단독부하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ea"/>
                          <a:ea typeface="+mn-ea"/>
                        </a:rPr>
                        <a:t>B2B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+mn-ea"/>
                          <a:ea typeface="+mn-ea"/>
                        </a:rPr>
                        <a:t>e-Marketplace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 TPS / (0.005TPS)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1.1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초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: 1.0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WAS : 11.0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DB   : 1.0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LoadRunner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Ontune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AS-IS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성능 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TPS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대비 약 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배 높은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환경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부하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에서 응답속도 및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자원사용률 안정적임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수동부하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알뜰시장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NA / (0.372TPS)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N/A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Ontune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-73025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수동부하를 통해 테스트 진행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  <a:p>
                      <a:pPr marL="73025" marR="0" lvl="0" indent="-73025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응답속도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자원사용률 정상 확인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단독부하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브랜드관리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외주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15 TPS (N/A)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0.25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초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: 3.5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WAS : 8.0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DB   : 1.0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LoadRunner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Ontune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AS-IS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성능 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TPS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대비 약 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배 높은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환경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부하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에서 응답속도 및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자원사용률 안정적임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복합부하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(B2B +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브랜드관리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13 TPS (N/A)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: 3.0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WAS : 17.0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DB   : 2.0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LoadRunner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Ontune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WEB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대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, AP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대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, DB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대 총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대 </a:t>
                      </a:r>
                      <a:r>
                        <a:rPr lang="ko-KR" altLang="en-US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운영시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CPU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사용률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  <a:p>
                      <a:pPr marL="171450" marR="0" lvl="0" indent="-17145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WEB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8%, AP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34%, </a:t>
                      </a:r>
                    </a:p>
                    <a:p>
                      <a:pPr marL="0" marR="0" lvl="0" indent="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    DB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3%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로 안정적임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344488" y="1046481"/>
            <a:ext cx="9235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lang="en-US" altLang="ko-KR" sz="1200" dirty="0" err="1" smtClean="0">
                <a:latin typeface="+mn-ea"/>
                <a:ea typeface="+mn-ea"/>
              </a:rPr>
              <a:t>LoadRunner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  <a:r>
              <a:rPr lang="ko-KR" altLang="en-US" sz="1200" dirty="0" err="1" smtClean="0">
                <a:latin typeface="+mn-ea"/>
                <a:ea typeface="+mn-ea"/>
              </a:rPr>
              <a:t>부하량을</a:t>
            </a:r>
            <a:r>
              <a:rPr lang="ko-KR" altLang="en-US" sz="1200" dirty="0" smtClean="0">
                <a:latin typeface="+mn-ea"/>
                <a:ea typeface="+mn-ea"/>
              </a:rPr>
              <a:t> 가용성테스트 목적 외 성능검증을 위해  </a:t>
            </a:r>
            <a:r>
              <a:rPr lang="en-US" altLang="ko-KR" sz="1200" dirty="0" smtClean="0">
                <a:latin typeface="+mn-ea"/>
                <a:ea typeface="+mn-ea"/>
              </a:rPr>
              <a:t>AS-IS TPS </a:t>
            </a:r>
            <a:r>
              <a:rPr lang="ko-KR" altLang="en-US" sz="1200" dirty="0" smtClean="0">
                <a:latin typeface="+mn-ea"/>
                <a:ea typeface="+mn-ea"/>
              </a:rPr>
              <a:t>대비 약 </a:t>
            </a:r>
            <a:r>
              <a:rPr lang="en-US" altLang="ko-KR" sz="1200" dirty="0" smtClean="0">
                <a:latin typeface="+mn-ea"/>
                <a:ea typeface="+mn-ea"/>
              </a:rPr>
              <a:t>6~15</a:t>
            </a:r>
            <a:r>
              <a:rPr lang="ko-KR" altLang="en-US" sz="1200" dirty="0" smtClean="0">
                <a:latin typeface="+mn-ea"/>
                <a:ea typeface="+mn-ea"/>
              </a:rPr>
              <a:t>배 추가 부하를 발생하여 </a:t>
            </a:r>
            <a:r>
              <a:rPr lang="en-US" altLang="ko-KR" sz="1200" dirty="0" smtClean="0">
                <a:latin typeface="+mn-ea"/>
                <a:ea typeface="+mn-ea"/>
              </a:rPr>
              <a:t>TPS</a:t>
            </a:r>
            <a:r>
              <a:rPr lang="ko-KR" altLang="en-US" sz="1200" dirty="0" smtClean="0">
                <a:latin typeface="+mn-ea"/>
                <a:ea typeface="+mn-ea"/>
              </a:rPr>
              <a:t>에 따른 </a:t>
            </a:r>
            <a:endParaRPr lang="en-US" altLang="ko-KR" sz="1200" dirty="0" smtClean="0">
              <a:latin typeface="+mn-ea"/>
              <a:ea typeface="+mn-ea"/>
            </a:endParaRPr>
          </a:p>
          <a:p>
            <a:pPr marL="447675" indent="-447675">
              <a:lnSpc>
                <a:spcPct val="150000"/>
              </a:lnSpc>
            </a:pP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smtClean="0">
                <a:latin typeface="+mn-ea"/>
                <a:ea typeface="+mn-ea"/>
              </a:rPr>
              <a:t>  </a:t>
            </a:r>
            <a:r>
              <a:rPr lang="ko-KR" altLang="en-US" sz="1200" dirty="0" smtClean="0">
                <a:latin typeface="+mn-ea"/>
                <a:ea typeface="+mn-ea"/>
              </a:rPr>
              <a:t>응답속도 및 자원 사용률을 점검함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44488" y="1841157"/>
            <a:ext cx="903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TO-BE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가용성테스트 시 성능검증 결과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095744" y="2944368"/>
            <a:ext cx="2278993" cy="2836511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63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81" y="4041775"/>
            <a:ext cx="9089520" cy="1906098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9513" y="1484314"/>
            <a:ext cx="4535488" cy="2449512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814" y="1475398"/>
            <a:ext cx="4519699" cy="2458427"/>
          </a:xfrm>
          <a:prstGeom prst="rect">
            <a:avLst/>
          </a:prstGeom>
        </p:spPr>
      </p:pic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결과 분석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(1/3)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35479" y="1050923"/>
            <a:ext cx="2247899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kern="0" smtClean="0">
                <a:solidFill>
                  <a:prstClr val="white"/>
                </a:solidFill>
                <a:latin typeface="맑은 고딕"/>
                <a:ea typeface="맑은 고딕"/>
              </a:rPr>
              <a:t>B2B e-Marketplace 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단독</a:t>
            </a:r>
          </a:p>
        </p:txBody>
      </p:sp>
      <p:sp>
        <p:nvSpPr>
          <p:cNvPr id="11" name="모서리가 둥근 사각형 설명선 10"/>
          <p:cNvSpPr/>
          <p:nvPr/>
        </p:nvSpPr>
        <p:spPr>
          <a:xfrm>
            <a:off x="1999384" y="2821155"/>
            <a:ext cx="896389" cy="301256"/>
          </a:xfrm>
          <a:prstGeom prst="wedgeRoundRectCallout">
            <a:avLst>
              <a:gd name="adj1" fmla="val -16098"/>
              <a:gd name="adj2" fmla="val -116227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WEB#1</a:t>
            </a:r>
          </a:p>
          <a:p>
            <a:pPr algn="ctr"/>
            <a:r>
              <a:rPr lang="en-US" altLang="ko-KR" sz="800" dirty="0" smtClean="0"/>
              <a:t> Instance </a:t>
            </a:r>
            <a:r>
              <a:rPr lang="ko-KR" altLang="en-US" sz="800" dirty="0" smtClean="0"/>
              <a:t>종료</a:t>
            </a:r>
            <a:endParaRPr lang="ko-KR" altLang="en-US" sz="800" dirty="0"/>
          </a:p>
        </p:txBody>
      </p:sp>
      <p:sp>
        <p:nvSpPr>
          <p:cNvPr id="12" name="모서리가 둥근 사각형 설명선 11"/>
          <p:cNvSpPr/>
          <p:nvPr/>
        </p:nvSpPr>
        <p:spPr>
          <a:xfrm>
            <a:off x="1054787" y="1826507"/>
            <a:ext cx="1392791" cy="244803"/>
          </a:xfrm>
          <a:prstGeom prst="wedgeRoundRectCallout">
            <a:avLst>
              <a:gd name="adj1" fmla="val -8877"/>
              <a:gd name="adj2" fmla="val 1345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/>
              <a:t>6</a:t>
            </a:r>
            <a:r>
              <a:rPr lang="en-US" altLang="ko-KR" sz="900" dirty="0" smtClean="0"/>
              <a:t>TPS </a:t>
            </a:r>
            <a:r>
              <a:rPr lang="ko-KR" altLang="en-US" sz="900" dirty="0" smtClean="0"/>
              <a:t>유지</a:t>
            </a:r>
            <a:r>
              <a:rPr lang="en-US" altLang="ko-KR" sz="900" dirty="0" smtClean="0"/>
              <a:t>(AS-IS 1TPS)</a:t>
            </a:r>
          </a:p>
        </p:txBody>
      </p:sp>
      <p:sp>
        <p:nvSpPr>
          <p:cNvPr id="13" name="텍스트 개체 틀 12"/>
          <p:cNvSpPr txBox="1">
            <a:spLocks/>
          </p:cNvSpPr>
          <p:nvPr/>
        </p:nvSpPr>
        <p:spPr>
          <a:xfrm>
            <a:off x="2873474" y="1085107"/>
            <a:ext cx="7082379" cy="26488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just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333333"/>
              </a:buClr>
              <a:buSzTx/>
              <a:buFont typeface="Wingdings" pitchFamily="2" charset="2"/>
              <a:buChar char="v"/>
              <a:tabLst/>
              <a:defRPr/>
            </a:pP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5/22 14:50 ~ 16:00 </a:t>
            </a:r>
            <a:r>
              <a:rPr lang="en-US" altLang="ko-KR" sz="1100" b="1" dirty="0" err="1" smtClean="0">
                <a:solidFill>
                  <a:schemeClr val="tx1"/>
                </a:solidFill>
                <a:latin typeface="맑은 고딕"/>
              </a:rPr>
              <a:t>JBoss</a:t>
            </a: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 EWS/EAP 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/>
              </a:rPr>
              <a:t>가용성테스트</a:t>
            </a:r>
            <a:endParaRPr lang="en-US" altLang="ko-KR" sz="1100" b="1" dirty="0" smtClean="0">
              <a:solidFill>
                <a:schemeClr val="tx1"/>
              </a:solidFill>
              <a:latin typeface="맑은 고딕"/>
            </a:endParaRP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3716715" y="2821155"/>
            <a:ext cx="896389" cy="301256"/>
          </a:xfrm>
          <a:prstGeom prst="wedgeRoundRectCallout">
            <a:avLst>
              <a:gd name="adj1" fmla="val -33258"/>
              <a:gd name="adj2" fmla="val -102043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WEB#2</a:t>
            </a:r>
          </a:p>
          <a:p>
            <a:pPr algn="ctr"/>
            <a:r>
              <a:rPr lang="en-US" altLang="ko-KR" sz="800" dirty="0" smtClean="0"/>
              <a:t> Instance </a:t>
            </a:r>
            <a:r>
              <a:rPr lang="ko-KR" altLang="en-US" sz="800" dirty="0" smtClean="0"/>
              <a:t>종료</a:t>
            </a:r>
            <a:endParaRPr lang="ko-KR" altLang="en-US" sz="800" dirty="0"/>
          </a:p>
        </p:txBody>
      </p:sp>
      <p:sp>
        <p:nvSpPr>
          <p:cNvPr id="15" name="모서리가 둥근 사각형 설명선 14"/>
          <p:cNvSpPr/>
          <p:nvPr/>
        </p:nvSpPr>
        <p:spPr>
          <a:xfrm>
            <a:off x="5596245" y="2459808"/>
            <a:ext cx="1248938" cy="244803"/>
          </a:xfrm>
          <a:prstGeom prst="wedgeRoundRectCallout">
            <a:avLst>
              <a:gd name="adj1" fmla="val -64853"/>
              <a:gd name="adj2" fmla="val 1799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/>
              <a:t>응답속</a:t>
            </a:r>
            <a:r>
              <a:rPr lang="ko-KR" altLang="en-US" sz="900" dirty="0"/>
              <a:t>도 </a:t>
            </a:r>
            <a:r>
              <a:rPr lang="en-US" altLang="ko-KR" sz="900" dirty="0" smtClean="0"/>
              <a:t>1.3</a:t>
            </a:r>
            <a:r>
              <a:rPr lang="ko-KR" altLang="en-US" sz="900" dirty="0" smtClean="0"/>
              <a:t>초 미만</a:t>
            </a:r>
            <a:endParaRPr lang="en-US" altLang="ko-KR" sz="900" dirty="0" smtClean="0"/>
          </a:p>
        </p:txBody>
      </p:sp>
      <p:sp>
        <p:nvSpPr>
          <p:cNvPr id="16" name="모서리가 둥근 사각형 설명선 15"/>
          <p:cNvSpPr/>
          <p:nvPr/>
        </p:nvSpPr>
        <p:spPr>
          <a:xfrm>
            <a:off x="3916708" y="4906729"/>
            <a:ext cx="1392791" cy="355121"/>
          </a:xfrm>
          <a:prstGeom prst="wedgeRoundRectCallout">
            <a:avLst>
              <a:gd name="adj1" fmla="val -38328"/>
              <a:gd name="adj2" fmla="val 840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/>
              <a:t>AP</a:t>
            </a:r>
            <a:r>
              <a:rPr lang="ko-KR" altLang="en-US" sz="900" dirty="0" smtClean="0"/>
              <a:t>서버 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평균 </a:t>
            </a:r>
            <a:r>
              <a:rPr lang="en-US" altLang="ko-KR" sz="900" dirty="0" smtClean="0"/>
              <a:t>CPU </a:t>
            </a:r>
            <a:r>
              <a:rPr lang="ko-KR" altLang="en-US" sz="900" dirty="0" smtClean="0"/>
              <a:t>사용률 </a:t>
            </a:r>
            <a:r>
              <a:rPr lang="en-US" altLang="ko-KR" sz="900" dirty="0" smtClean="0"/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301121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435479" y="1050923"/>
            <a:ext cx="1931705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브랜드관리</a:t>
            </a: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-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외주 단독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81" y="1475399"/>
            <a:ext cx="4563810" cy="244712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9292" y="1475398"/>
            <a:ext cx="4513228" cy="244712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481" y="4047932"/>
            <a:ext cx="9077040" cy="1918102"/>
          </a:xfrm>
          <a:prstGeom prst="rect">
            <a:avLst/>
          </a:prstGeom>
        </p:spPr>
      </p:pic>
      <p:sp>
        <p:nvSpPr>
          <p:cNvPr id="11" name="모서리가 둥근 사각형 설명선 10"/>
          <p:cNvSpPr/>
          <p:nvPr/>
        </p:nvSpPr>
        <p:spPr>
          <a:xfrm>
            <a:off x="1000777" y="2971783"/>
            <a:ext cx="896389" cy="301256"/>
          </a:xfrm>
          <a:prstGeom prst="wedgeRoundRectCallout">
            <a:avLst>
              <a:gd name="adj1" fmla="val -16098"/>
              <a:gd name="adj2" fmla="val -116227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</a:t>
            </a:r>
          </a:p>
          <a:p>
            <a:pPr algn="ctr"/>
            <a:r>
              <a:rPr lang="en-US" altLang="ko-KR" sz="800" dirty="0" smtClean="0"/>
              <a:t> Instance </a:t>
            </a:r>
            <a:r>
              <a:rPr lang="ko-KR" altLang="en-US" sz="800" dirty="0" smtClean="0"/>
              <a:t>종료</a:t>
            </a:r>
            <a:endParaRPr lang="ko-KR" altLang="en-US" sz="800" dirty="0"/>
          </a:p>
        </p:txBody>
      </p:sp>
      <p:sp>
        <p:nvSpPr>
          <p:cNvPr id="12" name="모서리가 둥근 사각형 설명선 11"/>
          <p:cNvSpPr/>
          <p:nvPr/>
        </p:nvSpPr>
        <p:spPr>
          <a:xfrm>
            <a:off x="2743373" y="1589518"/>
            <a:ext cx="1392791" cy="244803"/>
          </a:xfrm>
          <a:prstGeom prst="wedgeRoundRectCallout">
            <a:avLst>
              <a:gd name="adj1" fmla="val -8877"/>
              <a:gd name="adj2" fmla="val 1345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/>
              <a:t>15TPS </a:t>
            </a:r>
            <a:r>
              <a:rPr lang="ko-KR" altLang="en-US" sz="900" dirty="0" smtClean="0"/>
              <a:t>유지</a:t>
            </a:r>
            <a:r>
              <a:rPr lang="en-US" altLang="ko-KR" sz="900" dirty="0" smtClean="0"/>
              <a:t>(AS-IS 1TPS)</a:t>
            </a:r>
          </a:p>
        </p:txBody>
      </p:sp>
      <p:sp>
        <p:nvSpPr>
          <p:cNvPr id="13" name="텍스트 개체 틀 12"/>
          <p:cNvSpPr txBox="1">
            <a:spLocks/>
          </p:cNvSpPr>
          <p:nvPr/>
        </p:nvSpPr>
        <p:spPr>
          <a:xfrm>
            <a:off x="2454727" y="1085107"/>
            <a:ext cx="7082379" cy="26488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just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333333"/>
              </a:buClr>
              <a:buSzTx/>
              <a:buFont typeface="Wingdings" pitchFamily="2" charset="2"/>
              <a:buChar char="v"/>
              <a:tabLst/>
              <a:defRPr/>
            </a:pP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5/22 14:50 ~ 16:00 </a:t>
            </a:r>
            <a:r>
              <a:rPr lang="en-US" altLang="ko-KR" sz="1100" b="1" dirty="0" err="1" smtClean="0">
                <a:solidFill>
                  <a:schemeClr val="tx1"/>
                </a:solidFill>
                <a:latin typeface="맑은 고딕"/>
              </a:rPr>
              <a:t>JBoss</a:t>
            </a: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 EWS/EAP 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/>
              </a:rPr>
              <a:t>가용성테스트</a:t>
            </a:r>
            <a:endParaRPr lang="en-US" altLang="ko-KR" sz="1100" b="1" dirty="0" smtClean="0">
              <a:solidFill>
                <a:schemeClr val="tx1"/>
              </a:solidFill>
              <a:latin typeface="맑은 고딕"/>
            </a:endParaRP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2717386" y="2577165"/>
            <a:ext cx="896389" cy="301256"/>
          </a:xfrm>
          <a:prstGeom prst="wedgeRoundRectCallout">
            <a:avLst>
              <a:gd name="adj1" fmla="val -33258"/>
              <a:gd name="adj2" fmla="val -102043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WAS</a:t>
            </a:r>
          </a:p>
          <a:p>
            <a:pPr algn="ctr"/>
            <a:r>
              <a:rPr lang="en-US" altLang="ko-KR" sz="800" dirty="0" smtClean="0"/>
              <a:t> Instance </a:t>
            </a:r>
            <a:r>
              <a:rPr lang="ko-KR" altLang="en-US" sz="800" dirty="0" smtClean="0"/>
              <a:t>종료</a:t>
            </a:r>
            <a:endParaRPr lang="ko-KR" altLang="en-US" sz="800" dirty="0"/>
          </a:p>
        </p:txBody>
      </p:sp>
      <p:sp>
        <p:nvSpPr>
          <p:cNvPr id="15" name="모서리가 둥근 사각형 설명선 14"/>
          <p:cNvSpPr/>
          <p:nvPr/>
        </p:nvSpPr>
        <p:spPr>
          <a:xfrm>
            <a:off x="5613336" y="2152084"/>
            <a:ext cx="1248938" cy="244803"/>
          </a:xfrm>
          <a:prstGeom prst="wedgeRoundRectCallout">
            <a:avLst>
              <a:gd name="adj1" fmla="val -63485"/>
              <a:gd name="adj2" fmla="val 2462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/>
              <a:t>응답속</a:t>
            </a:r>
            <a:r>
              <a:rPr lang="ko-KR" altLang="en-US" sz="900" dirty="0"/>
              <a:t>도 </a:t>
            </a:r>
            <a:r>
              <a:rPr lang="en-US" altLang="ko-KR" sz="900" dirty="0" smtClean="0"/>
              <a:t>0.8</a:t>
            </a:r>
            <a:r>
              <a:rPr lang="ko-KR" altLang="en-US" sz="900" dirty="0" smtClean="0"/>
              <a:t>초 미만</a:t>
            </a:r>
            <a:endParaRPr lang="en-US" altLang="ko-KR" sz="900" dirty="0" smtClean="0"/>
          </a:p>
        </p:txBody>
      </p:sp>
      <p:sp>
        <p:nvSpPr>
          <p:cNvPr id="16" name="모서리가 둥근 사각형 설명선 15"/>
          <p:cNvSpPr/>
          <p:nvPr/>
        </p:nvSpPr>
        <p:spPr>
          <a:xfrm>
            <a:off x="2895773" y="5024287"/>
            <a:ext cx="1392791" cy="355121"/>
          </a:xfrm>
          <a:prstGeom prst="wedgeRoundRectCallout">
            <a:avLst>
              <a:gd name="adj1" fmla="val -12558"/>
              <a:gd name="adj2" fmla="val 1153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/>
              <a:t>AP</a:t>
            </a:r>
            <a:r>
              <a:rPr lang="ko-KR" altLang="en-US" sz="900" dirty="0" smtClean="0"/>
              <a:t>서버 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평균 </a:t>
            </a:r>
            <a:r>
              <a:rPr lang="en-US" altLang="ko-KR" sz="900" dirty="0" smtClean="0"/>
              <a:t>CPU </a:t>
            </a:r>
            <a:r>
              <a:rPr lang="ko-KR" altLang="en-US" sz="900" dirty="0" smtClean="0"/>
              <a:t>사용률 </a:t>
            </a:r>
            <a:r>
              <a:rPr lang="en-US" altLang="ko-KR" sz="900" dirty="0" smtClean="0"/>
              <a:t>8%</a:t>
            </a:r>
          </a:p>
        </p:txBody>
      </p:sp>
      <p:sp>
        <p:nvSpPr>
          <p:cNvPr id="17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결과 분석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(2/3)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220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80" y="3995826"/>
            <a:ext cx="9077040" cy="193824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479" y="1484313"/>
            <a:ext cx="9077040" cy="244951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435479" y="1050923"/>
            <a:ext cx="2521365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브랜드관리</a:t>
            </a: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-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외주 </a:t>
            </a: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+ B2B 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복합</a:t>
            </a:r>
          </a:p>
        </p:txBody>
      </p:sp>
      <p:sp>
        <p:nvSpPr>
          <p:cNvPr id="11" name="모서리가 둥근 사각형 설명선 10"/>
          <p:cNvSpPr/>
          <p:nvPr/>
        </p:nvSpPr>
        <p:spPr>
          <a:xfrm>
            <a:off x="1615322" y="3026701"/>
            <a:ext cx="896389" cy="301256"/>
          </a:xfrm>
          <a:prstGeom prst="wedgeRoundRectCallout">
            <a:avLst>
              <a:gd name="adj1" fmla="val 30535"/>
              <a:gd name="adj2" fmla="val -136462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WEB#2</a:t>
            </a:r>
          </a:p>
          <a:p>
            <a:pPr algn="ctr"/>
            <a:r>
              <a:rPr lang="en-US" altLang="ko-KR" sz="800" dirty="0" smtClean="0"/>
              <a:t>OS</a:t>
            </a:r>
            <a:r>
              <a:rPr lang="ko-KR" altLang="en-US" sz="800" dirty="0" smtClean="0"/>
              <a:t>강제종료</a:t>
            </a:r>
            <a:endParaRPr lang="ko-KR" altLang="en-US" sz="800" dirty="0"/>
          </a:p>
        </p:txBody>
      </p:sp>
      <p:sp>
        <p:nvSpPr>
          <p:cNvPr id="12" name="모서리가 둥근 사각형 설명선 11"/>
          <p:cNvSpPr/>
          <p:nvPr/>
        </p:nvSpPr>
        <p:spPr>
          <a:xfrm>
            <a:off x="3853363" y="1779466"/>
            <a:ext cx="870402" cy="244803"/>
          </a:xfrm>
          <a:prstGeom prst="wedgeRoundRectCallout">
            <a:avLst>
              <a:gd name="adj1" fmla="val -8877"/>
              <a:gd name="adj2" fmla="val 1345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/>
              <a:t>13TPS </a:t>
            </a:r>
            <a:r>
              <a:rPr lang="ko-KR" altLang="en-US" sz="900" dirty="0" smtClean="0"/>
              <a:t>유지</a:t>
            </a:r>
            <a:endParaRPr lang="en-US" altLang="ko-KR" sz="900" dirty="0" smtClean="0"/>
          </a:p>
        </p:txBody>
      </p:sp>
      <p:sp>
        <p:nvSpPr>
          <p:cNvPr id="13" name="텍스트 개체 틀 12"/>
          <p:cNvSpPr txBox="1">
            <a:spLocks/>
          </p:cNvSpPr>
          <p:nvPr/>
        </p:nvSpPr>
        <p:spPr>
          <a:xfrm>
            <a:off x="3044385" y="1085107"/>
            <a:ext cx="6468135" cy="26488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just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333333"/>
              </a:buClr>
              <a:buSzTx/>
              <a:buFont typeface="Wingdings" pitchFamily="2" charset="2"/>
              <a:buChar char="v"/>
              <a:tabLst/>
              <a:defRPr/>
            </a:pP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5/22 14:50 ~ 16:00 </a:t>
            </a:r>
            <a:r>
              <a:rPr lang="en-US" altLang="ko-KR" sz="1100" b="1" dirty="0" err="1" smtClean="0">
                <a:solidFill>
                  <a:schemeClr val="tx1"/>
                </a:solidFill>
                <a:latin typeface="맑은 고딕"/>
              </a:rPr>
              <a:t>JBoss</a:t>
            </a: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 EWS/EAP 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/>
              </a:rPr>
              <a:t>가용성테스트</a:t>
            </a:r>
            <a:endParaRPr lang="en-US" altLang="ko-KR" sz="1100" b="1" dirty="0" smtClean="0">
              <a:solidFill>
                <a:schemeClr val="tx1"/>
              </a:solidFill>
              <a:latin typeface="맑은 고딕"/>
            </a:endParaRP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2717386" y="2577165"/>
            <a:ext cx="896389" cy="301256"/>
          </a:xfrm>
          <a:prstGeom prst="wedgeRoundRectCallout">
            <a:avLst>
              <a:gd name="adj1" fmla="val 61951"/>
              <a:gd name="adj2" fmla="val -99152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WAS#1</a:t>
            </a:r>
          </a:p>
          <a:p>
            <a:pPr algn="ctr"/>
            <a:r>
              <a:rPr lang="en-US" altLang="ko-KR" sz="800" dirty="0" smtClean="0"/>
              <a:t>OS</a:t>
            </a:r>
            <a:r>
              <a:rPr lang="ko-KR" altLang="en-US" sz="800" dirty="0" smtClean="0"/>
              <a:t>강제종료</a:t>
            </a:r>
            <a:endParaRPr lang="ko-KR" altLang="en-US" sz="800" dirty="0"/>
          </a:p>
        </p:txBody>
      </p:sp>
      <p:sp>
        <p:nvSpPr>
          <p:cNvPr id="16" name="모서리가 둥근 사각형 설명선 15"/>
          <p:cNvSpPr/>
          <p:nvPr/>
        </p:nvSpPr>
        <p:spPr>
          <a:xfrm>
            <a:off x="1170827" y="4692784"/>
            <a:ext cx="1140824" cy="355121"/>
          </a:xfrm>
          <a:prstGeom prst="wedgeRoundRectCallout">
            <a:avLst>
              <a:gd name="adj1" fmla="val 44280"/>
              <a:gd name="adj2" fmla="val 1422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복합부하구간</a:t>
            </a:r>
            <a:endParaRPr lang="en-US" altLang="ko-KR" sz="900" dirty="0"/>
          </a:p>
          <a:p>
            <a:pPr algn="ctr"/>
            <a:r>
              <a:rPr lang="ko-KR" altLang="en-US" sz="900" dirty="0" smtClean="0"/>
              <a:t>서버 이중</a:t>
            </a:r>
            <a:r>
              <a:rPr lang="ko-KR" altLang="en-US" sz="900" dirty="0"/>
              <a:t>화 </a:t>
            </a:r>
            <a:r>
              <a:rPr lang="ko-KR" altLang="en-US" sz="900" dirty="0" smtClean="0"/>
              <a:t>구성</a:t>
            </a:r>
            <a:endParaRPr lang="en-US" altLang="ko-KR" sz="900" dirty="0" smtClean="0"/>
          </a:p>
        </p:txBody>
      </p:sp>
      <p:sp>
        <p:nvSpPr>
          <p:cNvPr id="19" name="모서리가 둥근 사각형 설명선 18"/>
          <p:cNvSpPr/>
          <p:nvPr/>
        </p:nvSpPr>
        <p:spPr>
          <a:xfrm>
            <a:off x="4288564" y="2677791"/>
            <a:ext cx="896389" cy="301256"/>
          </a:xfrm>
          <a:prstGeom prst="wedgeRoundRectCallout">
            <a:avLst>
              <a:gd name="adj1" fmla="val 61951"/>
              <a:gd name="adj2" fmla="val -99152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DB#2</a:t>
            </a:r>
          </a:p>
          <a:p>
            <a:pPr algn="ctr"/>
            <a:r>
              <a:rPr lang="en-US" altLang="ko-KR" sz="800" dirty="0" smtClean="0"/>
              <a:t>OS</a:t>
            </a:r>
            <a:r>
              <a:rPr lang="ko-KR" altLang="en-US" sz="800" dirty="0" smtClean="0"/>
              <a:t>강제종료</a:t>
            </a:r>
            <a:endParaRPr lang="ko-KR" altLang="en-US" sz="800" dirty="0"/>
          </a:p>
        </p:txBody>
      </p:sp>
      <p:sp>
        <p:nvSpPr>
          <p:cNvPr id="20" name="모서리가 둥근 사각형 설명선 19"/>
          <p:cNvSpPr/>
          <p:nvPr/>
        </p:nvSpPr>
        <p:spPr>
          <a:xfrm>
            <a:off x="6074229" y="4671556"/>
            <a:ext cx="1140824" cy="355121"/>
          </a:xfrm>
          <a:prstGeom prst="wedgeRoundRectCallout">
            <a:avLst>
              <a:gd name="adj1" fmla="val 5"/>
              <a:gd name="adj2" fmla="val 1226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복합부하구간</a:t>
            </a:r>
            <a:endParaRPr lang="en-US" altLang="ko-KR" sz="900" dirty="0"/>
          </a:p>
          <a:p>
            <a:pPr algn="ctr"/>
            <a:r>
              <a:rPr lang="ko-KR" altLang="en-US" sz="900" dirty="0" smtClean="0"/>
              <a:t>서버 이중</a:t>
            </a:r>
            <a:r>
              <a:rPr lang="ko-KR" altLang="en-US" sz="900" dirty="0"/>
              <a:t>화 </a:t>
            </a:r>
            <a:r>
              <a:rPr lang="ko-KR" altLang="en-US" sz="900" dirty="0" smtClean="0"/>
              <a:t>구성</a:t>
            </a:r>
            <a:endParaRPr lang="en-US" altLang="ko-KR" sz="900" dirty="0" smtClean="0"/>
          </a:p>
        </p:txBody>
      </p:sp>
      <p:sp>
        <p:nvSpPr>
          <p:cNvPr id="21" name="모서리가 둥근 사각형 설명선 20"/>
          <p:cNvSpPr/>
          <p:nvPr/>
        </p:nvSpPr>
        <p:spPr>
          <a:xfrm>
            <a:off x="4560613" y="4492625"/>
            <a:ext cx="1248679" cy="301256"/>
          </a:xfrm>
          <a:prstGeom prst="wedgeRoundRectCallout">
            <a:avLst>
              <a:gd name="adj1" fmla="val -3235"/>
              <a:gd name="adj2" fmla="val 132109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+WAS1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+DB1</a:t>
            </a:r>
            <a:r>
              <a:rPr lang="ko-KR" altLang="en-US" sz="800" dirty="0" smtClean="0"/>
              <a:t>대</a:t>
            </a:r>
            <a:endParaRPr lang="ko-KR" altLang="en-US" sz="800" dirty="0"/>
          </a:p>
        </p:txBody>
      </p:sp>
      <p:sp>
        <p:nvSpPr>
          <p:cNvPr id="22" name="모서리가 둥근 사각형 설명선 21"/>
          <p:cNvSpPr/>
          <p:nvPr/>
        </p:nvSpPr>
        <p:spPr>
          <a:xfrm>
            <a:off x="3535680" y="4496976"/>
            <a:ext cx="997809" cy="301256"/>
          </a:xfrm>
          <a:prstGeom prst="wedgeRoundRectCallout">
            <a:avLst>
              <a:gd name="adj1" fmla="val -3235"/>
              <a:gd name="adj2" fmla="val 132109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+WAS1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+DB2</a:t>
            </a:r>
            <a:r>
              <a:rPr lang="ko-KR" altLang="en-US" sz="800" dirty="0" smtClean="0"/>
              <a:t>대</a:t>
            </a:r>
            <a:endParaRPr lang="ko-KR" altLang="en-US" sz="800" dirty="0"/>
          </a:p>
        </p:txBody>
      </p:sp>
      <p:sp>
        <p:nvSpPr>
          <p:cNvPr id="23" name="모서리가 둥근 사각형 설명선 22"/>
          <p:cNvSpPr/>
          <p:nvPr/>
        </p:nvSpPr>
        <p:spPr>
          <a:xfrm>
            <a:off x="2511711" y="4488271"/>
            <a:ext cx="1002865" cy="301256"/>
          </a:xfrm>
          <a:prstGeom prst="wedgeRoundRectCallout">
            <a:avLst>
              <a:gd name="adj1" fmla="val 14132"/>
              <a:gd name="adj2" fmla="val 181252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+WAS2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+DB2</a:t>
            </a:r>
            <a:r>
              <a:rPr lang="ko-KR" altLang="en-US" sz="800" dirty="0" smtClean="0"/>
              <a:t>대</a:t>
            </a:r>
            <a:endParaRPr lang="ko-KR" altLang="en-US" sz="800" dirty="0"/>
          </a:p>
        </p:txBody>
      </p:sp>
      <p:sp>
        <p:nvSpPr>
          <p:cNvPr id="24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결과 분석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(3/3)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7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3550" y="2967335"/>
            <a:ext cx="6438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End Of Document</a:t>
            </a:r>
            <a:endParaRPr lang="ko-KR" altLang="en-U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721712"/>
              </p:ext>
            </p:extLst>
          </p:nvPr>
        </p:nvGraphicFramePr>
        <p:xfrm>
          <a:off x="3065430" y="1271164"/>
          <a:ext cx="3819208" cy="3745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208"/>
              </a:tblGrid>
              <a:tr h="4640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목 차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 개요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o-KR" altLang="en-US" sz="1600" b="1" baseline="0" dirty="0" smtClean="0">
                          <a:solidFill>
                            <a:schemeClr val="tx1"/>
                          </a:solidFill>
                        </a:rPr>
                        <a:t> 테스트 대상 및 주요 시나리오</a:t>
                      </a:r>
                      <a:endParaRPr lang="en-US" altLang="ko-KR" sz="16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altLang="ko-KR" sz="16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시스템 구성</a:t>
                      </a: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테스트 환경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테스트 수행 일정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테스트 결과 </a:t>
                      </a: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요약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이슈 및 조치내역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성능 검증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텍스트 개체 틀 5"/>
          <p:cNvSpPr txBox="1">
            <a:spLocks/>
          </p:cNvSpPr>
          <p:nvPr/>
        </p:nvSpPr>
        <p:spPr>
          <a:xfrm>
            <a:off x="491889" y="455186"/>
            <a:ext cx="7289289" cy="2917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kumimoji="0" lang="ko-KR" altLang="en-US" sz="15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목차 </a:t>
            </a:r>
            <a:r>
              <a:rPr kumimoji="0" lang="en-US" altLang="ko-KR" sz="15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(Table of Contents)</a:t>
            </a:r>
            <a:endParaRPr kumimoji="0" lang="ko-KR" altLang="en-US" sz="1500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개요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44488" y="995206"/>
            <a:ext cx="936104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1) </a:t>
            </a:r>
            <a:r>
              <a:rPr lang="ko-KR" altLang="en-US" sz="1400" b="1" dirty="0" smtClean="0">
                <a:ea typeface="맑은 고딕" pitchFamily="50" charset="-127"/>
              </a:rPr>
              <a:t>목적 및 테스트 대상</a:t>
            </a:r>
            <a:endParaRPr lang="en-US" altLang="ko-KR" sz="1400" b="1" dirty="0" smtClean="0">
              <a:ea typeface="맑은 고딕" pitchFamily="50" charset="-127"/>
            </a:endParaRPr>
          </a:p>
          <a:p>
            <a:pPr marL="447675" indent="-447675">
              <a:lnSpc>
                <a:spcPct val="150000"/>
              </a:lnSpc>
            </a:pPr>
            <a:r>
              <a:rPr kumimoji="0" lang="en-US" altLang="ko-KR" sz="1400" b="1" dirty="0">
                <a:solidFill>
                  <a:srgbClr val="020102"/>
                </a:solidFill>
                <a:ea typeface="맑은 고딕" pitchFamily="50" charset="-127"/>
              </a:rPr>
              <a:t> </a:t>
            </a:r>
            <a:r>
              <a:rPr kumimoji="0" lang="en-US" altLang="ko-KR" sz="1400" b="1" dirty="0" smtClean="0">
                <a:solidFill>
                  <a:srgbClr val="020102"/>
                </a:solidFill>
                <a:ea typeface="맑은 고딕" pitchFamily="50" charset="-127"/>
              </a:rPr>
              <a:t>   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목적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/>
            </a:r>
            <a:b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</a:br>
            <a:r>
              <a:rPr kumimoji="0" lang="en-US" altLang="ko-KR" sz="1200" dirty="0" smtClean="0">
                <a:solidFill>
                  <a:srgbClr val="020102"/>
                </a:solidFill>
                <a:ea typeface="맑은 고딕" pitchFamily="50" charset="-127"/>
              </a:rPr>
              <a:t>-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서비스 오픈 전 시스템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(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가용성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)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테스트를 실시하여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시스템 및 어플리케이션의 구성검증과 향후 발생할 수 있는 장애요소를 </a:t>
            </a:r>
            <a:endParaRPr kumimoji="0" lang="en-US" altLang="ko-KR" sz="120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  <a:p>
            <a:pPr marL="447675" indent="-447675">
              <a:lnSpc>
                <a:spcPct val="150000"/>
              </a:lnSpc>
            </a:pP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       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사전 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확인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/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조치하여 안정성을 확보하는데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있음</a:t>
            </a:r>
            <a:endParaRPr kumimoji="0" lang="en-US" altLang="ko-KR" sz="120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  <a:p>
            <a:pPr marL="447675" indent="-447675">
              <a:lnSpc>
                <a:spcPct val="150000"/>
              </a:lnSpc>
            </a:pPr>
            <a:r>
              <a:rPr kumimoji="0" lang="en-US" altLang="ko-KR" sz="1200" b="1" kern="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1200" b="1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   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테스트 대상</a:t>
            </a:r>
            <a:r>
              <a:rPr kumimoji="0" lang="en-US" altLang="ko-KR" sz="1200" b="1" dirty="0">
                <a:solidFill>
                  <a:srgbClr val="020102"/>
                </a:solidFill>
                <a:ea typeface="맑은 고딕" pitchFamily="50" charset="-127"/>
              </a:rPr>
              <a:t/>
            </a:r>
            <a:br>
              <a:rPr kumimoji="0" lang="en-US" altLang="ko-KR" sz="1200" b="1" dirty="0">
                <a:solidFill>
                  <a:srgbClr val="020102"/>
                </a:solidFill>
                <a:ea typeface="맑은 고딕" pitchFamily="50" charset="-127"/>
              </a:rPr>
            </a:br>
            <a:r>
              <a:rPr kumimoji="0" lang="en-US" altLang="ko-KR" sz="1200" dirty="0">
                <a:solidFill>
                  <a:srgbClr val="020102"/>
                </a:solidFill>
                <a:ea typeface="맑은 고딕" pitchFamily="50" charset="-127"/>
              </a:rPr>
              <a:t>- 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인터넷공통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(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브랜드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-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외주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, e-Marketplace, 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임직원 알뜰시장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)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업무의 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ko-KR" altLang="en-US" sz="1200" dirty="0" err="1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미들웨어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(</a:t>
            </a:r>
            <a:r>
              <a:rPr kumimoji="0" lang="en-US" altLang="ko-KR" sz="1200" dirty="0" err="1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JBoss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EWS/EAP)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및 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DBMS 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이중화 구성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검증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0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668498" y="5533917"/>
            <a:ext cx="4817902" cy="24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200" spc="-50" dirty="0" smtClean="0">
                <a:ea typeface="맑은 고딕" pitchFamily="50" charset="-127"/>
              </a:rPr>
              <a:t>HW(</a:t>
            </a:r>
            <a:r>
              <a:rPr kumimoji="0" lang="ko-KR" altLang="en-US" sz="1200" spc="-50" dirty="0" smtClean="0">
                <a:ea typeface="맑은 고딕" pitchFamily="50" charset="-127"/>
              </a:rPr>
              <a:t>가상화</a:t>
            </a:r>
            <a:r>
              <a:rPr kumimoji="0" lang="en-US" altLang="ko-KR" sz="1200" spc="-50" dirty="0" smtClean="0">
                <a:ea typeface="맑은 고딕" pitchFamily="50" charset="-127"/>
              </a:rPr>
              <a:t>)</a:t>
            </a:r>
            <a:r>
              <a:rPr kumimoji="0" lang="ko-KR" altLang="en-US" sz="1200" spc="-50" dirty="0" smtClean="0">
                <a:ea typeface="맑은 고딕" pitchFamily="50" charset="-127"/>
              </a:rPr>
              <a:t>부문 테스트는 </a:t>
            </a:r>
            <a:r>
              <a:rPr kumimoji="0" lang="en-US" altLang="ko-KR" sz="1200" spc="-50" dirty="0" smtClean="0">
                <a:ea typeface="맑은 고딕" pitchFamily="50" charset="-127"/>
              </a:rPr>
              <a:t>FIDO </a:t>
            </a:r>
            <a:r>
              <a:rPr kumimoji="0" lang="ko-KR" altLang="en-US" sz="1200" spc="-50" dirty="0" smtClean="0">
                <a:ea typeface="맑은 고딕" pitchFamily="50" charset="-127"/>
              </a:rPr>
              <a:t>가용성테스트</a:t>
            </a:r>
            <a:r>
              <a:rPr kumimoji="0" lang="en-US" altLang="ko-KR" sz="1200" spc="-50" dirty="0" smtClean="0">
                <a:ea typeface="맑은 고딕" pitchFamily="50" charset="-127"/>
              </a:rPr>
              <a:t> </a:t>
            </a:r>
            <a:r>
              <a:rPr kumimoji="0" lang="ko-KR" altLang="en-US" sz="1200" spc="-50" dirty="0" smtClean="0">
                <a:ea typeface="맑은 고딕" pitchFamily="50" charset="-127"/>
              </a:rPr>
              <a:t>결과</a:t>
            </a:r>
            <a:r>
              <a:rPr kumimoji="0" lang="ko-KR" altLang="en-US" sz="1200" spc="-50" dirty="0">
                <a:ea typeface="맑은 고딕" pitchFamily="50" charset="-127"/>
              </a:rPr>
              <a:t>로 </a:t>
            </a:r>
            <a:r>
              <a:rPr kumimoji="0" lang="ko-KR" altLang="en-US" sz="1200" spc="-50" dirty="0" smtClean="0">
                <a:ea typeface="맑은 고딕" pitchFamily="50" charset="-127"/>
              </a:rPr>
              <a:t>대체함</a:t>
            </a:r>
            <a:endParaRPr kumimoji="0" lang="en-US" altLang="ko-KR" sz="1200" dirty="0" smtClean="0"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77214" y="5604285"/>
            <a:ext cx="108000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488868"/>
              </p:ext>
            </p:extLst>
          </p:nvPr>
        </p:nvGraphicFramePr>
        <p:xfrm>
          <a:off x="344483" y="2939754"/>
          <a:ext cx="9217029" cy="2377116"/>
        </p:xfrm>
        <a:graphic>
          <a:graphicData uri="http://schemas.openxmlformats.org/drawingml/2006/table">
            <a:tbl>
              <a:tblPr/>
              <a:tblGrid>
                <a:gridCol w="748149"/>
                <a:gridCol w="2117220"/>
                <a:gridCol w="2117220"/>
                <a:gridCol w="2117220"/>
                <a:gridCol w="2117220"/>
              </a:tblGrid>
              <a:tr h="349494">
                <a:tc row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en-US" sz="1400" b="1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테스트</a:t>
                      </a: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</a:tr>
              <a:tr h="342853">
                <a:tc vMerge="1"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가용성</a:t>
                      </a:r>
                      <a:r>
                        <a:rPr lang="en-US" altLang="ko-KR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  <a:endParaRPr lang="en-US" altLang="ko-KR" sz="13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성능</a:t>
                      </a:r>
                      <a:r>
                        <a:rPr lang="en-US" altLang="ko-KR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부하</a:t>
                      </a:r>
                      <a:r>
                        <a:rPr lang="en-US" altLang="ko-KR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  <a:endParaRPr lang="en-US" altLang="ko-KR" sz="13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및 복구 테스트</a:t>
                      </a:r>
                      <a:endParaRPr lang="en-US" altLang="ko-KR" sz="13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FS</a:t>
                      </a:r>
                      <a:r>
                        <a:rPr lang="ko-KR" altLang="en-US" sz="1300" b="1" baseline="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테스트</a:t>
                      </a:r>
                      <a:endParaRPr lang="en-US" altLang="ko-KR" sz="13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</a:tr>
              <a:tr h="126463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내용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H/W(VM)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이중화 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AP/DBMS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이중화  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시스템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(OS)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이중화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</a:t>
                      </a:r>
                      <a:endParaRPr kumimoji="1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핵심업무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어플리케이션에 대한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성능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부하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데이터 유실 상황을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대비한 내장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외장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디스크영역에 대한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백업 및 복구테스트</a:t>
                      </a:r>
                      <a:endParaRPr kumimoji="1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어플리케이션 소스 영역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및 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WEB/WAS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엔진 복구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검증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13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주관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센터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/PJT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센터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센터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/PJT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직사각형 22"/>
          <p:cNvSpPr/>
          <p:nvPr/>
        </p:nvSpPr>
        <p:spPr>
          <a:xfrm>
            <a:off x="5329648" y="3627817"/>
            <a:ext cx="4231863" cy="1287173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>
            <a:off x="668524" y="5774655"/>
            <a:ext cx="5102081" cy="24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200" spc="-50" dirty="0" smtClean="0">
                <a:ea typeface="맑은 고딕" pitchFamily="50" charset="-127"/>
              </a:rPr>
              <a:t>성능</a:t>
            </a:r>
            <a:r>
              <a:rPr kumimoji="0" lang="en-US" altLang="ko-KR" sz="1200" spc="-50" dirty="0" smtClean="0">
                <a:ea typeface="맑은 고딕" pitchFamily="50" charset="-127"/>
              </a:rPr>
              <a:t>(</a:t>
            </a:r>
            <a:r>
              <a:rPr kumimoji="0" lang="ko-KR" altLang="en-US" sz="1200" spc="-50" dirty="0" smtClean="0">
                <a:ea typeface="맑은 고딕" pitchFamily="50" charset="-127"/>
              </a:rPr>
              <a:t>부하</a:t>
            </a:r>
            <a:r>
              <a:rPr kumimoji="0" lang="en-US" altLang="ko-KR" sz="1200" spc="-50" dirty="0" smtClean="0">
                <a:ea typeface="맑은 고딕" pitchFamily="50" charset="-127"/>
              </a:rPr>
              <a:t>)</a:t>
            </a:r>
            <a:r>
              <a:rPr kumimoji="0" lang="ko-KR" altLang="en-US" sz="1200" spc="-50" dirty="0" smtClean="0">
                <a:ea typeface="맑은 고딕" pitchFamily="50" charset="-127"/>
              </a:rPr>
              <a:t>테스트는 가용성테스트 시 추가 부하 발생</a:t>
            </a:r>
            <a:r>
              <a:rPr kumimoji="0" lang="ko-KR" altLang="en-US" sz="1200" spc="-50" dirty="0">
                <a:ea typeface="맑은 고딕" pitchFamily="50" charset="-127"/>
              </a:rPr>
              <a:t>을 </a:t>
            </a:r>
            <a:r>
              <a:rPr kumimoji="0" lang="ko-KR" altLang="en-US" sz="1200" spc="-50" dirty="0" smtClean="0">
                <a:ea typeface="맑은 고딕" pitchFamily="50" charset="-127"/>
              </a:rPr>
              <a:t>통해 성능을 검증함</a:t>
            </a:r>
            <a:endParaRPr kumimoji="0" lang="en-US" altLang="ko-KR" sz="1200" dirty="0" smtClean="0"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477214" y="5841907"/>
            <a:ext cx="108000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074906" y="4161802"/>
            <a:ext cx="2125494" cy="48711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96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개요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44488" y="995206"/>
            <a:ext cx="936104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2) </a:t>
            </a:r>
            <a:r>
              <a:rPr lang="ko-KR" altLang="en-US" sz="1400" b="1" dirty="0" err="1" smtClean="0">
                <a:ea typeface="맑은 고딕" pitchFamily="50" charset="-127"/>
              </a:rPr>
              <a:t>비기능</a:t>
            </a:r>
            <a:r>
              <a:rPr lang="ko-KR" altLang="en-US" sz="1400" b="1" dirty="0" smtClean="0">
                <a:ea typeface="맑은 고딕" pitchFamily="50" charset="-127"/>
              </a:rPr>
              <a:t> 품질 목표 지표</a:t>
            </a:r>
            <a:endParaRPr lang="en-US" altLang="ko-KR" sz="1400" b="1" dirty="0" smtClean="0">
              <a:ea typeface="맑은 고딕" pitchFamily="50" charset="-127"/>
            </a:endParaRPr>
          </a:p>
          <a:p>
            <a:pPr marL="447675" lvl="0" indent="-447675">
              <a:lnSpc>
                <a:spcPct val="150000"/>
              </a:lnSpc>
            </a:pPr>
            <a:r>
              <a:rPr kumimoji="0" lang="en-US" altLang="ko-KR" sz="1200" b="1" dirty="0">
                <a:solidFill>
                  <a:srgbClr val="020102"/>
                </a:solidFill>
                <a:latin typeface="+mn-ea"/>
                <a:ea typeface="+mn-ea"/>
              </a:rPr>
              <a:t> </a:t>
            </a:r>
            <a:r>
              <a:rPr kumimoji="0" lang="en-US" altLang="ko-KR" sz="1200" b="1" dirty="0" smtClean="0">
                <a:solidFill>
                  <a:srgbClr val="020102"/>
                </a:solidFill>
                <a:latin typeface="+mn-ea"/>
                <a:ea typeface="+mn-ea"/>
              </a:rPr>
              <a:t>   - </a:t>
            </a:r>
            <a:r>
              <a:rPr lang="ko-KR" altLang="en-US" sz="1200" kern="0" dirty="0" err="1" smtClean="0">
                <a:solidFill>
                  <a:prstClr val="black"/>
                </a:solidFill>
                <a:latin typeface="+mn-ea"/>
                <a:ea typeface="+mn-ea"/>
              </a:rPr>
              <a:t>레거시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r>
              <a:rPr lang="ko-KR" altLang="en-US" sz="1200" kern="0" dirty="0">
                <a:solidFill>
                  <a:prstClr val="black"/>
                </a:solidFill>
                <a:latin typeface="+mn-ea"/>
                <a:ea typeface="+mn-ea"/>
              </a:rPr>
              <a:t>업무의 경우 현재 정의된 목표 지표는 없으며</a:t>
            </a:r>
            <a:r>
              <a:rPr lang="en-US" altLang="ko-KR" sz="1200" kern="0" dirty="0">
                <a:solidFill>
                  <a:prstClr val="black"/>
                </a:solidFill>
                <a:latin typeface="+mn-ea"/>
                <a:ea typeface="+mn-ea"/>
              </a:rPr>
              <a:t>, </a:t>
            </a:r>
            <a:r>
              <a:rPr lang="ko-KR" altLang="en-US" sz="1200" kern="0" dirty="0">
                <a:solidFill>
                  <a:prstClr val="black"/>
                </a:solidFill>
                <a:latin typeface="+mn-ea"/>
                <a:ea typeface="+mn-ea"/>
              </a:rPr>
              <a:t>가용성테스트를 통해 디지털채널 지표와 비교</a:t>
            </a:r>
            <a:r>
              <a:rPr lang="en-US" altLang="ko-KR" sz="1200" kern="0" dirty="0">
                <a:solidFill>
                  <a:prstClr val="black"/>
                </a:solidFill>
                <a:latin typeface="+mn-ea"/>
                <a:ea typeface="+mn-ea"/>
              </a:rPr>
              <a:t>/</a:t>
            </a:r>
            <a:r>
              <a:rPr lang="ko-KR" altLang="en-US" sz="1200" kern="0" dirty="0">
                <a:solidFill>
                  <a:prstClr val="black"/>
                </a:solidFill>
                <a:latin typeface="+mn-ea"/>
                <a:ea typeface="+mn-ea"/>
              </a:rPr>
              <a:t>분석하여 지표를 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신규로</a:t>
            </a:r>
            <a:endParaRPr lang="en-US" altLang="ko-KR" sz="1200" kern="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marL="447675" lvl="0" indent="-447675">
              <a:lnSpc>
                <a:spcPct val="150000"/>
              </a:lnSpc>
            </a:pPr>
            <a:r>
              <a:rPr lang="en-US" altLang="ko-KR" sz="1200" kern="0" dirty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r>
              <a:rPr lang="en-US" altLang="ko-KR" sz="1200" kern="0" dirty="0" smtClean="0">
                <a:solidFill>
                  <a:prstClr val="black"/>
                </a:solidFill>
                <a:latin typeface="+mn-ea"/>
                <a:ea typeface="+mn-ea"/>
              </a:rPr>
              <a:t>     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정의함</a:t>
            </a:r>
            <a:endParaRPr lang="ko-KR" altLang="en-US" sz="1200" kern="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graphicFrame>
        <p:nvGraphicFramePr>
          <p:cNvPr id="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089281"/>
              </p:ext>
            </p:extLst>
          </p:nvPr>
        </p:nvGraphicFramePr>
        <p:xfrm>
          <a:off x="523876" y="1980952"/>
          <a:ext cx="8714128" cy="3656774"/>
        </p:xfrm>
        <a:graphic>
          <a:graphicData uri="http://schemas.openxmlformats.org/drawingml/2006/table">
            <a:tbl>
              <a:tblPr/>
              <a:tblGrid>
                <a:gridCol w="1416019"/>
                <a:gridCol w="1751888"/>
                <a:gridCol w="2512464"/>
                <a:gridCol w="1452785"/>
                <a:gridCol w="905854"/>
                <a:gridCol w="675118"/>
              </a:tblGrid>
              <a:tr h="283639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품질속성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비기능</a:t>
                      </a: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항목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비기능</a:t>
                      </a: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항목 측정 지표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기준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시스템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비고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</a:tr>
              <a:tr h="2836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ITC</a:t>
                      </a:r>
                      <a:endParaRPr kumimoji="1" lang="ko-KR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32389">
                <a:tc rowSpan="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안정성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가용성</a:t>
                      </a:r>
                    </a:p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(Reliability/Availability)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서비스 지원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서버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업무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Y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439985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WEB 1-Instance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 서비스 무중단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업무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Y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439985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WAS 1-Instance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업무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Y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332389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가용 시간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24*365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가동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HA A-A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초</a:t>
                      </a:r>
                    </a:p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A-S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는 개별 정의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Y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332389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Failover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</a:p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기본적으로 가용성 테스트 이후 확정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WEB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Failover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실시간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332389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WAS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Failover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실시간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439985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서비스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Failback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시간</a:t>
                      </a:r>
                    </a:p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기본적으로 가용성 테스트 이후 확정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 1-instance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장애시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Failback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시간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전사 동일 기준 적용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439985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WAS 1-instance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장애시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Failback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시간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전사 동일 기준 적용</a:t>
                      </a:r>
                    </a:p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인스턴스당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687766" y="5790249"/>
            <a:ext cx="4817902" cy="24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100" spc="-50" dirty="0" smtClean="0">
                <a:ea typeface="맑은 고딕" pitchFamily="50" charset="-127"/>
              </a:rPr>
              <a:t>디지털채널 </a:t>
            </a:r>
            <a:r>
              <a:rPr kumimoji="0" lang="ko-KR" altLang="en-US" sz="1100" spc="-50" dirty="0" err="1" smtClean="0">
                <a:ea typeface="맑은 고딕" pitchFamily="50" charset="-127"/>
              </a:rPr>
              <a:t>비기능</a:t>
            </a:r>
            <a:r>
              <a:rPr kumimoji="0" lang="ko-KR" altLang="en-US" sz="1100" spc="-50" dirty="0" smtClean="0">
                <a:ea typeface="맑은 고딕" pitchFamily="50" charset="-127"/>
              </a:rPr>
              <a:t> 품질 목표 지표 기준</a:t>
            </a:r>
            <a:endParaRPr kumimoji="0" lang="en-US" altLang="ko-KR" sz="1100" dirty="0" smtClean="0"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45582" y="5860657"/>
            <a:ext cx="108000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41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대상 및 주요 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44488" y="995206"/>
            <a:ext cx="9361040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1</a:t>
            </a:r>
            <a:r>
              <a:rPr lang="en-US" altLang="ko-KR" sz="1400" b="1" dirty="0" smtClean="0">
                <a:ea typeface="맑은 고딕" pitchFamily="50" charset="-127"/>
              </a:rPr>
              <a:t>) </a:t>
            </a:r>
            <a:r>
              <a:rPr lang="ko-KR" altLang="en-US" sz="1400" b="1" dirty="0" smtClean="0">
                <a:ea typeface="맑은 고딕" pitchFamily="50" charset="-127"/>
              </a:rPr>
              <a:t>가용성테스트 대상 시스템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374374"/>
              </p:ext>
            </p:extLst>
          </p:nvPr>
        </p:nvGraphicFramePr>
        <p:xfrm>
          <a:off x="523876" y="1454441"/>
          <a:ext cx="8824309" cy="2499123"/>
        </p:xfrm>
        <a:graphic>
          <a:graphicData uri="http://schemas.openxmlformats.org/drawingml/2006/table">
            <a:tbl>
              <a:tblPr/>
              <a:tblGrid>
                <a:gridCol w="1125462"/>
                <a:gridCol w="1439228"/>
                <a:gridCol w="1704940"/>
                <a:gridCol w="2413558"/>
                <a:gridCol w="2141121"/>
              </a:tblGrid>
              <a:tr h="310520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구분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서버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시스템 정보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비고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</a:tr>
              <a:tr h="24330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CPU/MEM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버전정보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624847">
                <a:tc row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인터넷공통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(PITC)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pitcwb0a/0b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 / 32G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Linux 7.2</a:t>
                      </a:r>
                    </a:p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v3.1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nutanix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6436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pitcap0a/0b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 / 36G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Linux 7.2</a:t>
                      </a:r>
                    </a:p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v7.0.4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nutanix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643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pitcdb0a/0b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 / 96G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Linux 7.2</a:t>
                      </a:r>
                    </a:p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11gR2 + Raw device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nutanix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756134" y="4132360"/>
            <a:ext cx="6550522" cy="24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400" spc="-50" dirty="0" smtClean="0">
                <a:ea typeface="맑은 고딕" pitchFamily="50" charset="-127"/>
              </a:rPr>
              <a:t>테스</a:t>
            </a:r>
            <a:r>
              <a:rPr kumimoji="0" lang="ko-KR" altLang="en-US" sz="1400" spc="-50" dirty="0">
                <a:ea typeface="맑은 고딕" pitchFamily="50" charset="-127"/>
              </a:rPr>
              <a:t>트 </a:t>
            </a:r>
            <a:r>
              <a:rPr kumimoji="0" lang="ko-KR" altLang="en-US" sz="1400" spc="-50" dirty="0" smtClean="0">
                <a:ea typeface="맑은 고딕" pitchFamily="50" charset="-127"/>
              </a:rPr>
              <a:t>대상 업무 </a:t>
            </a:r>
            <a:r>
              <a:rPr kumimoji="0" lang="en-US" altLang="ko-KR" sz="1400" spc="-50" dirty="0" smtClean="0">
                <a:ea typeface="맑은 고딕" pitchFamily="50" charset="-127"/>
              </a:rPr>
              <a:t>: </a:t>
            </a:r>
            <a:r>
              <a:rPr kumimoji="0" lang="ko-KR" altLang="en-US" sz="1400" spc="-50" dirty="0" smtClean="0">
                <a:ea typeface="맑은 고딕" pitchFamily="50" charset="-127"/>
              </a:rPr>
              <a:t>브랜드관리</a:t>
            </a:r>
            <a:r>
              <a:rPr kumimoji="0" lang="en-US" altLang="ko-KR" sz="1400" spc="-50" dirty="0" smtClean="0">
                <a:ea typeface="맑은 고딕" pitchFamily="50" charset="-127"/>
              </a:rPr>
              <a:t>-</a:t>
            </a:r>
            <a:r>
              <a:rPr kumimoji="0" lang="ko-KR" altLang="en-US" sz="1400" spc="-50" dirty="0" smtClean="0">
                <a:ea typeface="맑은 고딕" pitchFamily="50" charset="-127"/>
              </a:rPr>
              <a:t>외주</a:t>
            </a:r>
            <a:r>
              <a:rPr kumimoji="0" lang="en-US" altLang="ko-KR" sz="1400" spc="-50" dirty="0" smtClean="0">
                <a:ea typeface="맑은 고딕" pitchFamily="50" charset="-127"/>
              </a:rPr>
              <a:t>(ms7), </a:t>
            </a:r>
            <a:r>
              <a:rPr kumimoji="0" lang="ko-KR" altLang="en-US" sz="1400" spc="-50" dirty="0" smtClean="0">
                <a:ea typeface="맑은 고딕" pitchFamily="50" charset="-127"/>
              </a:rPr>
              <a:t>임직원 알뜰시장</a:t>
            </a:r>
            <a:r>
              <a:rPr kumimoji="0" lang="en-US" altLang="ko-KR" sz="1400" spc="-50" dirty="0" smtClean="0">
                <a:ea typeface="맑은 고딕" pitchFamily="50" charset="-127"/>
              </a:rPr>
              <a:t>(pq1), e-Marketplace(be1)</a:t>
            </a:r>
            <a:endParaRPr kumimoji="0" lang="en-US" altLang="ko-KR" sz="1400" dirty="0" smtClean="0"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45581" y="4219860"/>
            <a:ext cx="146839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1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대상 및 주요 시나리오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(1/2)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72947"/>
              </p:ext>
            </p:extLst>
          </p:nvPr>
        </p:nvGraphicFramePr>
        <p:xfrm>
          <a:off x="495300" y="2254226"/>
          <a:ext cx="8990223" cy="3554060"/>
        </p:xfrm>
        <a:graphic>
          <a:graphicData uri="http://schemas.openxmlformats.org/drawingml/2006/table">
            <a:tbl>
              <a:tblPr/>
              <a:tblGrid>
                <a:gridCol w="1112783"/>
                <a:gridCol w="2325556"/>
                <a:gridCol w="3526840"/>
                <a:gridCol w="2025044"/>
              </a:tblGrid>
              <a:tr h="3129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세부내용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4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백업수행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FS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운영서버 전체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FS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확인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DB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운영서버 전체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확인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5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F/S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FS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성능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임직원 알뜰시장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브랜드관리 복구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WEB, WAS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엔진 복구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시간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성능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확인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5478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DBMS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전체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 Full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시간 확인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시스템별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24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 이내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SYSTEM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SYSTEM 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파일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일반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일반 업무 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파일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Temporary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Temporary 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파일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컨트롤 파일 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Controlfile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 Redo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로그 파일 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Redo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로그 파일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7. </a:t>
                      </a: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온라인 백업 중 시스템 장애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Online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백업 도중 시스템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장애시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복구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344488" y="995206"/>
            <a:ext cx="936104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2) </a:t>
            </a:r>
            <a:r>
              <a:rPr lang="ko-KR" altLang="en-US" sz="1400" b="1" dirty="0" smtClean="0">
                <a:ea typeface="맑은 고딕" pitchFamily="50" charset="-127"/>
              </a:rPr>
              <a:t>테스트 항목 및 주요 시나리오</a:t>
            </a:r>
            <a:endParaRPr lang="en-US" altLang="ko-KR" sz="1400" b="1" dirty="0" smtClean="0">
              <a:ea typeface="맑은 고딕" pitchFamily="50" charset="-127"/>
            </a:endParaRPr>
          </a:p>
          <a:p>
            <a:pPr marL="447675" lvl="0" indent="-447675">
              <a:lnSpc>
                <a:spcPct val="150000"/>
              </a:lnSpc>
            </a:pPr>
            <a:r>
              <a:rPr kumimoji="0" lang="en-US" altLang="ko-KR" sz="1200" b="1" dirty="0">
                <a:solidFill>
                  <a:srgbClr val="020102"/>
                </a:solidFill>
                <a:latin typeface="+mn-ea"/>
                <a:ea typeface="+mn-ea"/>
              </a:rPr>
              <a:t> </a:t>
            </a:r>
            <a:r>
              <a:rPr kumimoji="0" lang="en-US" altLang="ko-KR" sz="1200" b="1" dirty="0" smtClean="0">
                <a:solidFill>
                  <a:srgbClr val="020102"/>
                </a:solidFill>
                <a:latin typeface="+mn-ea"/>
                <a:ea typeface="+mn-ea"/>
              </a:rPr>
              <a:t>   - 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가용성테스트 항목은 아래와 같으며</a:t>
            </a:r>
            <a:r>
              <a:rPr lang="en-US" altLang="ko-KR" sz="1200" kern="0" dirty="0" smtClean="0">
                <a:solidFill>
                  <a:prstClr val="black"/>
                </a:solidFill>
                <a:latin typeface="+mn-ea"/>
                <a:ea typeface="+mn-ea"/>
              </a:rPr>
              <a:t>, 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항목별 시나리오에 따라 테스트를 수행하여 서비스 이상유무를 검증함</a:t>
            </a:r>
            <a:endParaRPr lang="ko-KR" altLang="en-US" sz="1200" kern="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95300" y="1854226"/>
            <a:ext cx="1666786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백업</a:t>
            </a: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/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복구테스트</a:t>
            </a:r>
          </a:p>
        </p:txBody>
      </p:sp>
    </p:spTree>
    <p:extLst>
      <p:ext uri="{BB962C8B-B14F-4D97-AF65-F5344CB8AC3E}">
        <p14:creationId xmlns:p14="http://schemas.microsoft.com/office/powerpoint/2010/main" val="148749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대상 및 주요 시나리오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(2/2)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725767"/>
              </p:ext>
            </p:extLst>
          </p:nvPr>
        </p:nvGraphicFramePr>
        <p:xfrm>
          <a:off x="495300" y="1638928"/>
          <a:ext cx="8990223" cy="3872732"/>
        </p:xfrm>
        <a:graphic>
          <a:graphicData uri="http://schemas.openxmlformats.org/drawingml/2006/table">
            <a:tbl>
              <a:tblPr/>
              <a:tblGrid>
                <a:gridCol w="1112783"/>
                <a:gridCol w="2325556"/>
                <a:gridCol w="3543931"/>
                <a:gridCol w="2007953"/>
              </a:tblGrid>
              <a:tr h="3129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세부내용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48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이중화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WEB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강제종료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이중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서버를 통한 서비스 정상 제공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WAS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강제종료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이중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WAS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서버를 통한 서비스 정상 제공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5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DB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강제종료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이중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DB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서버를 통한 서비스 정상 제공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5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다중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강제종료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WEB, WAS, DB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다중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강제종료 후 서비스 정상 제공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547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Admin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Admin Instance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 종료 후 서비스 정상 제공유무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Managed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Managed Instance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 종료 후 서비스 정상 제공유무 검증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Admin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Admin Instance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 종료 후 서비스 정상 제공유무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Managed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Managed Instance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 종료 후 서비스 정상 제공유무 검증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직사각형 11"/>
          <p:cNvSpPr/>
          <p:nvPr/>
        </p:nvSpPr>
        <p:spPr>
          <a:xfrm>
            <a:off x="495300" y="1204744"/>
            <a:ext cx="2512820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OS/</a:t>
            </a:r>
            <a:r>
              <a:rPr kumimoji="0" lang="ko-KR" altLang="en-US" sz="1400" b="1" kern="0" dirty="0" err="1" smtClean="0">
                <a:solidFill>
                  <a:prstClr val="white"/>
                </a:solidFill>
                <a:latin typeface="맑은 고딕"/>
                <a:ea typeface="맑은 고딕"/>
              </a:rPr>
              <a:t>미들웨어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 이중화 테스트</a:t>
            </a:r>
          </a:p>
        </p:txBody>
      </p:sp>
    </p:spTree>
    <p:extLst>
      <p:ext uri="{BB962C8B-B14F-4D97-AF65-F5344CB8AC3E}">
        <p14:creationId xmlns:p14="http://schemas.microsoft.com/office/powerpoint/2010/main" val="34837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시스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템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구성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45724" y="1083060"/>
            <a:ext cx="8496943" cy="2601437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929" b="1" kern="0" smtClean="0">
              <a:solidFill>
                <a:srgbClr val="749FF4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" name="모서리가 둥근 직사각형 227"/>
          <p:cNvSpPr>
            <a:spLocks noChangeArrowheads="1"/>
          </p:cNvSpPr>
          <p:nvPr/>
        </p:nvSpPr>
        <p:spPr bwMode="auto">
          <a:xfrm>
            <a:off x="971070" y="1014423"/>
            <a:ext cx="1362857" cy="129723"/>
          </a:xfrm>
          <a:prstGeom prst="roundRect">
            <a:avLst>
              <a:gd name="adj" fmla="val 0"/>
            </a:avLst>
          </a:prstGeom>
          <a:solidFill>
            <a:srgbClr val="000066"/>
          </a:solidFill>
          <a:ln w="15875" algn="ctr">
            <a:solidFill>
              <a:srgbClr val="8064A2">
                <a:lumMod val="75000"/>
              </a:srgb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운</a:t>
            </a:r>
            <a:r>
              <a:rPr kumimoji="0" lang="ko-KR" altLang="en-US" sz="857" b="1" kern="0" dirty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영 </a:t>
            </a: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[</a:t>
            </a:r>
            <a:r>
              <a:rPr kumimoji="0" lang="ko-KR" altLang="en-US" sz="8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수원센터</a:t>
            </a: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]</a:t>
            </a:r>
            <a:endParaRPr kumimoji="0" lang="en-US" altLang="ko-KR" sz="857" b="1" kern="0" dirty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45725" y="3786654"/>
            <a:ext cx="6912768" cy="2171548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929" b="1" kern="0" smtClean="0">
              <a:solidFill>
                <a:srgbClr val="749FF4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8" name="모서리가 둥근 직사각형 227"/>
          <p:cNvSpPr>
            <a:spLocks noChangeArrowheads="1"/>
          </p:cNvSpPr>
          <p:nvPr/>
        </p:nvSpPr>
        <p:spPr bwMode="auto">
          <a:xfrm>
            <a:off x="971070" y="3718016"/>
            <a:ext cx="1362857" cy="129723"/>
          </a:xfrm>
          <a:prstGeom prst="roundRect">
            <a:avLst>
              <a:gd name="adj" fmla="val 0"/>
            </a:avLst>
          </a:prstGeom>
          <a:solidFill>
            <a:srgbClr val="000066"/>
          </a:solidFill>
          <a:ln w="15875" algn="ctr">
            <a:solidFill>
              <a:srgbClr val="8064A2">
                <a:lumMod val="75000"/>
              </a:srgb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DR/</a:t>
            </a:r>
            <a:r>
              <a:rPr kumimoji="0" lang="ko-KR" altLang="en-US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개발 </a:t>
            </a: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[</a:t>
            </a:r>
            <a:r>
              <a:rPr kumimoji="0" lang="ko-KR" altLang="en-US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과천센터</a:t>
            </a: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]</a:t>
            </a:r>
            <a:endParaRPr kumimoji="0" lang="en-US" altLang="ko-KR" sz="857" b="1" kern="0" dirty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712871" y="1650634"/>
            <a:ext cx="1094723" cy="64711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557330" y="1644465"/>
            <a:ext cx="1094723" cy="65328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195293" y="2706397"/>
            <a:ext cx="1094723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039752" y="2706276"/>
            <a:ext cx="1094723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95368" y="1621167"/>
            <a:ext cx="1094723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671277" y="1606248"/>
            <a:ext cx="1094723" cy="150331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039826" y="1621046"/>
            <a:ext cx="1094723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515736" y="1601852"/>
            <a:ext cx="1094723" cy="150331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7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1557582" y="1397844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>
          <a:xfrm>
            <a:off x="1569933" y="1616688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WEB/WAS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69933" y="1824447"/>
            <a:ext cx="999495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0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193026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1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52309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2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073656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3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660861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4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21776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5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800938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6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940307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스마트워크 </a:t>
            </a: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플레이스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2720609" y="1621975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WEB/WAS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720609" y="1829733"/>
            <a:ext cx="999495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9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1935550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0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52837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1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07894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2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666147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3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223051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4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80622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5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94559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스마트워크 </a:t>
            </a: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플레이스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36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2702427" y="1405486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081672" y="1411694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직사각형 37"/>
          <p:cNvSpPr/>
          <p:nvPr/>
        </p:nvSpPr>
        <p:spPr>
          <a:xfrm>
            <a:off x="4094024" y="1654177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9" name="AutoShape 47" descr="엠보싱 작은상자(Gray_Ver)"/>
          <p:cNvSpPr>
            <a:spLocks noChangeArrowheads="1"/>
          </p:cNvSpPr>
          <p:nvPr/>
        </p:nvSpPr>
        <p:spPr bwMode="auto">
          <a:xfrm>
            <a:off x="4091681" y="1859642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244700" y="1659463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1" name="AutoShape 47" descr="엠보싱 작은상자(Gray_Ver)"/>
          <p:cNvSpPr>
            <a:spLocks noChangeArrowheads="1"/>
          </p:cNvSpPr>
          <p:nvPr/>
        </p:nvSpPr>
        <p:spPr bwMode="auto">
          <a:xfrm>
            <a:off x="5242357" y="186492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42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226517" y="1419336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AutoShape 47" descr="엠보싱 작은상자(Gray_Ver)"/>
          <p:cNvSpPr>
            <a:spLocks noChangeArrowheads="1"/>
          </p:cNvSpPr>
          <p:nvPr/>
        </p:nvSpPr>
        <p:spPr bwMode="auto">
          <a:xfrm>
            <a:off x="5058735" y="1882859"/>
            <a:ext cx="243245" cy="76860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 defTabSz="914400">
              <a:tabLst>
                <a:tab pos="682625" algn="l"/>
                <a:tab pos="5472113" algn="r"/>
              </a:tabLst>
            </a:pPr>
            <a:r>
              <a:rPr kumimoji="0"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kumimoji="0"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pic>
        <p:nvPicPr>
          <p:cNvPr id="44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081672" y="2483705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직사각형 44"/>
          <p:cNvSpPr/>
          <p:nvPr/>
        </p:nvSpPr>
        <p:spPr>
          <a:xfrm>
            <a:off x="4094024" y="2726187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6" name="AutoShape 47" descr="엠보싱 작은상자(Gray_Ver)"/>
          <p:cNvSpPr>
            <a:spLocks noChangeArrowheads="1"/>
          </p:cNvSpPr>
          <p:nvPr/>
        </p:nvSpPr>
        <p:spPr bwMode="auto">
          <a:xfrm>
            <a:off x="4091681" y="293165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244700" y="2731473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8" name="AutoShape 47" descr="엠보싱 작은상자(Gray_Ver)"/>
          <p:cNvSpPr>
            <a:spLocks noChangeArrowheads="1"/>
          </p:cNvSpPr>
          <p:nvPr/>
        </p:nvSpPr>
        <p:spPr bwMode="auto">
          <a:xfrm>
            <a:off x="5242357" y="293693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49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226517" y="2491347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6599250" y="1424460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직사각형 50"/>
          <p:cNvSpPr/>
          <p:nvPr/>
        </p:nvSpPr>
        <p:spPr>
          <a:xfrm>
            <a:off x="6609258" y="1666943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PPAS DB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 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7759934" y="1672229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PPAS DB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 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53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7744095" y="1432102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직사각형 53"/>
          <p:cNvSpPr/>
          <p:nvPr/>
        </p:nvSpPr>
        <p:spPr>
          <a:xfrm>
            <a:off x="6609258" y="1889759"/>
            <a:ext cx="999495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7759934" y="1896322"/>
            <a:ext cx="999495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6" name="AutoShape 47" descr="엠보싱 작은상자(Gray_Ver)"/>
          <p:cNvSpPr>
            <a:spLocks noChangeArrowheads="1"/>
          </p:cNvSpPr>
          <p:nvPr/>
        </p:nvSpPr>
        <p:spPr bwMode="auto">
          <a:xfrm>
            <a:off x="5073684" y="2956449"/>
            <a:ext cx="243245" cy="76860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 defTabSz="914400">
              <a:tabLst>
                <a:tab pos="682625" algn="l"/>
                <a:tab pos="5472113" algn="r"/>
              </a:tabLst>
            </a:pPr>
            <a:r>
              <a:rPr kumimoji="0"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kumimoji="0"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460942" y="4221402"/>
            <a:ext cx="1269248" cy="1440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515997" y="4261636"/>
            <a:ext cx="1158839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DR/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개발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WEB/WAS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</a:p>
        </p:txBody>
      </p:sp>
      <p:sp>
        <p:nvSpPr>
          <p:cNvPr id="59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4613014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선택적복지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WEB 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60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1494916" y="4021509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4756536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선택적복지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WEB 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2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4911820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선택적복지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AP 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3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5055342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선택적복지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AP 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4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5204124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인터넷공통 개발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 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5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5347646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인터넷공통 개발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 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6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5492156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스마트워크플레이스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개발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526390" y="4490826"/>
            <a:ext cx="1158838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4284459" y="4974399"/>
            <a:ext cx="1269248" cy="684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4339515" y="5005755"/>
            <a:ext cx="1158839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PPAS DB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 개발</a:t>
            </a:r>
          </a:p>
        </p:txBody>
      </p:sp>
      <p:sp>
        <p:nvSpPr>
          <p:cNvPr id="70" name="AutoShape 47" descr="엠보싱 작은상자(Gray_Ver)"/>
          <p:cNvSpPr>
            <a:spLocks noChangeArrowheads="1"/>
          </p:cNvSpPr>
          <p:nvPr/>
        </p:nvSpPr>
        <p:spPr bwMode="auto">
          <a:xfrm>
            <a:off x="4336798" y="5357133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71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318433" y="4765628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AutoShape 47" descr="엠보싱 작은상자(Gray_Ver)"/>
          <p:cNvSpPr>
            <a:spLocks noChangeArrowheads="1"/>
          </p:cNvSpPr>
          <p:nvPr/>
        </p:nvSpPr>
        <p:spPr bwMode="auto">
          <a:xfrm>
            <a:off x="4338738" y="5500655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4349907" y="5234945"/>
            <a:ext cx="1158838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5629902" y="4255442"/>
            <a:ext cx="1269248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4290140" y="4255321"/>
            <a:ext cx="1269248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76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338743" y="4032750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직사각형 76"/>
          <p:cNvSpPr/>
          <p:nvPr/>
        </p:nvSpPr>
        <p:spPr>
          <a:xfrm>
            <a:off x="4353064" y="4275232"/>
            <a:ext cx="1158839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인터넷 공통 개발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8" name="AutoShape 47" descr="엠보싱 작은상자(Gray_Ver)"/>
          <p:cNvSpPr>
            <a:spLocks noChangeArrowheads="1"/>
          </p:cNvSpPr>
          <p:nvPr/>
        </p:nvSpPr>
        <p:spPr bwMode="auto">
          <a:xfrm>
            <a:off x="4350347" y="4480698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687185" y="4280518"/>
            <a:ext cx="1158839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인터넷 </a:t>
            </a:r>
            <a:r>
              <a:rPr kumimoji="0" lang="ko-KR" altLang="en-US" sz="800" kern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공통 개발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80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666104" y="4040392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직사각형 80"/>
          <p:cNvSpPr/>
          <p:nvPr/>
        </p:nvSpPr>
        <p:spPr>
          <a:xfrm>
            <a:off x="2822624" y="4226485"/>
            <a:ext cx="1206643" cy="40501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79908" y="4259184"/>
            <a:ext cx="1101680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DR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83" name="AutoShape 47" descr="엠보싱 작은상자(Gray_Ver)"/>
          <p:cNvSpPr>
            <a:spLocks noChangeArrowheads="1"/>
          </p:cNvSpPr>
          <p:nvPr/>
        </p:nvSpPr>
        <p:spPr bwMode="auto">
          <a:xfrm>
            <a:off x="2877190" y="4464650"/>
            <a:ext cx="1101679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DB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84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2858825" y="4019057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5" name="직선 연결선 84"/>
          <p:cNvCxnSpPr/>
          <p:nvPr/>
        </p:nvCxnSpPr>
        <p:spPr>
          <a:xfrm>
            <a:off x="954971" y="1282204"/>
            <a:ext cx="7848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sp>
        <p:nvSpPr>
          <p:cNvPr id="86" name="자유형 85"/>
          <p:cNvSpPr/>
          <p:nvPr/>
        </p:nvSpPr>
        <p:spPr>
          <a:xfrm>
            <a:off x="1398218" y="1280488"/>
            <a:ext cx="169372" cy="70163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87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79" y="119675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25" y="119675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9" name="직선 연결선 88"/>
          <p:cNvCxnSpPr/>
          <p:nvPr/>
        </p:nvCxnSpPr>
        <p:spPr>
          <a:xfrm>
            <a:off x="1093804" y="1373753"/>
            <a:ext cx="0" cy="3085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sp>
        <p:nvSpPr>
          <p:cNvPr id="90" name="자유형 89"/>
          <p:cNvSpPr/>
          <p:nvPr/>
        </p:nvSpPr>
        <p:spPr>
          <a:xfrm>
            <a:off x="680865" y="1501079"/>
            <a:ext cx="264836" cy="18907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91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916163" y="1569304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1037093" y="1569304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Rectangle 119"/>
          <p:cNvSpPr>
            <a:spLocks noChangeArrowheads="1"/>
          </p:cNvSpPr>
          <p:nvPr/>
        </p:nvSpPr>
        <p:spPr bwMode="auto">
          <a:xfrm>
            <a:off x="846799" y="1780732"/>
            <a:ext cx="385683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백본스위치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4" name="Rectangle 119"/>
          <p:cNvSpPr>
            <a:spLocks noChangeArrowheads="1"/>
          </p:cNvSpPr>
          <p:nvPr/>
        </p:nvSpPr>
        <p:spPr bwMode="auto">
          <a:xfrm>
            <a:off x="590550" y="1340768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전단방화벽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5" name="자유형 94"/>
          <p:cNvSpPr/>
          <p:nvPr/>
        </p:nvSpPr>
        <p:spPr>
          <a:xfrm flipH="1">
            <a:off x="3715874" y="1282204"/>
            <a:ext cx="131398" cy="72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6" name="자유형 95"/>
          <p:cNvSpPr/>
          <p:nvPr/>
        </p:nvSpPr>
        <p:spPr>
          <a:xfrm>
            <a:off x="1398217" y="1275428"/>
            <a:ext cx="169373" cy="8590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7" name="자유형 96"/>
          <p:cNvSpPr/>
          <p:nvPr/>
        </p:nvSpPr>
        <p:spPr>
          <a:xfrm>
            <a:off x="1390596" y="1288981"/>
            <a:ext cx="172766" cy="976825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8" name="자유형 97"/>
          <p:cNvSpPr/>
          <p:nvPr/>
        </p:nvSpPr>
        <p:spPr>
          <a:xfrm flipV="1">
            <a:off x="1394240" y="2576488"/>
            <a:ext cx="169405" cy="612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9" name="자유형 98"/>
          <p:cNvSpPr/>
          <p:nvPr/>
        </p:nvSpPr>
        <p:spPr>
          <a:xfrm flipV="1">
            <a:off x="1398216" y="2728886"/>
            <a:ext cx="165430" cy="432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0" name="자유형 99"/>
          <p:cNvSpPr/>
          <p:nvPr/>
        </p:nvSpPr>
        <p:spPr>
          <a:xfrm flipV="1">
            <a:off x="1398184" y="2881288"/>
            <a:ext cx="165462" cy="288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1" name="자유형 100"/>
          <p:cNvSpPr/>
          <p:nvPr/>
        </p:nvSpPr>
        <p:spPr>
          <a:xfrm flipH="1">
            <a:off x="3714076" y="1275428"/>
            <a:ext cx="131398" cy="87917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2" name="자유형 101"/>
          <p:cNvSpPr/>
          <p:nvPr/>
        </p:nvSpPr>
        <p:spPr>
          <a:xfrm flipH="1">
            <a:off x="3714076" y="1275427"/>
            <a:ext cx="131398" cy="1031577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3" name="자유형 102"/>
          <p:cNvSpPr/>
          <p:nvPr/>
        </p:nvSpPr>
        <p:spPr>
          <a:xfrm flipH="1" flipV="1">
            <a:off x="3714076" y="2607426"/>
            <a:ext cx="131398" cy="576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4" name="자유형 103"/>
          <p:cNvSpPr/>
          <p:nvPr/>
        </p:nvSpPr>
        <p:spPr>
          <a:xfrm flipH="1" flipV="1">
            <a:off x="3714076" y="2726188"/>
            <a:ext cx="131398" cy="45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5" name="자유형 104"/>
          <p:cNvSpPr/>
          <p:nvPr/>
        </p:nvSpPr>
        <p:spPr>
          <a:xfrm flipH="1" flipV="1">
            <a:off x="3714076" y="2881288"/>
            <a:ext cx="131398" cy="2952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6" name="자유형 105"/>
          <p:cNvSpPr/>
          <p:nvPr/>
        </p:nvSpPr>
        <p:spPr>
          <a:xfrm flipH="1" flipV="1">
            <a:off x="3714076" y="3003426"/>
            <a:ext cx="131398" cy="18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7" name="자유형 106"/>
          <p:cNvSpPr/>
          <p:nvPr/>
        </p:nvSpPr>
        <p:spPr>
          <a:xfrm flipV="1">
            <a:off x="1395874" y="3003426"/>
            <a:ext cx="167488" cy="18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08" name="직선 연결선 107"/>
          <p:cNvCxnSpPr/>
          <p:nvPr/>
        </p:nvCxnSpPr>
        <p:spPr>
          <a:xfrm>
            <a:off x="935355" y="3188464"/>
            <a:ext cx="2988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pic>
        <p:nvPicPr>
          <p:cNvPr id="109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06" y="1386488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07" y="1386488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1" name="직선 연결선 167"/>
          <p:cNvCxnSpPr>
            <a:stCxn id="141" idx="2"/>
            <a:endCxn id="147" idx="1"/>
          </p:cNvCxnSpPr>
          <p:nvPr/>
        </p:nvCxnSpPr>
        <p:spPr>
          <a:xfrm rot="16200000" flipH="1">
            <a:off x="478515" y="3048157"/>
            <a:ext cx="619826" cy="229383"/>
          </a:xfrm>
          <a:prstGeom prst="bentConnector2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112" name="직선 연결선 111"/>
          <p:cNvCxnSpPr/>
          <p:nvPr/>
        </p:nvCxnSpPr>
        <p:spPr>
          <a:xfrm>
            <a:off x="1121788" y="3523868"/>
            <a:ext cx="7812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sp>
        <p:nvSpPr>
          <p:cNvPr id="113" name="자유형 112"/>
          <p:cNvSpPr/>
          <p:nvPr/>
        </p:nvSpPr>
        <p:spPr>
          <a:xfrm flipV="1">
            <a:off x="3991588" y="3003426"/>
            <a:ext cx="100092" cy="52044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4" name="자유형 113"/>
          <p:cNvSpPr/>
          <p:nvPr/>
        </p:nvSpPr>
        <p:spPr>
          <a:xfrm flipH="1" flipV="1">
            <a:off x="6244195" y="3003426"/>
            <a:ext cx="127199" cy="52044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5" name="자유형 114"/>
          <p:cNvSpPr/>
          <p:nvPr/>
        </p:nvSpPr>
        <p:spPr>
          <a:xfrm flipV="1">
            <a:off x="3991502" y="1905976"/>
            <a:ext cx="110698" cy="161789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6" name="자유형 115"/>
          <p:cNvSpPr/>
          <p:nvPr/>
        </p:nvSpPr>
        <p:spPr>
          <a:xfrm flipH="1" flipV="1">
            <a:off x="6244194" y="1905976"/>
            <a:ext cx="127168" cy="161789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7" name="자유형 116"/>
          <p:cNvSpPr/>
          <p:nvPr/>
        </p:nvSpPr>
        <p:spPr>
          <a:xfrm flipV="1">
            <a:off x="6469948" y="2073656"/>
            <a:ext cx="149865" cy="1443738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8" name="자유형 117"/>
          <p:cNvSpPr/>
          <p:nvPr/>
        </p:nvSpPr>
        <p:spPr>
          <a:xfrm flipV="1">
            <a:off x="6469429" y="2216222"/>
            <a:ext cx="150383" cy="1305994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9" name="자유형 118"/>
          <p:cNvSpPr/>
          <p:nvPr/>
        </p:nvSpPr>
        <p:spPr>
          <a:xfrm flipH="1" flipV="1">
            <a:off x="8753598" y="2073656"/>
            <a:ext cx="114814" cy="145275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0" name="AutoShape 47" descr="엠보싱 작은상자(Gray_Ver)"/>
          <p:cNvSpPr>
            <a:spLocks noChangeArrowheads="1"/>
          </p:cNvSpPr>
          <p:nvPr/>
        </p:nvSpPr>
        <p:spPr bwMode="auto">
          <a:xfrm>
            <a:off x="6609258" y="2010490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1" name="AutoShape 47" descr="엠보싱 작은상자(Gray_Ver)"/>
          <p:cNvSpPr>
            <a:spLocks noChangeArrowheads="1"/>
          </p:cNvSpPr>
          <p:nvPr/>
        </p:nvSpPr>
        <p:spPr bwMode="auto">
          <a:xfrm>
            <a:off x="6609258" y="215703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모니터링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2" name="AutoShape 47" descr="엠보싱 작은상자(Gray_Ver)"/>
          <p:cNvSpPr>
            <a:spLocks noChangeArrowheads="1"/>
          </p:cNvSpPr>
          <p:nvPr/>
        </p:nvSpPr>
        <p:spPr bwMode="auto">
          <a:xfrm>
            <a:off x="7759934" y="2015776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3" name="자유형 122"/>
          <p:cNvSpPr/>
          <p:nvPr/>
        </p:nvSpPr>
        <p:spPr>
          <a:xfrm flipV="1">
            <a:off x="680865" y="1735359"/>
            <a:ext cx="233500" cy="1015419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4" name="자유형 123"/>
          <p:cNvSpPr/>
          <p:nvPr/>
        </p:nvSpPr>
        <p:spPr>
          <a:xfrm>
            <a:off x="685141" y="5518215"/>
            <a:ext cx="203033" cy="377111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25" name="직선 연결선 124"/>
          <p:cNvCxnSpPr/>
          <p:nvPr/>
        </p:nvCxnSpPr>
        <p:spPr>
          <a:xfrm flipH="1">
            <a:off x="960960" y="5553256"/>
            <a:ext cx="3846" cy="1800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sp>
        <p:nvSpPr>
          <p:cNvPr id="126" name="Rectangle 119"/>
          <p:cNvSpPr>
            <a:spLocks noChangeArrowheads="1"/>
          </p:cNvSpPr>
          <p:nvPr/>
        </p:nvSpPr>
        <p:spPr bwMode="auto">
          <a:xfrm>
            <a:off x="689740" y="5928955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err="1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백본스위치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7" name="자유형 126"/>
          <p:cNvSpPr/>
          <p:nvPr/>
        </p:nvSpPr>
        <p:spPr>
          <a:xfrm flipV="1">
            <a:off x="684161" y="4376844"/>
            <a:ext cx="233500" cy="1259851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28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54" y="5147196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Rectangle 119"/>
          <p:cNvSpPr>
            <a:spLocks noChangeArrowheads="1"/>
          </p:cNvSpPr>
          <p:nvPr/>
        </p:nvSpPr>
        <p:spPr bwMode="auto">
          <a:xfrm>
            <a:off x="581096" y="5086322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후단방화벽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30" name="직선 연결선 129"/>
          <p:cNvCxnSpPr/>
          <p:nvPr/>
        </p:nvCxnSpPr>
        <p:spPr>
          <a:xfrm>
            <a:off x="960016" y="3933210"/>
            <a:ext cx="6372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pic>
        <p:nvPicPr>
          <p:cNvPr id="131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174" y="3825536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2" name="직선 연결선 131"/>
          <p:cNvCxnSpPr/>
          <p:nvPr/>
        </p:nvCxnSpPr>
        <p:spPr>
          <a:xfrm>
            <a:off x="1008753" y="4015237"/>
            <a:ext cx="0" cy="3085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sp>
        <p:nvSpPr>
          <p:cNvPr id="133" name="자유형 132"/>
          <p:cNvSpPr/>
          <p:nvPr/>
        </p:nvSpPr>
        <p:spPr>
          <a:xfrm>
            <a:off x="684161" y="4142563"/>
            <a:ext cx="264836" cy="18907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34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905764" y="4210788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Rectangle 119"/>
          <p:cNvSpPr>
            <a:spLocks noChangeArrowheads="1"/>
          </p:cNvSpPr>
          <p:nvPr/>
        </p:nvSpPr>
        <p:spPr bwMode="auto">
          <a:xfrm>
            <a:off x="761748" y="4422216"/>
            <a:ext cx="385683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백본스위치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36" name="Rectangle 119"/>
          <p:cNvSpPr>
            <a:spLocks noChangeArrowheads="1"/>
          </p:cNvSpPr>
          <p:nvPr/>
        </p:nvSpPr>
        <p:spPr bwMode="auto">
          <a:xfrm>
            <a:off x="593846" y="3982252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전단방화벽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37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02" y="4027972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" name="자유형 137"/>
          <p:cNvSpPr/>
          <p:nvPr/>
        </p:nvSpPr>
        <p:spPr>
          <a:xfrm>
            <a:off x="1390428" y="3942776"/>
            <a:ext cx="124891" cy="74228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39" name="자유형 138"/>
          <p:cNvSpPr/>
          <p:nvPr/>
        </p:nvSpPr>
        <p:spPr>
          <a:xfrm>
            <a:off x="1387586" y="3925514"/>
            <a:ext cx="125917" cy="911944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40" name="자유형 139"/>
          <p:cNvSpPr/>
          <p:nvPr/>
        </p:nvSpPr>
        <p:spPr>
          <a:xfrm>
            <a:off x="1387586" y="3949469"/>
            <a:ext cx="125917" cy="132551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41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58" y="2623687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59" y="2623687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Rectangle 119"/>
          <p:cNvSpPr>
            <a:spLocks noChangeArrowheads="1"/>
          </p:cNvSpPr>
          <p:nvPr/>
        </p:nvSpPr>
        <p:spPr bwMode="auto">
          <a:xfrm>
            <a:off x="577800" y="2562813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후단방화벽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44" name="직선 연결선 143"/>
          <p:cNvCxnSpPr/>
          <p:nvPr/>
        </p:nvCxnSpPr>
        <p:spPr>
          <a:xfrm>
            <a:off x="1094170" y="3147063"/>
            <a:ext cx="0" cy="3085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pic>
        <p:nvPicPr>
          <p:cNvPr id="145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05" y="303748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59" y="303748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903120" y="3361042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1024050" y="3361042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119"/>
          <p:cNvSpPr>
            <a:spLocks noChangeArrowheads="1"/>
          </p:cNvSpPr>
          <p:nvPr/>
        </p:nvSpPr>
        <p:spPr bwMode="auto">
          <a:xfrm>
            <a:off x="833756" y="3572470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백본스위치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50" name="직선 연결선 149"/>
          <p:cNvCxnSpPr/>
          <p:nvPr/>
        </p:nvCxnSpPr>
        <p:spPr>
          <a:xfrm>
            <a:off x="977772" y="5886150"/>
            <a:ext cx="6336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sp>
        <p:nvSpPr>
          <p:cNvPr id="151" name="자유형 150"/>
          <p:cNvSpPr/>
          <p:nvPr/>
        </p:nvSpPr>
        <p:spPr>
          <a:xfrm flipH="1" flipV="1">
            <a:off x="6836545" y="4535754"/>
            <a:ext cx="129341" cy="13503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52" name="AutoShape 47" descr="엠보싱 작은상자(Gray_Ver)"/>
          <p:cNvSpPr>
            <a:spLocks noChangeArrowheads="1"/>
          </p:cNvSpPr>
          <p:nvPr/>
        </p:nvSpPr>
        <p:spPr bwMode="auto">
          <a:xfrm>
            <a:off x="5684469" y="4485984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53" name="AutoShape 47" descr="엠보싱 작은상자(Gray_Ver)"/>
          <p:cNvSpPr>
            <a:spLocks noChangeArrowheads="1"/>
          </p:cNvSpPr>
          <p:nvPr/>
        </p:nvSpPr>
        <p:spPr bwMode="auto">
          <a:xfrm>
            <a:off x="5488875" y="4507652"/>
            <a:ext cx="282024" cy="76860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 defTabSz="914400">
              <a:tabLst>
                <a:tab pos="682625" algn="l"/>
                <a:tab pos="5472113" algn="r"/>
              </a:tabLst>
            </a:pPr>
            <a:r>
              <a:rPr kumimoji="0"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kumimoji="0"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sp>
        <p:nvSpPr>
          <p:cNvPr id="154" name="자유형 153"/>
          <p:cNvSpPr/>
          <p:nvPr/>
        </p:nvSpPr>
        <p:spPr>
          <a:xfrm flipH="1" flipV="1">
            <a:off x="5501124" y="5431672"/>
            <a:ext cx="134559" cy="454478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55" name="자유형 154"/>
          <p:cNvSpPr/>
          <p:nvPr/>
        </p:nvSpPr>
        <p:spPr>
          <a:xfrm flipH="1" flipV="1">
            <a:off x="5495607" y="5566781"/>
            <a:ext cx="134294" cy="31636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56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872139" y="5724378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" name="자유형 156"/>
          <p:cNvSpPr/>
          <p:nvPr/>
        </p:nvSpPr>
        <p:spPr>
          <a:xfrm flipH="1" flipV="1">
            <a:off x="4050691" y="4524360"/>
            <a:ext cx="129341" cy="13503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58" name="직선 연결선 210"/>
          <p:cNvCxnSpPr>
            <a:stCxn id="159" idx="3"/>
          </p:cNvCxnSpPr>
          <p:nvPr/>
        </p:nvCxnSpPr>
        <p:spPr>
          <a:xfrm>
            <a:off x="1095854" y="5491060"/>
            <a:ext cx="2772000" cy="252000"/>
          </a:xfrm>
          <a:prstGeom prst="bentConnector3">
            <a:avLst>
              <a:gd name="adj1" fmla="val 5608"/>
            </a:avLst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oval"/>
          </a:ln>
          <a:effectLst/>
        </p:spPr>
      </p:cxnSp>
      <p:pic>
        <p:nvPicPr>
          <p:cNvPr id="159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6" y="5373216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" name="자유형 159"/>
          <p:cNvSpPr/>
          <p:nvPr/>
        </p:nvSpPr>
        <p:spPr>
          <a:xfrm flipH="1" flipV="1">
            <a:off x="2675482" y="4958924"/>
            <a:ext cx="147141" cy="78413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1" name="자유형 160"/>
          <p:cNvSpPr/>
          <p:nvPr/>
        </p:nvSpPr>
        <p:spPr>
          <a:xfrm flipH="1" flipV="1">
            <a:off x="2672357" y="5111804"/>
            <a:ext cx="150265" cy="62145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2" name="자유형 161"/>
          <p:cNvSpPr/>
          <p:nvPr/>
        </p:nvSpPr>
        <p:spPr>
          <a:xfrm flipH="1" flipV="1">
            <a:off x="2675484" y="5411648"/>
            <a:ext cx="147138" cy="33141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3" name="자유형 162"/>
          <p:cNvSpPr/>
          <p:nvPr/>
        </p:nvSpPr>
        <p:spPr>
          <a:xfrm flipH="1" flipV="1">
            <a:off x="2672055" y="5559091"/>
            <a:ext cx="147733" cy="324055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4" name="Rectangle 434"/>
          <p:cNvSpPr>
            <a:spLocks noChangeArrowheads="1"/>
          </p:cNvSpPr>
          <p:nvPr/>
        </p:nvSpPr>
        <p:spPr bwMode="auto">
          <a:xfrm>
            <a:off x="8106564" y="4113946"/>
            <a:ext cx="865201" cy="1835334"/>
          </a:xfrm>
          <a:prstGeom prst="rect">
            <a:avLst/>
          </a:prstGeom>
          <a:noFill/>
          <a:ln w="15875">
            <a:solidFill>
              <a:srgbClr val="749FF4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en-US" altLang="ko-KR" sz="929" b="1" kern="0" smtClean="0">
              <a:solidFill>
                <a:srgbClr val="749FF4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5" name="Rectangle 434"/>
          <p:cNvSpPr>
            <a:spLocks noChangeArrowheads="1"/>
          </p:cNvSpPr>
          <p:nvPr/>
        </p:nvSpPr>
        <p:spPr bwMode="auto">
          <a:xfrm>
            <a:off x="8106565" y="3924318"/>
            <a:ext cx="862248" cy="180297"/>
          </a:xfrm>
          <a:prstGeom prst="rect">
            <a:avLst/>
          </a:prstGeom>
          <a:solidFill>
            <a:srgbClr val="000066"/>
          </a:solidFill>
          <a:ln w="15875" algn="ctr">
            <a:solidFill>
              <a:srgbClr val="8064A2">
                <a:lumMod val="75000"/>
              </a:srgb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범례</a:t>
            </a:r>
            <a:endParaRPr kumimoji="0" lang="en-US" altLang="ko-KR" sz="800" b="1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6" name="Rectangle 119"/>
          <p:cNvSpPr>
            <a:spLocks noChangeArrowheads="1"/>
          </p:cNvSpPr>
          <p:nvPr/>
        </p:nvSpPr>
        <p:spPr bwMode="auto">
          <a:xfrm>
            <a:off x="8160579" y="4240963"/>
            <a:ext cx="231410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가상화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67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8534668" y="4227618"/>
            <a:ext cx="391141" cy="1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Rectangle 119"/>
          <p:cNvSpPr>
            <a:spLocks noChangeArrowheads="1"/>
          </p:cNvSpPr>
          <p:nvPr/>
        </p:nvSpPr>
        <p:spPr bwMode="auto">
          <a:xfrm>
            <a:off x="8160579" y="4475164"/>
            <a:ext cx="308546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dirty="0" err="1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베어메탈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grpSp>
        <p:nvGrpSpPr>
          <p:cNvPr id="169" name="그룹 168"/>
          <p:cNvGrpSpPr/>
          <p:nvPr/>
        </p:nvGrpSpPr>
        <p:grpSpPr>
          <a:xfrm>
            <a:off x="8160579" y="4725144"/>
            <a:ext cx="747280" cy="102857"/>
            <a:chOff x="11369352" y="2569194"/>
            <a:chExt cx="1046192" cy="144000"/>
          </a:xfrm>
        </p:grpSpPr>
        <p:sp>
          <p:nvSpPr>
            <p:cNvPr id="170" name="Rectangle 119"/>
            <p:cNvSpPr>
              <a:spLocks noChangeArrowheads="1"/>
            </p:cNvSpPr>
            <p:nvPr/>
          </p:nvSpPr>
          <p:spPr bwMode="auto">
            <a:xfrm>
              <a:off x="11369352" y="2571945"/>
              <a:ext cx="461947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Windows</a:t>
              </a:r>
            </a:p>
          </p:txBody>
        </p:sp>
        <p:sp>
          <p:nvSpPr>
            <p:cNvPr id="171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2569194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rgbClr val="CCECFF"/>
            </a:solidFill>
            <a:ln w="9525">
              <a:solidFill>
                <a:srgbClr val="0C419A"/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14400" latinLnBrk="0">
                <a:tabLst>
                  <a:tab pos="487599" algn="l"/>
                  <a:tab pos="3908730" algn="r"/>
                </a:tabLst>
              </a:pPr>
              <a:r>
                <a:rPr kumimoji="0" lang="ko-KR" altLang="en-US" sz="500" b="1" kern="0" smtClean="0">
                  <a:solidFill>
                    <a:prstClr val="black"/>
                  </a:solidFill>
                  <a:latin typeface="맑은 고딕"/>
                  <a:ea typeface="맑은 고딕" panose="020B0503020000020004" pitchFamily="50" charset="-127"/>
                </a:rPr>
                <a:t>점선</a:t>
              </a:r>
              <a:endParaRPr kumimoji="0" lang="ko-KR" altLang="en-US" sz="5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72" name="그룹 171"/>
          <p:cNvGrpSpPr/>
          <p:nvPr/>
        </p:nvGrpSpPr>
        <p:grpSpPr>
          <a:xfrm>
            <a:off x="8160579" y="4941168"/>
            <a:ext cx="747280" cy="102857"/>
            <a:chOff x="11369352" y="2770371"/>
            <a:chExt cx="1046192" cy="144000"/>
          </a:xfrm>
        </p:grpSpPr>
        <p:sp>
          <p:nvSpPr>
            <p:cNvPr id="173" name="Rectangle 119"/>
            <p:cNvSpPr>
              <a:spLocks noChangeArrowheads="1"/>
            </p:cNvSpPr>
            <p:nvPr/>
          </p:nvSpPr>
          <p:spPr bwMode="auto">
            <a:xfrm>
              <a:off x="11369352" y="2773122"/>
              <a:ext cx="431964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운영서버</a:t>
              </a:r>
              <a:endParaRPr kumimoji="0" lang="en-US" altLang="ko-KR" sz="643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174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2770371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rgbClr val="1F497D">
                <a:lumMod val="60000"/>
                <a:lumOff val="40000"/>
              </a:srgbClr>
            </a:solidFill>
            <a:ln w="9525">
              <a:solidFill>
                <a:srgbClr val="0C419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14400" latinLnBrk="0">
                <a:tabLst>
                  <a:tab pos="487599" algn="l"/>
                  <a:tab pos="3908730" algn="r"/>
                </a:tabLst>
              </a:pPr>
              <a:r>
                <a:rPr kumimoji="0" lang="ko-KR" altLang="en-US" sz="500" b="1" kern="0" smtClean="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rPr>
                <a:t>청색</a:t>
              </a:r>
              <a:endParaRPr kumimoji="0" lang="ko-KR" altLang="en-US" sz="5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</p:grpSp>
      <p:sp>
        <p:nvSpPr>
          <p:cNvPr id="175" name="Rectangle 119"/>
          <p:cNvSpPr>
            <a:spLocks noChangeArrowheads="1"/>
          </p:cNvSpPr>
          <p:nvPr/>
        </p:nvSpPr>
        <p:spPr bwMode="auto">
          <a:xfrm>
            <a:off x="8160579" y="5191518"/>
            <a:ext cx="308546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개발서버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76" name="AutoShape 47" descr="엠보싱 작은상자(Gray_Ver)"/>
          <p:cNvSpPr>
            <a:spLocks noChangeArrowheads="1"/>
          </p:cNvSpPr>
          <p:nvPr/>
        </p:nvSpPr>
        <p:spPr bwMode="auto">
          <a:xfrm>
            <a:off x="8552616" y="5189553"/>
            <a:ext cx="355243" cy="102857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487599" algn="l"/>
                <a:tab pos="3908730" algn="r"/>
              </a:tabLst>
            </a:pPr>
            <a:r>
              <a:rPr kumimoji="0" lang="ko-KR" altLang="en-US" sz="5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자색</a:t>
            </a:r>
          </a:p>
        </p:txBody>
      </p:sp>
      <p:grpSp>
        <p:nvGrpSpPr>
          <p:cNvPr id="177" name="그룹 176"/>
          <p:cNvGrpSpPr/>
          <p:nvPr/>
        </p:nvGrpSpPr>
        <p:grpSpPr>
          <a:xfrm>
            <a:off x="8160579" y="5437937"/>
            <a:ext cx="747280" cy="102857"/>
            <a:chOff x="11369352" y="3278873"/>
            <a:chExt cx="1046192" cy="144000"/>
          </a:xfrm>
        </p:grpSpPr>
        <p:sp>
          <p:nvSpPr>
            <p:cNvPr id="178" name="Rectangle 119"/>
            <p:cNvSpPr>
              <a:spLocks noChangeArrowheads="1"/>
            </p:cNvSpPr>
            <p:nvPr/>
          </p:nvSpPr>
          <p:spPr bwMode="auto">
            <a:xfrm>
              <a:off x="11369352" y="3281624"/>
              <a:ext cx="364638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DR</a:t>
              </a:r>
              <a:r>
                <a:rPr kumimoji="0" lang="ko-KR" altLang="en-US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서버</a:t>
              </a:r>
              <a:endParaRPr kumimoji="0" lang="en-US" altLang="ko-KR" sz="643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179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3278873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rgbClr val="9BBB59">
                <a:lumMod val="75000"/>
              </a:srgbClr>
            </a:solidFill>
            <a:ln w="9525">
              <a:solidFill>
                <a:srgbClr val="0C419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14400" latinLnBrk="0">
                <a:tabLst>
                  <a:tab pos="487599" algn="l"/>
                  <a:tab pos="3908730" algn="r"/>
                </a:tabLst>
              </a:pPr>
              <a:r>
                <a:rPr kumimoji="0" lang="ko-KR" altLang="en-US" sz="500" b="1" kern="0" dirty="0" smtClean="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rPr>
                <a:t>녹색</a:t>
              </a:r>
            </a:p>
          </p:txBody>
        </p:sp>
      </p:grpSp>
      <p:grpSp>
        <p:nvGrpSpPr>
          <p:cNvPr id="180" name="그룹 179"/>
          <p:cNvGrpSpPr/>
          <p:nvPr/>
        </p:nvGrpSpPr>
        <p:grpSpPr>
          <a:xfrm>
            <a:off x="8160579" y="5661248"/>
            <a:ext cx="633944" cy="99154"/>
            <a:chOff x="11369352" y="4733793"/>
            <a:chExt cx="887522" cy="138815"/>
          </a:xfrm>
        </p:grpSpPr>
        <p:grpSp>
          <p:nvGrpSpPr>
            <p:cNvPr id="181" name="그룹 180"/>
            <p:cNvGrpSpPr/>
            <p:nvPr/>
          </p:nvGrpSpPr>
          <p:grpSpPr>
            <a:xfrm>
              <a:off x="12076874" y="4733793"/>
              <a:ext cx="180000" cy="138815"/>
              <a:chOff x="12128639" y="5183549"/>
              <a:chExt cx="180000" cy="138815"/>
            </a:xfrm>
          </p:grpSpPr>
          <p:sp>
            <p:nvSpPr>
              <p:cNvPr id="183" name="AutoShape 47" descr="엠보싱 작은상자(Gray_Ver)"/>
              <p:cNvSpPr>
                <a:spLocks noChangeArrowheads="1"/>
              </p:cNvSpPr>
              <p:nvPr/>
            </p:nvSpPr>
            <p:spPr bwMode="auto">
              <a:xfrm>
                <a:off x="12128639" y="5250364"/>
                <a:ext cx="180000" cy="72000"/>
              </a:xfrm>
              <a:prstGeom prst="roundRect">
                <a:avLst>
                  <a:gd name="adj" fmla="val 0"/>
                </a:avLst>
              </a:prstGeom>
              <a:solidFill>
                <a:srgbClr val="4F81BD"/>
              </a:solidFill>
              <a:ln w="9525">
                <a:solidFill>
                  <a:srgbClr val="5082BE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5pPr>
                <a:lvl6pPr marL="22860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6pPr>
                <a:lvl7pPr marL="27432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7pPr>
                <a:lvl8pPr marL="32004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8pPr>
                <a:lvl9pPr marL="36576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9pPr>
              </a:lstStyle>
              <a:p>
                <a:pPr algn="ctr" defTabSz="914400">
                  <a:tabLst>
                    <a:tab pos="487599" algn="l"/>
                    <a:tab pos="3908730" algn="r"/>
                  </a:tabLst>
                </a:pPr>
                <a:r>
                  <a:rPr kumimoji="0" lang="en-US" altLang="ko-KR" sz="500" dirty="0">
                    <a:solidFill>
                      <a:prstClr val="white"/>
                    </a:solidFill>
                    <a:latin typeface="맑은 고딕"/>
                    <a:ea typeface="견고딕" pitchFamily="18" charset="-127"/>
                  </a:rPr>
                  <a:t>RAC</a:t>
                </a:r>
                <a:endParaRPr kumimoji="0" lang="ko-KR" altLang="en-US" sz="500" dirty="0">
                  <a:solidFill>
                    <a:prstClr val="white"/>
                  </a:solidFill>
                  <a:latin typeface="맑은 고딕"/>
                  <a:ea typeface="견고딕" pitchFamily="18" charset="-127"/>
                </a:endParaRPr>
              </a:p>
            </p:txBody>
          </p:sp>
          <p:sp>
            <p:nvSpPr>
              <p:cNvPr id="184" name="AutoShape 47" descr="엠보싱 작은상자(Gray_Ver)"/>
              <p:cNvSpPr>
                <a:spLocks noChangeArrowheads="1"/>
              </p:cNvSpPr>
              <p:nvPr/>
            </p:nvSpPr>
            <p:spPr bwMode="auto">
              <a:xfrm>
                <a:off x="12128639" y="5183549"/>
                <a:ext cx="180000" cy="72000"/>
              </a:xfrm>
              <a:prstGeom prst="roundRect">
                <a:avLst>
                  <a:gd name="adj" fmla="val 0"/>
                </a:avLst>
              </a:prstGeom>
              <a:solidFill>
                <a:srgbClr val="F57F2F"/>
              </a:solidFill>
              <a:ln w="9525">
                <a:solidFill>
                  <a:srgbClr val="5082BE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5pPr>
                <a:lvl6pPr marL="22860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6pPr>
                <a:lvl7pPr marL="27432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7pPr>
                <a:lvl8pPr marL="32004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8pPr>
                <a:lvl9pPr marL="36576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9pPr>
              </a:lstStyle>
              <a:p>
                <a:pPr algn="ctr" defTabSz="914400">
                  <a:tabLst>
                    <a:tab pos="487599" algn="l"/>
                    <a:tab pos="3908730" algn="r"/>
                  </a:tabLst>
                </a:pPr>
                <a:r>
                  <a:rPr kumimoji="0" lang="en-US" altLang="ko-KR" sz="500" dirty="0">
                    <a:solidFill>
                      <a:prstClr val="white"/>
                    </a:solidFill>
                    <a:latin typeface="맑은 고딕"/>
                    <a:ea typeface="견고딕" pitchFamily="18" charset="-127"/>
                  </a:rPr>
                  <a:t>HA</a:t>
                </a:r>
                <a:endParaRPr kumimoji="0" lang="ko-KR" altLang="en-US" sz="500" dirty="0">
                  <a:solidFill>
                    <a:prstClr val="white"/>
                  </a:solidFill>
                  <a:latin typeface="맑은 고딕"/>
                  <a:ea typeface="견고딕" pitchFamily="18" charset="-127"/>
                </a:endParaRPr>
              </a:p>
            </p:txBody>
          </p:sp>
        </p:grpSp>
        <p:sp>
          <p:nvSpPr>
            <p:cNvPr id="182" name="Rectangle 119"/>
            <p:cNvSpPr>
              <a:spLocks noChangeArrowheads="1"/>
            </p:cNvSpPr>
            <p:nvPr/>
          </p:nvSpPr>
          <p:spPr bwMode="auto">
            <a:xfrm>
              <a:off x="11369352" y="4733951"/>
              <a:ext cx="211764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RAC</a:t>
              </a:r>
            </a:p>
          </p:txBody>
        </p:sp>
      </p:grpSp>
      <p:sp>
        <p:nvSpPr>
          <p:cNvPr id="185" name="Rectangle 74"/>
          <p:cNvSpPr>
            <a:spLocks noChangeArrowheads="1"/>
          </p:cNvSpPr>
          <p:nvPr/>
        </p:nvSpPr>
        <p:spPr bwMode="auto">
          <a:xfrm>
            <a:off x="6588046" y="1406538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86" name="Rectangle 74"/>
          <p:cNvSpPr>
            <a:spLocks noChangeArrowheads="1"/>
          </p:cNvSpPr>
          <p:nvPr/>
        </p:nvSpPr>
        <p:spPr bwMode="auto">
          <a:xfrm>
            <a:off x="4070976" y="1393938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87" name="Rectangle 74"/>
          <p:cNvSpPr>
            <a:spLocks noChangeArrowheads="1"/>
          </p:cNvSpPr>
          <p:nvPr/>
        </p:nvSpPr>
        <p:spPr bwMode="auto">
          <a:xfrm>
            <a:off x="7746524" y="1412776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88" name="Rectangle 74"/>
          <p:cNvSpPr>
            <a:spLocks noChangeArrowheads="1"/>
          </p:cNvSpPr>
          <p:nvPr/>
        </p:nvSpPr>
        <p:spPr bwMode="auto">
          <a:xfrm>
            <a:off x="2705964" y="1386142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89" name="Rectangle 74"/>
          <p:cNvSpPr>
            <a:spLocks noChangeArrowheads="1"/>
          </p:cNvSpPr>
          <p:nvPr/>
        </p:nvSpPr>
        <p:spPr bwMode="auto">
          <a:xfrm>
            <a:off x="1553836" y="1386142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0" name="Rectangle 74"/>
          <p:cNvSpPr>
            <a:spLocks noChangeArrowheads="1"/>
          </p:cNvSpPr>
          <p:nvPr/>
        </p:nvSpPr>
        <p:spPr bwMode="auto">
          <a:xfrm>
            <a:off x="5226244" y="1408879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1" name="Rectangle 74"/>
          <p:cNvSpPr>
            <a:spLocks noChangeArrowheads="1"/>
          </p:cNvSpPr>
          <p:nvPr/>
        </p:nvSpPr>
        <p:spPr bwMode="auto">
          <a:xfrm>
            <a:off x="4074116" y="2464893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2" name="Rectangle 74"/>
          <p:cNvSpPr>
            <a:spLocks noChangeArrowheads="1"/>
          </p:cNvSpPr>
          <p:nvPr/>
        </p:nvSpPr>
        <p:spPr bwMode="auto">
          <a:xfrm>
            <a:off x="5228821" y="2464893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3" name="Rectangle 74"/>
          <p:cNvSpPr>
            <a:spLocks noChangeArrowheads="1"/>
          </p:cNvSpPr>
          <p:nvPr/>
        </p:nvSpPr>
        <p:spPr bwMode="auto">
          <a:xfrm>
            <a:off x="2849980" y="4013867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4" name="Rectangle 74"/>
          <p:cNvSpPr>
            <a:spLocks noChangeArrowheads="1"/>
          </p:cNvSpPr>
          <p:nvPr/>
        </p:nvSpPr>
        <p:spPr bwMode="auto">
          <a:xfrm>
            <a:off x="4355392" y="4005064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5" name="Rectangle 74"/>
          <p:cNvSpPr>
            <a:spLocks noChangeArrowheads="1"/>
          </p:cNvSpPr>
          <p:nvPr/>
        </p:nvSpPr>
        <p:spPr bwMode="auto">
          <a:xfrm>
            <a:off x="5670586" y="4005064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6" name="Rectangle 74"/>
          <p:cNvSpPr>
            <a:spLocks noChangeArrowheads="1"/>
          </p:cNvSpPr>
          <p:nvPr/>
        </p:nvSpPr>
        <p:spPr bwMode="auto">
          <a:xfrm>
            <a:off x="1518117" y="4003691"/>
            <a:ext cx="1139519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7" name="Rectangle 74"/>
          <p:cNvSpPr>
            <a:spLocks noChangeArrowheads="1"/>
          </p:cNvSpPr>
          <p:nvPr/>
        </p:nvSpPr>
        <p:spPr bwMode="auto">
          <a:xfrm>
            <a:off x="4349907" y="4735496"/>
            <a:ext cx="1092361" cy="200695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8" name="Rectangle 74"/>
          <p:cNvSpPr>
            <a:spLocks noChangeArrowheads="1"/>
          </p:cNvSpPr>
          <p:nvPr/>
        </p:nvSpPr>
        <p:spPr bwMode="auto">
          <a:xfrm>
            <a:off x="8534668" y="4190643"/>
            <a:ext cx="381217" cy="177323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99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8549661" y="4465209"/>
            <a:ext cx="391141" cy="1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0" name="Rectangle 74"/>
          <p:cNvSpPr>
            <a:spLocks noChangeArrowheads="1"/>
          </p:cNvSpPr>
          <p:nvPr/>
        </p:nvSpPr>
        <p:spPr bwMode="auto">
          <a:xfrm>
            <a:off x="8549661" y="4437112"/>
            <a:ext cx="381217" cy="177323"/>
          </a:xfrm>
          <a:prstGeom prst="rect">
            <a:avLst/>
          </a:prstGeom>
          <a:noFill/>
          <a:ln w="25400" algn="ctr">
            <a:solidFill>
              <a:srgbClr val="4F81BD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01" name="모서리가 둥근 직사각형 200"/>
          <p:cNvSpPr/>
          <p:nvPr/>
        </p:nvSpPr>
        <p:spPr>
          <a:xfrm>
            <a:off x="1445700" y="1318057"/>
            <a:ext cx="2553422" cy="1973462"/>
          </a:xfrm>
          <a:prstGeom prst="roundRect">
            <a:avLst>
              <a:gd name="adj" fmla="val 6315"/>
            </a:avLst>
          </a:prstGeom>
          <a:solidFill>
            <a:srgbClr val="FFFF00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02" name="모서리가 둥근 직사각형 201"/>
          <p:cNvSpPr/>
          <p:nvPr/>
        </p:nvSpPr>
        <p:spPr>
          <a:xfrm>
            <a:off x="4000625" y="2298256"/>
            <a:ext cx="2321632" cy="980390"/>
          </a:xfrm>
          <a:prstGeom prst="roundRect">
            <a:avLst>
              <a:gd name="adj" fmla="val 6315"/>
            </a:avLst>
          </a:prstGeom>
          <a:solidFill>
            <a:srgbClr val="FFFF00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03" name="모서리가 둥근 직사각형 202"/>
          <p:cNvSpPr/>
          <p:nvPr/>
        </p:nvSpPr>
        <p:spPr>
          <a:xfrm>
            <a:off x="7085798" y="2761495"/>
            <a:ext cx="1082672" cy="505127"/>
          </a:xfrm>
          <a:prstGeom prst="roundRect">
            <a:avLst>
              <a:gd name="adj" fmla="val 6315"/>
            </a:avLst>
          </a:prstGeom>
          <a:solidFill>
            <a:srgbClr val="FFFF00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가용성테스트</a:t>
            </a:r>
            <a:endParaRPr kumimoji="0" lang="en-US" altLang="ko-KR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대상</a:t>
            </a:r>
          </a:p>
        </p:txBody>
      </p:sp>
    </p:spTree>
    <p:extLst>
      <p:ext uri="{BB962C8B-B14F-4D97-AF65-F5344CB8AC3E}">
        <p14:creationId xmlns:p14="http://schemas.microsoft.com/office/powerpoint/2010/main" val="4974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ISTOCUPDATED" val="No"/>
  <p:tag name="SHOWDISCLAIMERCLIENTNAME" val="No"/>
  <p:tag name="TOCAPPENDIXTEXT" val="Appendices"/>
  <p:tag name="TABLESTYLEID" val="{D5C30875-5027-47A9-8995-C2BF9F8F2FF4}"/>
  <p:tag name="TOCSECTIONHEADERTEXT" val="Section"/>
  <p:tag name="SMARTSHAPETYPE" val="PresentationDisclaimer"/>
  <p:tag name="SMARTISVISIBLE" val="{@PresentationDisclaimer}!=No Disclaimer"/>
  <p:tag name="SHOWPRESENTATIONDISCLAIMER" val="No"/>
  <p:tag name="TABLEHEADERFONTSIZE" val="12"/>
  <p:tag name="TABLEDEFAULTFONTSIZE" val="10"/>
  <p:tag name="TOCPAGETEXT" val="Page"/>
  <p:tag name="DESCRIPTOR TEXT" val="Business Unit"/>
  <p:tag name="TOCPAGETEXT}{@TOCPAGELANGUAGETEXT" val="PagePage"/>
  <p:tag name="DESCRIPTOR" val="Business Unit"/>
  <p:tag name="PRESENTATIONDISCLAIMER" val="No Disclaimer"/>
  <p:tag name="TOCSECTIONTEXT" val=" "/>
  <p:tag name="SMARTTOCSLIDENUMBER" val="2"/>
  <p:tag name="SMARTTOCSTYLE" val="Standard Table of Contents [new brand]"/>
  <p:tag name="SHOW DRAFT STAMP" val="Yes"/>
  <p:tag name="SHOW DATE FILEPATH" val="No"/>
  <p:tag name="PRESENTATION THEME COLOR" val="PwC Burgundy"/>
  <p:tag name="PICTURE" val="City of Arts and Science Park"/>
  <p:tag name="LANGUAGE" val="English (UK)"/>
  <p:tag name="HASFRONTIMAGE" val="Yes"/>
  <p:tag name="DRAFT STAMP" val="Draft"/>
  <p:tag name="TOCOVERVIEWLANGUAGETEXT" val="Overview"/>
  <p:tag name="GRIDON" val="No"/>
  <p:tag name="TOCPAGELANGUAGETEXT" val="Page"/>
  <p:tag name="TOCSECTIONLANGUAGETEXT" val="Section"/>
  <p:tag name="TOCTEXT" val="Table of Contents"/>
  <p:tag name="SUBTITLE" val="성공적 차세대 시스템 구현을 위한 &#10;컨설팅 제안"/>
  <p:tag name="TITLE" val="롯데카드"/>
  <p:tag name="CONFIDENTIALITY STAMP" val="Strictly Private and Confidential"/>
  <p:tag name="REPORT DATE" val="2011년 7월 29일"/>
  <p:tag name="BUSINESSUNITCOVERTEXT" val="Consulti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/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stealth" w="sm" len="med"/>
        </a:ln>
        <a:effectLst/>
      </a:spPr>
      <a:bodyPr/>
      <a:lstStyle/>
    </a:lnDef>
  </a:objectDefaults>
  <a:extraClrSchemeLst/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1">
              <a:lumMod val="75000"/>
            </a:schemeClr>
          </a:solidFill>
        </a:ln>
      </a:spPr>
      <a:bodyPr lIns="36000" tIns="36000" rIns="36000" bIns="36000"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b="1" i="1" dirty="0" smtClean="0">
            <a:solidFill>
              <a:schemeClr val="accent2"/>
            </a:solidFill>
            <a:ea typeface="맑은 고딕" pitchFamily="50" charset="-127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/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stealth" w="sm" len="med"/>
        </a:ln>
        <a:effectLst/>
      </a:spPr>
      <a:bodyPr/>
      <a:lstStyle/>
    </a:lnDef>
  </a:objectDefaults>
  <a:extraClrSchemeLst/>
</a:theme>
</file>

<file path=ppt/theme/theme5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19050" algn="ctr">
          <a:solidFill>
            <a:srgbClr val="FF0000"/>
          </a:solidFill>
          <a:round/>
          <a:headEnd type="none" w="sm" len="sm"/>
          <a:tailEnd type="none" w="sm" len="sm"/>
        </a:ln>
      </a:spPr>
      <a:bodyPr/>
      <a:lstStyle/>
    </a:lnDef>
  </a:objectDefaults>
  <a:extraClrSchemeLst/>
</a:theme>
</file>

<file path=ppt/theme/theme6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19050" algn="ctr">
          <a:solidFill>
            <a:srgbClr val="FF0000"/>
          </a:solidFill>
          <a:round/>
          <a:headEnd type="none" w="sm" len="sm"/>
          <a:tailEnd type="none" w="sm" len="sm"/>
        </a:ln>
      </a:spPr>
      <a:bodyPr/>
      <a:lstStyle/>
    </a:lnDef>
  </a:objectDefaults>
  <a:extraClrSchemeLst/>
</a:theme>
</file>

<file path=ppt/theme/theme7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Proposal template_1_3fusion_01">
  <a:themeElements>
    <a:clrScheme name="Custom 1">
      <a:dk1>
        <a:srgbClr val="333333"/>
      </a:dk1>
      <a:lt1>
        <a:srgbClr val="FFFFFF"/>
      </a:lt1>
      <a:dk2>
        <a:srgbClr val="C0C0C0"/>
      </a:dk2>
      <a:lt2>
        <a:srgbClr val="F0F0F0"/>
      </a:lt2>
      <a:accent1>
        <a:srgbClr val="FFD200"/>
      </a:accent1>
      <a:accent2>
        <a:srgbClr val="FFE87F"/>
      </a:accent2>
      <a:accent3>
        <a:srgbClr val="00A3AE"/>
      </a:accent3>
      <a:accent4>
        <a:srgbClr val="2C973E"/>
      </a:accent4>
      <a:accent5>
        <a:srgbClr val="F04C3E"/>
      </a:accent5>
      <a:accent6>
        <a:srgbClr val="91278F"/>
      </a:accent6>
      <a:hlink>
        <a:srgbClr val="336699"/>
      </a:hlink>
      <a:folHlink>
        <a:srgbClr val="336699"/>
      </a:folHlink>
    </a:clrScheme>
    <a:fontScheme name="PVI_가로_KOR_본문가이드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4B4B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33350" marR="0" indent="-13335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돋움" pitchFamily="50" charset="-127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4B4B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33350" marR="0" indent="-13335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돋움" pitchFamily="50" charset="-127"/>
            <a:ea typeface="돋움" pitchFamily="50" charset="-127"/>
          </a:defRPr>
        </a:defPPr>
      </a:lstStyle>
    </a:lnDef>
  </a:objectDefaults>
  <a:extraClrSchemeLst>
    <a:extraClrScheme>
      <a:clrScheme name="PVI_가로_KOR_본문가이드 1">
        <a:dk1>
          <a:srgbClr val="333333"/>
        </a:dk1>
        <a:lt1>
          <a:srgbClr val="FFFFFF"/>
        </a:lt1>
        <a:dk2>
          <a:srgbClr val="F0F0F0"/>
        </a:dk2>
        <a:lt2>
          <a:srgbClr val="C0C0C0"/>
        </a:lt2>
        <a:accent1>
          <a:srgbClr val="FFD200"/>
        </a:accent1>
        <a:accent2>
          <a:srgbClr val="F04C3E"/>
        </a:accent2>
        <a:accent3>
          <a:srgbClr val="FFFFFF"/>
        </a:accent3>
        <a:accent4>
          <a:srgbClr val="2A2A2A"/>
        </a:accent4>
        <a:accent5>
          <a:srgbClr val="FFE5AA"/>
        </a:accent5>
        <a:accent6>
          <a:srgbClr val="D94437"/>
        </a:accent6>
        <a:hlink>
          <a:srgbClr val="00A3AE"/>
        </a:hlink>
        <a:folHlink>
          <a:srgbClr val="2C97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46986</TotalTime>
  <Words>3166</Words>
  <Application>Microsoft Office PowerPoint</Application>
  <PresentationFormat>A4 용지(210x297mm)</PresentationFormat>
  <Paragraphs>952</Paragraphs>
  <Slides>26</Slides>
  <Notes>23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26</vt:i4>
      </vt:variant>
    </vt:vector>
  </HeadingPairs>
  <TitlesOfParts>
    <vt:vector size="46" baseType="lpstr">
      <vt:lpstr>HY견고딕</vt:lpstr>
      <vt:lpstr>HY헤드라인M</vt:lpstr>
      <vt:lpstr>견고딕</vt:lpstr>
      <vt:lpstr>굴림</vt:lpstr>
      <vt:lpstr>돋움</vt:lpstr>
      <vt:lpstr>돋움체</vt:lpstr>
      <vt:lpstr>맑은 고딕</vt:lpstr>
      <vt:lpstr>윤디자인고딕</vt:lpstr>
      <vt:lpstr>Arial</vt:lpstr>
      <vt:lpstr>Calibri</vt:lpstr>
      <vt:lpstr>Wingdings</vt:lpstr>
      <vt:lpstr>Wingdings 2</vt:lpstr>
      <vt:lpstr>Office 테마</vt:lpstr>
      <vt:lpstr>1_Office 테마</vt:lpstr>
      <vt:lpstr>2_Office 테마</vt:lpstr>
      <vt:lpstr>3_Office 테마</vt:lpstr>
      <vt:lpstr>4_Office 테마</vt:lpstr>
      <vt:lpstr>6_Office 테마</vt:lpstr>
      <vt:lpstr>5_Office 테마</vt:lpstr>
      <vt:lpstr>Proposal template_1_3fusion_01</vt:lpstr>
      <vt:lpstr>PowerPoint 프레젠테이션</vt:lpstr>
      <vt:lpstr>Document Control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Samil PwC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Samil PwC Advisory</dc:creator>
  <cp:lastModifiedBy>송진회</cp:lastModifiedBy>
  <cp:revision>4490</cp:revision>
  <dcterms:created xsi:type="dcterms:W3CDTF">2011-04-05T03:51:54Z</dcterms:created>
  <dcterms:modified xsi:type="dcterms:W3CDTF">2017-05-29T09:32:35Z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Report Template Version">
    <vt:lpwstr>20110204v2</vt:lpwstr>
  </property>
  <property fmtid="{D5CDD505-2E9C-101B-9397-08002B2CF9AE}" pid="3" name="NSCPROP_SA">
    <vt:lpwstr>Z:\PJT\노후장비교체 2017(U2L)\백업,복구\SC_INF_U2L_시스템테스트_결과서_3.백업_및_복구_테스트부문_20170519.pptx</vt:lpwstr>
  </property>
</Properties>
</file>