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76" r:id="rId1"/>
    <p:sldMasterId id="2147483790" r:id="rId2"/>
    <p:sldMasterId id="2147483795" r:id="rId3"/>
    <p:sldMasterId id="2147483806" r:id="rId4"/>
    <p:sldMasterId id="2147483814" r:id="rId5"/>
    <p:sldMasterId id="2147483828" r:id="rId6"/>
    <p:sldMasterId id="2147483817" r:id="rId7"/>
    <p:sldMasterId id="2147483822" r:id="rId8"/>
  </p:sldMasterIdLst>
  <p:notesMasterIdLst>
    <p:notesMasterId r:id="rId32"/>
  </p:notesMasterIdLst>
  <p:handoutMasterIdLst>
    <p:handoutMasterId r:id="rId33"/>
  </p:handoutMasterIdLst>
  <p:sldIdLst>
    <p:sldId id="2478" r:id="rId9"/>
    <p:sldId id="2480" r:id="rId10"/>
    <p:sldId id="2654" r:id="rId11"/>
    <p:sldId id="2629" r:id="rId12"/>
    <p:sldId id="2645" r:id="rId13"/>
    <p:sldId id="2691" r:id="rId14"/>
    <p:sldId id="2646" r:id="rId15"/>
    <p:sldId id="2650" r:id="rId16"/>
    <p:sldId id="2649" r:id="rId17"/>
    <p:sldId id="2639" r:id="rId18"/>
    <p:sldId id="2631" r:id="rId19"/>
    <p:sldId id="2615" r:id="rId20"/>
    <p:sldId id="2685" r:id="rId21"/>
    <p:sldId id="2692" r:id="rId22"/>
    <p:sldId id="2690" r:id="rId23"/>
    <p:sldId id="2660" r:id="rId24"/>
    <p:sldId id="2686" r:id="rId25"/>
    <p:sldId id="2669" r:id="rId26"/>
    <p:sldId id="2687" r:id="rId27"/>
    <p:sldId id="2683" r:id="rId28"/>
    <p:sldId id="2651" r:id="rId29"/>
    <p:sldId id="2694" r:id="rId30"/>
    <p:sldId id="2604" r:id="rId31"/>
  </p:sldIdLst>
  <p:sldSz cx="9906000" cy="6858000" type="A4"/>
  <p:notesSz cx="6669088" cy="9928225"/>
  <p:custDataLst>
    <p:tags r:id="rId34"/>
  </p:custDataLst>
  <p:defaultTextStyle>
    <a:defPPr>
      <a:defRPr lang="en-US"/>
    </a:defPPr>
    <a:lvl1pPr algn="l" defTabSz="957263" rtl="0" fontAlgn="base" latinLnBrk="1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1pPr>
    <a:lvl2pPr marL="477838" indent="-20638" algn="l" defTabSz="957263" rtl="0" fontAlgn="base" latinLnBrk="1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2pPr>
    <a:lvl3pPr marL="957263" indent="-42863" algn="l" defTabSz="957263" rtl="0" fontAlgn="base" latinLnBrk="1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3pPr>
    <a:lvl4pPr marL="1436688" indent="-65088" algn="l" defTabSz="957263" rtl="0" fontAlgn="base" latinLnBrk="1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4pPr>
    <a:lvl5pPr marL="1914525" indent="-85725" algn="l" defTabSz="957263" rtl="0" fontAlgn="base" latinLnBrk="1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5pPr>
    <a:lvl6pPr marL="2286000" algn="l" defTabSz="914400" rtl="0" eaLnBrk="1" latinLnBrk="1" hangingPunct="1">
      <a:defRPr kumimoji="1" sz="1000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6pPr>
    <a:lvl7pPr marL="2743200" algn="l" defTabSz="914400" rtl="0" eaLnBrk="1" latinLnBrk="1" hangingPunct="1">
      <a:defRPr kumimoji="1" sz="1000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7pPr>
    <a:lvl8pPr marL="3200400" algn="l" defTabSz="914400" rtl="0" eaLnBrk="1" latinLnBrk="1" hangingPunct="1">
      <a:defRPr kumimoji="1" sz="1000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8pPr>
    <a:lvl9pPr marL="3657600" algn="l" defTabSz="914400" rtl="0" eaLnBrk="1" latinLnBrk="1" hangingPunct="1">
      <a:defRPr kumimoji="1" sz="1000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4" orient="horz" pos="163">
          <p15:clr>
            <a:srgbClr val="A4A3A4"/>
          </p15:clr>
        </p15:guide>
        <p15:guide id="5" orient="horz" pos="3748" userDrawn="1">
          <p15:clr>
            <a:srgbClr val="A4A3A4"/>
          </p15:clr>
        </p15:guide>
        <p15:guide id="6" orient="horz" pos="1366" userDrawn="1">
          <p15:clr>
            <a:srgbClr val="A4A3A4"/>
          </p15:clr>
        </p15:guide>
        <p15:guide id="8" pos="4118" userDrawn="1">
          <p15:clr>
            <a:srgbClr val="A4A3A4"/>
          </p15:clr>
        </p15:guide>
        <p15:guide id="9" pos="5887" userDrawn="1">
          <p15:clr>
            <a:srgbClr val="A4A3A4"/>
          </p15:clr>
        </p15:guide>
        <p15:guide id="10" orient="horz" pos="799" userDrawn="1">
          <p15:clr>
            <a:srgbClr val="A4A3A4"/>
          </p15:clr>
        </p15:guide>
        <p15:guide id="11" orient="horz" pos="1525" userDrawn="1">
          <p15:clr>
            <a:srgbClr val="A4A3A4"/>
          </p15:clr>
        </p15:guide>
        <p15:guide id="12" orient="horz" pos="2500" userDrawn="1">
          <p15:clr>
            <a:srgbClr val="A4A3A4"/>
          </p15:clr>
        </p15:guide>
        <p15:guide id="13" pos="4231" userDrawn="1">
          <p15:clr>
            <a:srgbClr val="A4A3A4"/>
          </p15:clr>
        </p15:guide>
        <p15:guide id="14" pos="466" userDrawn="1">
          <p15:clr>
            <a:srgbClr val="A4A3A4"/>
          </p15:clr>
        </p15:guide>
        <p15:guide id="15" pos="2326" userDrawn="1">
          <p15:clr>
            <a:srgbClr val="A4A3A4"/>
          </p15:clr>
        </p15:guide>
        <p15:guide id="16" pos="2349" userDrawn="1">
          <p15:clr>
            <a:srgbClr val="A4A3A4"/>
          </p15:clr>
        </p15:guide>
        <p15:guide id="17" orient="horz" pos="17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0000"/>
    <a:srgbClr val="B2B2B2"/>
    <a:srgbClr val="FFFF99"/>
    <a:srgbClr val="D9D9D9"/>
    <a:srgbClr val="FFC000"/>
    <a:srgbClr val="CCCC00"/>
    <a:srgbClr val="F2F2F2"/>
    <a:srgbClr val="B9C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C30875-5027-47A9-8995-C2BF9F8F2FF4}">
  <a:tblStyle styleId="{D5C30875-5027-47A9-8995-C2BF9F8F2FF4}" styleName="Smart Colour Block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solidFill>
                <a:schemeClr val="lt1"/>
              </a:solidFill>
            </a:ln>
          </a:bottom>
        </a:tcBdr>
      </a:tcStyle>
    </a:band1H>
    <a:band2H>
      <a:tcStyle>
        <a:tcBdr>
          <a:bottom>
            <a:ln w="38100" cmpd="sng">
              <a:solidFill>
                <a:schemeClr val="lt1"/>
              </a:solidFill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solidFill>
            <a:schemeClr val="accent1">
              <a:lumMod val="20000"/>
              <a:lumOff val="80000"/>
            </a:schemeClr>
          </a:solidFill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noFill/>
        </a:fill>
      </a:tcStyle>
    </a:firstRow>
  </a:tblStyle>
  <a:tblStyle styleId="{74ED0A72-4B8E-423B-AE2F-120ADE3C16FB}" styleName="Smart Table Text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1H>
    <a:band2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 b="on">
        <a:fontRef idx="major">
          <a:prstClr val="black"/>
        </a:fontRef>
        <a:schemeClr val="dk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D360D96-D63B-11DF-A243-F2A3DFD72085}" styleName="Smart Table Figures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1H>
    <a:band2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2H>
    <a:firstCol>
      <a:tcTxStyle b="on">
        <a:fontRef idx="min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1BAE4E-8E61-4555-8164-91CCB0C98032}" styleName="Smart Text List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>
              <a:noFill/>
            </a:ln>
          </a:bottom>
        </a:tcBdr>
      </a:tcStyle>
    </a:band1H>
    <a:band2H>
      <a:tcStyle>
        <a:tcBdr>
          <a:bottom>
            <a:ln>
              <a:noFill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>
        <a:fontRef idx="major">
          <a:prstClr val="black"/>
        </a:fontRef>
        <a:schemeClr val="dk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>
              <a:noFill/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D073F8-1565-44D7-B386-08B59EADF2EE}" styleName="Smart Basic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  <a:tblStyle styleId="{582F6C1B-F5DC-4988-9FA3-4B01CB59C5F3}" styleName="Smart Classic">
    <a:wholeTbl>
      <a:tcTxStyle>
        <a:fontRef idx="major">
          <a:prstClr val="black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firstCol>
      <a:tcStyle>
        <a:tcBdr/>
      </a:tcStyle>
    </a:firstCol>
    <a:firstRow>
      <a:tcTxStyle b="on">
        <a:fontRef idx="major">
          <a:prstClr val="black"/>
        </a:fontRef>
        <a:schemeClr val="dk2"/>
      </a:tcTxStyle>
      <a:tcStyle>
        <a:tcBdr/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80" autoAdjust="0"/>
    <p:restoredTop sz="99094" autoAdjust="0"/>
  </p:normalViewPr>
  <p:slideViewPr>
    <p:cSldViewPr snapToGrid="0">
      <p:cViewPr varScale="1">
        <p:scale>
          <a:sx n="116" d="100"/>
          <a:sy n="116" d="100"/>
        </p:scale>
        <p:origin x="1824" y="108"/>
      </p:cViewPr>
      <p:guideLst>
        <p:guide orient="horz"/>
        <p:guide orient="horz" pos="163"/>
        <p:guide orient="horz" pos="3748"/>
        <p:guide orient="horz" pos="1366"/>
        <p:guide pos="4118"/>
        <p:guide pos="5887"/>
        <p:guide orient="horz" pos="799"/>
        <p:guide orient="horz" pos="1525"/>
        <p:guide orient="horz" pos="2500"/>
        <p:guide pos="4231"/>
        <p:guide pos="466"/>
        <p:guide pos="2326"/>
        <p:guide pos="2349"/>
        <p:guide orient="horz" pos="17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90" y="10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wrap="square" lIns="90735" tIns="45367" rIns="90735" bIns="45367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endParaRPr lang="en-GB" altLang="ko-K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0735" tIns="45367" rIns="90735" bIns="45367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fld id="{2784CA19-7E6F-4BAF-A95A-94BD713AA6D8}" type="datetimeFigureOut">
              <a:rPr lang="en-GB" altLang="ko-KR"/>
              <a:pPr>
                <a:defRPr/>
              </a:pPr>
              <a:t>11/08/2017</a:t>
            </a:fld>
            <a:endParaRPr lang="en-GB" altLang="ko-K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wrap="square" lIns="90735" tIns="45367" rIns="90735" bIns="45367" numCol="1" anchor="b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endParaRPr lang="en-GB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0735" tIns="45367" rIns="90735" bIns="45367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fld id="{6057E90E-8584-44AB-A00B-9BA15DB70E6A}" type="slidenum">
              <a:rPr lang="en-GB" altLang="ko-KR"/>
              <a:pPr>
                <a:defRPr/>
              </a:pPr>
              <a:t>‹#›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21942731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wrap="square" lIns="90735" tIns="45367" rIns="90735" bIns="45367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endParaRPr lang="en-GB" altLang="ko-K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0735" tIns="45367" rIns="90735" bIns="45367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fld id="{A96AE653-B4EC-409D-A60D-08D6BAA91D38}" type="datetimeFigureOut">
              <a:rPr lang="en-US" altLang="ko-KR"/>
              <a:pPr>
                <a:defRPr/>
              </a:pPr>
              <a:t>8/11/2017</a:t>
            </a:fld>
            <a:endParaRPr lang="en-GB" altLang="ko-K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6113" y="744538"/>
            <a:ext cx="537686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5" tIns="45367" rIns="90735" bIns="45367" rtlCol="0" anchor="ctr"/>
          <a:lstStyle/>
          <a:p>
            <a:pPr lvl="0"/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wrap="square" lIns="90735" tIns="45367" rIns="90735" bIns="45367" numCol="1" anchor="b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endParaRPr lang="en-GB" altLang="ko-KR" dirty="0"/>
          </a:p>
        </p:txBody>
      </p:sp>
      <p:sp>
        <p:nvSpPr>
          <p:cNvPr id="8" name="슬라이드 노트 개체 틀 7"/>
          <p:cNvSpPr>
            <a:spLocks noGrp="1"/>
          </p:cNvSpPr>
          <p:nvPr>
            <p:ph type="body" sz="quarter" idx="3"/>
          </p:nvPr>
        </p:nvSpPr>
        <p:spPr>
          <a:xfrm>
            <a:off x="666750" y="4778375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56517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8588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28625" algn="l" defTabSz="8588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58838" algn="l" defTabSz="8588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89050" algn="l" defTabSz="8588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17675" algn="l" defTabSz="8588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2692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0742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43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8598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9889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3000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2126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0363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859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-862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Title 21"/>
          <p:cNvSpPr>
            <a:spLocks noGrp="1"/>
          </p:cNvSpPr>
          <p:nvPr>
            <p:ph type="title" hasCustomPrompt="1"/>
          </p:nvPr>
        </p:nvSpPr>
        <p:spPr>
          <a:xfrm>
            <a:off x="491889" y="869286"/>
            <a:ext cx="8891796" cy="69168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57796" rtl="0" eaLnBrk="1" latinLnBrk="0" hangingPunct="1">
              <a:spcBef>
                <a:spcPct val="0"/>
              </a:spcBef>
              <a:buNone/>
              <a:defRPr lang="en-GB" sz="1700" b="1" i="0" kern="1200" noProof="0" dirty="0">
                <a:solidFill>
                  <a:schemeClr val="tx1"/>
                </a:solidFill>
                <a:latin typeface="+mn-ea"/>
                <a:ea typeface="+mn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</a:rPr>
              <a:t>Insert banner statement here</a:t>
            </a:r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20" name="텍스트 개체 틀 20"/>
          <p:cNvSpPr>
            <a:spLocks noGrp="1"/>
          </p:cNvSpPr>
          <p:nvPr>
            <p:ph type="body" sz="quarter" idx="31"/>
          </p:nvPr>
        </p:nvSpPr>
        <p:spPr>
          <a:xfrm>
            <a:off x="491889" y="455182"/>
            <a:ext cx="7289289" cy="291749"/>
          </a:xfrm>
          <a:prstGeom prst="rect">
            <a:avLst/>
          </a:prstGeom>
          <a:ln>
            <a:noFill/>
          </a:ln>
        </p:spPr>
        <p:txBody>
          <a:bodyPr vert="horz" wrap="none" lIns="0" tIns="67664" rIns="0" bIns="36000" rtlCol="0" anchor="b">
            <a:noAutofit/>
          </a:bodyPr>
          <a:lstStyle>
            <a:lvl1pPr>
              <a:defRPr lang="en-GB" altLang="en-GB" sz="1500" b="1" kern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>
              <a:defRPr sz="1300">
                <a:latin typeface="HY헤드라인M" pitchFamily="18" charset="-127"/>
                <a:ea typeface="HY헤드라인M" pitchFamily="18" charset="-127"/>
              </a:defRPr>
            </a:lvl2pPr>
            <a:lvl3pPr>
              <a:defRPr sz="1300">
                <a:latin typeface="HY헤드라인M" pitchFamily="18" charset="-127"/>
                <a:ea typeface="HY헤드라인M" pitchFamily="18" charset="-127"/>
              </a:defRPr>
            </a:lvl3pPr>
            <a:lvl4pPr>
              <a:defRPr sz="1300">
                <a:latin typeface="HY헤드라인M" pitchFamily="18" charset="-127"/>
                <a:ea typeface="HY헤드라인M" pitchFamily="18" charset="-127"/>
              </a:defRPr>
            </a:lvl4pPr>
            <a:lvl5pPr>
              <a:defRPr sz="1300">
                <a:latin typeface="HY헤드라인M" pitchFamily="18" charset="-127"/>
                <a:ea typeface="HY헤드라인M" pitchFamily="18" charset="-127"/>
              </a:defRPr>
            </a:lvl5pPr>
          </a:lstStyle>
          <a:p>
            <a:pPr marL="0" marR="0" lvl="0" indent="0" algn="l" defTabSz="958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ko-KR" alt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마스터 텍스트 스타일을 편집합니다</a:t>
            </a:r>
            <a:endParaRPr kumimoji="0" lang="en-GB" altLang="en-GB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31274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2764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Title 21"/>
          <p:cNvSpPr>
            <a:spLocks noGrp="1"/>
          </p:cNvSpPr>
          <p:nvPr>
            <p:ph type="title" hasCustomPrompt="1"/>
          </p:nvPr>
        </p:nvSpPr>
        <p:spPr>
          <a:xfrm>
            <a:off x="491889" y="869286"/>
            <a:ext cx="8891796" cy="69168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57796" rtl="0" eaLnBrk="1" latinLnBrk="0" hangingPunct="1">
              <a:spcBef>
                <a:spcPct val="0"/>
              </a:spcBef>
              <a:buNone/>
              <a:defRPr lang="en-GB" sz="1700" b="1" i="0" kern="1200" noProof="0" dirty="0">
                <a:solidFill>
                  <a:schemeClr val="tx1"/>
                </a:solidFill>
                <a:latin typeface="+mn-ea"/>
                <a:ea typeface="+mn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</a:rPr>
              <a:t>Insert banner statement here</a:t>
            </a:r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20" name="텍스트 개체 틀 20"/>
          <p:cNvSpPr>
            <a:spLocks noGrp="1"/>
          </p:cNvSpPr>
          <p:nvPr>
            <p:ph type="body" sz="quarter" idx="31"/>
          </p:nvPr>
        </p:nvSpPr>
        <p:spPr>
          <a:xfrm>
            <a:off x="491889" y="455182"/>
            <a:ext cx="7289289" cy="291749"/>
          </a:xfrm>
          <a:prstGeom prst="rect">
            <a:avLst/>
          </a:prstGeom>
          <a:ln>
            <a:noFill/>
          </a:ln>
        </p:spPr>
        <p:txBody>
          <a:bodyPr vert="horz" wrap="none" lIns="0" tIns="67664" rIns="0" bIns="36000" rtlCol="0" anchor="b">
            <a:noAutofit/>
          </a:bodyPr>
          <a:lstStyle>
            <a:lvl1pPr>
              <a:defRPr lang="en-GB" altLang="en-GB" sz="1500" b="1" kern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>
              <a:defRPr sz="1300">
                <a:latin typeface="HY헤드라인M" pitchFamily="18" charset="-127"/>
                <a:ea typeface="HY헤드라인M" pitchFamily="18" charset="-127"/>
              </a:defRPr>
            </a:lvl2pPr>
            <a:lvl3pPr>
              <a:defRPr sz="1300">
                <a:latin typeface="HY헤드라인M" pitchFamily="18" charset="-127"/>
                <a:ea typeface="HY헤드라인M" pitchFamily="18" charset="-127"/>
              </a:defRPr>
            </a:lvl3pPr>
            <a:lvl4pPr>
              <a:defRPr sz="1300">
                <a:latin typeface="HY헤드라인M" pitchFamily="18" charset="-127"/>
                <a:ea typeface="HY헤드라인M" pitchFamily="18" charset="-127"/>
              </a:defRPr>
            </a:lvl4pPr>
            <a:lvl5pPr>
              <a:defRPr sz="1300">
                <a:latin typeface="HY헤드라인M" pitchFamily="18" charset="-127"/>
                <a:ea typeface="HY헤드라인M" pitchFamily="18" charset="-127"/>
              </a:defRPr>
            </a:lvl5pPr>
          </a:lstStyle>
          <a:p>
            <a:pPr marL="0" marR="0" lvl="0" indent="0" algn="l" defTabSz="958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ko-KR" alt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마스터 텍스트 스타일을 편집합니다</a:t>
            </a:r>
            <a:endParaRPr kumimoji="0" lang="en-GB" altLang="en-GB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Title 21"/>
          <p:cNvSpPr>
            <a:spLocks noGrp="1"/>
          </p:cNvSpPr>
          <p:nvPr>
            <p:ph type="title" hasCustomPrompt="1"/>
          </p:nvPr>
        </p:nvSpPr>
        <p:spPr>
          <a:xfrm>
            <a:off x="491889" y="869286"/>
            <a:ext cx="8891796" cy="69168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57796" rtl="0" eaLnBrk="1" latinLnBrk="0" hangingPunct="1">
              <a:spcBef>
                <a:spcPct val="0"/>
              </a:spcBef>
              <a:buNone/>
              <a:defRPr lang="en-GB" sz="1700" b="1" i="0" kern="1200" noProof="0" dirty="0">
                <a:solidFill>
                  <a:schemeClr val="tx1"/>
                </a:solidFill>
                <a:latin typeface="+mn-ea"/>
                <a:ea typeface="+mn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</a:rPr>
              <a:t>Insert banner statement here</a:t>
            </a:r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20" name="텍스트 개체 틀 20"/>
          <p:cNvSpPr>
            <a:spLocks noGrp="1"/>
          </p:cNvSpPr>
          <p:nvPr>
            <p:ph type="body" sz="quarter" idx="31"/>
          </p:nvPr>
        </p:nvSpPr>
        <p:spPr>
          <a:xfrm>
            <a:off x="491889" y="455182"/>
            <a:ext cx="7289289" cy="291749"/>
          </a:xfrm>
          <a:prstGeom prst="rect">
            <a:avLst/>
          </a:prstGeom>
          <a:ln>
            <a:noFill/>
          </a:ln>
        </p:spPr>
        <p:txBody>
          <a:bodyPr vert="horz" wrap="none" lIns="0" tIns="67664" rIns="0" bIns="36000" rtlCol="0" anchor="b">
            <a:noAutofit/>
          </a:bodyPr>
          <a:lstStyle>
            <a:lvl1pPr>
              <a:defRPr lang="en-GB" altLang="en-GB" sz="1500" b="1" kern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>
              <a:defRPr sz="1300">
                <a:latin typeface="HY헤드라인M" pitchFamily="18" charset="-127"/>
                <a:ea typeface="HY헤드라인M" pitchFamily="18" charset="-127"/>
              </a:defRPr>
            </a:lvl2pPr>
            <a:lvl3pPr>
              <a:defRPr sz="1300">
                <a:latin typeface="HY헤드라인M" pitchFamily="18" charset="-127"/>
                <a:ea typeface="HY헤드라인M" pitchFamily="18" charset="-127"/>
              </a:defRPr>
            </a:lvl3pPr>
            <a:lvl4pPr>
              <a:defRPr sz="1300">
                <a:latin typeface="HY헤드라인M" pitchFamily="18" charset="-127"/>
                <a:ea typeface="HY헤드라인M" pitchFamily="18" charset="-127"/>
              </a:defRPr>
            </a:lvl4pPr>
            <a:lvl5pPr>
              <a:defRPr sz="1300">
                <a:latin typeface="HY헤드라인M" pitchFamily="18" charset="-127"/>
                <a:ea typeface="HY헤드라인M" pitchFamily="18" charset="-127"/>
              </a:defRPr>
            </a:lvl5pPr>
          </a:lstStyle>
          <a:p>
            <a:pPr marL="0" marR="0" lvl="0" indent="0" algn="l" defTabSz="958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ko-KR" alt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마스터 텍스트 스타일을 편집합니다</a:t>
            </a:r>
            <a:endParaRPr kumimoji="0" lang="en-GB" altLang="en-GB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651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Title 21"/>
          <p:cNvSpPr>
            <a:spLocks noGrp="1"/>
          </p:cNvSpPr>
          <p:nvPr>
            <p:ph type="title" hasCustomPrompt="1"/>
          </p:nvPr>
        </p:nvSpPr>
        <p:spPr>
          <a:xfrm>
            <a:off x="491889" y="869286"/>
            <a:ext cx="8891796" cy="69168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57796" rtl="0" eaLnBrk="1" latinLnBrk="0" hangingPunct="1">
              <a:spcBef>
                <a:spcPct val="0"/>
              </a:spcBef>
              <a:buNone/>
              <a:defRPr lang="en-GB" sz="1700" b="1" i="0" kern="1200" noProof="0" dirty="0">
                <a:solidFill>
                  <a:schemeClr val="tx1"/>
                </a:solidFill>
                <a:latin typeface="+mn-ea"/>
                <a:ea typeface="+mn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</a:rPr>
              <a:t>Insert banner statement here</a:t>
            </a:r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20" name="텍스트 개체 틀 20"/>
          <p:cNvSpPr>
            <a:spLocks noGrp="1"/>
          </p:cNvSpPr>
          <p:nvPr>
            <p:ph type="body" sz="quarter" idx="31"/>
          </p:nvPr>
        </p:nvSpPr>
        <p:spPr>
          <a:xfrm>
            <a:off x="491889" y="455182"/>
            <a:ext cx="7289289" cy="291749"/>
          </a:xfrm>
          <a:prstGeom prst="rect">
            <a:avLst/>
          </a:prstGeom>
          <a:ln>
            <a:noFill/>
          </a:ln>
        </p:spPr>
        <p:txBody>
          <a:bodyPr vert="horz" wrap="none" lIns="0" tIns="67664" rIns="0" bIns="36000" rtlCol="0" anchor="b">
            <a:noAutofit/>
          </a:bodyPr>
          <a:lstStyle>
            <a:lvl1pPr>
              <a:defRPr lang="en-GB" altLang="en-GB" sz="1500" b="1" kern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>
              <a:defRPr sz="1300">
                <a:latin typeface="HY헤드라인M" pitchFamily="18" charset="-127"/>
                <a:ea typeface="HY헤드라인M" pitchFamily="18" charset="-127"/>
              </a:defRPr>
            </a:lvl2pPr>
            <a:lvl3pPr>
              <a:defRPr sz="1300">
                <a:latin typeface="HY헤드라인M" pitchFamily="18" charset="-127"/>
                <a:ea typeface="HY헤드라인M" pitchFamily="18" charset="-127"/>
              </a:defRPr>
            </a:lvl3pPr>
            <a:lvl4pPr>
              <a:defRPr sz="1300">
                <a:latin typeface="HY헤드라인M" pitchFamily="18" charset="-127"/>
                <a:ea typeface="HY헤드라인M" pitchFamily="18" charset="-127"/>
              </a:defRPr>
            </a:lvl4pPr>
            <a:lvl5pPr>
              <a:defRPr sz="1300">
                <a:latin typeface="HY헤드라인M" pitchFamily="18" charset="-127"/>
                <a:ea typeface="HY헤드라인M" pitchFamily="18" charset="-127"/>
              </a:defRPr>
            </a:lvl5pPr>
          </a:lstStyle>
          <a:p>
            <a:pPr marL="0" marR="0" lvl="0" indent="0" algn="l" defTabSz="958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ko-KR" alt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마스터 텍스트 스타일을 편집합니다</a:t>
            </a:r>
            <a:endParaRPr kumimoji="0" lang="en-GB" altLang="en-GB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6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8" y="6523042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Title 21"/>
          <p:cNvSpPr>
            <a:spLocks noGrp="1"/>
          </p:cNvSpPr>
          <p:nvPr>
            <p:ph type="title" hasCustomPrompt="1"/>
          </p:nvPr>
        </p:nvSpPr>
        <p:spPr>
          <a:xfrm>
            <a:off x="491889" y="869289"/>
            <a:ext cx="8891796" cy="69168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57796" rtl="0" eaLnBrk="1" latinLnBrk="0" hangingPunct="1">
              <a:spcBef>
                <a:spcPct val="0"/>
              </a:spcBef>
              <a:buNone/>
              <a:defRPr lang="en-GB" sz="1700" b="1" i="0" kern="1200" noProof="0" dirty="0">
                <a:solidFill>
                  <a:schemeClr val="tx1"/>
                </a:solidFill>
                <a:latin typeface="+mn-ea"/>
                <a:ea typeface="+mn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</a:rPr>
              <a:t>Insert banner statement here</a:t>
            </a:r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20" name="텍스트 개체 틀 20"/>
          <p:cNvSpPr>
            <a:spLocks noGrp="1"/>
          </p:cNvSpPr>
          <p:nvPr>
            <p:ph type="body" sz="quarter" idx="31"/>
          </p:nvPr>
        </p:nvSpPr>
        <p:spPr>
          <a:xfrm>
            <a:off x="491889" y="455186"/>
            <a:ext cx="7289289" cy="291749"/>
          </a:xfrm>
          <a:prstGeom prst="rect">
            <a:avLst/>
          </a:prstGeom>
          <a:ln>
            <a:noFill/>
          </a:ln>
        </p:spPr>
        <p:txBody>
          <a:bodyPr vert="horz" wrap="none" lIns="0" tIns="67664" rIns="0" bIns="36000" rtlCol="0" anchor="b">
            <a:noAutofit/>
          </a:bodyPr>
          <a:lstStyle>
            <a:lvl1pPr>
              <a:defRPr lang="en-GB" altLang="en-GB" sz="1500" b="1" kern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>
              <a:defRPr sz="1300">
                <a:latin typeface="HY헤드라인M" pitchFamily="18" charset="-127"/>
                <a:ea typeface="HY헤드라인M" pitchFamily="18" charset="-127"/>
              </a:defRPr>
            </a:lvl2pPr>
            <a:lvl3pPr>
              <a:defRPr sz="1300">
                <a:latin typeface="HY헤드라인M" pitchFamily="18" charset="-127"/>
                <a:ea typeface="HY헤드라인M" pitchFamily="18" charset="-127"/>
              </a:defRPr>
            </a:lvl3pPr>
            <a:lvl4pPr>
              <a:defRPr sz="1300">
                <a:latin typeface="HY헤드라인M" pitchFamily="18" charset="-127"/>
                <a:ea typeface="HY헤드라인M" pitchFamily="18" charset="-127"/>
              </a:defRPr>
            </a:lvl4pPr>
            <a:lvl5pPr>
              <a:defRPr sz="1300">
                <a:latin typeface="HY헤드라인M" pitchFamily="18" charset="-127"/>
                <a:ea typeface="HY헤드라인M" pitchFamily="18" charset="-127"/>
              </a:defRPr>
            </a:lvl5pPr>
          </a:lstStyle>
          <a:p>
            <a:pPr marL="0" marR="0" lvl="0" indent="0" algn="l" defTabSz="958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ko-KR" alt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마스터 텍스트 스타일을 편집합니다</a:t>
            </a:r>
            <a:endParaRPr kumimoji="0" lang="en-GB" altLang="en-GB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3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en-US" altLang="ko-KR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/11</a:t>
            </a:r>
            <a:r>
              <a:rPr lang="ko-KR" altLang="en-US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Title 21"/>
          <p:cNvSpPr>
            <a:spLocks noGrp="1"/>
          </p:cNvSpPr>
          <p:nvPr>
            <p:ph type="title" hasCustomPrompt="1"/>
          </p:nvPr>
        </p:nvSpPr>
        <p:spPr>
          <a:xfrm>
            <a:off x="491889" y="869286"/>
            <a:ext cx="8891796" cy="69168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57796" rtl="0" eaLnBrk="1" latinLnBrk="0" hangingPunct="1">
              <a:spcBef>
                <a:spcPct val="0"/>
              </a:spcBef>
              <a:buNone/>
              <a:defRPr lang="en-GB" sz="1700" b="1" i="0" kern="1200" noProof="0" dirty="0">
                <a:solidFill>
                  <a:schemeClr val="tx1"/>
                </a:solidFill>
                <a:latin typeface="+mn-ea"/>
                <a:ea typeface="+mn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</a:rPr>
              <a:t>Insert banner statement here</a:t>
            </a:r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20" name="텍스트 개체 틀 20"/>
          <p:cNvSpPr>
            <a:spLocks noGrp="1"/>
          </p:cNvSpPr>
          <p:nvPr>
            <p:ph type="body" sz="quarter" idx="31"/>
          </p:nvPr>
        </p:nvSpPr>
        <p:spPr>
          <a:xfrm>
            <a:off x="491889" y="455182"/>
            <a:ext cx="7289289" cy="291749"/>
          </a:xfrm>
          <a:prstGeom prst="rect">
            <a:avLst/>
          </a:prstGeom>
          <a:ln>
            <a:noFill/>
          </a:ln>
        </p:spPr>
        <p:txBody>
          <a:bodyPr vert="horz" wrap="none" lIns="0" tIns="67664" rIns="0" bIns="36000" rtlCol="0" anchor="b">
            <a:noAutofit/>
          </a:bodyPr>
          <a:lstStyle>
            <a:lvl1pPr>
              <a:defRPr lang="en-GB" altLang="en-GB" sz="1500" b="1" kern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>
              <a:defRPr sz="1300">
                <a:latin typeface="HY헤드라인M" pitchFamily="18" charset="-127"/>
                <a:ea typeface="HY헤드라인M" pitchFamily="18" charset="-127"/>
              </a:defRPr>
            </a:lvl2pPr>
            <a:lvl3pPr>
              <a:defRPr sz="1300">
                <a:latin typeface="HY헤드라인M" pitchFamily="18" charset="-127"/>
                <a:ea typeface="HY헤드라인M" pitchFamily="18" charset="-127"/>
              </a:defRPr>
            </a:lvl3pPr>
            <a:lvl4pPr>
              <a:defRPr sz="1300">
                <a:latin typeface="HY헤드라인M" pitchFamily="18" charset="-127"/>
                <a:ea typeface="HY헤드라인M" pitchFamily="18" charset="-127"/>
              </a:defRPr>
            </a:lvl4pPr>
            <a:lvl5pPr>
              <a:defRPr sz="1300">
                <a:latin typeface="HY헤드라인M" pitchFamily="18" charset="-127"/>
                <a:ea typeface="HY헤드라인M" pitchFamily="18" charset="-127"/>
              </a:defRPr>
            </a:lvl5pPr>
          </a:lstStyle>
          <a:p>
            <a:pPr marL="0" marR="0" lvl="0" indent="0" algn="l" defTabSz="958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ko-KR" alt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마스터 텍스트 스타일을 편집합니다</a:t>
            </a:r>
            <a:endParaRPr kumimoji="0" lang="en-GB" altLang="en-GB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-862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Title 21"/>
          <p:cNvSpPr>
            <a:spLocks noGrp="1"/>
          </p:cNvSpPr>
          <p:nvPr>
            <p:ph type="title" hasCustomPrompt="1"/>
          </p:nvPr>
        </p:nvSpPr>
        <p:spPr>
          <a:xfrm>
            <a:off x="491889" y="869286"/>
            <a:ext cx="8891796" cy="69168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57796" rtl="0" eaLnBrk="1" latinLnBrk="0" hangingPunct="1">
              <a:spcBef>
                <a:spcPct val="0"/>
              </a:spcBef>
              <a:buNone/>
              <a:defRPr lang="en-GB" sz="1700" b="1" i="0" kern="1200" noProof="0" dirty="0">
                <a:solidFill>
                  <a:schemeClr val="tx1"/>
                </a:solidFill>
                <a:latin typeface="+mn-ea"/>
                <a:ea typeface="+mn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</a:rPr>
              <a:t>Insert banner statement here</a:t>
            </a:r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20" name="텍스트 개체 틀 20"/>
          <p:cNvSpPr>
            <a:spLocks noGrp="1"/>
          </p:cNvSpPr>
          <p:nvPr>
            <p:ph type="body" sz="quarter" idx="31"/>
          </p:nvPr>
        </p:nvSpPr>
        <p:spPr>
          <a:xfrm>
            <a:off x="491889" y="455182"/>
            <a:ext cx="7289289" cy="291749"/>
          </a:xfrm>
          <a:prstGeom prst="rect">
            <a:avLst/>
          </a:prstGeom>
          <a:ln>
            <a:noFill/>
          </a:ln>
        </p:spPr>
        <p:txBody>
          <a:bodyPr vert="horz" wrap="none" lIns="0" tIns="67664" rIns="0" bIns="36000" rtlCol="0" anchor="b">
            <a:noAutofit/>
          </a:bodyPr>
          <a:lstStyle>
            <a:lvl1pPr marL="342900" indent="-342900">
              <a:buFont typeface="+mj-lt"/>
              <a:buAutoNum type="arabicPeriod"/>
              <a:defRPr lang="en-GB" altLang="en-GB" sz="1500" b="1" kern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>
              <a:defRPr sz="1300">
                <a:latin typeface="HY헤드라인M" pitchFamily="18" charset="-127"/>
                <a:ea typeface="HY헤드라인M" pitchFamily="18" charset="-127"/>
              </a:defRPr>
            </a:lvl2pPr>
            <a:lvl3pPr>
              <a:defRPr sz="1300">
                <a:latin typeface="HY헤드라인M" pitchFamily="18" charset="-127"/>
                <a:ea typeface="HY헤드라인M" pitchFamily="18" charset="-127"/>
              </a:defRPr>
            </a:lvl3pPr>
            <a:lvl4pPr>
              <a:defRPr sz="1300">
                <a:latin typeface="HY헤드라인M" pitchFamily="18" charset="-127"/>
                <a:ea typeface="HY헤드라인M" pitchFamily="18" charset="-127"/>
              </a:defRPr>
            </a:lvl4pPr>
            <a:lvl5pPr>
              <a:defRPr sz="1300">
                <a:latin typeface="HY헤드라인M" pitchFamily="18" charset="-127"/>
                <a:ea typeface="HY헤드라인M" pitchFamily="18" charset="-127"/>
              </a:defRPr>
            </a:lvl5pPr>
          </a:lstStyle>
          <a:p>
            <a:pPr marL="0" marR="0" lvl="0" indent="0" algn="l" defTabSz="958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ko-KR" alt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마스터 텍스트 스타일을 편집합니다</a:t>
            </a:r>
            <a:endParaRPr kumimoji="0" lang="en-GB" altLang="en-GB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 슬라이드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4583114" y="6591300"/>
            <a:ext cx="720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fld id="{80F9FA80-A047-48AF-A6EB-29D0C0AF458B}" type="slidenum">
              <a:rPr kumimoji="0" lang="ko-KR" altLang="en-US" sz="923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endParaRPr kumimoji="0" lang="en-US" altLang="ko-KR" sz="923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4"/>
          </p:nvPr>
        </p:nvSpPr>
        <p:spPr>
          <a:xfrm>
            <a:off x="166655" y="671493"/>
            <a:ext cx="9572659" cy="542931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buFontTx/>
              <a:buNone/>
              <a:defRPr sz="1385" b="1">
                <a:latin typeface="맑은 고딕" pitchFamily="50" charset="-127"/>
                <a:ea typeface="맑은 고딕" pitchFamily="50" charset="-127"/>
              </a:defRPr>
            </a:lvl1pPr>
            <a:lvl2pPr algn="l">
              <a:buFontTx/>
              <a:buNone/>
              <a:defRPr/>
            </a:lvl2pPr>
            <a:lvl3pPr algn="l">
              <a:buFontTx/>
              <a:buNone/>
              <a:defRPr/>
            </a:lvl3pPr>
            <a:lvl4pPr algn="l">
              <a:buFontTx/>
              <a:buNone/>
              <a:defRPr/>
            </a:lvl4pPr>
            <a:lvl5pPr algn="l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55" y="216576"/>
            <a:ext cx="9572692" cy="357190"/>
          </a:xfrm>
          <a:prstGeom prst="rect">
            <a:avLst/>
          </a:prstGeom>
        </p:spPr>
        <p:txBody>
          <a:bodyPr anchor="b" anchorCtr="0"/>
          <a:lstStyle>
            <a:lvl1pPr>
              <a:defRPr sz="1662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2"/>
          </p:nvPr>
        </p:nvSpPr>
        <p:spPr>
          <a:xfrm>
            <a:off x="166655" y="1285861"/>
            <a:ext cx="9572691" cy="5143515"/>
          </a:xfrm>
          <a:prstGeom prst="rect">
            <a:avLst/>
          </a:prstGeom>
        </p:spPr>
        <p:txBody>
          <a:bodyPr/>
          <a:lstStyle>
            <a:lvl1pPr latinLnBrk="0">
              <a:buNone/>
              <a:defRPr sz="1108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24480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19050" y="38100"/>
            <a:ext cx="9820275" cy="6753225"/>
          </a:xfrm>
          <a:prstGeom prst="rect">
            <a:avLst/>
          </a:prstGeom>
          <a:solidFill>
            <a:srgbClr val="FFC000">
              <a:alpha val="12941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4667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samsung\바탕 화면\문서형식_d2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-29633" y="-22225"/>
            <a:ext cx="9173633" cy="68802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 userDrawn="1"/>
        </p:nvSpPr>
        <p:spPr>
          <a:xfrm>
            <a:off x="539552" y="1412776"/>
            <a:ext cx="745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solidFill>
                  <a:srgbClr val="358CCB"/>
                </a:solidFill>
                <a:latin typeface="윤디자인고딕" pitchFamily="18" charset="-127"/>
                <a:ea typeface="견고딕" pitchFamily="18" charset="-127"/>
              </a:rPr>
              <a:t>브랜드 추진 전략 </a:t>
            </a:r>
            <a:r>
              <a:rPr lang="ko-KR" altLang="en-US" dirty="0" smtClean="0">
                <a:solidFill>
                  <a:srgbClr val="358CCB"/>
                </a:solidFill>
                <a:latin typeface="윤디자인고딕" pitchFamily="18" charset="-127"/>
                <a:ea typeface="견고딕" pitchFamily="18" charset="-127"/>
              </a:rPr>
              <a:t>← 견고딕</a:t>
            </a:r>
            <a:endParaRPr lang="ko-KR" altLang="en-US" sz="3600" dirty="0">
              <a:solidFill>
                <a:srgbClr val="358CCB"/>
              </a:solidFill>
              <a:latin typeface="윤디자인고딕" pitchFamily="18" charset="-127"/>
              <a:ea typeface="견고딕" pitchFamily="18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39552" y="2120662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돋움" pitchFamily="50" charset="-127"/>
                <a:ea typeface="견고딕" pitchFamily="18" charset="-127"/>
              </a:rPr>
              <a:t>소제목   </a:t>
            </a:r>
            <a:r>
              <a:rPr lang="ko-KR" alt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윤디자인고딕" pitchFamily="18" charset="-127"/>
                <a:ea typeface="견고딕" pitchFamily="18" charset="-127"/>
              </a:rPr>
              <a:t>← 견고딕</a:t>
            </a:r>
            <a:endParaRPr lang="ko-KR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돋움" pitchFamily="50" charset="-127"/>
              <a:ea typeface="견고딕" pitchFamily="18" charset="-127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9552" y="5085184"/>
            <a:ext cx="4357718" cy="78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견고딕" pitchFamily="18" charset="-127"/>
              </a:rPr>
              <a:t>2013.5.1</a:t>
            </a:r>
          </a:p>
          <a:p>
            <a:pPr>
              <a:lnSpc>
                <a:spcPct val="150000"/>
              </a:lnSpc>
            </a:pPr>
            <a:r>
              <a:rPr lang="ko-KR" altLang="en-US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견고딕" pitchFamily="18" charset="-127"/>
              </a:rPr>
              <a:t>브랜드팀</a:t>
            </a:r>
            <a:r>
              <a:rPr lang="ko-KR" alt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견고딕" pitchFamily="18" charset="-127"/>
              </a:rPr>
              <a:t>    </a:t>
            </a:r>
            <a:r>
              <a:rPr lang="ko-KR" alt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돋움체" pitchFamily="49" charset="-127"/>
                <a:ea typeface="견고딕" pitchFamily="18" charset="-127"/>
              </a:rPr>
              <a:t>← 견고딕</a:t>
            </a:r>
            <a:endParaRPr lang="ko-KR" altLang="en-US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돋움체" pitchFamily="49" charset="-127"/>
              <a:ea typeface="견고딕" pitchFamily="18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5643570" y="4286256"/>
            <a:ext cx="2738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표지면 그림 넣지 마세요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0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495300" y="476672"/>
            <a:ext cx="89154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algn="l" defTabSz="914400" rtl="0" eaLnBrk="1" latinLnBrk="1" hangingPunct="1">
              <a:defRPr lang="ko-KR" alt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  <a:cs typeface="+mn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0"/>
          </p:nvPr>
        </p:nvSpPr>
        <p:spPr>
          <a:xfrm>
            <a:off x="495300" y="1196752"/>
            <a:ext cx="891540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algn="l" defTabSz="914400" rtl="0" eaLnBrk="1" latinLnBrk="1" hangingPunct="1">
              <a:buFont typeface="Arial" pitchFamily="34" charset="0"/>
              <a:buNone/>
              <a:defRPr lang="ko-KR" altLang="en-US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521025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60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solidFill>
                  <a:prstClr val="black"/>
                </a:solidFill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solidFill>
                  <a:prstClr val="black"/>
                </a:solidFill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solidFill>
                  <a:prstClr val="black"/>
                </a:solidFill>
                <a:ea typeface="맑은 고딕" pitchFamily="50" charset="-127"/>
              </a:rPr>
              <a:t> </a:t>
            </a:r>
            <a:r>
              <a:rPr lang="en-US" altLang="ko-KR" sz="1200" dirty="0" smtClean="0">
                <a:solidFill>
                  <a:prstClr val="black"/>
                </a:solidFill>
                <a:ea typeface="맑은 고딕" pitchFamily="50" charset="-127"/>
              </a:rPr>
              <a:t>-</a:t>
            </a:r>
            <a:endParaRPr lang="en-US" altLang="ko-KR" sz="1200" dirty="0">
              <a:solidFill>
                <a:prstClr val="black"/>
              </a:solidFill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3824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 userDrawn="1"/>
        </p:nvSpPr>
        <p:spPr bwMode="auto">
          <a:xfrm>
            <a:off x="382588" y="1490665"/>
            <a:ext cx="9339262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434" tIns="45718" rIns="91434" bIns="45718" anchor="b"/>
          <a:lstStyle>
            <a:lvl1pPr>
              <a:defRPr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defTabSz="914400">
              <a:lnSpc>
                <a:spcPct val="85000"/>
              </a:lnSpc>
              <a:defRPr/>
            </a:pPr>
            <a:r>
              <a:rPr kumimoji="0" lang="ko-KR" altLang="en-US" sz="2800" b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목  차</a:t>
            </a:r>
          </a:p>
        </p:txBody>
      </p:sp>
      <p:sp>
        <p:nvSpPr>
          <p:cNvPr id="3" name="Rectangle 20"/>
          <p:cNvSpPr>
            <a:spLocks noChangeArrowheads="1"/>
          </p:cNvSpPr>
          <p:nvPr userDrawn="1"/>
        </p:nvSpPr>
        <p:spPr bwMode="auto">
          <a:xfrm>
            <a:off x="4583114" y="6591300"/>
            <a:ext cx="720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defRPr/>
            </a:pPr>
            <a:fld id="{C279D41F-6462-4406-B7FF-9449EAA23A3C}" type="slidenum">
              <a:rPr kumimoji="0" lang="ko-KR" altLang="en-US">
                <a:solidFill>
                  <a:srgbClr val="000000"/>
                </a:solidFill>
                <a:ea typeface="맑은 고딕" pitchFamily="50" charset="-127"/>
              </a:rPr>
              <a:pPr algn="ctr" defTabSz="914400">
                <a:defRPr/>
              </a:pPr>
              <a:t>‹#›</a:t>
            </a:fld>
            <a:endParaRPr kumimoji="0" lang="en-US" altLang="ko-KR">
              <a:solidFill>
                <a:srgbClr val="000000"/>
              </a:solidFill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4120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슬라이드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4"/>
          </p:nvPr>
        </p:nvSpPr>
        <p:spPr>
          <a:xfrm>
            <a:off x="166655" y="671493"/>
            <a:ext cx="9572659" cy="542931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buFontTx/>
              <a:buNone/>
              <a:defRPr sz="1500" b="1">
                <a:latin typeface="맑은 고딕" pitchFamily="50" charset="-127"/>
                <a:ea typeface="맑은 고딕" pitchFamily="50" charset="-127"/>
              </a:defRPr>
            </a:lvl1pPr>
            <a:lvl2pPr algn="l">
              <a:buFontTx/>
              <a:buNone/>
              <a:defRPr/>
            </a:lvl2pPr>
            <a:lvl3pPr algn="l">
              <a:buFontTx/>
              <a:buNone/>
              <a:defRPr/>
            </a:lvl3pPr>
            <a:lvl4pPr algn="l">
              <a:buFontTx/>
              <a:buNone/>
              <a:defRPr/>
            </a:lvl4pPr>
            <a:lvl5pPr algn="l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55" y="216576"/>
            <a:ext cx="9572692" cy="357190"/>
          </a:xfrm>
          <a:prstGeom prst="rect">
            <a:avLst/>
          </a:prstGeom>
        </p:spPr>
        <p:txBody>
          <a:bodyPr anchor="b" anchorCtr="0"/>
          <a:lstStyle>
            <a:lvl1pPr>
              <a:defRPr sz="180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2"/>
          </p:nvPr>
        </p:nvSpPr>
        <p:spPr>
          <a:xfrm>
            <a:off x="166655" y="1285861"/>
            <a:ext cx="9572691" cy="5143515"/>
          </a:xfrm>
          <a:prstGeom prst="rect">
            <a:avLst/>
          </a:prstGeom>
        </p:spPr>
        <p:txBody>
          <a:bodyPr/>
          <a:lstStyle>
            <a:lvl1pPr latinLnBrk="0">
              <a:buNone/>
              <a:defRPr sz="12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31389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슬라이드 2 (Title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 userDrawn="1"/>
        </p:nvSpPr>
        <p:spPr bwMode="auto">
          <a:xfrm>
            <a:off x="4583114" y="6591300"/>
            <a:ext cx="720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defRPr/>
            </a:pPr>
            <a:fld id="{486ECA08-26A9-4BA3-B2FD-64A525A95FA0}" type="slidenum">
              <a:rPr kumimoji="0" lang="ko-KR" altLang="en-US">
                <a:solidFill>
                  <a:srgbClr val="000000"/>
                </a:solidFill>
                <a:ea typeface="맑은 고딕" pitchFamily="50" charset="-127"/>
              </a:rPr>
              <a:pPr algn="ctr" defTabSz="914400">
                <a:defRPr/>
              </a:pPr>
              <a:t>‹#›</a:t>
            </a:fld>
            <a:endParaRPr kumimoji="0" lang="en-US" altLang="ko-KR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55" y="216576"/>
            <a:ext cx="9572692" cy="357190"/>
          </a:xfrm>
          <a:prstGeom prst="rect">
            <a:avLst/>
          </a:prstGeom>
        </p:spPr>
        <p:txBody>
          <a:bodyPr anchor="b" anchorCtr="0"/>
          <a:lstStyle>
            <a:lvl1pPr>
              <a:defRPr sz="180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2"/>
          </p:nvPr>
        </p:nvSpPr>
        <p:spPr>
          <a:xfrm>
            <a:off x="166655" y="857234"/>
            <a:ext cx="9572691" cy="5572143"/>
          </a:xfrm>
          <a:prstGeom prst="rect">
            <a:avLst/>
          </a:prstGeom>
        </p:spPr>
        <p:txBody>
          <a:bodyPr/>
          <a:lstStyle>
            <a:lvl1pPr latinLnBrk="0">
              <a:buNone/>
              <a:defRPr sz="12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592884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종료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>
            <a:spLocks noChangeArrowheads="1"/>
          </p:cNvSpPr>
          <p:nvPr userDrawn="1"/>
        </p:nvSpPr>
        <p:spPr bwMode="auto">
          <a:xfrm>
            <a:off x="0" y="3000377"/>
            <a:ext cx="9906000" cy="38576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133350" indent="-133350" defTabSz="914400" latinLnBrk="0">
              <a:defRPr/>
            </a:pPr>
            <a:endParaRPr kumimoji="0" lang="ko-KR" altLang="en-US" sz="800">
              <a:solidFill>
                <a:srgbClr val="FFFFFF"/>
              </a:solidFill>
              <a:ea typeface="맑은 고딕" pitchFamily="50" charset="-127"/>
            </a:endParaRPr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2"/>
          </p:nvPr>
        </p:nvSpPr>
        <p:spPr>
          <a:xfrm>
            <a:off x="238126" y="2928940"/>
            <a:ext cx="9429750" cy="92868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800" b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defRPr>
            </a:lvl1pPr>
            <a:lvl2pPr algn="ctr">
              <a:buFontTx/>
              <a:buNone/>
              <a:defRPr/>
            </a:lvl2pPr>
            <a:lvl3pPr algn="ctr">
              <a:buFontTx/>
              <a:buNone/>
              <a:defRPr/>
            </a:lvl3pPr>
            <a:lvl4pPr algn="ctr">
              <a:buFontTx/>
              <a:buNone/>
              <a:defRPr/>
            </a:lvl4pPr>
            <a:lvl5pPr algn="ctr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6038907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59689" y="6545266"/>
            <a:ext cx="429088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ko-KR" altLang="nl-NL" sz="18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717389" y="6545263"/>
            <a:ext cx="467783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46E3EC26-BEB7-4BF1-B4AB-FAEBD76615F7}" type="slidenum">
              <a:rPr lang="ko-KR" altLang="nl-NL" sz="1800">
                <a:solidFill>
                  <a:srgbClr val="333333"/>
                </a:solidFill>
                <a:latin typeface="Arial" charset="0"/>
              </a:rPr>
              <a:pPr defTabSz="914400">
                <a:defRPr/>
              </a:pPr>
              <a:t>‹#›</a:t>
            </a:fld>
            <a:endParaRPr lang="nl-NL" altLang="ko-KR" sz="1800">
              <a:solidFill>
                <a:srgbClr val="33333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0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1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1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1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</a:defRPr>
            </a:lvl1pPr>
          </a:lstStyle>
          <a:p>
            <a:fld id="{945226B5-40B7-45A0-B592-26FFD28DABC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811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812" r:id="rId15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1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1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defTabSz="957796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1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defTabSz="957796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defTabSz="957796" fontAlgn="auto" latinLnBrk="0">
              <a:spcBef>
                <a:spcPts val="0"/>
              </a:spcBef>
              <a:spcAft>
                <a:spcPts val="0"/>
              </a:spcAft>
            </a:pPr>
            <a:fld id="{945226B5-40B7-45A0-B592-26FFD28DABC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</a:rPr>
              <a:pPr defTabSz="957796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1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1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defTabSz="957796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1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defTabSz="957796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defTabSz="957796" fontAlgn="auto" latinLnBrk="0">
              <a:spcBef>
                <a:spcPts val="0"/>
              </a:spcBef>
              <a:spcAft>
                <a:spcPts val="0"/>
              </a:spcAft>
            </a:pPr>
            <a:fld id="{945226B5-40B7-45A0-B592-26FFD28DABC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</a:rPr>
              <a:pPr defTabSz="957796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1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1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defTabSz="957796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1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defTabSz="957796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defTabSz="957796" fontAlgn="auto" latinLnBrk="0">
              <a:spcBef>
                <a:spcPts val="0"/>
              </a:spcBef>
              <a:spcAft>
                <a:spcPts val="0"/>
              </a:spcAft>
            </a:pPr>
            <a:fld id="{945226B5-40B7-45A0-B592-26FFD28DABC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</a:rPr>
              <a:pPr defTabSz="957796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samsung\바탕 화면\문서형식_d1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676" y="-22225"/>
            <a:ext cx="9938677" cy="68802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30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samsung\바탕 화면\문서형식_d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676" y="-22225"/>
            <a:ext cx="9938677" cy="6880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507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samsung\바탕 화면\문서형식_d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2676" y="-22225"/>
            <a:ext cx="9938677" cy="6880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445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C:\Users\hwangkyu.shin\Desktop\201305160847931_2LL5XOK0.gi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-38100"/>
            <a:ext cx="9953626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552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latinLnBrk="1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맑은 고딕" pitchFamily="50" charset="-127"/>
          <a:ea typeface="맑은 고딕" pitchFamily="50" charset="-127"/>
          <a:cs typeface="맑은 고딕" charset="0"/>
        </a:defRPr>
      </a:lvl1pPr>
      <a:lvl2pPr algn="l" rtl="0" eaLnBrk="0" fontAlgn="base" latinLnBrk="1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맑은 고딕" pitchFamily="50" charset="-127"/>
          <a:ea typeface="맑은 고딕" pitchFamily="50" charset="-127"/>
          <a:cs typeface="맑은 고딕" charset="0"/>
        </a:defRPr>
      </a:lvl2pPr>
      <a:lvl3pPr algn="l" rtl="0" eaLnBrk="0" fontAlgn="base" latinLnBrk="1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맑은 고딕" pitchFamily="50" charset="-127"/>
          <a:ea typeface="맑은 고딕" pitchFamily="50" charset="-127"/>
          <a:cs typeface="맑은 고딕" charset="0"/>
        </a:defRPr>
      </a:lvl3pPr>
      <a:lvl4pPr algn="l" rtl="0" eaLnBrk="0" fontAlgn="base" latinLnBrk="1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맑은 고딕" pitchFamily="50" charset="-127"/>
          <a:ea typeface="맑은 고딕" pitchFamily="50" charset="-127"/>
          <a:cs typeface="맑은 고딕" charset="0"/>
        </a:defRPr>
      </a:lvl4pPr>
      <a:lvl5pPr algn="l" rtl="0" eaLnBrk="0" fontAlgn="base" latinLnBrk="1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맑은 고딕" pitchFamily="50" charset="-127"/>
          <a:ea typeface="맑은 고딕" pitchFamily="50" charset="-127"/>
          <a:cs typeface="맑은 고딕" charset="0"/>
        </a:defRPr>
      </a:lvl5pPr>
      <a:lvl6pPr marL="457200" algn="l" rtl="0" eaLnBrk="1" fontAlgn="base" latinLnBrk="1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돋움" pitchFamily="50" charset="-127"/>
        </a:defRPr>
      </a:lvl6pPr>
      <a:lvl7pPr marL="914400" algn="l" rtl="0" eaLnBrk="1" fontAlgn="base" latinLnBrk="1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돋움" pitchFamily="50" charset="-127"/>
        </a:defRPr>
      </a:lvl7pPr>
      <a:lvl8pPr marL="1371600" algn="l" rtl="0" eaLnBrk="1" fontAlgn="base" latinLnBrk="1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돋움" pitchFamily="50" charset="-127"/>
        </a:defRPr>
      </a:lvl8pPr>
      <a:lvl9pPr marL="1828800" algn="l" rtl="0" eaLnBrk="1" fontAlgn="base" latinLnBrk="1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돋움" pitchFamily="50" charset="-127"/>
        </a:defRPr>
      </a:lvl9pPr>
    </p:titleStyle>
    <p:bodyStyle>
      <a:lvl1pPr marL="360363" indent="-360363" algn="l" rtl="0" eaLnBrk="0" fontAlgn="base" latinLnBrk="1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돋움" pitchFamily="50" charset="-127"/>
        <a:buChar char="▶"/>
        <a:defRPr sz="2400">
          <a:solidFill>
            <a:srgbClr val="646464"/>
          </a:solidFill>
          <a:latin typeface="+mn-lt"/>
          <a:ea typeface="맑은 고딕" pitchFamily="50" charset="-127"/>
          <a:cs typeface="맑은 고딕" charset="0"/>
        </a:defRPr>
      </a:lvl1pPr>
      <a:lvl2pPr marL="717550" indent="-355600" algn="l" rtl="0" eaLnBrk="0" fontAlgn="base" latinLnBrk="1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돋움" pitchFamily="50" charset="-127"/>
        <a:buChar char="▶"/>
        <a:defRPr sz="2000">
          <a:solidFill>
            <a:srgbClr val="646464"/>
          </a:solidFill>
          <a:latin typeface="+mn-lt"/>
          <a:ea typeface="맑은 고딕" pitchFamily="50" charset="-127"/>
          <a:cs typeface="맑은 고딕" charset="0"/>
        </a:defRPr>
      </a:lvl2pPr>
      <a:lvl3pPr marL="177800" indent="736600" algn="l" rtl="0" eaLnBrk="0" fontAlgn="base" latinLnBrk="1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돋움" pitchFamily="50" charset="-127"/>
        <a:buChar char="•"/>
        <a:defRPr sz="2000" b="1">
          <a:solidFill>
            <a:srgbClr val="646464"/>
          </a:solidFill>
          <a:latin typeface="맑은 고딕" pitchFamily="50" charset="-127"/>
          <a:ea typeface="맑은 고딕" pitchFamily="50" charset="-127"/>
          <a:cs typeface="맑은 고딕" charset="0"/>
        </a:defRPr>
      </a:lvl3pPr>
      <a:lvl4pPr marL="1441450" indent="-358775" algn="l" rtl="0" eaLnBrk="0" fontAlgn="base" latinLnBrk="1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돋움" pitchFamily="50" charset="-127"/>
        <a:buChar char="▶"/>
        <a:defRPr sz="1600">
          <a:solidFill>
            <a:srgbClr val="646464"/>
          </a:solidFill>
          <a:latin typeface="+mn-lt"/>
          <a:ea typeface="맑은 고딕" pitchFamily="50" charset="-127"/>
          <a:cs typeface="맑은 고딕" charset="0"/>
        </a:defRPr>
      </a:lvl4pPr>
      <a:lvl5pPr marL="1800225" indent="-357188" algn="l" rtl="0" eaLnBrk="0" fontAlgn="base" latinLnBrk="1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돋움" pitchFamily="50" charset="-127"/>
        <a:buChar char="▶"/>
        <a:defRPr sz="1600">
          <a:solidFill>
            <a:srgbClr val="646464"/>
          </a:solidFill>
          <a:latin typeface="+mn-lt"/>
          <a:ea typeface="맑은 고딕" pitchFamily="50" charset="-127"/>
          <a:cs typeface="맑은 고딕" charset="0"/>
        </a:defRPr>
      </a:lvl5pPr>
      <a:lvl6pPr marL="2257425" indent="-357188" algn="l" rtl="0" eaLnBrk="1" fontAlgn="base" latinLnBrk="1" hangingPunct="1">
        <a:spcBef>
          <a:spcPct val="20000"/>
        </a:spcBef>
        <a:spcAft>
          <a:spcPct val="0"/>
        </a:spcAft>
        <a:buClr>
          <a:srgbClr val="FFD200"/>
        </a:buClr>
        <a:buSzPct val="75000"/>
        <a:buFont typeface="돋움" pitchFamily="50" charset="-127"/>
        <a:buChar char="►"/>
        <a:defRPr sz="1600">
          <a:solidFill>
            <a:srgbClr val="646464"/>
          </a:solidFill>
          <a:latin typeface="+mn-lt"/>
          <a:ea typeface="+mn-ea"/>
        </a:defRPr>
      </a:lvl6pPr>
      <a:lvl7pPr marL="2714625" indent="-357188" algn="l" rtl="0" eaLnBrk="1" fontAlgn="base" latinLnBrk="1" hangingPunct="1">
        <a:spcBef>
          <a:spcPct val="20000"/>
        </a:spcBef>
        <a:spcAft>
          <a:spcPct val="0"/>
        </a:spcAft>
        <a:buClr>
          <a:srgbClr val="FFD200"/>
        </a:buClr>
        <a:buSzPct val="75000"/>
        <a:buFont typeface="돋움" pitchFamily="50" charset="-127"/>
        <a:buChar char="►"/>
        <a:defRPr sz="1600">
          <a:solidFill>
            <a:srgbClr val="646464"/>
          </a:solidFill>
          <a:latin typeface="+mn-lt"/>
          <a:ea typeface="+mn-ea"/>
        </a:defRPr>
      </a:lvl7pPr>
      <a:lvl8pPr marL="3171825" indent="-357188" algn="l" rtl="0" eaLnBrk="1" fontAlgn="base" latinLnBrk="1" hangingPunct="1">
        <a:spcBef>
          <a:spcPct val="20000"/>
        </a:spcBef>
        <a:spcAft>
          <a:spcPct val="0"/>
        </a:spcAft>
        <a:buClr>
          <a:srgbClr val="FFD200"/>
        </a:buClr>
        <a:buSzPct val="75000"/>
        <a:buFont typeface="돋움" pitchFamily="50" charset="-127"/>
        <a:buChar char="►"/>
        <a:defRPr sz="1600">
          <a:solidFill>
            <a:srgbClr val="646464"/>
          </a:solidFill>
          <a:latin typeface="+mn-lt"/>
          <a:ea typeface="+mn-ea"/>
        </a:defRPr>
      </a:lvl8pPr>
      <a:lvl9pPr marL="3629025" indent="-357188" algn="l" rtl="0" eaLnBrk="1" fontAlgn="base" latinLnBrk="1" hangingPunct="1">
        <a:spcBef>
          <a:spcPct val="20000"/>
        </a:spcBef>
        <a:spcAft>
          <a:spcPct val="0"/>
        </a:spcAft>
        <a:buClr>
          <a:srgbClr val="FFD200"/>
        </a:buClr>
        <a:buSzPct val="75000"/>
        <a:buFont typeface="돋움" pitchFamily="50" charset="-127"/>
        <a:buChar char="►"/>
        <a:defRPr sz="1600">
          <a:solidFill>
            <a:srgbClr val="646464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png"/><Relationship Id="rId4" Type="http://schemas.openxmlformats.org/officeDocument/2006/relationships/image" Target="../media/image16.emf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wm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samsung\바탕 화면\문서형식_d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32102" y="-22225"/>
            <a:ext cx="9938102" cy="68802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84515" y="1412776"/>
            <a:ext cx="8080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solidFill>
                  <a:srgbClr val="358CCB"/>
                </a:solidFill>
                <a:latin typeface="윤디자인고딕" pitchFamily="18" charset="-127"/>
                <a:ea typeface="견고딕" pitchFamily="18" charset="-127"/>
              </a:rPr>
              <a:t>시스템테스</a:t>
            </a:r>
            <a:r>
              <a:rPr lang="ko-KR" altLang="en-US" sz="3600" dirty="0">
                <a:solidFill>
                  <a:srgbClr val="358CCB"/>
                </a:solidFill>
                <a:latin typeface="윤디자인고딕" pitchFamily="18" charset="-127"/>
                <a:ea typeface="견고딕" pitchFamily="18" charset="-127"/>
              </a:rPr>
              <a:t>트</a:t>
            </a:r>
            <a:r>
              <a:rPr lang="ko-KR" altLang="en-US" sz="3600" dirty="0" smtClean="0">
                <a:solidFill>
                  <a:srgbClr val="358CCB"/>
                </a:solidFill>
                <a:latin typeface="윤디자인고딕" pitchFamily="18" charset="-127"/>
                <a:ea typeface="견고딕" pitchFamily="18" charset="-127"/>
              </a:rPr>
              <a:t> 결과서</a:t>
            </a:r>
            <a:endParaRPr lang="ko-KR" altLang="en-US" sz="2400" dirty="0">
              <a:solidFill>
                <a:srgbClr val="358CCB"/>
              </a:solidFill>
              <a:latin typeface="윤디자인고딕" pitchFamily="18" charset="-127"/>
              <a:ea typeface="견고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514" y="2120663"/>
            <a:ext cx="8798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solidFill>
                  <a:srgbClr val="F79646">
                    <a:lumMod val="50000"/>
                  </a:srgbClr>
                </a:solidFill>
                <a:latin typeface="돋움" pitchFamily="50" charset="-127"/>
                <a:ea typeface="견고딕" pitchFamily="18" charset="-127"/>
              </a:rPr>
              <a:t>선택적복</a:t>
            </a:r>
            <a:r>
              <a:rPr lang="ko-KR" altLang="en-US" sz="2000" b="1" dirty="0" err="1">
                <a:solidFill>
                  <a:srgbClr val="F79646">
                    <a:lumMod val="50000"/>
                  </a:srgbClr>
                </a:solidFill>
                <a:latin typeface="돋움" pitchFamily="50" charset="-127"/>
                <a:ea typeface="견고딕" pitchFamily="18" charset="-127"/>
              </a:rPr>
              <a:t>지</a:t>
            </a:r>
            <a:r>
              <a:rPr lang="en-US" altLang="ko-KR" sz="2000" b="1" dirty="0" smtClean="0">
                <a:solidFill>
                  <a:srgbClr val="F79646">
                    <a:lumMod val="50000"/>
                  </a:srgbClr>
                </a:solidFill>
                <a:latin typeface="돋움" pitchFamily="50" charset="-127"/>
                <a:ea typeface="견고딕" pitchFamily="18" charset="-127"/>
              </a:rPr>
              <a:t>(FLB) - </a:t>
            </a:r>
            <a:r>
              <a:rPr lang="ko-KR" altLang="en-US" sz="2000" b="1" dirty="0" smtClean="0">
                <a:solidFill>
                  <a:srgbClr val="F79646">
                    <a:lumMod val="50000"/>
                  </a:srgbClr>
                </a:solidFill>
                <a:latin typeface="돋움" pitchFamily="50" charset="-127"/>
                <a:ea typeface="견고딕" pitchFamily="18" charset="-127"/>
              </a:rPr>
              <a:t>성능 테스트 부문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4515" y="5085184"/>
            <a:ext cx="4720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견고딕" pitchFamily="18" charset="-127"/>
              </a:rPr>
              <a:t>2017.06.30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돋움체" pitchFamily="49" charset="-127"/>
                <a:ea typeface="견고딕" pitchFamily="18" charset="-127"/>
              </a:rPr>
              <a:t>노후서버교체 프로젝트</a:t>
            </a:r>
          </a:p>
        </p:txBody>
      </p:sp>
    </p:spTree>
    <p:extLst>
      <p:ext uri="{BB962C8B-B14F-4D97-AF65-F5344CB8AC3E}">
        <p14:creationId xmlns:p14="http://schemas.microsoft.com/office/powerpoint/2010/main" val="29429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7350" y="1013296"/>
            <a:ext cx="9080500" cy="5286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ko-KR" altLang="en-US" sz="1200" dirty="0" smtClean="0">
                <a:ea typeface="맑은 고딕" pitchFamily="50" charset="-127"/>
              </a:rPr>
              <a:t>시스템 성능 테스트는 </a:t>
            </a:r>
            <a:r>
              <a:rPr lang="en-US" altLang="ko-KR" sz="1200" dirty="0" smtClean="0">
                <a:ea typeface="맑은 고딕" pitchFamily="50" charset="-127"/>
              </a:rPr>
              <a:t>1) </a:t>
            </a:r>
            <a:r>
              <a:rPr lang="ko-KR" altLang="en-US" sz="1200" dirty="0" smtClean="0">
                <a:ea typeface="맑은 고딕" pitchFamily="50" charset="-127"/>
              </a:rPr>
              <a:t>목표성능 테스트</a:t>
            </a:r>
            <a:r>
              <a:rPr lang="en-US" altLang="ko-KR" sz="1200" dirty="0" smtClean="0">
                <a:ea typeface="맑은 고딕" pitchFamily="50" charset="-127"/>
              </a:rPr>
              <a:t>, 2) </a:t>
            </a:r>
            <a:r>
              <a:rPr lang="ko-KR" altLang="en-US" sz="1200" dirty="0" smtClean="0">
                <a:ea typeface="맑은 고딕" pitchFamily="50" charset="-127"/>
              </a:rPr>
              <a:t>최대</a:t>
            </a:r>
            <a:r>
              <a:rPr lang="en-US" altLang="ko-KR" sz="1200" dirty="0" smtClean="0">
                <a:ea typeface="맑은 고딕" pitchFamily="50" charset="-127"/>
              </a:rPr>
              <a:t>(</a:t>
            </a:r>
            <a:r>
              <a:rPr lang="ko-KR" altLang="en-US" sz="1200" dirty="0" smtClean="0">
                <a:ea typeface="맑은 고딕" pitchFamily="50" charset="-127"/>
              </a:rPr>
              <a:t>임계</a:t>
            </a:r>
            <a:r>
              <a:rPr lang="en-US" altLang="ko-KR" sz="1200" dirty="0" smtClean="0">
                <a:ea typeface="맑은 고딕" pitchFamily="50" charset="-127"/>
              </a:rPr>
              <a:t>)</a:t>
            </a:r>
            <a:r>
              <a:rPr lang="ko-KR" altLang="en-US" sz="1200" dirty="0" smtClean="0">
                <a:ea typeface="맑은 고딕" pitchFamily="50" charset="-127"/>
              </a:rPr>
              <a:t> 성능 테스트</a:t>
            </a:r>
            <a:r>
              <a:rPr lang="en-US" altLang="ko-KR" sz="1200" dirty="0" smtClean="0">
                <a:ea typeface="맑은 고딕" pitchFamily="50" charset="-127"/>
              </a:rPr>
              <a:t>, 3) </a:t>
            </a:r>
            <a:r>
              <a:rPr lang="ko-KR" altLang="en-US" sz="1200" dirty="0" smtClean="0">
                <a:ea typeface="맑은 고딕" pitchFamily="50" charset="-127"/>
              </a:rPr>
              <a:t>안정성 검증 테스트의 세 가지로 나뉘며</a:t>
            </a:r>
            <a:r>
              <a:rPr lang="en-US" altLang="ko-KR" sz="1200" dirty="0" smtClean="0">
                <a:ea typeface="맑은 고딕" pitchFamily="50" charset="-127"/>
              </a:rPr>
              <a:t>, </a:t>
            </a:r>
            <a:r>
              <a:rPr lang="ko-KR" altLang="en-US" sz="1200" dirty="0" smtClean="0">
                <a:ea typeface="맑은 고딕" pitchFamily="50" charset="-127"/>
              </a:rPr>
              <a:t>온라인</a:t>
            </a:r>
            <a:r>
              <a:rPr lang="en-US" altLang="ko-KR" sz="1200" dirty="0" smtClean="0">
                <a:ea typeface="맑은 고딕" pitchFamily="50" charset="-127"/>
              </a:rPr>
              <a:t>/</a:t>
            </a:r>
            <a:r>
              <a:rPr lang="ko-KR" altLang="en-US" sz="1200" dirty="0" err="1" smtClean="0">
                <a:ea typeface="맑은 고딕" pitchFamily="50" charset="-127"/>
              </a:rPr>
              <a:t>모바일</a:t>
            </a:r>
            <a:r>
              <a:rPr lang="en-US" altLang="ko-KR" sz="1200" dirty="0" smtClean="0">
                <a:ea typeface="맑은 고딕" pitchFamily="50" charset="-127"/>
              </a:rPr>
              <a:t>/</a:t>
            </a:r>
            <a:r>
              <a:rPr lang="ko-KR" altLang="en-US" sz="1200" dirty="0" err="1" smtClean="0">
                <a:ea typeface="맑은 고딕" pitchFamily="50" charset="-127"/>
              </a:rPr>
              <a:t>어드민</a:t>
            </a:r>
            <a:r>
              <a:rPr lang="ko-KR" altLang="en-US" sz="1200" dirty="0" smtClean="0">
                <a:ea typeface="맑은 고딕" pitchFamily="50" charset="-127"/>
              </a:rPr>
              <a:t> 업무에 대해 통합테스트를 실시함</a:t>
            </a:r>
            <a:endParaRPr lang="en-US" altLang="ko-KR" sz="1200" dirty="0" smtClean="0">
              <a:ea typeface="맑은 고딕" pitchFamily="50" charset="-127"/>
            </a:endParaRPr>
          </a:p>
        </p:txBody>
      </p:sp>
      <p:sp>
        <p:nvSpPr>
          <p:cNvPr id="6" name="텍스트 개체 틀 4"/>
          <p:cNvSpPr txBox="1">
            <a:spLocks/>
          </p:cNvSpPr>
          <p:nvPr/>
        </p:nvSpPr>
        <p:spPr>
          <a:xfrm>
            <a:off x="314576" y="510987"/>
            <a:ext cx="5891819" cy="414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r>
              <a:rPr lang="en-US" altLang="ko-KR" sz="2200" dirty="0">
                <a:latin typeface="+mn-lt"/>
              </a:rPr>
              <a:t>4</a:t>
            </a:r>
            <a:r>
              <a:rPr lang="en-US" altLang="ko-KR" sz="2200" dirty="0" smtClean="0">
                <a:latin typeface="+mn-lt"/>
              </a:rPr>
              <a:t>. </a:t>
            </a:r>
            <a:r>
              <a:rPr lang="ko-KR" altLang="en-US" sz="2200" dirty="0" smtClean="0">
                <a:latin typeface="+mn-lt"/>
              </a:rPr>
              <a:t>테스트 시나리오</a:t>
            </a:r>
            <a:endParaRPr lang="en-US" sz="2200" dirty="0">
              <a:latin typeface="+mn-lt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000353"/>
              </p:ext>
            </p:extLst>
          </p:nvPr>
        </p:nvGraphicFramePr>
        <p:xfrm>
          <a:off x="479184" y="1655856"/>
          <a:ext cx="8842615" cy="1090262"/>
        </p:xfrm>
        <a:graphic>
          <a:graphicData uri="http://schemas.openxmlformats.org/drawingml/2006/table">
            <a:tbl>
              <a:tblPr/>
              <a:tblGrid>
                <a:gridCol w="1048350"/>
                <a:gridCol w="1227634"/>
                <a:gridCol w="1557740"/>
                <a:gridCol w="1599478"/>
                <a:gridCol w="1473204"/>
                <a:gridCol w="1936209"/>
              </a:tblGrid>
              <a:tr h="28687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시나리오</a:t>
                      </a:r>
                    </a:p>
                  </a:txBody>
                  <a:tcPr marL="8188" marR="8188" marT="8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목표성능</a:t>
                      </a:r>
                    </a:p>
                  </a:txBody>
                  <a:tcPr marL="8188" marR="8188" marT="8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테스트 케이스</a:t>
                      </a:r>
                    </a:p>
                  </a:txBody>
                  <a:tcPr marL="8188" marR="8188" marT="8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부하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88" marR="8188" marT="8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비고</a:t>
                      </a:r>
                    </a:p>
                  </a:txBody>
                  <a:tcPr marL="8188" marR="8188" marT="8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26779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선택적복지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88" marR="8188" marT="8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목표성능</a:t>
                      </a:r>
                    </a:p>
                  </a:txBody>
                  <a:tcPr marL="8188" marR="8188" marT="8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32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TPS (WAS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기준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8188" marR="8188" marT="8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SV1-PF-ON-001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88" marR="8188" marT="8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LR</a:t>
                      </a:r>
                    </a:p>
                  </a:txBody>
                  <a:tcPr marL="8188" marR="8188" marT="8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USER(</a:t>
                      </a: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온라인</a:t>
                      </a: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algn="l" rtl="0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MUSER(</a:t>
                      </a:r>
                      <a:r>
                        <a:rPr lang="ko-KR" alt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</a:t>
                      </a: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algn="l" rtl="0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Cadmin</a:t>
                      </a:r>
                      <a:endParaRPr lang="en-US" altLang="ko-KR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rtl="0" fontAlgn="ctr"/>
                      <a:r>
                        <a:rPr lang="en-US" altLang="ko-K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EZAdmin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88" marR="8188" marT="8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임계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성능</a:t>
                      </a:r>
                    </a:p>
                  </a:txBody>
                  <a:tcPr marL="8188" marR="8188" marT="8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측정</a:t>
                      </a:r>
                    </a:p>
                  </a:txBody>
                  <a:tcPr marL="8188" marR="8188" marT="8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SV1-PF-ON-002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88" marR="8188" marT="8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LR</a:t>
                      </a:r>
                    </a:p>
                  </a:txBody>
                  <a:tcPr marL="8188" marR="8188" marT="8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77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지속성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안정성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8188" marR="8188" marT="8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8188" marR="8188" marT="8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SV1-PF-ON-003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88" marR="8188" marT="8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LR (4H)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88" marR="8188" marT="8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Oval 58"/>
          <p:cNvSpPr>
            <a:spLocks noChangeArrowheads="1"/>
          </p:cNvSpPr>
          <p:nvPr/>
        </p:nvSpPr>
        <p:spPr bwMode="auto">
          <a:xfrm>
            <a:off x="546844" y="2968890"/>
            <a:ext cx="180000" cy="16792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36000" tIns="46800" rIns="36000" bIns="46800" anchor="ctr"/>
          <a:lstStyle/>
          <a:p>
            <a:pPr algn="ctr" defTabSz="979488" latinLnBrk="0"/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10" name="Oval 58"/>
          <p:cNvSpPr>
            <a:spLocks noChangeArrowheads="1"/>
          </p:cNvSpPr>
          <p:nvPr/>
        </p:nvSpPr>
        <p:spPr bwMode="auto">
          <a:xfrm>
            <a:off x="546844" y="3203824"/>
            <a:ext cx="180000" cy="16792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36000" tIns="46800" rIns="36000" bIns="46800" anchor="ctr"/>
          <a:lstStyle/>
          <a:p>
            <a:pPr algn="ctr" defTabSz="979488" latinLnBrk="0"/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11" name="Oval 58"/>
          <p:cNvSpPr>
            <a:spLocks noChangeArrowheads="1"/>
          </p:cNvSpPr>
          <p:nvPr/>
        </p:nvSpPr>
        <p:spPr bwMode="auto">
          <a:xfrm>
            <a:off x="546844" y="3431625"/>
            <a:ext cx="180000" cy="16792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36000" tIns="46800" rIns="36000" bIns="46800" anchor="ctr"/>
          <a:lstStyle/>
          <a:p>
            <a:pPr algn="ctr" defTabSz="979488" latinLnBrk="0"/>
            <a:r>
              <a:rPr lang="en-US" altLang="ko-KR" b="1" dirty="0" smtClean="0">
                <a:solidFill>
                  <a:schemeClr val="bg1"/>
                </a:solidFill>
                <a:latin typeface="+mn-ea"/>
                <a:ea typeface="+mn-ea"/>
                <a:cs typeface="Arial" pitchFamily="34" charset="0"/>
              </a:rPr>
              <a:t>3</a:t>
            </a:r>
            <a:endParaRPr lang="en-US" altLang="ko-KR" b="1" dirty="0">
              <a:solidFill>
                <a:schemeClr val="bg1"/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126" y="2948418"/>
            <a:ext cx="404149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+mn-ea"/>
                <a:ea typeface="+mn-ea"/>
              </a:rPr>
              <a:t>목표성능 테스트 </a:t>
            </a:r>
            <a:r>
              <a:rPr lang="en-US" altLang="ko-KR" dirty="0" smtClean="0">
                <a:latin typeface="+mn-ea"/>
                <a:ea typeface="+mn-ea"/>
              </a:rPr>
              <a:t>: </a:t>
            </a:r>
            <a:r>
              <a:rPr lang="ko-KR" altLang="en-US" smtClean="0">
                <a:latin typeface="+mn-ea"/>
                <a:ea typeface="+mn-ea"/>
              </a:rPr>
              <a:t>비 기능 품질 지표에 정의된 목표 처리 성능 검증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61" y="3154608"/>
            <a:ext cx="463139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+mn-ea"/>
                <a:ea typeface="+mn-ea"/>
              </a:rPr>
              <a:t>최대</a:t>
            </a:r>
            <a:r>
              <a:rPr lang="en-US" altLang="ko-KR" dirty="0" smtClean="0">
                <a:latin typeface="+mn-ea"/>
                <a:ea typeface="+mn-ea"/>
              </a:rPr>
              <a:t>(</a:t>
            </a:r>
            <a:r>
              <a:rPr lang="ko-KR" altLang="en-US" smtClean="0">
                <a:latin typeface="+mn-ea"/>
                <a:ea typeface="+mn-ea"/>
              </a:rPr>
              <a:t>임계</a:t>
            </a:r>
            <a:r>
              <a:rPr lang="en-US" altLang="ko-KR" dirty="0" smtClean="0">
                <a:latin typeface="+mn-ea"/>
                <a:ea typeface="+mn-ea"/>
              </a:rPr>
              <a:t>) </a:t>
            </a:r>
            <a:r>
              <a:rPr lang="ko-KR" altLang="en-US" smtClean="0">
                <a:latin typeface="+mn-ea"/>
                <a:ea typeface="+mn-ea"/>
              </a:rPr>
              <a:t>성능 테스트 </a:t>
            </a:r>
            <a:r>
              <a:rPr lang="en-US" altLang="ko-KR" dirty="0" smtClean="0">
                <a:latin typeface="+mn-ea"/>
                <a:ea typeface="+mn-ea"/>
              </a:rPr>
              <a:t>: </a:t>
            </a:r>
            <a:r>
              <a:rPr lang="ko-KR" altLang="en-US" smtClean="0">
                <a:latin typeface="+mn-ea"/>
                <a:ea typeface="+mn-ea"/>
              </a:rPr>
              <a:t>사용자 증가에 따른 시스템의 임계성능 측정 및 검증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195" y="3387693"/>
            <a:ext cx="51283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+mn-ea"/>
                <a:ea typeface="+mn-ea"/>
              </a:rPr>
              <a:t>지속성</a:t>
            </a:r>
            <a:r>
              <a:rPr lang="en-US" altLang="ko-KR" dirty="0" smtClean="0">
                <a:latin typeface="+mn-ea"/>
                <a:ea typeface="+mn-ea"/>
              </a:rPr>
              <a:t>(</a:t>
            </a:r>
            <a:r>
              <a:rPr lang="ko-KR" altLang="en-US" smtClean="0">
                <a:latin typeface="+mn-ea"/>
                <a:ea typeface="+mn-ea"/>
              </a:rPr>
              <a:t>안정성</a:t>
            </a:r>
            <a:r>
              <a:rPr lang="en-US" altLang="ko-KR" dirty="0" smtClean="0">
                <a:latin typeface="+mn-ea"/>
                <a:ea typeface="+mn-ea"/>
              </a:rPr>
              <a:t>) </a:t>
            </a:r>
            <a:r>
              <a:rPr lang="ko-KR" altLang="en-US" smtClean="0">
                <a:latin typeface="+mn-ea"/>
                <a:ea typeface="+mn-ea"/>
              </a:rPr>
              <a:t>테스트 </a:t>
            </a:r>
            <a:r>
              <a:rPr lang="en-US" altLang="ko-KR" dirty="0" smtClean="0">
                <a:latin typeface="+mn-ea"/>
                <a:ea typeface="+mn-ea"/>
              </a:rPr>
              <a:t>: </a:t>
            </a:r>
            <a:r>
              <a:rPr lang="ko-KR" altLang="en-US" smtClean="0">
                <a:latin typeface="+mn-ea"/>
                <a:ea typeface="+mn-ea"/>
              </a:rPr>
              <a:t>목표 성능 수준의 부하 환경</a:t>
            </a:r>
            <a:r>
              <a:rPr lang="en-US" altLang="ko-KR" dirty="0" smtClean="0">
                <a:latin typeface="+mn-ea"/>
                <a:ea typeface="+mn-ea"/>
              </a:rPr>
              <a:t>(4H </a:t>
            </a:r>
            <a:r>
              <a:rPr lang="ko-KR" altLang="en-US" smtClean="0">
                <a:latin typeface="+mn-ea"/>
                <a:ea typeface="+mn-ea"/>
              </a:rPr>
              <a:t>지속</a:t>
            </a:r>
            <a:r>
              <a:rPr lang="en-US" altLang="ko-KR" dirty="0" smtClean="0">
                <a:latin typeface="+mn-ea"/>
                <a:ea typeface="+mn-ea"/>
              </a:rPr>
              <a:t>)</a:t>
            </a:r>
            <a:r>
              <a:rPr lang="ko-KR" altLang="en-US" smtClean="0">
                <a:latin typeface="+mn-ea"/>
                <a:ea typeface="+mn-ea"/>
              </a:rPr>
              <a:t>에서 시스템 안정성 검증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19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491794"/>
              </p:ext>
            </p:extLst>
          </p:nvPr>
        </p:nvGraphicFramePr>
        <p:xfrm>
          <a:off x="492125" y="1061923"/>
          <a:ext cx="8877300" cy="4871285"/>
        </p:xfrm>
        <a:graphic>
          <a:graphicData uri="http://schemas.openxmlformats.org/drawingml/2006/table">
            <a:tbl>
              <a:tblPr/>
              <a:tblGrid>
                <a:gridCol w="647700"/>
                <a:gridCol w="3965575"/>
                <a:gridCol w="590550"/>
                <a:gridCol w="3673475"/>
              </a:tblGrid>
              <a:tr h="4361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SV1-PF-ON-001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: 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목표 성능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, SV1-PF-ON-002 : 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임계성능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, SV1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-PF-ON-003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: 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안정성 성능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92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설명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사용자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화면에 부하도구를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이용한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Virtual User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로 부하를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발생시켜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주요 </a:t>
                      </a:r>
                      <a:r>
                        <a:rPr kumimoji="0" lang="ko-KR" altLang="en-US" sz="100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시스템 및 어플리케이션에 대한 </a:t>
                      </a:r>
                      <a:r>
                        <a:rPr kumimoji="0" lang="en-US" altLang="ko-KR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Bottle-neck </a:t>
                      </a:r>
                      <a:r>
                        <a:rPr kumimoji="0" lang="ko-KR" altLang="en-US" sz="100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구간을 식별</a:t>
                      </a:r>
                      <a:r>
                        <a:rPr kumimoji="0" lang="en-US" altLang="ko-KR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kumimoji="0" lang="en-US" altLang="ko-KR" sz="1000" baseline="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개선항목을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도출하고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최종 응답시간 및 거래처리량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(TPS)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 목표 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달성 여부를 측정함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000" smtClean="0">
                          <a:ea typeface="+mn-ea"/>
                        </a:rPr>
                        <a:t>사용자 증가에 따른 시스템 임계치에 대한 측정도 병행함</a:t>
                      </a:r>
                      <a:r>
                        <a:rPr lang="en-US" altLang="ko-KR" sz="1000" dirty="0" smtClean="0">
                          <a:ea typeface="+mn-ea"/>
                        </a:rPr>
                        <a:t>)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5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케이스</a:t>
                      </a:r>
                      <a:br>
                        <a:rPr kumimoji="1" lang="ko-KR" alt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kumimoji="1" lang="ko-KR" alt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도식 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절차</a:t>
                      </a:r>
                    </a:p>
                  </a:txBody>
                  <a:tcPr marL="90000" marR="90000" marT="46800" marB="46800" anchor="ctr" horzOverflow="overflow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시스템 환경 파악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정상기동 및 업무 프로세스 확인</a:t>
                      </a: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모니터링 프로그램 점검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(DB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성능모니터링도구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시스템 모니터링 도구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서버 환경 점검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1793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로그레벨 확인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1793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로그파일시스템 용량점검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/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조치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1793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배치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자동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)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중지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1793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Thread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수 등 주요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파라미터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설정 점검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4.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부하도구에 대상 화면 구성 및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Virtual user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할당 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5.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부하환경 점검 및 사전 스크립트 검증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6.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온라인 대상 화면 부하 발생</a:t>
                      </a:r>
                    </a:p>
                    <a:p>
                      <a:pPr marL="271463" marR="0" lvl="1" indent="-936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선택적복지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의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Service Port(L4 VIP)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로 부하 발생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7.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각 화면 별 응답시간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측정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전체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TPS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측정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8.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병목구간 식별 및 개선항목 도출  </a:t>
                      </a: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5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목표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성능 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온라인 처리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TPS : 32 TPS(WAS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기준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09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부하</a:t>
                      </a:r>
                      <a:endParaRPr kumimoji="1" lang="en-US" altLang="ko-KR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목표성능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User 100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명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, Pacing Time : 10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초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, 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RampUp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: 5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초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명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/>
                      </a:r>
                      <a:b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</a:b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증가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, Duration : 16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171450" marR="0" lvl="0" indent="-17145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à"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사전 부하 검증을 통해 정의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2.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임계성능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: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사용자 증가를 통한 최대 임계성능 수행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3.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안정성 </a:t>
                      </a:r>
                      <a:r>
                        <a:rPr kumimoji="1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성능 </a:t>
                      </a:r>
                      <a:r>
                        <a:rPr kumimoji="1" lang="en-US" altLang="ko-K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 </a:t>
                      </a:r>
                      <a:r>
                        <a:rPr kumimoji="1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목표성능 수준의 지속부하를 통한 성능 측정</a:t>
                      </a:r>
                      <a:r>
                        <a:rPr kumimoji="1" lang="en-US" altLang="ko-K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(4H)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점검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항목</a:t>
                      </a: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각 화면 별 응답시간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  <a:p>
                      <a:pPr marL="180975" marR="0" lvl="0" indent="-1809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선택적복지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각 업무별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및 전체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TPS </a:t>
                      </a:r>
                    </a:p>
                    <a:p>
                      <a:pPr marL="180975" marR="0" lvl="0" indent="-1809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서버 및 구간별 네트워크 사용률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80975" marR="0" lvl="0" indent="-1809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어플리케이션 성능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(I/F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응답속도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오류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4" name="텍스트 개체 틀 4"/>
          <p:cNvSpPr txBox="1">
            <a:spLocks/>
          </p:cNvSpPr>
          <p:nvPr/>
        </p:nvSpPr>
        <p:spPr>
          <a:xfrm>
            <a:off x="314576" y="510987"/>
            <a:ext cx="5891819" cy="414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r>
              <a:rPr lang="en-US" altLang="ko-KR" sz="2200" dirty="0">
                <a:latin typeface="+mn-lt"/>
              </a:rPr>
              <a:t>5</a:t>
            </a:r>
            <a:r>
              <a:rPr lang="en-US" altLang="ko-KR" sz="2200" dirty="0" smtClean="0">
                <a:latin typeface="+mn-lt"/>
              </a:rPr>
              <a:t>. </a:t>
            </a:r>
            <a:r>
              <a:rPr lang="ko-KR" altLang="en-US" sz="2200" dirty="0" smtClean="0">
                <a:latin typeface="+mn-lt"/>
              </a:rPr>
              <a:t>시나리오 상세</a:t>
            </a:r>
            <a:endParaRPr lang="en-US" sz="2200" dirty="0">
              <a:latin typeface="+mn-lt"/>
            </a:endParaRPr>
          </a:p>
        </p:txBody>
      </p:sp>
      <p:grpSp>
        <p:nvGrpSpPr>
          <p:cNvPr id="236" name="그룹 235"/>
          <p:cNvGrpSpPr/>
          <p:nvPr/>
        </p:nvGrpSpPr>
        <p:grpSpPr>
          <a:xfrm>
            <a:off x="1151921" y="2036618"/>
            <a:ext cx="3945603" cy="2971800"/>
            <a:chOff x="1151921" y="2030689"/>
            <a:chExt cx="3945603" cy="2872946"/>
          </a:xfrm>
        </p:grpSpPr>
        <p:sp>
          <p:nvSpPr>
            <p:cNvPr id="188" name="Text Box 16"/>
            <p:cNvSpPr txBox="1">
              <a:spLocks noChangeArrowheads="1"/>
            </p:cNvSpPr>
            <p:nvPr/>
          </p:nvSpPr>
          <p:spPr bwMode="auto">
            <a:xfrm flipH="1">
              <a:off x="1151921" y="2055044"/>
              <a:ext cx="3936546" cy="2844000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tint val="0"/>
                    <a:invGamma/>
                  </a:srgbClr>
                </a:gs>
              </a:gsLst>
              <a:path path="rect">
                <a:fillToRect t="100000" r="100000"/>
              </a:path>
            </a:gradFill>
            <a:ln w="1905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18000" tIns="54000" rIns="18000" bIns="18000">
              <a:noAutofit/>
            </a:bodyPr>
            <a:lstStyle/>
            <a:p>
              <a:pPr algn="ctr">
                <a:lnSpc>
                  <a:spcPct val="80000"/>
                </a:lnSpc>
                <a:buFont typeface="Wingdings" pitchFamily="2" charset="2"/>
                <a:buNone/>
              </a:pPr>
              <a:endParaRPr lang="en-US" altLang="ko-KR" sz="600" b="1" dirty="0">
                <a:solidFill>
                  <a:srgbClr val="000000"/>
                </a:solidFill>
                <a:ea typeface="맑은 고딕" pitchFamily="50" charset="-127"/>
                <a:sym typeface="Wingdings" pitchFamily="2" charset="2"/>
              </a:endParaRPr>
            </a:p>
            <a:p>
              <a:pPr algn="ctr">
                <a:lnSpc>
                  <a:spcPct val="80000"/>
                </a:lnSpc>
                <a:buFont typeface="Wingdings" pitchFamily="2" charset="2"/>
                <a:buNone/>
              </a:pPr>
              <a:endParaRPr lang="en-US" altLang="ko-KR" sz="600" b="1" dirty="0">
                <a:solidFill>
                  <a:srgbClr val="000000"/>
                </a:solidFill>
                <a:ea typeface="맑은 고딕" pitchFamily="50" charset="-127"/>
                <a:sym typeface="Wingdings" pitchFamily="2" charset="2"/>
              </a:endParaRPr>
            </a:p>
            <a:p>
              <a:pPr algn="ctr">
                <a:lnSpc>
                  <a:spcPct val="80000"/>
                </a:lnSpc>
                <a:buFont typeface="Wingdings" pitchFamily="2" charset="2"/>
                <a:buNone/>
              </a:pPr>
              <a:endParaRPr lang="en-US" altLang="ko-KR" sz="600" b="1" dirty="0">
                <a:solidFill>
                  <a:srgbClr val="000000"/>
                </a:solidFill>
                <a:ea typeface="맑은 고딕" pitchFamily="50" charset="-127"/>
                <a:sym typeface="Wingdings" pitchFamily="2" charset="2"/>
              </a:endParaRPr>
            </a:p>
            <a:p>
              <a:pPr algn="ctr">
                <a:lnSpc>
                  <a:spcPct val="80000"/>
                </a:lnSpc>
                <a:buFont typeface="Wingdings" pitchFamily="2" charset="2"/>
                <a:buNone/>
              </a:pPr>
              <a:endParaRPr lang="en-US" altLang="ko-KR" sz="600" b="1" dirty="0">
                <a:solidFill>
                  <a:srgbClr val="000000"/>
                </a:solidFill>
                <a:ea typeface="맑은 고딕" pitchFamily="50" charset="-127"/>
                <a:sym typeface="Wingdings" pitchFamily="2" charset="2"/>
              </a:endParaRPr>
            </a:p>
          </p:txBody>
        </p:sp>
        <p:graphicFrame>
          <p:nvGraphicFramePr>
            <p:cNvPr id="199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6129769"/>
                </p:ext>
              </p:extLst>
            </p:nvPr>
          </p:nvGraphicFramePr>
          <p:xfrm>
            <a:off x="1345236" y="2787911"/>
            <a:ext cx="199104" cy="309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07" name="Visio" r:id="rId3" imgW="795822" imgH="947733" progId="">
                    <p:embed/>
                  </p:oleObj>
                </mc:Choice>
                <mc:Fallback>
                  <p:oleObj name="Visio" r:id="rId3" imgW="795822" imgH="94773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grayscl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5236" y="2787911"/>
                          <a:ext cx="199104" cy="309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0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3912774"/>
                </p:ext>
              </p:extLst>
            </p:nvPr>
          </p:nvGraphicFramePr>
          <p:xfrm>
            <a:off x="1402726" y="2955048"/>
            <a:ext cx="199104" cy="309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08" name="Visio" r:id="rId5" imgW="795822" imgH="947733" progId="">
                    <p:embed/>
                  </p:oleObj>
                </mc:Choice>
                <mc:Fallback>
                  <p:oleObj name="Visio" r:id="rId5" imgW="795822" imgH="94773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grayscl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2726" y="2955048"/>
                          <a:ext cx="199104" cy="309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8292726"/>
                </p:ext>
              </p:extLst>
            </p:nvPr>
          </p:nvGraphicFramePr>
          <p:xfrm>
            <a:off x="1467314" y="3123211"/>
            <a:ext cx="199104" cy="309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09" name="Visio" r:id="rId6" imgW="795822" imgH="947733" progId="">
                    <p:embed/>
                  </p:oleObj>
                </mc:Choice>
                <mc:Fallback>
                  <p:oleObj name="Visio" r:id="rId6" imgW="795822" imgH="94773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grayscl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7314" y="3123211"/>
                          <a:ext cx="199104" cy="309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2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683875"/>
                </p:ext>
              </p:extLst>
            </p:nvPr>
          </p:nvGraphicFramePr>
          <p:xfrm>
            <a:off x="1531902" y="3332052"/>
            <a:ext cx="199103" cy="308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0" name="Visio" r:id="rId7" imgW="795822" imgH="947733" progId="">
                    <p:embed/>
                  </p:oleObj>
                </mc:Choice>
                <mc:Fallback>
                  <p:oleObj name="Visio" r:id="rId7" imgW="795822" imgH="94773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grayscl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1902" y="3332052"/>
                          <a:ext cx="199103" cy="3089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3" name="Line 21"/>
            <p:cNvSpPr>
              <a:spLocks noChangeShapeType="1"/>
            </p:cNvSpPr>
            <p:nvPr/>
          </p:nvSpPr>
          <p:spPr bwMode="auto">
            <a:xfrm>
              <a:off x="2368376" y="2162535"/>
              <a:ext cx="4969" cy="2726346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 sz="600">
                <a:ea typeface="맑은 고딕" pitchFamily="50" charset="-127"/>
              </a:endParaRPr>
            </a:p>
          </p:txBody>
        </p:sp>
        <p:sp>
          <p:nvSpPr>
            <p:cNvPr id="204" name="Line 22"/>
            <p:cNvSpPr>
              <a:spLocks noChangeShapeType="1"/>
            </p:cNvSpPr>
            <p:nvPr/>
          </p:nvSpPr>
          <p:spPr bwMode="auto">
            <a:xfrm>
              <a:off x="4050096" y="2173142"/>
              <a:ext cx="710" cy="2730493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 sz="600">
                <a:ea typeface="맑은 고딕" pitchFamily="50" charset="-127"/>
              </a:endParaRPr>
            </a:p>
          </p:txBody>
        </p:sp>
        <p:graphicFrame>
          <p:nvGraphicFramePr>
            <p:cNvPr id="20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3432973"/>
                </p:ext>
              </p:extLst>
            </p:nvPr>
          </p:nvGraphicFramePr>
          <p:xfrm>
            <a:off x="1612813" y="3527899"/>
            <a:ext cx="199104" cy="3089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1" name="Visio" r:id="rId8" imgW="795822" imgH="947733" progId="">
                    <p:embed/>
                  </p:oleObj>
                </mc:Choice>
                <mc:Fallback>
                  <p:oleObj name="Visio" r:id="rId8" imgW="795822" imgH="94773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grayscl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2813" y="3527899"/>
                          <a:ext cx="199104" cy="3089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9" name="Picture 75" descr="서버"/>
            <p:cNvPicPr>
              <a:picLocks noChangeAspect="1" noChangeArrowheads="1"/>
            </p:cNvPicPr>
            <p:nvPr/>
          </p:nvPicPr>
          <p:blipFill>
            <a:blip r:embed="rId9"/>
            <a:srcRect l="27562" t="15372" r="27562" b="15372"/>
            <a:stretch>
              <a:fillRect/>
            </a:stretch>
          </p:blipFill>
          <p:spPr bwMode="auto">
            <a:xfrm>
              <a:off x="1330182" y="4309830"/>
              <a:ext cx="227322" cy="314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" name="Text Box 77"/>
            <p:cNvSpPr txBox="1">
              <a:spLocks noChangeArrowheads="1"/>
            </p:cNvSpPr>
            <p:nvPr/>
          </p:nvSpPr>
          <p:spPr bwMode="auto">
            <a:xfrm>
              <a:off x="1480501" y="4378554"/>
              <a:ext cx="65114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buFontTx/>
                <a:buNone/>
              </a:pPr>
              <a:r>
                <a:rPr kumimoji="0" lang="en-US" altLang="ko-KR" sz="600" dirty="0" err="1" smtClean="0">
                  <a:ea typeface="맑은 고딕" pitchFamily="50" charset="-127"/>
                </a:rPr>
                <a:t>LoadRunner</a:t>
              </a:r>
              <a:endParaRPr kumimoji="0" lang="en-US" altLang="ko-KR" sz="600" dirty="0">
                <a:ea typeface="맑은 고딕" pitchFamily="50" charset="-127"/>
              </a:endParaRPr>
            </a:p>
            <a:p>
              <a:pPr eaLnBrk="1" hangingPunct="1">
                <a:lnSpc>
                  <a:spcPct val="100000"/>
                </a:lnSpc>
                <a:buFontTx/>
                <a:buNone/>
              </a:pPr>
              <a:r>
                <a:rPr kumimoji="0" lang="en-US" altLang="ko-KR" sz="600" dirty="0">
                  <a:ea typeface="맑은 고딕" pitchFamily="50" charset="-127"/>
                </a:rPr>
                <a:t>Controller </a:t>
              </a:r>
              <a:r>
                <a:rPr kumimoji="0" lang="en-US" altLang="ko-KR" sz="600" dirty="0" smtClean="0">
                  <a:ea typeface="맑은 고딕" pitchFamily="50" charset="-127"/>
                </a:rPr>
                <a:t>PC</a:t>
              </a:r>
              <a:endParaRPr kumimoji="0" lang="en-US" altLang="ko-KR" sz="600" dirty="0">
                <a:ea typeface="맑은 고딕" pitchFamily="50" charset="-127"/>
              </a:endParaRPr>
            </a:p>
          </p:txBody>
        </p:sp>
        <p:sp>
          <p:nvSpPr>
            <p:cNvPr id="211" name="Text Box 78"/>
            <p:cNvSpPr txBox="1">
              <a:spLocks noChangeArrowheads="1"/>
            </p:cNvSpPr>
            <p:nvPr/>
          </p:nvSpPr>
          <p:spPr bwMode="auto">
            <a:xfrm>
              <a:off x="1182467" y="2532794"/>
              <a:ext cx="604653" cy="2614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buFontTx/>
                <a:buNone/>
              </a:pPr>
              <a:r>
                <a:rPr kumimoji="0" lang="en-US" altLang="ko-KR" sz="600" dirty="0" err="1">
                  <a:solidFill>
                    <a:srgbClr val="020102"/>
                  </a:solidFill>
                  <a:ea typeface="맑은 고딕" pitchFamily="50" charset="-127"/>
                </a:rPr>
                <a:t>LoadRunner</a:t>
              </a:r>
              <a:endParaRPr kumimoji="0" lang="en-US" altLang="ko-KR" sz="600" dirty="0">
                <a:solidFill>
                  <a:srgbClr val="020102"/>
                </a:solidFill>
                <a:ea typeface="맑은 고딕" pitchFamily="50" charset="-127"/>
              </a:endParaRPr>
            </a:p>
            <a:p>
              <a:pPr eaLnBrk="1" hangingPunct="1">
                <a:lnSpc>
                  <a:spcPct val="100000"/>
                </a:lnSpc>
                <a:buFontTx/>
                <a:buNone/>
              </a:pPr>
              <a:r>
                <a:rPr kumimoji="0" lang="en-US" altLang="ko-KR" sz="600" dirty="0">
                  <a:solidFill>
                    <a:srgbClr val="020102"/>
                  </a:solidFill>
                  <a:ea typeface="맑은 고딕" pitchFamily="50" charset="-127"/>
                </a:rPr>
                <a:t>Agent PC</a:t>
              </a:r>
            </a:p>
          </p:txBody>
        </p:sp>
        <p:sp>
          <p:nvSpPr>
            <p:cNvPr id="215" name="Freeform 177"/>
            <p:cNvSpPr>
              <a:spLocks/>
            </p:cNvSpPr>
            <p:nvPr/>
          </p:nvSpPr>
          <p:spPr bwMode="auto">
            <a:xfrm>
              <a:off x="2658927" y="3159555"/>
              <a:ext cx="268997" cy="163035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318" y="136"/>
                </a:cxn>
                <a:cxn ang="0">
                  <a:pos x="363" y="0"/>
                </a:cxn>
              </a:cxnLst>
              <a:rect l="0" t="0" r="r" b="b"/>
              <a:pathLst>
                <a:path w="379" h="159">
                  <a:moveTo>
                    <a:pt x="0" y="136"/>
                  </a:moveTo>
                  <a:cubicBezTo>
                    <a:pt x="128" y="147"/>
                    <a:pt x="257" y="159"/>
                    <a:pt x="318" y="136"/>
                  </a:cubicBezTo>
                  <a:cubicBezTo>
                    <a:pt x="379" y="113"/>
                    <a:pt x="318" y="113"/>
                    <a:pt x="363" y="0"/>
                  </a:cubicBezTo>
                </a:path>
              </a:pathLst>
            </a:cu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/>
            <a:lstStyle/>
            <a:p>
              <a:endParaRPr lang="ko-KR" altLang="en-US" sz="600">
                <a:ea typeface="맑은 고딕" pitchFamily="50" charset="-127"/>
              </a:endParaRPr>
            </a:p>
          </p:txBody>
        </p:sp>
        <p:sp>
          <p:nvSpPr>
            <p:cNvPr id="218" name="Text Box 77"/>
            <p:cNvSpPr txBox="1">
              <a:spLocks noChangeArrowheads="1"/>
            </p:cNvSpPr>
            <p:nvPr/>
          </p:nvSpPr>
          <p:spPr bwMode="auto">
            <a:xfrm>
              <a:off x="4396691" y="4712092"/>
              <a:ext cx="700833" cy="1743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buFontTx/>
                <a:buNone/>
              </a:pPr>
              <a:r>
                <a:rPr kumimoji="0" lang="ko-KR" altLang="en-US" sz="600" dirty="0">
                  <a:solidFill>
                    <a:srgbClr val="020102"/>
                  </a:solidFill>
                  <a:ea typeface="맑은 고딕" pitchFamily="50" charset="-127"/>
                </a:rPr>
                <a:t>부하 전달 경로</a:t>
              </a:r>
            </a:p>
          </p:txBody>
        </p:sp>
        <p:cxnSp>
          <p:nvCxnSpPr>
            <p:cNvPr id="219" name="직선 화살표 연결선 47"/>
            <p:cNvCxnSpPr>
              <a:cxnSpLocks noChangeShapeType="1"/>
            </p:cNvCxnSpPr>
            <p:nvPr/>
          </p:nvCxnSpPr>
          <p:spPr bwMode="auto">
            <a:xfrm>
              <a:off x="4361649" y="4800734"/>
              <a:ext cx="96527" cy="0"/>
            </a:xfrm>
            <a:prstGeom prst="straightConnector1">
              <a:avLst/>
            </a:prstGeom>
            <a:noFill/>
            <a:ln w="28575" algn="ctr">
              <a:solidFill>
                <a:srgbClr val="FF3300"/>
              </a:solidFill>
              <a:round/>
              <a:headEnd/>
              <a:tailEnd type="triangle" w="med" len="med"/>
            </a:ln>
          </p:spPr>
        </p:cxnSp>
        <p:sp>
          <p:nvSpPr>
            <p:cNvPr id="220" name="Rectangle 196"/>
            <p:cNvSpPr>
              <a:spLocks noChangeArrowheads="1"/>
            </p:cNvSpPr>
            <p:nvPr/>
          </p:nvSpPr>
          <p:spPr bwMode="auto">
            <a:xfrm>
              <a:off x="4342599" y="4712311"/>
              <a:ext cx="699026" cy="162250"/>
            </a:xfrm>
            <a:prstGeom prst="rect">
              <a:avLst/>
            </a:prstGeom>
            <a:noFill/>
            <a:ln w="127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ko-KR" altLang="en-US" sz="600">
                <a:ea typeface="맑은 고딕" pitchFamily="50" charset="-127"/>
              </a:endParaRPr>
            </a:p>
          </p:txBody>
        </p:sp>
        <p:sp>
          <p:nvSpPr>
            <p:cNvPr id="224" name="오른쪽 화살표 223"/>
            <p:cNvSpPr/>
            <p:nvPr/>
          </p:nvSpPr>
          <p:spPr>
            <a:xfrm>
              <a:off x="1707772" y="3191368"/>
              <a:ext cx="293129" cy="276818"/>
            </a:xfrm>
            <a:prstGeom prst="rightArrow">
              <a:avLst/>
            </a:prstGeom>
            <a:solidFill>
              <a:srgbClr val="B2B2B2"/>
            </a:solidFill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" name="오른쪽 화살표 224"/>
            <p:cNvSpPr/>
            <p:nvPr/>
          </p:nvSpPr>
          <p:spPr>
            <a:xfrm rot="16200000">
              <a:off x="1252864" y="3822583"/>
              <a:ext cx="423483" cy="274675"/>
            </a:xfrm>
            <a:prstGeom prst="rightArrow">
              <a:avLst/>
            </a:prstGeom>
            <a:solidFill>
              <a:srgbClr val="B2B2B2"/>
            </a:solidFill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6" name="Text Box 77"/>
            <p:cNvSpPr txBox="1">
              <a:spLocks noChangeArrowheads="1"/>
            </p:cNvSpPr>
            <p:nvPr/>
          </p:nvSpPr>
          <p:spPr bwMode="auto">
            <a:xfrm>
              <a:off x="1215501" y="3952641"/>
              <a:ext cx="492443" cy="2614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kumimoji="0" lang="ko-KR" altLang="en-US" sz="600" dirty="0" smtClean="0">
                  <a:solidFill>
                    <a:srgbClr val="020102"/>
                  </a:solidFill>
                  <a:ea typeface="맑은 고딕" pitchFamily="50" charset="-127"/>
                </a:rPr>
                <a:t>부하발생</a:t>
              </a:r>
              <a:endParaRPr kumimoji="0" lang="en-US" altLang="ko-KR" sz="600" dirty="0" smtClean="0">
                <a:solidFill>
                  <a:srgbClr val="020102"/>
                </a:solidFill>
                <a:ea typeface="맑은 고딕" pitchFamily="50" charset="-127"/>
              </a:endParaRPr>
            </a:p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kumimoji="0" lang="ko-KR" altLang="en-US" sz="600" dirty="0" smtClean="0">
                  <a:solidFill>
                    <a:srgbClr val="020102"/>
                  </a:solidFill>
                  <a:ea typeface="맑은 고딕" pitchFamily="50" charset="-127"/>
                </a:rPr>
                <a:t>명</a:t>
              </a:r>
              <a:r>
                <a:rPr kumimoji="0" lang="ko-KR" altLang="en-US" sz="600" dirty="0">
                  <a:solidFill>
                    <a:srgbClr val="020102"/>
                  </a:solidFill>
                  <a:ea typeface="맑은 고딕" pitchFamily="50" charset="-127"/>
                </a:rPr>
                <a:t>령</a:t>
              </a:r>
              <a:endParaRPr kumimoji="0" lang="en-US" altLang="ko-KR" sz="600" dirty="0">
                <a:solidFill>
                  <a:srgbClr val="020102"/>
                </a:solidFill>
                <a:ea typeface="맑은 고딕" pitchFamily="50" charset="-127"/>
              </a:endParaRPr>
            </a:p>
          </p:txBody>
        </p:sp>
        <p:sp>
          <p:nvSpPr>
            <p:cNvPr id="227" name="Text Box 77"/>
            <p:cNvSpPr txBox="1">
              <a:spLocks noChangeArrowheads="1"/>
            </p:cNvSpPr>
            <p:nvPr/>
          </p:nvSpPr>
          <p:spPr bwMode="auto">
            <a:xfrm>
              <a:off x="1471259" y="2722193"/>
              <a:ext cx="671979" cy="3486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kumimoji="0" lang="en-US" altLang="ko-KR" sz="600" dirty="0" err="1" smtClean="0">
                  <a:solidFill>
                    <a:srgbClr val="020102"/>
                  </a:solidFill>
                  <a:ea typeface="맑은 고딕" pitchFamily="50" charset="-127"/>
                </a:rPr>
                <a:t>Vitual</a:t>
              </a:r>
              <a:r>
                <a:rPr kumimoji="0" lang="en-US" altLang="ko-KR" sz="600" dirty="0" smtClean="0">
                  <a:solidFill>
                    <a:srgbClr val="020102"/>
                  </a:solidFill>
                  <a:ea typeface="맑은 고딕" pitchFamily="50" charset="-127"/>
                </a:rPr>
                <a:t> User</a:t>
              </a:r>
              <a:r>
                <a:rPr kumimoji="0" lang="ko-KR" altLang="en-US" sz="600" dirty="0" smtClean="0">
                  <a:solidFill>
                    <a:srgbClr val="020102"/>
                  </a:solidFill>
                  <a:ea typeface="맑은 고딕" pitchFamily="50" charset="-127"/>
                </a:rPr>
                <a:t>를 </a:t>
              </a:r>
              <a:endParaRPr kumimoji="0" lang="en-US" altLang="ko-KR" sz="600" dirty="0" smtClean="0">
                <a:solidFill>
                  <a:srgbClr val="020102"/>
                </a:solidFill>
                <a:ea typeface="맑은 고딕" pitchFamily="50" charset="-127"/>
              </a:endParaRPr>
            </a:p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kumimoji="0" lang="ko-KR" altLang="en-US" sz="600" dirty="0" smtClean="0">
                  <a:solidFill>
                    <a:srgbClr val="020102"/>
                  </a:solidFill>
                  <a:ea typeface="맑은 고딕" pitchFamily="50" charset="-127"/>
                </a:rPr>
                <a:t>생성하여</a:t>
              </a:r>
              <a:endParaRPr kumimoji="0" lang="en-US" altLang="ko-KR" sz="600" dirty="0" smtClean="0">
                <a:solidFill>
                  <a:srgbClr val="020102"/>
                </a:solidFill>
                <a:ea typeface="맑은 고딕" pitchFamily="50" charset="-127"/>
              </a:endParaRPr>
            </a:p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kumimoji="0" lang="ko-KR" altLang="en-US" sz="600" dirty="0" smtClean="0">
                  <a:solidFill>
                    <a:srgbClr val="020102"/>
                  </a:solidFill>
                  <a:ea typeface="맑은 고딕" pitchFamily="50" charset="-127"/>
                </a:rPr>
                <a:t>부하발생</a:t>
              </a:r>
              <a:endParaRPr kumimoji="0" lang="en-US" altLang="ko-KR" sz="600" dirty="0">
                <a:solidFill>
                  <a:srgbClr val="020102"/>
                </a:solidFill>
                <a:ea typeface="맑은 고딕" pitchFamily="50" charset="-127"/>
              </a:endParaRPr>
            </a:p>
          </p:txBody>
        </p:sp>
        <p:pic>
          <p:nvPicPr>
            <p:cNvPr id="228" name="Picture 76" descr="컴퓨터3"/>
            <p:cNvPicPr>
              <a:picLocks noChangeAspect="1" noChangeArrowheads="1"/>
            </p:cNvPicPr>
            <p:nvPr/>
          </p:nvPicPr>
          <p:blipFill>
            <a:blip r:embed="rId10"/>
            <a:srcRect r="31509"/>
            <a:stretch>
              <a:fillRect/>
            </a:stretch>
          </p:blipFill>
          <p:spPr bwMode="auto">
            <a:xfrm>
              <a:off x="2106380" y="3240372"/>
              <a:ext cx="158228" cy="24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9" name="Picture 76" descr="컴퓨터3"/>
            <p:cNvPicPr>
              <a:picLocks noChangeAspect="1" noChangeArrowheads="1"/>
            </p:cNvPicPr>
            <p:nvPr/>
          </p:nvPicPr>
          <p:blipFill>
            <a:blip r:embed="rId10"/>
            <a:srcRect r="31509"/>
            <a:stretch>
              <a:fillRect/>
            </a:stretch>
          </p:blipFill>
          <p:spPr bwMode="auto">
            <a:xfrm>
              <a:off x="2104038" y="2994355"/>
              <a:ext cx="158228" cy="24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0" name="Picture 76" descr="컴퓨터3"/>
            <p:cNvPicPr>
              <a:picLocks noChangeAspect="1" noChangeArrowheads="1"/>
            </p:cNvPicPr>
            <p:nvPr/>
          </p:nvPicPr>
          <p:blipFill>
            <a:blip r:embed="rId10"/>
            <a:srcRect r="31509"/>
            <a:stretch>
              <a:fillRect/>
            </a:stretch>
          </p:blipFill>
          <p:spPr bwMode="auto">
            <a:xfrm>
              <a:off x="2106380" y="2756429"/>
              <a:ext cx="158228" cy="24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1" name="Text Box 79"/>
            <p:cNvSpPr txBox="1">
              <a:spLocks noChangeArrowheads="1"/>
            </p:cNvSpPr>
            <p:nvPr/>
          </p:nvSpPr>
          <p:spPr bwMode="auto">
            <a:xfrm>
              <a:off x="1945305" y="4135689"/>
              <a:ext cx="426446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kumimoji="0" lang="en-US" altLang="ko-KR" sz="600" dirty="0" smtClean="0">
                  <a:solidFill>
                    <a:srgbClr val="020102"/>
                  </a:solidFill>
                  <a:ea typeface="맑은 고딕" pitchFamily="50" charset="-127"/>
                </a:rPr>
                <a:t>Virtual User</a:t>
              </a:r>
            </a:p>
          </p:txBody>
        </p:sp>
        <p:pic>
          <p:nvPicPr>
            <p:cNvPr id="232" name="Picture 76" descr="컴퓨터3"/>
            <p:cNvPicPr>
              <a:picLocks noChangeAspect="1" noChangeArrowheads="1"/>
            </p:cNvPicPr>
            <p:nvPr/>
          </p:nvPicPr>
          <p:blipFill>
            <a:blip r:embed="rId10"/>
            <a:srcRect r="31509"/>
            <a:stretch>
              <a:fillRect/>
            </a:stretch>
          </p:blipFill>
          <p:spPr bwMode="auto">
            <a:xfrm>
              <a:off x="2106380" y="3554726"/>
              <a:ext cx="158228" cy="24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3" name="Picture 76" descr="컴퓨터3"/>
            <p:cNvPicPr>
              <a:picLocks noChangeAspect="1" noChangeArrowheads="1"/>
            </p:cNvPicPr>
            <p:nvPr/>
          </p:nvPicPr>
          <p:blipFill>
            <a:blip r:embed="rId10"/>
            <a:srcRect r="31509"/>
            <a:stretch>
              <a:fillRect/>
            </a:stretch>
          </p:blipFill>
          <p:spPr bwMode="auto">
            <a:xfrm>
              <a:off x="2106380" y="3814622"/>
              <a:ext cx="158228" cy="24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4" name="Text Box 77"/>
            <p:cNvSpPr txBox="1">
              <a:spLocks noChangeArrowheads="1"/>
            </p:cNvSpPr>
            <p:nvPr/>
          </p:nvSpPr>
          <p:spPr bwMode="auto">
            <a:xfrm>
              <a:off x="2096523" y="3405943"/>
              <a:ext cx="268022" cy="1743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buFontTx/>
                <a:buNone/>
              </a:pPr>
              <a:r>
                <a:rPr kumimoji="0" lang="en-US" altLang="ko-KR" sz="600" b="1" dirty="0" smtClean="0">
                  <a:solidFill>
                    <a:srgbClr val="020102"/>
                  </a:solidFill>
                  <a:ea typeface="맑은 고딕" pitchFamily="50" charset="-127"/>
                </a:rPr>
                <a:t>....</a:t>
              </a:r>
              <a:endParaRPr kumimoji="0" lang="en-US" altLang="ko-KR" sz="600" b="1" dirty="0">
                <a:solidFill>
                  <a:srgbClr val="020102"/>
                </a:solidFill>
                <a:ea typeface="맑은 고딕" pitchFamily="50" charset="-127"/>
              </a:endParaRPr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2021048" y="2718032"/>
              <a:ext cx="320954" cy="1430405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151921" y="2030689"/>
              <a:ext cx="1216455" cy="131886"/>
            </a:xfrm>
            <a:prstGeom prst="rect">
              <a:avLst/>
            </a:prstGeom>
            <a:solidFill>
              <a:schemeClr val="folHlink">
                <a:alpha val="32156"/>
              </a:schemeClr>
            </a:solidFill>
            <a:ln w="31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dirty="0" smtClean="0">
                  <a:ea typeface="맑은 고딕" pitchFamily="50" charset="-127"/>
                </a:rPr>
                <a:t>Agent</a:t>
              </a:r>
              <a:endParaRPr lang="en-US" altLang="ko-KR" sz="600" dirty="0">
                <a:ea typeface="맑은 고딕" pitchFamily="50" charset="-127"/>
              </a:endParaRPr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2370859" y="2031555"/>
              <a:ext cx="1679946" cy="131019"/>
            </a:xfrm>
            <a:prstGeom prst="rect">
              <a:avLst/>
            </a:prstGeom>
            <a:solidFill>
              <a:srgbClr val="FFDD7F">
                <a:alpha val="32156"/>
              </a:srgbClr>
            </a:solidFill>
            <a:ln w="3175" algn="ctr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dirty="0" smtClean="0">
                  <a:ea typeface="맑은 고딕" pitchFamily="50" charset="-127"/>
                </a:rPr>
                <a:t>Application Tier</a:t>
              </a:r>
              <a:endParaRPr lang="en-US" altLang="ko-KR" sz="600" dirty="0">
                <a:ea typeface="맑은 고딕" pitchFamily="50" charset="-127"/>
              </a:endParaRPr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4050806" y="2033774"/>
              <a:ext cx="1037662" cy="134425"/>
            </a:xfrm>
            <a:prstGeom prst="rect">
              <a:avLst/>
            </a:prstGeom>
            <a:solidFill>
              <a:schemeClr val="accent1">
                <a:alpha val="32156"/>
              </a:schemeClr>
            </a:solidFill>
            <a:ln w="3175" algn="ctr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dirty="0" smtClean="0">
                  <a:ea typeface="맑은 고딕" pitchFamily="50" charset="-127"/>
                </a:rPr>
                <a:t>Data Tier</a:t>
              </a:r>
              <a:endParaRPr lang="en-US" altLang="ko-KR" sz="600" dirty="0">
                <a:ea typeface="맑은 고딕" pitchFamily="50" charset="-127"/>
              </a:endParaRPr>
            </a:p>
          </p:txBody>
        </p:sp>
        <p:sp>
          <p:nvSpPr>
            <p:cNvPr id="241" name="Freeform 177"/>
            <p:cNvSpPr>
              <a:spLocks/>
            </p:cNvSpPr>
            <p:nvPr/>
          </p:nvSpPr>
          <p:spPr bwMode="auto">
            <a:xfrm>
              <a:off x="2669088" y="2611206"/>
              <a:ext cx="268997" cy="163035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318" y="136"/>
                </a:cxn>
                <a:cxn ang="0">
                  <a:pos x="363" y="0"/>
                </a:cxn>
              </a:cxnLst>
              <a:rect l="0" t="0" r="r" b="b"/>
              <a:pathLst>
                <a:path w="379" h="159">
                  <a:moveTo>
                    <a:pt x="0" y="136"/>
                  </a:moveTo>
                  <a:cubicBezTo>
                    <a:pt x="128" y="147"/>
                    <a:pt x="257" y="159"/>
                    <a:pt x="318" y="136"/>
                  </a:cubicBezTo>
                  <a:cubicBezTo>
                    <a:pt x="379" y="113"/>
                    <a:pt x="318" y="113"/>
                    <a:pt x="363" y="0"/>
                  </a:cubicBezTo>
                </a:path>
              </a:pathLst>
            </a:cu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/>
            <a:lstStyle/>
            <a:p>
              <a:endParaRPr lang="ko-KR" altLang="en-US" sz="600">
                <a:ea typeface="맑은 고딕" pitchFamily="50" charset="-127"/>
              </a:endParaRPr>
            </a:p>
          </p:txBody>
        </p:sp>
        <p:sp>
          <p:nvSpPr>
            <p:cNvPr id="242" name="Freeform 177"/>
            <p:cNvSpPr>
              <a:spLocks/>
            </p:cNvSpPr>
            <p:nvPr/>
          </p:nvSpPr>
          <p:spPr bwMode="auto">
            <a:xfrm>
              <a:off x="2670851" y="4195598"/>
              <a:ext cx="268997" cy="163035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318" y="136"/>
                </a:cxn>
                <a:cxn ang="0">
                  <a:pos x="363" y="0"/>
                </a:cxn>
              </a:cxnLst>
              <a:rect l="0" t="0" r="r" b="b"/>
              <a:pathLst>
                <a:path w="379" h="159">
                  <a:moveTo>
                    <a:pt x="0" y="136"/>
                  </a:moveTo>
                  <a:cubicBezTo>
                    <a:pt x="128" y="147"/>
                    <a:pt x="257" y="159"/>
                    <a:pt x="318" y="136"/>
                  </a:cubicBezTo>
                  <a:cubicBezTo>
                    <a:pt x="379" y="113"/>
                    <a:pt x="318" y="113"/>
                    <a:pt x="363" y="0"/>
                  </a:cubicBezTo>
                </a:path>
              </a:pathLst>
            </a:cu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/>
            <a:lstStyle/>
            <a:p>
              <a:endParaRPr lang="ko-KR" altLang="en-US" sz="600">
                <a:ea typeface="맑은 고딕" pitchFamily="50" charset="-127"/>
              </a:endParaRPr>
            </a:p>
          </p:txBody>
        </p:sp>
        <p:sp>
          <p:nvSpPr>
            <p:cNvPr id="246" name="Freeform 177"/>
            <p:cNvSpPr>
              <a:spLocks/>
            </p:cNvSpPr>
            <p:nvPr/>
          </p:nvSpPr>
          <p:spPr bwMode="auto">
            <a:xfrm>
              <a:off x="2681012" y="3691547"/>
              <a:ext cx="268997" cy="163035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318" y="136"/>
                </a:cxn>
                <a:cxn ang="0">
                  <a:pos x="363" y="0"/>
                </a:cxn>
              </a:cxnLst>
              <a:rect l="0" t="0" r="r" b="b"/>
              <a:pathLst>
                <a:path w="379" h="159">
                  <a:moveTo>
                    <a:pt x="0" y="136"/>
                  </a:moveTo>
                  <a:cubicBezTo>
                    <a:pt x="128" y="147"/>
                    <a:pt x="257" y="159"/>
                    <a:pt x="318" y="136"/>
                  </a:cubicBezTo>
                  <a:cubicBezTo>
                    <a:pt x="379" y="113"/>
                    <a:pt x="318" y="113"/>
                    <a:pt x="363" y="0"/>
                  </a:cubicBezTo>
                </a:path>
              </a:pathLst>
            </a:cu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/>
            <a:lstStyle/>
            <a:p>
              <a:endParaRPr lang="ko-KR" altLang="en-US" sz="600">
                <a:ea typeface="맑은 고딕" pitchFamily="50" charset="-127"/>
              </a:endParaRPr>
            </a:p>
          </p:txBody>
        </p:sp>
        <p:pic>
          <p:nvPicPr>
            <p:cNvPr id="272" name="Picture 75" descr="서버"/>
            <p:cNvPicPr>
              <a:picLocks noChangeAspect="1" noChangeArrowheads="1"/>
            </p:cNvPicPr>
            <p:nvPr/>
          </p:nvPicPr>
          <p:blipFill>
            <a:blip r:embed="rId11" cstate="print"/>
            <a:srcRect l="27562" t="15372" r="27562" b="15372"/>
            <a:stretch>
              <a:fillRect/>
            </a:stretch>
          </p:blipFill>
          <p:spPr bwMode="auto">
            <a:xfrm>
              <a:off x="2589588" y="2937602"/>
              <a:ext cx="280889" cy="38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9" name="Freeform 177"/>
            <p:cNvSpPr>
              <a:spLocks/>
            </p:cNvSpPr>
            <p:nvPr/>
          </p:nvSpPr>
          <p:spPr bwMode="auto">
            <a:xfrm>
              <a:off x="2686122" y="3211669"/>
              <a:ext cx="268997" cy="163035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318" y="136"/>
                </a:cxn>
                <a:cxn ang="0">
                  <a:pos x="363" y="0"/>
                </a:cxn>
              </a:cxnLst>
              <a:rect l="0" t="0" r="r" b="b"/>
              <a:pathLst>
                <a:path w="379" h="159">
                  <a:moveTo>
                    <a:pt x="0" y="136"/>
                  </a:moveTo>
                  <a:cubicBezTo>
                    <a:pt x="128" y="147"/>
                    <a:pt x="257" y="159"/>
                    <a:pt x="318" y="136"/>
                  </a:cubicBezTo>
                  <a:cubicBezTo>
                    <a:pt x="379" y="113"/>
                    <a:pt x="318" y="113"/>
                    <a:pt x="363" y="0"/>
                  </a:cubicBezTo>
                </a:path>
              </a:pathLst>
            </a:cu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/>
            <a:lstStyle/>
            <a:p>
              <a:endParaRPr lang="ko-KR" altLang="en-US" sz="600">
                <a:ea typeface="맑은 고딕" pitchFamily="50" charset="-127"/>
              </a:endParaRPr>
            </a:p>
          </p:txBody>
        </p:sp>
        <p:cxnSp>
          <p:nvCxnSpPr>
            <p:cNvPr id="250" name="직선 화살표 연결선 47"/>
            <p:cNvCxnSpPr>
              <a:cxnSpLocks noChangeShapeType="1"/>
            </p:cNvCxnSpPr>
            <p:nvPr/>
          </p:nvCxnSpPr>
          <p:spPr bwMode="auto">
            <a:xfrm flipV="1">
              <a:off x="2399152" y="2903171"/>
              <a:ext cx="2559197" cy="3432"/>
            </a:xfrm>
            <a:prstGeom prst="straightConnector1">
              <a:avLst/>
            </a:prstGeom>
            <a:noFill/>
            <a:ln w="38100" algn="ctr">
              <a:solidFill>
                <a:srgbClr val="FF3300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93" name="AutoShape 99"/>
            <p:cNvSpPr>
              <a:spLocks noChangeArrowheads="1"/>
            </p:cNvSpPr>
            <p:nvPr/>
          </p:nvSpPr>
          <p:spPr bwMode="auto">
            <a:xfrm>
              <a:off x="2567242" y="3870697"/>
              <a:ext cx="333121" cy="218676"/>
            </a:xfrm>
            <a:prstGeom prst="roundRect">
              <a:avLst>
                <a:gd name="adj" fmla="val 16667"/>
              </a:avLst>
            </a:prstGeom>
            <a:solidFill>
              <a:srgbClr val="B2B2B2">
                <a:alpha val="56078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500" b="1" dirty="0" err="1" smtClean="0">
                  <a:ea typeface="맑은 고딕" pitchFamily="50" charset="-127"/>
                </a:rPr>
                <a:t>선택적복지</a:t>
              </a:r>
              <a:endParaRPr lang="en-US" altLang="ko-KR" sz="500" b="1" dirty="0" smtClean="0">
                <a:ea typeface="맑은 고딕" pitchFamily="50" charset="-127"/>
              </a:endParaRPr>
            </a:p>
            <a:p>
              <a:pPr algn="ctr"/>
              <a:r>
                <a:rPr lang="en-US" altLang="ko-KR" sz="500" b="1" dirty="0" smtClean="0">
                  <a:ea typeface="맑은 고딕" pitchFamily="50" charset="-127"/>
                </a:rPr>
                <a:t>WEB</a:t>
              </a:r>
              <a:endParaRPr lang="en-US" altLang="ko-KR" sz="500" b="1" dirty="0">
                <a:ea typeface="맑은 고딕" pitchFamily="50" charset="-127"/>
              </a:endParaRPr>
            </a:p>
          </p:txBody>
        </p:sp>
        <p:cxnSp>
          <p:nvCxnSpPr>
            <p:cNvPr id="5" name="직선 연결선 4"/>
            <p:cNvCxnSpPr>
              <a:stCxn id="235" idx="3"/>
              <a:endCxn id="272" idx="1"/>
            </p:cNvCxnSpPr>
            <p:nvPr/>
          </p:nvCxnSpPr>
          <p:spPr bwMode="auto">
            <a:xfrm flipV="1">
              <a:off x="2342002" y="3132297"/>
              <a:ext cx="247586" cy="300938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>
              <a:stCxn id="235" idx="3"/>
              <a:endCxn id="69" idx="1"/>
            </p:cNvCxnSpPr>
            <p:nvPr/>
          </p:nvCxnSpPr>
          <p:spPr bwMode="auto">
            <a:xfrm>
              <a:off x="2342002" y="3433235"/>
              <a:ext cx="247586" cy="257862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>
              <a:stCxn id="77" idx="1"/>
              <a:endCxn id="69" idx="3"/>
            </p:cNvCxnSpPr>
            <p:nvPr/>
          </p:nvCxnSpPr>
          <p:spPr bwMode="auto">
            <a:xfrm flipH="1" flipV="1">
              <a:off x="2870477" y="3691097"/>
              <a:ext cx="1516161" cy="2540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9" name="Picture 75" descr="서버"/>
            <p:cNvPicPr>
              <a:picLocks noChangeAspect="1" noChangeArrowheads="1"/>
            </p:cNvPicPr>
            <p:nvPr/>
          </p:nvPicPr>
          <p:blipFill>
            <a:blip r:embed="rId11" cstate="print"/>
            <a:srcRect l="27562" t="15372" r="27562" b="15372"/>
            <a:stretch>
              <a:fillRect/>
            </a:stretch>
          </p:blipFill>
          <p:spPr bwMode="auto">
            <a:xfrm>
              <a:off x="2589588" y="3496402"/>
              <a:ext cx="280889" cy="38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AutoShape 99"/>
            <p:cNvSpPr>
              <a:spLocks noChangeArrowheads="1"/>
            </p:cNvSpPr>
            <p:nvPr/>
          </p:nvSpPr>
          <p:spPr bwMode="auto">
            <a:xfrm>
              <a:off x="3386392" y="3889747"/>
              <a:ext cx="333121" cy="218676"/>
            </a:xfrm>
            <a:prstGeom prst="roundRect">
              <a:avLst>
                <a:gd name="adj" fmla="val 16667"/>
              </a:avLst>
            </a:prstGeom>
            <a:solidFill>
              <a:srgbClr val="B2B2B2">
                <a:alpha val="56078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500" b="1" dirty="0" err="1" smtClean="0">
                  <a:ea typeface="맑은 고딕" pitchFamily="50" charset="-127"/>
                </a:rPr>
                <a:t>선택적복지</a:t>
              </a:r>
              <a:endParaRPr lang="en-US" altLang="ko-KR" sz="500" b="1" dirty="0" smtClean="0">
                <a:ea typeface="맑은 고딕" pitchFamily="50" charset="-127"/>
              </a:endParaRPr>
            </a:p>
            <a:p>
              <a:pPr algn="ctr"/>
              <a:r>
                <a:rPr lang="en-US" altLang="ko-KR" sz="500" b="1" dirty="0" smtClean="0">
                  <a:ea typeface="맑은 고딕" pitchFamily="50" charset="-127"/>
                </a:rPr>
                <a:t>WEB</a:t>
              </a:r>
              <a:endParaRPr lang="en-US" altLang="ko-KR" sz="500" b="1" dirty="0">
                <a:ea typeface="맑은 고딕" pitchFamily="50" charset="-127"/>
              </a:endParaRPr>
            </a:p>
          </p:txBody>
        </p:sp>
        <p:pic>
          <p:nvPicPr>
            <p:cNvPr id="74" name="Picture 75" descr="서버"/>
            <p:cNvPicPr>
              <a:picLocks noChangeAspect="1" noChangeArrowheads="1"/>
            </p:cNvPicPr>
            <p:nvPr/>
          </p:nvPicPr>
          <p:blipFill>
            <a:blip r:embed="rId11" cstate="print"/>
            <a:srcRect l="27562" t="15372" r="27562" b="15372"/>
            <a:stretch>
              <a:fillRect/>
            </a:stretch>
          </p:blipFill>
          <p:spPr bwMode="auto">
            <a:xfrm>
              <a:off x="3408738" y="3515452"/>
              <a:ext cx="280889" cy="38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75" descr="서버"/>
            <p:cNvPicPr>
              <a:picLocks noChangeAspect="1" noChangeArrowheads="1"/>
            </p:cNvPicPr>
            <p:nvPr/>
          </p:nvPicPr>
          <p:blipFill>
            <a:blip r:embed="rId11" cstate="print"/>
            <a:srcRect l="27562" t="15372" r="27562" b="15372"/>
            <a:stretch>
              <a:fillRect/>
            </a:stretch>
          </p:blipFill>
          <p:spPr bwMode="auto">
            <a:xfrm>
              <a:off x="4386638" y="2963002"/>
              <a:ext cx="280889" cy="38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AutoShape 99"/>
            <p:cNvSpPr>
              <a:spLocks noChangeArrowheads="1"/>
            </p:cNvSpPr>
            <p:nvPr/>
          </p:nvSpPr>
          <p:spPr bwMode="auto">
            <a:xfrm>
              <a:off x="4364292" y="3896097"/>
              <a:ext cx="333121" cy="218676"/>
            </a:xfrm>
            <a:prstGeom prst="roundRect">
              <a:avLst>
                <a:gd name="adj" fmla="val 16667"/>
              </a:avLst>
            </a:prstGeom>
            <a:solidFill>
              <a:srgbClr val="B2B2B2">
                <a:alpha val="56078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500" b="1" dirty="0" err="1" smtClean="0">
                  <a:ea typeface="맑은 고딕" pitchFamily="50" charset="-127"/>
                </a:rPr>
                <a:t>선택적복지</a:t>
              </a:r>
              <a:endParaRPr lang="en-US" altLang="ko-KR" sz="500" b="1" dirty="0" smtClean="0">
                <a:ea typeface="맑은 고딕" pitchFamily="50" charset="-127"/>
              </a:endParaRPr>
            </a:p>
            <a:p>
              <a:pPr algn="ctr"/>
              <a:r>
                <a:rPr lang="en-US" altLang="ko-KR" sz="500" b="1" dirty="0" smtClean="0">
                  <a:ea typeface="맑은 고딕" pitchFamily="50" charset="-127"/>
                </a:rPr>
                <a:t>WEB</a:t>
              </a:r>
              <a:endParaRPr lang="en-US" altLang="ko-KR" sz="500" b="1" dirty="0">
                <a:ea typeface="맑은 고딕" pitchFamily="50" charset="-127"/>
              </a:endParaRPr>
            </a:p>
          </p:txBody>
        </p:sp>
        <p:pic>
          <p:nvPicPr>
            <p:cNvPr id="77" name="Picture 75" descr="서버"/>
            <p:cNvPicPr>
              <a:picLocks noChangeAspect="1" noChangeArrowheads="1"/>
            </p:cNvPicPr>
            <p:nvPr/>
          </p:nvPicPr>
          <p:blipFill>
            <a:blip r:embed="rId11" cstate="print"/>
            <a:srcRect l="27562" t="15372" r="27562" b="15372"/>
            <a:stretch>
              <a:fillRect/>
            </a:stretch>
          </p:blipFill>
          <p:spPr bwMode="auto">
            <a:xfrm>
              <a:off x="4386638" y="3521802"/>
              <a:ext cx="280889" cy="38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0" name="직선 연결선 79"/>
            <p:cNvCxnSpPr>
              <a:stCxn id="75" idx="1"/>
              <a:endCxn id="272" idx="3"/>
            </p:cNvCxnSpPr>
            <p:nvPr/>
          </p:nvCxnSpPr>
          <p:spPr bwMode="auto">
            <a:xfrm flipH="1" flipV="1">
              <a:off x="2870477" y="3132297"/>
              <a:ext cx="1516161" cy="2540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2" name="Picture 75" descr="서버"/>
            <p:cNvPicPr>
              <a:picLocks noChangeAspect="1" noChangeArrowheads="1"/>
            </p:cNvPicPr>
            <p:nvPr/>
          </p:nvPicPr>
          <p:blipFill>
            <a:blip r:embed="rId11" cstate="print"/>
            <a:srcRect l="27562" t="15372" r="27562" b="15372"/>
            <a:stretch>
              <a:fillRect/>
            </a:stretch>
          </p:blipFill>
          <p:spPr bwMode="auto">
            <a:xfrm>
              <a:off x="3408738" y="2956652"/>
              <a:ext cx="280889" cy="38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3" name="직선 연결선 82"/>
            <p:cNvCxnSpPr>
              <a:stCxn id="272" idx="3"/>
              <a:endCxn id="74" idx="1"/>
            </p:cNvCxnSpPr>
            <p:nvPr/>
          </p:nvCxnSpPr>
          <p:spPr bwMode="auto">
            <a:xfrm>
              <a:off x="2870477" y="3132297"/>
              <a:ext cx="538261" cy="57785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>
              <a:stCxn id="69" idx="3"/>
              <a:endCxn id="72" idx="1"/>
            </p:cNvCxnSpPr>
            <p:nvPr/>
          </p:nvCxnSpPr>
          <p:spPr bwMode="auto">
            <a:xfrm flipV="1">
              <a:off x="2870477" y="3151347"/>
              <a:ext cx="538261" cy="53975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직선 연결선 88"/>
            <p:cNvCxnSpPr>
              <a:stCxn id="72" idx="3"/>
              <a:endCxn id="77" idx="1"/>
            </p:cNvCxnSpPr>
            <p:nvPr/>
          </p:nvCxnSpPr>
          <p:spPr bwMode="auto">
            <a:xfrm>
              <a:off x="3689627" y="3151347"/>
              <a:ext cx="697011" cy="56515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직선 연결선 91"/>
            <p:cNvCxnSpPr>
              <a:stCxn id="74" idx="3"/>
              <a:endCxn id="75" idx="1"/>
            </p:cNvCxnSpPr>
            <p:nvPr/>
          </p:nvCxnSpPr>
          <p:spPr bwMode="auto">
            <a:xfrm flipV="1">
              <a:off x="3689627" y="3157697"/>
              <a:ext cx="697011" cy="55245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883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7759" y="1039566"/>
            <a:ext cx="8642008" cy="37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6000" bIns="36000"/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>
                <a:solidFill>
                  <a:prstClr val="black"/>
                </a:solidFill>
                <a:ea typeface="맑은 고딕" pitchFamily="50" charset="-127"/>
              </a:rPr>
              <a:t>■</a:t>
            </a:r>
            <a:r>
              <a:rPr kumimoji="0" lang="ko-KR" altLang="en-US" sz="1400" b="1" kern="0" dirty="0" smtClean="0">
                <a:solidFill>
                  <a:prstClr val="black"/>
                </a:solidFill>
                <a:ea typeface="맑은 고딕" pitchFamily="50" charset="-127"/>
              </a:rPr>
              <a:t> 성능테스트 일정</a:t>
            </a: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247023"/>
              </p:ext>
            </p:extLst>
          </p:nvPr>
        </p:nvGraphicFramePr>
        <p:xfrm>
          <a:off x="560512" y="1416854"/>
          <a:ext cx="8821644" cy="3575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6340"/>
                <a:gridCol w="1928826"/>
                <a:gridCol w="2071702"/>
                <a:gridCol w="2043236"/>
                <a:gridCol w="1671540"/>
              </a:tblGrid>
              <a:tr h="560688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항목</a:t>
                      </a:r>
                      <a:r>
                        <a:rPr kumimoji="1" lang="en-US" altLang="ko-K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단계</a:t>
                      </a:r>
                      <a:endParaRPr kumimoji="1" lang="en-US" altLang="ko-KR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ko-KR" alt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ko-KR" altLang="en-US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ko-KR" altLang="en-US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kumimoji="1" lang="ko-KR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663054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일정</a:t>
                      </a:r>
                      <a:endParaRPr kumimoji="1" lang="ko-KR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6/5(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) ~ 6/9(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6/12(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) ~ 6/23(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6/28(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수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) ~ 6/29(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6/30(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) ~ 7/3(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80711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수행</a:t>
                      </a:r>
                      <a:endParaRPr kumimoji="1" lang="ko-KR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 latinLnBrk="1">
                        <a:buFont typeface="Wingdings" pitchFamily="2" charset="2"/>
                        <a:buChar char="§"/>
                      </a:pP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테스트 계획수립</a:t>
                      </a:r>
                      <a:endParaRPr lang="en-US" altLang="ko-KR" sz="1100" dirty="0" smtClean="0">
                        <a:latin typeface="+mn-ea"/>
                        <a:ea typeface="+mn-ea"/>
                      </a:endParaRPr>
                    </a:p>
                    <a:p>
                      <a:pPr marL="179388" indent="-179388" latinLnBrk="1">
                        <a:buFont typeface="Wingdings" pitchFamily="2" charset="2"/>
                        <a:buChar char="§"/>
                      </a:pP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테스트 환경구성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1100" dirty="0" err="1" smtClean="0">
                          <a:latin typeface="+mn-ea"/>
                          <a:ea typeface="+mn-ea"/>
                        </a:rPr>
                        <a:t>LoadRunner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179388" indent="-179388" latinLnBrk="1">
                        <a:buFont typeface="Wingdings" pitchFamily="2" charset="2"/>
                        <a:buChar char="§"/>
                      </a:pP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대상업무 및</a:t>
                      </a:r>
                      <a:r>
                        <a:rPr lang="ko-KR" altLang="en-US" sz="1100" baseline="0" dirty="0" smtClean="0">
                          <a:latin typeface="+mn-ea"/>
                          <a:ea typeface="+mn-ea"/>
                        </a:rPr>
                        <a:t> 화면선정</a:t>
                      </a:r>
                      <a:endParaRPr lang="en-US" altLang="ko-KR" sz="11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179388" indent="-179388" latinLnBrk="1">
                        <a:buFont typeface="Wingdings" pitchFamily="2" charset="2"/>
                        <a:buChar char="§"/>
                      </a:pPr>
                      <a:r>
                        <a:rPr lang="ko-KR" altLang="en-US" sz="1100" baseline="0" dirty="0" smtClean="0">
                          <a:latin typeface="+mn-ea"/>
                          <a:ea typeface="+mn-ea"/>
                        </a:rPr>
                        <a:t>테스트 시나리오 작성</a:t>
                      </a:r>
                      <a:endParaRPr lang="ko-KR" altLang="en-US" sz="1100" dirty="0" smtClean="0">
                        <a:latin typeface="+mn-ea"/>
                        <a:ea typeface="+mn-ea"/>
                      </a:endParaRPr>
                    </a:p>
                    <a:p>
                      <a:pPr marL="179388" indent="-179388" latinLnBrk="1">
                        <a:buFont typeface="Wingdings" pitchFamily="2" charset="2"/>
                        <a:buChar char="§"/>
                      </a:pP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어플리케이션 환경 점검</a:t>
                      </a:r>
                      <a:endParaRPr lang="en-US" altLang="ko-KR" sz="1100" dirty="0" smtClean="0">
                        <a:latin typeface="+mn-ea"/>
                        <a:ea typeface="+mn-ea"/>
                      </a:endParaRPr>
                    </a:p>
                    <a:p>
                      <a:pPr marL="179388" indent="-179388" latinLnBrk="1">
                        <a:buFont typeface="Wingdings" pitchFamily="2" charset="2"/>
                        <a:buChar char="§"/>
                      </a:pPr>
                      <a:r>
                        <a:rPr lang="en-US" altLang="ko-KR" sz="1100" dirty="0" err="1" smtClean="0">
                          <a:latin typeface="+mn-ea"/>
                          <a:ea typeface="+mn-ea"/>
                        </a:rPr>
                        <a:t>LoadRunner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부하 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Script  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검증</a:t>
                      </a:r>
                      <a:endParaRPr lang="en-US" altLang="ko-KR" sz="1100" dirty="0" smtClean="0">
                        <a:latin typeface="+mn-ea"/>
                        <a:ea typeface="+mn-ea"/>
                      </a:endParaRPr>
                    </a:p>
                    <a:p>
                      <a:pPr marL="179388" indent="-179388" latinLnBrk="1">
                        <a:buFont typeface="Wingdings" pitchFamily="2" charset="2"/>
                        <a:buChar char="§"/>
                      </a:pP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모니터링 환경 구성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점검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부하 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Script  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검증</a:t>
                      </a:r>
                      <a:endParaRPr lang="en-US" altLang="ko-KR" sz="1100" dirty="0" smtClean="0">
                        <a:latin typeface="+mn-ea"/>
                        <a:ea typeface="+mn-ea"/>
                      </a:endParaRPr>
                    </a:p>
                    <a:p>
                      <a:pPr marL="179388" indent="-179388" latinLnBrk="1">
                        <a:buFont typeface="Wingdings" pitchFamily="2" charset="2"/>
                        <a:buChar char="§"/>
                      </a:pP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테스트 수행</a:t>
                      </a:r>
                      <a:endParaRPr lang="en-US" altLang="ko-KR" sz="1100" dirty="0" smtClean="0">
                        <a:latin typeface="+mn-ea"/>
                        <a:ea typeface="+mn-ea"/>
                      </a:endParaRPr>
                    </a:p>
                    <a:p>
                      <a:pPr marL="179388" indent="-179388" latinLnBrk="1">
                        <a:buFont typeface="Wingdings" pitchFamily="2" charset="2"/>
                        <a:buChar char="§"/>
                      </a:pP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모니터링</a:t>
                      </a:r>
                      <a:endParaRPr lang="en-US" altLang="ko-KR" sz="1100" dirty="0" smtClean="0">
                        <a:latin typeface="+mn-ea"/>
                        <a:ea typeface="+mn-ea"/>
                      </a:endParaRPr>
                    </a:p>
                    <a:p>
                      <a:pPr marL="179388" indent="-179388" latinLnBrk="1">
                        <a:buFont typeface="Wingdings" pitchFamily="2" charset="2"/>
                        <a:buChar char="§"/>
                      </a:pP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결과 분석 및 개선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179388" indent="-179388" latinLnBrk="1">
                        <a:buFont typeface="Wingdings" pitchFamily="2" charset="2"/>
                        <a:buChar char="§"/>
                      </a:pP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결과 분석</a:t>
                      </a:r>
                      <a:endParaRPr lang="en-US" altLang="ko-KR" sz="1100" dirty="0" smtClean="0">
                        <a:latin typeface="+mn-ea"/>
                        <a:ea typeface="+mn-ea"/>
                      </a:endParaRPr>
                    </a:p>
                    <a:p>
                      <a:pPr marL="179388" indent="-179388" latinLnBrk="1">
                        <a:buFont typeface="Wingdings" pitchFamily="2" charset="2"/>
                        <a:buChar char="§"/>
                      </a:pP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결과 정리</a:t>
                      </a:r>
                      <a:endParaRPr lang="en-US" altLang="ko-KR" sz="11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7195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산출물 </a:t>
                      </a:r>
                      <a:endParaRPr kumimoji="1" lang="ko-KR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179388" marR="0" lvl="0" indent="-179388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성능 테스트 계획서</a:t>
                      </a:r>
                      <a:endParaRPr lang="en-US" altLang="ko-KR" sz="11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9388" marR="0" lvl="0" indent="-179388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테스트 시나리오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대상 화면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성능 테스트 결과서</a:t>
                      </a:r>
                      <a:endParaRPr kumimoji="0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28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결과</a:t>
                      </a:r>
                      <a:endParaRPr kumimoji="1" lang="ko-KR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완료</a:t>
                      </a:r>
                      <a:endParaRPr kumimoji="0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완료</a:t>
                      </a:r>
                      <a:endParaRPr lang="en-US" altLang="ko-KR" sz="11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완료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완료</a:t>
                      </a:r>
                      <a:endParaRPr kumimoji="0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pSp>
        <p:nvGrpSpPr>
          <p:cNvPr id="13" name="그룹 12"/>
          <p:cNvGrpSpPr/>
          <p:nvPr/>
        </p:nvGrpSpPr>
        <p:grpSpPr>
          <a:xfrm>
            <a:off x="1991090" y="1582524"/>
            <a:ext cx="7248190" cy="289172"/>
            <a:chOff x="1705338" y="1353878"/>
            <a:chExt cx="7676818" cy="289172"/>
          </a:xfrm>
        </p:grpSpPr>
        <p:sp>
          <p:nvSpPr>
            <p:cNvPr id="14" name="모서리가 둥근 직사각형 13"/>
            <p:cNvSpPr/>
            <p:nvPr/>
          </p:nvSpPr>
          <p:spPr bwMode="auto">
            <a:xfrm>
              <a:off x="1705338" y="1353878"/>
              <a:ext cx="1500198" cy="28575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354013" marR="0" indent="-354013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</a:pPr>
              <a:r>
                <a:rPr kumimoji="1" lang="ko-KR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</a:rPr>
                <a:t>계획</a:t>
              </a: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3667116" y="1357298"/>
              <a:ext cx="1643074" cy="28575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354013" marR="0" indent="-354013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</a:pPr>
              <a:r>
                <a:rPr lang="ko-KR" altLang="en-US" sz="1200" b="1" dirty="0" smtClean="0">
                  <a:latin typeface="+mn-ea"/>
                  <a:ea typeface="+mn-ea"/>
                </a:rPr>
                <a:t>사전</a:t>
              </a:r>
              <a:r>
                <a:rPr kumimoji="1" lang="ko-KR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</a:rPr>
                <a:t> 준비</a:t>
              </a:r>
            </a:p>
          </p:txBody>
        </p:sp>
        <p:sp>
          <p:nvSpPr>
            <p:cNvPr id="16" name="모서리가 둥근 직사각형 15"/>
            <p:cNvSpPr/>
            <p:nvPr/>
          </p:nvSpPr>
          <p:spPr bwMode="auto">
            <a:xfrm>
              <a:off x="5810256" y="1357298"/>
              <a:ext cx="1785950" cy="28575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354013" marR="0" indent="-354013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</a:pPr>
              <a:r>
                <a:rPr kumimoji="1" lang="ko-KR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</a:rPr>
                <a:t>테스트 수행</a:t>
              </a:r>
            </a:p>
          </p:txBody>
        </p:sp>
        <p:sp>
          <p:nvSpPr>
            <p:cNvPr id="17" name="모서리가 둥근 직사각형 16"/>
            <p:cNvSpPr/>
            <p:nvPr/>
          </p:nvSpPr>
          <p:spPr bwMode="auto">
            <a:xfrm>
              <a:off x="8096272" y="1357298"/>
              <a:ext cx="1285884" cy="285752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354013" marR="0" indent="-354013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</a:pPr>
              <a:r>
                <a:rPr kumimoji="1" lang="ko-KR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</a:rPr>
                <a:t>결과</a:t>
              </a:r>
            </a:p>
          </p:txBody>
        </p:sp>
        <p:sp>
          <p:nvSpPr>
            <p:cNvPr id="23" name="오른쪽 화살표 22"/>
            <p:cNvSpPr/>
            <p:nvPr/>
          </p:nvSpPr>
          <p:spPr bwMode="auto">
            <a:xfrm>
              <a:off x="3276974" y="1370354"/>
              <a:ext cx="288032" cy="238127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354013" marR="0" indent="-354013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</a:pPr>
              <a:endParaRPr kumimoji="1" lang="ko-KR" altLang="en-US" sz="12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endParaRPr>
            </a:p>
          </p:txBody>
        </p:sp>
        <p:sp>
          <p:nvSpPr>
            <p:cNvPr id="24" name="오른쪽 화살표 23"/>
            <p:cNvSpPr/>
            <p:nvPr/>
          </p:nvSpPr>
          <p:spPr bwMode="auto">
            <a:xfrm>
              <a:off x="5450786" y="1385027"/>
              <a:ext cx="288032" cy="238127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354013" marR="0" indent="-354013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</a:pPr>
              <a:endParaRPr kumimoji="1" lang="ko-KR" altLang="en-US" sz="12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endParaRPr>
            </a:p>
          </p:txBody>
        </p:sp>
        <p:sp>
          <p:nvSpPr>
            <p:cNvPr id="25" name="오른쪽 화살표 24"/>
            <p:cNvSpPr/>
            <p:nvPr/>
          </p:nvSpPr>
          <p:spPr bwMode="auto">
            <a:xfrm>
              <a:off x="7736802" y="1385027"/>
              <a:ext cx="288032" cy="238127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354013" marR="0" indent="-354013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</a:pPr>
              <a:endParaRPr kumimoji="1" lang="ko-KR" altLang="en-US" sz="12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endParaRPr>
            </a:p>
          </p:txBody>
        </p:sp>
      </p:grpSp>
      <p:sp>
        <p:nvSpPr>
          <p:cNvPr id="19" name="텍스트 개체 틀 4"/>
          <p:cNvSpPr txBox="1">
            <a:spLocks/>
          </p:cNvSpPr>
          <p:nvPr/>
        </p:nvSpPr>
        <p:spPr>
          <a:xfrm>
            <a:off x="314576" y="510987"/>
            <a:ext cx="5891819" cy="414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r>
              <a:rPr lang="en-US" altLang="ko-KR" sz="2200" dirty="0">
                <a:latin typeface="+mn-lt"/>
              </a:rPr>
              <a:t>6</a:t>
            </a:r>
            <a:r>
              <a:rPr lang="en-US" altLang="ko-KR" sz="2200" dirty="0" smtClean="0">
                <a:latin typeface="+mn-lt"/>
              </a:rPr>
              <a:t>. </a:t>
            </a:r>
            <a:r>
              <a:rPr lang="ko-KR" altLang="en-US" sz="2200" dirty="0" smtClean="0">
                <a:latin typeface="+mn-lt"/>
              </a:rPr>
              <a:t>테스트 일정</a:t>
            </a:r>
            <a:endParaRPr lang="en-US" sz="2200" dirty="0">
              <a:latin typeface="+mn-lt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81253" y="5195834"/>
            <a:ext cx="8206372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i="1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i="1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i="1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i="1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>
              <a:lnSpc>
                <a:spcPts val="1569"/>
              </a:lnSpc>
            </a:pPr>
            <a:r>
              <a:rPr lang="en-US" sz="1108" b="1" i="0" dirty="0">
                <a:latin typeface="맑은 고딕" pitchFamily="50" charset="-127"/>
                <a:ea typeface="맑은 고딕" pitchFamily="50" charset="-127"/>
              </a:rPr>
              <a:t>○ </a:t>
            </a:r>
            <a:r>
              <a:rPr lang="en-US" sz="1108" b="1" i="0" dirty="0" smtClean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108" b="1" i="0" dirty="0" smtClean="0">
                <a:latin typeface="맑은 고딕" pitchFamily="50" charset="-127"/>
                <a:ea typeface="맑은 고딕" pitchFamily="50" charset="-127"/>
              </a:rPr>
              <a:t>참고</a:t>
            </a:r>
            <a:r>
              <a:rPr lang="en-US" altLang="ko-KR" sz="1108" b="1" i="0" dirty="0" smtClean="0"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108" b="1" i="0" dirty="0" err="1" smtClean="0">
                <a:latin typeface="맑은 고딕" pitchFamily="50" charset="-127"/>
                <a:ea typeface="맑은 고딕" pitchFamily="50" charset="-127"/>
              </a:rPr>
              <a:t>선택적복지</a:t>
            </a:r>
            <a:r>
              <a:rPr lang="ko-KR" altLang="en-US" sz="1108" b="1" i="0" dirty="0" smtClean="0">
                <a:latin typeface="맑은 고딕" pitchFamily="50" charset="-127"/>
                <a:ea typeface="맑은 고딕" pitchFamily="50" charset="-127"/>
              </a:rPr>
              <a:t> 통합테스트 </a:t>
            </a:r>
            <a:r>
              <a:rPr lang="en-US" altLang="ko-KR" sz="1108" b="1" i="0" dirty="0" smtClean="0">
                <a:latin typeface="맑은 고딕" pitchFamily="50" charset="-127"/>
                <a:ea typeface="맑은 고딕" pitchFamily="50" charset="-127"/>
              </a:rPr>
              <a:t>: 06/19(</a:t>
            </a:r>
            <a:r>
              <a:rPr lang="ko-KR" altLang="en-US" sz="1108" b="1" i="0" dirty="0" smtClean="0"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108" b="1" i="0" dirty="0" smtClean="0">
                <a:latin typeface="맑은 고딕" pitchFamily="50" charset="-127"/>
                <a:ea typeface="맑은 고딕" pitchFamily="50" charset="-127"/>
              </a:rPr>
              <a:t>) ~ 06/23(</a:t>
            </a:r>
            <a:r>
              <a:rPr lang="ko-KR" altLang="en-US" sz="1108" b="1" i="0" dirty="0" smtClean="0">
                <a:latin typeface="맑은 고딕" pitchFamily="50" charset="-127"/>
                <a:ea typeface="맑은 고딕" pitchFamily="50" charset="-127"/>
              </a:rPr>
              <a:t>금</a:t>
            </a:r>
            <a:r>
              <a:rPr lang="en-US" altLang="ko-KR" sz="1108" b="1" i="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108" b="1" i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665822" y="4464908"/>
            <a:ext cx="7716334" cy="527222"/>
          </a:xfrm>
          <a:prstGeom prst="rect">
            <a:avLst/>
          </a:prstGeom>
          <a:noFill/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06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텍스트 개체 틀 4"/>
          <p:cNvSpPr txBox="1">
            <a:spLocks/>
          </p:cNvSpPr>
          <p:nvPr/>
        </p:nvSpPr>
        <p:spPr>
          <a:xfrm>
            <a:off x="314576" y="510987"/>
            <a:ext cx="5891819" cy="414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r>
              <a:rPr lang="en-US" altLang="ko-KR" sz="2200" dirty="0">
                <a:latin typeface="+mn-lt"/>
              </a:rPr>
              <a:t>7</a:t>
            </a:r>
            <a:r>
              <a:rPr lang="en-US" altLang="ko-KR" sz="2200" dirty="0" smtClean="0">
                <a:latin typeface="+mn-lt"/>
              </a:rPr>
              <a:t>. </a:t>
            </a:r>
            <a:r>
              <a:rPr lang="ko-KR" altLang="en-US" sz="2200" dirty="0" smtClean="0">
                <a:latin typeface="+mn-lt"/>
              </a:rPr>
              <a:t>테스트 결</a:t>
            </a:r>
            <a:r>
              <a:rPr lang="ko-KR" altLang="en-US" sz="2200" dirty="0">
                <a:latin typeface="+mn-lt"/>
              </a:rPr>
              <a:t>과 </a:t>
            </a:r>
            <a:r>
              <a:rPr lang="en-US" altLang="ko-KR" sz="2200" dirty="0" smtClean="0">
                <a:latin typeface="+mn-lt"/>
              </a:rPr>
              <a:t>- </a:t>
            </a:r>
            <a:r>
              <a:rPr lang="ko-KR" altLang="en-US" sz="2200" dirty="0" smtClean="0">
                <a:latin typeface="+mn-lt"/>
              </a:rPr>
              <a:t>통합</a:t>
            </a:r>
            <a:endParaRPr lang="en-US" sz="2200" dirty="0">
              <a:latin typeface="+mn-lt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618683"/>
              </p:ext>
            </p:extLst>
          </p:nvPr>
        </p:nvGraphicFramePr>
        <p:xfrm>
          <a:off x="808893" y="1309318"/>
          <a:ext cx="8284314" cy="2275864"/>
        </p:xfrm>
        <a:graphic>
          <a:graphicData uri="http://schemas.openxmlformats.org/drawingml/2006/table">
            <a:tbl>
              <a:tblPr/>
              <a:tblGrid>
                <a:gridCol w="602972"/>
                <a:gridCol w="602972"/>
                <a:gridCol w="489369"/>
                <a:gridCol w="631130"/>
                <a:gridCol w="688416"/>
                <a:gridCol w="602972"/>
                <a:gridCol w="602972"/>
                <a:gridCol w="602972"/>
                <a:gridCol w="602972"/>
                <a:gridCol w="648178"/>
                <a:gridCol w="648178"/>
                <a:gridCol w="648178"/>
                <a:gridCol w="913033"/>
              </a:tblGrid>
              <a:tr h="25434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대상</a:t>
                      </a: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테스트</a:t>
                      </a:r>
                      <a:b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테스트</a:t>
                      </a:r>
                      <a:b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케이스</a:t>
                      </a: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성능목표</a:t>
                      </a: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LoadRunner</a:t>
                      </a: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테스트 결과</a:t>
                      </a: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비고</a:t>
                      </a: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6524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TPS</a:t>
                      </a: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응답시간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vUSER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할당</a:t>
                      </a: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RampUp</a:t>
                      </a: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Pacing </a:t>
                      </a:r>
                      <a:endParaRPr lang="en-US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Time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Duration</a:t>
                      </a: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TPS</a:t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기준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TPS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화면기준</a:t>
                      </a:r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응답속도</a:t>
                      </a:r>
                      <a:endParaRPr lang="en-US" altLang="ko-KR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844083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초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  <a:r>
                        <a:rPr lang="ko-KR" altLang="en-US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평균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5635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선택적복지</a:t>
                      </a:r>
                      <a:endParaRPr lang="en-US" altLang="ko-KR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목표성능</a:t>
                      </a: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1-1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32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TPS</a:t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기준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1.2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(E2E)</a:t>
                      </a: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 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98.4TPS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32.1TPS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0.14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  <a:endParaRPr lang="en-US" altLang="ko-KR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3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임계성능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1-3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측정</a:t>
                      </a: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측정</a:t>
                      </a: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 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</a:t>
                      </a: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885TPS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287TPS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0.20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3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안정성</a:t>
                      </a:r>
                      <a:endParaRPr lang="en-US" altLang="ko-KR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rtl="0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검증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1-4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측정</a:t>
                      </a: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측정</a:t>
                      </a: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 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4H</a:t>
                      </a: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97.1TPS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31.6TPS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0.16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4H 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지속부하</a:t>
                      </a:r>
                      <a:endParaRPr lang="en-US" altLang="ko-KR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8426" marR="8426" marT="8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712808" y="964367"/>
            <a:ext cx="7977238" cy="30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3231" bIns="33231"/>
          <a:lstStyle/>
          <a:p>
            <a:pPr>
              <a:lnSpc>
                <a:spcPct val="120000"/>
              </a:lnSpc>
              <a:defRPr/>
            </a:pPr>
            <a:r>
              <a:rPr kumimoji="0" lang="ko-KR" altLang="en-US" sz="1292" b="1" kern="0" dirty="0">
                <a:solidFill>
                  <a:prstClr val="black"/>
                </a:solidFill>
                <a:ea typeface="맑은 고딕" pitchFamily="50" charset="-127"/>
              </a:rPr>
              <a:t>▣ </a:t>
            </a:r>
            <a:r>
              <a:rPr kumimoji="0" lang="ko-KR" altLang="en-US" sz="1292" b="1" kern="0" dirty="0" err="1" smtClean="0">
                <a:solidFill>
                  <a:prstClr val="black"/>
                </a:solidFill>
                <a:ea typeface="맑은 고딕" pitchFamily="50" charset="-127"/>
              </a:rPr>
              <a:t>선택적복지</a:t>
            </a:r>
            <a:r>
              <a:rPr kumimoji="0" lang="ko-KR" altLang="en-US" sz="1292" b="1" kern="0" dirty="0" smtClean="0">
                <a:solidFill>
                  <a:prstClr val="black"/>
                </a:solidFill>
                <a:ea typeface="맑은 고딕" pitchFamily="50" charset="-127"/>
              </a:rPr>
              <a:t> </a:t>
            </a:r>
            <a:r>
              <a:rPr kumimoji="0" lang="ko-KR" altLang="en-US" sz="1292" b="1" kern="0" dirty="0">
                <a:solidFill>
                  <a:prstClr val="black"/>
                </a:solidFill>
                <a:ea typeface="맑은 고딕" pitchFamily="50" charset="-127"/>
              </a:rPr>
              <a:t>성능테스트 결과 </a:t>
            </a:r>
            <a:r>
              <a:rPr kumimoji="0" lang="en-US" altLang="ko-KR" sz="1292" b="1" kern="0" dirty="0">
                <a:solidFill>
                  <a:prstClr val="black"/>
                </a:solidFill>
                <a:ea typeface="맑은 고딕" pitchFamily="50" charset="-127"/>
              </a:rPr>
              <a:t>: </a:t>
            </a:r>
            <a:r>
              <a:rPr kumimoji="0" lang="ko-KR" altLang="en-US" sz="1292" b="1" kern="0" dirty="0">
                <a:solidFill>
                  <a:prstClr val="black"/>
                </a:solidFill>
                <a:ea typeface="맑은 고딕" pitchFamily="50" charset="-127"/>
              </a:rPr>
              <a:t>통합</a:t>
            </a:r>
            <a:endParaRPr kumimoji="0" lang="en-US" altLang="ko-KR" sz="1292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08893" y="3652609"/>
            <a:ext cx="8284314" cy="145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i="1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i="1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i="1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i="1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1108" b="1" i="0" dirty="0">
                <a:latin typeface="맑은 고딕" pitchFamily="50" charset="-127"/>
                <a:ea typeface="맑은 고딕" pitchFamily="50" charset="-127"/>
              </a:rPr>
              <a:t>○ </a:t>
            </a:r>
            <a:r>
              <a:rPr lang="en-US" sz="1108" b="1" i="0" dirty="0" smtClean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108" b="1" i="0" dirty="0" smtClean="0">
                <a:latin typeface="맑은 고딕" pitchFamily="50" charset="-127"/>
                <a:ea typeface="맑은 고딕" pitchFamily="50" charset="-127"/>
              </a:rPr>
              <a:t>목표성능</a:t>
            </a:r>
            <a:r>
              <a:rPr lang="en-US" altLang="ko-KR" sz="1108" b="1" i="0" dirty="0" smtClean="0">
                <a:latin typeface="맑은 고딕" pitchFamily="50" charset="-127"/>
                <a:ea typeface="맑은 고딕" pitchFamily="50" charset="-127"/>
              </a:rPr>
              <a:t>] WAS </a:t>
            </a:r>
            <a:r>
              <a:rPr lang="ko-KR" altLang="en-US" sz="1108" b="1" i="0" dirty="0" smtClean="0">
                <a:latin typeface="맑은 고딕" pitchFamily="50" charset="-127"/>
                <a:ea typeface="맑은 고딕" pitchFamily="50" charset="-127"/>
              </a:rPr>
              <a:t>기준 성능목표</a:t>
            </a:r>
            <a:r>
              <a:rPr lang="en-US" altLang="ko-KR" sz="1108" b="1" i="0" dirty="0" smtClean="0">
                <a:latin typeface="맑은 고딕" pitchFamily="50" charset="-127"/>
                <a:ea typeface="맑은 고딕" pitchFamily="50" charset="-127"/>
              </a:rPr>
              <a:t>(32TPS)</a:t>
            </a:r>
            <a:r>
              <a:rPr lang="ko-KR" altLang="en-US" sz="1108" b="1" i="0" dirty="0" smtClean="0">
                <a:latin typeface="맑은 고딕" pitchFamily="50" charset="-127"/>
                <a:ea typeface="맑은 고딕" pitchFamily="50" charset="-127"/>
              </a:rPr>
              <a:t> 대비 </a:t>
            </a:r>
            <a:r>
              <a:rPr lang="ko-KR" altLang="en-US" sz="1108" b="1" i="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약 </a:t>
            </a:r>
            <a:r>
              <a:rPr lang="en-US" altLang="ko-KR" sz="1108" b="1" i="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108" b="1" i="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배의 </a:t>
            </a:r>
            <a:r>
              <a:rPr lang="ko-KR" altLang="en-US" sz="1108" b="1" i="0" dirty="0" err="1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부하량을</a:t>
            </a:r>
            <a:r>
              <a:rPr lang="ko-KR" altLang="en-US" sz="1108" b="1" i="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무난히 소화</a:t>
            </a:r>
            <a:r>
              <a:rPr lang="ko-KR" altLang="en-US" sz="1108" b="1" i="0" dirty="0" smtClean="0">
                <a:latin typeface="맑은 고딕" pitchFamily="50" charset="-127"/>
                <a:ea typeface="맑은 고딕" pitchFamily="50" charset="-127"/>
              </a:rPr>
              <a:t>함</a:t>
            </a:r>
            <a:r>
              <a:rPr lang="en-US" altLang="ko-KR" sz="1108" b="1" i="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108" b="1" i="0" dirty="0" smtClean="0">
                <a:latin typeface="맑은 고딕" pitchFamily="50" charset="-127"/>
                <a:ea typeface="맑은 고딕" pitchFamily="50" charset="-127"/>
              </a:rPr>
              <a:t>전체 </a:t>
            </a:r>
            <a:r>
              <a:rPr lang="ko-KR" altLang="en-US" sz="1108" b="1" i="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평균 </a:t>
            </a:r>
            <a:r>
              <a:rPr lang="en-US" altLang="ko-KR" sz="1108" b="1" i="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0.14</a:t>
            </a:r>
            <a:r>
              <a:rPr lang="ko-KR" altLang="en-US" sz="1108" b="1" i="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초의 양호한 응답시간 측정</a:t>
            </a:r>
            <a:endParaRPr lang="en-US" altLang="ko-KR" sz="1108" b="1" i="0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108" b="1" i="0" dirty="0">
                <a:latin typeface="맑은 고딕" pitchFamily="50" charset="-127"/>
                <a:ea typeface="맑은 고딕" pitchFamily="50" charset="-127"/>
              </a:rPr>
              <a:t>○ </a:t>
            </a:r>
            <a:r>
              <a:rPr lang="en-US" altLang="ko-KR" sz="1108" b="1" i="0" dirty="0" smtClean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108" b="1" i="0" dirty="0" smtClean="0">
                <a:latin typeface="맑은 고딕" pitchFamily="50" charset="-127"/>
                <a:ea typeface="맑은 고딕" pitchFamily="50" charset="-127"/>
              </a:rPr>
              <a:t>임계성능</a:t>
            </a:r>
            <a:r>
              <a:rPr lang="en-US" altLang="ko-KR" sz="1108" b="1" i="0" dirty="0">
                <a:latin typeface="맑은 고딕" pitchFamily="50" charset="-127"/>
                <a:ea typeface="맑은 고딕" pitchFamily="50" charset="-127"/>
              </a:rPr>
              <a:t>] WAS </a:t>
            </a:r>
            <a:r>
              <a:rPr lang="ko-KR" altLang="en-US" sz="1108" b="1" i="0" dirty="0">
                <a:latin typeface="맑은 고딕" pitchFamily="50" charset="-127"/>
                <a:ea typeface="맑은 고딕" pitchFamily="50" charset="-127"/>
              </a:rPr>
              <a:t>기준 </a:t>
            </a:r>
            <a:r>
              <a:rPr lang="ko-KR" altLang="en-US" sz="1108" b="1" i="0" dirty="0" smtClean="0">
                <a:latin typeface="맑은 고딕" pitchFamily="50" charset="-127"/>
                <a:ea typeface="맑은 고딕" pitchFamily="50" charset="-127"/>
              </a:rPr>
              <a:t>성능목표</a:t>
            </a:r>
            <a:r>
              <a:rPr lang="en-US" altLang="ko-KR" sz="1108" b="1" i="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1108" b="1" i="0" dirty="0">
                <a:latin typeface="맑은 고딕" pitchFamily="50" charset="-127"/>
                <a:ea typeface="맑은 고딕" pitchFamily="50" charset="-127"/>
              </a:rPr>
              <a:t>32TPS)</a:t>
            </a:r>
            <a:r>
              <a:rPr lang="ko-KR" altLang="en-US" sz="1108" b="1" i="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8" b="1" i="0" dirty="0">
                <a:latin typeface="맑은 고딕" pitchFamily="50" charset="-127"/>
                <a:ea typeface="맑은 고딕" pitchFamily="50" charset="-127"/>
              </a:rPr>
              <a:t>대비 약 </a:t>
            </a:r>
            <a:r>
              <a:rPr lang="en-US" altLang="ko-KR" sz="1108" b="1" i="0" dirty="0" smtClean="0">
                <a:latin typeface="맑은 고딕" pitchFamily="50" charset="-127"/>
                <a:ea typeface="맑은 고딕" pitchFamily="50" charset="-127"/>
              </a:rPr>
              <a:t>60</a:t>
            </a:r>
            <a:r>
              <a:rPr lang="ko-KR" altLang="en-US" sz="1108" b="1" i="0" dirty="0" smtClean="0">
                <a:latin typeface="맑은 고딕" pitchFamily="50" charset="-127"/>
                <a:ea typeface="맑은 고딕" pitchFamily="50" charset="-127"/>
              </a:rPr>
              <a:t>배의 </a:t>
            </a:r>
            <a:r>
              <a:rPr lang="ko-KR" altLang="en-US" sz="1108" b="1" i="0" dirty="0" err="1" smtClean="0">
                <a:latin typeface="맑은 고딕" pitchFamily="50" charset="-127"/>
                <a:ea typeface="맑은 고딕" pitchFamily="50" charset="-127"/>
              </a:rPr>
              <a:t>부하량</a:t>
            </a:r>
            <a:r>
              <a:rPr lang="ko-KR" altLang="en-US" sz="1108" b="1" i="0" dirty="0" smtClean="0">
                <a:latin typeface="맑은 고딕" pitchFamily="50" charset="-127"/>
                <a:ea typeface="맑은 고딕" pitchFamily="50" charset="-127"/>
              </a:rPr>
              <a:t> 유입</a:t>
            </a:r>
            <a:r>
              <a:rPr lang="en-US" altLang="ko-KR" sz="1108" b="1" i="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108" b="1" i="0" dirty="0">
                <a:latin typeface="맑은 고딕" pitchFamily="50" charset="-127"/>
                <a:ea typeface="맑은 고딕" pitchFamily="50" charset="-127"/>
              </a:rPr>
              <a:t>약 </a:t>
            </a:r>
            <a:r>
              <a:rPr lang="en-US" altLang="ko-KR" sz="1108" b="1" i="0" dirty="0" smtClean="0">
                <a:latin typeface="맑은 고딕" pitchFamily="50" charset="-127"/>
                <a:ea typeface="맑은 고딕" pitchFamily="50" charset="-127"/>
              </a:rPr>
              <a:t>40</a:t>
            </a:r>
            <a:r>
              <a:rPr lang="ko-KR" altLang="en-US" sz="1108" b="1" i="0" dirty="0" smtClean="0">
                <a:latin typeface="맑은 고딕" pitchFamily="50" charset="-127"/>
                <a:ea typeface="맑은 고딕" pitchFamily="50" charset="-127"/>
              </a:rPr>
              <a:t>배 </a:t>
            </a:r>
            <a:r>
              <a:rPr lang="ko-KR" altLang="en-US" sz="1108" b="1" i="0" dirty="0" err="1" smtClean="0">
                <a:latin typeface="맑은 고딕" pitchFamily="50" charset="-127"/>
                <a:ea typeface="맑은 고딕" pitchFamily="50" charset="-127"/>
              </a:rPr>
              <a:t>부하량</a:t>
            </a:r>
            <a:r>
              <a:rPr lang="ko-KR" altLang="en-US" sz="1108" b="1" i="0" dirty="0" smtClean="0">
                <a:latin typeface="맑은 고딕" pitchFamily="50" charset="-127"/>
                <a:ea typeface="맑은 고딕" pitchFamily="50" charset="-127"/>
              </a:rPr>
              <a:t> 구간에서 </a:t>
            </a:r>
            <a:r>
              <a:rPr lang="en-US" altLang="ko-KR" sz="1108" b="1" i="0" dirty="0" smtClean="0">
                <a:latin typeface="맑은 고딕" pitchFamily="50" charset="-127"/>
                <a:ea typeface="맑은 고딕" pitchFamily="50" charset="-127"/>
              </a:rPr>
              <a:t>DB </a:t>
            </a:r>
            <a:r>
              <a:rPr lang="ko-KR" altLang="en-US" sz="1108" b="1" i="0" dirty="0" smtClean="0">
                <a:latin typeface="맑은 고딕" pitchFamily="50" charset="-127"/>
                <a:ea typeface="맑은 고딕" pitchFamily="50" charset="-127"/>
              </a:rPr>
              <a:t>서버 </a:t>
            </a:r>
            <a:r>
              <a:rPr lang="en-US" altLang="ko-KR" sz="1108" b="1" i="0" dirty="0" smtClean="0">
                <a:latin typeface="맑은 고딕" pitchFamily="50" charset="-127"/>
                <a:ea typeface="맑은 고딕" pitchFamily="50" charset="-127"/>
              </a:rPr>
              <a:t>CPU </a:t>
            </a:r>
            <a:r>
              <a:rPr lang="ko-KR" altLang="en-US" sz="1108" b="1" i="0" dirty="0" smtClean="0">
                <a:latin typeface="맑은 고딕" pitchFamily="50" charset="-127"/>
                <a:ea typeface="맑은 고딕" pitchFamily="50" charset="-127"/>
              </a:rPr>
              <a:t>자원의 한계로</a:t>
            </a:r>
            <a:endParaRPr lang="en-US" altLang="ko-KR" sz="1108" b="1" i="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108" b="1" i="0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108" b="1" i="0" dirty="0" err="1" smtClean="0">
                <a:latin typeface="맑은 고딕" pitchFamily="50" charset="-127"/>
                <a:ea typeface="맑은 고딕" pitchFamily="50" charset="-127"/>
              </a:rPr>
              <a:t>임계점</a:t>
            </a:r>
            <a:r>
              <a:rPr lang="en-US" altLang="ko-KR" sz="1108" b="1" i="0" dirty="0" smtClean="0">
                <a:latin typeface="맑은 고딕" pitchFamily="50" charset="-127"/>
                <a:ea typeface="맑은 고딕" pitchFamily="50" charset="-127"/>
              </a:rPr>
              <a:t>(Saturation Point)</a:t>
            </a:r>
            <a:r>
              <a:rPr lang="ko-KR" altLang="en-US" sz="1108" b="1" i="0" dirty="0" smtClean="0">
                <a:latin typeface="맑은 고딕" pitchFamily="50" charset="-127"/>
                <a:ea typeface="맑은 고딕" pitchFamily="50" charset="-127"/>
              </a:rPr>
              <a:t> 발생</a:t>
            </a:r>
            <a:endParaRPr lang="en-US" altLang="ko-KR" sz="1108" b="1" i="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108" b="1" i="0" dirty="0">
                <a:latin typeface="맑은 고딕" pitchFamily="50" charset="-127"/>
                <a:ea typeface="맑은 고딕" pitchFamily="50" charset="-127"/>
              </a:rPr>
              <a:t>○ </a:t>
            </a:r>
            <a:r>
              <a:rPr lang="en-US" altLang="ko-KR" sz="1108" b="1" i="0" dirty="0" smtClean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108" b="1" i="0" dirty="0" smtClean="0">
                <a:latin typeface="맑은 고딕" pitchFamily="50" charset="-127"/>
                <a:ea typeface="맑은 고딕" pitchFamily="50" charset="-127"/>
              </a:rPr>
              <a:t>운영안정성</a:t>
            </a:r>
            <a:r>
              <a:rPr lang="en-US" altLang="ko-KR" sz="1108" b="1" i="0" dirty="0" smtClean="0"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en-US" altLang="ko-KR" sz="1108" b="1" i="0" dirty="0">
                <a:latin typeface="맑은 고딕" pitchFamily="50" charset="-127"/>
                <a:ea typeface="맑은 고딕" pitchFamily="50" charset="-127"/>
              </a:rPr>
              <a:t>WAS </a:t>
            </a:r>
            <a:r>
              <a:rPr lang="ko-KR" altLang="en-US" sz="1108" b="1" i="0" dirty="0">
                <a:latin typeface="맑은 고딕" pitchFamily="50" charset="-127"/>
                <a:ea typeface="맑은 고딕" pitchFamily="50" charset="-127"/>
              </a:rPr>
              <a:t>기준 성능목표</a:t>
            </a:r>
            <a:r>
              <a:rPr lang="en-US" altLang="ko-KR" sz="1108" b="1" i="0" dirty="0">
                <a:latin typeface="맑은 고딕" pitchFamily="50" charset="-127"/>
                <a:ea typeface="맑은 고딕" pitchFamily="50" charset="-127"/>
              </a:rPr>
              <a:t>(32TPS)</a:t>
            </a:r>
            <a:r>
              <a:rPr lang="ko-KR" altLang="en-US" sz="1108" b="1" i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8" b="1" i="0" dirty="0" smtClean="0">
                <a:latin typeface="맑은 고딕" pitchFamily="50" charset="-127"/>
                <a:ea typeface="맑은 고딕" pitchFamily="50" charset="-127"/>
              </a:rPr>
              <a:t>대비 </a:t>
            </a:r>
            <a:r>
              <a:rPr lang="ko-KR" altLang="en-US" sz="1108" b="1" i="0" dirty="0">
                <a:latin typeface="맑은 고딕" pitchFamily="50" charset="-127"/>
                <a:ea typeface="맑은 고딕" pitchFamily="50" charset="-127"/>
              </a:rPr>
              <a:t>약 </a:t>
            </a:r>
            <a:r>
              <a:rPr lang="en-US" altLang="ko-KR" sz="1108" b="1" i="0" dirty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108" b="1" i="0" dirty="0">
                <a:latin typeface="맑은 고딕" pitchFamily="50" charset="-127"/>
                <a:ea typeface="맑은 고딕" pitchFamily="50" charset="-127"/>
              </a:rPr>
              <a:t>배의 </a:t>
            </a:r>
            <a:r>
              <a:rPr lang="ko-KR" altLang="en-US" sz="1108" b="1" i="0" dirty="0" err="1">
                <a:latin typeface="맑은 고딕" pitchFamily="50" charset="-127"/>
                <a:ea typeface="맑은 고딕" pitchFamily="50" charset="-127"/>
              </a:rPr>
              <a:t>부하량을</a:t>
            </a:r>
            <a:r>
              <a:rPr lang="ko-KR" altLang="en-US" sz="1108" b="1" i="0" dirty="0">
                <a:latin typeface="맑은 고딕" pitchFamily="50" charset="-127"/>
                <a:ea typeface="맑은 고딕" pitchFamily="50" charset="-127"/>
              </a:rPr>
              <a:t> 무난히 </a:t>
            </a:r>
            <a:r>
              <a:rPr lang="ko-KR" altLang="en-US" sz="1108" b="1" i="0" dirty="0" smtClean="0">
                <a:latin typeface="맑은 고딕" pitchFamily="50" charset="-127"/>
                <a:ea typeface="맑은 고딕" pitchFamily="50" charset="-127"/>
              </a:rPr>
              <a:t>소화하였으며</a:t>
            </a:r>
            <a:r>
              <a:rPr lang="en-US" altLang="ko-KR" sz="1108" b="1" i="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8" b="1" i="0" dirty="0" smtClean="0">
                <a:latin typeface="맑은 고딕" pitchFamily="50" charset="-127"/>
                <a:ea typeface="맑은 고딕" pitchFamily="50" charset="-127"/>
              </a:rPr>
              <a:t>특이사항 없음</a:t>
            </a:r>
            <a:endParaRPr lang="en-US" altLang="ko-KR" sz="1108" b="1" i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235045" y="1309318"/>
            <a:ext cx="1928652" cy="2275864"/>
          </a:xfrm>
          <a:prstGeom prst="rect">
            <a:avLst/>
          </a:prstGeom>
          <a:noFill/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67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808892" y="1008112"/>
            <a:ext cx="2089844" cy="26282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16616" rIns="16616">
            <a:spAutoFit/>
          </a:bodyPr>
          <a:lstStyle/>
          <a:p>
            <a:pPr marL="167058" indent="-167058" defTabSz="669698" latinLnBrk="0">
              <a:spcAft>
                <a:spcPct val="200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kumimoji="0" lang="ko-KR" altLang="en-US" sz="1108" b="1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특이사항 및 개선사항</a:t>
            </a: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801665" y="1292220"/>
            <a:ext cx="2205236" cy="222788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ea typeface="맑은 고딕" pitchFamily="50" charset="-127"/>
              </a:rPr>
              <a:t>특이사항</a:t>
            </a:r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3542126" y="1299165"/>
            <a:ext cx="5551075" cy="224305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ea typeface="맑은 고딕" pitchFamily="50" charset="-127"/>
              </a:rPr>
              <a:t>개선 사항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801272" y="1572737"/>
            <a:ext cx="2197199" cy="630062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tx1"/>
                </a:solidFill>
              </a:rPr>
              <a:t>Mobile </a:t>
            </a:r>
            <a:r>
              <a:rPr lang="ko-KR" altLang="en-US" sz="900" b="1" dirty="0" smtClean="0">
                <a:solidFill>
                  <a:schemeClr val="tx1"/>
                </a:solidFill>
              </a:rPr>
              <a:t>응답속도 지연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748925"/>
              </p:ext>
            </p:extLst>
          </p:nvPr>
        </p:nvGraphicFramePr>
        <p:xfrm>
          <a:off x="3542126" y="1572737"/>
          <a:ext cx="5551074" cy="63006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25678"/>
                <a:gridCol w="4525396"/>
              </a:tblGrid>
              <a:tr h="6300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/>
                        <a:t>파라미터</a:t>
                      </a:r>
                      <a:r>
                        <a:rPr lang="ko-KR" altLang="en-US" sz="1000" dirty="0" smtClean="0"/>
                        <a:t> 수정</a:t>
                      </a:r>
                      <a:endParaRPr lang="en-US" altLang="ko-KR" sz="1000" dirty="0" smtClean="0"/>
                    </a:p>
                  </a:txBody>
                  <a:tcPr anchor="ctr"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 smtClean="0"/>
                        <a:t>http connection Thread </a:t>
                      </a:r>
                      <a:r>
                        <a:rPr lang="ko-KR" altLang="en-US" sz="1000" dirty="0" smtClean="0"/>
                        <a:t>개수 부족에 따른 현상으로 </a:t>
                      </a:r>
                      <a:r>
                        <a:rPr lang="en-US" altLang="ko-KR" sz="1000" dirty="0" smtClean="0"/>
                        <a:t>Client</a:t>
                      </a:r>
                      <a:r>
                        <a:rPr lang="ko-KR" altLang="en-US" sz="1000" dirty="0" smtClean="0"/>
                        <a:t>에서 접속할 수 있는 </a:t>
                      </a:r>
                      <a:r>
                        <a:rPr lang="en-US" altLang="ko-KR" sz="1000" dirty="0" smtClean="0"/>
                        <a:t>Web Server</a:t>
                      </a:r>
                      <a:r>
                        <a:rPr lang="ko-KR" altLang="en-US" sz="1000" dirty="0" smtClean="0"/>
                        <a:t>상의 </a:t>
                      </a:r>
                      <a:r>
                        <a:rPr lang="en-US" altLang="ko-KR" sz="1000" dirty="0" smtClean="0"/>
                        <a:t>Thread </a:t>
                      </a:r>
                      <a:r>
                        <a:rPr lang="ko-KR" altLang="en-US" sz="1000" dirty="0" smtClean="0"/>
                        <a:t>개수 조정</a:t>
                      </a:r>
                      <a:endParaRPr lang="en-US" altLang="ko-KR" sz="1000" dirty="0" smtClean="0"/>
                    </a:p>
                    <a:p>
                      <a:pPr algn="l" latinLnBrk="1"/>
                      <a:r>
                        <a:rPr lang="en-US" altLang="ko-KR" sz="1000" baseline="0" dirty="0" smtClean="0"/>
                        <a:t>- </a:t>
                      </a:r>
                      <a:r>
                        <a:rPr lang="en-US" altLang="ko-KR" sz="1000" baseline="0" dirty="0" err="1" smtClean="0"/>
                        <a:t>MaxRequestWorkes</a:t>
                      </a:r>
                      <a:r>
                        <a:rPr lang="en-US" altLang="ko-KR" sz="1000" baseline="0" dirty="0" smtClean="0"/>
                        <a:t> </a:t>
                      </a:r>
                      <a:r>
                        <a:rPr lang="ko-KR" altLang="en-US" sz="1000" baseline="0" dirty="0" smtClean="0"/>
                        <a:t>값 변경 </a:t>
                      </a:r>
                      <a:r>
                        <a:rPr lang="en-US" altLang="ko-KR" sz="1000" baseline="0" dirty="0" smtClean="0"/>
                        <a:t>: 512- 4096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3" name="직선 화살표 연결선 22"/>
          <p:cNvCxnSpPr>
            <a:stCxn id="21" idx="3"/>
            <a:endCxn id="22" idx="1"/>
          </p:cNvCxnSpPr>
          <p:nvPr/>
        </p:nvCxnSpPr>
        <p:spPr>
          <a:xfrm>
            <a:off x="2998471" y="1887768"/>
            <a:ext cx="543655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801272" y="2298016"/>
            <a:ext cx="2204819" cy="39624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tx1"/>
                </a:solidFill>
              </a:rPr>
              <a:t>DB</a:t>
            </a:r>
            <a:r>
              <a:rPr lang="ko-KR" altLang="en-US" sz="900" b="1" dirty="0" smtClean="0">
                <a:solidFill>
                  <a:schemeClr val="tx1"/>
                </a:solidFill>
              </a:rPr>
              <a:t>서버</a:t>
            </a:r>
            <a:r>
              <a:rPr lang="en-US" altLang="ko-KR" sz="900" b="1" dirty="0" smtClean="0">
                <a:solidFill>
                  <a:schemeClr val="tx1"/>
                </a:solidFill>
              </a:rPr>
              <a:t>#2 CPU </a:t>
            </a:r>
            <a:r>
              <a:rPr lang="ko-KR" altLang="en-US" sz="900" b="1" dirty="0" smtClean="0">
                <a:solidFill>
                  <a:schemeClr val="tx1"/>
                </a:solidFill>
              </a:rPr>
              <a:t>비정상 증가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855661"/>
              </p:ext>
            </p:extLst>
          </p:nvPr>
        </p:nvGraphicFramePr>
        <p:xfrm>
          <a:off x="3549746" y="2298016"/>
          <a:ext cx="5543454" cy="396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24270"/>
                <a:gridCol w="4519184"/>
              </a:tblGrid>
              <a:tr h="2653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TFA </a:t>
                      </a:r>
                      <a:r>
                        <a:rPr lang="ko-KR" altLang="en-US" sz="1000" dirty="0" smtClean="0"/>
                        <a:t>프로세스 종료</a:t>
                      </a:r>
                      <a:endParaRPr lang="en-US" altLang="ko-KR" sz="1000" dirty="0" smtClean="0"/>
                    </a:p>
                  </a:txBody>
                  <a:tcPr anchor="ctr"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 smtClean="0"/>
                        <a:t>OS </a:t>
                      </a:r>
                      <a:r>
                        <a:rPr lang="ko-KR" altLang="en-US" sz="1000" dirty="0" smtClean="0"/>
                        <a:t>재 기동 시 </a:t>
                      </a:r>
                      <a:r>
                        <a:rPr lang="en-US" altLang="ko-KR" sz="1000" dirty="0" smtClean="0"/>
                        <a:t>TFA</a:t>
                      </a:r>
                      <a:r>
                        <a:rPr lang="ko-KR" altLang="en-US" sz="1000" dirty="0" smtClean="0"/>
                        <a:t>프로세스 활성화에 따른 규칙적인 </a:t>
                      </a:r>
                      <a:r>
                        <a:rPr lang="en-US" altLang="ko-KR" sz="1000" dirty="0" smtClean="0"/>
                        <a:t>CPU </a:t>
                      </a:r>
                      <a:r>
                        <a:rPr lang="ko-KR" altLang="en-US" sz="1000" dirty="0" smtClean="0"/>
                        <a:t>점유 및 감소 현상이 발생하여 해당 프로세스 종료</a:t>
                      </a:r>
                      <a:endParaRPr lang="ko-KR" altLang="en-US" sz="1000" dirty="0"/>
                    </a:p>
                  </a:txBody>
                  <a:tcPr anchor="ctr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1" name="직선 화살표 연결선 30"/>
          <p:cNvCxnSpPr>
            <a:stCxn id="24" idx="3"/>
            <a:endCxn id="25" idx="1"/>
          </p:cNvCxnSpPr>
          <p:nvPr/>
        </p:nvCxnSpPr>
        <p:spPr>
          <a:xfrm>
            <a:off x="3006091" y="2496136"/>
            <a:ext cx="543655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801272" y="2766553"/>
            <a:ext cx="2204819" cy="549318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tx1"/>
                </a:solidFill>
              </a:rPr>
              <a:t>DB </a:t>
            </a:r>
            <a:r>
              <a:rPr lang="en-US" altLang="ko-KR" sz="900" b="1" dirty="0" err="1" smtClean="0">
                <a:solidFill>
                  <a:schemeClr val="tx1"/>
                </a:solidFill>
              </a:rPr>
              <a:t>ConnectionPool</a:t>
            </a:r>
            <a:r>
              <a:rPr lang="en-US" altLang="ko-KR" sz="900" b="1" dirty="0" smtClean="0">
                <a:solidFill>
                  <a:schemeClr val="tx1"/>
                </a:solidFill>
              </a:rPr>
              <a:t> </a:t>
            </a:r>
            <a:r>
              <a:rPr lang="ko-KR" altLang="en-US" sz="900" b="1" dirty="0" smtClean="0">
                <a:solidFill>
                  <a:schemeClr val="tx1"/>
                </a:solidFill>
              </a:rPr>
              <a:t>부족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508574"/>
              </p:ext>
            </p:extLst>
          </p:nvPr>
        </p:nvGraphicFramePr>
        <p:xfrm>
          <a:off x="3549746" y="2767231"/>
          <a:ext cx="5543454" cy="548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24270"/>
                <a:gridCol w="4519184"/>
              </a:tblGrid>
              <a:tr h="3657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설정변경</a:t>
                      </a:r>
                      <a:endParaRPr lang="en-US" altLang="ko-KR" sz="1000" dirty="0" smtClean="0"/>
                    </a:p>
                  </a:txBody>
                  <a:tcPr anchor="ctr"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 smtClean="0"/>
                        <a:t>지속적인 부하발생에 따른 현상으로 </a:t>
                      </a:r>
                      <a:r>
                        <a:rPr lang="en-US" altLang="ko-KR" sz="1000" dirty="0" smtClean="0"/>
                        <a:t>WAS</a:t>
                      </a:r>
                      <a:r>
                        <a:rPr lang="en-US" altLang="ko-KR" sz="1000" baseline="0" dirty="0" smtClean="0"/>
                        <a:t> SV11</a:t>
                      </a:r>
                      <a:r>
                        <a:rPr lang="ko-KR" altLang="en-US" sz="1000" baseline="0" dirty="0" smtClean="0"/>
                        <a:t>의 </a:t>
                      </a:r>
                      <a:r>
                        <a:rPr lang="en-US" altLang="ko-KR" sz="1000" baseline="0" dirty="0" smtClean="0"/>
                        <a:t>DB </a:t>
                      </a:r>
                      <a:r>
                        <a:rPr lang="en-US" altLang="ko-KR" sz="1000" baseline="0" dirty="0" err="1" smtClean="0"/>
                        <a:t>ConnectionPool</a:t>
                      </a:r>
                      <a:r>
                        <a:rPr lang="en-US" altLang="ko-KR" sz="1000" baseline="0" dirty="0" smtClean="0"/>
                        <a:t> </a:t>
                      </a:r>
                      <a:r>
                        <a:rPr lang="ko-KR" altLang="en-US" sz="1000" baseline="0" dirty="0" err="1" smtClean="0"/>
                        <a:t>임계값</a:t>
                      </a:r>
                      <a:r>
                        <a:rPr lang="ko-KR" altLang="en-US" sz="1000" baseline="0" dirty="0" smtClean="0"/>
                        <a:t> 변경</a:t>
                      </a:r>
                      <a:endParaRPr lang="en-US" altLang="ko-KR" sz="1000" baseline="0" dirty="0" smtClean="0"/>
                    </a:p>
                    <a:p>
                      <a:pPr algn="l" latinLnBrk="1"/>
                      <a:r>
                        <a:rPr lang="en-US" altLang="ko-KR" sz="1000" baseline="0" dirty="0" smtClean="0"/>
                        <a:t>- MAX 20 </a:t>
                      </a:r>
                      <a:r>
                        <a:rPr lang="en-US" altLang="ko-KR" sz="1000" baseline="0" dirty="0" smtClean="0">
                          <a:sym typeface="Wingdings" panose="05000000000000000000" pitchFamily="2" charset="2"/>
                        </a:rPr>
                        <a:t> MAX 50</a:t>
                      </a:r>
                      <a:endParaRPr lang="ko-KR" altLang="en-US" sz="1000" dirty="0"/>
                    </a:p>
                  </a:txBody>
                  <a:tcPr anchor="ctr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5" name="직선 화살표 연결선 34"/>
          <p:cNvCxnSpPr>
            <a:stCxn id="33" idx="3"/>
            <a:endCxn id="34" idx="1"/>
          </p:cNvCxnSpPr>
          <p:nvPr/>
        </p:nvCxnSpPr>
        <p:spPr>
          <a:xfrm>
            <a:off x="3006091" y="3041212"/>
            <a:ext cx="543655" cy="33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텍스트 개체 틀 4"/>
          <p:cNvSpPr txBox="1">
            <a:spLocks/>
          </p:cNvSpPr>
          <p:nvPr/>
        </p:nvSpPr>
        <p:spPr>
          <a:xfrm>
            <a:off x="314576" y="510987"/>
            <a:ext cx="5891819" cy="414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r>
              <a:rPr lang="en-US" altLang="ko-KR" sz="2200" dirty="0">
                <a:latin typeface="+mn-lt"/>
              </a:rPr>
              <a:t>7</a:t>
            </a:r>
            <a:r>
              <a:rPr lang="en-US" altLang="ko-KR" sz="2200" dirty="0" smtClean="0">
                <a:latin typeface="+mn-lt"/>
              </a:rPr>
              <a:t>. </a:t>
            </a:r>
            <a:r>
              <a:rPr lang="ko-KR" altLang="en-US" sz="2200" dirty="0" smtClean="0">
                <a:latin typeface="+mn-lt"/>
              </a:rPr>
              <a:t>테스트 결</a:t>
            </a:r>
            <a:r>
              <a:rPr lang="ko-KR" altLang="en-US" sz="2200" dirty="0">
                <a:latin typeface="+mn-lt"/>
              </a:rPr>
              <a:t>과 </a:t>
            </a:r>
            <a:r>
              <a:rPr lang="en-US" altLang="ko-KR" sz="2200" dirty="0" smtClean="0">
                <a:latin typeface="+mn-lt"/>
              </a:rPr>
              <a:t>– </a:t>
            </a:r>
            <a:r>
              <a:rPr lang="ko-KR" altLang="en-US" sz="2200" dirty="0" smtClean="0">
                <a:latin typeface="+mn-lt"/>
              </a:rPr>
              <a:t>이</a:t>
            </a:r>
            <a:r>
              <a:rPr lang="ko-KR" altLang="en-US" sz="2200" dirty="0">
                <a:latin typeface="+mn-lt"/>
              </a:rPr>
              <a:t>슈 </a:t>
            </a:r>
            <a:r>
              <a:rPr lang="ko-KR" altLang="en-US" sz="2200" dirty="0" smtClean="0">
                <a:latin typeface="+mn-lt"/>
              </a:rPr>
              <a:t>및 개선사항</a:t>
            </a: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17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2808" y="964367"/>
            <a:ext cx="7977238" cy="30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3231" bIns="33231"/>
          <a:lstStyle/>
          <a:p>
            <a:pPr>
              <a:lnSpc>
                <a:spcPct val="120000"/>
              </a:lnSpc>
              <a:defRPr/>
            </a:pPr>
            <a:r>
              <a:rPr kumimoji="0" lang="ko-KR" altLang="en-US" sz="1292" b="1" kern="0" dirty="0">
                <a:solidFill>
                  <a:prstClr val="black"/>
                </a:solidFill>
                <a:ea typeface="맑은 고딕" pitchFamily="50" charset="-127"/>
              </a:rPr>
              <a:t>▣ 목표성능 테스트</a:t>
            </a:r>
            <a:endParaRPr kumimoji="0" lang="en-US" altLang="ko-KR" sz="1292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758256" y="2168399"/>
            <a:ext cx="1929087" cy="24974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15338" rIns="15338">
            <a:spAutoFit/>
          </a:bodyPr>
          <a:lstStyle/>
          <a:p>
            <a:pPr marL="154211" indent="-154211" defTabSz="618198" latinLnBrk="0">
              <a:spcAft>
                <a:spcPct val="200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kumimoji="0" lang="ko-KR" altLang="en-US" sz="1023" b="1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처리량 </a:t>
            </a:r>
            <a:r>
              <a:rPr kumimoji="0" lang="en-US" altLang="ko-KR" sz="1023" b="1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TPS </a:t>
            </a:r>
            <a:r>
              <a:rPr kumimoji="0" lang="ko-KR" altLang="en-US" sz="1023" b="1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추이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6723536" y="2384455"/>
            <a:ext cx="2622077" cy="3635346"/>
            <a:chOff x="6815666" y="1372073"/>
            <a:chExt cx="2574397" cy="4731768"/>
          </a:xfrm>
        </p:grpSpPr>
        <p:sp>
          <p:nvSpPr>
            <p:cNvPr id="9" name="Rounded Rectangle 50"/>
            <p:cNvSpPr/>
            <p:nvPr/>
          </p:nvSpPr>
          <p:spPr>
            <a:xfrm>
              <a:off x="6815666" y="1372073"/>
              <a:ext cx="2574397" cy="4731768"/>
            </a:xfrm>
            <a:prstGeom prst="rect">
              <a:avLst/>
            </a:prstGeom>
            <a:solidFill>
              <a:schemeClr val="bg1"/>
            </a:solidFill>
            <a:ln w="9525" cap="flat">
              <a:solidFill>
                <a:sysClr val="window" lastClr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lIns="313818" tIns="61349" rIns="313818" bIns="313818" anchor="t"/>
            <a:lstStyle/>
            <a:p>
              <a:pPr algn="ctr" latinLnBrk="0"/>
              <a:endParaRPr lang="en-US" sz="1023" b="1" i="1" kern="0" dirty="0">
                <a:solidFill>
                  <a:sysClr val="windowText" lastClr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6815666" y="1426622"/>
              <a:ext cx="2574396" cy="389867"/>
            </a:xfrm>
            <a:prstGeom prst="roundRect">
              <a:avLst>
                <a:gd name="adj" fmla="val 992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0675" tIns="30675" rIns="30675" bIns="30675" rtlCol="0" anchor="ctr"/>
            <a:lstStyle/>
            <a:p>
              <a:pPr algn="ctr"/>
              <a:r>
                <a:rPr lang="ko-KR" altLang="en-US" sz="1193" b="1" spc="-43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Arial" pitchFamily="34" charset="0"/>
                </a:rPr>
                <a:t>분석 결과</a:t>
              </a:r>
            </a:p>
          </p:txBody>
        </p:sp>
      </p:grp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758256" y="3984499"/>
            <a:ext cx="1929087" cy="24974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15338" rIns="15338">
            <a:spAutoFit/>
          </a:bodyPr>
          <a:lstStyle/>
          <a:p>
            <a:pPr marL="154211" indent="-154211" defTabSz="618198" latinLnBrk="0">
              <a:spcAft>
                <a:spcPct val="200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kumimoji="0" lang="ko-KR" altLang="en-US" sz="1023" b="1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평균 응답시간 추이</a:t>
            </a:r>
          </a:p>
        </p:txBody>
      </p:sp>
      <p:sp>
        <p:nvSpPr>
          <p:cNvPr id="13" name="Shape 94"/>
          <p:cNvSpPr txBox="1"/>
          <p:nvPr/>
        </p:nvSpPr>
        <p:spPr>
          <a:xfrm>
            <a:off x="6723536" y="2810746"/>
            <a:ext cx="2622078" cy="3151389"/>
          </a:xfrm>
          <a:prstGeom prst="rect">
            <a:avLst/>
          </a:prstGeom>
          <a:noFill/>
          <a:ln w="12700" cmpd="sng">
            <a:solidFill>
              <a:schemeClr val="accent1"/>
            </a:solidFill>
          </a:ln>
        </p:spPr>
        <p:txBody>
          <a:bodyPr wrap="square" lIns="30675" tIns="30675" rIns="30675" bIns="30675" anchor="t" anchorCtr="0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defPPr>
              <a:defRPr lang="ko-KR"/>
            </a:defPPr>
            <a:lvl1pPr marL="107950" indent="-107950" latinLnBrk="0">
              <a:buClr>
                <a:prstClr val="black"/>
              </a:buClr>
              <a:buSzPct val="100000"/>
              <a:buFont typeface="Arial" pitchFamily="34" charset="0"/>
              <a:buChar char="•"/>
              <a:defRPr sz="1100" kern="0">
                <a:solidFill>
                  <a:srgbClr val="333333"/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테스트 조건</a:t>
            </a:r>
            <a:endParaRPr lang="en-US" altLang="ko-KR" sz="852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- </a:t>
            </a:r>
            <a:r>
              <a:rPr lang="ko-KR" altLang="en-US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시간 </a:t>
            </a:r>
            <a:r>
              <a:rPr lang="en-US" altLang="ko-KR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: </a:t>
            </a:r>
            <a:r>
              <a:rPr lang="en-US" altLang="ko-KR" sz="852" dirty="0" smtClean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2017-06-29 12:15~12:36 </a:t>
            </a:r>
            <a:r>
              <a:rPr lang="en-US" altLang="ko-KR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(</a:t>
            </a:r>
            <a:r>
              <a:rPr lang="ko-KR" altLang="en-US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측정</a:t>
            </a:r>
            <a:r>
              <a:rPr lang="en-US" altLang="ko-KR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- </a:t>
            </a:r>
            <a:r>
              <a:rPr lang="ko-KR" altLang="en-US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부하사용자 </a:t>
            </a:r>
            <a:r>
              <a:rPr lang="en-US" altLang="ko-KR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: </a:t>
            </a:r>
            <a:r>
              <a:rPr lang="en-US" altLang="ko-KR" sz="852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100 </a:t>
            </a:r>
            <a:r>
              <a:rPr lang="ko-KR" altLang="en-US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유저</a:t>
            </a:r>
            <a:endParaRPr lang="en-US" altLang="ko-KR" sz="852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- Ramp-Up: </a:t>
            </a:r>
            <a:r>
              <a:rPr lang="en-US" altLang="ko-KR" sz="852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5</a:t>
            </a:r>
            <a:r>
              <a:rPr lang="ko-KR" altLang="en-US" sz="852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초 </a:t>
            </a:r>
            <a:r>
              <a:rPr lang="en-US" altLang="ko-KR" sz="852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2</a:t>
            </a:r>
            <a:r>
              <a:rPr lang="ko-KR" altLang="en-US" sz="852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명</a:t>
            </a:r>
            <a:endParaRPr lang="en-US" altLang="ko-KR" sz="852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Pacing Time : </a:t>
            </a:r>
            <a:r>
              <a:rPr lang="en-US" altLang="ko-KR" sz="852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10</a:t>
            </a:r>
            <a:r>
              <a:rPr lang="ko-KR" altLang="en-US" sz="852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초</a:t>
            </a:r>
            <a:endParaRPr lang="en-US" altLang="ko-KR" sz="852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Duration : </a:t>
            </a:r>
            <a:r>
              <a:rPr lang="en-US" altLang="ko-KR" sz="852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16</a:t>
            </a:r>
            <a:r>
              <a:rPr lang="ko-KR" altLang="en-US" sz="852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분</a:t>
            </a:r>
            <a:endParaRPr lang="en-US" altLang="ko-KR" sz="852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목표 처리량 </a:t>
            </a:r>
            <a:r>
              <a:rPr lang="en-US" altLang="ko-KR" sz="852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32TPS</a:t>
            </a:r>
            <a:r>
              <a:rPr lang="ko-KR" altLang="en-US" sz="852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의 약 </a:t>
            </a:r>
            <a:r>
              <a:rPr lang="en-US" altLang="ko-KR" sz="852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3</a:t>
            </a:r>
            <a:r>
              <a:rPr lang="ko-KR" altLang="en-US" sz="852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배 부하유저를 </a:t>
            </a:r>
            <a:r>
              <a:rPr lang="ko-KR" altLang="en-US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할당하여 부하를 발생함</a:t>
            </a:r>
            <a:r>
              <a:rPr lang="en-US" altLang="ko-KR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처리량은 </a:t>
            </a:r>
            <a:r>
              <a:rPr lang="en-US" altLang="ko-KR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WAS </a:t>
            </a:r>
            <a:r>
              <a:rPr lang="ko-KR" altLang="en-US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기준 </a:t>
            </a:r>
            <a:r>
              <a:rPr lang="en-US" altLang="ko-KR" sz="852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98.4 </a:t>
            </a:r>
            <a:r>
              <a:rPr lang="en-US" altLang="ko-KR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TPS, </a:t>
            </a:r>
            <a:r>
              <a:rPr lang="ko-KR" altLang="en-US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화면기준 </a:t>
            </a:r>
            <a:r>
              <a:rPr lang="en-US" altLang="ko-KR" sz="852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32.1 </a:t>
            </a:r>
            <a:r>
              <a:rPr lang="en-US" altLang="ko-KR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TPS</a:t>
            </a:r>
            <a:r>
              <a:rPr lang="ko-KR" altLang="en-US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를 유지함</a:t>
            </a:r>
            <a:r>
              <a:rPr lang="en-US" altLang="ko-KR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평균 응답시간은 </a:t>
            </a:r>
            <a:r>
              <a:rPr lang="ko-KR" altLang="en-US" sz="852" dirty="0">
                <a:solidFill>
                  <a:srgbClr val="0000FF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전체 업무 평균 </a:t>
            </a:r>
            <a:r>
              <a:rPr lang="en-US" altLang="ko-KR" sz="852" dirty="0" smtClean="0">
                <a:solidFill>
                  <a:srgbClr val="0000FF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0.14</a:t>
            </a:r>
            <a:r>
              <a:rPr lang="ko-KR" altLang="en-US" sz="852" dirty="0" smtClean="0">
                <a:solidFill>
                  <a:srgbClr val="0000FF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초</a:t>
            </a:r>
            <a:r>
              <a:rPr lang="ko-KR" altLang="en-US" sz="852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이며</a:t>
            </a:r>
            <a:r>
              <a:rPr lang="en-US" altLang="ko-KR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,</a:t>
            </a:r>
            <a:r>
              <a:rPr lang="ko-KR" altLang="en-US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 </a:t>
            </a:r>
            <a:r>
              <a:rPr lang="en-US" altLang="ko-KR" sz="852" dirty="0" err="1" smtClean="0">
                <a:solidFill>
                  <a:srgbClr val="FF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Cadmin</a:t>
            </a:r>
            <a:r>
              <a:rPr lang="ko-KR" altLang="en-US" sz="852" dirty="0" smtClean="0">
                <a:solidFill>
                  <a:srgbClr val="FF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로그인</a:t>
            </a:r>
            <a:r>
              <a:rPr lang="en-US" altLang="ko-KR" sz="852" dirty="0">
                <a:solidFill>
                  <a:srgbClr val="FF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-</a:t>
            </a:r>
            <a:r>
              <a:rPr lang="ko-KR" altLang="en-US" sz="852" dirty="0" smtClean="0">
                <a:solidFill>
                  <a:srgbClr val="FF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메인 </a:t>
            </a:r>
            <a:r>
              <a:rPr lang="en-US" altLang="ko-KR" sz="852" dirty="0" smtClean="0">
                <a:solidFill>
                  <a:srgbClr val="FF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0.59</a:t>
            </a:r>
            <a:r>
              <a:rPr lang="ko-KR" altLang="en-US" sz="852" dirty="0" smtClean="0">
                <a:solidFill>
                  <a:srgbClr val="FF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초</a:t>
            </a:r>
            <a:r>
              <a:rPr lang="en-US" altLang="ko-KR" sz="852" dirty="0">
                <a:solidFill>
                  <a:srgbClr val="FF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, </a:t>
            </a:r>
            <a:r>
              <a:rPr lang="en-US" altLang="ko-KR" sz="852" dirty="0" err="1" smtClean="0">
                <a:solidFill>
                  <a:srgbClr val="FF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Sscard</a:t>
            </a:r>
            <a:r>
              <a:rPr lang="en-US" altLang="ko-KR" sz="852" dirty="0" smtClean="0">
                <a:solidFill>
                  <a:srgbClr val="FF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 0.56</a:t>
            </a:r>
            <a:r>
              <a:rPr lang="ko-KR" altLang="en-US" sz="852" dirty="0" smtClean="0">
                <a:solidFill>
                  <a:srgbClr val="FF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초</a:t>
            </a:r>
            <a:r>
              <a:rPr lang="ko-KR" altLang="en-US" sz="852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로 </a:t>
            </a:r>
            <a:r>
              <a:rPr lang="ko-KR" altLang="en-US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두 화면에서 응답속도 지연이 나타남</a:t>
            </a:r>
            <a:endParaRPr lang="en-US" altLang="ko-KR" sz="852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처리량</a:t>
            </a:r>
            <a:r>
              <a:rPr lang="en-US" altLang="ko-KR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(TPS)</a:t>
            </a:r>
            <a:r>
              <a:rPr lang="ko-KR" altLang="en-US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는 서비스 호출기준의 </a:t>
            </a:r>
            <a:r>
              <a:rPr lang="en-US" altLang="ko-KR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WAS</a:t>
            </a:r>
            <a:r>
              <a:rPr lang="ko-KR" altLang="en-US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기준 측정값임</a:t>
            </a:r>
            <a:r>
              <a:rPr lang="en-US" altLang="ko-KR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(LR Hits per second </a:t>
            </a:r>
            <a:r>
              <a:rPr lang="ko-KR" altLang="en-US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설정</a:t>
            </a:r>
            <a:r>
              <a:rPr lang="en-US" altLang="ko-KR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852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346223"/>
              </p:ext>
            </p:extLst>
          </p:nvPr>
        </p:nvGraphicFramePr>
        <p:xfrm>
          <a:off x="758257" y="1287416"/>
          <a:ext cx="8587357" cy="876300"/>
        </p:xfrm>
        <a:graphic>
          <a:graphicData uri="http://schemas.openxmlformats.org/drawingml/2006/table">
            <a:tbl>
              <a:tblPr/>
              <a:tblGrid>
                <a:gridCol w="715613"/>
                <a:gridCol w="715613"/>
                <a:gridCol w="715613"/>
                <a:gridCol w="715613"/>
                <a:gridCol w="715613"/>
                <a:gridCol w="715613"/>
                <a:gridCol w="715613"/>
                <a:gridCol w="715613"/>
                <a:gridCol w="715613"/>
                <a:gridCol w="715613"/>
                <a:gridCol w="620416"/>
                <a:gridCol w="810811"/>
              </a:tblGrid>
              <a:tr h="219075">
                <a:tc rowSpan="3" grid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목표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테스트 결과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선택적복지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결과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9075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CPU 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사용률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(%)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rtl="0" fontAlgn="ctr"/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9075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 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기준</a:t>
                      </a:r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응답시간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 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기준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기준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응답시간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성능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자원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선택적복지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32</a:t>
                      </a:r>
                      <a:endParaRPr lang="en-US" altLang="ko-KR" sz="9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1.2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98.4</a:t>
                      </a:r>
                      <a:endParaRPr lang="en-US" altLang="ko-KR" sz="9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32.1</a:t>
                      </a:r>
                      <a:endParaRPr lang="en-US" altLang="ko-KR" sz="9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0.14</a:t>
                      </a:r>
                      <a:endParaRPr lang="en-US" altLang="ko-KR" sz="9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2.1</a:t>
                      </a:r>
                      <a:endParaRPr lang="ko-KR" alt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7.7</a:t>
                      </a:r>
                      <a:endParaRPr lang="ko-KR" alt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5.5</a:t>
                      </a:r>
                      <a:endParaRPr lang="ko-KR" alt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달성</a:t>
                      </a:r>
                      <a:endParaRPr lang="ko-KR" alt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특이사항없음</a:t>
                      </a:r>
                      <a:endParaRPr lang="ko-KR" alt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</a:tbl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84" y="2441232"/>
            <a:ext cx="2923258" cy="150868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21" name="모서리가 둥근 사각형 설명선 17"/>
          <p:cNvSpPr>
            <a:spLocks noChangeArrowheads="1"/>
          </p:cNvSpPr>
          <p:nvPr/>
        </p:nvSpPr>
        <p:spPr bwMode="auto">
          <a:xfrm>
            <a:off x="1251194" y="2923399"/>
            <a:ext cx="1090213" cy="383633"/>
          </a:xfrm>
          <a:prstGeom prst="wedgeRoundRectCallout">
            <a:avLst>
              <a:gd name="adj1" fmla="val 45764"/>
              <a:gd name="adj2" fmla="val -98193"/>
              <a:gd name="adj3" fmla="val 16667"/>
            </a:avLst>
          </a:prstGeom>
          <a:solidFill>
            <a:srgbClr val="99CCFF"/>
          </a:solidFill>
          <a:ln w="25400" algn="ctr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800" b="1" dirty="0" smtClean="0">
                <a:ea typeface="맑은 고딕" pitchFamily="50" charset="-127"/>
              </a:rPr>
              <a:t>측정 처리량</a:t>
            </a:r>
            <a:r>
              <a:rPr lang="en-US" altLang="ko-KR" sz="800" b="1" dirty="0" smtClean="0">
                <a:ea typeface="맑은 고딕" pitchFamily="50" charset="-127"/>
              </a:rPr>
              <a:t>(WAS)</a:t>
            </a:r>
            <a:r>
              <a:rPr lang="ko-KR" altLang="en-US" sz="800" b="1" dirty="0" smtClean="0">
                <a:ea typeface="맑은 고딕" pitchFamily="50" charset="-127"/>
              </a:rPr>
              <a:t> </a:t>
            </a:r>
            <a:endParaRPr lang="en-US" altLang="ko-KR" sz="800" b="1" dirty="0">
              <a:ea typeface="맑은 고딕" pitchFamily="50" charset="-127"/>
            </a:endParaRPr>
          </a:p>
          <a:p>
            <a:pPr algn="ctr">
              <a:defRPr/>
            </a:pPr>
            <a:r>
              <a:rPr lang="en-US" altLang="ko-KR" sz="800" b="1" dirty="0" smtClean="0">
                <a:ea typeface="맑은 고딕" pitchFamily="50" charset="-127"/>
              </a:rPr>
              <a:t>98.4 TPS</a:t>
            </a:r>
            <a:endParaRPr lang="en-US" altLang="ko-KR" sz="800" b="1" dirty="0">
              <a:ea typeface="맑은 고딕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860" y="2430162"/>
            <a:ext cx="2756465" cy="151975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23" name="모서리가 둥근 사각형 설명선 17"/>
          <p:cNvSpPr>
            <a:spLocks noChangeArrowheads="1"/>
          </p:cNvSpPr>
          <p:nvPr/>
        </p:nvSpPr>
        <p:spPr bwMode="auto">
          <a:xfrm>
            <a:off x="4314591" y="2911037"/>
            <a:ext cx="1011440" cy="370960"/>
          </a:xfrm>
          <a:prstGeom prst="wedgeRoundRectCallout">
            <a:avLst>
              <a:gd name="adj1" fmla="val 43144"/>
              <a:gd name="adj2" fmla="val -91562"/>
              <a:gd name="adj3" fmla="val 16667"/>
            </a:avLst>
          </a:prstGeom>
          <a:solidFill>
            <a:srgbClr val="99CCFF"/>
          </a:solidFill>
          <a:ln w="25400" algn="ctr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800" b="1" dirty="0" smtClean="0">
                <a:ea typeface="맑은 고딕" pitchFamily="50" charset="-127"/>
              </a:rPr>
              <a:t>측정 처리량</a:t>
            </a:r>
            <a:r>
              <a:rPr lang="en-US" altLang="ko-KR" sz="800" b="1" dirty="0" smtClean="0">
                <a:ea typeface="맑은 고딕" pitchFamily="50" charset="-127"/>
              </a:rPr>
              <a:t>(</a:t>
            </a:r>
            <a:r>
              <a:rPr lang="ko-KR" altLang="en-US" sz="800" b="1" dirty="0" smtClean="0">
                <a:ea typeface="맑은 고딕" pitchFamily="50" charset="-127"/>
              </a:rPr>
              <a:t>화면</a:t>
            </a:r>
            <a:r>
              <a:rPr lang="en-US" altLang="ko-KR" sz="800" b="1" dirty="0" smtClean="0">
                <a:ea typeface="맑은 고딕" pitchFamily="50" charset="-127"/>
              </a:rPr>
              <a:t>)</a:t>
            </a:r>
            <a:r>
              <a:rPr lang="ko-KR" altLang="en-US" sz="800" b="1" dirty="0" smtClean="0">
                <a:ea typeface="맑은 고딕" pitchFamily="50" charset="-127"/>
              </a:rPr>
              <a:t> </a:t>
            </a:r>
            <a:endParaRPr lang="en-US" altLang="ko-KR" sz="800" b="1" dirty="0">
              <a:ea typeface="맑은 고딕" pitchFamily="50" charset="-127"/>
            </a:endParaRPr>
          </a:p>
          <a:p>
            <a:pPr algn="ctr">
              <a:defRPr/>
            </a:pPr>
            <a:r>
              <a:rPr lang="en-US" altLang="ko-KR" sz="800" b="1" dirty="0" smtClean="0">
                <a:ea typeface="맑은 고딕" pitchFamily="50" charset="-127"/>
              </a:rPr>
              <a:t>32.1 TPS</a:t>
            </a:r>
            <a:endParaRPr lang="en-US" altLang="ko-KR" sz="800" b="1" dirty="0">
              <a:ea typeface="맑은 고딕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/>
          <a:srcRect b="48997"/>
          <a:stretch/>
        </p:blipFill>
        <p:spPr>
          <a:xfrm>
            <a:off x="775983" y="4254075"/>
            <a:ext cx="5761342" cy="170806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25" name="모서리가 둥근 사각형 설명선 17"/>
          <p:cNvSpPr>
            <a:spLocks noChangeArrowheads="1"/>
          </p:cNvSpPr>
          <p:nvPr/>
        </p:nvSpPr>
        <p:spPr bwMode="auto">
          <a:xfrm>
            <a:off x="3260108" y="4652777"/>
            <a:ext cx="858579" cy="369966"/>
          </a:xfrm>
          <a:prstGeom prst="wedgeRoundRectCallout">
            <a:avLst>
              <a:gd name="adj1" fmla="val 18229"/>
              <a:gd name="adj2" fmla="val -76983"/>
              <a:gd name="adj3" fmla="val 16667"/>
            </a:avLst>
          </a:prstGeom>
          <a:solidFill>
            <a:srgbClr val="FFCCCC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800" b="1" dirty="0" err="1" smtClean="0">
                <a:ea typeface="맑은 고딕" pitchFamily="50" charset="-127"/>
              </a:rPr>
              <a:t>Sscard</a:t>
            </a:r>
            <a:r>
              <a:rPr lang="en-US" altLang="ko-KR" sz="800" b="1" dirty="0" smtClean="0">
                <a:ea typeface="맑은 고딕" pitchFamily="50" charset="-127"/>
              </a:rPr>
              <a:t> </a:t>
            </a:r>
            <a:r>
              <a:rPr lang="ko-KR" altLang="en-US" sz="800" b="1" dirty="0" smtClean="0">
                <a:ea typeface="맑은 고딕" pitchFamily="50" charset="-127"/>
              </a:rPr>
              <a:t>로그인</a:t>
            </a:r>
            <a:endParaRPr lang="en-US" altLang="ko-KR" sz="800" b="1" dirty="0" smtClean="0">
              <a:ea typeface="맑은 고딕" pitchFamily="50" charset="-127"/>
            </a:endParaRPr>
          </a:p>
          <a:p>
            <a:pPr algn="ctr"/>
            <a:r>
              <a:rPr lang="ko-KR" altLang="en-US" sz="800" b="1" dirty="0" smtClean="0">
                <a:ea typeface="맑은 고딕" pitchFamily="50" charset="-127"/>
              </a:rPr>
              <a:t>평균 </a:t>
            </a:r>
            <a:r>
              <a:rPr lang="en-US" altLang="ko-KR" sz="800" b="1" dirty="0" smtClean="0">
                <a:ea typeface="맑은 고딕" pitchFamily="50" charset="-127"/>
              </a:rPr>
              <a:t>0.56</a:t>
            </a:r>
            <a:r>
              <a:rPr lang="ko-KR" altLang="en-US" sz="800" b="1" dirty="0" smtClean="0">
                <a:ea typeface="맑은 고딕" pitchFamily="50" charset="-127"/>
              </a:rPr>
              <a:t>초</a:t>
            </a:r>
            <a:endParaRPr lang="en-US" altLang="ko-KR" sz="800" b="1" dirty="0">
              <a:ea typeface="맑은 고딕" pitchFamily="50" charset="-127"/>
            </a:endParaRPr>
          </a:p>
        </p:txBody>
      </p:sp>
      <p:sp>
        <p:nvSpPr>
          <p:cNvPr id="26" name="모서리가 둥근 사각형 설명선 17"/>
          <p:cNvSpPr>
            <a:spLocks noChangeArrowheads="1"/>
          </p:cNvSpPr>
          <p:nvPr/>
        </p:nvSpPr>
        <p:spPr bwMode="auto">
          <a:xfrm>
            <a:off x="1812043" y="4694743"/>
            <a:ext cx="1063963" cy="286034"/>
          </a:xfrm>
          <a:prstGeom prst="wedgeRoundRectCallout">
            <a:avLst>
              <a:gd name="adj1" fmla="val 36697"/>
              <a:gd name="adj2" fmla="val -125492"/>
              <a:gd name="adj3" fmla="val 16667"/>
            </a:avLst>
          </a:prstGeom>
          <a:solidFill>
            <a:srgbClr val="FFCCCC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800" b="1" dirty="0" err="1" smtClean="0">
                <a:ea typeface="맑은 고딕" pitchFamily="50" charset="-127"/>
              </a:rPr>
              <a:t>Cadmin</a:t>
            </a:r>
            <a:r>
              <a:rPr lang="en-US" altLang="ko-KR" sz="800" b="1" dirty="0" smtClean="0">
                <a:ea typeface="맑은 고딕" pitchFamily="50" charset="-127"/>
              </a:rPr>
              <a:t> </a:t>
            </a:r>
            <a:r>
              <a:rPr lang="ko-KR" altLang="en-US" sz="800" b="1" dirty="0" smtClean="0">
                <a:ea typeface="맑은 고딕" pitchFamily="50" charset="-127"/>
              </a:rPr>
              <a:t>로그인</a:t>
            </a:r>
            <a:r>
              <a:rPr lang="en-US" altLang="ko-KR" sz="800" b="1" dirty="0" smtClean="0">
                <a:ea typeface="맑은 고딕" pitchFamily="50" charset="-127"/>
              </a:rPr>
              <a:t>-</a:t>
            </a:r>
            <a:r>
              <a:rPr lang="ko-KR" altLang="en-US" sz="800" b="1" dirty="0" smtClean="0">
                <a:ea typeface="맑은 고딕" pitchFamily="50" charset="-127"/>
              </a:rPr>
              <a:t>메인</a:t>
            </a:r>
            <a:endParaRPr lang="en-US" altLang="ko-KR" sz="800" b="1" dirty="0" smtClean="0">
              <a:ea typeface="맑은 고딕" pitchFamily="50" charset="-127"/>
            </a:endParaRPr>
          </a:p>
          <a:p>
            <a:pPr algn="ctr"/>
            <a:r>
              <a:rPr lang="ko-KR" altLang="en-US" sz="800" b="1" dirty="0" smtClean="0">
                <a:ea typeface="맑은 고딕" pitchFamily="50" charset="-127"/>
              </a:rPr>
              <a:t>평균 </a:t>
            </a:r>
            <a:r>
              <a:rPr lang="en-US" altLang="ko-KR" sz="800" b="1" dirty="0" smtClean="0">
                <a:ea typeface="맑은 고딕" pitchFamily="50" charset="-127"/>
              </a:rPr>
              <a:t>0.59</a:t>
            </a:r>
            <a:r>
              <a:rPr lang="ko-KR" altLang="en-US" sz="800" b="1" dirty="0" smtClean="0">
                <a:ea typeface="맑은 고딕" pitchFamily="50" charset="-127"/>
              </a:rPr>
              <a:t>초</a:t>
            </a:r>
            <a:endParaRPr lang="en-US" altLang="ko-KR" sz="800" b="1" dirty="0">
              <a:ea typeface="맑은 고딕" pitchFamily="50" charset="-127"/>
            </a:endParaRPr>
          </a:p>
        </p:txBody>
      </p:sp>
      <p:sp>
        <p:nvSpPr>
          <p:cNvPr id="27" name="모서리가 둥근 사각형 설명선 17"/>
          <p:cNvSpPr>
            <a:spLocks noChangeArrowheads="1"/>
          </p:cNvSpPr>
          <p:nvPr/>
        </p:nvSpPr>
        <p:spPr bwMode="auto">
          <a:xfrm>
            <a:off x="4463137" y="4626462"/>
            <a:ext cx="858579" cy="369966"/>
          </a:xfrm>
          <a:prstGeom prst="wedgeRoundRectCallout">
            <a:avLst>
              <a:gd name="adj1" fmla="val 16246"/>
              <a:gd name="adj2" fmla="val 76656"/>
              <a:gd name="adj3" fmla="val 16667"/>
            </a:avLst>
          </a:prstGeom>
          <a:solidFill>
            <a:srgbClr val="FFCCCC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800" b="1" dirty="0" err="1" smtClean="0">
                <a:ea typeface="맑은 고딕" pitchFamily="50" charset="-127"/>
              </a:rPr>
              <a:t>Ezadmin</a:t>
            </a:r>
            <a:r>
              <a:rPr lang="en-US" altLang="ko-KR" sz="800" b="1" dirty="0" smtClean="0">
                <a:ea typeface="맑은 고딕" pitchFamily="50" charset="-127"/>
              </a:rPr>
              <a:t> </a:t>
            </a:r>
            <a:r>
              <a:rPr lang="ko-KR" altLang="en-US" sz="800" b="1" dirty="0" smtClean="0">
                <a:ea typeface="맑은 고딕" pitchFamily="50" charset="-127"/>
              </a:rPr>
              <a:t>로그인</a:t>
            </a:r>
            <a:endParaRPr lang="en-US" altLang="ko-KR" sz="800" b="1" dirty="0" smtClean="0">
              <a:ea typeface="맑은 고딕" pitchFamily="50" charset="-127"/>
            </a:endParaRPr>
          </a:p>
          <a:p>
            <a:pPr algn="ctr"/>
            <a:r>
              <a:rPr lang="ko-KR" altLang="en-US" sz="800" b="1" dirty="0" smtClean="0">
                <a:ea typeface="맑은 고딕" pitchFamily="50" charset="-127"/>
              </a:rPr>
              <a:t>평균 </a:t>
            </a:r>
            <a:r>
              <a:rPr lang="en-US" altLang="ko-KR" sz="800" b="1" dirty="0" smtClean="0">
                <a:ea typeface="맑은 고딕" pitchFamily="50" charset="-127"/>
              </a:rPr>
              <a:t>0.34</a:t>
            </a:r>
            <a:r>
              <a:rPr lang="ko-KR" altLang="en-US" sz="800" b="1" dirty="0" smtClean="0">
                <a:ea typeface="맑은 고딕" pitchFamily="50" charset="-127"/>
              </a:rPr>
              <a:t>초</a:t>
            </a:r>
            <a:endParaRPr lang="en-US" altLang="ko-KR" sz="800" b="1" dirty="0">
              <a:ea typeface="맑은 고딕" pitchFamily="50" charset="-127"/>
            </a:endParaRPr>
          </a:p>
        </p:txBody>
      </p:sp>
      <p:cxnSp>
        <p:nvCxnSpPr>
          <p:cNvPr id="29" name="직선 연결선 28"/>
          <p:cNvCxnSpPr/>
          <p:nvPr/>
        </p:nvCxnSpPr>
        <p:spPr bwMode="auto">
          <a:xfrm>
            <a:off x="963827" y="2726724"/>
            <a:ext cx="2654169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</p:spPr>
      </p:cxnSp>
      <p:cxnSp>
        <p:nvCxnSpPr>
          <p:cNvPr id="30" name="직선 연결선 29"/>
          <p:cNvCxnSpPr/>
          <p:nvPr/>
        </p:nvCxnSpPr>
        <p:spPr bwMode="auto">
          <a:xfrm>
            <a:off x="3993313" y="2726723"/>
            <a:ext cx="2462394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</p:spPr>
      </p:cxnSp>
      <p:sp>
        <p:nvSpPr>
          <p:cNvPr id="28" name="텍스트 개체 틀 4"/>
          <p:cNvSpPr txBox="1">
            <a:spLocks/>
          </p:cNvSpPr>
          <p:nvPr/>
        </p:nvSpPr>
        <p:spPr>
          <a:xfrm>
            <a:off x="314576" y="510987"/>
            <a:ext cx="5891819" cy="414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r>
              <a:rPr lang="en-US" altLang="ko-KR" sz="2200" dirty="0">
                <a:latin typeface="+mj-ea"/>
                <a:ea typeface="+mj-ea"/>
              </a:rPr>
              <a:t>8</a:t>
            </a:r>
            <a:r>
              <a:rPr lang="en-US" altLang="ko-KR" sz="2200" dirty="0" smtClean="0">
                <a:latin typeface="+mj-ea"/>
                <a:ea typeface="+mj-ea"/>
              </a:rPr>
              <a:t>. </a:t>
            </a:r>
            <a:r>
              <a:rPr lang="ko-KR" altLang="en-US" sz="2200" dirty="0" smtClean="0">
                <a:latin typeface="+mj-ea"/>
                <a:ea typeface="+mj-ea"/>
              </a:rPr>
              <a:t>테스트 결</a:t>
            </a:r>
            <a:r>
              <a:rPr lang="ko-KR" altLang="en-US" sz="2200" dirty="0">
                <a:latin typeface="+mj-ea"/>
                <a:ea typeface="+mj-ea"/>
              </a:rPr>
              <a:t>과 </a:t>
            </a:r>
            <a:r>
              <a:rPr lang="ko-KR" altLang="en-US" sz="2200" dirty="0" smtClean="0">
                <a:latin typeface="+mj-ea"/>
                <a:ea typeface="+mj-ea"/>
              </a:rPr>
              <a:t>상세 </a:t>
            </a:r>
            <a:r>
              <a:rPr lang="en-US" altLang="ko-KR" sz="2200" dirty="0" smtClean="0">
                <a:latin typeface="+mj-ea"/>
                <a:ea typeface="+mj-ea"/>
              </a:rPr>
              <a:t>– 1) </a:t>
            </a:r>
            <a:r>
              <a:rPr lang="ko-KR" altLang="en-US" sz="2200" dirty="0" smtClean="0">
                <a:latin typeface="+mj-ea"/>
                <a:ea typeface="+mj-ea"/>
              </a:rPr>
              <a:t>목표성능</a:t>
            </a:r>
            <a:endParaRPr lang="en-US" sz="2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6819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09" y="1290001"/>
            <a:ext cx="8632804" cy="4500037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12808" y="964367"/>
            <a:ext cx="7977238" cy="30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3231" bIns="33231"/>
          <a:lstStyle/>
          <a:p>
            <a:pPr>
              <a:lnSpc>
                <a:spcPct val="120000"/>
              </a:lnSpc>
              <a:defRPr/>
            </a:pPr>
            <a:r>
              <a:rPr kumimoji="0" lang="ko-KR" altLang="en-US" sz="1292" b="1" kern="0" dirty="0">
                <a:solidFill>
                  <a:prstClr val="black"/>
                </a:solidFill>
                <a:ea typeface="맑은 고딕" pitchFamily="50" charset="-127"/>
              </a:rPr>
              <a:t>▣ </a:t>
            </a:r>
            <a:r>
              <a:rPr kumimoji="0" lang="ko-KR" altLang="en-US" sz="1292" b="1" kern="0" dirty="0" smtClean="0">
                <a:solidFill>
                  <a:prstClr val="black"/>
                </a:solidFill>
                <a:ea typeface="맑은 고딕" pitchFamily="50" charset="-127"/>
              </a:rPr>
              <a:t>자원사용률</a:t>
            </a:r>
            <a:endParaRPr kumimoji="0" lang="en-US" altLang="ko-KR" sz="1292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3660555" y="2991269"/>
            <a:ext cx="1265672" cy="209744"/>
          </a:xfrm>
          <a:prstGeom prst="roundRect">
            <a:avLst/>
          </a:prstGeom>
          <a:solidFill>
            <a:srgbClr val="00B0F0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err="1" smtClean="0">
                <a:solidFill>
                  <a:schemeClr val="bg1"/>
                </a:solidFill>
                <a:ea typeface="맑은 고딕" pitchFamily="50" charset="-127"/>
              </a:rPr>
              <a:t>선택적복지</a:t>
            </a:r>
            <a:r>
              <a:rPr lang="ko-KR" altLang="en-US" sz="800" b="1" dirty="0" smtClean="0">
                <a:solidFill>
                  <a:schemeClr val="bg1"/>
                </a:solidFill>
                <a:ea typeface="맑은 고딕" pitchFamily="50" charset="-127"/>
              </a:rPr>
              <a:t> </a:t>
            </a:r>
            <a:r>
              <a:rPr lang="en-US" altLang="ko-KR" sz="800" b="1" dirty="0" smtClean="0">
                <a:solidFill>
                  <a:schemeClr val="bg1"/>
                </a:solidFill>
                <a:ea typeface="맑은 고딕" pitchFamily="50" charset="-127"/>
              </a:rPr>
              <a:t>WAS</a:t>
            </a:r>
            <a:endParaRPr lang="en-US" sz="800" b="1" dirty="0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3660555" y="1563235"/>
            <a:ext cx="1265672" cy="209744"/>
          </a:xfrm>
          <a:prstGeom prst="roundRect">
            <a:avLst/>
          </a:prstGeom>
          <a:solidFill>
            <a:srgbClr val="00B0F0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err="1" smtClean="0">
                <a:solidFill>
                  <a:schemeClr val="bg1"/>
                </a:solidFill>
                <a:ea typeface="맑은 고딕" pitchFamily="50" charset="-127"/>
              </a:rPr>
              <a:t>선택적복지</a:t>
            </a:r>
            <a:r>
              <a:rPr lang="ko-KR" altLang="en-US" sz="800" b="1" dirty="0" smtClean="0">
                <a:solidFill>
                  <a:schemeClr val="bg1"/>
                </a:solidFill>
                <a:ea typeface="맑은 고딕" pitchFamily="50" charset="-127"/>
              </a:rPr>
              <a:t> </a:t>
            </a:r>
            <a:r>
              <a:rPr lang="en-US" altLang="ko-KR" sz="800" b="1" dirty="0">
                <a:solidFill>
                  <a:schemeClr val="bg1"/>
                </a:solidFill>
                <a:ea typeface="맑은 고딕" pitchFamily="50" charset="-127"/>
              </a:rPr>
              <a:t>WEB</a:t>
            </a:r>
            <a:endParaRPr lang="en-US" sz="800" b="1" dirty="0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 bwMode="auto">
          <a:xfrm>
            <a:off x="3628513" y="4583696"/>
            <a:ext cx="1265672" cy="209744"/>
          </a:xfrm>
          <a:prstGeom prst="roundRect">
            <a:avLst/>
          </a:prstGeom>
          <a:solidFill>
            <a:srgbClr val="00B0F0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err="1" smtClean="0">
                <a:solidFill>
                  <a:schemeClr val="bg1"/>
                </a:solidFill>
                <a:ea typeface="맑은 고딕" pitchFamily="50" charset="-127"/>
              </a:rPr>
              <a:t>선택적복지</a:t>
            </a:r>
            <a:r>
              <a:rPr lang="ko-KR" altLang="en-US" sz="800" b="1" dirty="0" smtClean="0">
                <a:solidFill>
                  <a:schemeClr val="bg1"/>
                </a:solidFill>
                <a:ea typeface="맑은 고딕" pitchFamily="50" charset="-127"/>
              </a:rPr>
              <a:t> </a:t>
            </a:r>
            <a:r>
              <a:rPr lang="en-US" altLang="ko-KR" sz="800" b="1" dirty="0">
                <a:solidFill>
                  <a:schemeClr val="bg1"/>
                </a:solidFill>
                <a:ea typeface="맑은 고딕" pitchFamily="50" charset="-127"/>
              </a:rPr>
              <a:t>DB</a:t>
            </a:r>
            <a:endParaRPr lang="en-US" sz="800" b="1" dirty="0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541389" y="1983053"/>
            <a:ext cx="5213637" cy="754090"/>
          </a:xfrm>
          <a:prstGeom prst="rect">
            <a:avLst/>
          </a:prstGeom>
          <a:solidFill>
            <a:schemeClr val="accent5">
              <a:lumMod val="20000"/>
              <a:lumOff val="80000"/>
              <a:alpha val="1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ko-KR" altLang="en-US" sz="831" b="1">
                <a:solidFill>
                  <a:schemeClr val="accent5">
                    <a:lumMod val="75000"/>
                  </a:schemeClr>
                </a:solidFill>
              </a:rPr>
              <a:t>측정구간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1541389" y="3566987"/>
            <a:ext cx="5213637" cy="754090"/>
          </a:xfrm>
          <a:prstGeom prst="rect">
            <a:avLst/>
          </a:prstGeom>
          <a:solidFill>
            <a:schemeClr val="accent5">
              <a:lumMod val="20000"/>
              <a:lumOff val="80000"/>
              <a:alpha val="1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ko-KR" altLang="en-US" sz="831" b="1">
                <a:solidFill>
                  <a:schemeClr val="accent5">
                    <a:lumMod val="75000"/>
                  </a:schemeClr>
                </a:solidFill>
              </a:rPr>
              <a:t>측정구간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1549009" y="4995017"/>
            <a:ext cx="5213637" cy="754090"/>
          </a:xfrm>
          <a:prstGeom prst="rect">
            <a:avLst/>
          </a:prstGeom>
          <a:solidFill>
            <a:schemeClr val="accent5">
              <a:lumMod val="20000"/>
              <a:lumOff val="80000"/>
              <a:alpha val="1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ko-KR" altLang="en-US" sz="831" b="1">
                <a:solidFill>
                  <a:schemeClr val="accent5">
                    <a:lumMod val="75000"/>
                  </a:schemeClr>
                </a:solidFill>
              </a:rPr>
              <a:t>측정구간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825441" y="5790039"/>
            <a:ext cx="2089844" cy="2308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16616" rIns="16616">
            <a:spAutoFit/>
          </a:bodyPr>
          <a:lstStyle>
            <a:defPPr>
              <a:defRPr lang="en-US"/>
            </a:defPPr>
            <a:lvl1pPr marL="167058" indent="-167058" defTabSz="669698" latinLnBrk="0">
              <a:spcAft>
                <a:spcPct val="20000"/>
              </a:spcAft>
              <a:buClr>
                <a:srgbClr val="FF0000"/>
              </a:buClr>
              <a:buFont typeface="Wingdings" pitchFamily="2" charset="2"/>
              <a:buChar char="v"/>
              <a:defRPr kumimoji="0" sz="900" b="1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r>
              <a:rPr lang="ko-KR" altLang="en-US" dirty="0"/>
              <a:t>측정시간</a:t>
            </a:r>
            <a:r>
              <a:rPr lang="en-US" altLang="ko-KR" dirty="0"/>
              <a:t>: </a:t>
            </a:r>
            <a:r>
              <a:rPr lang="en-US" altLang="ko-KR" dirty="0" smtClean="0"/>
              <a:t>06/29 12:15~12:36</a:t>
            </a:r>
            <a:endParaRPr lang="ko-KR" altLang="en-US" dirty="0"/>
          </a:p>
        </p:txBody>
      </p:sp>
      <p:sp>
        <p:nvSpPr>
          <p:cNvPr id="32" name="Rectangle 751"/>
          <p:cNvSpPr>
            <a:spLocks noChangeArrowheads="1"/>
          </p:cNvSpPr>
          <p:nvPr/>
        </p:nvSpPr>
        <p:spPr bwMode="auto">
          <a:xfrm>
            <a:off x="6629401" y="1490644"/>
            <a:ext cx="848405" cy="207150"/>
          </a:xfrm>
          <a:prstGeom prst="rec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46030" rIns="0" bIns="46030" anchor="ctr"/>
          <a:lstStyle/>
          <a:p>
            <a:pPr algn="ctr" eaLnBrk="0" latin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0" lang="ko-KR" altLang="en-US" sz="700" b="1" dirty="0">
                <a:solidFill>
                  <a:srgbClr val="080808"/>
                </a:solidFill>
                <a:ea typeface="맑은 고딕" pitchFamily="50" charset="-127"/>
                <a:cs typeface="Arial" pitchFamily="34" charset="0"/>
              </a:rPr>
              <a:t>평균사용률 </a:t>
            </a:r>
            <a:r>
              <a:rPr kumimoji="0" lang="en-US" altLang="ko-KR" sz="700" b="1" dirty="0">
                <a:solidFill>
                  <a:srgbClr val="080808"/>
                </a:solidFill>
                <a:ea typeface="맑은 고딕" pitchFamily="50" charset="-127"/>
                <a:cs typeface="Arial" pitchFamily="34" charset="0"/>
              </a:rPr>
              <a:t>: </a:t>
            </a:r>
            <a:r>
              <a:rPr kumimoji="0" lang="en-US" altLang="ko-KR" sz="700" b="1" dirty="0" smtClean="0">
                <a:solidFill>
                  <a:srgbClr val="080808"/>
                </a:solidFill>
                <a:ea typeface="맑은 고딕" pitchFamily="50" charset="-127"/>
                <a:cs typeface="Arial" pitchFamily="34" charset="0"/>
              </a:rPr>
              <a:t>2.1%</a:t>
            </a:r>
            <a:endParaRPr kumimoji="0" lang="ko-KR" altLang="en-US" sz="700" b="1" dirty="0">
              <a:solidFill>
                <a:srgbClr val="080808"/>
              </a:solidFill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4" name="Rectangle 751"/>
          <p:cNvSpPr>
            <a:spLocks noChangeArrowheads="1"/>
          </p:cNvSpPr>
          <p:nvPr/>
        </p:nvSpPr>
        <p:spPr bwMode="auto">
          <a:xfrm>
            <a:off x="6637021" y="2868170"/>
            <a:ext cx="848405" cy="207150"/>
          </a:xfrm>
          <a:prstGeom prst="rec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46030" rIns="0" bIns="46030" anchor="ctr"/>
          <a:lstStyle/>
          <a:p>
            <a:pPr algn="ctr" eaLnBrk="0" latin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0" lang="ko-KR" altLang="en-US" sz="700" b="1" dirty="0">
                <a:solidFill>
                  <a:srgbClr val="080808"/>
                </a:solidFill>
                <a:ea typeface="맑은 고딕" pitchFamily="50" charset="-127"/>
                <a:cs typeface="Arial" pitchFamily="34" charset="0"/>
              </a:rPr>
              <a:t>평균사용률 </a:t>
            </a:r>
            <a:r>
              <a:rPr kumimoji="0" lang="en-US" altLang="ko-KR" sz="700" b="1" dirty="0">
                <a:solidFill>
                  <a:srgbClr val="080808"/>
                </a:solidFill>
                <a:ea typeface="맑은 고딕" pitchFamily="50" charset="-127"/>
                <a:cs typeface="Arial" pitchFamily="34" charset="0"/>
              </a:rPr>
              <a:t>: </a:t>
            </a:r>
            <a:r>
              <a:rPr kumimoji="0" lang="en-US" altLang="ko-KR" sz="700" b="1" dirty="0" smtClean="0">
                <a:solidFill>
                  <a:srgbClr val="080808"/>
                </a:solidFill>
                <a:ea typeface="맑은 고딕" pitchFamily="50" charset="-127"/>
                <a:cs typeface="Arial" pitchFamily="34" charset="0"/>
              </a:rPr>
              <a:t>7.7%</a:t>
            </a:r>
            <a:endParaRPr kumimoji="0" lang="ko-KR" altLang="en-US" sz="700" b="1" dirty="0">
              <a:solidFill>
                <a:srgbClr val="080808"/>
              </a:solidFill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5" name="Rectangle 751"/>
          <p:cNvSpPr>
            <a:spLocks noChangeArrowheads="1"/>
          </p:cNvSpPr>
          <p:nvPr/>
        </p:nvSpPr>
        <p:spPr bwMode="auto">
          <a:xfrm>
            <a:off x="6644641" y="4361781"/>
            <a:ext cx="848405" cy="207150"/>
          </a:xfrm>
          <a:prstGeom prst="rec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46030" rIns="0" bIns="46030" anchor="ctr"/>
          <a:lstStyle/>
          <a:p>
            <a:pPr algn="ctr" eaLnBrk="0" latin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0" lang="ko-KR" altLang="en-US" sz="700" b="1" dirty="0">
                <a:solidFill>
                  <a:srgbClr val="080808"/>
                </a:solidFill>
                <a:ea typeface="맑은 고딕" pitchFamily="50" charset="-127"/>
                <a:cs typeface="Arial" pitchFamily="34" charset="0"/>
              </a:rPr>
              <a:t>평균사용률 </a:t>
            </a:r>
            <a:r>
              <a:rPr kumimoji="0" lang="en-US" altLang="ko-KR" sz="700" b="1" dirty="0">
                <a:solidFill>
                  <a:srgbClr val="080808"/>
                </a:solidFill>
                <a:ea typeface="맑은 고딕" pitchFamily="50" charset="-127"/>
                <a:cs typeface="Arial" pitchFamily="34" charset="0"/>
              </a:rPr>
              <a:t>: </a:t>
            </a:r>
            <a:r>
              <a:rPr kumimoji="0" lang="en-US" altLang="ko-KR" sz="700" b="1" dirty="0" smtClean="0">
                <a:solidFill>
                  <a:srgbClr val="080808"/>
                </a:solidFill>
                <a:ea typeface="맑은 고딕" pitchFamily="50" charset="-127"/>
                <a:cs typeface="Arial" pitchFamily="34" charset="0"/>
              </a:rPr>
              <a:t>5.5%</a:t>
            </a:r>
            <a:endParaRPr kumimoji="0" lang="ko-KR" altLang="en-US" sz="700" b="1" dirty="0">
              <a:solidFill>
                <a:srgbClr val="080808"/>
              </a:solidFill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510987"/>
            <a:ext cx="5891819" cy="414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r>
              <a:rPr lang="en-US" altLang="ko-KR" sz="2200" dirty="0">
                <a:latin typeface="+mj-ea"/>
                <a:ea typeface="+mj-ea"/>
              </a:rPr>
              <a:t>8</a:t>
            </a:r>
            <a:r>
              <a:rPr lang="en-US" altLang="ko-KR" sz="2200" dirty="0" smtClean="0">
                <a:latin typeface="+mj-ea"/>
                <a:ea typeface="+mj-ea"/>
              </a:rPr>
              <a:t>. </a:t>
            </a:r>
            <a:r>
              <a:rPr lang="ko-KR" altLang="en-US" sz="2200" dirty="0" smtClean="0">
                <a:latin typeface="+mj-ea"/>
                <a:ea typeface="+mj-ea"/>
              </a:rPr>
              <a:t>테스트 결</a:t>
            </a:r>
            <a:r>
              <a:rPr lang="ko-KR" altLang="en-US" sz="2200" dirty="0">
                <a:latin typeface="+mj-ea"/>
                <a:ea typeface="+mj-ea"/>
              </a:rPr>
              <a:t>과 </a:t>
            </a:r>
            <a:r>
              <a:rPr lang="ko-KR" altLang="en-US" sz="2200" dirty="0" smtClean="0">
                <a:latin typeface="+mj-ea"/>
                <a:ea typeface="+mj-ea"/>
              </a:rPr>
              <a:t>상세 </a:t>
            </a:r>
            <a:r>
              <a:rPr lang="en-US" altLang="ko-KR" sz="2200" dirty="0" smtClean="0">
                <a:latin typeface="+mj-ea"/>
                <a:ea typeface="+mj-ea"/>
              </a:rPr>
              <a:t>– 1) </a:t>
            </a:r>
            <a:r>
              <a:rPr lang="ko-KR" altLang="en-US" sz="2200" dirty="0" smtClean="0">
                <a:latin typeface="+mj-ea"/>
                <a:ea typeface="+mj-ea"/>
              </a:rPr>
              <a:t>목표성능</a:t>
            </a:r>
            <a:endParaRPr lang="en-US" sz="2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0018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2808" y="964367"/>
            <a:ext cx="7977238" cy="30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3231" bIns="33231"/>
          <a:lstStyle/>
          <a:p>
            <a:pPr>
              <a:lnSpc>
                <a:spcPct val="120000"/>
              </a:lnSpc>
              <a:defRPr/>
            </a:pPr>
            <a:r>
              <a:rPr kumimoji="0" lang="ko-KR" altLang="en-US" sz="1292" b="1" kern="0" dirty="0">
                <a:solidFill>
                  <a:prstClr val="black"/>
                </a:solidFill>
                <a:ea typeface="맑은 고딕" pitchFamily="50" charset="-127"/>
              </a:rPr>
              <a:t>▣ 임계성능 테스트</a:t>
            </a:r>
            <a:endParaRPr kumimoji="0" lang="en-US" altLang="ko-KR" sz="1292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758256" y="2168399"/>
            <a:ext cx="1929087" cy="24974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15338" rIns="15338">
            <a:spAutoFit/>
          </a:bodyPr>
          <a:lstStyle/>
          <a:p>
            <a:pPr marL="154211" indent="-154211" defTabSz="618198" latinLnBrk="0">
              <a:spcAft>
                <a:spcPct val="200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kumimoji="0" lang="ko-KR" altLang="en-US" sz="1023" b="1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처리량 </a:t>
            </a:r>
            <a:r>
              <a:rPr kumimoji="0" lang="en-US" altLang="ko-KR" sz="1023" b="1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TPS </a:t>
            </a:r>
            <a:r>
              <a:rPr kumimoji="0" lang="ko-KR" altLang="en-US" sz="1023" b="1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추이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6723535" y="2384455"/>
            <a:ext cx="2622076" cy="3635346"/>
            <a:chOff x="6815666" y="1372073"/>
            <a:chExt cx="2929148" cy="4731768"/>
          </a:xfrm>
        </p:grpSpPr>
        <p:sp>
          <p:nvSpPr>
            <p:cNvPr id="9" name="Rounded Rectangle 50"/>
            <p:cNvSpPr/>
            <p:nvPr/>
          </p:nvSpPr>
          <p:spPr>
            <a:xfrm>
              <a:off x="6815666" y="1372073"/>
              <a:ext cx="2574397" cy="4731768"/>
            </a:xfrm>
            <a:prstGeom prst="rect">
              <a:avLst/>
            </a:prstGeom>
            <a:solidFill>
              <a:schemeClr val="bg1"/>
            </a:solidFill>
            <a:ln w="9525" cap="flat">
              <a:solidFill>
                <a:sysClr val="window" lastClr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lIns="313818" tIns="61349" rIns="313818" bIns="313818" anchor="t"/>
            <a:lstStyle/>
            <a:p>
              <a:pPr algn="ctr" latinLnBrk="0"/>
              <a:endParaRPr lang="en-US" sz="1023" b="1" i="1" kern="0" dirty="0">
                <a:solidFill>
                  <a:sysClr val="windowText" lastClr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6815666" y="1437344"/>
              <a:ext cx="2929148" cy="389867"/>
            </a:xfrm>
            <a:prstGeom prst="roundRect">
              <a:avLst>
                <a:gd name="adj" fmla="val 992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0675" tIns="30675" rIns="30675" bIns="30675" rtlCol="0" anchor="ctr"/>
            <a:lstStyle/>
            <a:p>
              <a:pPr algn="ctr"/>
              <a:r>
                <a:rPr lang="ko-KR" altLang="en-US" sz="1193" b="1" spc="-43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Arial" pitchFamily="34" charset="0"/>
                </a:rPr>
                <a:t>분석 결과</a:t>
              </a:r>
            </a:p>
          </p:txBody>
        </p:sp>
      </p:grp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758256" y="3795028"/>
            <a:ext cx="1929087" cy="24974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15338" rIns="15338">
            <a:spAutoFit/>
          </a:bodyPr>
          <a:lstStyle/>
          <a:p>
            <a:pPr marL="154211" indent="-154211" defTabSz="618198" latinLnBrk="0">
              <a:spcAft>
                <a:spcPct val="200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kumimoji="0" lang="ko-KR" altLang="en-US" sz="1023" b="1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평균 응답시간 추이</a:t>
            </a:r>
          </a:p>
        </p:txBody>
      </p:sp>
      <p:sp>
        <p:nvSpPr>
          <p:cNvPr id="13" name="Shape 94"/>
          <p:cNvSpPr txBox="1"/>
          <p:nvPr/>
        </p:nvSpPr>
        <p:spPr>
          <a:xfrm>
            <a:off x="6723536" y="2810747"/>
            <a:ext cx="2622076" cy="3158120"/>
          </a:xfrm>
          <a:prstGeom prst="rect">
            <a:avLst/>
          </a:prstGeom>
          <a:noFill/>
          <a:ln w="12700" cmpd="sng">
            <a:solidFill>
              <a:schemeClr val="accent1"/>
            </a:solidFill>
          </a:ln>
        </p:spPr>
        <p:txBody>
          <a:bodyPr wrap="square" lIns="30675" tIns="30675" rIns="30675" bIns="30675" anchor="t" anchorCtr="0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defPPr>
              <a:defRPr lang="ko-KR"/>
            </a:defPPr>
            <a:lvl1pPr marL="107950" indent="-107950" latinLnBrk="0">
              <a:buClr>
                <a:prstClr val="black"/>
              </a:buClr>
              <a:buSzPct val="100000"/>
              <a:buFont typeface="Arial" pitchFamily="34" charset="0"/>
              <a:buChar char="•"/>
              <a:defRPr sz="1100" kern="0">
                <a:solidFill>
                  <a:srgbClr val="333333"/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테스트 조건</a:t>
            </a:r>
            <a:endParaRPr lang="en-US" altLang="ko-KR" sz="852" dirty="0">
              <a:solidFill>
                <a:schemeClr val="tx1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- </a:t>
            </a:r>
            <a:r>
              <a:rPr lang="ko-KR" altLang="en-US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시간 </a:t>
            </a:r>
            <a:r>
              <a:rPr lang="en-US" altLang="ko-KR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: </a:t>
            </a:r>
            <a:r>
              <a:rPr lang="en-US" altLang="ko-KR" sz="852" dirty="0" smtClean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2017-06-29 16:27~17:07 </a:t>
            </a:r>
            <a:endParaRPr lang="en-US" altLang="ko-KR" sz="852" dirty="0">
              <a:solidFill>
                <a:schemeClr val="tx1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- </a:t>
            </a:r>
            <a:r>
              <a:rPr lang="ko-KR" altLang="en-US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부하사용자 </a:t>
            </a:r>
            <a:r>
              <a:rPr lang="en-US" altLang="ko-KR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: </a:t>
            </a:r>
            <a:r>
              <a:rPr lang="en-US" altLang="ko-KR" sz="852" dirty="0" smtClean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100 </a:t>
            </a:r>
            <a:r>
              <a:rPr lang="ko-KR" altLang="en-US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유저</a:t>
            </a:r>
            <a:endParaRPr lang="en-US" altLang="ko-KR" sz="852" dirty="0">
              <a:solidFill>
                <a:schemeClr val="tx1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- Ramp-Up: </a:t>
            </a:r>
            <a:r>
              <a:rPr lang="en-US" altLang="ko-KR" sz="852" dirty="0" smtClean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20</a:t>
            </a:r>
            <a:r>
              <a:rPr lang="ko-KR" altLang="en-US" sz="852" dirty="0" smtClean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초 </a:t>
            </a:r>
            <a:r>
              <a:rPr lang="en-US" altLang="ko-KR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1</a:t>
            </a:r>
            <a:r>
              <a:rPr lang="ko-KR" altLang="en-US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명</a:t>
            </a:r>
            <a:endParaRPr lang="en-US" altLang="ko-KR" sz="852" dirty="0">
              <a:solidFill>
                <a:schemeClr val="tx1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Pacing Time : </a:t>
            </a:r>
            <a:r>
              <a:rPr lang="en-US" altLang="ko-KR" sz="852" dirty="0" smtClean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0.5</a:t>
            </a:r>
            <a:r>
              <a:rPr lang="ko-KR" altLang="en-US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초</a:t>
            </a:r>
            <a:endParaRPr lang="en-US" altLang="ko-KR" sz="852" dirty="0">
              <a:solidFill>
                <a:schemeClr val="tx1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altLang="ko-KR" sz="852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최대 처리량은 </a:t>
            </a:r>
            <a:r>
              <a:rPr lang="en-US" altLang="ko-KR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WAS </a:t>
            </a:r>
            <a:r>
              <a:rPr lang="ko-KR" altLang="en-US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기준 </a:t>
            </a:r>
            <a:r>
              <a:rPr lang="en-US" altLang="ko-KR" sz="852" dirty="0" smtClean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885 </a:t>
            </a:r>
            <a:r>
              <a:rPr lang="en-US" altLang="ko-KR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TPS, </a:t>
            </a:r>
            <a:r>
              <a:rPr lang="ko-KR" altLang="en-US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화면기준 </a:t>
            </a:r>
            <a:r>
              <a:rPr lang="en-US" altLang="ko-KR" sz="852" dirty="0" smtClean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287 </a:t>
            </a:r>
            <a:r>
              <a:rPr lang="en-US" altLang="ko-KR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TPS</a:t>
            </a:r>
            <a:r>
              <a:rPr lang="ko-KR" altLang="en-US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를 유지함</a:t>
            </a:r>
            <a:r>
              <a:rPr lang="en-US" altLang="ko-KR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. </a:t>
            </a:r>
            <a:r>
              <a:rPr lang="en-US" altLang="ko-KR" sz="852" dirty="0" smtClean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(DB </a:t>
            </a:r>
            <a:r>
              <a:rPr lang="ko-KR" altLang="en-US" sz="852" dirty="0" smtClean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서버 </a:t>
            </a:r>
            <a:r>
              <a:rPr lang="en-US" altLang="ko-KR" sz="852" dirty="0" smtClean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CPU </a:t>
            </a:r>
            <a:r>
              <a:rPr lang="ko-KR" altLang="en-US" sz="852" dirty="0" smtClean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자원 사용량의 한계로 </a:t>
            </a:r>
            <a:r>
              <a:rPr lang="ko-KR" altLang="en-US" sz="852" dirty="0" err="1" smtClean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임계점</a:t>
            </a:r>
            <a:r>
              <a:rPr lang="ko-KR" altLang="en-US" sz="852" dirty="0" smtClean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 발생</a:t>
            </a:r>
            <a:r>
              <a:rPr lang="en-US" altLang="ko-KR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평균 응답시간은 최대 처리량 구간에서 </a:t>
            </a:r>
            <a:r>
              <a:rPr lang="ko-KR" altLang="en-US" sz="852" dirty="0">
                <a:solidFill>
                  <a:srgbClr val="0000FF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전체 업무 평균 </a:t>
            </a:r>
            <a:r>
              <a:rPr lang="en-US" altLang="ko-KR" sz="852" dirty="0" smtClean="0">
                <a:solidFill>
                  <a:srgbClr val="0000FF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0.2</a:t>
            </a:r>
            <a:r>
              <a:rPr lang="ko-KR" altLang="en-US" sz="852" dirty="0" smtClean="0">
                <a:solidFill>
                  <a:srgbClr val="0000FF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초</a:t>
            </a:r>
            <a:r>
              <a:rPr lang="ko-KR" altLang="en-US" sz="852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이며</a:t>
            </a:r>
            <a:r>
              <a:rPr lang="en-US" altLang="ko-KR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,</a:t>
            </a:r>
            <a:r>
              <a:rPr lang="ko-KR" altLang="en-US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 </a:t>
            </a:r>
            <a:r>
              <a:rPr lang="en-US" altLang="ko-KR" sz="852" b="1" dirty="0" err="1" smtClean="0">
                <a:solidFill>
                  <a:srgbClr val="FF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Cadmin</a:t>
            </a:r>
            <a:r>
              <a:rPr lang="en-US" altLang="ko-KR" sz="852" b="1" dirty="0" smtClean="0">
                <a:solidFill>
                  <a:srgbClr val="FF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 0.75</a:t>
            </a:r>
            <a:r>
              <a:rPr lang="ko-KR" altLang="en-US" sz="852" b="1" dirty="0" smtClean="0">
                <a:solidFill>
                  <a:srgbClr val="FF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초</a:t>
            </a:r>
            <a:r>
              <a:rPr lang="en-US" altLang="ko-KR" sz="852" b="1" dirty="0" smtClean="0">
                <a:solidFill>
                  <a:srgbClr val="FF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, </a:t>
            </a:r>
            <a:r>
              <a:rPr lang="en-US" altLang="ko-KR" sz="852" b="1" dirty="0" err="1" smtClean="0">
                <a:solidFill>
                  <a:srgbClr val="FF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Sscard</a:t>
            </a:r>
            <a:r>
              <a:rPr lang="en-US" altLang="ko-KR" sz="852" b="1" dirty="0" smtClean="0">
                <a:solidFill>
                  <a:srgbClr val="FF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 </a:t>
            </a:r>
            <a:r>
              <a:rPr lang="ko-KR" altLang="en-US" sz="852" b="1" dirty="0" smtClean="0">
                <a:solidFill>
                  <a:srgbClr val="FF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로그인 </a:t>
            </a:r>
            <a:r>
              <a:rPr lang="en-US" altLang="ko-KR" sz="852" b="1" dirty="0" smtClean="0">
                <a:solidFill>
                  <a:srgbClr val="FF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0.62</a:t>
            </a:r>
            <a:r>
              <a:rPr lang="ko-KR" altLang="en-US" sz="852" b="1" dirty="0" smtClean="0">
                <a:solidFill>
                  <a:srgbClr val="FF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초</a:t>
            </a:r>
            <a:r>
              <a:rPr lang="ko-KR" altLang="en-US" sz="852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로 </a:t>
            </a:r>
            <a:r>
              <a:rPr lang="ko-KR" altLang="en-US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두 </a:t>
            </a:r>
            <a:r>
              <a:rPr lang="ko-KR" altLang="en-US" sz="852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업무가 </a:t>
            </a:r>
            <a:r>
              <a:rPr lang="ko-KR" altLang="en-US" sz="852" dirty="0" err="1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임계점</a:t>
            </a:r>
            <a:r>
              <a:rPr lang="ko-KR" altLang="en-US" sz="852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 이후의 응답시간 지연이 상대적으로 매우 큰 폭으로 증가함</a:t>
            </a:r>
            <a:r>
              <a:rPr lang="en-US" altLang="ko-KR" sz="852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.</a:t>
            </a:r>
            <a:endParaRPr lang="en-US" altLang="ko-KR" sz="852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처리량</a:t>
            </a:r>
            <a:r>
              <a:rPr lang="en-US" altLang="ko-KR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(TPS)</a:t>
            </a:r>
            <a:r>
              <a:rPr lang="ko-KR" altLang="en-US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는 서비스 호출기준의 </a:t>
            </a:r>
            <a:r>
              <a:rPr lang="en-US" altLang="ko-KR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WAS</a:t>
            </a:r>
            <a:r>
              <a:rPr lang="ko-KR" altLang="en-US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기준 측정값임</a:t>
            </a:r>
            <a:r>
              <a:rPr lang="en-US" altLang="ko-KR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(LR Hits per second </a:t>
            </a:r>
            <a:r>
              <a:rPr lang="ko-KR" altLang="en-US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설정</a:t>
            </a:r>
            <a:r>
              <a:rPr lang="en-US" altLang="ko-KR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)</a:t>
            </a:r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413995"/>
              </p:ext>
            </p:extLst>
          </p:nvPr>
        </p:nvGraphicFramePr>
        <p:xfrm>
          <a:off x="776880" y="1246226"/>
          <a:ext cx="8568732" cy="941070"/>
        </p:xfrm>
        <a:graphic>
          <a:graphicData uri="http://schemas.openxmlformats.org/drawingml/2006/table">
            <a:tbl>
              <a:tblPr/>
              <a:tblGrid>
                <a:gridCol w="714061"/>
                <a:gridCol w="714061"/>
                <a:gridCol w="714061"/>
                <a:gridCol w="714061"/>
                <a:gridCol w="714061"/>
                <a:gridCol w="714061"/>
                <a:gridCol w="714061"/>
                <a:gridCol w="714061"/>
                <a:gridCol w="714061"/>
                <a:gridCol w="714061"/>
                <a:gridCol w="714061"/>
                <a:gridCol w="714061"/>
              </a:tblGrid>
              <a:tr h="219075">
                <a:tc rowSpan="3" grid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목표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테스트 결과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선택적복지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결과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9075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CPU 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사용률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(%) - 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임계시점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rtl="0" fontAlgn="ctr"/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9075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 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기준</a:t>
                      </a:r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응답시간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 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기준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기준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응답시간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성능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자원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선택적복지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임계</a:t>
                      </a:r>
                      <a:endParaRPr lang="ko-KR" altLang="en-US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측정</a:t>
                      </a:r>
                      <a:endParaRPr lang="en-US" altLang="ko-KR" sz="9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측정</a:t>
                      </a:r>
                      <a:endParaRPr lang="ko-KR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885</a:t>
                      </a:r>
                      <a:endParaRPr lang="en-US" altLang="ko-KR" sz="9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287</a:t>
                      </a:r>
                      <a:endParaRPr lang="en-US" altLang="ko-KR" sz="9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0.20</a:t>
                      </a:r>
                      <a:endParaRPr lang="en-US" altLang="ko-KR" sz="9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9.6</a:t>
                      </a:r>
                      <a:endParaRPr lang="ko-KR" alt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44.2</a:t>
                      </a:r>
                      <a:endParaRPr lang="ko-KR" alt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97.2</a:t>
                      </a:r>
                      <a:endParaRPr lang="ko-KR" alt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달성</a:t>
                      </a:r>
                      <a:endParaRPr lang="ko-KR" alt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임계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(DB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 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CPU)</a:t>
                      </a:r>
                      <a:endParaRPr lang="ko-KR" alt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9" y="2418148"/>
            <a:ext cx="2916236" cy="1375462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23" name="모서리가 둥근 사각형 설명선 17"/>
          <p:cNvSpPr>
            <a:spLocks noChangeArrowheads="1"/>
          </p:cNvSpPr>
          <p:nvPr/>
        </p:nvSpPr>
        <p:spPr bwMode="auto">
          <a:xfrm>
            <a:off x="1877696" y="3181237"/>
            <a:ext cx="1233471" cy="313643"/>
          </a:xfrm>
          <a:prstGeom prst="wedgeRoundRectCallout">
            <a:avLst>
              <a:gd name="adj1" fmla="val -7576"/>
              <a:gd name="adj2" fmla="val -271079"/>
              <a:gd name="adj3" fmla="val 16667"/>
            </a:avLst>
          </a:prstGeom>
          <a:solidFill>
            <a:srgbClr val="99CCFF"/>
          </a:solidFill>
          <a:ln w="25400" algn="ctr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800" b="1" dirty="0">
                <a:ea typeface="맑은 고딕" pitchFamily="50" charset="-127"/>
              </a:rPr>
              <a:t>최대 </a:t>
            </a:r>
            <a:r>
              <a:rPr lang="ko-KR" altLang="en-US" sz="800" b="1" dirty="0" smtClean="0">
                <a:ea typeface="맑은 고딕" pitchFamily="50" charset="-127"/>
              </a:rPr>
              <a:t>처리량</a:t>
            </a:r>
            <a:r>
              <a:rPr lang="en-US" altLang="ko-KR" sz="800" b="1" dirty="0" smtClean="0">
                <a:ea typeface="맑은 고딕" pitchFamily="50" charset="-127"/>
              </a:rPr>
              <a:t>(WAS)</a:t>
            </a:r>
            <a:r>
              <a:rPr lang="ko-KR" altLang="en-US" sz="800" b="1" dirty="0" smtClean="0">
                <a:ea typeface="맑은 고딕" pitchFamily="50" charset="-127"/>
              </a:rPr>
              <a:t> </a:t>
            </a:r>
            <a:endParaRPr lang="en-US" altLang="ko-KR" sz="800" b="1" dirty="0">
              <a:ea typeface="맑은 고딕" pitchFamily="50" charset="-127"/>
            </a:endParaRPr>
          </a:p>
          <a:p>
            <a:pPr algn="ctr">
              <a:defRPr/>
            </a:pPr>
            <a:r>
              <a:rPr lang="en-US" altLang="ko-KR" sz="800" b="1" dirty="0" smtClean="0">
                <a:ea typeface="맑은 고딕" pitchFamily="50" charset="-127"/>
              </a:rPr>
              <a:t>885TPS</a:t>
            </a:r>
            <a:endParaRPr lang="en-US" altLang="ko-KR" sz="800" b="1" dirty="0"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406" y="2418147"/>
            <a:ext cx="2788919" cy="1367853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25" name="모서리가 둥근 사각형 설명선 17"/>
          <p:cNvSpPr>
            <a:spLocks noChangeArrowheads="1"/>
          </p:cNvSpPr>
          <p:nvPr/>
        </p:nvSpPr>
        <p:spPr bwMode="auto">
          <a:xfrm>
            <a:off x="4787870" y="3181237"/>
            <a:ext cx="1215070" cy="313643"/>
          </a:xfrm>
          <a:prstGeom prst="wedgeRoundRectCallout">
            <a:avLst>
              <a:gd name="adj1" fmla="val -7576"/>
              <a:gd name="adj2" fmla="val -271079"/>
              <a:gd name="adj3" fmla="val 16667"/>
            </a:avLst>
          </a:prstGeom>
          <a:solidFill>
            <a:srgbClr val="99CCFF"/>
          </a:solidFill>
          <a:ln w="25400" algn="ctr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800" b="1" dirty="0">
                <a:ea typeface="맑은 고딕" pitchFamily="50" charset="-127"/>
              </a:rPr>
              <a:t>최대 </a:t>
            </a:r>
            <a:r>
              <a:rPr lang="ko-KR" altLang="en-US" sz="800" b="1" dirty="0" smtClean="0">
                <a:ea typeface="맑은 고딕" pitchFamily="50" charset="-127"/>
              </a:rPr>
              <a:t>처리량</a:t>
            </a:r>
            <a:r>
              <a:rPr lang="en-US" altLang="ko-KR" sz="800" b="1" dirty="0" smtClean="0">
                <a:ea typeface="맑은 고딕" pitchFamily="50" charset="-127"/>
              </a:rPr>
              <a:t>(</a:t>
            </a:r>
            <a:r>
              <a:rPr lang="ko-KR" altLang="en-US" sz="800" b="1" dirty="0" smtClean="0">
                <a:ea typeface="맑은 고딕" pitchFamily="50" charset="-127"/>
              </a:rPr>
              <a:t>화면</a:t>
            </a:r>
            <a:r>
              <a:rPr lang="en-US" altLang="ko-KR" sz="800" b="1" dirty="0" smtClean="0">
                <a:ea typeface="맑은 고딕" pitchFamily="50" charset="-127"/>
              </a:rPr>
              <a:t>)</a:t>
            </a:r>
            <a:r>
              <a:rPr lang="ko-KR" altLang="en-US" sz="800" b="1" dirty="0" smtClean="0">
                <a:ea typeface="맑은 고딕" pitchFamily="50" charset="-127"/>
              </a:rPr>
              <a:t> </a:t>
            </a:r>
            <a:endParaRPr lang="en-US" altLang="ko-KR" sz="800" b="1" dirty="0">
              <a:ea typeface="맑은 고딕" pitchFamily="50" charset="-127"/>
            </a:endParaRPr>
          </a:p>
          <a:p>
            <a:pPr algn="ctr">
              <a:defRPr/>
            </a:pPr>
            <a:r>
              <a:rPr lang="en-US" altLang="ko-KR" sz="800" b="1" dirty="0" smtClean="0">
                <a:ea typeface="맑은 고딕" pitchFamily="50" charset="-127"/>
              </a:rPr>
              <a:t>287TPS</a:t>
            </a:r>
            <a:endParaRPr lang="en-US" altLang="ko-KR" sz="800" b="1" dirty="0">
              <a:ea typeface="맑은 고딕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rcRect b="49399"/>
          <a:stretch/>
        </p:blipFill>
        <p:spPr>
          <a:xfrm>
            <a:off x="776289" y="4072907"/>
            <a:ext cx="5761036" cy="1895959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cxnSp>
        <p:nvCxnSpPr>
          <p:cNvPr id="14" name="직선 연결선 13"/>
          <p:cNvCxnSpPr/>
          <p:nvPr/>
        </p:nvCxnSpPr>
        <p:spPr bwMode="auto">
          <a:xfrm>
            <a:off x="4011827" y="4088973"/>
            <a:ext cx="0" cy="183600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</p:spPr>
      </p:cxnSp>
      <p:sp>
        <p:nvSpPr>
          <p:cNvPr id="27" name="모서리가 둥근 사각형 설명선 17"/>
          <p:cNvSpPr>
            <a:spLocks noChangeArrowheads="1"/>
          </p:cNvSpPr>
          <p:nvPr/>
        </p:nvSpPr>
        <p:spPr bwMode="auto">
          <a:xfrm>
            <a:off x="1681798" y="4803550"/>
            <a:ext cx="855119" cy="369966"/>
          </a:xfrm>
          <a:prstGeom prst="wedgeRoundRectCallout">
            <a:avLst>
              <a:gd name="adj1" fmla="val 44007"/>
              <a:gd name="adj2" fmla="val 156815"/>
              <a:gd name="adj3" fmla="val 16667"/>
            </a:avLst>
          </a:prstGeom>
          <a:solidFill>
            <a:srgbClr val="FFCCCC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800" b="1" dirty="0" err="1" smtClean="0">
                <a:ea typeface="맑은 고딕" pitchFamily="50" charset="-127"/>
              </a:rPr>
              <a:t>Sscard</a:t>
            </a:r>
            <a:r>
              <a:rPr lang="en-US" altLang="ko-KR" sz="800" b="1" dirty="0" smtClean="0">
                <a:ea typeface="맑은 고딕" pitchFamily="50" charset="-127"/>
              </a:rPr>
              <a:t> </a:t>
            </a:r>
            <a:r>
              <a:rPr lang="ko-KR" altLang="en-US" sz="800" b="1" dirty="0" smtClean="0">
                <a:ea typeface="맑은 고딕" pitchFamily="50" charset="-127"/>
              </a:rPr>
              <a:t>로그인</a:t>
            </a:r>
            <a:endParaRPr lang="en-US" altLang="ko-KR" sz="800" b="1" dirty="0" smtClean="0">
              <a:ea typeface="맑은 고딕" pitchFamily="50" charset="-127"/>
            </a:endParaRPr>
          </a:p>
          <a:p>
            <a:pPr algn="ctr"/>
            <a:r>
              <a:rPr lang="ko-KR" altLang="en-US" sz="800" b="1" dirty="0" smtClean="0">
                <a:ea typeface="맑은 고딕" pitchFamily="50" charset="-127"/>
              </a:rPr>
              <a:t>평균 </a:t>
            </a:r>
            <a:r>
              <a:rPr lang="en-US" altLang="ko-KR" sz="800" b="1" dirty="0" smtClean="0">
                <a:ea typeface="맑은 고딕" pitchFamily="50" charset="-127"/>
              </a:rPr>
              <a:t>0.62</a:t>
            </a:r>
            <a:r>
              <a:rPr lang="ko-KR" altLang="en-US" sz="800" b="1" dirty="0" smtClean="0">
                <a:ea typeface="맑은 고딕" pitchFamily="50" charset="-127"/>
              </a:rPr>
              <a:t>초</a:t>
            </a:r>
            <a:endParaRPr lang="en-US" altLang="ko-KR" sz="800" b="1" dirty="0">
              <a:ea typeface="맑은 고딕" pitchFamily="50" charset="-127"/>
            </a:endParaRPr>
          </a:p>
        </p:txBody>
      </p:sp>
      <p:sp>
        <p:nvSpPr>
          <p:cNvPr id="28" name="모서리가 둥근 사각형 설명선 17"/>
          <p:cNvSpPr>
            <a:spLocks noChangeArrowheads="1"/>
          </p:cNvSpPr>
          <p:nvPr/>
        </p:nvSpPr>
        <p:spPr bwMode="auto">
          <a:xfrm>
            <a:off x="2485049" y="4368528"/>
            <a:ext cx="1059675" cy="381969"/>
          </a:xfrm>
          <a:prstGeom prst="wedgeRoundRectCallout">
            <a:avLst>
              <a:gd name="adj1" fmla="val 52699"/>
              <a:gd name="adj2" fmla="val 227197"/>
              <a:gd name="adj3" fmla="val 16667"/>
            </a:avLst>
          </a:prstGeom>
          <a:solidFill>
            <a:srgbClr val="FFCCCC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800" b="1" dirty="0" err="1" smtClean="0">
                <a:ea typeface="맑은 고딕" pitchFamily="50" charset="-127"/>
              </a:rPr>
              <a:t>Cadmin</a:t>
            </a:r>
            <a:r>
              <a:rPr lang="en-US" altLang="ko-KR" sz="800" b="1" dirty="0" smtClean="0">
                <a:ea typeface="맑은 고딕" pitchFamily="50" charset="-127"/>
              </a:rPr>
              <a:t> </a:t>
            </a:r>
            <a:r>
              <a:rPr lang="ko-KR" altLang="en-US" sz="800" b="1" dirty="0" smtClean="0">
                <a:ea typeface="맑은 고딕" pitchFamily="50" charset="-127"/>
              </a:rPr>
              <a:t>로그인</a:t>
            </a:r>
            <a:r>
              <a:rPr lang="en-US" altLang="ko-KR" sz="800" b="1" dirty="0" smtClean="0">
                <a:ea typeface="맑은 고딕" pitchFamily="50" charset="-127"/>
              </a:rPr>
              <a:t>,</a:t>
            </a:r>
            <a:r>
              <a:rPr lang="ko-KR" altLang="en-US" sz="800" b="1" dirty="0" smtClean="0">
                <a:ea typeface="맑은 고딕" pitchFamily="50" charset="-127"/>
              </a:rPr>
              <a:t>메인</a:t>
            </a:r>
            <a:endParaRPr lang="en-US" altLang="ko-KR" sz="800" b="1" dirty="0" smtClean="0">
              <a:ea typeface="맑은 고딕" pitchFamily="50" charset="-127"/>
            </a:endParaRPr>
          </a:p>
          <a:p>
            <a:pPr algn="ctr"/>
            <a:r>
              <a:rPr lang="ko-KR" altLang="en-US" sz="800" b="1" dirty="0" smtClean="0">
                <a:ea typeface="맑은 고딕" pitchFamily="50" charset="-127"/>
              </a:rPr>
              <a:t>평균 </a:t>
            </a:r>
            <a:r>
              <a:rPr lang="en-US" altLang="ko-KR" sz="800" b="1" dirty="0" smtClean="0">
                <a:ea typeface="맑은 고딕" pitchFamily="50" charset="-127"/>
              </a:rPr>
              <a:t>0.75</a:t>
            </a:r>
            <a:r>
              <a:rPr lang="ko-KR" altLang="en-US" sz="800" b="1" dirty="0" smtClean="0">
                <a:ea typeface="맑은 고딕" pitchFamily="50" charset="-127"/>
              </a:rPr>
              <a:t>초</a:t>
            </a:r>
            <a:endParaRPr lang="en-US" altLang="ko-KR" sz="800" b="1" dirty="0">
              <a:ea typeface="맑은 고딕" pitchFamily="50" charset="-127"/>
            </a:endParaRPr>
          </a:p>
        </p:txBody>
      </p:sp>
      <p:sp>
        <p:nvSpPr>
          <p:cNvPr id="29" name="모서리가 둥근 사각형 설명선 17"/>
          <p:cNvSpPr>
            <a:spLocks noChangeArrowheads="1"/>
          </p:cNvSpPr>
          <p:nvPr/>
        </p:nvSpPr>
        <p:spPr bwMode="auto">
          <a:xfrm>
            <a:off x="4110236" y="4088973"/>
            <a:ext cx="692209" cy="233854"/>
          </a:xfrm>
          <a:prstGeom prst="wedgeRoundRectCallout">
            <a:avLst>
              <a:gd name="adj1" fmla="val -65555"/>
              <a:gd name="adj2" fmla="val 144944"/>
              <a:gd name="adj3" fmla="val 16667"/>
            </a:avLst>
          </a:prstGeom>
          <a:solidFill>
            <a:srgbClr val="FFCCCC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800" b="1" smtClean="0">
                <a:ea typeface="맑은 고딕" pitchFamily="50" charset="-127"/>
              </a:rPr>
              <a:t>임계점</a:t>
            </a:r>
            <a:endParaRPr lang="en-US" altLang="ko-KR" sz="800" b="1" dirty="0">
              <a:ea typeface="맑은 고딕" pitchFamily="50" charset="-127"/>
            </a:endParaRPr>
          </a:p>
        </p:txBody>
      </p:sp>
      <p:sp>
        <p:nvSpPr>
          <p:cNvPr id="32" name="텍스트 개체 틀 4"/>
          <p:cNvSpPr txBox="1">
            <a:spLocks/>
          </p:cNvSpPr>
          <p:nvPr/>
        </p:nvSpPr>
        <p:spPr>
          <a:xfrm>
            <a:off x="314576" y="510987"/>
            <a:ext cx="5891819" cy="414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r>
              <a:rPr lang="en-US" altLang="ko-KR" sz="2200" dirty="0">
                <a:latin typeface="+mj-ea"/>
                <a:ea typeface="+mj-ea"/>
              </a:rPr>
              <a:t>8</a:t>
            </a:r>
            <a:r>
              <a:rPr lang="en-US" altLang="ko-KR" sz="2200" dirty="0" smtClean="0">
                <a:latin typeface="+mj-ea"/>
                <a:ea typeface="+mj-ea"/>
              </a:rPr>
              <a:t>. </a:t>
            </a:r>
            <a:r>
              <a:rPr lang="ko-KR" altLang="en-US" sz="2200" dirty="0" smtClean="0">
                <a:latin typeface="+mj-ea"/>
                <a:ea typeface="+mj-ea"/>
              </a:rPr>
              <a:t>테스트 결</a:t>
            </a:r>
            <a:r>
              <a:rPr lang="ko-KR" altLang="en-US" sz="2200" dirty="0">
                <a:latin typeface="+mj-ea"/>
                <a:ea typeface="+mj-ea"/>
              </a:rPr>
              <a:t>과 </a:t>
            </a:r>
            <a:r>
              <a:rPr lang="ko-KR" altLang="en-US" sz="2200" dirty="0" smtClean="0">
                <a:latin typeface="+mj-ea"/>
                <a:ea typeface="+mj-ea"/>
              </a:rPr>
              <a:t>상세 </a:t>
            </a:r>
            <a:r>
              <a:rPr lang="en-US" altLang="ko-KR" sz="2200" dirty="0" smtClean="0">
                <a:latin typeface="+mj-ea"/>
                <a:ea typeface="+mj-ea"/>
              </a:rPr>
              <a:t>– 2) </a:t>
            </a:r>
            <a:r>
              <a:rPr lang="ko-KR" altLang="en-US" sz="2200" dirty="0" smtClean="0">
                <a:latin typeface="+mj-ea"/>
                <a:ea typeface="+mj-ea"/>
              </a:rPr>
              <a:t>임계성능</a:t>
            </a:r>
            <a:endParaRPr lang="en-US" sz="2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4127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09" y="1268413"/>
            <a:ext cx="8632804" cy="4537076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12808" y="964367"/>
            <a:ext cx="7977238" cy="30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3231" bIns="33231"/>
          <a:lstStyle/>
          <a:p>
            <a:pPr>
              <a:lnSpc>
                <a:spcPct val="120000"/>
              </a:lnSpc>
              <a:defRPr/>
            </a:pPr>
            <a:r>
              <a:rPr kumimoji="0" lang="ko-KR" altLang="en-US" sz="1292" b="1" kern="0" dirty="0">
                <a:solidFill>
                  <a:prstClr val="black"/>
                </a:solidFill>
                <a:ea typeface="맑은 고딕" pitchFamily="50" charset="-127"/>
              </a:rPr>
              <a:t>▣ </a:t>
            </a:r>
            <a:r>
              <a:rPr kumimoji="0" lang="ko-KR" altLang="en-US" sz="1292" b="1" kern="0" dirty="0" smtClean="0">
                <a:solidFill>
                  <a:prstClr val="black"/>
                </a:solidFill>
                <a:ea typeface="맑은 고딕" pitchFamily="50" charset="-127"/>
              </a:rPr>
              <a:t>자원사용률</a:t>
            </a:r>
            <a:endParaRPr kumimoji="0" lang="en-US" altLang="ko-KR" sz="1292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326292" y="2097712"/>
            <a:ext cx="6166753" cy="639426"/>
          </a:xfrm>
          <a:prstGeom prst="rect">
            <a:avLst/>
          </a:prstGeom>
          <a:solidFill>
            <a:schemeClr val="accent5">
              <a:lumMod val="20000"/>
              <a:lumOff val="80000"/>
              <a:alpha val="1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ko-KR" altLang="en-US" sz="831" b="1">
                <a:solidFill>
                  <a:schemeClr val="accent5">
                    <a:lumMod val="75000"/>
                  </a:schemeClr>
                </a:solidFill>
              </a:rPr>
              <a:t>측정구간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1326292" y="3297625"/>
            <a:ext cx="6166753" cy="1064635"/>
          </a:xfrm>
          <a:prstGeom prst="rect">
            <a:avLst/>
          </a:prstGeom>
          <a:solidFill>
            <a:schemeClr val="accent5">
              <a:lumMod val="20000"/>
              <a:lumOff val="80000"/>
              <a:alpha val="1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ko-KR" altLang="en-US" sz="831" b="1">
                <a:solidFill>
                  <a:schemeClr val="accent5">
                    <a:lumMod val="75000"/>
                  </a:schemeClr>
                </a:solidFill>
              </a:rPr>
              <a:t>측정구간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1333912" y="4793440"/>
            <a:ext cx="6166753" cy="999321"/>
          </a:xfrm>
          <a:prstGeom prst="rect">
            <a:avLst/>
          </a:prstGeom>
          <a:solidFill>
            <a:schemeClr val="accent5">
              <a:lumMod val="20000"/>
              <a:lumOff val="80000"/>
              <a:alpha val="1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ko-KR" altLang="en-US" sz="831" b="1">
                <a:solidFill>
                  <a:schemeClr val="accent5">
                    <a:lumMod val="75000"/>
                  </a:schemeClr>
                </a:solidFill>
              </a:rPr>
              <a:t>측정구간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825441" y="5790039"/>
            <a:ext cx="2089844" cy="2308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16616" rIns="16616">
            <a:spAutoFit/>
          </a:bodyPr>
          <a:lstStyle>
            <a:defPPr>
              <a:defRPr lang="en-US"/>
            </a:defPPr>
            <a:lvl1pPr marL="167058" indent="-167058" defTabSz="669698" latinLnBrk="0">
              <a:spcAft>
                <a:spcPct val="20000"/>
              </a:spcAft>
              <a:buClr>
                <a:srgbClr val="FF0000"/>
              </a:buClr>
              <a:buFont typeface="Wingdings" pitchFamily="2" charset="2"/>
              <a:buChar char="v"/>
              <a:defRPr kumimoji="0" sz="900" b="1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r>
              <a:rPr lang="ko-KR" altLang="en-US" dirty="0"/>
              <a:t>측정시간</a:t>
            </a:r>
            <a:r>
              <a:rPr lang="en-US" altLang="ko-KR" dirty="0"/>
              <a:t>: </a:t>
            </a:r>
            <a:r>
              <a:rPr lang="en-US" altLang="ko-KR" dirty="0" smtClean="0"/>
              <a:t>06/29 16:27~17:07</a:t>
            </a:r>
            <a:endParaRPr lang="ko-KR" altLang="en-US" dirty="0"/>
          </a:p>
        </p:txBody>
      </p:sp>
      <p:sp>
        <p:nvSpPr>
          <p:cNvPr id="32" name="Rectangle 751"/>
          <p:cNvSpPr>
            <a:spLocks noChangeArrowheads="1"/>
          </p:cNvSpPr>
          <p:nvPr/>
        </p:nvSpPr>
        <p:spPr bwMode="auto">
          <a:xfrm>
            <a:off x="6629401" y="1482177"/>
            <a:ext cx="848405" cy="207150"/>
          </a:xfrm>
          <a:prstGeom prst="rec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46030" rIns="0" bIns="46030" anchor="ctr"/>
          <a:lstStyle/>
          <a:p>
            <a:pPr algn="ctr" eaLnBrk="0" latin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0" lang="ko-KR" altLang="en-US" sz="700" b="1" dirty="0">
                <a:solidFill>
                  <a:srgbClr val="080808"/>
                </a:solidFill>
                <a:ea typeface="맑은 고딕" pitchFamily="50" charset="-127"/>
                <a:cs typeface="Arial" pitchFamily="34" charset="0"/>
              </a:rPr>
              <a:t>평균사용률 </a:t>
            </a:r>
            <a:r>
              <a:rPr kumimoji="0" lang="en-US" altLang="ko-KR" sz="700" b="1" dirty="0">
                <a:solidFill>
                  <a:srgbClr val="080808"/>
                </a:solidFill>
                <a:ea typeface="맑은 고딕" pitchFamily="50" charset="-127"/>
                <a:cs typeface="Arial" pitchFamily="34" charset="0"/>
              </a:rPr>
              <a:t>: </a:t>
            </a:r>
            <a:r>
              <a:rPr kumimoji="0" lang="en-US" altLang="ko-KR" sz="700" b="1" dirty="0" smtClean="0">
                <a:solidFill>
                  <a:srgbClr val="080808"/>
                </a:solidFill>
                <a:ea typeface="맑은 고딕" pitchFamily="50" charset="-127"/>
                <a:cs typeface="Arial" pitchFamily="34" charset="0"/>
              </a:rPr>
              <a:t>9.6%</a:t>
            </a:r>
            <a:endParaRPr kumimoji="0" lang="ko-KR" altLang="en-US" sz="700" b="1" dirty="0">
              <a:solidFill>
                <a:srgbClr val="080808"/>
              </a:solidFill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4" name="Rectangle 751"/>
          <p:cNvSpPr>
            <a:spLocks noChangeArrowheads="1"/>
          </p:cNvSpPr>
          <p:nvPr/>
        </p:nvSpPr>
        <p:spPr bwMode="auto">
          <a:xfrm>
            <a:off x="6637021" y="2868172"/>
            <a:ext cx="848405" cy="207150"/>
          </a:xfrm>
          <a:prstGeom prst="rec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46030" rIns="0" bIns="46030" anchor="ctr"/>
          <a:lstStyle/>
          <a:p>
            <a:pPr algn="ctr" eaLnBrk="0" latin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0" lang="ko-KR" altLang="en-US" sz="700" b="1" dirty="0">
                <a:solidFill>
                  <a:srgbClr val="080808"/>
                </a:solidFill>
                <a:ea typeface="맑은 고딕" pitchFamily="50" charset="-127"/>
                <a:cs typeface="Arial" pitchFamily="34" charset="0"/>
              </a:rPr>
              <a:t>평균사용률 </a:t>
            </a:r>
            <a:r>
              <a:rPr kumimoji="0" lang="en-US" altLang="ko-KR" sz="700" b="1" dirty="0">
                <a:solidFill>
                  <a:srgbClr val="080808"/>
                </a:solidFill>
                <a:ea typeface="맑은 고딕" pitchFamily="50" charset="-127"/>
                <a:cs typeface="Arial" pitchFamily="34" charset="0"/>
              </a:rPr>
              <a:t>: </a:t>
            </a:r>
            <a:r>
              <a:rPr kumimoji="0" lang="en-US" altLang="ko-KR" sz="700" b="1" dirty="0" smtClean="0">
                <a:solidFill>
                  <a:srgbClr val="080808"/>
                </a:solidFill>
                <a:ea typeface="맑은 고딕" pitchFamily="50" charset="-127"/>
                <a:cs typeface="Arial" pitchFamily="34" charset="0"/>
              </a:rPr>
              <a:t>44.2%</a:t>
            </a:r>
            <a:endParaRPr kumimoji="0" lang="ko-KR" altLang="en-US" sz="700" b="1" dirty="0">
              <a:solidFill>
                <a:srgbClr val="080808"/>
              </a:solidFill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5" name="Rectangle 751"/>
          <p:cNvSpPr>
            <a:spLocks noChangeArrowheads="1"/>
          </p:cNvSpPr>
          <p:nvPr/>
        </p:nvSpPr>
        <p:spPr bwMode="auto">
          <a:xfrm>
            <a:off x="6644641" y="4517162"/>
            <a:ext cx="848405" cy="207150"/>
          </a:xfrm>
          <a:prstGeom prst="rec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46030" rIns="0" bIns="46030" anchor="ctr"/>
          <a:lstStyle/>
          <a:p>
            <a:pPr algn="ctr" eaLnBrk="0" latin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0" lang="ko-KR" altLang="en-US" sz="700" b="1" dirty="0">
                <a:solidFill>
                  <a:srgbClr val="080808"/>
                </a:solidFill>
                <a:ea typeface="맑은 고딕" pitchFamily="50" charset="-127"/>
                <a:cs typeface="Arial" pitchFamily="34" charset="0"/>
              </a:rPr>
              <a:t>평균사용률 </a:t>
            </a:r>
            <a:r>
              <a:rPr kumimoji="0" lang="en-US" altLang="ko-KR" sz="700" b="1" dirty="0">
                <a:solidFill>
                  <a:srgbClr val="080808"/>
                </a:solidFill>
                <a:ea typeface="맑은 고딕" pitchFamily="50" charset="-127"/>
                <a:cs typeface="Arial" pitchFamily="34" charset="0"/>
              </a:rPr>
              <a:t>: </a:t>
            </a:r>
            <a:r>
              <a:rPr kumimoji="0" lang="en-US" altLang="ko-KR" sz="700" b="1" dirty="0" smtClean="0">
                <a:solidFill>
                  <a:srgbClr val="080808"/>
                </a:solidFill>
                <a:ea typeface="맑은 고딕" pitchFamily="50" charset="-127"/>
                <a:cs typeface="Arial" pitchFamily="34" charset="0"/>
              </a:rPr>
              <a:t>97.2%</a:t>
            </a:r>
            <a:endParaRPr kumimoji="0" lang="ko-KR" altLang="en-US" sz="700" b="1" dirty="0">
              <a:solidFill>
                <a:srgbClr val="080808"/>
              </a:solidFill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3660555" y="2917127"/>
            <a:ext cx="1265672" cy="209744"/>
          </a:xfrm>
          <a:prstGeom prst="roundRect">
            <a:avLst/>
          </a:prstGeom>
          <a:solidFill>
            <a:srgbClr val="00B0F0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err="1" smtClean="0">
                <a:solidFill>
                  <a:schemeClr val="bg1"/>
                </a:solidFill>
                <a:ea typeface="맑은 고딕" pitchFamily="50" charset="-127"/>
              </a:rPr>
              <a:t>선택적복지</a:t>
            </a:r>
            <a:r>
              <a:rPr lang="ko-KR" altLang="en-US" sz="800" b="1" dirty="0" smtClean="0">
                <a:solidFill>
                  <a:schemeClr val="bg1"/>
                </a:solidFill>
                <a:ea typeface="맑은 고딕" pitchFamily="50" charset="-127"/>
              </a:rPr>
              <a:t> </a:t>
            </a:r>
            <a:r>
              <a:rPr lang="en-US" altLang="ko-KR" sz="800" b="1" dirty="0" smtClean="0">
                <a:solidFill>
                  <a:schemeClr val="bg1"/>
                </a:solidFill>
                <a:ea typeface="맑은 고딕" pitchFamily="50" charset="-127"/>
              </a:rPr>
              <a:t>WAS</a:t>
            </a:r>
            <a:endParaRPr lang="en-US" sz="800" b="1" dirty="0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3660555" y="1563235"/>
            <a:ext cx="1265672" cy="209744"/>
          </a:xfrm>
          <a:prstGeom prst="roundRect">
            <a:avLst/>
          </a:prstGeom>
          <a:solidFill>
            <a:srgbClr val="00B0F0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err="1" smtClean="0">
                <a:solidFill>
                  <a:schemeClr val="bg1"/>
                </a:solidFill>
                <a:ea typeface="맑은 고딕" pitchFamily="50" charset="-127"/>
              </a:rPr>
              <a:t>선택적복지</a:t>
            </a:r>
            <a:r>
              <a:rPr lang="ko-KR" altLang="en-US" sz="800" b="1" dirty="0" smtClean="0">
                <a:solidFill>
                  <a:schemeClr val="bg1"/>
                </a:solidFill>
                <a:ea typeface="맑은 고딕" pitchFamily="50" charset="-127"/>
              </a:rPr>
              <a:t> </a:t>
            </a:r>
            <a:r>
              <a:rPr lang="en-US" altLang="ko-KR" sz="800" b="1" dirty="0">
                <a:solidFill>
                  <a:schemeClr val="bg1"/>
                </a:solidFill>
                <a:ea typeface="맑은 고딕" pitchFamily="50" charset="-127"/>
              </a:rPr>
              <a:t>WEB</a:t>
            </a:r>
            <a:endParaRPr lang="en-US" sz="800" b="1" dirty="0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3628513" y="4493078"/>
            <a:ext cx="1265672" cy="209744"/>
          </a:xfrm>
          <a:prstGeom prst="roundRect">
            <a:avLst/>
          </a:prstGeom>
          <a:solidFill>
            <a:srgbClr val="00B0F0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err="1" smtClean="0">
                <a:solidFill>
                  <a:schemeClr val="bg1"/>
                </a:solidFill>
                <a:ea typeface="맑은 고딕" pitchFamily="50" charset="-127"/>
              </a:rPr>
              <a:t>선택적복지</a:t>
            </a:r>
            <a:r>
              <a:rPr lang="ko-KR" altLang="en-US" sz="800" b="1" dirty="0" smtClean="0">
                <a:solidFill>
                  <a:schemeClr val="bg1"/>
                </a:solidFill>
                <a:ea typeface="맑은 고딕" pitchFamily="50" charset="-127"/>
              </a:rPr>
              <a:t> </a:t>
            </a:r>
            <a:r>
              <a:rPr lang="en-US" altLang="ko-KR" sz="800" b="1" dirty="0">
                <a:solidFill>
                  <a:schemeClr val="bg1"/>
                </a:solidFill>
                <a:ea typeface="맑은 고딕" pitchFamily="50" charset="-127"/>
              </a:rPr>
              <a:t>DB</a:t>
            </a:r>
            <a:endParaRPr lang="en-US" sz="800" b="1" dirty="0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24" name="모서리가 둥근 사각형 설명선 17"/>
          <p:cNvSpPr>
            <a:spLocks noChangeArrowheads="1"/>
          </p:cNvSpPr>
          <p:nvPr/>
        </p:nvSpPr>
        <p:spPr bwMode="auto">
          <a:xfrm>
            <a:off x="5824671" y="5073925"/>
            <a:ext cx="1097922" cy="438350"/>
          </a:xfrm>
          <a:prstGeom prst="wedgeRoundRectCallout">
            <a:avLst>
              <a:gd name="adj1" fmla="val -104980"/>
              <a:gd name="adj2" fmla="val -83505"/>
              <a:gd name="adj3" fmla="val 16667"/>
            </a:avLst>
          </a:prstGeom>
          <a:solidFill>
            <a:srgbClr val="FFCCCC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800" b="1" dirty="0" smtClean="0">
                <a:ea typeface="맑은 고딕" pitchFamily="50" charset="-127"/>
              </a:rPr>
              <a:t>DB</a:t>
            </a:r>
            <a:r>
              <a:rPr lang="ko-KR" altLang="en-US" sz="800" b="1" dirty="0" smtClean="0">
                <a:ea typeface="맑은 고딕" pitchFamily="50" charset="-127"/>
              </a:rPr>
              <a:t>서버 </a:t>
            </a:r>
            <a:r>
              <a:rPr lang="en-US" altLang="ko-KR" sz="800" b="1" dirty="0" smtClean="0">
                <a:ea typeface="맑은 고딕" pitchFamily="50" charset="-127"/>
              </a:rPr>
              <a:t>CPU </a:t>
            </a:r>
            <a:r>
              <a:rPr lang="en-US" altLang="ko-KR" sz="800" b="1" dirty="0">
                <a:ea typeface="맑은 고딕" pitchFamily="50" charset="-127"/>
              </a:rPr>
              <a:t>100%</a:t>
            </a:r>
          </a:p>
          <a:p>
            <a:pPr algn="ctr"/>
            <a:r>
              <a:rPr lang="ko-KR" altLang="en-US" sz="800" b="1" dirty="0">
                <a:ea typeface="맑은 고딕" pitchFamily="50" charset="-127"/>
              </a:rPr>
              <a:t>임계도달</a:t>
            </a:r>
            <a:endParaRPr lang="en-US" altLang="ko-KR" sz="800" b="1" dirty="0">
              <a:ea typeface="맑은 고딕" pitchFamily="50" charset="-127"/>
            </a:endParaRPr>
          </a:p>
        </p:txBody>
      </p:sp>
      <p:sp>
        <p:nvSpPr>
          <p:cNvPr id="25" name="텍스트 개체 틀 4"/>
          <p:cNvSpPr txBox="1">
            <a:spLocks/>
          </p:cNvSpPr>
          <p:nvPr/>
        </p:nvSpPr>
        <p:spPr>
          <a:xfrm>
            <a:off x="314576" y="510987"/>
            <a:ext cx="5891819" cy="414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r>
              <a:rPr lang="en-US" altLang="ko-KR" sz="2200" dirty="0">
                <a:latin typeface="+mj-ea"/>
                <a:ea typeface="+mj-ea"/>
              </a:rPr>
              <a:t>8</a:t>
            </a:r>
            <a:r>
              <a:rPr lang="en-US" altLang="ko-KR" sz="2200" dirty="0" smtClean="0">
                <a:latin typeface="+mj-ea"/>
                <a:ea typeface="+mj-ea"/>
              </a:rPr>
              <a:t>. </a:t>
            </a:r>
            <a:r>
              <a:rPr lang="ko-KR" altLang="en-US" sz="2200" dirty="0" smtClean="0">
                <a:latin typeface="+mj-ea"/>
                <a:ea typeface="+mj-ea"/>
              </a:rPr>
              <a:t>테스트 결</a:t>
            </a:r>
            <a:r>
              <a:rPr lang="ko-KR" altLang="en-US" sz="2200" dirty="0">
                <a:latin typeface="+mj-ea"/>
                <a:ea typeface="+mj-ea"/>
              </a:rPr>
              <a:t>과 </a:t>
            </a:r>
            <a:r>
              <a:rPr lang="ko-KR" altLang="en-US" sz="2200" dirty="0" smtClean="0">
                <a:latin typeface="+mj-ea"/>
                <a:ea typeface="+mj-ea"/>
              </a:rPr>
              <a:t>상세 </a:t>
            </a:r>
            <a:r>
              <a:rPr lang="en-US" altLang="ko-KR" sz="2200" dirty="0" smtClean="0">
                <a:latin typeface="+mj-ea"/>
                <a:ea typeface="+mj-ea"/>
              </a:rPr>
              <a:t>– 2) </a:t>
            </a:r>
            <a:r>
              <a:rPr lang="ko-KR" altLang="en-US" sz="2200" dirty="0" smtClean="0">
                <a:latin typeface="+mj-ea"/>
                <a:ea typeface="+mj-ea"/>
              </a:rPr>
              <a:t>임계성능</a:t>
            </a:r>
            <a:endParaRPr lang="en-US" sz="2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7935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2"/>
          <a:srcRect b="60303"/>
          <a:stretch/>
        </p:blipFill>
        <p:spPr>
          <a:xfrm>
            <a:off x="756999" y="4061252"/>
            <a:ext cx="5780326" cy="1907614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71" y="2404385"/>
            <a:ext cx="2907254" cy="1428536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941" y="2397367"/>
            <a:ext cx="2791384" cy="1435554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2808" y="964367"/>
            <a:ext cx="7977238" cy="30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3231" bIns="33231"/>
          <a:lstStyle/>
          <a:p>
            <a:pPr>
              <a:lnSpc>
                <a:spcPct val="120000"/>
              </a:lnSpc>
              <a:defRPr/>
            </a:pPr>
            <a:r>
              <a:rPr kumimoji="0" lang="ko-KR" altLang="en-US" sz="1292" b="1" kern="0" dirty="0">
                <a:solidFill>
                  <a:prstClr val="black"/>
                </a:solidFill>
                <a:ea typeface="맑은 고딕" pitchFamily="50" charset="-127"/>
              </a:rPr>
              <a:t>▣ 안정성 테스트</a:t>
            </a:r>
            <a:endParaRPr kumimoji="0" lang="en-US" altLang="ko-KR" sz="1292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758256" y="2168399"/>
            <a:ext cx="1929087" cy="24974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15338" rIns="15338">
            <a:spAutoFit/>
          </a:bodyPr>
          <a:lstStyle/>
          <a:p>
            <a:pPr marL="154211" indent="-154211" defTabSz="618198" latinLnBrk="0">
              <a:spcAft>
                <a:spcPct val="200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kumimoji="0" lang="ko-KR" altLang="en-US" sz="1023" b="1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처리량 </a:t>
            </a:r>
            <a:r>
              <a:rPr kumimoji="0" lang="en-US" altLang="ko-KR" sz="1023" b="1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TPS </a:t>
            </a:r>
            <a:r>
              <a:rPr kumimoji="0" lang="ko-KR" altLang="en-US" sz="1023" b="1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추이</a:t>
            </a:r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361677"/>
              </p:ext>
            </p:extLst>
          </p:nvPr>
        </p:nvGraphicFramePr>
        <p:xfrm>
          <a:off x="776882" y="1246226"/>
          <a:ext cx="8568732" cy="876300"/>
        </p:xfrm>
        <a:graphic>
          <a:graphicData uri="http://schemas.openxmlformats.org/drawingml/2006/table">
            <a:tbl>
              <a:tblPr/>
              <a:tblGrid>
                <a:gridCol w="714061"/>
                <a:gridCol w="714061"/>
                <a:gridCol w="714061"/>
                <a:gridCol w="714061"/>
                <a:gridCol w="714061"/>
                <a:gridCol w="714061"/>
                <a:gridCol w="714061"/>
                <a:gridCol w="714061"/>
                <a:gridCol w="714061"/>
                <a:gridCol w="714061"/>
                <a:gridCol w="593423"/>
                <a:gridCol w="834699"/>
              </a:tblGrid>
              <a:tr h="219075">
                <a:tc rowSpan="3" grid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목표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테스트 결과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선택적복지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결과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9075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CPU 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사용률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(%)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rtl="0" fontAlgn="ctr"/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9075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 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기준</a:t>
                      </a:r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응답시간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 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기준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기준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응답시간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성능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자원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선택적복지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안정성</a:t>
                      </a:r>
                      <a:endParaRPr lang="ko-KR" altLang="en-US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측정</a:t>
                      </a:r>
                      <a:endParaRPr lang="en-US" altLang="ko-KR" sz="9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측정</a:t>
                      </a:r>
                      <a:endParaRPr lang="ko-KR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97.1</a:t>
                      </a:r>
                      <a:endParaRPr lang="en-US" altLang="ko-KR" sz="9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31.6</a:t>
                      </a:r>
                      <a:endParaRPr lang="en-US" altLang="ko-KR" sz="9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0.16</a:t>
                      </a:r>
                      <a:endParaRPr lang="en-US" altLang="ko-KR" sz="9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2.0</a:t>
                      </a:r>
                      <a:endParaRPr lang="ko-KR" alt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7.2</a:t>
                      </a:r>
                      <a:endParaRPr lang="ko-KR" alt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11.9</a:t>
                      </a:r>
                      <a:endParaRPr lang="ko-KR" alt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달성</a:t>
                      </a:r>
                      <a:endParaRPr lang="ko-KR" alt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특이사항없음</a:t>
                      </a:r>
                      <a:endParaRPr lang="ko-KR" alt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</a:tbl>
          </a:graphicData>
        </a:graphic>
      </p:graphicFrame>
      <p:grpSp>
        <p:nvGrpSpPr>
          <p:cNvPr id="22" name="그룹 21"/>
          <p:cNvGrpSpPr/>
          <p:nvPr/>
        </p:nvGrpSpPr>
        <p:grpSpPr>
          <a:xfrm>
            <a:off x="6723536" y="2384455"/>
            <a:ext cx="2622077" cy="3635346"/>
            <a:chOff x="6815666" y="1372073"/>
            <a:chExt cx="2574397" cy="4731768"/>
          </a:xfrm>
        </p:grpSpPr>
        <p:sp>
          <p:nvSpPr>
            <p:cNvPr id="26" name="Rounded Rectangle 50"/>
            <p:cNvSpPr/>
            <p:nvPr/>
          </p:nvSpPr>
          <p:spPr>
            <a:xfrm>
              <a:off x="6815666" y="1372073"/>
              <a:ext cx="2574397" cy="4731768"/>
            </a:xfrm>
            <a:prstGeom prst="rect">
              <a:avLst/>
            </a:prstGeom>
            <a:solidFill>
              <a:schemeClr val="bg1"/>
            </a:solidFill>
            <a:ln w="9525" cap="flat">
              <a:solidFill>
                <a:sysClr val="window" lastClr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lIns="313818" tIns="61349" rIns="313818" bIns="313818" anchor="t"/>
            <a:lstStyle/>
            <a:p>
              <a:pPr algn="ctr" latinLnBrk="0"/>
              <a:endParaRPr lang="en-US" sz="1023" b="1" i="1" kern="0" dirty="0">
                <a:solidFill>
                  <a:sysClr val="windowText" lastClr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6815666" y="1437344"/>
              <a:ext cx="2574396" cy="389867"/>
            </a:xfrm>
            <a:prstGeom prst="roundRect">
              <a:avLst>
                <a:gd name="adj" fmla="val 992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0675" tIns="30675" rIns="30675" bIns="30675" rtlCol="0" anchor="ctr"/>
            <a:lstStyle/>
            <a:p>
              <a:pPr algn="ctr"/>
              <a:r>
                <a:rPr lang="ko-KR" altLang="en-US" sz="1193" b="1" spc="-43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Arial" pitchFamily="34" charset="0"/>
                </a:rPr>
                <a:t>분석 결과</a:t>
              </a:r>
            </a:p>
          </p:txBody>
        </p:sp>
      </p:grp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758256" y="3811504"/>
            <a:ext cx="1929087" cy="24974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15338" rIns="15338">
            <a:spAutoFit/>
          </a:bodyPr>
          <a:lstStyle/>
          <a:p>
            <a:pPr marL="154211" indent="-154211" defTabSz="618198" latinLnBrk="0">
              <a:spcAft>
                <a:spcPct val="200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kumimoji="0" lang="ko-KR" altLang="en-US" sz="1023" b="1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평균 응답시간 추이</a:t>
            </a:r>
          </a:p>
        </p:txBody>
      </p:sp>
      <p:sp>
        <p:nvSpPr>
          <p:cNvPr id="29" name="Shape 94"/>
          <p:cNvSpPr txBox="1"/>
          <p:nvPr/>
        </p:nvSpPr>
        <p:spPr>
          <a:xfrm>
            <a:off x="6723536" y="2810747"/>
            <a:ext cx="2622076" cy="3158120"/>
          </a:xfrm>
          <a:prstGeom prst="rect">
            <a:avLst/>
          </a:prstGeom>
          <a:noFill/>
          <a:ln w="12700" cmpd="sng">
            <a:solidFill>
              <a:schemeClr val="accent1"/>
            </a:solidFill>
          </a:ln>
        </p:spPr>
        <p:txBody>
          <a:bodyPr wrap="square" lIns="30675" tIns="30675" rIns="30675" bIns="30675" anchor="t" anchorCtr="0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defPPr>
              <a:defRPr lang="ko-KR"/>
            </a:defPPr>
            <a:lvl1pPr marL="107950" indent="-107950" latinLnBrk="0">
              <a:buClr>
                <a:prstClr val="black"/>
              </a:buClr>
              <a:buSzPct val="100000"/>
              <a:buFont typeface="Arial" pitchFamily="34" charset="0"/>
              <a:buChar char="•"/>
              <a:defRPr sz="1100" kern="0">
                <a:solidFill>
                  <a:srgbClr val="333333"/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테스트 조건</a:t>
            </a:r>
            <a:endParaRPr lang="en-US" altLang="ko-KR" sz="852" dirty="0">
              <a:solidFill>
                <a:schemeClr val="tx1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- </a:t>
            </a:r>
            <a:r>
              <a:rPr lang="ko-KR" altLang="en-US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시간 </a:t>
            </a:r>
            <a:r>
              <a:rPr lang="en-US" altLang="ko-KR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: </a:t>
            </a:r>
            <a:r>
              <a:rPr lang="en-US" altLang="ko-KR" sz="852" dirty="0" smtClean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2017-06-29 22:00~6-30 02:00 </a:t>
            </a:r>
            <a:endParaRPr lang="en-US" altLang="ko-KR" sz="852" dirty="0">
              <a:solidFill>
                <a:schemeClr val="tx1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- </a:t>
            </a:r>
            <a:r>
              <a:rPr lang="ko-KR" altLang="en-US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부하사용자 </a:t>
            </a:r>
            <a:r>
              <a:rPr lang="en-US" altLang="ko-KR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: </a:t>
            </a:r>
            <a:r>
              <a:rPr lang="en-US" altLang="ko-KR" sz="852" dirty="0" smtClean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100 </a:t>
            </a:r>
            <a:r>
              <a:rPr lang="ko-KR" altLang="en-US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유저</a:t>
            </a:r>
            <a:endParaRPr lang="en-US" altLang="ko-KR" sz="852" dirty="0">
              <a:solidFill>
                <a:schemeClr val="tx1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- Ramp-Up: 1</a:t>
            </a:r>
            <a:r>
              <a:rPr lang="en-US" altLang="ko-KR" sz="852" dirty="0" smtClean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0</a:t>
            </a:r>
            <a:r>
              <a:rPr lang="ko-KR" altLang="en-US" sz="852" dirty="0" smtClean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초 </a:t>
            </a:r>
            <a:r>
              <a:rPr lang="en-US" altLang="ko-KR" sz="852" dirty="0" smtClean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2</a:t>
            </a:r>
            <a:r>
              <a:rPr lang="ko-KR" altLang="en-US" sz="852" dirty="0" smtClean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명</a:t>
            </a:r>
            <a:endParaRPr lang="en-US" altLang="ko-KR" sz="852" dirty="0">
              <a:solidFill>
                <a:schemeClr val="tx1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Pacing Time : </a:t>
            </a:r>
            <a:r>
              <a:rPr lang="en-US" altLang="ko-KR" sz="852" dirty="0" smtClean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10</a:t>
            </a:r>
            <a:r>
              <a:rPr lang="ko-KR" altLang="en-US" sz="852" dirty="0" smtClean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초</a:t>
            </a:r>
            <a:endParaRPr lang="en-US" altLang="ko-KR" sz="852" dirty="0">
              <a:solidFill>
                <a:schemeClr val="tx1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altLang="ko-KR" sz="852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최대 처리량은 </a:t>
            </a:r>
            <a:r>
              <a:rPr lang="en-US" altLang="ko-KR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WAS </a:t>
            </a:r>
            <a:r>
              <a:rPr lang="ko-KR" altLang="en-US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기준 </a:t>
            </a:r>
            <a:r>
              <a:rPr lang="en-US" altLang="ko-KR" sz="852" dirty="0" smtClean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97.1 </a:t>
            </a:r>
            <a:r>
              <a:rPr lang="en-US" altLang="ko-KR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TPS, </a:t>
            </a:r>
            <a:r>
              <a:rPr lang="ko-KR" altLang="en-US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화면기준 </a:t>
            </a:r>
            <a:r>
              <a:rPr lang="en-US" altLang="ko-KR" sz="852" dirty="0" smtClean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31.6 </a:t>
            </a:r>
            <a:r>
              <a:rPr lang="en-US" altLang="ko-KR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TPS</a:t>
            </a:r>
            <a:r>
              <a:rPr lang="ko-KR" altLang="en-US" sz="852" dirty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를 유지함</a:t>
            </a:r>
            <a:r>
              <a:rPr lang="en-US" altLang="ko-KR" sz="852" dirty="0" smtClean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.</a:t>
            </a:r>
            <a:endParaRPr lang="en-US" altLang="ko-KR" sz="852" dirty="0">
              <a:solidFill>
                <a:schemeClr val="tx1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평균 응답시간은 최대 처리량 구간에서 </a:t>
            </a:r>
            <a:r>
              <a:rPr lang="ko-KR" altLang="en-US" sz="852" dirty="0">
                <a:solidFill>
                  <a:srgbClr val="0000FF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전체 업무 평균 </a:t>
            </a:r>
            <a:r>
              <a:rPr lang="en-US" altLang="ko-KR" sz="852" dirty="0" smtClean="0">
                <a:solidFill>
                  <a:srgbClr val="0000FF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0.16</a:t>
            </a:r>
            <a:r>
              <a:rPr lang="ko-KR" altLang="en-US" sz="852" dirty="0" smtClean="0">
                <a:solidFill>
                  <a:srgbClr val="0000FF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초</a:t>
            </a:r>
            <a:r>
              <a:rPr lang="ko-KR" altLang="en-US" sz="852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이며</a:t>
            </a:r>
            <a:r>
              <a:rPr lang="en-US" altLang="ko-KR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,</a:t>
            </a:r>
            <a:r>
              <a:rPr lang="ko-KR" altLang="en-US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 </a:t>
            </a:r>
            <a:r>
              <a:rPr lang="en-US" altLang="ko-KR" sz="852" dirty="0" err="1">
                <a:solidFill>
                  <a:srgbClr val="FF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Cadmin</a:t>
            </a:r>
            <a:r>
              <a:rPr lang="ko-KR" altLang="en-US" sz="852" dirty="0">
                <a:solidFill>
                  <a:srgbClr val="FF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로그인</a:t>
            </a:r>
            <a:r>
              <a:rPr lang="en-US" altLang="ko-KR" sz="852" dirty="0">
                <a:solidFill>
                  <a:srgbClr val="FF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-</a:t>
            </a:r>
            <a:r>
              <a:rPr lang="ko-KR" altLang="en-US" sz="852" dirty="0">
                <a:solidFill>
                  <a:srgbClr val="FF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메인 </a:t>
            </a:r>
            <a:r>
              <a:rPr lang="en-US" altLang="ko-KR" sz="852" dirty="0" smtClean="0">
                <a:solidFill>
                  <a:srgbClr val="FF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0.52</a:t>
            </a:r>
            <a:r>
              <a:rPr lang="ko-KR" altLang="en-US" sz="852" dirty="0" smtClean="0">
                <a:solidFill>
                  <a:srgbClr val="FF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초</a:t>
            </a:r>
            <a:r>
              <a:rPr lang="en-US" altLang="ko-KR" sz="852" dirty="0">
                <a:solidFill>
                  <a:srgbClr val="FF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, </a:t>
            </a:r>
            <a:r>
              <a:rPr lang="en-US" altLang="ko-KR" sz="852" dirty="0" err="1">
                <a:solidFill>
                  <a:srgbClr val="FF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Sscard</a:t>
            </a:r>
            <a:r>
              <a:rPr lang="en-US" altLang="ko-KR" sz="852" dirty="0">
                <a:solidFill>
                  <a:srgbClr val="FF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 </a:t>
            </a:r>
            <a:r>
              <a:rPr lang="en-US" altLang="ko-KR" sz="852" dirty="0" smtClean="0">
                <a:solidFill>
                  <a:srgbClr val="FF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0.49</a:t>
            </a:r>
            <a:r>
              <a:rPr lang="ko-KR" altLang="en-US" sz="852" dirty="0" smtClean="0">
                <a:solidFill>
                  <a:srgbClr val="FF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초</a:t>
            </a:r>
            <a:r>
              <a:rPr lang="ko-KR" altLang="en-US" sz="852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로 </a:t>
            </a:r>
            <a:r>
              <a:rPr lang="ko-KR" altLang="en-US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두 화면에서 응답속도 지연이 </a:t>
            </a:r>
            <a:r>
              <a:rPr lang="ko-KR" altLang="en-US" sz="852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나타남</a:t>
            </a:r>
            <a:endParaRPr lang="en-US" altLang="ko-KR" sz="852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처리량</a:t>
            </a:r>
            <a:r>
              <a:rPr lang="en-US" altLang="ko-KR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(TPS)</a:t>
            </a:r>
            <a:r>
              <a:rPr lang="ko-KR" altLang="en-US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는 서비스 호출기준의 </a:t>
            </a:r>
            <a:r>
              <a:rPr lang="en-US" altLang="ko-KR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WAS</a:t>
            </a:r>
            <a:r>
              <a:rPr lang="ko-KR" altLang="en-US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기준 측정값임</a:t>
            </a:r>
            <a:r>
              <a:rPr lang="en-US" altLang="ko-KR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(LR Hits per second </a:t>
            </a:r>
            <a:r>
              <a:rPr lang="ko-KR" altLang="en-US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설정</a:t>
            </a:r>
            <a:r>
              <a:rPr lang="en-US" altLang="ko-KR" sz="852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)</a:t>
            </a:r>
          </a:p>
        </p:txBody>
      </p:sp>
      <p:sp>
        <p:nvSpPr>
          <p:cNvPr id="31" name="모서리가 둥근 사각형 설명선 17"/>
          <p:cNvSpPr>
            <a:spLocks noChangeArrowheads="1"/>
          </p:cNvSpPr>
          <p:nvPr/>
        </p:nvSpPr>
        <p:spPr bwMode="auto">
          <a:xfrm>
            <a:off x="1905926" y="2901151"/>
            <a:ext cx="1233718" cy="313643"/>
          </a:xfrm>
          <a:prstGeom prst="wedgeRoundRectCallout">
            <a:avLst>
              <a:gd name="adj1" fmla="val -10421"/>
              <a:gd name="adj2" fmla="val -168646"/>
              <a:gd name="adj3" fmla="val 16667"/>
            </a:avLst>
          </a:prstGeom>
          <a:solidFill>
            <a:srgbClr val="99CCFF"/>
          </a:solidFill>
          <a:ln w="25400" algn="ctr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800" b="1" dirty="0">
                <a:ea typeface="맑은 고딕" pitchFamily="50" charset="-127"/>
              </a:rPr>
              <a:t>최대 </a:t>
            </a:r>
            <a:r>
              <a:rPr lang="ko-KR" altLang="en-US" sz="800" b="1" dirty="0" smtClean="0">
                <a:ea typeface="맑은 고딕" pitchFamily="50" charset="-127"/>
              </a:rPr>
              <a:t>처리량</a:t>
            </a:r>
            <a:r>
              <a:rPr lang="en-US" altLang="ko-KR" sz="800" b="1" dirty="0" smtClean="0">
                <a:ea typeface="맑은 고딕" pitchFamily="50" charset="-127"/>
              </a:rPr>
              <a:t>(WAS)</a:t>
            </a:r>
            <a:r>
              <a:rPr lang="ko-KR" altLang="en-US" sz="800" b="1" dirty="0" smtClean="0">
                <a:ea typeface="맑은 고딕" pitchFamily="50" charset="-127"/>
              </a:rPr>
              <a:t> </a:t>
            </a:r>
            <a:endParaRPr lang="en-US" altLang="ko-KR" sz="800" b="1" dirty="0">
              <a:ea typeface="맑은 고딕" pitchFamily="50" charset="-127"/>
            </a:endParaRPr>
          </a:p>
          <a:p>
            <a:pPr algn="ctr">
              <a:defRPr/>
            </a:pPr>
            <a:r>
              <a:rPr lang="en-US" altLang="ko-KR" sz="800" b="1" dirty="0" smtClean="0">
                <a:ea typeface="맑은 고딕" pitchFamily="50" charset="-127"/>
              </a:rPr>
              <a:t>97.1TPS</a:t>
            </a:r>
            <a:endParaRPr lang="en-US" altLang="ko-KR" sz="800" b="1" dirty="0">
              <a:ea typeface="맑은 고딕" pitchFamily="50" charset="-127"/>
            </a:endParaRPr>
          </a:p>
        </p:txBody>
      </p:sp>
      <p:sp>
        <p:nvSpPr>
          <p:cNvPr id="33" name="모서리가 둥근 사각형 설명선 17"/>
          <p:cNvSpPr>
            <a:spLocks noChangeArrowheads="1"/>
          </p:cNvSpPr>
          <p:nvPr/>
        </p:nvSpPr>
        <p:spPr bwMode="auto">
          <a:xfrm>
            <a:off x="4853774" y="2901151"/>
            <a:ext cx="1178757" cy="313643"/>
          </a:xfrm>
          <a:prstGeom prst="wedgeRoundRectCallout">
            <a:avLst>
              <a:gd name="adj1" fmla="val -16111"/>
              <a:gd name="adj2" fmla="val -168646"/>
              <a:gd name="adj3" fmla="val 16667"/>
            </a:avLst>
          </a:prstGeom>
          <a:solidFill>
            <a:srgbClr val="99CCFF"/>
          </a:solidFill>
          <a:ln w="25400" algn="ctr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800" b="1" dirty="0">
                <a:ea typeface="맑은 고딕" pitchFamily="50" charset="-127"/>
              </a:rPr>
              <a:t>최대 </a:t>
            </a:r>
            <a:r>
              <a:rPr lang="ko-KR" altLang="en-US" sz="800" b="1" dirty="0" smtClean="0">
                <a:ea typeface="맑은 고딕" pitchFamily="50" charset="-127"/>
              </a:rPr>
              <a:t>처리량</a:t>
            </a:r>
            <a:r>
              <a:rPr lang="en-US" altLang="ko-KR" sz="800" b="1" dirty="0" smtClean="0">
                <a:ea typeface="맑은 고딕" pitchFamily="50" charset="-127"/>
              </a:rPr>
              <a:t>(</a:t>
            </a:r>
            <a:r>
              <a:rPr lang="ko-KR" altLang="en-US" sz="800" b="1" dirty="0" smtClean="0">
                <a:ea typeface="맑은 고딕" pitchFamily="50" charset="-127"/>
              </a:rPr>
              <a:t>화면</a:t>
            </a:r>
            <a:r>
              <a:rPr lang="en-US" altLang="ko-KR" sz="800" b="1" dirty="0" smtClean="0">
                <a:ea typeface="맑은 고딕" pitchFamily="50" charset="-127"/>
              </a:rPr>
              <a:t>)</a:t>
            </a:r>
            <a:r>
              <a:rPr lang="ko-KR" altLang="en-US" sz="800" b="1" dirty="0" smtClean="0">
                <a:ea typeface="맑은 고딕" pitchFamily="50" charset="-127"/>
              </a:rPr>
              <a:t> </a:t>
            </a:r>
            <a:endParaRPr lang="en-US" altLang="ko-KR" sz="800" b="1" dirty="0">
              <a:ea typeface="맑은 고딕" pitchFamily="50" charset="-127"/>
            </a:endParaRPr>
          </a:p>
          <a:p>
            <a:pPr algn="ctr">
              <a:defRPr/>
            </a:pPr>
            <a:r>
              <a:rPr lang="en-US" altLang="ko-KR" sz="800" b="1" dirty="0" smtClean="0">
                <a:ea typeface="맑은 고딕" pitchFamily="50" charset="-127"/>
              </a:rPr>
              <a:t>31.6TPS</a:t>
            </a:r>
            <a:endParaRPr lang="en-US" altLang="ko-KR" sz="800" b="1" dirty="0">
              <a:ea typeface="맑은 고딕" pitchFamily="50" charset="-127"/>
            </a:endParaRPr>
          </a:p>
        </p:txBody>
      </p:sp>
      <p:sp>
        <p:nvSpPr>
          <p:cNvPr id="43" name="모서리가 둥근 사각형 설명선 17"/>
          <p:cNvSpPr>
            <a:spLocks noChangeArrowheads="1"/>
          </p:cNvSpPr>
          <p:nvPr/>
        </p:nvSpPr>
        <p:spPr bwMode="auto">
          <a:xfrm>
            <a:off x="3821600" y="4374507"/>
            <a:ext cx="855036" cy="369966"/>
          </a:xfrm>
          <a:prstGeom prst="wedgeRoundRectCallout">
            <a:avLst>
              <a:gd name="adj1" fmla="val 5340"/>
              <a:gd name="adj2" fmla="val 121188"/>
              <a:gd name="adj3" fmla="val 16667"/>
            </a:avLst>
          </a:prstGeom>
          <a:solidFill>
            <a:srgbClr val="FFCCCC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800" b="1" dirty="0" err="1" smtClean="0">
                <a:ea typeface="맑은 고딕" pitchFamily="50" charset="-127"/>
              </a:rPr>
              <a:t>Sscard</a:t>
            </a:r>
            <a:r>
              <a:rPr lang="en-US" altLang="ko-KR" sz="800" b="1" dirty="0" smtClean="0">
                <a:ea typeface="맑은 고딕" pitchFamily="50" charset="-127"/>
              </a:rPr>
              <a:t> </a:t>
            </a:r>
            <a:r>
              <a:rPr lang="ko-KR" altLang="en-US" sz="800" b="1" dirty="0" smtClean="0">
                <a:ea typeface="맑은 고딕" pitchFamily="50" charset="-127"/>
              </a:rPr>
              <a:t>로그인</a:t>
            </a:r>
            <a:endParaRPr lang="en-US" altLang="ko-KR" sz="800" b="1" dirty="0" smtClean="0">
              <a:ea typeface="맑은 고딕" pitchFamily="50" charset="-127"/>
            </a:endParaRPr>
          </a:p>
          <a:p>
            <a:pPr algn="ctr"/>
            <a:r>
              <a:rPr lang="ko-KR" altLang="en-US" sz="800" b="1" dirty="0" smtClean="0">
                <a:ea typeface="맑은 고딕" pitchFamily="50" charset="-127"/>
              </a:rPr>
              <a:t>평균 </a:t>
            </a:r>
            <a:r>
              <a:rPr lang="en-US" altLang="ko-KR" sz="800" b="1" dirty="0" smtClean="0">
                <a:ea typeface="맑은 고딕" pitchFamily="50" charset="-127"/>
              </a:rPr>
              <a:t>0.49</a:t>
            </a:r>
            <a:r>
              <a:rPr lang="ko-KR" altLang="en-US" sz="800" b="1" dirty="0" smtClean="0">
                <a:ea typeface="맑은 고딕" pitchFamily="50" charset="-127"/>
              </a:rPr>
              <a:t>초</a:t>
            </a:r>
            <a:endParaRPr lang="en-US" altLang="ko-KR" sz="800" b="1" dirty="0">
              <a:ea typeface="맑은 고딕" pitchFamily="50" charset="-127"/>
            </a:endParaRPr>
          </a:p>
        </p:txBody>
      </p:sp>
      <p:sp>
        <p:nvSpPr>
          <p:cNvPr id="44" name="모서리가 둥근 사각형 설명선 17"/>
          <p:cNvSpPr>
            <a:spLocks noChangeArrowheads="1"/>
          </p:cNvSpPr>
          <p:nvPr/>
        </p:nvSpPr>
        <p:spPr bwMode="auto">
          <a:xfrm>
            <a:off x="2431200" y="4374507"/>
            <a:ext cx="1059572" cy="369966"/>
          </a:xfrm>
          <a:prstGeom prst="wedgeRoundRectCallout">
            <a:avLst>
              <a:gd name="adj1" fmla="val -13708"/>
              <a:gd name="adj2" fmla="val 106079"/>
              <a:gd name="adj3" fmla="val 16667"/>
            </a:avLst>
          </a:prstGeom>
          <a:solidFill>
            <a:srgbClr val="FFCCCC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800" b="1" dirty="0" err="1" smtClean="0">
                <a:ea typeface="맑은 고딕" pitchFamily="50" charset="-127"/>
              </a:rPr>
              <a:t>Cadmin</a:t>
            </a:r>
            <a:r>
              <a:rPr lang="en-US" altLang="ko-KR" sz="800" b="1" dirty="0" smtClean="0">
                <a:ea typeface="맑은 고딕" pitchFamily="50" charset="-127"/>
              </a:rPr>
              <a:t> </a:t>
            </a:r>
            <a:r>
              <a:rPr lang="ko-KR" altLang="en-US" sz="800" b="1" dirty="0" smtClean="0">
                <a:ea typeface="맑은 고딕" pitchFamily="50" charset="-127"/>
              </a:rPr>
              <a:t>로그인</a:t>
            </a:r>
            <a:r>
              <a:rPr lang="en-US" altLang="ko-KR" sz="800" b="1" dirty="0" smtClean="0">
                <a:ea typeface="맑은 고딕" pitchFamily="50" charset="-127"/>
              </a:rPr>
              <a:t>,</a:t>
            </a:r>
            <a:r>
              <a:rPr lang="ko-KR" altLang="en-US" sz="800" b="1" dirty="0" smtClean="0">
                <a:ea typeface="맑은 고딕" pitchFamily="50" charset="-127"/>
              </a:rPr>
              <a:t>메인</a:t>
            </a:r>
            <a:endParaRPr lang="en-US" altLang="ko-KR" sz="800" b="1" dirty="0" smtClean="0">
              <a:ea typeface="맑은 고딕" pitchFamily="50" charset="-127"/>
            </a:endParaRPr>
          </a:p>
          <a:p>
            <a:pPr algn="ctr"/>
            <a:r>
              <a:rPr lang="ko-KR" altLang="en-US" sz="800" b="1" dirty="0" smtClean="0">
                <a:ea typeface="맑은 고딕" pitchFamily="50" charset="-127"/>
              </a:rPr>
              <a:t>평균 </a:t>
            </a:r>
            <a:r>
              <a:rPr lang="en-US" altLang="ko-KR" sz="800" b="1" dirty="0" smtClean="0">
                <a:ea typeface="맑은 고딕" pitchFamily="50" charset="-127"/>
              </a:rPr>
              <a:t>0.52</a:t>
            </a:r>
            <a:r>
              <a:rPr lang="ko-KR" altLang="en-US" sz="800" b="1" dirty="0" smtClean="0">
                <a:ea typeface="맑은 고딕" pitchFamily="50" charset="-127"/>
              </a:rPr>
              <a:t>초</a:t>
            </a:r>
            <a:endParaRPr lang="en-US" altLang="ko-KR" sz="800" b="1" dirty="0">
              <a:ea typeface="맑은 고딕" pitchFamily="50" charset="-127"/>
            </a:endParaRPr>
          </a:p>
        </p:txBody>
      </p:sp>
      <p:sp>
        <p:nvSpPr>
          <p:cNvPr id="45" name="모서리가 둥근 사각형 설명선 17"/>
          <p:cNvSpPr>
            <a:spLocks noChangeArrowheads="1"/>
          </p:cNvSpPr>
          <p:nvPr/>
        </p:nvSpPr>
        <p:spPr bwMode="auto">
          <a:xfrm>
            <a:off x="4959041" y="4374507"/>
            <a:ext cx="855036" cy="369966"/>
          </a:xfrm>
          <a:prstGeom prst="wedgeRoundRectCallout">
            <a:avLst>
              <a:gd name="adj1" fmla="val 6331"/>
              <a:gd name="adj2" fmla="val 179082"/>
              <a:gd name="adj3" fmla="val 16667"/>
            </a:avLst>
          </a:prstGeom>
          <a:solidFill>
            <a:srgbClr val="FFCCCC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800" b="1" dirty="0" err="1" smtClean="0">
                <a:ea typeface="맑은 고딕" pitchFamily="50" charset="-127"/>
              </a:rPr>
              <a:t>Ezadmin</a:t>
            </a:r>
            <a:r>
              <a:rPr lang="en-US" altLang="ko-KR" sz="800" b="1" dirty="0" smtClean="0">
                <a:ea typeface="맑은 고딕" pitchFamily="50" charset="-127"/>
              </a:rPr>
              <a:t> </a:t>
            </a:r>
            <a:r>
              <a:rPr lang="ko-KR" altLang="en-US" sz="800" b="1" dirty="0" smtClean="0">
                <a:ea typeface="맑은 고딕" pitchFamily="50" charset="-127"/>
              </a:rPr>
              <a:t>로그인</a:t>
            </a:r>
            <a:endParaRPr lang="en-US" altLang="ko-KR" sz="800" b="1" dirty="0" smtClean="0">
              <a:ea typeface="맑은 고딕" pitchFamily="50" charset="-127"/>
            </a:endParaRPr>
          </a:p>
          <a:p>
            <a:pPr algn="ctr"/>
            <a:r>
              <a:rPr lang="ko-KR" altLang="en-US" sz="800" b="1" dirty="0" smtClean="0">
                <a:ea typeface="맑은 고딕" pitchFamily="50" charset="-127"/>
              </a:rPr>
              <a:t>평균 </a:t>
            </a:r>
            <a:r>
              <a:rPr lang="en-US" altLang="ko-KR" sz="800" b="1" dirty="0" smtClean="0">
                <a:ea typeface="맑은 고딕" pitchFamily="50" charset="-127"/>
              </a:rPr>
              <a:t>0.34</a:t>
            </a:r>
            <a:r>
              <a:rPr lang="ko-KR" altLang="en-US" sz="800" b="1" dirty="0" smtClean="0">
                <a:ea typeface="맑은 고딕" pitchFamily="50" charset="-127"/>
              </a:rPr>
              <a:t>초</a:t>
            </a:r>
            <a:endParaRPr lang="en-US" altLang="ko-KR" sz="800" b="1" dirty="0">
              <a:ea typeface="맑은 고딕" pitchFamily="50" charset="-127"/>
            </a:endParaRPr>
          </a:p>
        </p:txBody>
      </p:sp>
      <p:sp>
        <p:nvSpPr>
          <p:cNvPr id="46" name="텍스트 개체 틀 4"/>
          <p:cNvSpPr txBox="1">
            <a:spLocks/>
          </p:cNvSpPr>
          <p:nvPr/>
        </p:nvSpPr>
        <p:spPr>
          <a:xfrm>
            <a:off x="314576" y="510987"/>
            <a:ext cx="6827629" cy="414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r>
              <a:rPr lang="en-US" altLang="ko-KR" sz="2200" dirty="0">
                <a:latin typeface="+mj-ea"/>
                <a:ea typeface="+mj-ea"/>
              </a:rPr>
              <a:t>8</a:t>
            </a:r>
            <a:r>
              <a:rPr lang="en-US" altLang="ko-KR" sz="2200" dirty="0" smtClean="0">
                <a:latin typeface="+mj-ea"/>
                <a:ea typeface="+mj-ea"/>
              </a:rPr>
              <a:t>. </a:t>
            </a:r>
            <a:r>
              <a:rPr lang="ko-KR" altLang="en-US" sz="2200" dirty="0" smtClean="0">
                <a:latin typeface="+mj-ea"/>
                <a:ea typeface="+mj-ea"/>
              </a:rPr>
              <a:t>테스트 결</a:t>
            </a:r>
            <a:r>
              <a:rPr lang="ko-KR" altLang="en-US" sz="2200" dirty="0">
                <a:latin typeface="+mj-ea"/>
                <a:ea typeface="+mj-ea"/>
              </a:rPr>
              <a:t>과 </a:t>
            </a:r>
            <a:r>
              <a:rPr lang="ko-KR" altLang="en-US" sz="2200" dirty="0" smtClean="0">
                <a:latin typeface="+mj-ea"/>
                <a:ea typeface="+mj-ea"/>
              </a:rPr>
              <a:t>상세 </a:t>
            </a:r>
            <a:r>
              <a:rPr lang="en-US" altLang="ko-KR" sz="2200" dirty="0" smtClean="0">
                <a:latin typeface="+mj-ea"/>
                <a:ea typeface="+mj-ea"/>
              </a:rPr>
              <a:t>– 3) </a:t>
            </a:r>
            <a:r>
              <a:rPr lang="ko-KR" altLang="en-US" sz="2200" dirty="0" smtClean="0">
                <a:latin typeface="+mj-ea"/>
                <a:ea typeface="+mj-ea"/>
              </a:rPr>
              <a:t>안정성성능 </a:t>
            </a:r>
            <a:r>
              <a:rPr lang="en-US" altLang="ko-KR" sz="2200" dirty="0" smtClean="0">
                <a:latin typeface="+mj-ea"/>
                <a:ea typeface="+mj-ea"/>
              </a:rPr>
              <a:t>(4H </a:t>
            </a:r>
            <a:r>
              <a:rPr lang="ko-KR" altLang="en-US" sz="2200" dirty="0" smtClean="0">
                <a:latin typeface="+mj-ea"/>
                <a:ea typeface="+mj-ea"/>
              </a:rPr>
              <a:t>지속부하</a:t>
            </a:r>
            <a:r>
              <a:rPr lang="en-US" altLang="ko-KR" sz="2200" dirty="0" smtClean="0">
                <a:latin typeface="+mj-ea"/>
                <a:ea typeface="+mj-ea"/>
              </a:rPr>
              <a:t>)</a:t>
            </a:r>
            <a:endParaRPr lang="en-US" sz="2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35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504954"/>
              </p:ext>
            </p:extLst>
          </p:nvPr>
        </p:nvGraphicFramePr>
        <p:xfrm>
          <a:off x="3208337" y="1866900"/>
          <a:ext cx="3687763" cy="352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7763"/>
              </a:tblGrid>
              <a:tr h="2818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목 차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06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개요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0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2.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성능 테스트 환경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0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3.</a:t>
                      </a:r>
                      <a:r>
                        <a:rPr lang="en-US" altLang="ko-KR" sz="1600" b="1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600" b="1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테스트 대상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0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4.</a:t>
                      </a:r>
                      <a:r>
                        <a:rPr lang="en-US" altLang="ko-KR" sz="1600" b="1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600" b="1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테스트 시나리오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0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5.</a:t>
                      </a:r>
                      <a:r>
                        <a:rPr lang="en-US" altLang="ko-KR" sz="1600" b="1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600" b="1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시나리오 상세</a:t>
                      </a:r>
                      <a:endParaRPr lang="en-US" altLang="ko-KR" sz="1600" b="1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6. </a:t>
                      </a:r>
                      <a:r>
                        <a:rPr lang="ko-KR" altLang="en-US" sz="1600" b="1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테스트 일정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06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7. </a:t>
                      </a: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테스트 결과 </a:t>
                      </a: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– </a:t>
                      </a: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통합</a:t>
                      </a:r>
                      <a:endParaRPr kumimoji="0" lang="en-US" altLang="ko-K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8. </a:t>
                      </a: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테스트 결과 상세</a:t>
                      </a:r>
                      <a:endParaRPr kumimoji="0" lang="en-US" altLang="ko-K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9. </a:t>
                      </a: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참고사항</a:t>
                      </a: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텍스트 개체 틀 5"/>
          <p:cNvSpPr txBox="1">
            <a:spLocks/>
          </p:cNvSpPr>
          <p:nvPr/>
        </p:nvSpPr>
        <p:spPr>
          <a:xfrm>
            <a:off x="491889" y="455186"/>
            <a:ext cx="7289289" cy="2917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ko-KR" altLang="en-US" sz="15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목차 </a:t>
            </a:r>
            <a:r>
              <a:rPr kumimoji="0" lang="en-US" altLang="ko-KR" sz="15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(Table of Contents)</a:t>
            </a:r>
            <a:endParaRPr kumimoji="0" lang="ko-KR" altLang="en-US" sz="150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08" y="1268413"/>
            <a:ext cx="8632805" cy="4537075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12808" y="964367"/>
            <a:ext cx="7977238" cy="30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3231" bIns="33231"/>
          <a:lstStyle/>
          <a:p>
            <a:pPr>
              <a:lnSpc>
                <a:spcPct val="120000"/>
              </a:lnSpc>
              <a:defRPr/>
            </a:pPr>
            <a:r>
              <a:rPr kumimoji="0" lang="ko-KR" altLang="en-US" sz="1292" b="1" kern="0" dirty="0">
                <a:solidFill>
                  <a:prstClr val="black"/>
                </a:solidFill>
                <a:ea typeface="맑은 고딕" pitchFamily="50" charset="-127"/>
              </a:rPr>
              <a:t>▣ </a:t>
            </a:r>
            <a:r>
              <a:rPr kumimoji="0" lang="ko-KR" altLang="en-US" sz="1292" b="1" kern="0" dirty="0" smtClean="0">
                <a:solidFill>
                  <a:prstClr val="black"/>
                </a:solidFill>
                <a:ea typeface="맑은 고딕" pitchFamily="50" charset="-127"/>
              </a:rPr>
              <a:t>자원사용률</a:t>
            </a:r>
            <a:endParaRPr kumimoji="0" lang="en-US" altLang="ko-KR" sz="1292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825441" y="5790039"/>
            <a:ext cx="2089844" cy="2308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16616" rIns="16616">
            <a:spAutoFit/>
          </a:bodyPr>
          <a:lstStyle>
            <a:defPPr>
              <a:defRPr lang="en-US"/>
            </a:defPPr>
            <a:lvl1pPr marL="167058" indent="-167058" defTabSz="669698" latinLnBrk="0">
              <a:spcAft>
                <a:spcPct val="20000"/>
              </a:spcAft>
              <a:buClr>
                <a:srgbClr val="FF0000"/>
              </a:buClr>
              <a:buFont typeface="Wingdings" pitchFamily="2" charset="2"/>
              <a:buChar char="v"/>
              <a:defRPr kumimoji="0" sz="900" b="1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r>
              <a:rPr lang="ko-KR" altLang="en-US" dirty="0"/>
              <a:t>측정시간</a:t>
            </a:r>
            <a:r>
              <a:rPr lang="en-US" altLang="ko-KR" dirty="0"/>
              <a:t>: 01/27 02:35~06:35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1185563" y="4886725"/>
            <a:ext cx="6155267" cy="903201"/>
          </a:xfrm>
          <a:prstGeom prst="rect">
            <a:avLst/>
          </a:prstGeom>
          <a:solidFill>
            <a:schemeClr val="accent5">
              <a:lumMod val="20000"/>
              <a:lumOff val="80000"/>
              <a:alpha val="1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ko-KR" altLang="en-US" sz="831" b="1">
                <a:solidFill>
                  <a:schemeClr val="accent5">
                    <a:lumMod val="75000"/>
                  </a:schemeClr>
                </a:solidFill>
              </a:rPr>
              <a:t>측정구간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1202038" y="3452343"/>
            <a:ext cx="6155267" cy="845821"/>
          </a:xfrm>
          <a:prstGeom prst="rect">
            <a:avLst/>
          </a:prstGeom>
          <a:solidFill>
            <a:schemeClr val="accent5">
              <a:lumMod val="20000"/>
              <a:lumOff val="80000"/>
              <a:alpha val="1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ko-KR" altLang="en-US" sz="831" b="1">
                <a:solidFill>
                  <a:schemeClr val="accent5">
                    <a:lumMod val="75000"/>
                  </a:schemeClr>
                </a:solidFill>
              </a:rPr>
              <a:t>측정구간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1218513" y="1926471"/>
            <a:ext cx="6155267" cy="776324"/>
          </a:xfrm>
          <a:prstGeom prst="rect">
            <a:avLst/>
          </a:prstGeom>
          <a:solidFill>
            <a:schemeClr val="accent5">
              <a:lumMod val="20000"/>
              <a:lumOff val="80000"/>
              <a:alpha val="1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ko-KR" altLang="en-US" sz="831" b="1">
                <a:solidFill>
                  <a:schemeClr val="accent5">
                    <a:lumMod val="75000"/>
                  </a:schemeClr>
                </a:solidFill>
              </a:rPr>
              <a:t>측정구간</a:t>
            </a: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3660555" y="2917127"/>
            <a:ext cx="1265672" cy="209744"/>
          </a:xfrm>
          <a:prstGeom prst="roundRect">
            <a:avLst/>
          </a:prstGeom>
          <a:solidFill>
            <a:srgbClr val="00B0F0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err="1" smtClean="0">
                <a:solidFill>
                  <a:schemeClr val="bg1"/>
                </a:solidFill>
                <a:ea typeface="맑은 고딕" pitchFamily="50" charset="-127"/>
              </a:rPr>
              <a:t>선택적복지</a:t>
            </a:r>
            <a:r>
              <a:rPr lang="ko-KR" altLang="en-US" sz="800" b="1" dirty="0" smtClean="0">
                <a:solidFill>
                  <a:schemeClr val="bg1"/>
                </a:solidFill>
                <a:ea typeface="맑은 고딕" pitchFamily="50" charset="-127"/>
              </a:rPr>
              <a:t> </a:t>
            </a:r>
            <a:r>
              <a:rPr lang="en-US" altLang="ko-KR" sz="800" b="1" dirty="0" smtClean="0">
                <a:solidFill>
                  <a:schemeClr val="bg1"/>
                </a:solidFill>
                <a:ea typeface="맑은 고딕" pitchFamily="50" charset="-127"/>
              </a:rPr>
              <a:t>WAS</a:t>
            </a:r>
            <a:endParaRPr lang="en-US" sz="800" b="1" dirty="0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3660555" y="1563235"/>
            <a:ext cx="1265672" cy="209744"/>
          </a:xfrm>
          <a:prstGeom prst="roundRect">
            <a:avLst/>
          </a:prstGeom>
          <a:solidFill>
            <a:srgbClr val="00B0F0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err="1" smtClean="0">
                <a:solidFill>
                  <a:schemeClr val="bg1"/>
                </a:solidFill>
                <a:ea typeface="맑은 고딕" pitchFamily="50" charset="-127"/>
              </a:rPr>
              <a:t>선택적복지</a:t>
            </a:r>
            <a:r>
              <a:rPr lang="ko-KR" altLang="en-US" sz="800" b="1" dirty="0" smtClean="0">
                <a:solidFill>
                  <a:schemeClr val="bg1"/>
                </a:solidFill>
                <a:ea typeface="맑은 고딕" pitchFamily="50" charset="-127"/>
              </a:rPr>
              <a:t> </a:t>
            </a:r>
            <a:r>
              <a:rPr lang="en-US" altLang="ko-KR" sz="800" b="1" dirty="0">
                <a:solidFill>
                  <a:schemeClr val="bg1"/>
                </a:solidFill>
                <a:ea typeface="맑은 고딕" pitchFamily="50" charset="-127"/>
              </a:rPr>
              <a:t>WEB</a:t>
            </a:r>
            <a:endParaRPr lang="en-US" sz="800" b="1" dirty="0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 bwMode="auto">
          <a:xfrm>
            <a:off x="3628513" y="4493078"/>
            <a:ext cx="1265672" cy="209744"/>
          </a:xfrm>
          <a:prstGeom prst="roundRect">
            <a:avLst/>
          </a:prstGeom>
          <a:solidFill>
            <a:srgbClr val="00B0F0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err="1" smtClean="0">
                <a:solidFill>
                  <a:schemeClr val="bg1"/>
                </a:solidFill>
                <a:ea typeface="맑은 고딕" pitchFamily="50" charset="-127"/>
              </a:rPr>
              <a:t>선택적복지</a:t>
            </a:r>
            <a:r>
              <a:rPr lang="ko-KR" altLang="en-US" sz="800" b="1" dirty="0" smtClean="0">
                <a:solidFill>
                  <a:schemeClr val="bg1"/>
                </a:solidFill>
                <a:ea typeface="맑은 고딕" pitchFamily="50" charset="-127"/>
              </a:rPr>
              <a:t> </a:t>
            </a:r>
            <a:r>
              <a:rPr lang="en-US" altLang="ko-KR" sz="800" b="1" dirty="0">
                <a:solidFill>
                  <a:schemeClr val="bg1"/>
                </a:solidFill>
                <a:ea typeface="맑은 고딕" pitchFamily="50" charset="-127"/>
              </a:rPr>
              <a:t>DB</a:t>
            </a:r>
            <a:endParaRPr lang="en-US" sz="800" b="1" dirty="0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26" name="Rectangle 751"/>
          <p:cNvSpPr>
            <a:spLocks noChangeArrowheads="1"/>
          </p:cNvSpPr>
          <p:nvPr/>
        </p:nvSpPr>
        <p:spPr bwMode="auto">
          <a:xfrm>
            <a:off x="6629401" y="1490644"/>
            <a:ext cx="848405" cy="207150"/>
          </a:xfrm>
          <a:prstGeom prst="rec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46030" rIns="0" bIns="46030" anchor="ctr"/>
          <a:lstStyle/>
          <a:p>
            <a:pPr algn="ctr" eaLnBrk="0" latin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0" lang="ko-KR" altLang="en-US" sz="700" b="1" dirty="0">
                <a:solidFill>
                  <a:srgbClr val="080808"/>
                </a:solidFill>
                <a:ea typeface="맑은 고딕" pitchFamily="50" charset="-127"/>
                <a:cs typeface="Arial" pitchFamily="34" charset="0"/>
              </a:rPr>
              <a:t>평균사용률 </a:t>
            </a:r>
            <a:r>
              <a:rPr kumimoji="0" lang="en-US" altLang="ko-KR" sz="700" b="1" dirty="0">
                <a:solidFill>
                  <a:srgbClr val="080808"/>
                </a:solidFill>
                <a:ea typeface="맑은 고딕" pitchFamily="50" charset="-127"/>
                <a:cs typeface="Arial" pitchFamily="34" charset="0"/>
              </a:rPr>
              <a:t>: </a:t>
            </a:r>
            <a:r>
              <a:rPr kumimoji="0" lang="en-US" altLang="ko-KR" sz="700" b="1" dirty="0" smtClean="0">
                <a:solidFill>
                  <a:srgbClr val="080808"/>
                </a:solidFill>
                <a:ea typeface="맑은 고딕" pitchFamily="50" charset="-127"/>
                <a:cs typeface="Arial" pitchFamily="34" charset="0"/>
              </a:rPr>
              <a:t>2.1%</a:t>
            </a:r>
            <a:endParaRPr kumimoji="0" lang="ko-KR" altLang="en-US" sz="700" b="1" dirty="0">
              <a:solidFill>
                <a:srgbClr val="080808"/>
              </a:solidFill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7" name="Rectangle 751"/>
          <p:cNvSpPr>
            <a:spLocks noChangeArrowheads="1"/>
          </p:cNvSpPr>
          <p:nvPr/>
        </p:nvSpPr>
        <p:spPr bwMode="auto">
          <a:xfrm>
            <a:off x="6637021" y="2868170"/>
            <a:ext cx="848405" cy="207150"/>
          </a:xfrm>
          <a:prstGeom prst="rec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46030" rIns="0" bIns="46030" anchor="ctr"/>
          <a:lstStyle/>
          <a:p>
            <a:pPr algn="ctr" eaLnBrk="0" latin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0" lang="ko-KR" altLang="en-US" sz="700" b="1" dirty="0">
                <a:solidFill>
                  <a:srgbClr val="080808"/>
                </a:solidFill>
                <a:ea typeface="맑은 고딕" pitchFamily="50" charset="-127"/>
                <a:cs typeface="Arial" pitchFamily="34" charset="0"/>
              </a:rPr>
              <a:t>평균사용률 </a:t>
            </a:r>
            <a:r>
              <a:rPr kumimoji="0" lang="en-US" altLang="ko-KR" sz="700" b="1" dirty="0">
                <a:solidFill>
                  <a:srgbClr val="080808"/>
                </a:solidFill>
                <a:ea typeface="맑은 고딕" pitchFamily="50" charset="-127"/>
                <a:cs typeface="Arial" pitchFamily="34" charset="0"/>
              </a:rPr>
              <a:t>: </a:t>
            </a:r>
            <a:r>
              <a:rPr kumimoji="0" lang="en-US" altLang="ko-KR" sz="700" b="1" dirty="0" smtClean="0">
                <a:solidFill>
                  <a:srgbClr val="080808"/>
                </a:solidFill>
                <a:ea typeface="맑은 고딕" pitchFamily="50" charset="-127"/>
                <a:cs typeface="Arial" pitchFamily="34" charset="0"/>
              </a:rPr>
              <a:t>7.2%</a:t>
            </a:r>
            <a:endParaRPr kumimoji="0" lang="ko-KR" altLang="en-US" sz="700" b="1" dirty="0">
              <a:solidFill>
                <a:srgbClr val="080808"/>
              </a:solidFill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8" name="Rectangle 751"/>
          <p:cNvSpPr>
            <a:spLocks noChangeArrowheads="1"/>
          </p:cNvSpPr>
          <p:nvPr/>
        </p:nvSpPr>
        <p:spPr bwMode="auto">
          <a:xfrm>
            <a:off x="6644641" y="4361781"/>
            <a:ext cx="848405" cy="207150"/>
          </a:xfrm>
          <a:prstGeom prst="rec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46030" rIns="0" bIns="46030" anchor="ctr"/>
          <a:lstStyle/>
          <a:p>
            <a:pPr algn="ctr" eaLnBrk="0" latin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0" lang="ko-KR" altLang="en-US" sz="700" b="1" dirty="0">
                <a:solidFill>
                  <a:srgbClr val="080808"/>
                </a:solidFill>
                <a:ea typeface="맑은 고딕" pitchFamily="50" charset="-127"/>
                <a:cs typeface="Arial" pitchFamily="34" charset="0"/>
              </a:rPr>
              <a:t>평균사용률 </a:t>
            </a:r>
            <a:r>
              <a:rPr kumimoji="0" lang="en-US" altLang="ko-KR" sz="700" b="1" dirty="0">
                <a:solidFill>
                  <a:srgbClr val="080808"/>
                </a:solidFill>
                <a:ea typeface="맑은 고딕" pitchFamily="50" charset="-127"/>
                <a:cs typeface="Arial" pitchFamily="34" charset="0"/>
              </a:rPr>
              <a:t>: </a:t>
            </a:r>
            <a:r>
              <a:rPr kumimoji="0" lang="en-US" altLang="ko-KR" sz="700" b="1" dirty="0" smtClean="0">
                <a:solidFill>
                  <a:srgbClr val="080808"/>
                </a:solidFill>
                <a:ea typeface="맑은 고딕" pitchFamily="50" charset="-127"/>
                <a:cs typeface="Arial" pitchFamily="34" charset="0"/>
              </a:rPr>
              <a:t>11.9%</a:t>
            </a:r>
            <a:endParaRPr kumimoji="0" lang="ko-KR" altLang="en-US" sz="700" b="1" dirty="0">
              <a:solidFill>
                <a:srgbClr val="080808"/>
              </a:solidFill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9" name="모서리가 둥근 사각형 설명선 17"/>
          <p:cNvSpPr>
            <a:spLocks noChangeArrowheads="1"/>
          </p:cNvSpPr>
          <p:nvPr/>
        </p:nvSpPr>
        <p:spPr bwMode="auto">
          <a:xfrm>
            <a:off x="5668148" y="5073925"/>
            <a:ext cx="1589387" cy="438350"/>
          </a:xfrm>
          <a:prstGeom prst="wedgeRoundRectCallout">
            <a:avLst>
              <a:gd name="adj1" fmla="val -97477"/>
              <a:gd name="adj2" fmla="val -8334"/>
              <a:gd name="adj3" fmla="val 16667"/>
            </a:avLst>
          </a:prstGeom>
          <a:solidFill>
            <a:srgbClr val="FFCCCC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800" b="1" dirty="0" smtClean="0">
                <a:ea typeface="맑은 고딕" pitchFamily="50" charset="-127"/>
              </a:rPr>
              <a:t>DB</a:t>
            </a:r>
            <a:r>
              <a:rPr lang="ko-KR" altLang="en-US" sz="800" b="1" dirty="0" smtClean="0">
                <a:ea typeface="맑은 고딕" pitchFamily="50" charset="-127"/>
              </a:rPr>
              <a:t>서버</a:t>
            </a:r>
            <a:r>
              <a:rPr lang="en-US" altLang="ko-KR" sz="800" b="1" dirty="0" smtClean="0">
                <a:ea typeface="맑은 고딕" pitchFamily="50" charset="-127"/>
              </a:rPr>
              <a:t>#2 TFA </a:t>
            </a:r>
            <a:r>
              <a:rPr lang="ko-KR" altLang="en-US" sz="800" b="1" dirty="0" smtClean="0">
                <a:ea typeface="맑은 고딕" pitchFamily="50" charset="-127"/>
              </a:rPr>
              <a:t>프로세스로 인한 </a:t>
            </a:r>
            <a:endParaRPr lang="en-US" altLang="ko-KR" sz="800" b="1" dirty="0" smtClean="0">
              <a:ea typeface="맑은 고딕" pitchFamily="50" charset="-127"/>
            </a:endParaRPr>
          </a:p>
          <a:p>
            <a:pPr algn="ctr"/>
            <a:r>
              <a:rPr lang="en-US" altLang="ko-KR" sz="800" b="1" dirty="0" smtClean="0">
                <a:ea typeface="맑은 고딕" pitchFamily="50" charset="-127"/>
              </a:rPr>
              <a:t>CPU </a:t>
            </a:r>
            <a:r>
              <a:rPr lang="ko-KR" altLang="en-US" sz="800" b="1" dirty="0" smtClean="0">
                <a:ea typeface="맑은 고딕" pitchFamily="50" charset="-127"/>
              </a:rPr>
              <a:t>증가</a:t>
            </a:r>
            <a:endParaRPr lang="en-US" altLang="ko-KR" sz="800" b="1" dirty="0" smtClean="0">
              <a:ea typeface="맑은 고딕" pitchFamily="50" charset="-127"/>
            </a:endParaRPr>
          </a:p>
          <a:p>
            <a:pPr algn="ctr"/>
            <a:r>
              <a:rPr lang="en-US" altLang="ko-KR" sz="800" b="1" dirty="0" smtClean="0">
                <a:ea typeface="맑은 고딕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800" b="1" dirty="0" smtClean="0">
                <a:ea typeface="맑은 고딕" pitchFamily="50" charset="-127"/>
                <a:sym typeface="Wingdings" panose="05000000000000000000" pitchFamily="2" charset="2"/>
              </a:rPr>
              <a:t>프로세스 종료 조치</a:t>
            </a:r>
            <a:r>
              <a:rPr lang="en-US" altLang="ko-KR" sz="800" b="1" dirty="0" smtClean="0">
                <a:ea typeface="맑은 고딕" pitchFamily="50" charset="-127"/>
                <a:sym typeface="Wingdings" panose="05000000000000000000" pitchFamily="2" charset="2"/>
              </a:rPr>
              <a:t>(6/30)</a:t>
            </a:r>
            <a:endParaRPr lang="en-US" altLang="ko-KR" sz="800" b="1" dirty="0">
              <a:ea typeface="맑은 고딕" pitchFamily="50" charset="-127"/>
            </a:endParaRPr>
          </a:p>
        </p:txBody>
      </p:sp>
      <p:sp>
        <p:nvSpPr>
          <p:cNvPr id="30" name="텍스트 개체 틀 4"/>
          <p:cNvSpPr txBox="1">
            <a:spLocks/>
          </p:cNvSpPr>
          <p:nvPr/>
        </p:nvSpPr>
        <p:spPr>
          <a:xfrm>
            <a:off x="314576" y="510987"/>
            <a:ext cx="6720537" cy="414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r>
              <a:rPr lang="en-US" altLang="ko-KR" sz="2200" dirty="0">
                <a:latin typeface="+mj-ea"/>
                <a:ea typeface="+mj-ea"/>
              </a:rPr>
              <a:t>8</a:t>
            </a:r>
            <a:r>
              <a:rPr lang="en-US" altLang="ko-KR" sz="2200" dirty="0" smtClean="0">
                <a:latin typeface="+mj-ea"/>
                <a:ea typeface="+mj-ea"/>
              </a:rPr>
              <a:t>. </a:t>
            </a:r>
            <a:r>
              <a:rPr lang="ko-KR" altLang="en-US" sz="2200" dirty="0" smtClean="0">
                <a:latin typeface="+mj-ea"/>
                <a:ea typeface="+mj-ea"/>
              </a:rPr>
              <a:t>테스트 결</a:t>
            </a:r>
            <a:r>
              <a:rPr lang="ko-KR" altLang="en-US" sz="2200" dirty="0">
                <a:latin typeface="+mj-ea"/>
                <a:ea typeface="+mj-ea"/>
              </a:rPr>
              <a:t>과 </a:t>
            </a:r>
            <a:r>
              <a:rPr lang="ko-KR" altLang="en-US" sz="2200" dirty="0" smtClean="0">
                <a:latin typeface="+mj-ea"/>
                <a:ea typeface="+mj-ea"/>
              </a:rPr>
              <a:t>상세 </a:t>
            </a:r>
            <a:r>
              <a:rPr lang="en-US" altLang="ko-KR" sz="2200" dirty="0" smtClean="0">
                <a:latin typeface="+mj-ea"/>
                <a:ea typeface="+mj-ea"/>
              </a:rPr>
              <a:t>– 3) </a:t>
            </a:r>
            <a:r>
              <a:rPr lang="ko-KR" altLang="en-US" sz="2200" dirty="0" smtClean="0">
                <a:latin typeface="+mj-ea"/>
                <a:ea typeface="+mj-ea"/>
              </a:rPr>
              <a:t>안정성성능 </a:t>
            </a:r>
            <a:r>
              <a:rPr lang="en-US" altLang="ko-KR" sz="2200" dirty="0" smtClean="0">
                <a:latin typeface="+mj-ea"/>
                <a:ea typeface="+mj-ea"/>
              </a:rPr>
              <a:t>(4H </a:t>
            </a:r>
            <a:r>
              <a:rPr lang="ko-KR" altLang="en-US" sz="2200" dirty="0" smtClean="0">
                <a:latin typeface="+mj-ea"/>
                <a:ea typeface="+mj-ea"/>
              </a:rPr>
              <a:t>지속부하</a:t>
            </a:r>
            <a:r>
              <a:rPr lang="en-US" altLang="ko-KR" sz="2200" dirty="0" smtClean="0">
                <a:latin typeface="+mj-ea"/>
                <a:ea typeface="+mj-ea"/>
              </a:rPr>
              <a:t>)</a:t>
            </a:r>
            <a:endParaRPr lang="en-US" sz="2200" dirty="0">
              <a:latin typeface="+mj-ea"/>
              <a:ea typeface="+mj-ea"/>
            </a:endParaRPr>
          </a:p>
        </p:txBody>
      </p:sp>
      <p:sp>
        <p:nvSpPr>
          <p:cNvPr id="31" name="모서리가 둥근 사각형 설명선 17"/>
          <p:cNvSpPr>
            <a:spLocks noChangeArrowheads="1"/>
          </p:cNvSpPr>
          <p:nvPr/>
        </p:nvSpPr>
        <p:spPr bwMode="auto">
          <a:xfrm>
            <a:off x="2055856" y="3360853"/>
            <a:ext cx="1156901" cy="334926"/>
          </a:xfrm>
          <a:prstGeom prst="wedgeRoundRectCallout">
            <a:avLst>
              <a:gd name="adj1" fmla="val -95669"/>
              <a:gd name="adj2" fmla="val 74355"/>
              <a:gd name="adj3" fmla="val 16667"/>
            </a:avLst>
          </a:prstGeom>
          <a:solidFill>
            <a:srgbClr val="FFCCCC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800" b="1" dirty="0" smtClean="0">
                <a:ea typeface="맑은 고딕" pitchFamily="50" charset="-127"/>
              </a:rPr>
              <a:t>최</a:t>
            </a:r>
            <a:r>
              <a:rPr lang="ko-KR" altLang="en-US" sz="800" b="1" dirty="0">
                <a:ea typeface="맑은 고딕" pitchFamily="50" charset="-127"/>
              </a:rPr>
              <a:t>초 </a:t>
            </a:r>
            <a:r>
              <a:rPr lang="ko-KR" altLang="en-US" sz="800" b="1" dirty="0" smtClean="0">
                <a:ea typeface="맑은 고딕" pitchFamily="50" charset="-127"/>
              </a:rPr>
              <a:t>부하발생시 일시적</a:t>
            </a:r>
            <a:endParaRPr lang="en-US" altLang="ko-KR" sz="800" b="1" dirty="0" smtClean="0">
              <a:ea typeface="맑은 고딕" pitchFamily="50" charset="-127"/>
            </a:endParaRPr>
          </a:p>
          <a:p>
            <a:pPr algn="ctr"/>
            <a:r>
              <a:rPr lang="en-US" altLang="ko-KR" sz="800" b="1" dirty="0" smtClean="0">
                <a:ea typeface="맑은 고딕" pitchFamily="50" charset="-127"/>
              </a:rPr>
              <a:t>CPU </a:t>
            </a:r>
            <a:r>
              <a:rPr lang="ko-KR" altLang="en-US" sz="800" b="1" dirty="0" smtClean="0">
                <a:ea typeface="맑은 고딕" pitchFamily="50" charset="-127"/>
              </a:rPr>
              <a:t>상승</a:t>
            </a:r>
            <a:endParaRPr lang="en-US" altLang="ko-KR" sz="800" b="1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461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155465"/>
              </p:ext>
            </p:extLst>
          </p:nvPr>
        </p:nvGraphicFramePr>
        <p:xfrm>
          <a:off x="560511" y="1623350"/>
          <a:ext cx="8635444" cy="3686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7630"/>
                <a:gridCol w="1037967"/>
                <a:gridCol w="1738184"/>
                <a:gridCol w="2578443"/>
                <a:gridCol w="2243220"/>
              </a:tblGrid>
              <a:tr h="432731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시스템</a:t>
                      </a:r>
                      <a:endParaRPr kumimoji="1" lang="ko-KR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업무</a:t>
                      </a:r>
                      <a:endParaRPr kumimoji="1" lang="ko-KR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항목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제외사유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비고</a:t>
                      </a: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조치</a:t>
                      </a: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48219">
                <a:tc rowSpan="4"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선택적복지</a:t>
                      </a:r>
                      <a:endParaRPr kumimoji="1" lang="ko-KR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모바일</a:t>
                      </a:r>
                      <a:endParaRPr kumimoji="1" lang="en-US" altLang="ko-KR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kumimoji="1" lang="en-US" altLang="ko-K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en-US" altLang="ko-KR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muser</a:t>
                      </a:r>
                      <a:r>
                        <a:rPr kumimoji="1" lang="en-US" altLang="ko-K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1" lang="ko-KR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 latinLnBrk="1">
                        <a:buFont typeface="Wingdings" pitchFamily="2" charset="2"/>
                        <a:buChar char="§"/>
                      </a:pP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키보드보안</a:t>
                      </a:r>
                      <a:endParaRPr lang="en-US" altLang="ko-KR" sz="11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179388" indent="-179388" latinLnBrk="1">
                        <a:buFont typeface="Wingdings" pitchFamily="2" charset="2"/>
                        <a:buChar char="§"/>
                      </a:pPr>
                      <a:r>
                        <a:rPr lang="en-US" altLang="ko-KR" sz="1100" baseline="0" dirty="0" err="1" smtClean="0">
                          <a:latin typeface="+mn-ea"/>
                          <a:ea typeface="+mn-ea"/>
                        </a:rPr>
                        <a:t>LoadRunner</a:t>
                      </a:r>
                      <a:r>
                        <a:rPr lang="en-US" altLang="ko-KR" sz="1100" baseline="0" dirty="0" smtClean="0">
                          <a:latin typeface="+mn-ea"/>
                          <a:ea typeface="+mn-ea"/>
                        </a:rPr>
                        <a:t> Script </a:t>
                      </a:r>
                      <a:r>
                        <a:rPr lang="ko-KR" altLang="en-US" sz="1100" baseline="0" dirty="0" smtClean="0">
                          <a:latin typeface="+mn-ea"/>
                          <a:ea typeface="+mn-ea"/>
                        </a:rPr>
                        <a:t>작성 불가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키보드보안 제거 후 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Script</a:t>
                      </a:r>
                      <a:r>
                        <a:rPr lang="en-US" altLang="ko-KR" sz="110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baseline="0" dirty="0" smtClean="0">
                          <a:latin typeface="+mn-ea"/>
                          <a:ea typeface="+mn-ea"/>
                        </a:rPr>
                        <a:t>작성</a:t>
                      </a:r>
                      <a:endParaRPr lang="en-US" altLang="ko-KR" sz="11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</a:tr>
              <a:tr h="7014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kumimoji="1" lang="ko-KR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100" kern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모바일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(mobile) 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부하</a:t>
                      </a:r>
                      <a:endParaRPr lang="en-US" altLang="ko-KR" sz="11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1100" kern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LoadRunner</a:t>
                      </a:r>
                      <a:r>
                        <a:rPr lang="en-US" altLang="ko-KR" sz="11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Script </a:t>
                      </a:r>
                      <a:r>
                        <a:rPr lang="ko-KR" altLang="en-US" sz="11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 불가</a:t>
                      </a:r>
                      <a:endParaRPr lang="en-US" altLang="ko-KR" sz="11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100" dirty="0" err="1" smtClean="0">
                          <a:latin typeface="+mn-ea"/>
                          <a:ea typeface="+mn-ea"/>
                        </a:rPr>
                        <a:t>크롬브라우져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 이용 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Script</a:t>
                      </a:r>
                      <a:r>
                        <a:rPr lang="en-US" altLang="ko-KR" sz="110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baseline="0" dirty="0" smtClean="0">
                          <a:latin typeface="+mn-ea"/>
                          <a:ea typeface="+mn-ea"/>
                        </a:rPr>
                        <a:t>작성 및 부하발생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701459">
                <a:tc vMerge="1">
                  <a:txBody>
                    <a:bodyPr/>
                    <a:lstStyle/>
                    <a:p>
                      <a:pPr algn="ctr" latinLnBrk="1"/>
                      <a:endParaRPr kumimoji="1" lang="ko-KR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관리자</a:t>
                      </a:r>
                      <a:endParaRPr kumimoji="1" lang="en-US" altLang="ko-KR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kumimoji="1" lang="en-US" altLang="ko-K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en-US" altLang="ko-KR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cadmin</a:t>
                      </a:r>
                      <a:r>
                        <a:rPr kumimoji="1" lang="en-US" altLang="ko-K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1" lang="ko-KR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179388" marR="0" lvl="0" indent="-179388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로그인 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SMS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연동</a:t>
                      </a:r>
                      <a:endParaRPr lang="en-US" altLang="ko-KR" sz="11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179388" marR="0" lvl="0" indent="-179388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1100" kern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LoadRunner</a:t>
                      </a:r>
                      <a:r>
                        <a:rPr lang="en-US" altLang="ko-KR" sz="11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Script </a:t>
                      </a:r>
                      <a:r>
                        <a:rPr lang="ko-KR" altLang="en-US" sz="11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 불가</a:t>
                      </a:r>
                      <a:endParaRPr lang="en-US" altLang="ko-KR" sz="11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SMS</a:t>
                      </a:r>
                      <a:r>
                        <a:rPr lang="en-US" altLang="ko-KR" sz="110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baseline="0" dirty="0" smtClean="0">
                          <a:latin typeface="+mn-ea"/>
                          <a:ea typeface="+mn-ea"/>
                        </a:rPr>
                        <a:t>연동 </a:t>
                      </a:r>
                      <a:r>
                        <a:rPr lang="ko-KR" altLang="en-US" sz="1100" baseline="0" dirty="0" err="1" smtClean="0">
                          <a:latin typeface="+mn-ea"/>
                          <a:ea typeface="+mn-ea"/>
                        </a:rPr>
                        <a:t>로직</a:t>
                      </a:r>
                      <a:r>
                        <a:rPr lang="ko-KR" altLang="en-US" sz="1100" baseline="0" dirty="0" smtClean="0">
                          <a:latin typeface="+mn-ea"/>
                          <a:ea typeface="+mn-ea"/>
                        </a:rPr>
                        <a:t> 제거 후 </a:t>
                      </a:r>
                      <a:r>
                        <a:rPr lang="en-US" altLang="ko-KR" sz="1100" baseline="0" dirty="0" smtClean="0">
                          <a:latin typeface="+mn-ea"/>
                          <a:ea typeface="+mn-ea"/>
                        </a:rPr>
                        <a:t>Script </a:t>
                      </a:r>
                      <a:r>
                        <a:rPr lang="ko-KR" altLang="en-US" sz="1100" baseline="0" dirty="0" smtClean="0">
                          <a:latin typeface="+mn-ea"/>
                          <a:ea typeface="+mn-ea"/>
                        </a:rPr>
                        <a:t>작성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701459">
                <a:tc vMerge="1">
                  <a:txBody>
                    <a:bodyPr/>
                    <a:lstStyle/>
                    <a:p>
                      <a:pPr algn="ctr" latinLnBrk="1"/>
                      <a:endParaRPr kumimoji="1" lang="ko-KR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벤더</a:t>
                      </a:r>
                      <a:endParaRPr kumimoji="1" lang="en-US" altLang="ko-KR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kumimoji="1" lang="en-US" altLang="ko-K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(Vendor)</a:t>
                      </a:r>
                      <a:endParaRPr kumimoji="1" lang="ko-KR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암호화 보안 모듈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100" kern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Webcube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1100" kern="1200" baseline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LoadRunner</a:t>
                      </a:r>
                      <a:r>
                        <a:rPr lang="en-US" altLang="ko-KR" sz="11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Script </a:t>
                      </a:r>
                      <a:r>
                        <a:rPr lang="ko-KR" altLang="en-US" sz="11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작성불가</a:t>
                      </a:r>
                      <a:endParaRPr lang="en-US" altLang="ko-KR" sz="11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성능테스트 제외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701459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기타</a:t>
                      </a:r>
                      <a:endParaRPr kumimoji="1" lang="ko-KR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로그레벨</a:t>
                      </a:r>
                      <a:endParaRPr kumimoji="1" lang="ko-KR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INFO 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Error</a:t>
                      </a:r>
                      <a:endParaRPr lang="en-US" altLang="ko-KR" sz="11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en-US" altLang="ko-KR" sz="11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/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7350" y="1013296"/>
            <a:ext cx="8962596" cy="6342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ko-KR" sz="1200" b="1" dirty="0" smtClean="0">
                <a:ea typeface="맑은 고딕" pitchFamily="50" charset="-127"/>
              </a:rPr>
              <a:t>◈ </a:t>
            </a:r>
            <a:r>
              <a:rPr lang="en-US" altLang="ko-KR" sz="1200" dirty="0" err="1" smtClean="0">
                <a:ea typeface="맑은 고딕" pitchFamily="50" charset="-127"/>
              </a:rPr>
              <a:t>LoadRunner</a:t>
            </a:r>
            <a:r>
              <a:rPr lang="en-US" altLang="ko-KR" sz="1200" dirty="0" smtClean="0">
                <a:ea typeface="맑은 고딕" pitchFamily="50" charset="-127"/>
              </a:rPr>
              <a:t> </a:t>
            </a:r>
            <a:r>
              <a:rPr lang="ko-KR" altLang="en-US" sz="1200" dirty="0">
                <a:ea typeface="맑은 고딕" pitchFamily="50" charset="-127"/>
              </a:rPr>
              <a:t>부하 </a:t>
            </a:r>
            <a:r>
              <a:rPr lang="en-US" altLang="ko-KR" sz="1200" dirty="0">
                <a:ea typeface="맑은 고딕" pitchFamily="50" charset="-127"/>
              </a:rPr>
              <a:t>Script </a:t>
            </a:r>
            <a:r>
              <a:rPr lang="ko-KR" altLang="en-US" sz="1200" dirty="0">
                <a:ea typeface="맑은 고딕" pitchFamily="50" charset="-127"/>
              </a:rPr>
              <a:t>작성 시 일부 </a:t>
            </a:r>
            <a:r>
              <a:rPr lang="ko-KR" altLang="en-US" sz="1200" dirty="0" smtClean="0">
                <a:ea typeface="맑은 고딕" pitchFamily="50" charset="-127"/>
              </a:rPr>
              <a:t>제약조건에 따라 </a:t>
            </a:r>
            <a:r>
              <a:rPr lang="ko-KR" altLang="en-US" sz="1200" dirty="0">
                <a:ea typeface="맑은 고딕" pitchFamily="50" charset="-127"/>
              </a:rPr>
              <a:t>담당자와 협의를 통해 제약조건 제외 후 </a:t>
            </a:r>
            <a:r>
              <a:rPr lang="en-US" altLang="ko-KR" sz="1200" dirty="0">
                <a:ea typeface="맑은 고딕" pitchFamily="50" charset="-127"/>
              </a:rPr>
              <a:t>Script </a:t>
            </a:r>
            <a:r>
              <a:rPr lang="ko-KR" altLang="en-US" sz="1200" dirty="0">
                <a:ea typeface="맑은 고딕" pitchFamily="50" charset="-127"/>
              </a:rPr>
              <a:t>생성 및 테스트를 </a:t>
            </a:r>
            <a:endParaRPr lang="en-US" altLang="ko-KR" sz="1200" dirty="0" smtClean="0">
              <a:ea typeface="맑은 고딕" pitchFamily="50" charset="-127"/>
            </a:endParaRPr>
          </a:p>
          <a:p>
            <a:pPr>
              <a:lnSpc>
                <a:spcPct val="115000"/>
              </a:lnSpc>
            </a:pPr>
            <a:r>
              <a:rPr lang="en-US" altLang="ko-KR" sz="1200" dirty="0">
                <a:ea typeface="맑은 고딕" pitchFamily="50" charset="-127"/>
              </a:rPr>
              <a:t> </a:t>
            </a:r>
            <a:r>
              <a:rPr lang="en-US" altLang="ko-KR" sz="1200" dirty="0" smtClean="0">
                <a:ea typeface="맑은 고딕" pitchFamily="50" charset="-127"/>
              </a:rPr>
              <a:t>  </a:t>
            </a:r>
            <a:r>
              <a:rPr lang="ko-KR" altLang="en-US" sz="1200" dirty="0" smtClean="0">
                <a:ea typeface="맑은 고딕" pitchFamily="50" charset="-127"/>
              </a:rPr>
              <a:t>수행함</a:t>
            </a:r>
            <a:endParaRPr lang="en-US" altLang="ko-KR" sz="1200" dirty="0">
              <a:ea typeface="맑은 고딕" pitchFamily="50" charset="-127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60511" y="5317629"/>
            <a:ext cx="8206372" cy="43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i="1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i="1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i="1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i="1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1108" b="1" i="0" dirty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sz="1108" b="1" i="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108" b="1" i="0" dirty="0" err="1" smtClean="0">
                <a:latin typeface="맑은 고딕" pitchFamily="50" charset="-127"/>
                <a:ea typeface="맑은 고딕" pitchFamily="50" charset="-127"/>
              </a:rPr>
              <a:t>Xecure</a:t>
            </a:r>
            <a:r>
              <a:rPr lang="en-US" sz="1108" b="1" i="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8" b="1" i="0" dirty="0" smtClean="0">
                <a:latin typeface="맑은 고딕" pitchFamily="50" charset="-127"/>
                <a:ea typeface="맑은 고딕" pitchFamily="50" charset="-127"/>
              </a:rPr>
              <a:t>암호화 모듈 특성 및 관련 보유 라이선스의 제약으로 인한 </a:t>
            </a:r>
            <a:r>
              <a:rPr lang="en-US" altLang="ko-KR" sz="1108" b="1" i="0" dirty="0" smtClean="0">
                <a:latin typeface="맑은 고딕" pitchFamily="50" charset="-127"/>
                <a:ea typeface="맑은 고딕" pitchFamily="50" charset="-127"/>
              </a:rPr>
              <a:t>Pacing Time </a:t>
            </a:r>
            <a:r>
              <a:rPr lang="ko-KR" altLang="en-US" sz="1108" b="1" i="0" dirty="0" smtClean="0">
                <a:latin typeface="맑은 고딕" pitchFamily="50" charset="-127"/>
                <a:ea typeface="맑은 고딕" pitchFamily="50" charset="-127"/>
              </a:rPr>
              <a:t>간</a:t>
            </a:r>
            <a:r>
              <a:rPr lang="ko-KR" altLang="en-US" sz="1108" b="1" i="0" dirty="0">
                <a:latin typeface="맑은 고딕" pitchFamily="50" charset="-127"/>
                <a:ea typeface="맑은 고딕" pitchFamily="50" charset="-127"/>
              </a:rPr>
              <a:t>격</a:t>
            </a:r>
            <a:r>
              <a:rPr lang="ko-KR" altLang="en-US" sz="1108" b="1" i="0" dirty="0" smtClean="0">
                <a:latin typeface="맑은 고딕" pitchFamily="50" charset="-127"/>
                <a:ea typeface="맑은 고딕" pitchFamily="50" charset="-127"/>
              </a:rPr>
              <a:t>으로 </a:t>
            </a:r>
            <a:r>
              <a:rPr lang="ko-KR" altLang="en-US" sz="1108" b="1" i="0" dirty="0" err="1" smtClean="0">
                <a:latin typeface="맑은 고딕" pitchFamily="50" charset="-127"/>
                <a:ea typeface="맑은 고딕" pitchFamily="50" charset="-127"/>
              </a:rPr>
              <a:t>부하량</a:t>
            </a:r>
            <a:r>
              <a:rPr lang="ko-KR" altLang="en-US" sz="1108" b="1" i="0" dirty="0" smtClean="0">
                <a:latin typeface="맑은 고딕" pitchFamily="50" charset="-127"/>
                <a:ea typeface="맑은 고딕" pitchFamily="50" charset="-127"/>
              </a:rPr>
              <a:t> 설정 조정함</a:t>
            </a:r>
            <a:r>
              <a:rPr lang="en-US" altLang="ko-KR" sz="1108" b="1" i="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9" name="텍스트 개체 틀 4"/>
          <p:cNvSpPr txBox="1">
            <a:spLocks/>
          </p:cNvSpPr>
          <p:nvPr/>
        </p:nvSpPr>
        <p:spPr>
          <a:xfrm>
            <a:off x="314576" y="510987"/>
            <a:ext cx="6720537" cy="414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r>
              <a:rPr lang="en-US" altLang="ko-KR" sz="2200" dirty="0">
                <a:latin typeface="+mj-ea"/>
                <a:ea typeface="+mj-ea"/>
              </a:rPr>
              <a:t>9</a:t>
            </a:r>
            <a:r>
              <a:rPr lang="en-US" altLang="ko-KR" sz="2200" dirty="0" smtClean="0">
                <a:latin typeface="+mj-ea"/>
                <a:ea typeface="+mj-ea"/>
              </a:rPr>
              <a:t>. </a:t>
            </a:r>
            <a:r>
              <a:rPr lang="ko-KR" altLang="en-US" sz="2200" dirty="0" smtClean="0">
                <a:latin typeface="+mj-ea"/>
                <a:ea typeface="+mj-ea"/>
              </a:rPr>
              <a:t>참고사항</a:t>
            </a:r>
            <a:endParaRPr lang="en-US" sz="2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285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7350" y="947393"/>
            <a:ext cx="8962596" cy="309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ko-KR" sz="1200" b="1" dirty="0" smtClean="0">
                <a:ea typeface="맑은 고딕" pitchFamily="50" charset="-127"/>
              </a:rPr>
              <a:t>◈ </a:t>
            </a:r>
            <a:r>
              <a:rPr lang="ko-KR" altLang="en-US" sz="1200" dirty="0" smtClean="0">
                <a:ea typeface="맑은 고딕" pitchFamily="50" charset="-127"/>
              </a:rPr>
              <a:t>목표성능이 낮거나</a:t>
            </a:r>
            <a:r>
              <a:rPr lang="en-US" altLang="ko-KR" sz="1200" dirty="0" smtClean="0">
                <a:ea typeface="맑은 고딕" pitchFamily="50" charset="-127"/>
              </a:rPr>
              <a:t>(</a:t>
            </a:r>
            <a:r>
              <a:rPr lang="ko-KR" altLang="en-US" sz="1200" dirty="0" smtClean="0">
                <a:ea typeface="맑은 고딕" pitchFamily="50" charset="-127"/>
              </a:rPr>
              <a:t>저</a:t>
            </a:r>
            <a:r>
              <a:rPr lang="en-US" altLang="ko-KR" sz="1200" dirty="0" smtClean="0">
                <a:ea typeface="맑은 고딕" pitchFamily="50" charset="-127"/>
              </a:rPr>
              <a:t>TPS), </a:t>
            </a:r>
            <a:r>
              <a:rPr lang="en-US" altLang="ko-KR" sz="1200" dirty="0" err="1" smtClean="0">
                <a:ea typeface="맑은 고딕" pitchFamily="50" charset="-127"/>
              </a:rPr>
              <a:t>LoadRunner</a:t>
            </a:r>
            <a:r>
              <a:rPr lang="en-US" altLang="ko-KR" sz="1200" dirty="0" smtClean="0">
                <a:ea typeface="맑은 고딕" pitchFamily="50" charset="-127"/>
              </a:rPr>
              <a:t> </a:t>
            </a:r>
            <a:r>
              <a:rPr lang="ko-KR" altLang="en-US" sz="1200" dirty="0" smtClean="0">
                <a:ea typeface="맑은 고딕" pitchFamily="50" charset="-127"/>
              </a:rPr>
              <a:t>스크립트 생성에 제약이 있는 업무</a:t>
            </a:r>
            <a:r>
              <a:rPr lang="ko-KR" altLang="en-US" sz="1200" dirty="0">
                <a:ea typeface="맑은 고딕" pitchFamily="50" charset="-127"/>
              </a:rPr>
              <a:t>의 </a:t>
            </a:r>
            <a:r>
              <a:rPr lang="ko-KR" altLang="en-US" sz="1200" dirty="0" smtClean="0">
                <a:ea typeface="맑은 고딕" pitchFamily="50" charset="-127"/>
              </a:rPr>
              <a:t>경우 고객 협의를 통해 성능테스트를 제외함</a:t>
            </a:r>
            <a:endParaRPr lang="en-US" altLang="ko-KR" sz="1200" dirty="0">
              <a:ea typeface="맑은 고딕" pitchFamily="50" charset="-127"/>
            </a:endParaRPr>
          </a:p>
        </p:txBody>
      </p:sp>
      <p:sp>
        <p:nvSpPr>
          <p:cNvPr id="9" name="텍스트 개체 틀 4"/>
          <p:cNvSpPr txBox="1">
            <a:spLocks/>
          </p:cNvSpPr>
          <p:nvPr/>
        </p:nvSpPr>
        <p:spPr>
          <a:xfrm>
            <a:off x="314577" y="510987"/>
            <a:ext cx="4051478" cy="414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r>
              <a:rPr lang="en-US" altLang="ko-KR" sz="2200" dirty="0" smtClean="0">
                <a:latin typeface="+mj-ea"/>
                <a:ea typeface="+mj-ea"/>
              </a:rPr>
              <a:t>[</a:t>
            </a:r>
            <a:r>
              <a:rPr lang="ko-KR" altLang="en-US" sz="2200" dirty="0" smtClean="0">
                <a:latin typeface="+mj-ea"/>
                <a:ea typeface="+mj-ea"/>
              </a:rPr>
              <a:t>별첨</a:t>
            </a:r>
            <a:r>
              <a:rPr lang="en-US" altLang="ko-KR" sz="2200" dirty="0" smtClean="0">
                <a:latin typeface="+mj-ea"/>
                <a:ea typeface="+mj-ea"/>
              </a:rPr>
              <a:t>] </a:t>
            </a:r>
            <a:r>
              <a:rPr lang="ko-KR" altLang="en-US" sz="2200" dirty="0" smtClean="0">
                <a:latin typeface="+mj-ea"/>
                <a:ea typeface="+mj-ea"/>
              </a:rPr>
              <a:t>성능테스트 제외 사유</a:t>
            </a:r>
            <a:endParaRPr lang="en-US" sz="2200" dirty="0">
              <a:latin typeface="+mj-ea"/>
              <a:ea typeface="+mj-ea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322516"/>
              </p:ext>
            </p:extLst>
          </p:nvPr>
        </p:nvGraphicFramePr>
        <p:xfrm>
          <a:off x="411891" y="1248666"/>
          <a:ext cx="9176952" cy="4077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773"/>
                <a:gridCol w="760970"/>
                <a:gridCol w="760970"/>
                <a:gridCol w="760970"/>
                <a:gridCol w="760970"/>
                <a:gridCol w="760970"/>
                <a:gridCol w="760970"/>
                <a:gridCol w="760970"/>
                <a:gridCol w="760970"/>
                <a:gridCol w="1919419"/>
              </a:tblGrid>
              <a:tr h="26709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</a:rPr>
                        <a:t>대상업무</a:t>
                      </a:r>
                      <a:endParaRPr lang="ko-KR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</a:rPr>
                        <a:t>시스템테스트 여부</a:t>
                      </a:r>
                      <a:endParaRPr lang="ko-KR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TPS</a:t>
                      </a:r>
                      <a:endParaRPr lang="ko-KR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</a:rPr>
                        <a:t>응답속도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ko-KR" sz="1100" dirty="0" err="1" smtClean="0">
                          <a:solidFill>
                            <a:schemeClr val="tx1"/>
                          </a:solidFill>
                        </a:rPr>
                        <a:t>ms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</a:rPr>
                        <a:t>성능테스트 제외 결정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</a:rPr>
                        <a:t>근거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성능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제외사유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가용성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목표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평균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Peak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평균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Peak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77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선택적복지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N/A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32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14.26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31.89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93.32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859.62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buFontTx/>
                        <a:buNone/>
                      </a:pP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스마트워크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플레이스</a:t>
                      </a:r>
                      <a:endParaRPr lang="ko-KR" altLang="en-US" sz="11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모바일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  <a:endParaRPr lang="ko-KR" altLang="en-US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N/A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0.35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7.30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180.92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410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 6/19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주간회의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변심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11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LoadRunner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연계테스트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/>
                      </a:r>
                      <a:br>
                        <a:rPr lang="en-US" altLang="ko-KR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</a:t>
                      </a:r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불필요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송진회프로</a:t>
                      </a:r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07.05)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3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VOC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관리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SSO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연계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  <a:endParaRPr lang="ko-KR" altLang="en-US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N/A</a:t>
                      </a:r>
                      <a:endParaRPr lang="ko-KR" altLang="en-US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0.79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1.55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11.06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22.65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3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모바일대쉬보드</a:t>
                      </a:r>
                      <a:endParaRPr lang="ko-KR" altLang="en-US" sz="11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모바일</a:t>
                      </a:r>
                      <a:endParaRPr lang="ko-KR" altLang="en-US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  <a:endParaRPr lang="ko-KR" altLang="en-US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N/A</a:t>
                      </a:r>
                      <a:endParaRPr lang="ko-KR" altLang="en-US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0.56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1.08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없음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없음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6/19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주간회의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변심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5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하나로협의회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SSO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연계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  <a:endParaRPr lang="ko-KR" altLang="en-US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N/A</a:t>
                      </a:r>
                      <a:endParaRPr lang="ko-KR" altLang="en-US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0.07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0.22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49.95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313.19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6/19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주간회의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변심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3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법인구매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저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TPS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  <a:endParaRPr lang="ko-KR" altLang="en-US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N/A</a:t>
                      </a:r>
                      <a:endParaRPr lang="ko-KR" altLang="en-US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0.001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2.09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39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l"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저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TPS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로 성능테스트 불필요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- 2017.03.27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김대현 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파트장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/>
                      </a:r>
                      <a:b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(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메일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3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알뜰시장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저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TPS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  <a:endParaRPr lang="ko-KR" altLang="en-US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N/A</a:t>
                      </a:r>
                      <a:endParaRPr lang="ko-KR" altLang="en-US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0.249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0.396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9.30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3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e-Marketplace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저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TPS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  <a:endParaRPr lang="ko-KR" altLang="en-US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N/A</a:t>
                      </a:r>
                      <a:endParaRPr lang="ko-KR" altLang="en-US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0.002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0.005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8.33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137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3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브랜드관리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저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TPS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  <a:endParaRPr lang="ko-KR" altLang="en-US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N/A</a:t>
                      </a:r>
                      <a:endParaRPr lang="ko-KR" altLang="en-US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3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총무지원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저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TPS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  <a:endParaRPr lang="ko-KR" altLang="en-US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N/A</a:t>
                      </a:r>
                      <a:endParaRPr lang="ko-KR" altLang="en-US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0.070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0.541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70.09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3671.95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3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IT-SAFE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기타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  <a:endParaRPr lang="ko-KR" altLang="en-US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N/A</a:t>
                      </a:r>
                      <a:endParaRPr lang="ko-KR" altLang="en-US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LoadRunner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연계테스트 불필요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송진회 프로 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07.05)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8514" y="5391689"/>
            <a:ext cx="8962596" cy="6301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ko-KR" sz="1200" b="1" dirty="0" smtClean="0">
                <a:ea typeface="맑은 고딕" pitchFamily="50" charset="-127"/>
              </a:rPr>
              <a:t>◈ </a:t>
            </a:r>
            <a:r>
              <a:rPr lang="ko-KR" altLang="en-US" sz="1200" b="1" dirty="0" smtClean="0">
                <a:ea typeface="맑은 고딕" pitchFamily="50" charset="-127"/>
              </a:rPr>
              <a:t>참고</a:t>
            </a:r>
            <a:endParaRPr lang="en-US" altLang="ko-KR" sz="1200" b="1" dirty="0" smtClean="0">
              <a:ea typeface="맑은 고딕" pitchFamily="50" charset="-127"/>
            </a:endParaRPr>
          </a:p>
          <a:p>
            <a:pPr>
              <a:lnSpc>
                <a:spcPct val="115000"/>
              </a:lnSpc>
            </a:pPr>
            <a:r>
              <a:rPr lang="en-US" altLang="ko-KR" sz="1100" dirty="0" smtClean="0">
                <a:ea typeface="맑은 고딕" pitchFamily="50" charset="-127"/>
              </a:rPr>
              <a:t>- </a:t>
            </a:r>
            <a:r>
              <a:rPr lang="ko-KR" altLang="en-US" sz="1100" dirty="0" smtClean="0">
                <a:ea typeface="맑은 고딕" pitchFamily="50" charset="-127"/>
              </a:rPr>
              <a:t>브랜드관리 </a:t>
            </a:r>
            <a:r>
              <a:rPr lang="en-US" altLang="ko-KR" sz="1100" dirty="0" smtClean="0">
                <a:ea typeface="맑은 고딕" pitchFamily="50" charset="-127"/>
              </a:rPr>
              <a:t>: </a:t>
            </a:r>
            <a:r>
              <a:rPr lang="ko-KR" altLang="en-US" sz="1100" dirty="0" smtClean="0">
                <a:ea typeface="맑은 고딕" pitchFamily="50" charset="-127"/>
              </a:rPr>
              <a:t>사내시스템</a:t>
            </a:r>
            <a:r>
              <a:rPr lang="en-US" altLang="ko-KR" sz="1100" dirty="0" smtClean="0">
                <a:ea typeface="맑은 고딕" pitchFamily="50" charset="-127"/>
              </a:rPr>
              <a:t>(</a:t>
            </a:r>
            <a:r>
              <a:rPr lang="ko-KR" altLang="en-US" sz="1100" dirty="0" smtClean="0">
                <a:ea typeface="맑은 고딕" pitchFamily="50" charset="-127"/>
              </a:rPr>
              <a:t>디자인관리</a:t>
            </a:r>
            <a:r>
              <a:rPr lang="en-US" altLang="ko-KR" sz="1100" dirty="0" smtClean="0">
                <a:ea typeface="맑은 고딕" pitchFamily="50" charset="-127"/>
              </a:rPr>
              <a:t>)</a:t>
            </a:r>
            <a:r>
              <a:rPr lang="ko-KR" altLang="en-US" sz="1100" dirty="0" smtClean="0">
                <a:ea typeface="맑은 고딕" pitchFamily="50" charset="-127"/>
              </a:rPr>
              <a:t>과의 외부 채널 역할로 </a:t>
            </a:r>
            <a:r>
              <a:rPr lang="en-US" altLang="ko-KR" sz="1100" dirty="0" smtClean="0">
                <a:ea typeface="맑은 고딕" pitchFamily="50" charset="-127"/>
              </a:rPr>
              <a:t>DB</a:t>
            </a:r>
            <a:r>
              <a:rPr lang="ko-KR" altLang="en-US" sz="1100" dirty="0" smtClean="0">
                <a:ea typeface="맑은 고딕" pitchFamily="50" charset="-127"/>
              </a:rPr>
              <a:t>없음</a:t>
            </a:r>
            <a:r>
              <a:rPr lang="en-US" altLang="ko-KR" sz="1100" dirty="0" smtClean="0">
                <a:ea typeface="맑은 고딕" pitchFamily="50" charset="-127"/>
              </a:rPr>
              <a:t>. </a:t>
            </a:r>
            <a:r>
              <a:rPr lang="ko-KR" altLang="en-US" sz="1100" dirty="0" smtClean="0">
                <a:ea typeface="맑은 고딕" pitchFamily="50" charset="-127"/>
              </a:rPr>
              <a:t>디자인관리 시스템과 </a:t>
            </a:r>
            <a:r>
              <a:rPr lang="en-US" altLang="ko-KR" sz="1100" dirty="0" smtClean="0">
                <a:ea typeface="맑은 고딕" pitchFamily="50" charset="-127"/>
              </a:rPr>
              <a:t>I/F</a:t>
            </a:r>
            <a:r>
              <a:rPr lang="ko-KR" altLang="en-US" sz="1100" dirty="0" smtClean="0">
                <a:ea typeface="맑은 고딕" pitchFamily="50" charset="-127"/>
              </a:rPr>
              <a:t>만 존재함</a:t>
            </a:r>
            <a:r>
              <a:rPr lang="en-US" altLang="ko-KR" sz="1100" dirty="0" smtClean="0">
                <a:ea typeface="맑은 고딕" pitchFamily="50" charset="-127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altLang="ko-KR" sz="1100" dirty="0" smtClean="0">
                <a:ea typeface="맑은 고딕" pitchFamily="50" charset="-127"/>
              </a:rPr>
              <a:t>- </a:t>
            </a:r>
            <a:r>
              <a:rPr lang="ko-KR" altLang="en-US" sz="1100" dirty="0" smtClean="0">
                <a:ea typeface="맑은 고딕" pitchFamily="50" charset="-127"/>
              </a:rPr>
              <a:t>부하발생기인 </a:t>
            </a:r>
            <a:r>
              <a:rPr lang="en-US" altLang="ko-KR" sz="1100" dirty="0" err="1" smtClean="0">
                <a:ea typeface="맑은 고딕" pitchFamily="50" charset="-127"/>
              </a:rPr>
              <a:t>LoadRunner</a:t>
            </a:r>
            <a:r>
              <a:rPr lang="ko-KR" altLang="en-US" sz="1100" dirty="0" smtClean="0">
                <a:ea typeface="맑은 고딕" pitchFamily="50" charset="-127"/>
              </a:rPr>
              <a:t>가</a:t>
            </a:r>
            <a:r>
              <a:rPr lang="en-US" altLang="ko-KR" sz="1100" dirty="0" smtClean="0">
                <a:ea typeface="맑은 고딕" pitchFamily="50" charset="-127"/>
              </a:rPr>
              <a:t> </a:t>
            </a:r>
            <a:r>
              <a:rPr lang="ko-KR" altLang="en-US" sz="1100" dirty="0" err="1" smtClean="0">
                <a:ea typeface="맑은 고딕" pitchFamily="50" charset="-127"/>
              </a:rPr>
              <a:t>모바일</a:t>
            </a:r>
            <a:r>
              <a:rPr lang="ko-KR" altLang="en-US" sz="1100" dirty="0" smtClean="0">
                <a:ea typeface="맑은 고딕" pitchFamily="50" charset="-127"/>
              </a:rPr>
              <a:t> 및 </a:t>
            </a:r>
            <a:r>
              <a:rPr lang="ko-KR" altLang="en-US" sz="1100" dirty="0" err="1" smtClean="0">
                <a:ea typeface="맑은 고딕" pitchFamily="50" charset="-127"/>
              </a:rPr>
              <a:t>마이싱글</a:t>
            </a:r>
            <a:r>
              <a:rPr lang="ko-KR" altLang="en-US" sz="1100" dirty="0" smtClean="0">
                <a:ea typeface="맑은 고딕" pitchFamily="50" charset="-127"/>
              </a:rPr>
              <a:t> </a:t>
            </a:r>
            <a:r>
              <a:rPr lang="en-US" altLang="ko-KR" sz="1100" dirty="0" smtClean="0">
                <a:ea typeface="맑은 고딕" pitchFamily="50" charset="-127"/>
              </a:rPr>
              <a:t>SSO </a:t>
            </a:r>
            <a:r>
              <a:rPr lang="ko-KR" altLang="en-US" sz="1100" dirty="0" smtClean="0">
                <a:ea typeface="맑은 고딕" pitchFamily="50" charset="-127"/>
              </a:rPr>
              <a:t>연동을 통한 스크립트 생성이 제약적임</a:t>
            </a:r>
            <a:r>
              <a:rPr lang="en-US" altLang="ko-KR" sz="1100" dirty="0" smtClean="0">
                <a:ea typeface="맑은 고딕" pitchFamily="50" charset="-127"/>
              </a:rPr>
              <a:t>.</a:t>
            </a:r>
            <a:endParaRPr lang="en-US" altLang="ko-KR" sz="1100" dirty="0"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340316" y="1812323"/>
            <a:ext cx="757111" cy="3514259"/>
          </a:xfrm>
          <a:prstGeom prst="rect">
            <a:avLst/>
          </a:prstGeom>
          <a:noFill/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666078" y="1820163"/>
            <a:ext cx="1922765" cy="3506419"/>
          </a:xfrm>
          <a:prstGeom prst="rect">
            <a:avLst/>
          </a:prstGeom>
          <a:noFill/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487299"/>
              </p:ext>
            </p:extLst>
          </p:nvPr>
        </p:nvGraphicFramePr>
        <p:xfrm>
          <a:off x="2436340" y="6061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포장기 셸 개체" showAsIcon="1" r:id="rId3" imgW="914400" imgH="771480" progId="Package">
                  <p:embed/>
                </p:oleObj>
              </mc:Choice>
              <mc:Fallback>
                <p:oleObj name="포장기 셸 개체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6340" y="6061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723590"/>
              </p:ext>
            </p:extLst>
          </p:nvPr>
        </p:nvGraphicFramePr>
        <p:xfrm>
          <a:off x="3361034" y="6061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포장기 셸 개체" showAsIcon="1" r:id="rId5" imgW="914400" imgH="771480" progId="Package">
                  <p:embed/>
                </p:oleObj>
              </mc:Choice>
              <mc:Fallback>
                <p:oleObj name="포장기 셸 개체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61034" y="6061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140970"/>
              </p:ext>
            </p:extLst>
          </p:nvPr>
        </p:nvGraphicFramePr>
        <p:xfrm>
          <a:off x="4382612" y="6061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포장기 셸 개체" showAsIcon="1" r:id="rId7" imgW="914400" imgH="771480" progId="Package">
                  <p:embed/>
                </p:oleObj>
              </mc:Choice>
              <mc:Fallback>
                <p:oleObj name="포장기 셸 개체" showAsIcon="1" r:id="rId7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82612" y="6061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986715"/>
              </p:ext>
            </p:extLst>
          </p:nvPr>
        </p:nvGraphicFramePr>
        <p:xfrm>
          <a:off x="5404190" y="60864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포장기 셸 개체" showAsIcon="1" r:id="rId9" imgW="914400" imgH="771480" progId="Package">
                  <p:embed/>
                </p:oleObj>
              </mc:Choice>
              <mc:Fallback>
                <p:oleObj name="포장기 셸 개체" showAsIcon="1" r:id="rId9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04190" y="60864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864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1"/>
          <p:cNvSpPr>
            <a:spLocks noGrp="1"/>
          </p:cNvSpPr>
          <p:nvPr>
            <p:ph type="body" sz="quarter" idx="12"/>
          </p:nvPr>
        </p:nvSpPr>
        <p:spPr bwMode="auto">
          <a:xfrm>
            <a:off x="600809" y="2771157"/>
            <a:ext cx="8704385" cy="857250"/>
          </a:xfrm>
          <a:ln>
            <a:miter lim="800000"/>
            <a:headEnd/>
            <a:tailEnd/>
          </a:ln>
        </p:spPr>
        <p:txBody>
          <a:bodyPr vert="horz" wrap="square" lIns="84406" tIns="42203" rIns="84406" bIns="42203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ko-KR" sz="2954" dirty="0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맑은 고딕" charset="0"/>
              </a:rPr>
              <a:t>The End of Document</a:t>
            </a:r>
          </a:p>
        </p:txBody>
      </p:sp>
    </p:spTree>
    <p:extLst>
      <p:ext uri="{BB962C8B-B14F-4D97-AF65-F5344CB8AC3E}">
        <p14:creationId xmlns:p14="http://schemas.microsoft.com/office/powerpoint/2010/main" val="51290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22"/>
          <p:cNvGrpSpPr>
            <a:grpSpLocks/>
          </p:cNvGrpSpPr>
          <p:nvPr/>
        </p:nvGrpSpPr>
        <p:grpSpPr bwMode="auto">
          <a:xfrm>
            <a:off x="513641" y="2010799"/>
            <a:ext cx="8903855" cy="864213"/>
            <a:chOff x="273050" y="1495425"/>
            <a:chExt cx="9288463" cy="1519238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785938" y="1505581"/>
              <a:ext cx="7775575" cy="1505020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anchor="ctr">
              <a:normAutofit/>
            </a:bodyPr>
            <a:lstStyle/>
            <a:p>
              <a:pPr marL="101600" marR="0" lvl="0" indent="-101600" defTabSz="725488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endParaRPr kumimoji="0" lang="ko-KR" altLang="en-US" sz="1400" b="1" i="0" u="sng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73050" y="1505581"/>
              <a:ext cx="1392238" cy="150502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+mn-ea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76225" y="1495425"/>
              <a:ext cx="1390650" cy="1519238"/>
            </a:xfrm>
            <a:prstGeom prst="rect">
              <a:avLst/>
            </a:prstGeom>
          </p:spPr>
          <p:txBody>
            <a:bodyPr anchor="ctr"/>
            <a:lstStyle/>
            <a:p>
              <a:pPr marL="182563" marR="0" lvl="0" indent="-182563" algn="ctr" defTabSz="7254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</a:rPr>
                <a:t>테스트 배경</a:t>
              </a:r>
              <a:endPara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+mn-ea"/>
              </a:endParaRPr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1841500" y="1523860"/>
              <a:ext cx="7597775" cy="147658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80975" marR="0" lvl="0" indent="-1809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charset="0"/>
                <a:buChar char="•"/>
                <a:tabLst>
                  <a:tab pos="2333625" algn="l"/>
                </a:tabLst>
                <a:defRPr/>
              </a:pP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rPr>
                <a:t>오픈소스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rPr>
                <a:t> 기반 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rPr>
                <a:t>클라우드로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rPr>
                <a:t> 전환된 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rPr>
                <a:t>TO-BE 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rPr>
                <a:t>시스템의 안정성을 확보하기 위한 시스템의 성능 검</a:t>
              </a:r>
              <a:r>
                <a:rPr kumimoji="0" lang="ko-KR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rPr>
                <a:t>증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rPr>
                <a:t> 및 서비스 오픈 전 운영상의 문제점을 사전에 도출할 수 있도록 함</a:t>
              </a:r>
              <a:endPara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endParaRPr>
            </a:p>
          </p:txBody>
        </p:sp>
      </p:grpSp>
      <p:grpSp>
        <p:nvGrpSpPr>
          <p:cNvPr id="13" name="그룹 23"/>
          <p:cNvGrpSpPr>
            <a:grpSpLocks/>
          </p:cNvGrpSpPr>
          <p:nvPr/>
        </p:nvGrpSpPr>
        <p:grpSpPr bwMode="auto">
          <a:xfrm>
            <a:off x="497931" y="3025934"/>
            <a:ext cx="8919565" cy="1364837"/>
            <a:chOff x="257175" y="3133725"/>
            <a:chExt cx="9294813" cy="1335088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776413" y="3139080"/>
              <a:ext cx="7775575" cy="1329733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anchor="ctr">
              <a:normAutofit/>
            </a:bodyPr>
            <a:lstStyle/>
            <a:p>
              <a:pPr marL="101600" marR="0" lvl="0" indent="-10160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endParaRPr kumimoji="0" lang="ko-KR" alt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263525" y="3139080"/>
              <a:ext cx="1392238" cy="1329733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+mn-ea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57175" y="3133725"/>
              <a:ext cx="1400175" cy="1324379"/>
            </a:xfrm>
            <a:prstGeom prst="rect">
              <a:avLst/>
            </a:prstGeom>
          </p:spPr>
          <p:txBody>
            <a:bodyPr anchor="ctr"/>
            <a:lstStyle/>
            <a:p>
              <a:pPr marL="182563" marR="0" lvl="0" indent="-182563" algn="ctr" defTabSz="7254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</a:rPr>
                <a:t>테스트 목적</a:t>
              </a:r>
              <a:endPara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+mn-ea"/>
              </a:endParaRP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1841500" y="3162283"/>
              <a:ext cx="7597775" cy="13047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80975" marR="0" lvl="2" indent="-180975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charset="0"/>
                <a:buChar char="•"/>
                <a:tabLst>
                  <a:tab pos="2333625" algn="l"/>
                </a:tabLst>
                <a:defRPr/>
              </a:pP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</a:rPr>
                <a:t>시스템 오픈 전에 실제 운영 환경과 유사한 환경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</a:rPr>
                <a:t>(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</a:rPr>
                <a:t>동시사용자수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</a:rPr>
                <a:t>, Interface 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</a:rPr>
                <a:t>부하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</a:rPr>
                <a:t>)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</a:rPr>
                <a:t>에서 신규 시스템의 처리 능력을 검증함</a:t>
              </a:r>
              <a:endPara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</a:endParaRPr>
            </a:p>
            <a:p>
              <a:pPr marL="180975" marR="0" lvl="2" indent="-180975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charset="0"/>
                <a:buChar char="•"/>
                <a:tabLst>
                  <a:tab pos="2333625" algn="l"/>
                </a:tabLst>
                <a:defRPr/>
              </a:pP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</a:rPr>
                <a:t>다중 사용자 환경에서 어플리케이션의 성능을 점검하여 시스템 성능 병목구간 검출 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</a:rPr>
                <a:t>&amp; 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</a:rPr>
                <a:t>조치함</a:t>
              </a:r>
              <a:endPara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</a:endParaRPr>
            </a:p>
            <a:p>
              <a:pPr marL="180975" marR="0" lvl="2" indent="-180975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charset="0"/>
                <a:buChar char="•"/>
                <a:tabLst>
                  <a:tab pos="2333625" algn="l"/>
                </a:tabLst>
                <a:defRPr/>
              </a:pPr>
              <a:r>
                <a:rPr kumimoji="0" lang="ko-KR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rPr>
                <a:t>성능</a:t>
              </a:r>
              <a:r>
                <a:rPr kumimoji="0" lang="en-US" altLang="ko-KR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rPr>
                <a:t>(</a:t>
              </a:r>
              <a:r>
                <a:rPr kumimoji="0" lang="ko-KR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rPr>
                <a:t>부하</a:t>
              </a:r>
              <a:r>
                <a:rPr kumimoji="0" lang="en-US" altLang="ko-KR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rPr>
                <a:t>)</a:t>
              </a:r>
              <a:r>
                <a:rPr kumimoji="0" lang="ko-KR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rPr>
                <a:t>테스트 수행을 통한 시스템에 대한 신뢰성</a:t>
              </a:r>
              <a:r>
                <a:rPr kumimoji="0" lang="en-US" altLang="ko-KR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rPr>
                <a:t>, </a:t>
              </a:r>
              <a:r>
                <a:rPr kumimoji="0" lang="ko-KR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rPr>
                <a:t>안정성 등을 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rPr>
                <a:t>확보함</a:t>
              </a:r>
              <a:endPara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endParaRPr>
            </a:p>
          </p:txBody>
        </p:sp>
      </p:grpSp>
      <p:grpSp>
        <p:nvGrpSpPr>
          <p:cNvPr id="18" name="그룹 20"/>
          <p:cNvGrpSpPr>
            <a:grpSpLocks/>
          </p:cNvGrpSpPr>
          <p:nvPr/>
        </p:nvGrpSpPr>
        <p:grpSpPr bwMode="auto">
          <a:xfrm>
            <a:off x="488505" y="4484406"/>
            <a:ext cx="8928991" cy="1479788"/>
            <a:chOff x="247650" y="4362348"/>
            <a:chExt cx="9313863" cy="1990828"/>
          </a:xfrm>
        </p:grpSpPr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274638" y="4406812"/>
              <a:ext cx="1392237" cy="185456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+mn-ea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247650" y="4362348"/>
              <a:ext cx="1419225" cy="1990828"/>
            </a:xfrm>
            <a:prstGeom prst="rect">
              <a:avLst/>
            </a:prstGeom>
          </p:spPr>
          <p:txBody>
            <a:bodyPr anchor="ctr"/>
            <a:lstStyle/>
            <a:p>
              <a:pPr marL="182563" marR="0" lvl="0" indent="-182563" algn="ctr" defTabSz="7254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</a:rPr>
                <a:t>테스트 방향</a:t>
              </a:r>
              <a:endParaRPr kumimoji="0" lang="en-US" altLang="ko-KR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+mn-ea"/>
              </a:endParaRP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1785938" y="4422589"/>
              <a:ext cx="7775575" cy="1833053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anchor="ctr">
              <a:normAutofit/>
            </a:bodyPr>
            <a:lstStyle/>
            <a:p>
              <a:pPr marL="101600" marR="0" lvl="0" indent="-101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endParaRPr kumimoji="0" lang="ko-KR" altLang="en-US" sz="1400" b="1" i="0" u="sng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endParaRPr>
            </a:p>
          </p:txBody>
        </p:sp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1831975" y="4436932"/>
              <a:ext cx="7597775" cy="1821579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80975" marR="0" lvl="2" indent="-180975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charset="0"/>
                <a:buChar char="•"/>
                <a:tabLst>
                  <a:tab pos="2333625" algn="l"/>
                </a:tabLst>
                <a:defRPr/>
              </a:pP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</a:rPr>
                <a:t>시스템의 반복적인 부하테스트를 통하여 시스템 별 성능 적정성 및 최적화 검증함</a:t>
              </a:r>
            </a:p>
            <a:p>
              <a:pPr marL="180975" marR="0" lvl="2" indent="-180975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charset="0"/>
                <a:buChar char="•"/>
                <a:tabLst>
                  <a:tab pos="2333625" algn="l"/>
                </a:tabLst>
                <a:defRPr/>
              </a:pP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</a:rPr>
                <a:t>어플리케이션의 화면응답시간 및 처리량을 측정하여 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</a:rPr>
                <a:t>H/W(WEB,WAS,DB) 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</a:rPr>
                <a:t>서버 용량 적정성 검증함</a:t>
              </a:r>
            </a:p>
            <a:p>
              <a:pPr marL="180975" marR="0" lvl="2" indent="-180975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charset="0"/>
                <a:buChar char="•"/>
                <a:tabLst>
                  <a:tab pos="2333625" algn="l"/>
                </a:tabLst>
                <a:defRPr/>
              </a:pP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</a:rPr>
                <a:t>시스템 영역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</a:rPr>
                <a:t>(OS, WAS, DB)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</a:rPr>
                <a:t>을 모니터링 하여 튜닝요소를 도출하고 조치함</a:t>
              </a:r>
              <a:endPara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</a:endParaRPr>
            </a:p>
            <a:p>
              <a:pPr marL="180975" marR="0" lvl="2" indent="-180975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charset="0"/>
                <a:buChar char="•"/>
                <a:tabLst>
                  <a:tab pos="2333625" algn="l"/>
                </a:tabLst>
                <a:defRPr/>
              </a:pP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rPr>
                <a:t>본 테스트는 </a:t>
              </a:r>
              <a:r>
                <a:rPr kumimoji="0" lang="en-US" altLang="ko-KR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rPr>
                <a:t>T0-BE </a:t>
              </a:r>
              <a:r>
                <a:rPr kumimoji="0" lang="ko-KR" alt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rPr>
                <a:t>운영환경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rPr>
                <a:t>에서 수행하며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rPr>
                <a:t>, IF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rPr>
                <a:t>는 </a:t>
              </a:r>
              <a:r>
                <a:rPr kumimoji="0" lang="ko-KR" altLang="en-US" sz="13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rPr>
                <a:t>블루원</a:t>
              </a:r>
              <a:r>
                <a:rPr kumimoji="0" lang="ko-KR" alt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rPr>
                <a:t> </a:t>
              </a:r>
              <a:r>
                <a:rPr kumimoji="0" lang="ko-KR" altLang="en-US" sz="13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rPr>
                <a:t>개발계</a:t>
              </a:r>
              <a:r>
                <a:rPr kumimoji="0" lang="ko-KR" alt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rPr>
                <a:t> 환경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rPr>
                <a:t>을 활용함</a:t>
              </a:r>
              <a:endPara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</a:endParaRPr>
            </a:p>
          </p:txBody>
        </p:sp>
      </p:grpSp>
      <p:sp>
        <p:nvSpPr>
          <p:cNvPr id="23" name="텍스트 개체 틀 12"/>
          <p:cNvSpPr txBox="1">
            <a:spLocks/>
          </p:cNvSpPr>
          <p:nvPr/>
        </p:nvSpPr>
        <p:spPr>
          <a:xfrm>
            <a:off x="560512" y="1017948"/>
            <a:ext cx="8730666" cy="58424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spcBef>
                <a:spcPct val="50000"/>
              </a:spcBef>
              <a:spcAft>
                <a:spcPts val="0"/>
              </a:spcAft>
              <a:buClr>
                <a:srgbClr val="33333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</a:rPr>
              <a:t>선택적복지</a:t>
            </a:r>
            <a:r>
              <a:rPr kumimoji="0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</a:rPr>
              <a:t> 시스템을 대상으로 서비스 오픈 전 성능테스트를 수행하여</a:t>
            </a:r>
            <a:r>
              <a:rPr lang="ko-KR" altLang="en-US" sz="1400" b="1" dirty="0" smtClean="0">
                <a:solidFill>
                  <a:sysClr val="windowText" lastClr="000000"/>
                </a:solidFill>
                <a:latin typeface="맑은 고딕"/>
                <a:ea typeface="맑은 고딕"/>
              </a:rPr>
              <a:t> </a:t>
            </a:r>
            <a:r>
              <a:rPr lang="en-US" altLang="ko-KR" sz="1400" b="1" dirty="0" smtClean="0">
                <a:solidFill>
                  <a:sysClr val="windowText" lastClr="000000"/>
                </a:solidFill>
                <a:latin typeface="맑은 고딕"/>
                <a:ea typeface="맑은 고딕"/>
              </a:rPr>
              <a:t>TO-BE </a:t>
            </a:r>
            <a:r>
              <a:rPr lang="ko-KR" altLang="en-US" sz="1400" b="1" dirty="0" smtClean="0">
                <a:solidFill>
                  <a:sysClr val="windowText" lastClr="000000"/>
                </a:solidFill>
                <a:latin typeface="맑은 고딕"/>
                <a:ea typeface="맑은 고딕"/>
              </a:rPr>
              <a:t>시스템의 </a:t>
            </a:r>
            <a:r>
              <a:rPr kumimoji="0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</a:rPr>
              <a:t>성능검증 및 최적화 작업을</a:t>
            </a:r>
            <a:r>
              <a:rPr kumimoji="0" lang="en-US" altLang="ko-KR" sz="14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</a:rPr>
              <a:t> </a:t>
            </a:r>
            <a:r>
              <a:rPr kumimoji="0" lang="ko-KR" altLang="en-US" sz="14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</a:rPr>
              <a:t>수행함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/>
              <a:ea typeface="맑은 고딕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44488" y="1538908"/>
            <a:ext cx="91614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</a:pPr>
            <a:r>
              <a:rPr lang="en-US" altLang="ko-KR" sz="1400" b="1" dirty="0">
                <a:ea typeface="맑은 고딕" pitchFamily="50" charset="-127"/>
              </a:rPr>
              <a:t> 1</a:t>
            </a:r>
            <a:r>
              <a:rPr lang="en-US" altLang="ko-KR" sz="1400" b="1" dirty="0" smtClean="0">
                <a:ea typeface="맑은 고딕" pitchFamily="50" charset="-127"/>
              </a:rPr>
              <a:t>) </a:t>
            </a:r>
            <a:r>
              <a:rPr lang="ko-KR" altLang="en-US" sz="1400" b="1" dirty="0" smtClean="0">
                <a:ea typeface="맑은 고딕" pitchFamily="50" charset="-127"/>
              </a:rPr>
              <a:t>테스트 배경 및 목적</a:t>
            </a:r>
            <a:endParaRPr lang="en-US" altLang="ko-KR" sz="1200" dirty="0">
              <a:ea typeface="맑은 고딕" pitchFamily="50" charset="-127"/>
            </a:endParaRPr>
          </a:p>
        </p:txBody>
      </p:sp>
      <p:sp>
        <p:nvSpPr>
          <p:cNvPr id="25" name="텍스트 개체 틀 4"/>
          <p:cNvSpPr txBox="1">
            <a:spLocks/>
          </p:cNvSpPr>
          <p:nvPr/>
        </p:nvSpPr>
        <p:spPr>
          <a:xfrm>
            <a:off x="314576" y="510987"/>
            <a:ext cx="5891819" cy="414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r>
              <a:rPr lang="en-US" altLang="ko-KR" sz="2200" dirty="0" smtClean="0">
                <a:latin typeface="+mn-lt"/>
              </a:rPr>
              <a:t>1. </a:t>
            </a:r>
            <a:r>
              <a:rPr lang="ko-KR" altLang="en-US" sz="2200" dirty="0" smtClean="0">
                <a:latin typeface="+mn-lt"/>
              </a:rPr>
              <a:t>개요</a:t>
            </a: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11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 txBox="1">
            <a:spLocks/>
          </p:cNvSpPr>
          <p:nvPr/>
        </p:nvSpPr>
        <p:spPr>
          <a:xfrm>
            <a:off x="314576" y="510987"/>
            <a:ext cx="5891819" cy="414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r>
              <a:rPr lang="en-US" altLang="ko-KR" sz="2200" dirty="0" smtClean="0">
                <a:latin typeface="+mn-lt"/>
              </a:rPr>
              <a:t>1. </a:t>
            </a:r>
            <a:r>
              <a:rPr lang="ko-KR" altLang="en-US" sz="2200" dirty="0" smtClean="0">
                <a:latin typeface="+mn-lt"/>
              </a:rPr>
              <a:t>개요</a:t>
            </a:r>
            <a:endParaRPr lang="en-US" sz="2200" dirty="0">
              <a:latin typeface="+mn-lt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44488" y="937540"/>
            <a:ext cx="89969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</a:pPr>
            <a:r>
              <a:rPr lang="en-US" altLang="ko-KR" sz="1400" b="1" dirty="0">
                <a:ea typeface="맑은 고딕" pitchFamily="50" charset="-127"/>
              </a:rPr>
              <a:t> </a:t>
            </a:r>
            <a:r>
              <a:rPr lang="en-US" altLang="ko-KR" sz="1400" b="1" dirty="0" smtClean="0">
                <a:ea typeface="맑은 고딕" pitchFamily="50" charset="-127"/>
              </a:rPr>
              <a:t>2) </a:t>
            </a:r>
            <a:r>
              <a:rPr lang="ko-KR" altLang="en-US" sz="1400" b="1" dirty="0" smtClean="0">
                <a:ea typeface="맑은 고딕" pitchFamily="50" charset="-127"/>
              </a:rPr>
              <a:t>대상 시스템</a:t>
            </a:r>
            <a:endParaRPr lang="en-US" altLang="ko-KR" sz="1400" b="1" dirty="0" smtClean="0">
              <a:ea typeface="맑은 고딕" pitchFamily="50" charset="-127"/>
            </a:endParaRPr>
          </a:p>
        </p:txBody>
      </p:sp>
      <p:graphicFrame>
        <p:nvGraphicFramePr>
          <p:cNvPr id="1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285904"/>
              </p:ext>
            </p:extLst>
          </p:nvPr>
        </p:nvGraphicFramePr>
        <p:xfrm>
          <a:off x="523876" y="1298439"/>
          <a:ext cx="8907125" cy="1904990"/>
        </p:xfrm>
        <a:graphic>
          <a:graphicData uri="http://schemas.openxmlformats.org/drawingml/2006/table">
            <a:tbl>
              <a:tblPr/>
              <a:tblGrid>
                <a:gridCol w="1136024"/>
                <a:gridCol w="1452735"/>
                <a:gridCol w="1720941"/>
                <a:gridCol w="2886281"/>
                <a:gridCol w="1711144"/>
              </a:tblGrid>
              <a:tr h="233797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대상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서버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시스템 정보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비고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</a:tr>
              <a:tr h="24330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CPU/MEM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버전정보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</a:tr>
              <a:tr h="372245"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선택적 복지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(PFLB)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pflbwb01/02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3core / 64G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71450" marR="0" lvl="0" indent="-17145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Oracle Linux 7.2</a:t>
                      </a:r>
                    </a:p>
                    <a:p>
                      <a:pPr marL="171450" marR="0" lvl="0" indent="-17145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JBoss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EWS v3.1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Nutanix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NX-6135-G5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</a:tr>
              <a:tr h="49427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pflbap01/02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5core / 58G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71450" marR="0" lvl="0" indent="-17145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Oracle Linux 7.2</a:t>
                      </a:r>
                    </a:p>
                    <a:p>
                      <a:pPr marL="171450" marR="0" lvl="0" indent="-17145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JBoss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EAP v7.0.4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Nutanix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NX-6135-G5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</a:tr>
              <a:tr h="37997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pflbdb01/02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8core / 128G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71450" marR="0" lvl="0" indent="-17145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Oracle Linux 7.2</a:t>
                      </a:r>
                    </a:p>
                    <a:p>
                      <a:pPr marL="171450" marR="0" lvl="0" indent="-17145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Oracle 11gR2 + Raw device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Fujitsu RX2540-M2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17" name="직사각형 16"/>
          <p:cNvSpPr/>
          <p:nvPr/>
        </p:nvSpPr>
        <p:spPr>
          <a:xfrm>
            <a:off x="344488" y="3318263"/>
            <a:ext cx="936104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</a:pPr>
            <a:r>
              <a:rPr lang="en-US" altLang="ko-KR" sz="1400" b="1" dirty="0">
                <a:ea typeface="맑은 고딕" pitchFamily="50" charset="-127"/>
              </a:rPr>
              <a:t>3</a:t>
            </a:r>
            <a:r>
              <a:rPr lang="en-US" altLang="ko-KR" sz="1400" b="1" dirty="0" smtClean="0">
                <a:ea typeface="맑은 고딕" pitchFamily="50" charset="-127"/>
              </a:rPr>
              <a:t>) </a:t>
            </a:r>
            <a:r>
              <a:rPr lang="ko-KR" altLang="en-US" sz="1400" b="1" dirty="0" smtClean="0">
                <a:ea typeface="맑은 고딕" pitchFamily="50" charset="-127"/>
              </a:rPr>
              <a:t>목표성능</a:t>
            </a:r>
            <a:endParaRPr lang="en-US" altLang="ko-KR" sz="1400" b="1" dirty="0" smtClean="0">
              <a:ea typeface="맑은 고딕" pitchFamily="50" charset="-127"/>
            </a:endParaRPr>
          </a:p>
          <a:p>
            <a:pPr marL="447675" indent="-447675">
              <a:lnSpc>
                <a:spcPct val="150000"/>
              </a:lnSpc>
            </a:pPr>
            <a:r>
              <a:rPr lang="en-US" altLang="ko-KR" sz="1200" dirty="0" smtClean="0">
                <a:ea typeface="맑은 고딕" pitchFamily="50" charset="-127"/>
              </a:rPr>
              <a:t>    </a:t>
            </a:r>
            <a:r>
              <a:rPr lang="ko-KR" altLang="en-US" sz="1200" dirty="0" err="1" smtClean="0">
                <a:ea typeface="맑은 고딕" pitchFamily="50" charset="-127"/>
              </a:rPr>
              <a:t>비기능</a:t>
            </a:r>
            <a:r>
              <a:rPr lang="ko-KR" altLang="en-US" sz="1200" dirty="0" smtClean="0">
                <a:ea typeface="맑은 고딕" pitchFamily="50" charset="-127"/>
              </a:rPr>
              <a:t> 품질 목표</a:t>
            </a:r>
            <a:r>
              <a:rPr lang="en-US" altLang="ko-KR" sz="1200" dirty="0" smtClean="0">
                <a:ea typeface="맑은 고딕" pitchFamily="50" charset="-127"/>
              </a:rPr>
              <a:t>(</a:t>
            </a:r>
            <a:r>
              <a:rPr lang="ko-KR" altLang="en-US" sz="1200" dirty="0" smtClean="0">
                <a:ea typeface="맑은 고딕" pitchFamily="50" charset="-127"/>
              </a:rPr>
              <a:t>디지털채널 기준</a:t>
            </a:r>
            <a:r>
              <a:rPr lang="en-US" altLang="ko-KR" sz="1200" dirty="0" smtClean="0">
                <a:ea typeface="맑은 고딕" pitchFamily="50" charset="-127"/>
              </a:rPr>
              <a:t>)</a:t>
            </a:r>
            <a:r>
              <a:rPr lang="ko-KR" altLang="en-US" sz="1200" dirty="0" smtClean="0">
                <a:ea typeface="맑은 고딕" pitchFamily="50" charset="-127"/>
              </a:rPr>
              <a:t>를 기준으로 성능테스트를 수행하며</a:t>
            </a:r>
            <a:r>
              <a:rPr lang="en-US" altLang="ko-KR" sz="1200" dirty="0" smtClean="0">
                <a:ea typeface="맑은 고딕" pitchFamily="50" charset="-127"/>
              </a:rPr>
              <a:t>, </a:t>
            </a:r>
            <a:r>
              <a:rPr lang="ko-KR" altLang="en-US" sz="1200" dirty="0" smtClean="0">
                <a:ea typeface="맑은 고딕" pitchFamily="50" charset="-127"/>
              </a:rPr>
              <a:t>사용자 증가에 따른 시스템 </a:t>
            </a:r>
            <a:r>
              <a:rPr lang="ko-KR" altLang="en-US" sz="1200" dirty="0" err="1" smtClean="0">
                <a:ea typeface="맑은 고딕" pitchFamily="50" charset="-127"/>
              </a:rPr>
              <a:t>임계치에</a:t>
            </a:r>
            <a:r>
              <a:rPr lang="ko-KR" altLang="en-US" sz="1200" dirty="0" smtClean="0">
                <a:ea typeface="맑은 고딕" pitchFamily="50" charset="-127"/>
              </a:rPr>
              <a:t> 대한 측정도 병행함</a:t>
            </a:r>
            <a:endParaRPr lang="en-US" altLang="ko-KR" sz="1200" dirty="0">
              <a:ea typeface="맑은 고딕" pitchFamily="50" charset="-127"/>
            </a:endParaRPr>
          </a:p>
        </p:txBody>
      </p:sp>
      <p:graphicFrame>
        <p:nvGraphicFramePr>
          <p:cNvPr id="1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818870"/>
              </p:ext>
            </p:extLst>
          </p:nvPr>
        </p:nvGraphicFramePr>
        <p:xfrm>
          <a:off x="523875" y="3970632"/>
          <a:ext cx="8907125" cy="1980383"/>
        </p:xfrm>
        <a:graphic>
          <a:graphicData uri="http://schemas.openxmlformats.org/drawingml/2006/table">
            <a:tbl>
              <a:tblPr/>
              <a:tblGrid>
                <a:gridCol w="1270900"/>
                <a:gridCol w="1303926"/>
                <a:gridCol w="1176852"/>
                <a:gridCol w="1166055"/>
                <a:gridCol w="779224"/>
                <a:gridCol w="779224"/>
                <a:gridCol w="779224"/>
                <a:gridCol w="1651720"/>
              </a:tblGrid>
              <a:tr h="3931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테스트 구분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테스트 대상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목표 성능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Peak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 서버 內 평균응답시간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초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Web </a:t>
                      </a: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서버 사용률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WAS </a:t>
                      </a: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서버 사용률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DB </a:t>
                      </a: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서버 사용률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 고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860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목표성능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400" marR="504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선택적복지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온라인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모바일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Cadmin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Ezadmin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400" marR="504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32 TPS (WAS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기준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400" marR="504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0.8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초 이내</a:t>
                      </a:r>
                    </a:p>
                  </a:txBody>
                  <a:tcPr marL="50400" marR="504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40%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400" marR="504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40%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400" marR="504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40%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400" marR="504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암호화 적용하여 테스트 수행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88900" marR="0" lvl="0" indent="-8890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화면이 아닌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Transaction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기준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TPS (AS-IS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기준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50400" marR="504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임계치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측정</a:t>
                      </a:r>
                    </a:p>
                  </a:txBody>
                  <a:tcPr marL="50400" marR="504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N/A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400" marR="504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400" marR="504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400" marR="504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400" marR="504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8900" marR="0" lvl="0" indent="-8890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사용자 증가에 다른 시스템의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임계치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측정</a:t>
                      </a:r>
                    </a:p>
                  </a:txBody>
                  <a:tcPr marL="50400" marR="504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03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임계성능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400" marR="504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400" marR="504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400" marR="504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400" marR="504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400" marR="504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400" marR="504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400" marR="504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8900" marR="0" lvl="0" indent="-8890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400" marR="504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03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안정성 성능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400" marR="504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400" marR="504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안정성 검증</a:t>
                      </a:r>
                    </a:p>
                  </a:txBody>
                  <a:tcPr marL="50400" marR="504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N/A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400" marR="504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400" marR="504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400" marR="504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400" marR="504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장시간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(4H)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부하 상황에서 시스템 안정성 검증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400" marR="504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51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직사각형 513"/>
          <p:cNvSpPr/>
          <p:nvPr/>
        </p:nvSpPr>
        <p:spPr>
          <a:xfrm>
            <a:off x="528631" y="1343034"/>
            <a:ext cx="8646541" cy="4616375"/>
          </a:xfrm>
          <a:prstGeom prst="rect">
            <a:avLst/>
          </a:prstGeom>
          <a:solidFill>
            <a:sysClr val="window" lastClr="FFFFFF">
              <a:lumMod val="95000"/>
              <a:alpha val="13000"/>
            </a:sys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tIns="36000" rIns="36000" bIns="36000" rtlCol="0" anchor="t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altLang="ko-KR" sz="1200" b="1" kern="0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07" name="텍스트 개체 틀 4"/>
          <p:cNvSpPr txBox="1">
            <a:spLocks/>
          </p:cNvSpPr>
          <p:nvPr/>
        </p:nvSpPr>
        <p:spPr>
          <a:xfrm>
            <a:off x="314576" y="510987"/>
            <a:ext cx="5891819" cy="414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r>
              <a:rPr lang="en-US" altLang="ko-KR" sz="2200" dirty="0">
                <a:latin typeface="+mn-lt"/>
              </a:rPr>
              <a:t>2</a:t>
            </a:r>
            <a:r>
              <a:rPr lang="en-US" altLang="ko-KR" sz="2200" dirty="0" smtClean="0">
                <a:latin typeface="+mn-lt"/>
              </a:rPr>
              <a:t>. </a:t>
            </a:r>
            <a:r>
              <a:rPr lang="ko-KR" altLang="en-US" sz="2200" dirty="0" smtClean="0">
                <a:latin typeface="+mn-lt"/>
              </a:rPr>
              <a:t>성</a:t>
            </a:r>
            <a:r>
              <a:rPr lang="ko-KR" altLang="en-US" sz="2200" dirty="0">
                <a:latin typeface="+mn-lt"/>
              </a:rPr>
              <a:t>능 </a:t>
            </a:r>
            <a:r>
              <a:rPr lang="ko-KR" altLang="en-US" sz="2200" dirty="0" smtClean="0">
                <a:latin typeface="+mn-lt"/>
              </a:rPr>
              <a:t>테스트 환경</a:t>
            </a:r>
            <a:endParaRPr lang="en-US" sz="2200" dirty="0">
              <a:latin typeface="+mn-lt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344488" y="964033"/>
            <a:ext cx="91112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</a:pPr>
            <a:r>
              <a:rPr lang="en-US" altLang="ko-KR" sz="1400" b="1" dirty="0">
                <a:ea typeface="맑은 고딕" pitchFamily="50" charset="-127"/>
              </a:rPr>
              <a:t> 1</a:t>
            </a:r>
            <a:r>
              <a:rPr lang="en-US" altLang="ko-KR" sz="1400" b="1" dirty="0" smtClean="0">
                <a:ea typeface="맑은 고딕" pitchFamily="50" charset="-127"/>
              </a:rPr>
              <a:t>) </a:t>
            </a:r>
            <a:r>
              <a:rPr lang="ko-KR" altLang="en-US" sz="1400" b="1" dirty="0" smtClean="0">
                <a:ea typeface="맑은 고딕" pitchFamily="50" charset="-127"/>
              </a:rPr>
              <a:t>시스템 구성</a:t>
            </a:r>
            <a:endParaRPr lang="en-US" altLang="ko-KR" sz="1400" b="1" dirty="0" smtClean="0">
              <a:ea typeface="맑은 고딕" pitchFamily="50" charset="-127"/>
            </a:endParaRPr>
          </a:p>
        </p:txBody>
      </p:sp>
      <p:grpSp>
        <p:nvGrpSpPr>
          <p:cNvPr id="382" name="그룹 381"/>
          <p:cNvGrpSpPr/>
          <p:nvPr/>
        </p:nvGrpSpPr>
        <p:grpSpPr>
          <a:xfrm>
            <a:off x="1352415" y="1410704"/>
            <a:ext cx="7416824" cy="4532896"/>
            <a:chOff x="344488" y="980728"/>
            <a:chExt cx="7416824" cy="5554144"/>
          </a:xfrm>
        </p:grpSpPr>
        <p:sp>
          <p:nvSpPr>
            <p:cNvPr id="383" name="TextBox 214"/>
            <p:cNvSpPr txBox="1">
              <a:spLocks noChangeArrowheads="1"/>
            </p:cNvSpPr>
            <p:nvPr/>
          </p:nvSpPr>
          <p:spPr bwMode="auto">
            <a:xfrm>
              <a:off x="344488" y="5260526"/>
              <a:ext cx="646011" cy="21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43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marL="0" marR="0" lvl="0" indent="0" defTabSz="872009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ko-KR" sz="714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lang="en-US" altLang="ko-KR" sz="714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DB_ZONE</a:t>
              </a:r>
            </a:p>
            <a:p>
              <a:pPr marL="0" marR="0" lvl="0" indent="0" defTabSz="872009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ko-KR" sz="714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  </a:t>
              </a:r>
              <a:r>
                <a:rPr kumimoji="0" lang="en-US" altLang="ko-KR" sz="714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C-DB_ZONE_1</a:t>
              </a:r>
            </a:p>
          </p:txBody>
        </p:sp>
        <p:sp>
          <p:nvSpPr>
            <p:cNvPr id="384" name="모서리가 둥근 직사각형 383"/>
            <p:cNvSpPr/>
            <p:nvPr/>
          </p:nvSpPr>
          <p:spPr>
            <a:xfrm>
              <a:off x="6029522" y="3184567"/>
              <a:ext cx="1731790" cy="1616196"/>
            </a:xfrm>
            <a:prstGeom prst="roundRect">
              <a:avLst>
                <a:gd name="adj" fmla="val 343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ko-KR" altLang="en-US" sz="1140" b="1" dirty="0">
                <a:solidFill>
                  <a:schemeClr val="tx1"/>
                </a:solidFill>
              </a:endParaRPr>
            </a:p>
          </p:txBody>
        </p:sp>
        <p:sp>
          <p:nvSpPr>
            <p:cNvPr id="385" name="모서리가 둥근 직사각형 384"/>
            <p:cNvSpPr/>
            <p:nvPr/>
          </p:nvSpPr>
          <p:spPr>
            <a:xfrm>
              <a:off x="4998595" y="3554737"/>
              <a:ext cx="684657" cy="858435"/>
            </a:xfrm>
            <a:prstGeom prst="roundRect">
              <a:avLst>
                <a:gd name="adj" fmla="val 3439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ko-KR" altLang="en-US" sz="1140" b="1" dirty="0">
                <a:solidFill>
                  <a:schemeClr val="tx1"/>
                </a:solidFill>
              </a:endParaRPr>
            </a:p>
          </p:txBody>
        </p:sp>
        <p:sp>
          <p:nvSpPr>
            <p:cNvPr id="386" name="모서리가 둥근 직사각형 385"/>
            <p:cNvSpPr/>
            <p:nvPr/>
          </p:nvSpPr>
          <p:spPr>
            <a:xfrm>
              <a:off x="632334" y="3769984"/>
              <a:ext cx="867150" cy="547535"/>
            </a:xfrm>
            <a:prstGeom prst="roundRect">
              <a:avLst>
                <a:gd name="adj" fmla="val 3439"/>
              </a:avLst>
            </a:prstGeom>
            <a:solidFill>
              <a:srgbClr val="FFC000"/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ko-KR" altLang="en-US" sz="1140" b="1" dirty="0">
                <a:solidFill>
                  <a:schemeClr val="tx1"/>
                </a:solidFill>
              </a:endParaRPr>
            </a:p>
          </p:txBody>
        </p:sp>
        <p:cxnSp>
          <p:nvCxnSpPr>
            <p:cNvPr id="387" name="직선 연결선 386"/>
            <p:cNvCxnSpPr/>
            <p:nvPr/>
          </p:nvCxnSpPr>
          <p:spPr>
            <a:xfrm>
              <a:off x="3645421" y="5452615"/>
              <a:ext cx="1008112" cy="0"/>
            </a:xfrm>
            <a:prstGeom prst="line">
              <a:avLst/>
            </a:prstGeom>
            <a:noFill/>
            <a:ln w="19050" cap="flat" cmpd="sng" algn="ctr">
              <a:solidFill>
                <a:srgbClr val="0061AF"/>
              </a:solidFill>
              <a:prstDash val="solid"/>
            </a:ln>
            <a:effectLst/>
          </p:spPr>
        </p:cxnSp>
        <p:cxnSp>
          <p:nvCxnSpPr>
            <p:cNvPr id="388" name="직선 연결선 387"/>
            <p:cNvCxnSpPr>
              <a:stCxn id="401" idx="3"/>
            </p:cNvCxnSpPr>
            <p:nvPr/>
          </p:nvCxnSpPr>
          <p:spPr>
            <a:xfrm flipV="1">
              <a:off x="3244167" y="3385285"/>
              <a:ext cx="248990" cy="1499"/>
            </a:xfrm>
            <a:prstGeom prst="line">
              <a:avLst/>
            </a:prstGeom>
            <a:noFill/>
            <a:ln w="19050" cap="flat" cmpd="sng" algn="ctr">
              <a:solidFill>
                <a:srgbClr val="0061AF"/>
              </a:solidFill>
              <a:prstDash val="solid"/>
            </a:ln>
            <a:effectLst/>
          </p:spPr>
        </p:cxnSp>
        <p:cxnSp>
          <p:nvCxnSpPr>
            <p:cNvPr id="389" name="직선 연결선 388"/>
            <p:cNvCxnSpPr>
              <a:endCxn id="396" idx="1"/>
            </p:cNvCxnSpPr>
            <p:nvPr/>
          </p:nvCxnSpPr>
          <p:spPr>
            <a:xfrm>
              <a:off x="1279144" y="3385285"/>
              <a:ext cx="260339" cy="0"/>
            </a:xfrm>
            <a:prstGeom prst="line">
              <a:avLst/>
            </a:prstGeom>
            <a:noFill/>
            <a:ln w="19050" cap="flat" cmpd="sng" algn="ctr">
              <a:solidFill>
                <a:srgbClr val="0061AF"/>
              </a:solidFill>
              <a:prstDash val="solid"/>
            </a:ln>
            <a:effectLst/>
          </p:spPr>
        </p:cxnSp>
        <p:cxnSp>
          <p:nvCxnSpPr>
            <p:cNvPr id="390" name="직선 연결선 389"/>
            <p:cNvCxnSpPr>
              <a:endCxn id="410" idx="1"/>
            </p:cNvCxnSpPr>
            <p:nvPr/>
          </p:nvCxnSpPr>
          <p:spPr>
            <a:xfrm flipV="1">
              <a:off x="1342529" y="2857954"/>
              <a:ext cx="2117662" cy="2584"/>
            </a:xfrm>
            <a:prstGeom prst="line">
              <a:avLst/>
            </a:prstGeom>
            <a:noFill/>
            <a:ln w="19050" cap="flat" cmpd="sng" algn="ctr">
              <a:solidFill>
                <a:srgbClr val="0061AF"/>
              </a:solidFill>
              <a:prstDash val="solid"/>
            </a:ln>
            <a:effectLst/>
          </p:spPr>
        </p:cxnSp>
        <p:cxnSp>
          <p:nvCxnSpPr>
            <p:cNvPr id="391" name="직선 연결선 390"/>
            <p:cNvCxnSpPr/>
            <p:nvPr/>
          </p:nvCxnSpPr>
          <p:spPr>
            <a:xfrm>
              <a:off x="1712707" y="2857954"/>
              <a:ext cx="593361" cy="0"/>
            </a:xfrm>
            <a:prstGeom prst="line">
              <a:avLst/>
            </a:prstGeom>
            <a:noFill/>
            <a:ln w="19050" cap="flat" cmpd="sng" algn="ctr">
              <a:solidFill>
                <a:srgbClr val="0061AF"/>
              </a:solidFill>
              <a:prstDash val="solid"/>
            </a:ln>
            <a:effectLst/>
          </p:spPr>
        </p:cxnSp>
        <p:cxnSp>
          <p:nvCxnSpPr>
            <p:cNvPr id="392" name="직선 연결선 391"/>
            <p:cNvCxnSpPr>
              <a:stCxn id="393" idx="2"/>
              <a:endCxn id="416" idx="0"/>
            </p:cNvCxnSpPr>
            <p:nvPr/>
          </p:nvCxnSpPr>
          <p:spPr>
            <a:xfrm flipH="1">
              <a:off x="1647203" y="2088719"/>
              <a:ext cx="10258" cy="2712043"/>
            </a:xfrm>
            <a:prstGeom prst="line">
              <a:avLst/>
            </a:prstGeom>
            <a:noFill/>
            <a:ln w="19050" cap="flat" cmpd="sng" algn="ctr">
              <a:solidFill>
                <a:srgbClr val="0061AF"/>
              </a:solidFill>
              <a:prstDash val="solid"/>
            </a:ln>
            <a:effectLst/>
          </p:spPr>
        </p:cxnSp>
        <p:pic>
          <p:nvPicPr>
            <p:cNvPr id="393" name="Picture 280" descr="L3_Switch 복사본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934" y="1838297"/>
              <a:ext cx="229054" cy="25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4" name="TextBox 25"/>
            <p:cNvSpPr txBox="1">
              <a:spLocks noChangeArrowheads="1"/>
            </p:cNvSpPr>
            <p:nvPr/>
          </p:nvSpPr>
          <p:spPr bwMode="auto">
            <a:xfrm>
              <a:off x="437349" y="1455998"/>
              <a:ext cx="1075179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43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marL="0" marR="0" lvl="0" indent="0" defTabSz="872009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수원센터</a:t>
              </a:r>
              <a:endPara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5" name="TextBox 136"/>
            <p:cNvSpPr txBox="1">
              <a:spLocks noChangeArrowheads="1"/>
            </p:cNvSpPr>
            <p:nvPr/>
          </p:nvSpPr>
          <p:spPr bwMode="auto">
            <a:xfrm>
              <a:off x="424136" y="2748052"/>
              <a:ext cx="474489" cy="21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R="0" lvl="0" indent="0" algn="r" defTabSz="87200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sz="714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/>
              <a:r>
                <a:rPr lang="en-US" altLang="ko-KR" dirty="0"/>
                <a:t>SSL</a:t>
              </a:r>
              <a:r>
                <a:rPr lang="ko-KR" altLang="en-US" dirty="0"/>
                <a:t>가속기</a:t>
              </a:r>
              <a:endParaRPr lang="en-US" altLang="ko-KR" dirty="0"/>
            </a:p>
            <a:p>
              <a:pPr algn="ctr"/>
              <a:r>
                <a:rPr lang="en-US" altLang="ko-KR" dirty="0"/>
                <a:t>Big-IP 6900</a:t>
              </a:r>
              <a:endParaRPr lang="ko-KR" altLang="en-US" dirty="0"/>
            </a:p>
          </p:txBody>
        </p:sp>
        <p:pic>
          <p:nvPicPr>
            <p:cNvPr id="396" name="Picture 280" descr="L3_Switch 복사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483" y="3260074"/>
              <a:ext cx="229042" cy="25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TextBox 214"/>
            <p:cNvSpPr txBox="1">
              <a:spLocks noChangeArrowheads="1"/>
            </p:cNvSpPr>
            <p:nvPr/>
          </p:nvSpPr>
          <p:spPr bwMode="auto">
            <a:xfrm>
              <a:off x="1372509" y="3528879"/>
              <a:ext cx="609141" cy="21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R="0" lvl="0" indent="0" algn="r" defTabSz="87200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sz="714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/>
              <a:r>
                <a:rPr lang="en-US" altLang="ko-KR" dirty="0"/>
                <a:t>L3</a:t>
              </a:r>
              <a:r>
                <a:rPr lang="ko-KR" altLang="en-US" dirty="0"/>
                <a:t>스위치</a:t>
              </a:r>
              <a:endParaRPr lang="en-US" altLang="ko-KR" dirty="0"/>
            </a:p>
            <a:p>
              <a:pPr algn="ctr"/>
              <a:r>
                <a:rPr lang="en-US" altLang="ko-KR" dirty="0"/>
                <a:t> </a:t>
              </a:r>
              <a:r>
                <a:rPr lang="en-US" altLang="ko-KR" dirty="0" smtClean="0">
                  <a:solidFill>
                    <a:srgbClr val="FF0000"/>
                  </a:solidFill>
                </a:rPr>
                <a:t>scard_cat_bb1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98" name="TextBox 214"/>
            <p:cNvSpPr txBox="1">
              <a:spLocks noChangeArrowheads="1"/>
            </p:cNvSpPr>
            <p:nvPr/>
          </p:nvSpPr>
          <p:spPr bwMode="auto">
            <a:xfrm>
              <a:off x="889849" y="2520767"/>
              <a:ext cx="580287" cy="21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R="0" lvl="0" indent="0" algn="r" defTabSz="87200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sz="714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/>
              <a:r>
                <a:rPr lang="ko-KR" altLang="en-US" dirty="0"/>
                <a:t>인터넷 </a:t>
              </a:r>
              <a:r>
                <a:rPr lang="ko-KR" altLang="en-US" dirty="0" smtClean="0"/>
                <a:t>방화벽</a:t>
              </a:r>
              <a:endParaRPr lang="en-US" altLang="ko-KR" dirty="0" smtClean="0"/>
            </a:p>
            <a:p>
              <a:pPr algn="ctr"/>
              <a:r>
                <a:rPr lang="en-US" altLang="ko-KR" dirty="0" smtClean="0">
                  <a:solidFill>
                    <a:srgbClr val="FF0000"/>
                  </a:solidFill>
                </a:rPr>
                <a:t>scfw1</a:t>
              </a:r>
              <a:endParaRPr lang="en-US" altLang="ko-KR" dirty="0">
                <a:solidFill>
                  <a:srgbClr val="FF0000"/>
                </a:solidFill>
              </a:endParaRPr>
            </a:p>
          </p:txBody>
        </p:sp>
        <p:pic>
          <p:nvPicPr>
            <p:cNvPr id="399" name="Picture 14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752" y="2801737"/>
              <a:ext cx="463777" cy="112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00" name="직선 연결선 399"/>
            <p:cNvCxnSpPr>
              <a:stCxn id="402" idx="2"/>
              <a:endCxn id="417" idx="0"/>
            </p:cNvCxnSpPr>
            <p:nvPr/>
          </p:nvCxnSpPr>
          <p:spPr>
            <a:xfrm>
              <a:off x="3110652" y="2123118"/>
              <a:ext cx="33681" cy="2677644"/>
            </a:xfrm>
            <a:prstGeom prst="line">
              <a:avLst/>
            </a:prstGeom>
            <a:noFill/>
            <a:ln w="19050" cap="flat" cmpd="sng" algn="ctr">
              <a:solidFill>
                <a:srgbClr val="0061AF"/>
              </a:solidFill>
              <a:prstDash val="solid"/>
            </a:ln>
            <a:effectLst/>
          </p:spPr>
        </p:cxnSp>
        <p:pic>
          <p:nvPicPr>
            <p:cNvPr id="401" name="Picture 283" descr="L3_Switch 복사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794" y="3265150"/>
              <a:ext cx="223373" cy="243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2" name="Picture 280" descr="L3_Switch 복사본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125" y="1872695"/>
              <a:ext cx="229054" cy="250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03" name="직선 연결선 402"/>
            <p:cNvCxnSpPr>
              <a:endCxn id="405" idx="1"/>
            </p:cNvCxnSpPr>
            <p:nvPr/>
          </p:nvCxnSpPr>
          <p:spPr>
            <a:xfrm>
              <a:off x="1781274" y="2630669"/>
              <a:ext cx="1174312" cy="0"/>
            </a:xfrm>
            <a:prstGeom prst="line">
              <a:avLst/>
            </a:prstGeom>
            <a:noFill/>
            <a:ln w="19050" cap="flat" cmpd="sng" algn="ctr">
              <a:solidFill>
                <a:srgbClr val="0061AF"/>
              </a:solidFill>
              <a:prstDash val="solid"/>
            </a:ln>
            <a:effectLst/>
          </p:spPr>
        </p:cxnSp>
        <p:pic>
          <p:nvPicPr>
            <p:cNvPr id="404" name="Picture 187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023" y="2561164"/>
              <a:ext cx="359456" cy="139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5" name="Picture 187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586" y="2561164"/>
              <a:ext cx="360589" cy="139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06" name="직선 연결선 405"/>
            <p:cNvCxnSpPr>
              <a:endCxn id="402" idx="1"/>
            </p:cNvCxnSpPr>
            <p:nvPr/>
          </p:nvCxnSpPr>
          <p:spPr>
            <a:xfrm>
              <a:off x="1771000" y="1997906"/>
              <a:ext cx="1225125" cy="1"/>
            </a:xfrm>
            <a:prstGeom prst="line">
              <a:avLst/>
            </a:prstGeom>
            <a:noFill/>
            <a:ln w="19050" cap="flat" cmpd="sng" algn="ctr">
              <a:solidFill>
                <a:srgbClr val="0061AF"/>
              </a:solidFill>
              <a:prstDash val="solid"/>
            </a:ln>
            <a:effectLst/>
          </p:spPr>
        </p:cxnSp>
        <p:pic>
          <p:nvPicPr>
            <p:cNvPr id="407" name="Picture 165" descr="그림1 사본"/>
            <p:cNvPicPr preferRelativeResize="0"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752" y="2736791"/>
              <a:ext cx="405623" cy="24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8" name="Picture 165" descr="그림1 사본"/>
            <p:cNvPicPr preferRelativeResize="0"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131" y="2736791"/>
              <a:ext cx="405623" cy="24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" name="TextBox 214"/>
            <p:cNvSpPr txBox="1">
              <a:spLocks noChangeArrowheads="1"/>
            </p:cNvSpPr>
            <p:nvPr/>
          </p:nvSpPr>
          <p:spPr bwMode="auto">
            <a:xfrm>
              <a:off x="1367068" y="2949035"/>
              <a:ext cx="573875" cy="21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R="0" lvl="0" indent="0" algn="r" defTabSz="87200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sz="714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/>
              <a:r>
                <a:rPr lang="en-US" altLang="ko-KR" dirty="0"/>
                <a:t>L4</a:t>
              </a:r>
              <a:r>
                <a:rPr lang="ko-KR" altLang="en-US" dirty="0"/>
                <a:t>스위치</a:t>
              </a:r>
              <a:endParaRPr lang="en-US" altLang="ko-KR" dirty="0"/>
            </a:p>
            <a:p>
              <a:pPr algn="ctr"/>
              <a:r>
                <a:rPr lang="en-US" altLang="ko-KR" dirty="0" smtClean="0">
                  <a:solidFill>
                    <a:srgbClr val="FF0000"/>
                  </a:solidFill>
                </a:rPr>
                <a:t>Scard_alt_slb1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pic>
          <p:nvPicPr>
            <p:cNvPr id="410" name="Picture 14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191" y="2801737"/>
              <a:ext cx="463777" cy="112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" name="TextBox 136"/>
            <p:cNvSpPr txBox="1">
              <a:spLocks noChangeArrowheads="1"/>
            </p:cNvSpPr>
            <p:nvPr/>
          </p:nvSpPr>
          <p:spPr bwMode="auto">
            <a:xfrm>
              <a:off x="3914888" y="2748052"/>
              <a:ext cx="474489" cy="21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R="0" lvl="0" indent="0" algn="r" defTabSz="87200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sz="714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/>
              <a:r>
                <a:rPr lang="en-US" altLang="ko-KR" dirty="0"/>
                <a:t>SSL</a:t>
              </a:r>
              <a:r>
                <a:rPr lang="ko-KR" altLang="en-US" dirty="0"/>
                <a:t>가속기</a:t>
              </a:r>
              <a:endParaRPr lang="en-US" altLang="ko-KR" dirty="0"/>
            </a:p>
            <a:p>
              <a:pPr algn="ctr"/>
              <a:r>
                <a:rPr lang="en-US" altLang="ko-KR" dirty="0"/>
                <a:t>Big-IP 6900</a:t>
              </a:r>
              <a:endParaRPr lang="ko-KR" altLang="en-US" dirty="0"/>
            </a:p>
          </p:txBody>
        </p:sp>
        <p:pic>
          <p:nvPicPr>
            <p:cNvPr id="412" name="Picture 280" descr="L3_Switch 복사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521" y="4441715"/>
              <a:ext cx="229042" cy="25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" name="Picture 283" descr="L3_Switch 복사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445" y="4445293"/>
              <a:ext cx="223373" cy="243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" name="Picture 280" descr="L3_Switch 복사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356" y="5245217"/>
              <a:ext cx="229042" cy="25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5" name="직선 연결선 414"/>
            <p:cNvCxnSpPr>
              <a:endCxn id="417" idx="1"/>
            </p:cNvCxnSpPr>
            <p:nvPr/>
          </p:nvCxnSpPr>
          <p:spPr>
            <a:xfrm>
              <a:off x="1794746" y="4870267"/>
              <a:ext cx="1169292" cy="0"/>
            </a:xfrm>
            <a:prstGeom prst="line">
              <a:avLst/>
            </a:prstGeom>
            <a:noFill/>
            <a:ln w="19050" cap="flat" cmpd="sng" algn="ctr">
              <a:solidFill>
                <a:srgbClr val="0061AF"/>
              </a:solidFill>
              <a:prstDash val="solid"/>
            </a:ln>
            <a:effectLst/>
          </p:spPr>
        </p:cxnSp>
        <p:pic>
          <p:nvPicPr>
            <p:cNvPr id="416" name="Picture 187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475" y="4800762"/>
              <a:ext cx="359456" cy="139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7" name="Picture 187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038" y="4800762"/>
              <a:ext cx="360589" cy="139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8" name="직선 연결선 417"/>
            <p:cNvCxnSpPr>
              <a:endCxn id="413" idx="1"/>
            </p:cNvCxnSpPr>
            <p:nvPr/>
          </p:nvCxnSpPr>
          <p:spPr>
            <a:xfrm>
              <a:off x="1772563" y="4566926"/>
              <a:ext cx="1236882" cy="1"/>
            </a:xfrm>
            <a:prstGeom prst="line">
              <a:avLst/>
            </a:prstGeom>
            <a:noFill/>
            <a:ln w="19050" cap="flat" cmpd="sng" algn="ctr">
              <a:solidFill>
                <a:srgbClr val="0061AF"/>
              </a:solidFill>
              <a:prstDash val="solid"/>
            </a:ln>
            <a:effectLst/>
          </p:spPr>
        </p:cxnSp>
        <p:cxnSp>
          <p:nvCxnSpPr>
            <p:cNvPr id="419" name="직선 연결선 418"/>
            <p:cNvCxnSpPr>
              <a:stCxn id="414" idx="3"/>
              <a:endCxn id="436" idx="1"/>
            </p:cNvCxnSpPr>
            <p:nvPr/>
          </p:nvCxnSpPr>
          <p:spPr>
            <a:xfrm>
              <a:off x="1208398" y="5370428"/>
              <a:ext cx="278725" cy="1"/>
            </a:xfrm>
            <a:prstGeom prst="line">
              <a:avLst/>
            </a:prstGeom>
            <a:noFill/>
            <a:ln w="19050" cap="flat" cmpd="sng" algn="ctr">
              <a:solidFill>
                <a:srgbClr val="0061AF"/>
              </a:solidFill>
              <a:prstDash val="solid"/>
            </a:ln>
            <a:effectLst/>
          </p:spPr>
        </p:cxnSp>
        <p:sp>
          <p:nvSpPr>
            <p:cNvPr id="420" name="TextBox 214"/>
            <p:cNvSpPr txBox="1">
              <a:spLocks noChangeArrowheads="1"/>
            </p:cNvSpPr>
            <p:nvPr/>
          </p:nvSpPr>
          <p:spPr bwMode="auto">
            <a:xfrm>
              <a:off x="1134180" y="4457024"/>
              <a:ext cx="376706" cy="21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R="0" lvl="0" indent="0" algn="r" defTabSz="87200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sz="714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/>
              <a:r>
                <a:rPr lang="en-US" altLang="ko-KR" dirty="0"/>
                <a:t> 192NW_</a:t>
              </a:r>
            </a:p>
            <a:p>
              <a:pPr algn="ctr"/>
              <a:r>
                <a:rPr lang="en-US" altLang="ko-KR" dirty="0"/>
                <a:t> c3560G</a:t>
              </a:r>
            </a:p>
          </p:txBody>
        </p:sp>
        <p:sp>
          <p:nvSpPr>
            <p:cNvPr id="421" name="TextBox 214"/>
            <p:cNvSpPr txBox="1">
              <a:spLocks noChangeArrowheads="1"/>
            </p:cNvSpPr>
            <p:nvPr/>
          </p:nvSpPr>
          <p:spPr bwMode="auto">
            <a:xfrm>
              <a:off x="1713294" y="5260526"/>
              <a:ext cx="613951" cy="21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43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marL="0" marR="0" lvl="0" indent="0" defTabSz="872009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ko-KR" sz="714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lang="en-US" altLang="ko-KR" sz="714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DB_ZONE</a:t>
              </a:r>
            </a:p>
            <a:p>
              <a:pPr lvl="0" defTabSz="872009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0" lang="en-US" altLang="ko-KR" sz="714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714" kern="0" dirty="0" smtClean="0">
                  <a:solidFill>
                    <a:srgbClr val="FF0000"/>
                  </a:solidFill>
                </a:rPr>
                <a:t>C-DB_ZONE_2</a:t>
              </a:r>
              <a:endParaRPr kumimoji="0" lang="en-US" altLang="ko-KR" sz="714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2" name="TextBox 421"/>
            <p:cNvSpPr txBox="1">
              <a:spLocks noChangeArrowheads="1"/>
            </p:cNvSpPr>
            <p:nvPr/>
          </p:nvSpPr>
          <p:spPr bwMode="auto">
            <a:xfrm>
              <a:off x="783143" y="4738531"/>
              <a:ext cx="703719" cy="21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R="0" lvl="0" indent="0" algn="r" defTabSz="87200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sz="714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/>
              <a:r>
                <a:rPr lang="en-US" altLang="ko-KR" dirty="0"/>
                <a:t>  LEGACY_FW</a:t>
              </a:r>
            </a:p>
            <a:p>
              <a:pPr algn="ctr"/>
              <a:r>
                <a:rPr lang="en-US" altLang="ko-KR" dirty="0"/>
                <a:t>  </a:t>
              </a:r>
              <a:r>
                <a:rPr lang="en-US" altLang="ko-KR" dirty="0" smtClean="0">
                  <a:solidFill>
                    <a:srgbClr val="FF0000"/>
                  </a:solidFill>
                </a:rPr>
                <a:t>C-LEGACY_FW1</a:t>
              </a:r>
              <a:endParaRPr lang="en-US" altLang="ko-KR" dirty="0"/>
            </a:p>
          </p:txBody>
        </p:sp>
        <p:sp>
          <p:nvSpPr>
            <p:cNvPr id="423" name="TextBox 243"/>
            <p:cNvSpPr txBox="1">
              <a:spLocks noChangeArrowheads="1"/>
            </p:cNvSpPr>
            <p:nvPr/>
          </p:nvSpPr>
          <p:spPr bwMode="auto">
            <a:xfrm>
              <a:off x="992374" y="1872695"/>
              <a:ext cx="488915" cy="109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R="0" lvl="0" indent="0" algn="ctr" defTabSz="87200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sz="714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r>
                <a:rPr lang="ko-KR" altLang="en-US" dirty="0"/>
                <a:t>호스팅 백본</a:t>
              </a:r>
            </a:p>
          </p:txBody>
        </p:sp>
        <p:cxnSp>
          <p:nvCxnSpPr>
            <p:cNvPr id="424" name="직선 연결선 423"/>
            <p:cNvCxnSpPr>
              <a:endCxn id="436" idx="2"/>
            </p:cNvCxnSpPr>
            <p:nvPr/>
          </p:nvCxnSpPr>
          <p:spPr>
            <a:xfrm flipV="1">
              <a:off x="1132853" y="5492062"/>
              <a:ext cx="465957" cy="262146"/>
            </a:xfrm>
            <a:prstGeom prst="line">
              <a:avLst/>
            </a:prstGeom>
            <a:noFill/>
            <a:ln w="19050" cap="flat" cmpd="sng" algn="ctr">
              <a:solidFill>
                <a:srgbClr val="0061AF"/>
              </a:solidFill>
              <a:prstDash val="solid"/>
            </a:ln>
            <a:effectLst/>
          </p:spPr>
        </p:cxnSp>
        <p:cxnSp>
          <p:nvCxnSpPr>
            <p:cNvPr id="425" name="직선 연결선 424"/>
            <p:cNvCxnSpPr>
              <a:endCxn id="414" idx="2"/>
            </p:cNvCxnSpPr>
            <p:nvPr/>
          </p:nvCxnSpPr>
          <p:spPr>
            <a:xfrm flipV="1">
              <a:off x="763138" y="5495639"/>
              <a:ext cx="330739" cy="261274"/>
            </a:xfrm>
            <a:prstGeom prst="line">
              <a:avLst/>
            </a:prstGeom>
            <a:noFill/>
            <a:ln w="19050" cap="flat" cmpd="sng" algn="ctr">
              <a:solidFill>
                <a:srgbClr val="0061AF"/>
              </a:solidFill>
              <a:prstDash val="solid"/>
            </a:ln>
            <a:effectLst/>
          </p:spPr>
        </p:cxnSp>
        <p:cxnSp>
          <p:nvCxnSpPr>
            <p:cNvPr id="426" name="직선 연결선 425"/>
            <p:cNvCxnSpPr>
              <a:stCxn id="436" idx="2"/>
            </p:cNvCxnSpPr>
            <p:nvPr/>
          </p:nvCxnSpPr>
          <p:spPr>
            <a:xfrm>
              <a:off x="1598810" y="5492062"/>
              <a:ext cx="355702" cy="262146"/>
            </a:xfrm>
            <a:prstGeom prst="line">
              <a:avLst/>
            </a:prstGeom>
            <a:noFill/>
            <a:ln w="19050" cap="flat" cmpd="sng" algn="ctr">
              <a:solidFill>
                <a:srgbClr val="0061AF"/>
              </a:solidFill>
              <a:prstDash val="solid"/>
            </a:ln>
            <a:effectLst/>
          </p:spPr>
        </p:cxnSp>
        <p:cxnSp>
          <p:nvCxnSpPr>
            <p:cNvPr id="427" name="직선 연결선 426"/>
            <p:cNvCxnSpPr>
              <a:stCxn id="414" idx="2"/>
            </p:cNvCxnSpPr>
            <p:nvPr/>
          </p:nvCxnSpPr>
          <p:spPr>
            <a:xfrm>
              <a:off x="1093877" y="5495639"/>
              <a:ext cx="487774" cy="261274"/>
            </a:xfrm>
            <a:prstGeom prst="line">
              <a:avLst/>
            </a:prstGeom>
            <a:noFill/>
            <a:ln w="19050" cap="flat" cmpd="sng" algn="ctr">
              <a:solidFill>
                <a:srgbClr val="0061AF"/>
              </a:solidFill>
              <a:prstDash val="solid"/>
            </a:ln>
            <a:effectLst/>
          </p:spPr>
        </p:cxnSp>
        <p:sp>
          <p:nvSpPr>
            <p:cNvPr id="428" name="타원 427"/>
            <p:cNvSpPr/>
            <p:nvPr/>
          </p:nvSpPr>
          <p:spPr>
            <a:xfrm>
              <a:off x="1574109" y="2555609"/>
              <a:ext cx="166540" cy="150120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429" name="타원 428"/>
            <p:cNvSpPr/>
            <p:nvPr/>
          </p:nvSpPr>
          <p:spPr>
            <a:xfrm>
              <a:off x="2988860" y="2555609"/>
              <a:ext cx="166540" cy="150120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430" name="타원 429"/>
            <p:cNvSpPr/>
            <p:nvPr/>
          </p:nvSpPr>
          <p:spPr>
            <a:xfrm>
              <a:off x="2987864" y="2555609"/>
              <a:ext cx="166540" cy="150120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pic>
          <p:nvPicPr>
            <p:cNvPr id="431" name="Picture 165" descr="그림1 사본"/>
            <p:cNvPicPr preferRelativeResize="0">
              <a:picLocks noChangeArrowheads="1"/>
            </p:cNvPicPr>
            <p:nvPr/>
          </p:nvPicPr>
          <p:blipFill>
            <a:blip r:embed="rId6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6" y="5602801"/>
              <a:ext cx="405623" cy="30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2" name="Picture 165" descr="그림1 사본"/>
            <p:cNvPicPr preferRelativeResize="0">
              <a:picLocks noChangeArrowheads="1"/>
            </p:cNvPicPr>
            <p:nvPr/>
          </p:nvPicPr>
          <p:blipFill>
            <a:blip r:embed="rId6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536" y="5593843"/>
              <a:ext cx="405623" cy="30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3" name="Picture 165" descr="그림1 사본"/>
            <p:cNvPicPr preferRelativeResize="0">
              <a:picLocks noChangeArrowheads="1"/>
            </p:cNvPicPr>
            <p:nvPr/>
          </p:nvPicPr>
          <p:blipFill>
            <a:blip r:embed="rId6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09" y="5602801"/>
              <a:ext cx="405623" cy="30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4" name="Picture 165" descr="그림1 사본"/>
            <p:cNvPicPr preferRelativeResize="0">
              <a:picLocks noChangeArrowheads="1"/>
            </p:cNvPicPr>
            <p:nvPr/>
          </p:nvPicPr>
          <p:blipFill>
            <a:blip r:embed="rId6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049" y="5593843"/>
              <a:ext cx="405623" cy="30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5" name="타원 434"/>
            <p:cNvSpPr/>
            <p:nvPr/>
          </p:nvSpPr>
          <p:spPr>
            <a:xfrm>
              <a:off x="2981067" y="1935068"/>
              <a:ext cx="135684" cy="125676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pic>
          <p:nvPicPr>
            <p:cNvPr id="436" name="Picture 283" descr="L3_Switch 복사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123" y="5248795"/>
              <a:ext cx="223373" cy="243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7" name="Picture 430" descr="gr 사본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6257" y="3298358"/>
              <a:ext cx="273240" cy="27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8" name="Picture 430" descr="gr 사본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431" y="3289801"/>
              <a:ext cx="273240" cy="27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9" name="TextBox 136"/>
            <p:cNvSpPr txBox="1">
              <a:spLocks noChangeArrowheads="1"/>
            </p:cNvSpPr>
            <p:nvPr/>
          </p:nvSpPr>
          <p:spPr bwMode="auto">
            <a:xfrm>
              <a:off x="786940" y="3327590"/>
              <a:ext cx="317395" cy="21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R="0" lvl="0" indent="0" algn="r" defTabSz="87200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sz="714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/>
              <a:r>
                <a:rPr lang="en-US" altLang="ko-KR" dirty="0"/>
                <a:t>IDS</a:t>
              </a:r>
            </a:p>
            <a:p>
              <a:pPr algn="ctr"/>
              <a:r>
                <a:rPr lang="en-US" altLang="ko-KR" dirty="0"/>
                <a:t>NE2000</a:t>
              </a:r>
              <a:endParaRPr lang="ko-KR" altLang="en-US" dirty="0"/>
            </a:p>
          </p:txBody>
        </p:sp>
        <p:sp>
          <p:nvSpPr>
            <p:cNvPr id="440" name="TextBox 136"/>
            <p:cNvSpPr txBox="1">
              <a:spLocks noChangeArrowheads="1"/>
            </p:cNvSpPr>
            <p:nvPr/>
          </p:nvSpPr>
          <p:spPr bwMode="auto">
            <a:xfrm>
              <a:off x="3673851" y="3334933"/>
              <a:ext cx="317395" cy="21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R="0" lvl="0" indent="0" algn="r" defTabSz="87200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sz="714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/>
              <a:r>
                <a:rPr lang="en-US" altLang="ko-KR" dirty="0"/>
                <a:t>IDS</a:t>
              </a:r>
            </a:p>
            <a:p>
              <a:pPr algn="ctr"/>
              <a:r>
                <a:rPr lang="en-US" altLang="ko-KR" dirty="0"/>
                <a:t>NE2000</a:t>
              </a:r>
              <a:endParaRPr lang="ko-KR" altLang="en-US" dirty="0"/>
            </a:p>
          </p:txBody>
        </p:sp>
        <p:cxnSp>
          <p:nvCxnSpPr>
            <p:cNvPr id="441" name="직선 연결선 440"/>
            <p:cNvCxnSpPr>
              <a:stCxn id="417" idx="2"/>
              <a:endCxn id="436" idx="0"/>
            </p:cNvCxnSpPr>
            <p:nvPr/>
          </p:nvCxnSpPr>
          <p:spPr>
            <a:xfrm flipH="1">
              <a:off x="1598810" y="4939772"/>
              <a:ext cx="1545523" cy="309023"/>
            </a:xfrm>
            <a:prstGeom prst="line">
              <a:avLst/>
            </a:prstGeom>
            <a:noFill/>
            <a:ln w="19050" cap="flat" cmpd="sng" algn="ctr">
              <a:solidFill>
                <a:srgbClr val="0061AF"/>
              </a:solidFill>
              <a:prstDash val="solid"/>
            </a:ln>
            <a:effectLst/>
          </p:spPr>
        </p:cxnSp>
        <p:cxnSp>
          <p:nvCxnSpPr>
            <p:cNvPr id="442" name="직선 연결선 441"/>
            <p:cNvCxnSpPr>
              <a:stCxn id="416" idx="2"/>
              <a:endCxn id="414" idx="0"/>
            </p:cNvCxnSpPr>
            <p:nvPr/>
          </p:nvCxnSpPr>
          <p:spPr>
            <a:xfrm flipH="1">
              <a:off x="1093877" y="4939772"/>
              <a:ext cx="553326" cy="305445"/>
            </a:xfrm>
            <a:prstGeom prst="line">
              <a:avLst/>
            </a:prstGeom>
            <a:noFill/>
            <a:ln w="19050" cap="flat" cmpd="sng" algn="ctr">
              <a:solidFill>
                <a:srgbClr val="0061AF"/>
              </a:solidFill>
              <a:prstDash val="solid"/>
            </a:ln>
            <a:effectLst/>
          </p:spPr>
        </p:cxnSp>
        <p:pic>
          <p:nvPicPr>
            <p:cNvPr id="443" name="Picture 280" descr="L3_Switch 복사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4111" y="5327404"/>
              <a:ext cx="229042" cy="25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" name="TextBox 214"/>
            <p:cNvSpPr txBox="1">
              <a:spLocks noChangeArrowheads="1"/>
            </p:cNvSpPr>
            <p:nvPr/>
          </p:nvSpPr>
          <p:spPr bwMode="auto">
            <a:xfrm>
              <a:off x="3558567" y="5592806"/>
              <a:ext cx="431208" cy="21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43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marL="0" marR="0" lvl="0" indent="0" defTabSz="872009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ko-KR" sz="714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lang="en-US" altLang="ko-KR" sz="714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DB_ZONE</a:t>
              </a:r>
            </a:p>
            <a:p>
              <a:pPr marL="0" marR="0" lvl="0" indent="0" defTabSz="872009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ko-KR" sz="714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  C6509E </a:t>
              </a:r>
            </a:p>
          </p:txBody>
        </p:sp>
        <p:pic>
          <p:nvPicPr>
            <p:cNvPr id="445" name="Picture 165" descr="그림1 사본"/>
            <p:cNvPicPr preferRelativeResize="0">
              <a:picLocks noChangeArrowheads="1"/>
            </p:cNvPicPr>
            <p:nvPr/>
          </p:nvPicPr>
          <p:blipFill>
            <a:blip r:embed="rId6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798" y="5301208"/>
              <a:ext cx="405623" cy="30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6" name="Picture 165" descr="그림1 사본"/>
            <p:cNvPicPr preferRelativeResize="0">
              <a:picLocks noChangeArrowheads="1"/>
            </p:cNvPicPr>
            <p:nvPr/>
          </p:nvPicPr>
          <p:blipFill>
            <a:blip r:embed="rId6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533" y="5301208"/>
              <a:ext cx="405623" cy="30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7" name="Picture 283" descr="L3_Switch 복사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2619" y="5330982"/>
              <a:ext cx="223373" cy="243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48" name="직선 연결선 447"/>
            <p:cNvCxnSpPr>
              <a:stCxn id="416" idx="2"/>
              <a:endCxn id="443" idx="0"/>
            </p:cNvCxnSpPr>
            <p:nvPr/>
          </p:nvCxnSpPr>
          <p:spPr>
            <a:xfrm>
              <a:off x="1647203" y="4939772"/>
              <a:ext cx="2171429" cy="387632"/>
            </a:xfrm>
            <a:prstGeom prst="line">
              <a:avLst/>
            </a:prstGeom>
            <a:noFill/>
            <a:ln w="19050" cap="flat" cmpd="sng" algn="ctr">
              <a:solidFill>
                <a:srgbClr val="0061AF"/>
              </a:solidFill>
              <a:prstDash val="solid"/>
            </a:ln>
            <a:effectLst/>
          </p:spPr>
        </p:cxnSp>
        <p:cxnSp>
          <p:nvCxnSpPr>
            <p:cNvPr id="449" name="직선 연결선 448"/>
            <p:cNvCxnSpPr>
              <a:stCxn id="417" idx="2"/>
              <a:endCxn id="447" idx="0"/>
            </p:cNvCxnSpPr>
            <p:nvPr/>
          </p:nvCxnSpPr>
          <p:spPr>
            <a:xfrm>
              <a:off x="3144333" y="4939772"/>
              <a:ext cx="1349973" cy="391210"/>
            </a:xfrm>
            <a:prstGeom prst="line">
              <a:avLst/>
            </a:prstGeom>
            <a:noFill/>
            <a:ln w="19050" cap="flat" cmpd="sng" algn="ctr">
              <a:solidFill>
                <a:srgbClr val="0061AF"/>
              </a:solidFill>
              <a:prstDash val="solid"/>
            </a:ln>
            <a:effectLst/>
          </p:spPr>
        </p:cxnSp>
        <p:sp>
          <p:nvSpPr>
            <p:cNvPr id="450" name="TextBox 214"/>
            <p:cNvSpPr txBox="1">
              <a:spLocks noChangeArrowheads="1"/>
            </p:cNvSpPr>
            <p:nvPr/>
          </p:nvSpPr>
          <p:spPr bwMode="auto">
            <a:xfrm>
              <a:off x="873326" y="2160727"/>
              <a:ext cx="2175044" cy="2462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43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marL="0" marR="0" lvl="0" indent="0" algn="ctr" defTabSz="872009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ko-KR" altLang="en-US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디지털채널망</a:t>
              </a:r>
              <a:endParaRPr kumimoji="0" lang="en-US" altLang="ko-KR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1" name="TextBox 214"/>
            <p:cNvSpPr txBox="1">
              <a:spLocks noChangeArrowheads="1"/>
            </p:cNvSpPr>
            <p:nvPr/>
          </p:nvSpPr>
          <p:spPr bwMode="auto">
            <a:xfrm>
              <a:off x="3224808" y="6018923"/>
              <a:ext cx="1745710" cy="2462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43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marL="0" marR="0" lvl="0" indent="0" algn="ctr" defTabSz="872009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ko-KR" altLang="en-US" sz="1000" b="1" kern="0" dirty="0" smtClean="0">
                  <a:solidFill>
                    <a:prstClr val="black"/>
                  </a:solidFill>
                </a:rPr>
                <a:t>디지털채</a:t>
              </a:r>
              <a:r>
                <a:rPr lang="ko-KR" altLang="en-US" sz="1000" b="1" kern="0" dirty="0">
                  <a:solidFill>
                    <a:prstClr val="black"/>
                  </a:solidFill>
                </a:rPr>
                <a:t>널 </a:t>
              </a:r>
              <a:r>
                <a:rPr lang="en-US" altLang="ko-KR" sz="1000" b="1" kern="0" dirty="0" smtClean="0">
                  <a:solidFill>
                    <a:prstClr val="black"/>
                  </a:solidFill>
                </a:rPr>
                <a:t>WAS/DB</a:t>
              </a:r>
              <a:endParaRPr kumimoji="0" lang="en-US" altLang="ko-KR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452" name="직선 연결선 451"/>
            <p:cNvCxnSpPr>
              <a:stCxn id="447" idx="2"/>
            </p:cNvCxnSpPr>
            <p:nvPr/>
          </p:nvCxnSpPr>
          <p:spPr>
            <a:xfrm flipH="1">
              <a:off x="4363250" y="5574249"/>
              <a:ext cx="131056" cy="386635"/>
            </a:xfrm>
            <a:prstGeom prst="line">
              <a:avLst/>
            </a:prstGeom>
            <a:noFill/>
            <a:ln w="6350" cap="flat" cmpd="sng" algn="ctr">
              <a:solidFill>
                <a:srgbClr val="4F81BD"/>
              </a:solidFill>
              <a:prstDash val="sysDot"/>
            </a:ln>
            <a:effectLst/>
          </p:spPr>
        </p:cxnSp>
        <p:cxnSp>
          <p:nvCxnSpPr>
            <p:cNvPr id="453" name="직선 연결선 452"/>
            <p:cNvCxnSpPr>
              <a:stCxn id="443" idx="2"/>
            </p:cNvCxnSpPr>
            <p:nvPr/>
          </p:nvCxnSpPr>
          <p:spPr>
            <a:xfrm>
              <a:off x="3818632" y="5577826"/>
              <a:ext cx="544618" cy="383058"/>
            </a:xfrm>
            <a:prstGeom prst="line">
              <a:avLst/>
            </a:prstGeom>
            <a:noFill/>
            <a:ln w="6350" cap="flat" cmpd="sng" algn="ctr">
              <a:solidFill>
                <a:srgbClr val="4F81BD"/>
              </a:solidFill>
              <a:prstDash val="solid"/>
            </a:ln>
            <a:effectLst/>
          </p:spPr>
        </p:cxnSp>
        <p:cxnSp>
          <p:nvCxnSpPr>
            <p:cNvPr id="454" name="직선 연결선 453"/>
            <p:cNvCxnSpPr>
              <a:stCxn id="433" idx="2"/>
            </p:cNvCxnSpPr>
            <p:nvPr/>
          </p:nvCxnSpPr>
          <p:spPr>
            <a:xfrm flipH="1">
              <a:off x="1063227" y="5905615"/>
              <a:ext cx="374594" cy="145357"/>
            </a:xfrm>
            <a:prstGeom prst="line">
              <a:avLst/>
            </a:prstGeom>
            <a:noFill/>
            <a:ln w="6350" cap="flat" cmpd="sng" algn="ctr">
              <a:solidFill>
                <a:srgbClr val="4F81BD"/>
              </a:solidFill>
              <a:prstDash val="sysDot"/>
            </a:ln>
            <a:effectLst/>
          </p:spPr>
        </p:cxnSp>
        <p:cxnSp>
          <p:nvCxnSpPr>
            <p:cNvPr id="455" name="직선 연결선 454"/>
            <p:cNvCxnSpPr>
              <a:stCxn id="431" idx="2"/>
            </p:cNvCxnSpPr>
            <p:nvPr/>
          </p:nvCxnSpPr>
          <p:spPr>
            <a:xfrm>
              <a:off x="619308" y="5905615"/>
              <a:ext cx="443919" cy="145357"/>
            </a:xfrm>
            <a:prstGeom prst="line">
              <a:avLst/>
            </a:prstGeom>
            <a:noFill/>
            <a:ln w="6350" cap="flat" cmpd="sng" algn="ctr">
              <a:solidFill>
                <a:srgbClr val="4F81BD"/>
              </a:solidFill>
              <a:prstDash val="solid"/>
            </a:ln>
            <a:effectLst/>
          </p:spPr>
        </p:cxnSp>
        <p:cxnSp>
          <p:nvCxnSpPr>
            <p:cNvPr id="456" name="직선 연결선 455"/>
            <p:cNvCxnSpPr>
              <a:stCxn id="513" idx="3"/>
              <a:endCxn id="393" idx="0"/>
            </p:cNvCxnSpPr>
            <p:nvPr/>
          </p:nvCxnSpPr>
          <p:spPr>
            <a:xfrm flipH="1">
              <a:off x="1657461" y="1261240"/>
              <a:ext cx="925432" cy="57705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직선 연결선 456"/>
            <p:cNvCxnSpPr/>
            <p:nvPr/>
          </p:nvCxnSpPr>
          <p:spPr>
            <a:xfrm>
              <a:off x="2582893" y="1702795"/>
              <a:ext cx="527760" cy="35805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8" name="Group 625"/>
            <p:cNvGrpSpPr>
              <a:grpSpLocks noChangeAspect="1"/>
            </p:cNvGrpSpPr>
            <p:nvPr/>
          </p:nvGrpSpPr>
          <p:grpSpPr bwMode="auto">
            <a:xfrm>
              <a:off x="2359338" y="980728"/>
              <a:ext cx="335333" cy="379859"/>
              <a:chOff x="5411" y="1733"/>
              <a:chExt cx="219" cy="260"/>
            </a:xfrm>
          </p:grpSpPr>
          <p:pic>
            <p:nvPicPr>
              <p:cNvPr id="512" name="Picture 626" descr="사람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0" y="1733"/>
                <a:ext cx="130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" name="Picture 627" descr="enternet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1" y="1857"/>
                <a:ext cx="14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59" name="Text Box 148"/>
            <p:cNvSpPr txBox="1">
              <a:spLocks noChangeArrowheads="1"/>
            </p:cNvSpPr>
            <p:nvPr/>
          </p:nvSpPr>
          <p:spPr bwMode="auto">
            <a:xfrm>
              <a:off x="1967125" y="1050343"/>
              <a:ext cx="530916" cy="2308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marR="0" lvl="0" indent="-3556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900" kern="0" noProof="0" dirty="0" smtClean="0">
                  <a:solidFill>
                    <a:sysClr val="windowText" lastClr="000000"/>
                  </a:solidFill>
                  <a:sym typeface="Wingdings 2" pitchFamily="18" charset="2"/>
                </a:rPr>
                <a:t>사용자</a:t>
              </a:r>
              <a:endParaRPr kumimoji="0" lang="en-US" altLang="ko-KR" sz="9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 2" pitchFamily="18" charset="2"/>
              </a:endParaRPr>
            </a:p>
          </p:txBody>
        </p:sp>
        <p:sp>
          <p:nvSpPr>
            <p:cNvPr id="460" name="TextBox 243"/>
            <p:cNvSpPr txBox="1">
              <a:spLocks noChangeArrowheads="1"/>
            </p:cNvSpPr>
            <p:nvPr/>
          </p:nvSpPr>
          <p:spPr bwMode="auto">
            <a:xfrm>
              <a:off x="3235152" y="1872695"/>
              <a:ext cx="488915" cy="109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R="0" lvl="0" indent="0" algn="ctr" defTabSz="87200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sz="714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r>
                <a:rPr lang="ko-KR" altLang="en-US" dirty="0"/>
                <a:t>호스팅 백본</a:t>
              </a:r>
            </a:p>
          </p:txBody>
        </p:sp>
        <p:sp>
          <p:nvSpPr>
            <p:cNvPr id="461" name="TextBox 214"/>
            <p:cNvSpPr txBox="1">
              <a:spLocks noChangeArrowheads="1"/>
            </p:cNvSpPr>
            <p:nvPr/>
          </p:nvSpPr>
          <p:spPr bwMode="auto">
            <a:xfrm>
              <a:off x="3251318" y="2520767"/>
              <a:ext cx="580287" cy="21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R="0" lvl="0" indent="0" algn="r" defTabSz="87200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sz="714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/>
              <a:r>
                <a:rPr lang="ko-KR" altLang="en-US" dirty="0"/>
                <a:t>인터넷 </a:t>
              </a:r>
              <a:r>
                <a:rPr lang="ko-KR" altLang="en-US" dirty="0" smtClean="0"/>
                <a:t>방화벽</a:t>
              </a:r>
              <a:endParaRPr lang="en-US" altLang="ko-KR" dirty="0" smtClean="0"/>
            </a:p>
            <a:p>
              <a:pPr algn="ctr"/>
              <a:r>
                <a:rPr lang="en-US" altLang="ko-KR" dirty="0" smtClean="0">
                  <a:solidFill>
                    <a:srgbClr val="FF0000"/>
                  </a:solidFill>
                </a:rPr>
                <a:t>scfw2</a:t>
              </a:r>
              <a:endParaRPr lang="en-US" altLang="ko-KR" dirty="0">
                <a:solidFill>
                  <a:srgbClr val="FF0000"/>
                </a:solidFill>
              </a:endParaRPr>
            </a:p>
          </p:txBody>
        </p:sp>
        <p:sp>
          <p:nvSpPr>
            <p:cNvPr id="462" name="TextBox 214"/>
            <p:cNvSpPr txBox="1">
              <a:spLocks noChangeArrowheads="1"/>
            </p:cNvSpPr>
            <p:nvPr/>
          </p:nvSpPr>
          <p:spPr bwMode="auto">
            <a:xfrm>
              <a:off x="2824535" y="2949035"/>
              <a:ext cx="573875" cy="21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R="0" lvl="0" indent="0" algn="r" defTabSz="87200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sz="714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/>
              <a:r>
                <a:rPr lang="en-US" altLang="ko-KR" dirty="0"/>
                <a:t>L4</a:t>
              </a:r>
              <a:r>
                <a:rPr lang="ko-KR" altLang="en-US" dirty="0"/>
                <a:t>스위치</a:t>
              </a:r>
              <a:endParaRPr lang="en-US" altLang="ko-KR" dirty="0"/>
            </a:p>
            <a:p>
              <a:pPr algn="ctr"/>
              <a:r>
                <a:rPr lang="en-US" altLang="ko-KR" dirty="0" smtClean="0">
                  <a:solidFill>
                    <a:srgbClr val="FF0000"/>
                  </a:solidFill>
                </a:rPr>
                <a:t>Scard_alt_slb2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463" name="TextBox 214"/>
            <p:cNvSpPr txBox="1">
              <a:spLocks noChangeArrowheads="1"/>
            </p:cNvSpPr>
            <p:nvPr/>
          </p:nvSpPr>
          <p:spPr bwMode="auto">
            <a:xfrm>
              <a:off x="2841702" y="3528879"/>
              <a:ext cx="609141" cy="21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R="0" lvl="0" indent="0" algn="r" defTabSz="87200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sz="714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/>
              <a:r>
                <a:rPr lang="en-US" altLang="ko-KR" dirty="0"/>
                <a:t>L3</a:t>
              </a:r>
              <a:r>
                <a:rPr lang="ko-KR" altLang="en-US" dirty="0"/>
                <a:t>스위치</a:t>
              </a:r>
              <a:endParaRPr lang="en-US" altLang="ko-KR" dirty="0"/>
            </a:p>
            <a:p>
              <a:pPr algn="ctr"/>
              <a:r>
                <a:rPr lang="en-US" altLang="ko-KR" dirty="0"/>
                <a:t> </a:t>
              </a:r>
              <a:r>
                <a:rPr lang="en-US" altLang="ko-KR" dirty="0" smtClean="0">
                  <a:solidFill>
                    <a:srgbClr val="FF0000"/>
                  </a:solidFill>
                </a:rPr>
                <a:t>scard_cat_bb2</a:t>
              </a:r>
              <a:endParaRPr lang="ko-KR" altLang="en-US" dirty="0"/>
            </a:p>
          </p:txBody>
        </p:sp>
        <p:pic>
          <p:nvPicPr>
            <p:cNvPr id="464" name="Picture 99" descr="Picture3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37719" y="3842851"/>
              <a:ext cx="261998" cy="28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5" name="Picture 99" descr="Picture3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81735" y="3842851"/>
              <a:ext cx="261998" cy="28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6" name="TextBox 214"/>
            <p:cNvSpPr txBox="1">
              <a:spLocks noChangeArrowheads="1"/>
            </p:cNvSpPr>
            <p:nvPr/>
          </p:nvSpPr>
          <p:spPr bwMode="auto">
            <a:xfrm>
              <a:off x="3244167" y="4457024"/>
              <a:ext cx="376706" cy="21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R="0" lvl="0" indent="0" algn="r" defTabSz="87200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sz="714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/>
              <a:r>
                <a:rPr lang="en-US" altLang="ko-KR" dirty="0"/>
                <a:t> 192NW_</a:t>
              </a:r>
            </a:p>
            <a:p>
              <a:pPr algn="ctr"/>
              <a:r>
                <a:rPr lang="en-US" altLang="ko-KR" dirty="0"/>
                <a:t> c3560G</a:t>
              </a:r>
            </a:p>
          </p:txBody>
        </p:sp>
        <p:sp>
          <p:nvSpPr>
            <p:cNvPr id="467" name="TextBox 466"/>
            <p:cNvSpPr txBox="1">
              <a:spLocks noChangeArrowheads="1"/>
            </p:cNvSpPr>
            <p:nvPr/>
          </p:nvSpPr>
          <p:spPr bwMode="auto">
            <a:xfrm>
              <a:off x="3209849" y="4738531"/>
              <a:ext cx="671659" cy="21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R="0" lvl="0" indent="0" algn="r" defTabSz="87200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sz="714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/>
              <a:r>
                <a:rPr lang="en-US" altLang="ko-KR" dirty="0"/>
                <a:t>  LEGACY_FW</a:t>
              </a:r>
            </a:p>
            <a:p>
              <a:pPr algn="ctr"/>
              <a:r>
                <a:rPr lang="en-US" altLang="ko-KR" dirty="0"/>
                <a:t> </a:t>
              </a:r>
              <a:r>
                <a:rPr lang="en-US" altLang="ko-KR" dirty="0" smtClean="0">
                  <a:solidFill>
                    <a:srgbClr val="FF0000"/>
                  </a:solidFill>
                </a:rPr>
                <a:t>C-LEGACY_FW2</a:t>
              </a:r>
              <a:endParaRPr lang="en-US" altLang="ko-KR" dirty="0"/>
            </a:p>
          </p:txBody>
        </p:sp>
        <p:sp>
          <p:nvSpPr>
            <p:cNvPr id="468" name="TextBox 214"/>
            <p:cNvSpPr txBox="1">
              <a:spLocks noChangeArrowheads="1"/>
            </p:cNvSpPr>
            <p:nvPr/>
          </p:nvSpPr>
          <p:spPr bwMode="auto">
            <a:xfrm>
              <a:off x="4222143" y="5592806"/>
              <a:ext cx="431208" cy="21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43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marL="0" marR="0" lvl="0" indent="0" defTabSz="872009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ko-KR" sz="714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lang="en-US" altLang="ko-KR" sz="714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DB_ZONE</a:t>
              </a:r>
            </a:p>
            <a:p>
              <a:pPr marL="0" marR="0" lvl="0" indent="0" defTabSz="872009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ko-KR" sz="714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  C6509E </a:t>
              </a:r>
            </a:p>
          </p:txBody>
        </p:sp>
        <p:pic>
          <p:nvPicPr>
            <p:cNvPr id="469" name="Picture 99" descr="Picture3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59878" y="5813774"/>
              <a:ext cx="261998" cy="28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0" name="Picture 99" descr="Picture3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03894" y="5813774"/>
              <a:ext cx="261998" cy="28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" name="Picture 55" descr="clou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901" y="1412776"/>
              <a:ext cx="1031875" cy="387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2" name="TextBox 21"/>
            <p:cNvSpPr txBox="1">
              <a:spLocks noChangeArrowheads="1"/>
            </p:cNvSpPr>
            <p:nvPr/>
          </p:nvSpPr>
          <p:spPr bwMode="auto">
            <a:xfrm>
              <a:off x="2041289" y="1461024"/>
              <a:ext cx="768159" cy="241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43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marL="0" marR="0" lvl="0" indent="0" defTabSz="872009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ko-KR" altLang="en-US" sz="1143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인터</a:t>
              </a:r>
              <a:r>
                <a:rPr kumimoji="0" lang="ko-KR" altLang="en-US" sz="114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넷</a:t>
              </a:r>
              <a:r>
                <a:rPr kumimoji="0" lang="ko-KR" altLang="en-US" sz="1143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망</a:t>
              </a:r>
              <a:endParaRPr kumimoji="0" lang="ko-KR" altLang="en-US" sz="114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3" name="TextBox 136"/>
            <p:cNvSpPr txBox="1">
              <a:spLocks noChangeArrowheads="1"/>
            </p:cNvSpPr>
            <p:nvPr/>
          </p:nvSpPr>
          <p:spPr bwMode="auto">
            <a:xfrm>
              <a:off x="836541" y="4143982"/>
              <a:ext cx="440826" cy="109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R="0" lvl="0" indent="0" algn="r" defTabSz="87200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sz="714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/>
              <a:r>
                <a:rPr lang="en-US" altLang="ko-KR" dirty="0" smtClean="0"/>
                <a:t>AS-IS WEB</a:t>
              </a:r>
              <a:endParaRPr lang="ko-KR" altLang="en-US" dirty="0"/>
            </a:p>
          </p:txBody>
        </p:sp>
        <p:cxnSp>
          <p:nvCxnSpPr>
            <p:cNvPr id="474" name="직선 연결선 473"/>
            <p:cNvCxnSpPr>
              <a:endCxn id="386" idx="0"/>
            </p:cNvCxnSpPr>
            <p:nvPr/>
          </p:nvCxnSpPr>
          <p:spPr>
            <a:xfrm flipH="1">
              <a:off x="1065909" y="3510496"/>
              <a:ext cx="588095" cy="259488"/>
            </a:xfrm>
            <a:prstGeom prst="line">
              <a:avLst/>
            </a:prstGeom>
            <a:noFill/>
            <a:ln w="6350" cap="flat" cmpd="sng" algn="ctr">
              <a:solidFill>
                <a:srgbClr val="4F81BD"/>
              </a:solidFill>
              <a:prstDash val="solid"/>
            </a:ln>
            <a:effectLst/>
          </p:spPr>
        </p:cxnSp>
        <p:cxnSp>
          <p:nvCxnSpPr>
            <p:cNvPr id="475" name="직선 연결선 474"/>
            <p:cNvCxnSpPr>
              <a:stCxn id="401" idx="2"/>
              <a:endCxn id="386" idx="0"/>
            </p:cNvCxnSpPr>
            <p:nvPr/>
          </p:nvCxnSpPr>
          <p:spPr>
            <a:xfrm flipH="1">
              <a:off x="1065909" y="3508417"/>
              <a:ext cx="2066572" cy="261567"/>
            </a:xfrm>
            <a:prstGeom prst="line">
              <a:avLst/>
            </a:prstGeom>
            <a:noFill/>
            <a:ln w="6350" cap="flat" cmpd="sng" algn="ctr">
              <a:solidFill>
                <a:srgbClr val="4F81BD"/>
              </a:solidFill>
              <a:prstDash val="solid"/>
            </a:ln>
            <a:effectLst/>
          </p:spPr>
        </p:cxnSp>
        <p:pic>
          <p:nvPicPr>
            <p:cNvPr id="476" name="Picture 99" descr="Picture3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35037" y="6123839"/>
              <a:ext cx="261998" cy="28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7" name="Picture 99" descr="Picture3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79053" y="6123839"/>
              <a:ext cx="261998" cy="28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8" name="TextBox 136"/>
            <p:cNvSpPr txBox="1">
              <a:spLocks noChangeArrowheads="1"/>
            </p:cNvSpPr>
            <p:nvPr/>
          </p:nvSpPr>
          <p:spPr bwMode="auto">
            <a:xfrm>
              <a:off x="751304" y="6424970"/>
              <a:ext cx="605935" cy="109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R="0" lvl="0" indent="0" algn="r" defTabSz="87200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sz="714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/>
              <a:r>
                <a:rPr lang="en-US" altLang="ko-KR" dirty="0" smtClean="0"/>
                <a:t>AS-IS WAS/DB</a:t>
              </a:r>
              <a:endParaRPr lang="ko-KR" altLang="en-US" dirty="0"/>
            </a:p>
          </p:txBody>
        </p:sp>
        <p:sp>
          <p:nvSpPr>
            <p:cNvPr id="479" name="모서리가 둥근 직사각형 478"/>
            <p:cNvSpPr/>
            <p:nvPr/>
          </p:nvSpPr>
          <p:spPr>
            <a:xfrm>
              <a:off x="6069306" y="3368143"/>
              <a:ext cx="536280" cy="276881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rgbClr val="1F497D"/>
                  </a:solidFill>
                </a:rPr>
                <a:t>NODE#1</a:t>
              </a:r>
            </a:p>
            <a:p>
              <a:pPr algn="ctr"/>
              <a:r>
                <a:rPr lang="en-US" altLang="ko-KR" sz="600" b="1" dirty="0" smtClean="0">
                  <a:solidFill>
                    <a:srgbClr val="1F497D"/>
                  </a:solidFill>
                </a:rPr>
                <a:t>(</a:t>
              </a:r>
              <a:r>
                <a:rPr lang="en-US" altLang="ko-KR" sz="600" b="1" dirty="0" err="1" smtClean="0">
                  <a:solidFill>
                    <a:srgbClr val="1F497D"/>
                  </a:solidFill>
                </a:rPr>
                <a:t>Nutanix</a:t>
              </a:r>
              <a:r>
                <a:rPr lang="en-US" altLang="ko-KR" sz="600" b="1" dirty="0" smtClean="0">
                  <a:solidFill>
                    <a:srgbClr val="1F497D"/>
                  </a:solidFill>
                </a:rPr>
                <a:t>)</a:t>
              </a:r>
            </a:p>
          </p:txBody>
        </p:sp>
        <p:sp>
          <p:nvSpPr>
            <p:cNvPr id="480" name="모서리가 둥근 직사각형 479"/>
            <p:cNvSpPr/>
            <p:nvPr/>
          </p:nvSpPr>
          <p:spPr>
            <a:xfrm>
              <a:off x="6069306" y="3725455"/>
              <a:ext cx="536280" cy="276881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rgbClr val="1F497D"/>
                  </a:solidFill>
                </a:rPr>
                <a:t>NODE#2</a:t>
              </a:r>
            </a:p>
            <a:p>
              <a:pPr algn="ctr"/>
              <a:r>
                <a:rPr lang="en-US" altLang="ko-KR" sz="600" b="1" dirty="0" smtClean="0">
                  <a:solidFill>
                    <a:srgbClr val="1F497D"/>
                  </a:solidFill>
                </a:rPr>
                <a:t>(</a:t>
              </a:r>
              <a:r>
                <a:rPr lang="en-US" altLang="ko-KR" sz="600" b="1" dirty="0" err="1" smtClean="0">
                  <a:solidFill>
                    <a:srgbClr val="1F497D"/>
                  </a:solidFill>
                </a:rPr>
                <a:t>Nutanix</a:t>
              </a:r>
              <a:r>
                <a:rPr lang="en-US" altLang="ko-KR" sz="600" b="1" dirty="0" smtClean="0">
                  <a:solidFill>
                    <a:srgbClr val="1F497D"/>
                  </a:solidFill>
                </a:rPr>
                <a:t>)</a:t>
              </a:r>
            </a:p>
          </p:txBody>
        </p:sp>
        <p:sp>
          <p:nvSpPr>
            <p:cNvPr id="481" name="모서리가 둥근 직사각형 480"/>
            <p:cNvSpPr/>
            <p:nvPr/>
          </p:nvSpPr>
          <p:spPr>
            <a:xfrm>
              <a:off x="6069306" y="4448263"/>
              <a:ext cx="536280" cy="276881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rgbClr val="1F497D"/>
                  </a:solidFill>
                </a:rPr>
                <a:t>NODE#4</a:t>
              </a:r>
            </a:p>
            <a:p>
              <a:pPr algn="ctr"/>
              <a:r>
                <a:rPr lang="en-US" altLang="ko-KR" sz="600" b="1" dirty="0" smtClean="0">
                  <a:solidFill>
                    <a:srgbClr val="1F497D"/>
                  </a:solidFill>
                </a:rPr>
                <a:t>(</a:t>
              </a:r>
              <a:r>
                <a:rPr lang="en-US" altLang="ko-KR" sz="600" b="1" dirty="0" err="1" smtClean="0">
                  <a:solidFill>
                    <a:srgbClr val="1F497D"/>
                  </a:solidFill>
                </a:rPr>
                <a:t>Nutanix</a:t>
              </a:r>
              <a:r>
                <a:rPr lang="en-US" altLang="ko-KR" sz="600" b="1" dirty="0" smtClean="0">
                  <a:solidFill>
                    <a:srgbClr val="1F497D"/>
                  </a:solidFill>
                </a:rPr>
                <a:t>)</a:t>
              </a:r>
            </a:p>
          </p:txBody>
        </p:sp>
        <p:sp>
          <p:nvSpPr>
            <p:cNvPr id="482" name="모서리가 둥근 직사각형 481"/>
            <p:cNvSpPr/>
            <p:nvPr/>
          </p:nvSpPr>
          <p:spPr>
            <a:xfrm>
              <a:off x="6069306" y="4088223"/>
              <a:ext cx="536280" cy="276881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rgbClr val="1F497D"/>
                  </a:solidFill>
                </a:rPr>
                <a:t>NODE#3</a:t>
              </a:r>
            </a:p>
            <a:p>
              <a:pPr algn="ctr"/>
              <a:r>
                <a:rPr lang="en-US" altLang="ko-KR" sz="600" b="1" dirty="0" smtClean="0">
                  <a:solidFill>
                    <a:srgbClr val="1F497D"/>
                  </a:solidFill>
                </a:rPr>
                <a:t>(</a:t>
              </a:r>
              <a:r>
                <a:rPr lang="en-US" altLang="ko-KR" sz="600" b="1" dirty="0" err="1" smtClean="0">
                  <a:solidFill>
                    <a:srgbClr val="1F497D"/>
                  </a:solidFill>
                </a:rPr>
                <a:t>Nutanix</a:t>
              </a:r>
              <a:r>
                <a:rPr lang="en-US" altLang="ko-KR" sz="600" b="1" dirty="0" smtClean="0">
                  <a:solidFill>
                    <a:srgbClr val="1F497D"/>
                  </a:solidFill>
                </a:rPr>
                <a:t>)</a:t>
              </a:r>
            </a:p>
          </p:txBody>
        </p:sp>
        <p:cxnSp>
          <p:nvCxnSpPr>
            <p:cNvPr id="483" name="직선 연결선 482"/>
            <p:cNvCxnSpPr>
              <a:stCxn id="401" idx="2"/>
              <a:endCxn id="385" idx="1"/>
            </p:cNvCxnSpPr>
            <p:nvPr/>
          </p:nvCxnSpPr>
          <p:spPr>
            <a:xfrm>
              <a:off x="3132481" y="3508417"/>
              <a:ext cx="1866114" cy="475538"/>
            </a:xfrm>
            <a:prstGeom prst="line">
              <a:avLst/>
            </a:prstGeom>
            <a:noFill/>
            <a:ln w="6350" cap="flat" cmpd="sng" algn="ctr">
              <a:solidFill>
                <a:srgbClr val="4F81BD"/>
              </a:solidFill>
              <a:prstDash val="solid"/>
            </a:ln>
            <a:effectLst/>
          </p:spPr>
        </p:cxnSp>
        <p:pic>
          <p:nvPicPr>
            <p:cNvPr id="484" name="Picture 165" descr="그림1 사본"/>
            <p:cNvPicPr preferRelativeResize="0">
              <a:picLocks noChangeArrowheads="1"/>
            </p:cNvPicPr>
            <p:nvPr/>
          </p:nvPicPr>
          <p:blipFill>
            <a:blip r:embed="rId6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659" y="3644629"/>
              <a:ext cx="405623" cy="30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5" name="직사각형 484"/>
            <p:cNvSpPr/>
            <p:nvPr/>
          </p:nvSpPr>
          <p:spPr>
            <a:xfrm>
              <a:off x="4949402" y="3540565"/>
              <a:ext cx="792088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600" b="1" dirty="0" smtClean="0">
                  <a:solidFill>
                    <a:srgbClr val="1F497D"/>
                  </a:solidFill>
                </a:rPr>
                <a:t>OP_FIDO_SW_1</a:t>
              </a:r>
              <a:endParaRPr lang="en-US" altLang="ko-KR" sz="600" b="1" dirty="0">
                <a:solidFill>
                  <a:srgbClr val="1F497D"/>
                </a:solidFill>
              </a:endParaRPr>
            </a:p>
          </p:txBody>
        </p:sp>
        <p:pic>
          <p:nvPicPr>
            <p:cNvPr id="486" name="Picture 165" descr="그림1 사본"/>
            <p:cNvPicPr preferRelativeResize="0">
              <a:picLocks noChangeArrowheads="1"/>
            </p:cNvPicPr>
            <p:nvPr/>
          </p:nvPicPr>
          <p:blipFill>
            <a:blip r:embed="rId6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730" y="4051507"/>
              <a:ext cx="405623" cy="30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7" name="직사각형 486"/>
            <p:cNvSpPr/>
            <p:nvPr/>
          </p:nvSpPr>
          <p:spPr>
            <a:xfrm>
              <a:off x="4975473" y="3947443"/>
              <a:ext cx="792088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600" b="1" dirty="0" smtClean="0">
                  <a:solidFill>
                    <a:srgbClr val="1F497D"/>
                  </a:solidFill>
                </a:rPr>
                <a:t>OP_FIDO_SW_2</a:t>
              </a:r>
              <a:endParaRPr lang="en-US" altLang="ko-KR" sz="600" b="1" dirty="0">
                <a:solidFill>
                  <a:srgbClr val="1F497D"/>
                </a:solidFill>
              </a:endParaRPr>
            </a:p>
          </p:txBody>
        </p:sp>
        <p:cxnSp>
          <p:nvCxnSpPr>
            <p:cNvPr id="488" name="직선 연결선 487"/>
            <p:cNvCxnSpPr>
              <a:stCxn id="396" idx="2"/>
              <a:endCxn id="385" idx="1"/>
            </p:cNvCxnSpPr>
            <p:nvPr/>
          </p:nvCxnSpPr>
          <p:spPr>
            <a:xfrm>
              <a:off x="1654004" y="3510496"/>
              <a:ext cx="3344591" cy="473459"/>
            </a:xfrm>
            <a:prstGeom prst="line">
              <a:avLst/>
            </a:prstGeom>
            <a:noFill/>
            <a:ln w="6350" cap="flat" cmpd="sng" algn="ctr">
              <a:solidFill>
                <a:srgbClr val="4F81BD"/>
              </a:solidFill>
              <a:prstDash val="solid"/>
            </a:ln>
            <a:effectLst/>
          </p:spPr>
        </p:cxnSp>
        <p:grpSp>
          <p:nvGrpSpPr>
            <p:cNvPr id="489" name="그룹 488"/>
            <p:cNvGrpSpPr/>
            <p:nvPr/>
          </p:nvGrpSpPr>
          <p:grpSpPr>
            <a:xfrm>
              <a:off x="6774086" y="3359130"/>
              <a:ext cx="867150" cy="547535"/>
              <a:chOff x="2468056" y="3760033"/>
              <a:chExt cx="867150" cy="547535"/>
            </a:xfrm>
          </p:grpSpPr>
          <p:sp>
            <p:nvSpPr>
              <p:cNvPr id="508" name="모서리가 둥근 직사각형 507"/>
              <p:cNvSpPr/>
              <p:nvPr/>
            </p:nvSpPr>
            <p:spPr>
              <a:xfrm>
                <a:off x="2468056" y="3760033"/>
                <a:ext cx="867150" cy="547535"/>
              </a:xfrm>
              <a:prstGeom prst="roundRect">
                <a:avLst>
                  <a:gd name="adj" fmla="val 3439"/>
                </a:avLst>
              </a:prstGeom>
              <a:solidFill>
                <a:srgbClr val="73CFFD"/>
              </a:solidFill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ko-KR" altLang="en-US" sz="114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09" name="Picture 99" descr="Picture3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73441" y="3832900"/>
                <a:ext cx="261998" cy="28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0" name="Picture 99" descr="Picture3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17457" y="3832900"/>
                <a:ext cx="261998" cy="28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1" name="TextBox 136"/>
              <p:cNvSpPr txBox="1">
                <a:spLocks noChangeArrowheads="1"/>
              </p:cNvSpPr>
              <p:nvPr/>
            </p:nvSpPr>
            <p:spPr bwMode="auto">
              <a:xfrm>
                <a:off x="2691499" y="4134031"/>
                <a:ext cx="402354" cy="109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ko-KR"/>
                </a:defPPr>
                <a:lvl1pPr marR="0" lvl="0" indent="0" algn="r" defTabSz="872009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 kumimoji="0" sz="714" b="0" i="0" u="none" strike="noStrike" kern="0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700"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700"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700"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defTabSz="1220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700"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defTabSz="1220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700"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defTabSz="1220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700"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defTabSz="1220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700"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algn="ctr"/>
                <a:r>
                  <a:rPr lang="ko-KR" altLang="en-US" dirty="0" smtClean="0"/>
                  <a:t>선복</a:t>
                </a:r>
                <a:r>
                  <a:rPr lang="en-US" altLang="ko-KR" dirty="0" smtClean="0"/>
                  <a:t> WEB</a:t>
                </a:r>
                <a:endParaRPr lang="ko-KR" altLang="en-US" dirty="0"/>
              </a:p>
            </p:txBody>
          </p:sp>
        </p:grpSp>
        <p:cxnSp>
          <p:nvCxnSpPr>
            <p:cNvPr id="490" name="직선 연결선 489"/>
            <p:cNvCxnSpPr>
              <a:stCxn id="443" idx="0"/>
              <a:endCxn id="385" idx="1"/>
            </p:cNvCxnSpPr>
            <p:nvPr/>
          </p:nvCxnSpPr>
          <p:spPr>
            <a:xfrm flipV="1">
              <a:off x="3818632" y="3983955"/>
              <a:ext cx="1179963" cy="1343449"/>
            </a:xfrm>
            <a:prstGeom prst="line">
              <a:avLst/>
            </a:prstGeom>
            <a:noFill/>
            <a:ln w="6350" cap="flat" cmpd="sng" algn="ctr">
              <a:solidFill>
                <a:srgbClr val="4F81BD"/>
              </a:solidFill>
              <a:prstDash val="solid"/>
            </a:ln>
            <a:effectLst/>
          </p:spPr>
        </p:cxnSp>
        <p:cxnSp>
          <p:nvCxnSpPr>
            <p:cNvPr id="491" name="직선 연결선 490"/>
            <p:cNvCxnSpPr>
              <a:stCxn id="447" idx="0"/>
              <a:endCxn id="385" idx="1"/>
            </p:cNvCxnSpPr>
            <p:nvPr/>
          </p:nvCxnSpPr>
          <p:spPr>
            <a:xfrm flipV="1">
              <a:off x="4494306" y="3983955"/>
              <a:ext cx="504289" cy="1347027"/>
            </a:xfrm>
            <a:prstGeom prst="line">
              <a:avLst/>
            </a:prstGeom>
            <a:noFill/>
            <a:ln w="6350" cap="flat" cmpd="sng" algn="ctr">
              <a:solidFill>
                <a:srgbClr val="4F81BD"/>
              </a:solidFill>
              <a:prstDash val="solid"/>
            </a:ln>
            <a:effectLst/>
          </p:spPr>
        </p:cxnSp>
        <p:cxnSp>
          <p:nvCxnSpPr>
            <p:cNvPr id="492" name="직선 연결선 491"/>
            <p:cNvCxnSpPr>
              <a:stCxn id="385" idx="3"/>
              <a:endCxn id="479" idx="1"/>
            </p:cNvCxnSpPr>
            <p:nvPr/>
          </p:nvCxnSpPr>
          <p:spPr>
            <a:xfrm flipV="1">
              <a:off x="5683252" y="3506584"/>
              <a:ext cx="386054" cy="477371"/>
            </a:xfrm>
            <a:prstGeom prst="line">
              <a:avLst/>
            </a:prstGeom>
            <a:noFill/>
            <a:ln w="6350" cap="flat" cmpd="sng" algn="ctr">
              <a:solidFill>
                <a:srgbClr val="4F81BD"/>
              </a:solidFill>
              <a:prstDash val="solid"/>
            </a:ln>
            <a:effectLst/>
          </p:spPr>
        </p:cxnSp>
        <p:cxnSp>
          <p:nvCxnSpPr>
            <p:cNvPr id="493" name="직선 연결선 492"/>
            <p:cNvCxnSpPr>
              <a:stCxn id="385" idx="3"/>
              <a:endCxn id="480" idx="1"/>
            </p:cNvCxnSpPr>
            <p:nvPr/>
          </p:nvCxnSpPr>
          <p:spPr>
            <a:xfrm flipV="1">
              <a:off x="5683252" y="3863896"/>
              <a:ext cx="386054" cy="120059"/>
            </a:xfrm>
            <a:prstGeom prst="line">
              <a:avLst/>
            </a:prstGeom>
            <a:noFill/>
            <a:ln w="6350" cap="flat" cmpd="sng" algn="ctr">
              <a:solidFill>
                <a:srgbClr val="4F81BD"/>
              </a:solidFill>
              <a:prstDash val="solid"/>
            </a:ln>
            <a:effectLst/>
          </p:spPr>
        </p:cxnSp>
        <p:cxnSp>
          <p:nvCxnSpPr>
            <p:cNvPr id="494" name="직선 연결선 493"/>
            <p:cNvCxnSpPr>
              <a:stCxn id="385" idx="3"/>
              <a:endCxn id="482" idx="1"/>
            </p:cNvCxnSpPr>
            <p:nvPr/>
          </p:nvCxnSpPr>
          <p:spPr>
            <a:xfrm>
              <a:off x="5683252" y="3983955"/>
              <a:ext cx="386054" cy="242709"/>
            </a:xfrm>
            <a:prstGeom prst="line">
              <a:avLst/>
            </a:prstGeom>
            <a:noFill/>
            <a:ln w="6350" cap="flat" cmpd="sng" algn="ctr">
              <a:solidFill>
                <a:srgbClr val="4F81BD"/>
              </a:solidFill>
              <a:prstDash val="solid"/>
            </a:ln>
            <a:effectLst/>
          </p:spPr>
        </p:cxnSp>
        <p:cxnSp>
          <p:nvCxnSpPr>
            <p:cNvPr id="495" name="직선 연결선 494"/>
            <p:cNvCxnSpPr>
              <a:stCxn id="385" idx="3"/>
              <a:endCxn id="481" idx="1"/>
            </p:cNvCxnSpPr>
            <p:nvPr/>
          </p:nvCxnSpPr>
          <p:spPr>
            <a:xfrm>
              <a:off x="5683252" y="3983955"/>
              <a:ext cx="386054" cy="602749"/>
            </a:xfrm>
            <a:prstGeom prst="line">
              <a:avLst/>
            </a:prstGeom>
            <a:noFill/>
            <a:ln w="6350" cap="flat" cmpd="sng" algn="ctr">
              <a:solidFill>
                <a:srgbClr val="4F81BD"/>
              </a:solidFill>
              <a:prstDash val="solid"/>
            </a:ln>
            <a:effectLst/>
          </p:spPr>
        </p:cxnSp>
        <p:grpSp>
          <p:nvGrpSpPr>
            <p:cNvPr id="496" name="그룹 495"/>
            <p:cNvGrpSpPr/>
            <p:nvPr/>
          </p:nvGrpSpPr>
          <p:grpSpPr>
            <a:xfrm>
              <a:off x="6765696" y="4105601"/>
              <a:ext cx="867150" cy="547535"/>
              <a:chOff x="2468056" y="3760033"/>
              <a:chExt cx="867150" cy="547535"/>
            </a:xfrm>
          </p:grpSpPr>
          <p:sp>
            <p:nvSpPr>
              <p:cNvPr id="504" name="모서리가 둥근 직사각형 503"/>
              <p:cNvSpPr/>
              <p:nvPr/>
            </p:nvSpPr>
            <p:spPr>
              <a:xfrm>
                <a:off x="2468056" y="3760033"/>
                <a:ext cx="867150" cy="547535"/>
              </a:xfrm>
              <a:prstGeom prst="roundRect">
                <a:avLst>
                  <a:gd name="adj" fmla="val 3439"/>
                </a:avLst>
              </a:prstGeom>
              <a:solidFill>
                <a:srgbClr val="73CFFD"/>
              </a:solidFill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ko-KR" altLang="en-US" sz="114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05" name="Picture 99" descr="Picture3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73441" y="3832900"/>
                <a:ext cx="261998" cy="28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6" name="Picture 99" descr="Picture3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17457" y="3832900"/>
                <a:ext cx="261998" cy="28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7" name="TextBox 136"/>
              <p:cNvSpPr txBox="1">
                <a:spLocks noChangeArrowheads="1"/>
              </p:cNvSpPr>
              <p:nvPr/>
            </p:nvSpPr>
            <p:spPr bwMode="auto">
              <a:xfrm>
                <a:off x="2686690" y="4134031"/>
                <a:ext cx="411971" cy="109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ko-KR"/>
                </a:defPPr>
                <a:lvl1pPr marR="0" lvl="0" indent="0" algn="r" defTabSz="872009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 kumimoji="0" sz="714" b="0" i="0" u="none" strike="noStrike" kern="0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700"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700"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700"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defTabSz="1220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700"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defTabSz="1220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700"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defTabSz="1220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700"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defTabSz="1220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700"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algn="ctr"/>
                <a:r>
                  <a:rPr lang="ko-KR" altLang="en-US" dirty="0" smtClean="0"/>
                  <a:t>선</a:t>
                </a:r>
                <a:r>
                  <a:rPr lang="ko-KR" altLang="en-US" dirty="0"/>
                  <a:t>복 </a:t>
                </a:r>
                <a:r>
                  <a:rPr lang="en-US" altLang="ko-KR" dirty="0" smtClean="0"/>
                  <a:t>WAS</a:t>
                </a:r>
                <a:endParaRPr lang="ko-KR" altLang="en-US" dirty="0"/>
              </a:p>
            </p:txBody>
          </p:sp>
        </p:grpSp>
        <p:grpSp>
          <p:nvGrpSpPr>
            <p:cNvPr id="497" name="그룹 496"/>
            <p:cNvGrpSpPr/>
            <p:nvPr/>
          </p:nvGrpSpPr>
          <p:grpSpPr>
            <a:xfrm>
              <a:off x="6029522" y="4825681"/>
              <a:ext cx="792088" cy="547535"/>
              <a:chOff x="2468056" y="3760033"/>
              <a:chExt cx="867150" cy="547535"/>
            </a:xfrm>
          </p:grpSpPr>
          <p:sp>
            <p:nvSpPr>
              <p:cNvPr id="500" name="모서리가 둥근 직사각형 499"/>
              <p:cNvSpPr/>
              <p:nvPr/>
            </p:nvSpPr>
            <p:spPr>
              <a:xfrm>
                <a:off x="2468056" y="3760033"/>
                <a:ext cx="867150" cy="547535"/>
              </a:xfrm>
              <a:prstGeom prst="roundRect">
                <a:avLst>
                  <a:gd name="adj" fmla="val 3439"/>
                </a:avLst>
              </a:prstGeom>
              <a:solidFill>
                <a:srgbClr val="73CFFD"/>
              </a:solidFill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ko-KR" altLang="en-US" sz="114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01" name="Picture 99" descr="Picture3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73441" y="3832900"/>
                <a:ext cx="261998" cy="28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2" name="Picture 99" descr="Picture3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17457" y="3832900"/>
                <a:ext cx="261998" cy="28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3" name="TextBox 136"/>
              <p:cNvSpPr txBox="1">
                <a:spLocks noChangeArrowheads="1"/>
              </p:cNvSpPr>
              <p:nvPr/>
            </p:nvSpPr>
            <p:spPr bwMode="auto">
              <a:xfrm>
                <a:off x="2741992" y="4134031"/>
                <a:ext cx="301365" cy="109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ko-KR"/>
                </a:defPPr>
                <a:lvl1pPr marR="0" lvl="0" indent="0" algn="r" defTabSz="872009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 kumimoji="0" sz="714" b="0" i="0" u="none" strike="noStrike" kern="0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700"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700"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700"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defTabSz="1220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700"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defTabSz="1220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700"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defTabSz="1220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700"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defTabSz="1220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700"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algn="ctr"/>
                <a:r>
                  <a:rPr lang="ko-KR" altLang="en-US" dirty="0" smtClean="0"/>
                  <a:t>선복</a:t>
                </a:r>
                <a:r>
                  <a:rPr lang="en-US" altLang="ko-KR" dirty="0" smtClean="0"/>
                  <a:t>DB</a:t>
                </a:r>
                <a:endParaRPr lang="ko-KR" altLang="en-US" dirty="0"/>
              </a:p>
            </p:txBody>
          </p:sp>
        </p:grpSp>
        <p:cxnSp>
          <p:nvCxnSpPr>
            <p:cNvPr id="498" name="직선 연결선 497"/>
            <p:cNvCxnSpPr/>
            <p:nvPr/>
          </p:nvCxnSpPr>
          <p:spPr>
            <a:xfrm>
              <a:off x="5683252" y="4002336"/>
              <a:ext cx="346270" cy="937436"/>
            </a:xfrm>
            <a:prstGeom prst="line">
              <a:avLst/>
            </a:prstGeom>
            <a:noFill/>
            <a:ln w="6350" cap="flat" cmpd="sng" algn="ctr">
              <a:solidFill>
                <a:srgbClr val="4F81BD"/>
              </a:solidFill>
              <a:prstDash val="solid"/>
            </a:ln>
            <a:effectLst/>
          </p:spPr>
        </p:cxnSp>
        <p:sp>
          <p:nvSpPr>
            <p:cNvPr id="499" name="TextBox 136"/>
            <p:cNvSpPr txBox="1">
              <a:spLocks noChangeArrowheads="1"/>
            </p:cNvSpPr>
            <p:nvPr/>
          </p:nvSpPr>
          <p:spPr bwMode="auto">
            <a:xfrm>
              <a:off x="6102435" y="3212976"/>
              <a:ext cx="447237" cy="109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R="0" lvl="0" indent="0" algn="r" defTabSz="87200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sz="714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/>
              <a:r>
                <a:rPr lang="en-US" altLang="ko-KR" dirty="0" smtClean="0"/>
                <a:t>FIDO Zone</a:t>
              </a:r>
              <a:endParaRPr lang="ko-KR" altLang="en-US" dirty="0"/>
            </a:p>
          </p:txBody>
        </p:sp>
      </p:grpSp>
      <p:cxnSp>
        <p:nvCxnSpPr>
          <p:cNvPr id="515" name="직선 화살표 연결선 514"/>
          <p:cNvCxnSpPr/>
          <p:nvPr/>
        </p:nvCxnSpPr>
        <p:spPr>
          <a:xfrm>
            <a:off x="868978" y="1467519"/>
            <a:ext cx="0" cy="188161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직선 화살표 연결선 515"/>
          <p:cNvCxnSpPr/>
          <p:nvPr/>
        </p:nvCxnSpPr>
        <p:spPr>
          <a:xfrm>
            <a:off x="868978" y="3329219"/>
            <a:ext cx="0" cy="250887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4284" y="2189568"/>
            <a:ext cx="338554" cy="3851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dirty="0" smtClean="0"/>
              <a:t>DMZ</a:t>
            </a:r>
            <a:endParaRPr lang="ko-KR" altLang="en-US" dirty="0"/>
          </a:p>
        </p:txBody>
      </p:sp>
      <p:sp>
        <p:nvSpPr>
          <p:cNvPr id="519" name="TextBox 518"/>
          <p:cNvSpPr txBox="1"/>
          <p:nvPr/>
        </p:nvSpPr>
        <p:spPr>
          <a:xfrm>
            <a:off x="530821" y="3755132"/>
            <a:ext cx="338554" cy="6720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dirty="0" smtClean="0"/>
              <a:t>DB/WAS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13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텍스트 개체 틀 4"/>
          <p:cNvSpPr txBox="1">
            <a:spLocks/>
          </p:cNvSpPr>
          <p:nvPr/>
        </p:nvSpPr>
        <p:spPr>
          <a:xfrm>
            <a:off x="314576" y="510987"/>
            <a:ext cx="5891819" cy="414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r>
              <a:rPr lang="en-US" altLang="ko-KR" sz="2200" dirty="0">
                <a:latin typeface="+mn-lt"/>
              </a:rPr>
              <a:t>2</a:t>
            </a:r>
            <a:r>
              <a:rPr lang="en-US" altLang="ko-KR" sz="2200" dirty="0" smtClean="0">
                <a:latin typeface="+mn-lt"/>
              </a:rPr>
              <a:t>. </a:t>
            </a:r>
            <a:r>
              <a:rPr lang="ko-KR" altLang="en-US" sz="2200" dirty="0" smtClean="0">
                <a:latin typeface="+mn-lt"/>
              </a:rPr>
              <a:t>성</a:t>
            </a:r>
            <a:r>
              <a:rPr lang="ko-KR" altLang="en-US" sz="2200" dirty="0">
                <a:latin typeface="+mn-lt"/>
              </a:rPr>
              <a:t>능 </a:t>
            </a:r>
            <a:r>
              <a:rPr lang="ko-KR" altLang="en-US" sz="2200" dirty="0" smtClean="0">
                <a:latin typeface="+mn-lt"/>
              </a:rPr>
              <a:t>테스트 환경</a:t>
            </a:r>
            <a:endParaRPr lang="en-US" sz="2200" dirty="0">
              <a:latin typeface="+mn-lt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344488" y="964033"/>
            <a:ext cx="91112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</a:pPr>
            <a:r>
              <a:rPr lang="en-US" altLang="ko-KR" sz="1400" b="1" dirty="0">
                <a:ea typeface="맑은 고딕" pitchFamily="50" charset="-127"/>
              </a:rPr>
              <a:t> </a:t>
            </a:r>
            <a:r>
              <a:rPr lang="en-US" altLang="ko-KR" sz="1400" b="1" dirty="0" smtClean="0">
                <a:ea typeface="맑은 고딕" pitchFamily="50" charset="-127"/>
              </a:rPr>
              <a:t>2) </a:t>
            </a:r>
            <a:r>
              <a:rPr lang="ko-KR" altLang="en-US" sz="1400" b="1" dirty="0" smtClean="0">
                <a:ea typeface="맑은 고딕" pitchFamily="50" charset="-127"/>
              </a:rPr>
              <a:t>네트워</a:t>
            </a:r>
            <a:r>
              <a:rPr lang="ko-KR" altLang="en-US" sz="1400" b="1" dirty="0">
                <a:ea typeface="맑은 고딕" pitchFamily="50" charset="-127"/>
              </a:rPr>
              <a:t>크 </a:t>
            </a:r>
            <a:r>
              <a:rPr lang="ko-KR" altLang="en-US" sz="1400" b="1" dirty="0" smtClean="0">
                <a:ea typeface="맑은 고딕" pitchFamily="50" charset="-127"/>
              </a:rPr>
              <a:t>구성</a:t>
            </a:r>
            <a:endParaRPr lang="en-US" altLang="ko-KR" sz="1400" b="1" dirty="0" smtClean="0">
              <a:ea typeface="맑은 고딕" pitchFamily="50" charset="-127"/>
            </a:endParaRPr>
          </a:p>
        </p:txBody>
      </p:sp>
      <p:grpSp>
        <p:nvGrpSpPr>
          <p:cNvPr id="382" name="그룹 381"/>
          <p:cNvGrpSpPr/>
          <p:nvPr/>
        </p:nvGrpSpPr>
        <p:grpSpPr>
          <a:xfrm>
            <a:off x="411897" y="1379530"/>
            <a:ext cx="9152238" cy="4568189"/>
            <a:chOff x="114226" y="997110"/>
            <a:chExt cx="9713298" cy="5674240"/>
          </a:xfrm>
        </p:grpSpPr>
        <p:sp>
          <p:nvSpPr>
            <p:cNvPr id="383" name="모서리가 둥근 직사각형 382"/>
            <p:cNvSpPr/>
            <p:nvPr/>
          </p:nvSpPr>
          <p:spPr>
            <a:xfrm>
              <a:off x="114226" y="1189686"/>
              <a:ext cx="1980034" cy="3541890"/>
            </a:xfrm>
            <a:prstGeom prst="roundRect">
              <a:avLst>
                <a:gd name="adj" fmla="val 9551"/>
              </a:avLst>
            </a:prstGeom>
            <a:solidFill>
              <a:schemeClr val="accent6">
                <a:lumMod val="20000"/>
                <a:lumOff val="80000"/>
                <a:alpha val="7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84" name="모서리가 둥근 직사각형 383"/>
            <p:cNvSpPr/>
            <p:nvPr/>
          </p:nvSpPr>
          <p:spPr>
            <a:xfrm>
              <a:off x="5512829" y="4104321"/>
              <a:ext cx="1146945" cy="1147414"/>
            </a:xfrm>
            <a:prstGeom prst="roundRect">
              <a:avLst>
                <a:gd name="adj" fmla="val 5393"/>
              </a:avLst>
            </a:prstGeom>
            <a:solidFill>
              <a:schemeClr val="accent5">
                <a:lumMod val="20000"/>
                <a:lumOff val="80000"/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385" name="모서리가 둥근 직사각형 384"/>
            <p:cNvSpPr/>
            <p:nvPr/>
          </p:nvSpPr>
          <p:spPr>
            <a:xfrm>
              <a:off x="5511460" y="2708920"/>
              <a:ext cx="1155708" cy="1210246"/>
            </a:xfrm>
            <a:prstGeom prst="roundRect">
              <a:avLst>
                <a:gd name="adj" fmla="val 7809"/>
              </a:avLst>
            </a:prstGeom>
            <a:solidFill>
              <a:schemeClr val="accent4">
                <a:lumMod val="20000"/>
                <a:lumOff val="80000"/>
                <a:alpha val="7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386" name="모서리가 둥근 직사각형 385"/>
            <p:cNvSpPr/>
            <p:nvPr/>
          </p:nvSpPr>
          <p:spPr>
            <a:xfrm>
              <a:off x="3411879" y="2708920"/>
              <a:ext cx="1879678" cy="1210246"/>
            </a:xfrm>
            <a:prstGeom prst="roundRect">
              <a:avLst>
                <a:gd name="adj" fmla="val 7809"/>
              </a:avLst>
            </a:prstGeom>
            <a:solidFill>
              <a:schemeClr val="accent4">
                <a:lumMod val="20000"/>
                <a:lumOff val="80000"/>
                <a:alpha val="7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387" name="모서리가 둥근 직사각형 386"/>
            <p:cNvSpPr/>
            <p:nvPr/>
          </p:nvSpPr>
          <p:spPr>
            <a:xfrm>
              <a:off x="5514836" y="1286663"/>
              <a:ext cx="1153205" cy="1168983"/>
            </a:xfrm>
            <a:prstGeom prst="roundRect">
              <a:avLst>
                <a:gd name="adj" fmla="val 7809"/>
              </a:avLst>
            </a:prstGeom>
            <a:solidFill>
              <a:schemeClr val="accent4">
                <a:lumMod val="20000"/>
                <a:lumOff val="80000"/>
                <a:alpha val="7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388" name="AutoShape 167"/>
            <p:cNvSpPr>
              <a:spLocks noChangeArrowheads="1"/>
            </p:cNvSpPr>
            <p:nvPr/>
          </p:nvSpPr>
          <p:spPr bwMode="auto">
            <a:xfrm>
              <a:off x="8350161" y="1215443"/>
              <a:ext cx="1477363" cy="4229781"/>
            </a:xfrm>
            <a:prstGeom prst="roundRect">
              <a:avLst>
                <a:gd name="adj" fmla="val 4485"/>
              </a:avLst>
            </a:prstGeom>
            <a:solidFill>
              <a:srgbClr val="99CC00">
                <a:alpha val="15000"/>
              </a:srgbClr>
            </a:solidFill>
            <a:ln w="9525" algn="ctr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fontAlgn="auto" latinLnBrk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600" kern="0">
                <a:solidFill>
                  <a:srgbClr val="386FB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389" name="직선 연결선 388"/>
            <p:cNvCxnSpPr>
              <a:stCxn id="446" idx="2"/>
              <a:endCxn id="739" idx="0"/>
            </p:cNvCxnSpPr>
            <p:nvPr/>
          </p:nvCxnSpPr>
          <p:spPr>
            <a:xfrm>
              <a:off x="4312142" y="5146240"/>
              <a:ext cx="1100678" cy="241834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직선 연결선 389"/>
            <p:cNvCxnSpPr>
              <a:stCxn id="450" idx="2"/>
              <a:endCxn id="740" idx="0"/>
            </p:cNvCxnSpPr>
            <p:nvPr/>
          </p:nvCxnSpPr>
          <p:spPr>
            <a:xfrm flipH="1">
              <a:off x="5013777" y="5143485"/>
              <a:ext cx="1101769" cy="244894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직선 연결선 390"/>
            <p:cNvCxnSpPr/>
            <p:nvPr/>
          </p:nvCxnSpPr>
          <p:spPr>
            <a:xfrm>
              <a:off x="6789458" y="1147058"/>
              <a:ext cx="28558" cy="5292649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직선 연결선 391"/>
            <p:cNvCxnSpPr/>
            <p:nvPr/>
          </p:nvCxnSpPr>
          <p:spPr>
            <a:xfrm>
              <a:off x="114226" y="1124744"/>
              <a:ext cx="6710982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직선 연결선 392"/>
            <p:cNvCxnSpPr/>
            <p:nvPr/>
          </p:nvCxnSpPr>
          <p:spPr>
            <a:xfrm flipV="1">
              <a:off x="2163882" y="2582661"/>
              <a:ext cx="4661326" cy="222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모서리가 둥근 직사각형 393"/>
            <p:cNvSpPr/>
            <p:nvPr/>
          </p:nvSpPr>
          <p:spPr>
            <a:xfrm>
              <a:off x="2864768" y="2474648"/>
              <a:ext cx="504056" cy="216024"/>
            </a:xfrm>
            <a:prstGeom prst="roundRect">
              <a:avLst>
                <a:gd name="adj" fmla="val 8248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 anchorCtr="0"/>
            <a:lstStyle/>
            <a:p>
              <a:pPr algn="ctr"/>
              <a:r>
                <a:rPr lang="ko-KR" altLang="en-US" sz="600" b="1" dirty="0" smtClean="0">
                  <a:solidFill>
                    <a:schemeClr val="tx1"/>
                  </a:solidFill>
                </a:rPr>
                <a:t>방화벽</a:t>
              </a:r>
              <a:endParaRPr lang="en-US" altLang="ko-KR" sz="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95" name="TextBox 394"/>
            <p:cNvSpPr txBox="1"/>
            <p:nvPr/>
          </p:nvSpPr>
          <p:spPr>
            <a:xfrm>
              <a:off x="2628237" y="5043953"/>
              <a:ext cx="553037" cy="18466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1">
              <a:spAutoFit/>
            </a:bodyPr>
            <a:lstStyle/>
            <a:p>
              <a:r>
                <a:rPr lang="en-US" altLang="ko-KR" sz="600" b="1" dirty="0" smtClean="0"/>
                <a:t>WAS/DB Zone</a:t>
              </a:r>
              <a:r>
                <a:rPr lang="ko-KR" altLang="en-US" sz="600" b="1" dirty="0" smtClean="0"/>
                <a:t> </a:t>
              </a:r>
              <a:endParaRPr lang="en-US" altLang="ko-KR" sz="600" b="1" dirty="0" smtClean="0"/>
            </a:p>
            <a:p>
              <a:r>
                <a:rPr lang="en-US" altLang="ko-KR" sz="600" b="1" dirty="0" smtClean="0"/>
                <a:t>(40.226.150.0)</a:t>
              </a:r>
              <a:endParaRPr lang="ko-KR" altLang="en-US" sz="600" b="1" dirty="0" smtClean="0"/>
            </a:p>
          </p:txBody>
        </p:sp>
        <p:grpSp>
          <p:nvGrpSpPr>
            <p:cNvPr id="396" name="그룹 395"/>
            <p:cNvGrpSpPr/>
            <p:nvPr/>
          </p:nvGrpSpPr>
          <p:grpSpPr>
            <a:xfrm>
              <a:off x="2352100" y="5876385"/>
              <a:ext cx="845456" cy="578589"/>
              <a:chOff x="324693" y="5617592"/>
              <a:chExt cx="1032762" cy="578589"/>
            </a:xfrm>
          </p:grpSpPr>
          <p:sp>
            <p:nvSpPr>
              <p:cNvPr id="749" name="직사각형 748"/>
              <p:cNvSpPr/>
              <p:nvPr/>
            </p:nvSpPr>
            <p:spPr>
              <a:xfrm>
                <a:off x="324693" y="5769229"/>
                <a:ext cx="1032762" cy="4269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r>
                  <a:rPr lang="en-US" altLang="ko-KR" sz="6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600" dirty="0" smtClean="0">
                    <a:solidFill>
                      <a:schemeClr val="tx1"/>
                    </a:solidFill>
                  </a:rPr>
                  <a:t>     Logical conn</a:t>
                </a:r>
              </a:p>
              <a:p>
                <a:r>
                  <a:rPr lang="en-US" altLang="ko-KR" sz="600" dirty="0" smtClean="0">
                    <a:solidFill>
                      <a:schemeClr val="tx1"/>
                    </a:solidFill>
                  </a:rPr>
                  <a:t>      Physical conn</a:t>
                </a:r>
              </a:p>
              <a:p>
                <a:r>
                  <a:rPr lang="en-US" altLang="ko-KR" sz="600" dirty="0" smtClean="0">
                    <a:solidFill>
                      <a:schemeClr val="tx1"/>
                    </a:solidFill>
                  </a:rPr>
                  <a:t>      Standby conn</a:t>
                </a:r>
              </a:p>
            </p:txBody>
          </p:sp>
          <p:sp>
            <p:nvSpPr>
              <p:cNvPr id="750" name="직사각형 749"/>
              <p:cNvSpPr/>
              <p:nvPr/>
            </p:nvSpPr>
            <p:spPr>
              <a:xfrm>
                <a:off x="324693" y="5617592"/>
                <a:ext cx="1032762" cy="15163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ko-KR" altLang="en-US" sz="600" b="1" dirty="0" smtClean="0">
                    <a:solidFill>
                      <a:schemeClr val="tx1"/>
                    </a:solidFill>
                  </a:rPr>
                  <a:t>범례</a:t>
                </a:r>
                <a:endParaRPr lang="ko-KR" altLang="en-US" sz="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51" name="직선 연결선 750"/>
              <p:cNvCxnSpPr/>
              <p:nvPr/>
            </p:nvCxnSpPr>
            <p:spPr>
              <a:xfrm flipH="1">
                <a:off x="390543" y="6004293"/>
                <a:ext cx="168548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2" name="직선 연결선 751"/>
              <p:cNvCxnSpPr/>
              <p:nvPr/>
            </p:nvCxnSpPr>
            <p:spPr>
              <a:xfrm flipH="1">
                <a:off x="390543" y="6132434"/>
                <a:ext cx="168548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3" name="직선 연결선 752"/>
              <p:cNvCxnSpPr/>
              <p:nvPr/>
            </p:nvCxnSpPr>
            <p:spPr>
              <a:xfrm flipH="1">
                <a:off x="390543" y="5879327"/>
                <a:ext cx="168548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7" name="직선 연결선 396"/>
            <p:cNvCxnSpPr>
              <a:stCxn id="446" idx="2"/>
              <a:endCxn id="740" idx="0"/>
            </p:cNvCxnSpPr>
            <p:nvPr/>
          </p:nvCxnSpPr>
          <p:spPr>
            <a:xfrm>
              <a:off x="4312142" y="5146240"/>
              <a:ext cx="701635" cy="242139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직선 연결선 397"/>
            <p:cNvCxnSpPr>
              <a:stCxn id="450" idx="2"/>
              <a:endCxn id="739" idx="0"/>
            </p:cNvCxnSpPr>
            <p:nvPr/>
          </p:nvCxnSpPr>
          <p:spPr>
            <a:xfrm flipH="1">
              <a:off x="5412820" y="5143485"/>
              <a:ext cx="702726" cy="244589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" name="모서리가 둥근 직사각형 398"/>
            <p:cNvSpPr/>
            <p:nvPr/>
          </p:nvSpPr>
          <p:spPr>
            <a:xfrm>
              <a:off x="6681192" y="5311004"/>
              <a:ext cx="252282" cy="422252"/>
            </a:xfrm>
            <a:prstGeom prst="roundRect">
              <a:avLst>
                <a:gd name="adj" fmla="val 8248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 anchorCtr="0"/>
            <a:lstStyle/>
            <a:p>
              <a:pPr algn="ctr"/>
              <a:r>
                <a:rPr lang="ko-KR" altLang="en-US" sz="600" b="1" dirty="0" smtClean="0">
                  <a:solidFill>
                    <a:schemeClr val="tx1"/>
                  </a:solidFill>
                </a:rPr>
                <a:t>방</a:t>
              </a:r>
              <a:endParaRPr lang="en-US" altLang="ko-KR" sz="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600" b="1" dirty="0" smtClean="0">
                  <a:solidFill>
                    <a:schemeClr val="tx1"/>
                  </a:solidFill>
                </a:rPr>
                <a:t>화</a:t>
              </a:r>
              <a:endParaRPr lang="en-US" altLang="ko-KR" sz="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600" b="1" dirty="0" smtClean="0">
                  <a:solidFill>
                    <a:schemeClr val="tx1"/>
                  </a:solidFill>
                </a:rPr>
                <a:t>벽</a:t>
              </a:r>
              <a:endParaRPr lang="ko-KR" alt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400" name="모서리가 둥근 직사각형 399"/>
            <p:cNvSpPr/>
            <p:nvPr/>
          </p:nvSpPr>
          <p:spPr>
            <a:xfrm>
              <a:off x="3409152" y="1291620"/>
              <a:ext cx="1893080" cy="1168983"/>
            </a:xfrm>
            <a:prstGeom prst="roundRect">
              <a:avLst>
                <a:gd name="adj" fmla="val 7809"/>
              </a:avLst>
            </a:prstGeom>
            <a:solidFill>
              <a:schemeClr val="accent4">
                <a:lumMod val="20000"/>
                <a:lumOff val="80000"/>
                <a:alpha val="7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401" name="직사각형 400"/>
            <p:cNvSpPr/>
            <p:nvPr/>
          </p:nvSpPr>
          <p:spPr>
            <a:xfrm>
              <a:off x="5573918" y="1455182"/>
              <a:ext cx="1043786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pflbwb02</a:t>
              </a:r>
            </a:p>
          </p:txBody>
        </p:sp>
        <p:sp>
          <p:nvSpPr>
            <p:cNvPr id="402" name="직사각형 401"/>
            <p:cNvSpPr/>
            <p:nvPr/>
          </p:nvSpPr>
          <p:spPr>
            <a:xfrm>
              <a:off x="5573918" y="1599198"/>
              <a:ext cx="1043786" cy="7899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403" name="직사각형 402"/>
            <p:cNvSpPr/>
            <p:nvPr/>
          </p:nvSpPr>
          <p:spPr>
            <a:xfrm>
              <a:off x="3461677" y="1455182"/>
              <a:ext cx="1742128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pflbwb01</a:t>
              </a:r>
            </a:p>
          </p:txBody>
        </p:sp>
        <p:sp>
          <p:nvSpPr>
            <p:cNvPr id="404" name="직사각형 403"/>
            <p:cNvSpPr/>
            <p:nvPr/>
          </p:nvSpPr>
          <p:spPr>
            <a:xfrm>
              <a:off x="3461677" y="1599198"/>
              <a:ext cx="1742128" cy="7914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405" name="TextBox 404"/>
            <p:cNvSpPr txBox="1"/>
            <p:nvPr/>
          </p:nvSpPr>
          <p:spPr>
            <a:xfrm>
              <a:off x="3434344" y="1635650"/>
              <a:ext cx="843430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r>
                <a:rPr lang="en-US" altLang="ko-KR" sz="600" dirty="0" smtClean="0"/>
                <a:t>[Oracle Linux 7.2]</a:t>
              </a:r>
            </a:p>
            <a:p>
              <a:r>
                <a:rPr lang="en-US" altLang="ko-KR" sz="600" dirty="0" smtClean="0"/>
                <a:t>CPU 2Core</a:t>
              </a:r>
            </a:p>
            <a:p>
              <a:r>
                <a:rPr lang="en-US" altLang="ko-KR" sz="600" dirty="0" smtClean="0"/>
                <a:t>MEM 32GB </a:t>
              </a:r>
              <a:endParaRPr lang="ko-KR" altLang="en-US" sz="600" dirty="0" smtClean="0"/>
            </a:p>
          </p:txBody>
        </p:sp>
        <p:sp>
          <p:nvSpPr>
            <p:cNvPr id="406" name="모서리가 둥근 직사각형 405"/>
            <p:cNvSpPr/>
            <p:nvPr/>
          </p:nvSpPr>
          <p:spPr>
            <a:xfrm>
              <a:off x="4041900" y="1791716"/>
              <a:ext cx="531526" cy="224057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Apache 2.4</a:t>
              </a:r>
            </a:p>
            <a:p>
              <a:pPr algn="ctr">
                <a:lnSpc>
                  <a:spcPct val="110000"/>
                </a:lnSpc>
              </a:pPr>
              <a:r>
                <a:rPr lang="ko-KR" altLang="en-US" sz="600" b="1" dirty="0">
                  <a:solidFill>
                    <a:schemeClr val="tx1"/>
                  </a:solidFill>
                </a:rPr>
                <a:t>서</a:t>
              </a:r>
              <a:r>
                <a:rPr lang="ko-KR" altLang="en-US" sz="600" b="1" dirty="0" smtClean="0">
                  <a:solidFill>
                    <a:schemeClr val="tx1"/>
                  </a:solidFill>
                </a:rPr>
                <a:t>비스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(SV11)</a:t>
              </a:r>
            </a:p>
          </p:txBody>
        </p:sp>
        <p:grpSp>
          <p:nvGrpSpPr>
            <p:cNvPr id="407" name="그룹 406"/>
            <p:cNvGrpSpPr/>
            <p:nvPr/>
          </p:nvGrpSpPr>
          <p:grpSpPr>
            <a:xfrm>
              <a:off x="2252175" y="3008251"/>
              <a:ext cx="469552" cy="622840"/>
              <a:chOff x="6020786" y="4004418"/>
              <a:chExt cx="469552" cy="622840"/>
            </a:xfrm>
          </p:grpSpPr>
          <p:sp>
            <p:nvSpPr>
              <p:cNvPr id="745" name="직사각형 744"/>
              <p:cNvSpPr/>
              <p:nvPr/>
            </p:nvSpPr>
            <p:spPr>
              <a:xfrm>
                <a:off x="6084208" y="4255608"/>
                <a:ext cx="360000" cy="144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600" dirty="0" smtClean="0">
                    <a:solidFill>
                      <a:schemeClr val="tx1"/>
                    </a:solidFill>
                  </a:rPr>
                  <a:t>SW #1</a:t>
                </a:r>
              </a:p>
            </p:txBody>
          </p:sp>
          <p:sp>
            <p:nvSpPr>
              <p:cNvPr id="746" name="직사각형 745"/>
              <p:cNvSpPr/>
              <p:nvPr/>
            </p:nvSpPr>
            <p:spPr>
              <a:xfrm>
                <a:off x="6084208" y="4437128"/>
                <a:ext cx="360000" cy="144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600" dirty="0" smtClean="0">
                    <a:solidFill>
                      <a:schemeClr val="tx1"/>
                    </a:solidFill>
                  </a:rPr>
                  <a:t>SW #2</a:t>
                </a:r>
                <a:endParaRPr lang="ko-KR" alt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7" name="TextBox 746"/>
              <p:cNvSpPr txBox="1"/>
              <p:nvPr/>
            </p:nvSpPr>
            <p:spPr>
              <a:xfrm flipH="1">
                <a:off x="6029530" y="4036422"/>
                <a:ext cx="460808" cy="184666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altLang="ko-KR" sz="600" dirty="0" smtClean="0"/>
                  <a:t>DB Zone </a:t>
                </a:r>
              </a:p>
              <a:p>
                <a:pPr algn="ctr"/>
                <a:r>
                  <a:rPr lang="en-US" altLang="ko-KR" sz="600" dirty="0" smtClean="0"/>
                  <a:t>L3</a:t>
                </a:r>
                <a:endParaRPr lang="ko-KR" altLang="en-US" sz="600" dirty="0" smtClean="0"/>
              </a:p>
            </p:txBody>
          </p:sp>
          <p:sp>
            <p:nvSpPr>
              <p:cNvPr id="748" name="직사각형 747"/>
              <p:cNvSpPr/>
              <p:nvPr/>
            </p:nvSpPr>
            <p:spPr>
              <a:xfrm>
                <a:off x="6020786" y="4004418"/>
                <a:ext cx="469552" cy="62284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600"/>
              </a:p>
            </p:txBody>
          </p:sp>
        </p:grpSp>
        <p:cxnSp>
          <p:nvCxnSpPr>
            <p:cNvPr id="408" name="직선 연결선 407"/>
            <p:cNvCxnSpPr>
              <a:stCxn id="748" idx="0"/>
              <a:endCxn id="744" idx="2"/>
            </p:cNvCxnSpPr>
            <p:nvPr/>
          </p:nvCxnSpPr>
          <p:spPr>
            <a:xfrm flipV="1">
              <a:off x="2486951" y="2584881"/>
              <a:ext cx="1218" cy="42337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직사각형 408"/>
            <p:cNvSpPr/>
            <p:nvPr/>
          </p:nvSpPr>
          <p:spPr>
            <a:xfrm>
              <a:off x="2299315" y="1686881"/>
              <a:ext cx="384709" cy="13835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600" dirty="0" smtClean="0">
                  <a:solidFill>
                    <a:schemeClr val="tx1"/>
                  </a:solidFill>
                </a:rPr>
                <a:t>L3 </a:t>
              </a:r>
              <a:endParaRPr lang="ko-KR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410" name="직사각형 409"/>
            <p:cNvSpPr/>
            <p:nvPr/>
          </p:nvSpPr>
          <p:spPr>
            <a:xfrm>
              <a:off x="1529016" y="5047348"/>
              <a:ext cx="384709" cy="13835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600" dirty="0" smtClean="0">
                  <a:solidFill>
                    <a:schemeClr val="tx1"/>
                  </a:solidFill>
                </a:rPr>
                <a:t>L3 </a:t>
              </a:r>
              <a:endParaRPr lang="ko-KR" altLang="en-US" sz="600" dirty="0">
                <a:solidFill>
                  <a:schemeClr val="tx1"/>
                </a:solidFill>
              </a:endParaRPr>
            </a:p>
          </p:txBody>
        </p:sp>
        <p:cxnSp>
          <p:nvCxnSpPr>
            <p:cNvPr id="411" name="직선 연결선 410"/>
            <p:cNvCxnSpPr>
              <a:stCxn id="748" idx="2"/>
              <a:endCxn id="410" idx="3"/>
            </p:cNvCxnSpPr>
            <p:nvPr/>
          </p:nvCxnSpPr>
          <p:spPr>
            <a:xfrm flipH="1">
              <a:off x="1913725" y="3631091"/>
              <a:ext cx="573226" cy="1485434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2" name="그룹 411"/>
            <p:cNvGrpSpPr/>
            <p:nvPr/>
          </p:nvGrpSpPr>
          <p:grpSpPr>
            <a:xfrm>
              <a:off x="2236259" y="1962041"/>
              <a:ext cx="512564" cy="622840"/>
              <a:chOff x="6003652" y="4004418"/>
              <a:chExt cx="512564" cy="622840"/>
            </a:xfrm>
          </p:grpSpPr>
          <p:sp>
            <p:nvSpPr>
              <p:cNvPr id="741" name="직사각형 740"/>
              <p:cNvSpPr/>
              <p:nvPr/>
            </p:nvSpPr>
            <p:spPr>
              <a:xfrm>
                <a:off x="6084208" y="4255608"/>
                <a:ext cx="360000" cy="144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600" dirty="0" smtClean="0">
                    <a:solidFill>
                      <a:schemeClr val="tx1"/>
                    </a:solidFill>
                  </a:rPr>
                  <a:t>SW #1</a:t>
                </a:r>
              </a:p>
            </p:txBody>
          </p:sp>
          <p:sp>
            <p:nvSpPr>
              <p:cNvPr id="742" name="직사각형 741"/>
              <p:cNvSpPr/>
              <p:nvPr/>
            </p:nvSpPr>
            <p:spPr>
              <a:xfrm>
                <a:off x="6084208" y="4437128"/>
                <a:ext cx="360000" cy="144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600" dirty="0" smtClean="0">
                    <a:solidFill>
                      <a:schemeClr val="tx1"/>
                    </a:solidFill>
                  </a:rPr>
                  <a:t>SW #2</a:t>
                </a:r>
                <a:endParaRPr lang="ko-KR" alt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3" name="TextBox 742"/>
              <p:cNvSpPr txBox="1"/>
              <p:nvPr/>
            </p:nvSpPr>
            <p:spPr>
              <a:xfrm flipH="1">
                <a:off x="6003652" y="4036422"/>
                <a:ext cx="512564" cy="184666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altLang="ko-KR" sz="600" dirty="0" smtClean="0"/>
                  <a:t>Legacy </a:t>
                </a:r>
              </a:p>
              <a:p>
                <a:pPr algn="ctr"/>
                <a:r>
                  <a:rPr lang="en-US" altLang="ko-KR" sz="600" dirty="0" smtClean="0"/>
                  <a:t>192 NW</a:t>
                </a:r>
                <a:endParaRPr lang="ko-KR" altLang="en-US" sz="600" dirty="0" smtClean="0"/>
              </a:p>
            </p:txBody>
          </p:sp>
          <p:sp>
            <p:nvSpPr>
              <p:cNvPr id="744" name="직사각형 743"/>
              <p:cNvSpPr/>
              <p:nvPr/>
            </p:nvSpPr>
            <p:spPr>
              <a:xfrm>
                <a:off x="6020786" y="4004418"/>
                <a:ext cx="469552" cy="62284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600"/>
              </a:p>
            </p:txBody>
          </p:sp>
        </p:grpSp>
        <p:cxnSp>
          <p:nvCxnSpPr>
            <p:cNvPr id="413" name="직선 연결선 412"/>
            <p:cNvCxnSpPr>
              <a:stCxn id="400" idx="1"/>
              <a:endCxn id="409" idx="3"/>
            </p:cNvCxnSpPr>
            <p:nvPr/>
          </p:nvCxnSpPr>
          <p:spPr>
            <a:xfrm flipH="1" flipV="1">
              <a:off x="2684024" y="1756058"/>
              <a:ext cx="725128" cy="120054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직선 연결선 413"/>
            <p:cNvCxnSpPr>
              <a:stCxn id="748" idx="3"/>
              <a:endCxn id="416" idx="1"/>
            </p:cNvCxnSpPr>
            <p:nvPr/>
          </p:nvCxnSpPr>
          <p:spPr>
            <a:xfrm>
              <a:off x="2721727" y="3319671"/>
              <a:ext cx="66000" cy="819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직선 연결선 414"/>
            <p:cNvCxnSpPr>
              <a:stCxn id="440" idx="0"/>
              <a:endCxn id="410" idx="2"/>
            </p:cNvCxnSpPr>
            <p:nvPr/>
          </p:nvCxnSpPr>
          <p:spPr>
            <a:xfrm flipH="1" flipV="1">
              <a:off x="1721371" y="5185702"/>
              <a:ext cx="1066" cy="1527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직사각형 415"/>
            <p:cNvSpPr/>
            <p:nvPr/>
          </p:nvSpPr>
          <p:spPr>
            <a:xfrm>
              <a:off x="2787727" y="3251313"/>
              <a:ext cx="349735" cy="13835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600" dirty="0" smtClean="0">
                  <a:solidFill>
                    <a:schemeClr val="tx1"/>
                  </a:solidFill>
                </a:rPr>
                <a:t>L4</a:t>
              </a:r>
            </a:p>
          </p:txBody>
        </p:sp>
        <p:cxnSp>
          <p:nvCxnSpPr>
            <p:cNvPr id="417" name="직선 연결선 416"/>
            <p:cNvCxnSpPr/>
            <p:nvPr/>
          </p:nvCxnSpPr>
          <p:spPr>
            <a:xfrm>
              <a:off x="2180311" y="1120221"/>
              <a:ext cx="36385" cy="5165751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8" name="그룹 417"/>
            <p:cNvGrpSpPr/>
            <p:nvPr/>
          </p:nvGrpSpPr>
          <p:grpSpPr>
            <a:xfrm>
              <a:off x="4823121" y="5388074"/>
              <a:ext cx="780354" cy="131293"/>
              <a:chOff x="3603405" y="5683025"/>
              <a:chExt cx="780354" cy="131293"/>
            </a:xfrm>
          </p:grpSpPr>
          <p:sp>
            <p:nvSpPr>
              <p:cNvPr id="739" name="직사각형 738"/>
              <p:cNvSpPr/>
              <p:nvPr/>
            </p:nvSpPr>
            <p:spPr>
              <a:xfrm>
                <a:off x="4002448" y="5683025"/>
                <a:ext cx="381311" cy="13129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600" dirty="0" smtClean="0">
                    <a:solidFill>
                      <a:schemeClr val="tx1"/>
                    </a:solidFill>
                  </a:rPr>
                  <a:t>SAN#2</a:t>
                </a:r>
                <a:endParaRPr lang="ko-KR" alt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0" name="직사각형 739"/>
              <p:cNvSpPr/>
              <p:nvPr/>
            </p:nvSpPr>
            <p:spPr>
              <a:xfrm>
                <a:off x="3603405" y="5683330"/>
                <a:ext cx="381311" cy="13019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600" dirty="0" smtClean="0">
                    <a:solidFill>
                      <a:schemeClr val="tx1"/>
                    </a:solidFill>
                  </a:rPr>
                  <a:t>SAN#1</a:t>
                </a:r>
                <a:endParaRPr lang="ko-KR" altLang="en-US" sz="6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19" name="직선 연결선 418"/>
            <p:cNvCxnSpPr>
              <a:stCxn id="422" idx="0"/>
              <a:endCxn id="740" idx="2"/>
            </p:cNvCxnSpPr>
            <p:nvPr/>
          </p:nvCxnSpPr>
          <p:spPr>
            <a:xfrm flipH="1" flipV="1">
              <a:off x="5013777" y="5518572"/>
              <a:ext cx="554854" cy="166924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직선 연결선 419"/>
            <p:cNvCxnSpPr>
              <a:stCxn id="422" idx="0"/>
              <a:endCxn id="739" idx="2"/>
            </p:cNvCxnSpPr>
            <p:nvPr/>
          </p:nvCxnSpPr>
          <p:spPr>
            <a:xfrm flipH="1" flipV="1">
              <a:off x="5412820" y="5519367"/>
              <a:ext cx="155811" cy="166129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" name="TextBox 420"/>
            <p:cNvSpPr txBox="1"/>
            <p:nvPr/>
          </p:nvSpPr>
          <p:spPr>
            <a:xfrm flipH="1">
              <a:off x="5232271" y="6394255"/>
              <a:ext cx="380675" cy="9245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600" dirty="0" smtClean="0"/>
                <a:t>RAID-5</a:t>
              </a:r>
              <a:endParaRPr lang="ko-KR" altLang="en-US" sz="600" dirty="0" smtClean="0"/>
            </a:p>
          </p:txBody>
        </p:sp>
        <p:sp>
          <p:nvSpPr>
            <p:cNvPr id="422" name="직사각형 421"/>
            <p:cNvSpPr/>
            <p:nvPr/>
          </p:nvSpPr>
          <p:spPr>
            <a:xfrm>
              <a:off x="5032134" y="5685496"/>
              <a:ext cx="1072994" cy="83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5049639" y="5705236"/>
              <a:ext cx="477695" cy="92333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1">
              <a:spAutoFit/>
            </a:bodyPr>
            <a:lstStyle/>
            <a:p>
              <a:r>
                <a:rPr lang="en-US" altLang="ko-KR" sz="600" b="1" dirty="0" smtClean="0"/>
                <a:t>U2L G800 #1</a:t>
              </a:r>
              <a:endParaRPr lang="ko-KR" altLang="en-US" sz="600" b="1" dirty="0"/>
            </a:p>
          </p:txBody>
        </p:sp>
        <p:sp>
          <p:nvSpPr>
            <p:cNvPr id="424" name="원통 423"/>
            <p:cNvSpPr/>
            <p:nvPr/>
          </p:nvSpPr>
          <p:spPr>
            <a:xfrm>
              <a:off x="5119287" y="6134411"/>
              <a:ext cx="353018" cy="268077"/>
            </a:xfrm>
            <a:prstGeom prst="can">
              <a:avLst>
                <a:gd name="adj" fmla="val 1733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/>
            <a:lstStyle/>
            <a:p>
              <a:pPr algn="ctr"/>
              <a:endParaRPr lang="ko-KR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425" name="원통 424"/>
            <p:cNvSpPr/>
            <p:nvPr/>
          </p:nvSpPr>
          <p:spPr>
            <a:xfrm>
              <a:off x="5119910" y="5813426"/>
              <a:ext cx="353018" cy="235543"/>
            </a:xfrm>
            <a:prstGeom prst="can">
              <a:avLst>
                <a:gd name="adj" fmla="val 1733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/>
            <a:lstStyle/>
            <a:p>
              <a:pPr algn="ctr"/>
              <a:endParaRPr lang="ko-KR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426" name="TextBox 425"/>
            <p:cNvSpPr txBox="1"/>
            <p:nvPr/>
          </p:nvSpPr>
          <p:spPr>
            <a:xfrm flipH="1">
              <a:off x="5106053" y="6187677"/>
              <a:ext cx="380675" cy="18491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600" b="1" dirty="0" smtClean="0"/>
                <a:t>db02</a:t>
              </a:r>
            </a:p>
            <a:p>
              <a:pPr algn="ctr"/>
              <a:r>
                <a:rPr lang="en-US" altLang="ko-KR" sz="600" dirty="0" smtClean="0"/>
                <a:t>7000GB</a:t>
              </a:r>
              <a:endParaRPr lang="ko-KR" altLang="en-US" sz="600" dirty="0" smtClean="0"/>
            </a:p>
          </p:txBody>
        </p:sp>
        <p:sp>
          <p:nvSpPr>
            <p:cNvPr id="427" name="TextBox 426"/>
            <p:cNvSpPr txBox="1"/>
            <p:nvPr/>
          </p:nvSpPr>
          <p:spPr>
            <a:xfrm flipH="1">
              <a:off x="5106616" y="5853614"/>
              <a:ext cx="380675" cy="18491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600" b="1" dirty="0" smtClean="0"/>
                <a:t>db01</a:t>
              </a:r>
            </a:p>
            <a:p>
              <a:pPr algn="ctr"/>
              <a:r>
                <a:rPr lang="en-US" altLang="ko-KR" sz="600" dirty="0" smtClean="0"/>
                <a:t>10000GB</a:t>
              </a:r>
              <a:endParaRPr lang="ko-KR" altLang="en-US" sz="600" dirty="0" smtClean="0"/>
            </a:p>
          </p:txBody>
        </p:sp>
        <p:sp>
          <p:nvSpPr>
            <p:cNvPr id="428" name="TextBox 427"/>
            <p:cNvSpPr txBox="1"/>
            <p:nvPr/>
          </p:nvSpPr>
          <p:spPr>
            <a:xfrm flipH="1">
              <a:off x="5105458" y="6041826"/>
              <a:ext cx="380675" cy="9245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600" dirty="0" smtClean="0"/>
                <a:t>RAID-5</a:t>
              </a:r>
              <a:endParaRPr lang="ko-KR" altLang="en-US" sz="600" dirty="0" smtClean="0"/>
            </a:p>
          </p:txBody>
        </p:sp>
        <p:sp>
          <p:nvSpPr>
            <p:cNvPr id="429" name="원통 428"/>
            <p:cNvSpPr/>
            <p:nvPr/>
          </p:nvSpPr>
          <p:spPr>
            <a:xfrm>
              <a:off x="5661993" y="6043800"/>
              <a:ext cx="353018" cy="319314"/>
            </a:xfrm>
            <a:prstGeom prst="can">
              <a:avLst>
                <a:gd name="adj" fmla="val 1733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/>
            <a:lstStyle/>
            <a:p>
              <a:pPr algn="ctr"/>
              <a:endParaRPr lang="ko-KR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 flipH="1">
              <a:off x="5648699" y="6124402"/>
              <a:ext cx="380675" cy="18491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600" b="1" dirty="0" smtClean="0"/>
                <a:t>PFLB</a:t>
              </a:r>
            </a:p>
            <a:p>
              <a:pPr algn="ctr"/>
              <a:r>
                <a:rPr lang="en-US" altLang="ko-KR" sz="600" dirty="0" smtClean="0"/>
                <a:t>1300GB</a:t>
              </a:r>
              <a:endParaRPr lang="ko-KR" altLang="en-US" sz="600" dirty="0" smtClean="0"/>
            </a:p>
          </p:txBody>
        </p:sp>
        <p:sp>
          <p:nvSpPr>
            <p:cNvPr id="431" name="TextBox 430"/>
            <p:cNvSpPr txBox="1"/>
            <p:nvPr/>
          </p:nvSpPr>
          <p:spPr>
            <a:xfrm flipH="1">
              <a:off x="5106740" y="6395000"/>
              <a:ext cx="380675" cy="9245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600" dirty="0" smtClean="0"/>
                <a:t>RAID-5</a:t>
              </a:r>
              <a:endParaRPr lang="ko-KR" altLang="en-US" sz="600" dirty="0" smtClean="0"/>
            </a:p>
          </p:txBody>
        </p:sp>
        <p:sp>
          <p:nvSpPr>
            <p:cNvPr id="432" name="TextBox 431"/>
            <p:cNvSpPr txBox="1"/>
            <p:nvPr/>
          </p:nvSpPr>
          <p:spPr>
            <a:xfrm flipH="1">
              <a:off x="5650755" y="6360877"/>
              <a:ext cx="380675" cy="9245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600" dirty="0" smtClean="0"/>
                <a:t>RAID-5</a:t>
              </a:r>
              <a:endParaRPr lang="ko-KR" altLang="en-US" sz="600" dirty="0" smtClean="0"/>
            </a:p>
          </p:txBody>
        </p:sp>
        <p:grpSp>
          <p:nvGrpSpPr>
            <p:cNvPr id="433" name="그룹 432"/>
            <p:cNvGrpSpPr/>
            <p:nvPr/>
          </p:nvGrpSpPr>
          <p:grpSpPr>
            <a:xfrm>
              <a:off x="3677855" y="5585909"/>
              <a:ext cx="869877" cy="833037"/>
              <a:chOff x="2185762" y="5488669"/>
              <a:chExt cx="869877" cy="833037"/>
            </a:xfrm>
          </p:grpSpPr>
          <p:sp>
            <p:nvSpPr>
              <p:cNvPr id="727" name="TextBox 726"/>
              <p:cNvSpPr txBox="1"/>
              <p:nvPr/>
            </p:nvSpPr>
            <p:spPr>
              <a:xfrm flipH="1">
                <a:off x="2621434" y="5488669"/>
                <a:ext cx="434205" cy="184666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ko-KR" altLang="en-US" sz="600" dirty="0" smtClean="0"/>
                  <a:t>백업통합</a:t>
                </a:r>
                <a:endParaRPr lang="en-US" altLang="ko-KR" sz="600" dirty="0" smtClean="0"/>
              </a:p>
              <a:p>
                <a:r>
                  <a:rPr lang="en-US" altLang="ko-KR" sz="600" dirty="0" smtClean="0"/>
                  <a:t>(DCX)</a:t>
                </a:r>
                <a:endParaRPr lang="ko-KR" altLang="en-US" sz="600" dirty="0" smtClean="0"/>
              </a:p>
            </p:txBody>
          </p:sp>
          <p:grpSp>
            <p:nvGrpSpPr>
              <p:cNvPr id="728" name="그룹 727"/>
              <p:cNvGrpSpPr/>
              <p:nvPr/>
            </p:nvGrpSpPr>
            <p:grpSpPr>
              <a:xfrm>
                <a:off x="2185762" y="5752430"/>
                <a:ext cx="422972" cy="569276"/>
                <a:chOff x="2185762" y="5705698"/>
                <a:chExt cx="422972" cy="569276"/>
              </a:xfrm>
            </p:grpSpPr>
            <p:grpSp>
              <p:nvGrpSpPr>
                <p:cNvPr id="731" name="그룹 475"/>
                <p:cNvGrpSpPr/>
                <p:nvPr/>
              </p:nvGrpSpPr>
              <p:grpSpPr>
                <a:xfrm>
                  <a:off x="2185762" y="5705698"/>
                  <a:ext cx="422972" cy="569276"/>
                  <a:chOff x="6990344" y="5517232"/>
                  <a:chExt cx="360000" cy="720080"/>
                </a:xfrm>
              </p:grpSpPr>
              <p:sp>
                <p:nvSpPr>
                  <p:cNvPr id="733" name="아래쪽 화살표 732"/>
                  <p:cNvSpPr/>
                  <p:nvPr/>
                </p:nvSpPr>
                <p:spPr>
                  <a:xfrm rot="16200000">
                    <a:off x="7061531" y="5558491"/>
                    <a:ext cx="288032" cy="205514"/>
                  </a:xfrm>
                  <a:prstGeom prst="downArrow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ko-KR" altLang="en-US" sz="6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734" name="TextBox 733"/>
                  <p:cNvSpPr txBox="1"/>
                  <p:nvPr/>
                </p:nvSpPr>
                <p:spPr>
                  <a:xfrm flipH="1">
                    <a:off x="7132758" y="5613304"/>
                    <a:ext cx="144016" cy="116792"/>
                  </a:xfrm>
                  <a:prstGeom prst="rect">
                    <a:avLst/>
                  </a:prstGeom>
                  <a:noFill/>
                </p:spPr>
                <p:txBody>
                  <a:bodyPr vert="horz" wrap="square" lIns="0" tIns="0" rIns="0" bIns="0" rtlCol="0" anchor="ctr" anchorCtr="0">
                    <a:spAutoFit/>
                  </a:bodyPr>
                  <a:lstStyle/>
                  <a:p>
                    <a:r>
                      <a:rPr lang="en-US" altLang="ko-KR" sz="600" smtClean="0"/>
                      <a:t>TC</a:t>
                    </a:r>
                    <a:endParaRPr lang="ko-KR" altLang="en-US" sz="600" dirty="0" smtClean="0"/>
                  </a:p>
                </p:txBody>
              </p:sp>
              <p:sp>
                <p:nvSpPr>
                  <p:cNvPr id="735" name="TextBox 734"/>
                  <p:cNvSpPr txBox="1"/>
                  <p:nvPr/>
                </p:nvSpPr>
                <p:spPr>
                  <a:xfrm flipH="1">
                    <a:off x="7092280" y="5828953"/>
                    <a:ext cx="226534" cy="116792"/>
                  </a:xfrm>
                  <a:prstGeom prst="rect">
                    <a:avLst/>
                  </a:prstGeom>
                  <a:noFill/>
                </p:spPr>
                <p:txBody>
                  <a:bodyPr vert="horz" wrap="square" lIns="0" tIns="0" rIns="0" bIns="0" rtlCol="0" anchor="ctr" anchorCtr="0">
                    <a:spAutoFit/>
                  </a:bodyPr>
                  <a:lstStyle/>
                  <a:p>
                    <a:r>
                      <a:rPr lang="en-US" altLang="ko-KR" sz="600" smtClean="0"/>
                      <a:t>Sync</a:t>
                    </a:r>
                    <a:endParaRPr lang="ko-KR" altLang="en-US" sz="600" dirty="0" smtClean="0"/>
                  </a:p>
                </p:txBody>
              </p:sp>
              <p:sp>
                <p:nvSpPr>
                  <p:cNvPr id="736" name="직사각형 735"/>
                  <p:cNvSpPr/>
                  <p:nvPr/>
                </p:nvSpPr>
                <p:spPr>
                  <a:xfrm>
                    <a:off x="6990344" y="5517336"/>
                    <a:ext cx="360000" cy="719976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600"/>
                  </a:p>
                </p:txBody>
              </p:sp>
              <p:sp>
                <p:nvSpPr>
                  <p:cNvPr id="737" name="TextBox 736"/>
                  <p:cNvSpPr txBox="1"/>
                  <p:nvPr/>
                </p:nvSpPr>
                <p:spPr>
                  <a:xfrm>
                    <a:off x="7107405" y="5551626"/>
                    <a:ext cx="115970" cy="116792"/>
                  </a:xfrm>
                  <a:prstGeom prst="rect">
                    <a:avLst/>
                  </a:prstGeom>
                  <a:noFill/>
                </p:spPr>
                <p:txBody>
                  <a:bodyPr vert="horz" wrap="none" lIns="0" tIns="0" rIns="0" bIns="0" rtlCol="0" anchor="ctr" anchorCtr="1">
                    <a:spAutoFit/>
                  </a:bodyPr>
                  <a:lstStyle/>
                  <a:p>
                    <a:r>
                      <a:rPr lang="en-US" altLang="ko-KR" sz="600" b="1" dirty="0" smtClean="0"/>
                      <a:t>VTL</a:t>
                    </a:r>
                    <a:endParaRPr lang="ko-KR" altLang="en-US" sz="600" b="1" dirty="0"/>
                  </a:p>
                </p:txBody>
              </p:sp>
              <p:sp>
                <p:nvSpPr>
                  <p:cNvPr id="738" name="TextBox 737"/>
                  <p:cNvSpPr txBox="1"/>
                  <p:nvPr/>
                </p:nvSpPr>
                <p:spPr>
                  <a:xfrm flipH="1">
                    <a:off x="7009648" y="5673892"/>
                    <a:ext cx="324000" cy="233585"/>
                  </a:xfrm>
                  <a:prstGeom prst="rect">
                    <a:avLst/>
                  </a:prstGeom>
                  <a:noFill/>
                </p:spPr>
                <p:txBody>
                  <a:bodyPr vert="horz" wrap="square" lIns="0" tIns="0" rIns="0" bIns="0" rtlCol="0" anchor="ctr" anchorCtr="0">
                    <a:spAutoFit/>
                  </a:bodyPr>
                  <a:lstStyle/>
                  <a:p>
                    <a:pPr algn="ctr"/>
                    <a:r>
                      <a:rPr lang="en-US" altLang="ko-KR" sz="600" dirty="0" smtClean="0"/>
                      <a:t>EMC</a:t>
                    </a:r>
                  </a:p>
                  <a:p>
                    <a:pPr algn="ctr"/>
                    <a:r>
                      <a:rPr lang="en-US" altLang="ko-KR" sz="600" dirty="0" smtClean="0"/>
                      <a:t>DD4200</a:t>
                    </a:r>
                    <a:endParaRPr lang="ko-KR" altLang="en-US" sz="600" dirty="0" smtClean="0"/>
                  </a:p>
                </p:txBody>
              </p:sp>
            </p:grpSp>
            <p:sp>
              <p:nvSpPr>
                <p:cNvPr id="732" name="순서도: 순차적 액세스 저장소 731"/>
                <p:cNvSpPr/>
                <p:nvPr/>
              </p:nvSpPr>
              <p:spPr>
                <a:xfrm>
                  <a:off x="2267744" y="6033988"/>
                  <a:ext cx="253811" cy="216024"/>
                </a:xfrm>
                <a:prstGeom prst="flowChartMagneticTap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600"/>
                </a:p>
              </p:txBody>
            </p:sp>
          </p:grpSp>
          <p:sp>
            <p:nvSpPr>
              <p:cNvPr id="729" name="직사각형 728"/>
              <p:cNvSpPr/>
              <p:nvPr/>
            </p:nvSpPr>
            <p:spPr>
              <a:xfrm>
                <a:off x="2204957" y="5492000"/>
                <a:ext cx="381311" cy="13019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600" dirty="0" smtClean="0">
                    <a:solidFill>
                      <a:schemeClr val="tx1"/>
                    </a:solidFill>
                  </a:rPr>
                  <a:t>SAN#1</a:t>
                </a:r>
                <a:endParaRPr lang="ko-KR" altLang="en-US" sz="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30" name="직선 연결선 729"/>
              <p:cNvCxnSpPr>
                <a:stCxn id="729" idx="2"/>
                <a:endCxn id="736" idx="0"/>
              </p:cNvCxnSpPr>
              <p:nvPr/>
            </p:nvCxnSpPr>
            <p:spPr>
              <a:xfrm>
                <a:off x="2395613" y="5622193"/>
                <a:ext cx="1635" cy="130319"/>
              </a:xfrm>
              <a:prstGeom prst="line">
                <a:avLst/>
              </a:prstGeom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4" name="직선 연결선 433"/>
            <p:cNvCxnSpPr>
              <a:stCxn id="679" idx="2"/>
              <a:endCxn id="436" idx="0"/>
            </p:cNvCxnSpPr>
            <p:nvPr/>
          </p:nvCxnSpPr>
          <p:spPr>
            <a:xfrm flipH="1">
              <a:off x="611115" y="2276814"/>
              <a:ext cx="2060" cy="49581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5" name="TextBox 434"/>
            <p:cNvSpPr txBox="1"/>
            <p:nvPr/>
          </p:nvSpPr>
          <p:spPr>
            <a:xfrm>
              <a:off x="182077" y="1212141"/>
              <a:ext cx="1792150" cy="9233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algn="l"/>
              <a:r>
                <a:rPr lang="ko-KR" altLang="en-US" sz="600" b="1" dirty="0" smtClean="0"/>
                <a:t>카드 </a:t>
              </a:r>
              <a:r>
                <a:rPr lang="en-US" altLang="ko-KR" sz="600" b="1" dirty="0"/>
                <a:t>I</a:t>
              </a:r>
              <a:r>
                <a:rPr lang="en-US" altLang="ko-KR" sz="600" b="1" dirty="0" smtClean="0"/>
                <a:t>nternal Zone</a:t>
              </a:r>
              <a:endParaRPr lang="ko-KR" altLang="en-US" sz="600" b="1" dirty="0" smtClean="0"/>
            </a:p>
          </p:txBody>
        </p:sp>
        <p:sp>
          <p:nvSpPr>
            <p:cNvPr id="436" name="직사각형 435"/>
            <p:cNvSpPr/>
            <p:nvPr/>
          </p:nvSpPr>
          <p:spPr>
            <a:xfrm>
              <a:off x="191211" y="2326395"/>
              <a:ext cx="839808" cy="2905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600" b="1" dirty="0" smtClean="0">
                  <a:solidFill>
                    <a:schemeClr val="tx1"/>
                  </a:solidFill>
                </a:rPr>
                <a:t>대내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 MCI #1~2</a:t>
              </a:r>
            </a:p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(IBM P570)</a:t>
              </a:r>
              <a:endParaRPr lang="ko-KR" alt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437" name="직사각형 436"/>
            <p:cNvSpPr/>
            <p:nvPr/>
          </p:nvSpPr>
          <p:spPr>
            <a:xfrm>
              <a:off x="1186095" y="1340768"/>
              <a:ext cx="791579" cy="9360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 dirty="0"/>
            </a:p>
          </p:txBody>
        </p:sp>
        <p:sp>
          <p:nvSpPr>
            <p:cNvPr id="438" name="직사각형 437"/>
            <p:cNvSpPr/>
            <p:nvPr/>
          </p:nvSpPr>
          <p:spPr>
            <a:xfrm>
              <a:off x="1190478" y="2328338"/>
              <a:ext cx="783749" cy="2815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EAI(EMS)</a:t>
              </a:r>
              <a:endParaRPr lang="ko-KR" altLang="en-US" sz="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39" name="직선 연결선 438"/>
            <p:cNvCxnSpPr>
              <a:stCxn id="438" idx="0"/>
              <a:endCxn id="437" idx="2"/>
            </p:cNvCxnSpPr>
            <p:nvPr/>
          </p:nvCxnSpPr>
          <p:spPr>
            <a:xfrm flipH="1" flipV="1">
              <a:off x="1581885" y="2276814"/>
              <a:ext cx="468" cy="51524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" name="직사각형 439"/>
            <p:cNvSpPr/>
            <p:nvPr/>
          </p:nvSpPr>
          <p:spPr>
            <a:xfrm>
              <a:off x="1530082" y="5338448"/>
              <a:ext cx="384709" cy="13835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600" dirty="0" smtClean="0">
                  <a:solidFill>
                    <a:schemeClr val="tx1"/>
                  </a:solidFill>
                </a:rPr>
                <a:t>B/B SW</a:t>
              </a:r>
              <a:endParaRPr lang="ko-KR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441" name="모서리가 둥근 직사각형 440"/>
            <p:cNvSpPr/>
            <p:nvPr/>
          </p:nvSpPr>
          <p:spPr>
            <a:xfrm>
              <a:off x="3404602" y="4120134"/>
              <a:ext cx="1893199" cy="1147414"/>
            </a:xfrm>
            <a:prstGeom prst="roundRect">
              <a:avLst>
                <a:gd name="adj" fmla="val 5393"/>
              </a:avLst>
            </a:prstGeom>
            <a:solidFill>
              <a:schemeClr val="accent5">
                <a:lumMod val="20000"/>
                <a:lumOff val="80000"/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442" name="직사각형 441"/>
            <p:cNvSpPr/>
            <p:nvPr/>
          </p:nvSpPr>
          <p:spPr>
            <a:xfrm>
              <a:off x="3526109" y="4362385"/>
              <a:ext cx="1570907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pflbdb01</a:t>
              </a:r>
              <a:endParaRPr lang="ko-KR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443" name="직사각형 442"/>
            <p:cNvSpPr/>
            <p:nvPr/>
          </p:nvSpPr>
          <p:spPr>
            <a:xfrm>
              <a:off x="3486809" y="2920557"/>
              <a:ext cx="1718179" cy="1709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pflbap01</a:t>
              </a:r>
              <a:endParaRPr lang="ko-KR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444" name="직사각형 443"/>
            <p:cNvSpPr/>
            <p:nvPr/>
          </p:nvSpPr>
          <p:spPr>
            <a:xfrm>
              <a:off x="3475381" y="3091514"/>
              <a:ext cx="1729607" cy="7485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445" name="TextBox 444"/>
            <p:cNvSpPr txBox="1"/>
            <p:nvPr/>
          </p:nvSpPr>
          <p:spPr>
            <a:xfrm>
              <a:off x="3485686" y="3128918"/>
              <a:ext cx="832586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r>
                <a:rPr lang="en-US" altLang="ko-KR" sz="600" dirty="0" smtClean="0"/>
                <a:t>[Oracle Linux 7.2]</a:t>
              </a:r>
              <a:endParaRPr lang="en-US" altLang="ko-KR" sz="600" dirty="0"/>
            </a:p>
            <a:p>
              <a:r>
                <a:rPr lang="en-US" altLang="ko-KR" sz="600" dirty="0" smtClean="0"/>
                <a:t>CPU 2Core</a:t>
              </a:r>
            </a:p>
            <a:p>
              <a:r>
                <a:rPr lang="en-US" altLang="ko-KR" sz="600" dirty="0" smtClean="0"/>
                <a:t>MEM 36GB </a:t>
              </a:r>
              <a:endParaRPr lang="ko-KR" altLang="en-US" sz="600" dirty="0" smtClean="0"/>
            </a:p>
          </p:txBody>
        </p:sp>
        <p:sp>
          <p:nvSpPr>
            <p:cNvPr id="446" name="직사각형 445"/>
            <p:cNvSpPr/>
            <p:nvPr/>
          </p:nvSpPr>
          <p:spPr>
            <a:xfrm>
              <a:off x="3527267" y="4509156"/>
              <a:ext cx="1569749" cy="6370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447" name="직사각형 446"/>
            <p:cNvSpPr/>
            <p:nvPr/>
          </p:nvSpPr>
          <p:spPr>
            <a:xfrm>
              <a:off x="5597832" y="2925896"/>
              <a:ext cx="1019873" cy="1709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pflbap02</a:t>
              </a:r>
              <a:endParaRPr lang="ko-KR" alt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448" name="직사각형 447"/>
            <p:cNvSpPr/>
            <p:nvPr/>
          </p:nvSpPr>
          <p:spPr>
            <a:xfrm>
              <a:off x="5597833" y="3097293"/>
              <a:ext cx="1019872" cy="7405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449" name="직사각형 448"/>
            <p:cNvSpPr/>
            <p:nvPr/>
          </p:nvSpPr>
          <p:spPr>
            <a:xfrm>
              <a:off x="5638900" y="4346088"/>
              <a:ext cx="953291" cy="1630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pflbdb02</a:t>
              </a:r>
              <a:endParaRPr lang="ko-KR" alt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450" name="직사각형 449"/>
            <p:cNvSpPr/>
            <p:nvPr/>
          </p:nvSpPr>
          <p:spPr>
            <a:xfrm>
              <a:off x="5638900" y="4506401"/>
              <a:ext cx="953291" cy="6370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451" name="모서리가 둥근 직사각형 450"/>
            <p:cNvSpPr/>
            <p:nvPr/>
          </p:nvSpPr>
          <p:spPr>
            <a:xfrm>
              <a:off x="5725287" y="4853989"/>
              <a:ext cx="712158" cy="215517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Oracle 11.2.0.4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(PFLB2)</a:t>
              </a:r>
              <a:endParaRPr lang="en-US" altLang="ko-KR" sz="600" dirty="0">
                <a:solidFill>
                  <a:prstClr val="black"/>
                </a:solidFill>
              </a:endParaRPr>
            </a:p>
          </p:txBody>
        </p:sp>
        <p:sp>
          <p:nvSpPr>
            <p:cNvPr id="452" name="TextBox 451"/>
            <p:cNvSpPr txBox="1"/>
            <p:nvPr/>
          </p:nvSpPr>
          <p:spPr>
            <a:xfrm>
              <a:off x="5198764" y="4553540"/>
              <a:ext cx="402308" cy="18466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algn="ctr"/>
              <a:r>
                <a:rPr lang="en-US" altLang="ko-KR" sz="600" b="1" dirty="0" smtClean="0"/>
                <a:t>2nodes</a:t>
              </a:r>
            </a:p>
            <a:p>
              <a:pPr algn="ctr"/>
              <a:r>
                <a:rPr lang="en-US" altLang="ko-KR" sz="600" b="1" dirty="0" smtClean="0"/>
                <a:t>RAC</a:t>
              </a:r>
              <a:endParaRPr lang="ko-KR" altLang="en-US" sz="600" b="1" dirty="0" smtClean="0"/>
            </a:p>
          </p:txBody>
        </p:sp>
        <p:cxnSp>
          <p:nvCxnSpPr>
            <p:cNvPr id="453" name="직선 연결선 452"/>
            <p:cNvCxnSpPr>
              <a:stCxn id="457" idx="3"/>
              <a:endCxn id="451" idx="1"/>
            </p:cNvCxnSpPr>
            <p:nvPr/>
          </p:nvCxnSpPr>
          <p:spPr>
            <a:xfrm flipV="1">
              <a:off x="5601072" y="4961748"/>
              <a:ext cx="124215" cy="6995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직선 연결선 453"/>
            <p:cNvCxnSpPr>
              <a:stCxn id="464" idx="3"/>
              <a:endCxn id="456" idx="1"/>
            </p:cNvCxnSpPr>
            <p:nvPr/>
          </p:nvCxnSpPr>
          <p:spPr>
            <a:xfrm flipV="1">
              <a:off x="5015850" y="4873037"/>
              <a:ext cx="171358" cy="86956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직선 연결선 454"/>
            <p:cNvCxnSpPr>
              <a:stCxn id="464" idx="3"/>
              <a:endCxn id="457" idx="1"/>
            </p:cNvCxnSpPr>
            <p:nvPr/>
          </p:nvCxnSpPr>
          <p:spPr>
            <a:xfrm>
              <a:off x="5015850" y="4959993"/>
              <a:ext cx="171358" cy="71714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6" name="직사각형 455"/>
            <p:cNvSpPr/>
            <p:nvPr/>
          </p:nvSpPr>
          <p:spPr>
            <a:xfrm>
              <a:off x="5187208" y="4796145"/>
              <a:ext cx="413864" cy="15378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600" dirty="0" smtClean="0">
                  <a:solidFill>
                    <a:schemeClr val="tx1"/>
                  </a:solidFill>
                </a:rPr>
                <a:t>H/B #1</a:t>
              </a:r>
              <a:endParaRPr lang="ko-KR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457" name="직사각형 456"/>
            <p:cNvSpPr/>
            <p:nvPr/>
          </p:nvSpPr>
          <p:spPr>
            <a:xfrm>
              <a:off x="5187208" y="4954815"/>
              <a:ext cx="413864" cy="15378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600" dirty="0" smtClean="0">
                  <a:solidFill>
                    <a:schemeClr val="tx1"/>
                  </a:solidFill>
                </a:rPr>
                <a:t>H/B #2</a:t>
              </a:r>
              <a:endParaRPr lang="ko-KR" altLang="en-US" sz="600" dirty="0">
                <a:solidFill>
                  <a:schemeClr val="tx1"/>
                </a:solidFill>
              </a:endParaRPr>
            </a:p>
          </p:txBody>
        </p:sp>
        <p:cxnSp>
          <p:nvCxnSpPr>
            <p:cNvPr id="458" name="직선 연결선 457"/>
            <p:cNvCxnSpPr>
              <a:stCxn id="456" idx="3"/>
              <a:endCxn id="451" idx="1"/>
            </p:cNvCxnSpPr>
            <p:nvPr/>
          </p:nvCxnSpPr>
          <p:spPr>
            <a:xfrm>
              <a:off x="5601072" y="4873037"/>
              <a:ext cx="124215" cy="88711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직선 연결선 458"/>
            <p:cNvCxnSpPr>
              <a:stCxn id="444" idx="2"/>
              <a:endCxn id="442" idx="0"/>
            </p:cNvCxnSpPr>
            <p:nvPr/>
          </p:nvCxnSpPr>
          <p:spPr>
            <a:xfrm flipH="1">
              <a:off x="4311563" y="3840082"/>
              <a:ext cx="28622" cy="522303"/>
            </a:xfrm>
            <a:prstGeom prst="line">
              <a:avLst/>
            </a:prstGeom>
            <a:ln w="825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직선 연결선 459"/>
            <p:cNvCxnSpPr>
              <a:stCxn id="449" idx="0"/>
              <a:endCxn id="444" idx="2"/>
            </p:cNvCxnSpPr>
            <p:nvPr/>
          </p:nvCxnSpPr>
          <p:spPr>
            <a:xfrm flipH="1" flipV="1">
              <a:off x="4340185" y="3840082"/>
              <a:ext cx="1775361" cy="506006"/>
            </a:xfrm>
            <a:prstGeom prst="line">
              <a:avLst/>
            </a:prstGeom>
            <a:ln w="825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직선 연결선 460"/>
            <p:cNvCxnSpPr>
              <a:stCxn id="448" idx="2"/>
              <a:endCxn id="449" idx="0"/>
            </p:cNvCxnSpPr>
            <p:nvPr/>
          </p:nvCxnSpPr>
          <p:spPr>
            <a:xfrm>
              <a:off x="6107769" y="3837813"/>
              <a:ext cx="7777" cy="508275"/>
            </a:xfrm>
            <a:prstGeom prst="line">
              <a:avLst/>
            </a:prstGeom>
            <a:ln w="825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직선 연결선 461"/>
            <p:cNvCxnSpPr>
              <a:stCxn id="442" idx="0"/>
              <a:endCxn id="448" idx="2"/>
            </p:cNvCxnSpPr>
            <p:nvPr/>
          </p:nvCxnSpPr>
          <p:spPr>
            <a:xfrm flipV="1">
              <a:off x="4311563" y="3837813"/>
              <a:ext cx="1796206" cy="524572"/>
            </a:xfrm>
            <a:prstGeom prst="line">
              <a:avLst/>
            </a:prstGeom>
            <a:ln w="825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3" name="TextBox 462"/>
            <p:cNvSpPr txBox="1"/>
            <p:nvPr/>
          </p:nvSpPr>
          <p:spPr>
            <a:xfrm>
              <a:off x="3553031" y="4532203"/>
              <a:ext cx="685603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r>
                <a:rPr lang="en-US" altLang="ko-KR" sz="600" dirty="0" smtClean="0"/>
                <a:t>[Oracle Linux 7.2]</a:t>
              </a:r>
              <a:endParaRPr lang="en-US" altLang="ko-KR" sz="600" dirty="0"/>
            </a:p>
            <a:p>
              <a:r>
                <a:rPr lang="en-US" altLang="ko-KR" sz="600" dirty="0" smtClean="0"/>
                <a:t>CPU </a:t>
              </a:r>
              <a:r>
                <a:rPr lang="en-US" altLang="ko-KR" sz="600" dirty="0"/>
                <a:t>8</a:t>
              </a:r>
              <a:r>
                <a:rPr lang="en-US" altLang="ko-KR" sz="600" dirty="0" smtClean="0"/>
                <a:t>Core</a:t>
              </a:r>
            </a:p>
            <a:p>
              <a:r>
                <a:rPr lang="en-US" altLang="ko-KR" sz="600" dirty="0" smtClean="0"/>
                <a:t>MEM 32GB </a:t>
              </a:r>
              <a:endParaRPr lang="ko-KR" altLang="en-US" sz="600" dirty="0" smtClean="0"/>
            </a:p>
          </p:txBody>
        </p:sp>
        <p:sp>
          <p:nvSpPr>
            <p:cNvPr id="464" name="모서리가 둥근 직사각형 463"/>
            <p:cNvSpPr/>
            <p:nvPr/>
          </p:nvSpPr>
          <p:spPr>
            <a:xfrm>
              <a:off x="4311501" y="4852234"/>
              <a:ext cx="704349" cy="215517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Oracle 11.2.0.4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(PFLB1)</a:t>
              </a:r>
              <a:endParaRPr lang="en-US" altLang="ko-KR" sz="600" dirty="0">
                <a:solidFill>
                  <a:prstClr val="black"/>
                </a:solidFill>
              </a:endParaRPr>
            </a:p>
          </p:txBody>
        </p:sp>
        <p:sp>
          <p:nvSpPr>
            <p:cNvPr id="465" name="모서리가 둥근 직사각형 464"/>
            <p:cNvSpPr/>
            <p:nvPr/>
          </p:nvSpPr>
          <p:spPr>
            <a:xfrm>
              <a:off x="4310642" y="4584556"/>
              <a:ext cx="414000" cy="22455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 anchorCtr="0"/>
            <a:lstStyle/>
            <a:p>
              <a:pPr algn="ctr"/>
              <a:r>
                <a:rPr lang="en-US" altLang="ko-KR" sz="600" b="1" dirty="0" err="1" smtClean="0">
                  <a:solidFill>
                    <a:schemeClr val="tx1"/>
                  </a:solidFill>
                </a:rPr>
                <a:t>xecuredb</a:t>
              </a:r>
              <a:endParaRPr lang="en-US" altLang="ko-KR" sz="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466" name="모서리가 둥근 직사각형 465"/>
            <p:cNvSpPr/>
            <p:nvPr/>
          </p:nvSpPr>
          <p:spPr bwMode="auto">
            <a:xfrm>
              <a:off x="3447122" y="4281988"/>
              <a:ext cx="3185078" cy="918042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467" name="직선 연결선 466"/>
            <p:cNvCxnSpPr>
              <a:stCxn id="447" idx="0"/>
              <a:endCxn id="402" idx="2"/>
            </p:cNvCxnSpPr>
            <p:nvPr/>
          </p:nvCxnSpPr>
          <p:spPr>
            <a:xfrm flipH="1" flipV="1">
              <a:off x="6095811" y="2389149"/>
              <a:ext cx="11958" cy="536747"/>
            </a:xfrm>
            <a:prstGeom prst="line">
              <a:avLst/>
            </a:prstGeom>
            <a:ln w="825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직선 연결선 467"/>
            <p:cNvCxnSpPr>
              <a:stCxn id="416" idx="3"/>
              <a:endCxn id="386" idx="1"/>
            </p:cNvCxnSpPr>
            <p:nvPr/>
          </p:nvCxnSpPr>
          <p:spPr>
            <a:xfrm flipV="1">
              <a:off x="3137462" y="3314043"/>
              <a:ext cx="274417" cy="6447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직선 연결선 468"/>
            <p:cNvCxnSpPr>
              <a:stCxn id="446" idx="2"/>
              <a:endCxn id="729" idx="0"/>
            </p:cNvCxnSpPr>
            <p:nvPr/>
          </p:nvCxnSpPr>
          <p:spPr>
            <a:xfrm flipH="1">
              <a:off x="3887706" y="5146240"/>
              <a:ext cx="424436" cy="443000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직선 연결선 469"/>
            <p:cNvCxnSpPr>
              <a:stCxn id="743" idx="0"/>
              <a:endCxn id="409" idx="2"/>
            </p:cNvCxnSpPr>
            <p:nvPr/>
          </p:nvCxnSpPr>
          <p:spPr>
            <a:xfrm flipH="1" flipV="1">
              <a:off x="2491670" y="1825235"/>
              <a:ext cx="871" cy="16881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직선 연결선 470"/>
            <p:cNvCxnSpPr>
              <a:stCxn id="404" idx="2"/>
              <a:endCxn id="447" idx="0"/>
            </p:cNvCxnSpPr>
            <p:nvPr/>
          </p:nvCxnSpPr>
          <p:spPr>
            <a:xfrm>
              <a:off x="4332741" y="2390658"/>
              <a:ext cx="1775028" cy="535238"/>
            </a:xfrm>
            <a:prstGeom prst="line">
              <a:avLst/>
            </a:prstGeom>
            <a:ln w="825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직선 연결선 471"/>
            <p:cNvCxnSpPr>
              <a:stCxn id="402" idx="2"/>
              <a:endCxn id="443" idx="0"/>
            </p:cNvCxnSpPr>
            <p:nvPr/>
          </p:nvCxnSpPr>
          <p:spPr>
            <a:xfrm flipH="1">
              <a:off x="4345899" y="2389149"/>
              <a:ext cx="1749912" cy="531408"/>
            </a:xfrm>
            <a:prstGeom prst="line">
              <a:avLst/>
            </a:prstGeom>
            <a:ln w="825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직선 연결선 472"/>
            <p:cNvCxnSpPr>
              <a:stCxn id="443" idx="0"/>
              <a:endCxn id="404" idx="2"/>
            </p:cNvCxnSpPr>
            <p:nvPr/>
          </p:nvCxnSpPr>
          <p:spPr>
            <a:xfrm flipH="1" flipV="1">
              <a:off x="4332741" y="2390658"/>
              <a:ext cx="13158" cy="529899"/>
            </a:xfrm>
            <a:prstGeom prst="line">
              <a:avLst/>
            </a:prstGeom>
            <a:ln w="825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4" name="모서리가 둥근 직사각형 473"/>
            <p:cNvSpPr/>
            <p:nvPr/>
          </p:nvSpPr>
          <p:spPr>
            <a:xfrm>
              <a:off x="4739030" y="4584556"/>
              <a:ext cx="279994" cy="23744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 anchorCtr="0"/>
            <a:lstStyle/>
            <a:p>
              <a:pPr algn="ctr"/>
              <a:r>
                <a:rPr lang="en-US" altLang="ko-KR" sz="600" b="1" dirty="0" err="1" smtClean="0">
                  <a:solidFill>
                    <a:schemeClr val="tx1"/>
                  </a:solidFill>
                </a:rPr>
                <a:t>ctmag</a:t>
              </a:r>
              <a:endParaRPr lang="en-US" altLang="ko-KR" sz="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475" name="TextBox 474"/>
            <p:cNvSpPr txBox="1"/>
            <p:nvPr/>
          </p:nvSpPr>
          <p:spPr>
            <a:xfrm>
              <a:off x="3459694" y="1312748"/>
              <a:ext cx="989250" cy="9233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r>
                <a:rPr lang="en-US" altLang="ko-KR" sz="600" b="1" dirty="0" err="1" smtClean="0"/>
                <a:t>Nutanix</a:t>
              </a:r>
              <a:r>
                <a:rPr lang="en-US" altLang="ko-KR" sz="600" b="1" dirty="0" smtClean="0"/>
                <a:t> NX-6135-G5</a:t>
              </a:r>
            </a:p>
          </p:txBody>
        </p:sp>
        <p:sp>
          <p:nvSpPr>
            <p:cNvPr id="476" name="모서리가 둥근 직사각형 475"/>
            <p:cNvSpPr/>
            <p:nvPr/>
          </p:nvSpPr>
          <p:spPr>
            <a:xfrm>
              <a:off x="4610476" y="2063724"/>
              <a:ext cx="531526" cy="224057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Apache 2.4</a:t>
              </a:r>
            </a:p>
            <a:p>
              <a:pPr algn="ctr">
                <a:lnSpc>
                  <a:spcPct val="110000"/>
                </a:lnSpc>
              </a:pPr>
              <a:r>
                <a:rPr lang="ko-KR" altLang="en-US" sz="600" b="1" dirty="0" smtClean="0">
                  <a:solidFill>
                    <a:schemeClr val="tx1"/>
                  </a:solidFill>
                </a:rPr>
                <a:t>관리자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(SV14)</a:t>
              </a:r>
            </a:p>
          </p:txBody>
        </p:sp>
        <p:sp>
          <p:nvSpPr>
            <p:cNvPr id="477" name="모서리가 둥근 직사각형 476"/>
            <p:cNvSpPr/>
            <p:nvPr/>
          </p:nvSpPr>
          <p:spPr>
            <a:xfrm>
              <a:off x="4610476" y="1791716"/>
              <a:ext cx="531526" cy="224057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Apache 2.4</a:t>
              </a:r>
            </a:p>
            <a:p>
              <a:pPr algn="ctr">
                <a:lnSpc>
                  <a:spcPct val="110000"/>
                </a:lnSpc>
              </a:pPr>
              <a:r>
                <a:rPr lang="ko-KR" altLang="en-US" sz="600" b="1" dirty="0" err="1" smtClean="0">
                  <a:solidFill>
                    <a:schemeClr val="tx1"/>
                  </a:solidFill>
                </a:rPr>
                <a:t>어드민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(SV12)</a:t>
              </a:r>
            </a:p>
          </p:txBody>
        </p:sp>
        <p:sp>
          <p:nvSpPr>
            <p:cNvPr id="478" name="TextBox 477"/>
            <p:cNvSpPr txBox="1"/>
            <p:nvPr/>
          </p:nvSpPr>
          <p:spPr>
            <a:xfrm>
              <a:off x="3461498" y="4193068"/>
              <a:ext cx="843430" cy="9233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r>
                <a:rPr lang="en-US" altLang="ko-KR" sz="600" b="1" dirty="0" smtClean="0"/>
                <a:t>Fujitsu RX2540-M2</a:t>
              </a:r>
            </a:p>
          </p:txBody>
        </p:sp>
        <p:sp>
          <p:nvSpPr>
            <p:cNvPr id="479" name="모서리가 둥근 직사각형 478"/>
            <p:cNvSpPr/>
            <p:nvPr/>
          </p:nvSpPr>
          <p:spPr>
            <a:xfrm>
              <a:off x="5724318" y="4592693"/>
              <a:ext cx="414000" cy="22455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 anchorCtr="0"/>
            <a:lstStyle/>
            <a:p>
              <a:pPr algn="ctr"/>
              <a:r>
                <a:rPr lang="en-US" altLang="ko-KR" sz="600" b="1" dirty="0" err="1" smtClean="0">
                  <a:solidFill>
                    <a:schemeClr val="tx1"/>
                  </a:solidFill>
                </a:rPr>
                <a:t>xecuredb</a:t>
              </a:r>
              <a:endParaRPr lang="en-US" altLang="ko-KR" sz="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480" name="모서리가 둥근 직사각형 479"/>
            <p:cNvSpPr/>
            <p:nvPr/>
          </p:nvSpPr>
          <p:spPr>
            <a:xfrm>
              <a:off x="6152706" y="4592693"/>
              <a:ext cx="279994" cy="23744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 anchorCtr="0"/>
            <a:lstStyle/>
            <a:p>
              <a:pPr algn="ctr"/>
              <a:r>
                <a:rPr lang="en-US" altLang="ko-KR" sz="600" b="1" dirty="0" err="1" smtClean="0">
                  <a:solidFill>
                    <a:schemeClr val="tx1"/>
                  </a:solidFill>
                </a:rPr>
                <a:t>ctmag</a:t>
              </a:r>
              <a:endParaRPr lang="en-US" altLang="ko-KR" sz="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481" name="TextBox 480"/>
            <p:cNvSpPr txBox="1"/>
            <p:nvPr/>
          </p:nvSpPr>
          <p:spPr>
            <a:xfrm>
              <a:off x="5549730" y="4156774"/>
              <a:ext cx="843430" cy="9233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r>
                <a:rPr lang="en-US" altLang="ko-KR" sz="600" b="1" dirty="0"/>
                <a:t>Fujitsu RX2540-M2</a:t>
              </a:r>
            </a:p>
          </p:txBody>
        </p:sp>
        <p:sp>
          <p:nvSpPr>
            <p:cNvPr id="482" name="모서리가 둥근 직사각형 481"/>
            <p:cNvSpPr/>
            <p:nvPr/>
          </p:nvSpPr>
          <p:spPr>
            <a:xfrm>
              <a:off x="8415028" y="4073790"/>
              <a:ext cx="643016" cy="1084184"/>
            </a:xfrm>
            <a:prstGeom prst="roundRect">
              <a:avLst>
                <a:gd name="adj" fmla="val 5393"/>
              </a:avLst>
            </a:prstGeom>
            <a:solidFill>
              <a:schemeClr val="accent5">
                <a:lumMod val="20000"/>
                <a:lumOff val="80000"/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483" name="모서리가 둥근 직사각형 482"/>
            <p:cNvSpPr/>
            <p:nvPr/>
          </p:nvSpPr>
          <p:spPr>
            <a:xfrm>
              <a:off x="8488119" y="2699723"/>
              <a:ext cx="1227300" cy="1187195"/>
            </a:xfrm>
            <a:prstGeom prst="roundRect">
              <a:avLst>
                <a:gd name="adj" fmla="val 7809"/>
              </a:avLst>
            </a:prstGeom>
            <a:solidFill>
              <a:schemeClr val="accent4">
                <a:lumMod val="20000"/>
                <a:lumOff val="80000"/>
                <a:alpha val="7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484" name="모서리가 둥근 직사각형 483"/>
            <p:cNvSpPr/>
            <p:nvPr/>
          </p:nvSpPr>
          <p:spPr>
            <a:xfrm>
              <a:off x="8493818" y="1296468"/>
              <a:ext cx="1223067" cy="1168983"/>
            </a:xfrm>
            <a:prstGeom prst="roundRect">
              <a:avLst>
                <a:gd name="adj" fmla="val 7809"/>
              </a:avLst>
            </a:prstGeom>
            <a:solidFill>
              <a:schemeClr val="accent4">
                <a:lumMod val="20000"/>
                <a:lumOff val="80000"/>
                <a:alpha val="7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485" name="직사각형 484"/>
            <p:cNvSpPr/>
            <p:nvPr/>
          </p:nvSpPr>
          <p:spPr>
            <a:xfrm>
              <a:off x="8542370" y="1464987"/>
              <a:ext cx="1119301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titcwb0a</a:t>
              </a:r>
            </a:p>
          </p:txBody>
        </p:sp>
        <p:sp>
          <p:nvSpPr>
            <p:cNvPr id="486" name="직사각형 485"/>
            <p:cNvSpPr/>
            <p:nvPr/>
          </p:nvSpPr>
          <p:spPr>
            <a:xfrm>
              <a:off x="8542370" y="1609003"/>
              <a:ext cx="1119301" cy="7702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487" name="직사각형 486"/>
            <p:cNvSpPr/>
            <p:nvPr/>
          </p:nvSpPr>
          <p:spPr>
            <a:xfrm>
              <a:off x="8542370" y="2935701"/>
              <a:ext cx="1119302" cy="1709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titcap0b</a:t>
              </a:r>
              <a:endParaRPr lang="ko-KR" alt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488" name="직사각형 487"/>
            <p:cNvSpPr/>
            <p:nvPr/>
          </p:nvSpPr>
          <p:spPr>
            <a:xfrm>
              <a:off x="8542370" y="3107098"/>
              <a:ext cx="1119301" cy="7047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489" name="직사각형 488"/>
            <p:cNvSpPr/>
            <p:nvPr/>
          </p:nvSpPr>
          <p:spPr>
            <a:xfrm>
              <a:off x="8459746" y="4387511"/>
              <a:ext cx="548020" cy="1407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titcdb0a</a:t>
              </a:r>
              <a:endParaRPr lang="ko-KR" alt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490" name="직사각형 489"/>
            <p:cNvSpPr/>
            <p:nvPr/>
          </p:nvSpPr>
          <p:spPr>
            <a:xfrm>
              <a:off x="8459746" y="4547824"/>
              <a:ext cx="548020" cy="5500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491" name="모서리가 둥근 직사각형 490"/>
            <p:cNvSpPr/>
            <p:nvPr/>
          </p:nvSpPr>
          <p:spPr>
            <a:xfrm>
              <a:off x="8520097" y="4845312"/>
              <a:ext cx="450128" cy="18607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Oracle 11.2.0.4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(TITC1)</a:t>
              </a:r>
              <a:endParaRPr lang="en-US" altLang="ko-KR" sz="600" dirty="0">
                <a:solidFill>
                  <a:prstClr val="black"/>
                </a:solidFill>
              </a:endParaRPr>
            </a:p>
          </p:txBody>
        </p:sp>
        <p:cxnSp>
          <p:nvCxnSpPr>
            <p:cNvPr id="492" name="직선 연결선 491"/>
            <p:cNvCxnSpPr>
              <a:stCxn id="488" idx="2"/>
              <a:endCxn id="489" idx="0"/>
            </p:cNvCxnSpPr>
            <p:nvPr/>
          </p:nvCxnSpPr>
          <p:spPr>
            <a:xfrm flipH="1">
              <a:off x="8733756" y="3811886"/>
              <a:ext cx="368265" cy="575625"/>
            </a:xfrm>
            <a:prstGeom prst="line">
              <a:avLst/>
            </a:prstGeom>
            <a:ln w="825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직선 연결선 492"/>
            <p:cNvCxnSpPr>
              <a:stCxn id="487" idx="0"/>
              <a:endCxn id="486" idx="2"/>
            </p:cNvCxnSpPr>
            <p:nvPr/>
          </p:nvCxnSpPr>
          <p:spPr>
            <a:xfrm flipV="1">
              <a:off x="9102021" y="2379301"/>
              <a:ext cx="0" cy="556400"/>
            </a:xfrm>
            <a:prstGeom prst="line">
              <a:avLst/>
            </a:prstGeom>
            <a:ln w="825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4" name="TextBox 493"/>
            <p:cNvSpPr txBox="1"/>
            <p:nvPr/>
          </p:nvSpPr>
          <p:spPr>
            <a:xfrm>
              <a:off x="8488118" y="1349389"/>
              <a:ext cx="1012228" cy="9233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r>
                <a:rPr lang="en-US" altLang="ko-KR" sz="600" b="1" dirty="0" err="1" smtClean="0"/>
                <a:t>Nutanix</a:t>
              </a:r>
              <a:r>
                <a:rPr lang="en-US" altLang="ko-KR" sz="600" b="1" dirty="0" smtClean="0"/>
                <a:t> NX-6235-G5</a:t>
              </a:r>
            </a:p>
          </p:txBody>
        </p:sp>
        <p:sp>
          <p:nvSpPr>
            <p:cNvPr id="495" name="TextBox 494"/>
            <p:cNvSpPr txBox="1"/>
            <p:nvPr/>
          </p:nvSpPr>
          <p:spPr>
            <a:xfrm>
              <a:off x="8549643" y="2762438"/>
              <a:ext cx="1142067" cy="9233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r>
                <a:rPr lang="en-US" altLang="ko-KR" sz="600" b="1" dirty="0" err="1" smtClean="0"/>
                <a:t>Nutanix</a:t>
              </a:r>
              <a:r>
                <a:rPr lang="en-US" altLang="ko-KR" sz="600" b="1" dirty="0" smtClean="0"/>
                <a:t> NX-6135-G5</a:t>
              </a:r>
            </a:p>
          </p:txBody>
        </p:sp>
        <p:sp>
          <p:nvSpPr>
            <p:cNvPr id="496" name="모서리가 둥근 직사각형 495"/>
            <p:cNvSpPr/>
            <p:nvPr/>
          </p:nvSpPr>
          <p:spPr>
            <a:xfrm>
              <a:off x="8520097" y="4599342"/>
              <a:ext cx="450128" cy="193884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 anchorCtr="0"/>
            <a:lstStyle/>
            <a:p>
              <a:pPr algn="ctr"/>
              <a:r>
                <a:rPr lang="en-US" altLang="ko-KR" sz="600" b="1" dirty="0" err="1" smtClean="0">
                  <a:solidFill>
                    <a:schemeClr val="tx1"/>
                  </a:solidFill>
                </a:rPr>
                <a:t>xecuredb</a:t>
              </a:r>
              <a:endParaRPr lang="en-US" altLang="ko-KR" sz="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497" name="TextBox 496"/>
            <p:cNvSpPr txBox="1"/>
            <p:nvPr/>
          </p:nvSpPr>
          <p:spPr>
            <a:xfrm>
              <a:off x="8449210" y="4110675"/>
              <a:ext cx="610705" cy="18466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r>
                <a:rPr lang="en-US" altLang="ko-KR" sz="600" b="1" dirty="0"/>
                <a:t>Fujitsu RX2540-M2</a:t>
              </a:r>
            </a:p>
          </p:txBody>
        </p:sp>
        <p:sp>
          <p:nvSpPr>
            <p:cNvPr id="498" name="직사각형 497"/>
            <p:cNvSpPr/>
            <p:nvPr/>
          </p:nvSpPr>
          <p:spPr>
            <a:xfrm>
              <a:off x="7739781" y="5741631"/>
              <a:ext cx="1137909" cy="7837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499" name="TextBox 498"/>
            <p:cNvSpPr txBox="1"/>
            <p:nvPr/>
          </p:nvSpPr>
          <p:spPr>
            <a:xfrm>
              <a:off x="7842713" y="5756728"/>
              <a:ext cx="444032" cy="92333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1">
              <a:spAutoFit/>
            </a:bodyPr>
            <a:lstStyle/>
            <a:p>
              <a:r>
                <a:rPr lang="en-US" altLang="ko-KR" sz="600" b="1" dirty="0" smtClean="0"/>
                <a:t>DR G800 #1</a:t>
              </a:r>
              <a:endParaRPr lang="ko-KR" altLang="en-US" sz="600" b="1" dirty="0"/>
            </a:p>
          </p:txBody>
        </p:sp>
        <p:cxnSp>
          <p:nvCxnSpPr>
            <p:cNvPr id="500" name="직선 연결선 499"/>
            <p:cNvCxnSpPr>
              <a:stCxn id="656" idx="0"/>
              <a:endCxn id="502" idx="2"/>
            </p:cNvCxnSpPr>
            <p:nvPr/>
          </p:nvCxnSpPr>
          <p:spPr>
            <a:xfrm flipV="1">
              <a:off x="608851" y="3886616"/>
              <a:ext cx="489127" cy="118448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1" name="직사각형 500"/>
            <p:cNvSpPr/>
            <p:nvPr/>
          </p:nvSpPr>
          <p:spPr>
            <a:xfrm>
              <a:off x="198222" y="4363794"/>
              <a:ext cx="807382" cy="2893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600" b="1" dirty="0" smtClean="0">
                  <a:solidFill>
                    <a:schemeClr val="tx1"/>
                  </a:solidFill>
                </a:rPr>
                <a:t>대</a:t>
              </a:r>
              <a:r>
                <a:rPr lang="ko-KR" altLang="en-US" sz="600" b="1" dirty="0">
                  <a:solidFill>
                    <a:schemeClr val="tx1"/>
                  </a:solidFill>
                </a:rPr>
                <a:t>외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 A/L#1~2</a:t>
              </a:r>
            </a:p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(IBM P570)</a:t>
              </a:r>
              <a:endParaRPr lang="ko-KR" alt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502" name="직사각형 501"/>
            <p:cNvSpPr/>
            <p:nvPr/>
          </p:nvSpPr>
          <p:spPr>
            <a:xfrm>
              <a:off x="194690" y="3580176"/>
              <a:ext cx="1806576" cy="306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 dirty="0"/>
            </a:p>
          </p:txBody>
        </p:sp>
        <p:sp>
          <p:nvSpPr>
            <p:cNvPr id="503" name="TextBox 502"/>
            <p:cNvSpPr txBox="1"/>
            <p:nvPr/>
          </p:nvSpPr>
          <p:spPr>
            <a:xfrm>
              <a:off x="5520772" y="1324673"/>
              <a:ext cx="989250" cy="9233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r>
                <a:rPr lang="en-US" altLang="ko-KR" sz="600" b="1" dirty="0" err="1" smtClean="0"/>
                <a:t>Nutanix</a:t>
              </a:r>
              <a:r>
                <a:rPr lang="en-US" altLang="ko-KR" sz="600" b="1" dirty="0" smtClean="0"/>
                <a:t> NX-6135-G5</a:t>
              </a:r>
            </a:p>
          </p:txBody>
        </p:sp>
        <p:sp>
          <p:nvSpPr>
            <p:cNvPr id="504" name="TextBox 503"/>
            <p:cNvSpPr txBox="1"/>
            <p:nvPr/>
          </p:nvSpPr>
          <p:spPr>
            <a:xfrm>
              <a:off x="3459694" y="2752908"/>
              <a:ext cx="989250" cy="9233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r>
                <a:rPr lang="en-US" altLang="ko-KR" sz="600" b="1" dirty="0" err="1" smtClean="0"/>
                <a:t>Nutanix</a:t>
              </a:r>
              <a:r>
                <a:rPr lang="en-US" altLang="ko-KR" sz="600" b="1" dirty="0" smtClean="0"/>
                <a:t> NX-6135-G5</a:t>
              </a:r>
            </a:p>
          </p:txBody>
        </p:sp>
        <p:sp>
          <p:nvSpPr>
            <p:cNvPr id="505" name="TextBox 504"/>
            <p:cNvSpPr txBox="1"/>
            <p:nvPr/>
          </p:nvSpPr>
          <p:spPr>
            <a:xfrm>
              <a:off x="5573918" y="2752908"/>
              <a:ext cx="989250" cy="9233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r>
                <a:rPr lang="en-US" altLang="ko-KR" sz="600" b="1" dirty="0" err="1" smtClean="0"/>
                <a:t>Nutanix</a:t>
              </a:r>
              <a:r>
                <a:rPr lang="en-US" altLang="ko-KR" sz="600" b="1" dirty="0" smtClean="0"/>
                <a:t> NX-6135-G5</a:t>
              </a:r>
            </a:p>
          </p:txBody>
        </p:sp>
        <p:sp>
          <p:nvSpPr>
            <p:cNvPr id="506" name="TextBox 505"/>
            <p:cNvSpPr txBox="1"/>
            <p:nvPr/>
          </p:nvSpPr>
          <p:spPr>
            <a:xfrm>
              <a:off x="2693598" y="2188495"/>
              <a:ext cx="520976" cy="18466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1">
              <a:spAutoFit/>
            </a:bodyPr>
            <a:lstStyle/>
            <a:p>
              <a:r>
                <a:rPr lang="en-US" altLang="ko-KR" sz="600" b="1" dirty="0" smtClean="0"/>
                <a:t>DMZ</a:t>
              </a:r>
              <a:r>
                <a:rPr lang="ko-KR" altLang="en-US" sz="600" b="1" dirty="0" smtClean="0"/>
                <a:t>망</a:t>
              </a:r>
              <a:endParaRPr lang="en-US" altLang="ko-KR" sz="600" b="1" dirty="0" smtClean="0"/>
            </a:p>
            <a:p>
              <a:r>
                <a:rPr lang="en-US" altLang="ko-KR" sz="600" b="1" dirty="0" smtClean="0"/>
                <a:t>(40.225.192.0)</a:t>
              </a:r>
              <a:endParaRPr lang="ko-KR" altLang="en-US" sz="600" b="1" dirty="0" smtClean="0"/>
            </a:p>
          </p:txBody>
        </p:sp>
        <p:cxnSp>
          <p:nvCxnSpPr>
            <p:cNvPr id="507" name="직선 연결선 506"/>
            <p:cNvCxnSpPr>
              <a:stCxn id="659" idx="3"/>
              <a:endCxn id="440" idx="1"/>
            </p:cNvCxnSpPr>
            <p:nvPr/>
          </p:nvCxnSpPr>
          <p:spPr>
            <a:xfrm flipV="1">
              <a:off x="994859" y="5407625"/>
              <a:ext cx="535223" cy="4237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8" name="TextBox 507"/>
            <p:cNvSpPr txBox="1"/>
            <p:nvPr/>
          </p:nvSpPr>
          <p:spPr>
            <a:xfrm>
              <a:off x="8496252" y="997110"/>
              <a:ext cx="748603" cy="92333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1">
              <a:spAutoFit/>
            </a:bodyPr>
            <a:lstStyle/>
            <a:p>
              <a:r>
                <a:rPr lang="ko-KR" altLang="en-US" sz="600" b="1" dirty="0" smtClean="0">
                  <a:latin typeface="맑은 고딕" pitchFamily="50" charset="-127"/>
                  <a:ea typeface="맑은 고딕" pitchFamily="50" charset="-127"/>
                </a:rPr>
                <a:t>과천</a:t>
              </a:r>
              <a:r>
                <a:rPr lang="en-US" altLang="ko-KR" sz="600" b="1" dirty="0" smtClean="0">
                  <a:latin typeface="맑은 고딕" pitchFamily="50" charset="-127"/>
                  <a:ea typeface="맑은 고딕" pitchFamily="50" charset="-127"/>
                </a:rPr>
                <a:t>(10F) : </a:t>
              </a:r>
              <a:r>
                <a:rPr lang="ko-KR" altLang="en-US" sz="600" b="1" dirty="0" smtClean="0">
                  <a:latin typeface="맑은 고딕" pitchFamily="50" charset="-127"/>
                  <a:ea typeface="맑은 고딕" pitchFamily="50" charset="-127"/>
                </a:rPr>
                <a:t>개발 장비</a:t>
              </a:r>
            </a:p>
          </p:txBody>
        </p:sp>
        <p:grpSp>
          <p:nvGrpSpPr>
            <p:cNvPr id="509" name="그룹 508"/>
            <p:cNvGrpSpPr/>
            <p:nvPr/>
          </p:nvGrpSpPr>
          <p:grpSpPr>
            <a:xfrm>
              <a:off x="7941586" y="5504985"/>
              <a:ext cx="729570" cy="107372"/>
              <a:chOff x="7708773" y="5057551"/>
              <a:chExt cx="729570" cy="107372"/>
            </a:xfrm>
          </p:grpSpPr>
          <p:sp>
            <p:nvSpPr>
              <p:cNvPr id="725" name="직사각형 724"/>
              <p:cNvSpPr/>
              <p:nvPr/>
            </p:nvSpPr>
            <p:spPr>
              <a:xfrm>
                <a:off x="7708773" y="5057551"/>
                <a:ext cx="360000" cy="10737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altLang="ko-KR" sz="600" dirty="0" smtClean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rPr>
                  <a:t>SAN#1</a:t>
                </a:r>
                <a:endParaRPr lang="ko-KR" altLang="en-US" sz="600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726" name="직사각형 725"/>
              <p:cNvSpPr/>
              <p:nvPr/>
            </p:nvSpPr>
            <p:spPr>
              <a:xfrm>
                <a:off x="8078343" y="5057551"/>
                <a:ext cx="360000" cy="10737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altLang="ko-KR" sz="600" dirty="0" smtClean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rPr>
                  <a:t>SAN#2</a:t>
                </a:r>
                <a:endParaRPr lang="ko-KR" altLang="en-US" sz="600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cxnSp>
          <p:nvCxnSpPr>
            <p:cNvPr id="510" name="직선 연결선 509"/>
            <p:cNvCxnSpPr>
              <a:stCxn id="482" idx="2"/>
              <a:endCxn id="725" idx="0"/>
            </p:cNvCxnSpPr>
            <p:nvPr/>
          </p:nvCxnSpPr>
          <p:spPr>
            <a:xfrm flipH="1">
              <a:off x="8121586" y="5157974"/>
              <a:ext cx="614950" cy="347011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직선 연결선 510"/>
            <p:cNvCxnSpPr>
              <a:stCxn id="726" idx="2"/>
              <a:endCxn id="498" idx="0"/>
            </p:cNvCxnSpPr>
            <p:nvPr/>
          </p:nvCxnSpPr>
          <p:spPr>
            <a:xfrm flipH="1">
              <a:off x="8308736" y="5612357"/>
              <a:ext cx="182420" cy="129274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" name="원통 511"/>
            <p:cNvSpPr/>
            <p:nvPr/>
          </p:nvSpPr>
          <p:spPr>
            <a:xfrm>
              <a:off x="8471995" y="6115578"/>
              <a:ext cx="353018" cy="319314"/>
            </a:xfrm>
            <a:prstGeom prst="can">
              <a:avLst>
                <a:gd name="adj" fmla="val 1733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/>
            <a:lstStyle/>
            <a:p>
              <a:pPr algn="ctr"/>
              <a:endParaRPr lang="ko-KR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513" name="TextBox 512"/>
            <p:cNvSpPr txBox="1"/>
            <p:nvPr/>
          </p:nvSpPr>
          <p:spPr>
            <a:xfrm flipH="1">
              <a:off x="8458701" y="6196180"/>
              <a:ext cx="380675" cy="18491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600" b="1" dirty="0" smtClean="0"/>
                <a:t>TITC</a:t>
              </a:r>
            </a:p>
            <a:p>
              <a:pPr algn="ctr"/>
              <a:r>
                <a:rPr lang="en-US" altLang="ko-KR" sz="600" dirty="0" smtClean="0"/>
                <a:t>500GB</a:t>
              </a:r>
              <a:endParaRPr lang="ko-KR" altLang="en-US" sz="600" dirty="0" smtClean="0"/>
            </a:p>
          </p:txBody>
        </p:sp>
        <p:sp>
          <p:nvSpPr>
            <p:cNvPr id="514" name="TextBox 513"/>
            <p:cNvSpPr txBox="1"/>
            <p:nvPr/>
          </p:nvSpPr>
          <p:spPr>
            <a:xfrm flipH="1">
              <a:off x="8460757" y="6432655"/>
              <a:ext cx="380675" cy="9245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600" dirty="0" smtClean="0"/>
                <a:t>RAID-5</a:t>
              </a:r>
              <a:endParaRPr lang="ko-KR" altLang="en-US" sz="600" dirty="0" smtClean="0"/>
            </a:p>
          </p:txBody>
        </p:sp>
        <p:cxnSp>
          <p:nvCxnSpPr>
            <p:cNvPr id="515" name="직선 연결선 514"/>
            <p:cNvCxnSpPr>
              <a:stCxn id="725" idx="2"/>
              <a:endCxn id="498" idx="0"/>
            </p:cNvCxnSpPr>
            <p:nvPr/>
          </p:nvCxnSpPr>
          <p:spPr>
            <a:xfrm>
              <a:off x="8121586" y="5612357"/>
              <a:ext cx="187150" cy="129274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직선 연결선 515"/>
            <p:cNvCxnSpPr>
              <a:stCxn id="482" idx="2"/>
              <a:endCxn id="726" idx="0"/>
            </p:cNvCxnSpPr>
            <p:nvPr/>
          </p:nvCxnSpPr>
          <p:spPr>
            <a:xfrm flipH="1">
              <a:off x="8491156" y="5157974"/>
              <a:ext cx="245380" cy="347011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9" name="모서리가 둥근 직사각형 518"/>
            <p:cNvSpPr/>
            <p:nvPr/>
          </p:nvSpPr>
          <p:spPr>
            <a:xfrm>
              <a:off x="9135108" y="4087443"/>
              <a:ext cx="643016" cy="1070531"/>
            </a:xfrm>
            <a:prstGeom prst="roundRect">
              <a:avLst>
                <a:gd name="adj" fmla="val 5393"/>
              </a:avLst>
            </a:prstGeom>
            <a:solidFill>
              <a:schemeClr val="accent5">
                <a:lumMod val="20000"/>
                <a:lumOff val="80000"/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584" name="직사각형 583"/>
            <p:cNvSpPr/>
            <p:nvPr/>
          </p:nvSpPr>
          <p:spPr>
            <a:xfrm>
              <a:off x="9203967" y="4387511"/>
              <a:ext cx="548020" cy="1407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titcdb0b</a:t>
              </a:r>
              <a:endParaRPr lang="ko-KR" alt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585" name="직사각형 584"/>
            <p:cNvSpPr/>
            <p:nvPr/>
          </p:nvSpPr>
          <p:spPr>
            <a:xfrm>
              <a:off x="9203967" y="4547824"/>
              <a:ext cx="548020" cy="5500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586" name="모서리가 둥근 직사각형 585"/>
            <p:cNvSpPr/>
            <p:nvPr/>
          </p:nvSpPr>
          <p:spPr>
            <a:xfrm>
              <a:off x="9264318" y="4845312"/>
              <a:ext cx="450128" cy="18607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Oracle 11.2.0.4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(</a:t>
              </a:r>
              <a:r>
                <a:rPr lang="en-US" altLang="ko-KR" sz="600" b="1" dirty="0">
                  <a:solidFill>
                    <a:schemeClr val="tx1"/>
                  </a:solidFill>
                </a:rPr>
                <a:t>T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ITC2)</a:t>
              </a:r>
              <a:endParaRPr lang="en-US" altLang="ko-KR" sz="600" dirty="0">
                <a:solidFill>
                  <a:prstClr val="black"/>
                </a:solidFill>
              </a:endParaRPr>
            </a:p>
          </p:txBody>
        </p:sp>
        <p:sp>
          <p:nvSpPr>
            <p:cNvPr id="587" name="모서리가 둥근 직사각형 586"/>
            <p:cNvSpPr/>
            <p:nvPr/>
          </p:nvSpPr>
          <p:spPr>
            <a:xfrm>
              <a:off x="9264318" y="4599342"/>
              <a:ext cx="450128" cy="193884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 anchorCtr="0"/>
            <a:lstStyle/>
            <a:p>
              <a:pPr algn="ctr"/>
              <a:r>
                <a:rPr lang="en-US" altLang="ko-KR" sz="600" b="1" dirty="0" err="1" smtClean="0">
                  <a:solidFill>
                    <a:schemeClr val="tx1"/>
                  </a:solidFill>
                </a:rPr>
                <a:t>xecuredb</a:t>
              </a:r>
              <a:endParaRPr lang="en-US" altLang="ko-KR" sz="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588" name="TextBox 587"/>
            <p:cNvSpPr txBox="1"/>
            <p:nvPr/>
          </p:nvSpPr>
          <p:spPr>
            <a:xfrm>
              <a:off x="9169290" y="4111255"/>
              <a:ext cx="610705" cy="18466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r>
                <a:rPr lang="en-US" altLang="ko-KR" sz="600" b="1" dirty="0"/>
                <a:t>Fujitsu RX2540-M2</a:t>
              </a:r>
            </a:p>
          </p:txBody>
        </p:sp>
        <p:sp>
          <p:nvSpPr>
            <p:cNvPr id="589" name="모서리가 둥근 직사각형 588"/>
            <p:cNvSpPr/>
            <p:nvPr/>
          </p:nvSpPr>
          <p:spPr bwMode="auto">
            <a:xfrm>
              <a:off x="8429285" y="4355510"/>
              <a:ext cx="1348840" cy="792639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590" name="직선 연결선 589"/>
            <p:cNvCxnSpPr>
              <a:stCxn id="488" idx="2"/>
              <a:endCxn id="584" idx="0"/>
            </p:cNvCxnSpPr>
            <p:nvPr/>
          </p:nvCxnSpPr>
          <p:spPr>
            <a:xfrm>
              <a:off x="9102021" y="3811886"/>
              <a:ext cx="375956" cy="575625"/>
            </a:xfrm>
            <a:prstGeom prst="line">
              <a:avLst/>
            </a:prstGeom>
            <a:ln w="825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직선 연결선 590"/>
            <p:cNvCxnSpPr>
              <a:stCxn id="519" idx="2"/>
              <a:endCxn id="725" idx="0"/>
            </p:cNvCxnSpPr>
            <p:nvPr/>
          </p:nvCxnSpPr>
          <p:spPr>
            <a:xfrm flipH="1">
              <a:off x="8121586" y="5157974"/>
              <a:ext cx="1335030" cy="347011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직선 연결선 591"/>
            <p:cNvCxnSpPr>
              <a:stCxn id="519" idx="2"/>
              <a:endCxn id="726" idx="0"/>
            </p:cNvCxnSpPr>
            <p:nvPr/>
          </p:nvCxnSpPr>
          <p:spPr>
            <a:xfrm flipH="1">
              <a:off x="8491156" y="5157974"/>
              <a:ext cx="965460" cy="347011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3" name="TextBox 592"/>
            <p:cNvSpPr txBox="1"/>
            <p:nvPr/>
          </p:nvSpPr>
          <p:spPr>
            <a:xfrm>
              <a:off x="8491028" y="1652762"/>
              <a:ext cx="843430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r>
                <a:rPr lang="en-US" altLang="ko-KR" sz="600" dirty="0" smtClean="0"/>
                <a:t>[Oracle Linux 7.2]</a:t>
              </a:r>
            </a:p>
            <a:p>
              <a:r>
                <a:rPr lang="en-US" altLang="ko-KR" sz="600" dirty="0" smtClean="0"/>
                <a:t>CPU 2Core</a:t>
              </a:r>
            </a:p>
            <a:p>
              <a:r>
                <a:rPr lang="en-US" altLang="ko-KR" sz="600" dirty="0" smtClean="0"/>
                <a:t>MEM 64GB </a:t>
              </a:r>
              <a:endParaRPr lang="ko-KR" altLang="en-US" sz="600" dirty="0" smtClean="0"/>
            </a:p>
          </p:txBody>
        </p:sp>
        <p:sp>
          <p:nvSpPr>
            <p:cNvPr id="594" name="모서리가 둥근 직사각형 593"/>
            <p:cNvSpPr/>
            <p:nvPr/>
          </p:nvSpPr>
          <p:spPr>
            <a:xfrm>
              <a:off x="5694692" y="1905660"/>
              <a:ext cx="415779" cy="18350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Apache</a:t>
              </a:r>
            </a:p>
          </p:txBody>
        </p:sp>
        <p:sp>
          <p:nvSpPr>
            <p:cNvPr id="595" name="모서리가 둥근 직사각형 594"/>
            <p:cNvSpPr/>
            <p:nvPr/>
          </p:nvSpPr>
          <p:spPr>
            <a:xfrm>
              <a:off x="6126740" y="2130458"/>
              <a:ext cx="415779" cy="18350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Apache</a:t>
              </a:r>
              <a:endParaRPr lang="en-US" altLang="ko-KR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596" name="모서리가 둥근 직사각형 595"/>
            <p:cNvSpPr/>
            <p:nvPr/>
          </p:nvSpPr>
          <p:spPr>
            <a:xfrm>
              <a:off x="6126740" y="1905660"/>
              <a:ext cx="415779" cy="18350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Apache</a:t>
              </a:r>
              <a:endParaRPr lang="en-US" altLang="ko-KR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597" name="모서리가 둥근 직사각형 596"/>
            <p:cNvSpPr/>
            <p:nvPr/>
          </p:nvSpPr>
          <p:spPr>
            <a:xfrm>
              <a:off x="9114600" y="1859369"/>
              <a:ext cx="415779" cy="18350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Apache</a:t>
              </a:r>
            </a:p>
          </p:txBody>
        </p:sp>
        <p:sp>
          <p:nvSpPr>
            <p:cNvPr id="598" name="모서리가 둥근 직사각형 597"/>
            <p:cNvSpPr/>
            <p:nvPr/>
          </p:nvSpPr>
          <p:spPr>
            <a:xfrm>
              <a:off x="9163152" y="1821527"/>
              <a:ext cx="415779" cy="18350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Apache</a:t>
              </a:r>
            </a:p>
          </p:txBody>
        </p:sp>
        <p:sp>
          <p:nvSpPr>
            <p:cNvPr id="599" name="모서리가 둥근 직사각형 598"/>
            <p:cNvSpPr/>
            <p:nvPr/>
          </p:nvSpPr>
          <p:spPr>
            <a:xfrm>
              <a:off x="9118434" y="3347795"/>
              <a:ext cx="415779" cy="18350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JBOSS</a:t>
              </a:r>
            </a:p>
          </p:txBody>
        </p:sp>
        <p:sp>
          <p:nvSpPr>
            <p:cNvPr id="600" name="모서리가 둥근 직사각형 599"/>
            <p:cNvSpPr/>
            <p:nvPr/>
          </p:nvSpPr>
          <p:spPr>
            <a:xfrm>
              <a:off x="9178596" y="3301152"/>
              <a:ext cx="415779" cy="18350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JBOSS</a:t>
              </a:r>
            </a:p>
          </p:txBody>
        </p:sp>
        <p:sp>
          <p:nvSpPr>
            <p:cNvPr id="601" name="TextBox 600"/>
            <p:cNvSpPr txBox="1"/>
            <p:nvPr/>
          </p:nvSpPr>
          <p:spPr>
            <a:xfrm>
              <a:off x="8491028" y="3154854"/>
              <a:ext cx="843430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r>
                <a:rPr lang="en-US" altLang="ko-KR" sz="600" dirty="0" smtClean="0"/>
                <a:t>[Oracle Linux 7.2]</a:t>
              </a:r>
            </a:p>
            <a:p>
              <a:r>
                <a:rPr lang="en-US" altLang="ko-KR" sz="600" dirty="0" smtClean="0"/>
                <a:t>CPU 3Core</a:t>
              </a:r>
            </a:p>
            <a:p>
              <a:r>
                <a:rPr lang="en-US" altLang="ko-KR" sz="600" dirty="0" smtClean="0"/>
                <a:t>MEM 168GB </a:t>
              </a:r>
              <a:endParaRPr lang="ko-KR" altLang="en-US" sz="600" dirty="0" smtClean="0"/>
            </a:p>
          </p:txBody>
        </p:sp>
        <p:sp>
          <p:nvSpPr>
            <p:cNvPr id="602" name="TextBox 601"/>
            <p:cNvSpPr txBox="1"/>
            <p:nvPr/>
          </p:nvSpPr>
          <p:spPr>
            <a:xfrm>
              <a:off x="8388651" y="5198489"/>
              <a:ext cx="843430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r>
                <a:rPr lang="en-US" altLang="ko-KR" sz="600" dirty="0" smtClean="0"/>
                <a:t>[Oracle Linux 7.2]</a:t>
              </a:r>
            </a:p>
            <a:p>
              <a:r>
                <a:rPr lang="en-US" altLang="ko-KR" sz="600" dirty="0" smtClean="0"/>
                <a:t>CPU 3Core</a:t>
              </a:r>
            </a:p>
            <a:p>
              <a:r>
                <a:rPr lang="en-US" altLang="ko-KR" sz="600" dirty="0" smtClean="0"/>
                <a:t>MEM 168GB </a:t>
              </a:r>
              <a:endParaRPr lang="ko-KR" altLang="en-US" sz="600" dirty="0" smtClean="0"/>
            </a:p>
          </p:txBody>
        </p:sp>
        <p:sp>
          <p:nvSpPr>
            <p:cNvPr id="603" name="모서리가 둥근 직사각형 602"/>
            <p:cNvSpPr/>
            <p:nvPr/>
          </p:nvSpPr>
          <p:spPr>
            <a:xfrm>
              <a:off x="4041900" y="2070600"/>
              <a:ext cx="531526" cy="224057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Apache 2.4</a:t>
              </a:r>
            </a:p>
            <a:p>
              <a:pPr algn="ctr">
                <a:lnSpc>
                  <a:spcPct val="110000"/>
                </a:lnSpc>
              </a:pPr>
              <a:r>
                <a:rPr lang="ko-KR" altLang="en-US" sz="600" b="1" dirty="0" err="1" smtClean="0">
                  <a:solidFill>
                    <a:schemeClr val="tx1"/>
                  </a:solidFill>
                </a:rPr>
                <a:t>모바일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(SV13)</a:t>
              </a:r>
            </a:p>
          </p:txBody>
        </p:sp>
        <p:sp>
          <p:nvSpPr>
            <p:cNvPr id="604" name="모서리가 둥근 직사각형 603"/>
            <p:cNvSpPr/>
            <p:nvPr/>
          </p:nvSpPr>
          <p:spPr>
            <a:xfrm>
              <a:off x="3475381" y="2070500"/>
              <a:ext cx="531526" cy="224057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Apache 2.4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IT-SAFE</a:t>
              </a:r>
            </a:p>
          </p:txBody>
        </p:sp>
        <p:sp>
          <p:nvSpPr>
            <p:cNvPr id="605" name="모서리가 둥근 직사각형 604"/>
            <p:cNvSpPr/>
            <p:nvPr/>
          </p:nvSpPr>
          <p:spPr>
            <a:xfrm>
              <a:off x="5696588" y="2122382"/>
              <a:ext cx="415779" cy="18350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Apache</a:t>
              </a:r>
              <a:endParaRPr lang="en-US" altLang="ko-KR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606" name="모서리가 둥근 직사각형 605"/>
            <p:cNvSpPr/>
            <p:nvPr/>
          </p:nvSpPr>
          <p:spPr>
            <a:xfrm>
              <a:off x="6118934" y="1700808"/>
              <a:ext cx="415779" cy="18350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Apache</a:t>
              </a:r>
              <a:endParaRPr lang="en-US" altLang="ko-KR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607" name="모서리가 둥근 직사각형 606"/>
            <p:cNvSpPr/>
            <p:nvPr/>
          </p:nvSpPr>
          <p:spPr>
            <a:xfrm>
              <a:off x="4070135" y="3250094"/>
              <a:ext cx="531526" cy="224057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JBOSS EAP 7</a:t>
              </a:r>
            </a:p>
            <a:p>
              <a:pPr algn="ctr">
                <a:lnSpc>
                  <a:spcPct val="110000"/>
                </a:lnSpc>
              </a:pPr>
              <a:r>
                <a:rPr lang="ko-KR" altLang="en-US" sz="600" b="1" dirty="0">
                  <a:solidFill>
                    <a:schemeClr val="tx1"/>
                  </a:solidFill>
                </a:rPr>
                <a:t>서</a:t>
              </a:r>
              <a:r>
                <a:rPr lang="ko-KR" altLang="en-US" sz="600" b="1" dirty="0" smtClean="0">
                  <a:solidFill>
                    <a:schemeClr val="tx1"/>
                  </a:solidFill>
                </a:rPr>
                <a:t>비스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(SV11)</a:t>
              </a:r>
            </a:p>
          </p:txBody>
        </p:sp>
        <p:sp>
          <p:nvSpPr>
            <p:cNvPr id="608" name="모서리가 둥근 직사각형 607"/>
            <p:cNvSpPr/>
            <p:nvPr/>
          </p:nvSpPr>
          <p:spPr>
            <a:xfrm>
              <a:off x="4638711" y="3522102"/>
              <a:ext cx="531526" cy="224057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>
                  <a:solidFill>
                    <a:schemeClr val="tx1"/>
                  </a:solidFill>
                </a:rPr>
                <a:t>JBOSS EAP 7</a:t>
              </a:r>
            </a:p>
            <a:p>
              <a:pPr algn="ctr">
                <a:lnSpc>
                  <a:spcPct val="110000"/>
                </a:lnSpc>
              </a:pPr>
              <a:r>
                <a:rPr lang="ko-KR" altLang="en-US" sz="600" b="1" dirty="0" smtClean="0">
                  <a:solidFill>
                    <a:schemeClr val="tx1"/>
                  </a:solidFill>
                </a:rPr>
                <a:t>관리자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(SV14)</a:t>
              </a:r>
            </a:p>
          </p:txBody>
        </p:sp>
        <p:sp>
          <p:nvSpPr>
            <p:cNvPr id="609" name="모서리가 둥근 직사각형 608"/>
            <p:cNvSpPr/>
            <p:nvPr/>
          </p:nvSpPr>
          <p:spPr>
            <a:xfrm>
              <a:off x="4638711" y="3250094"/>
              <a:ext cx="531526" cy="224057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>
                  <a:solidFill>
                    <a:schemeClr val="tx1"/>
                  </a:solidFill>
                </a:rPr>
                <a:t>JBOSS EAP 7</a:t>
              </a:r>
            </a:p>
            <a:p>
              <a:pPr algn="ctr">
                <a:lnSpc>
                  <a:spcPct val="110000"/>
                </a:lnSpc>
              </a:pPr>
              <a:r>
                <a:rPr lang="ko-KR" altLang="en-US" sz="600" b="1" dirty="0" err="1" smtClean="0">
                  <a:solidFill>
                    <a:schemeClr val="tx1"/>
                  </a:solidFill>
                </a:rPr>
                <a:t>어드민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(SV12)</a:t>
              </a:r>
            </a:p>
          </p:txBody>
        </p:sp>
        <p:sp>
          <p:nvSpPr>
            <p:cNvPr id="610" name="모서리가 둥근 직사각형 609"/>
            <p:cNvSpPr/>
            <p:nvPr/>
          </p:nvSpPr>
          <p:spPr>
            <a:xfrm>
              <a:off x="5689349" y="3380734"/>
              <a:ext cx="415779" cy="18350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JBOSS</a:t>
              </a:r>
            </a:p>
          </p:txBody>
        </p:sp>
        <p:sp>
          <p:nvSpPr>
            <p:cNvPr id="611" name="모서리가 둥근 직사각형 610"/>
            <p:cNvSpPr/>
            <p:nvPr/>
          </p:nvSpPr>
          <p:spPr>
            <a:xfrm>
              <a:off x="6121397" y="3605532"/>
              <a:ext cx="415779" cy="18350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JBOSS</a:t>
              </a:r>
              <a:endParaRPr lang="en-US" altLang="ko-KR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612" name="모서리가 둥근 직사각형 611"/>
            <p:cNvSpPr/>
            <p:nvPr/>
          </p:nvSpPr>
          <p:spPr>
            <a:xfrm>
              <a:off x="6121397" y="3380734"/>
              <a:ext cx="415779" cy="18350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JBOSS</a:t>
              </a:r>
              <a:endParaRPr lang="en-US" altLang="ko-KR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613" name="모서리가 둥근 직사각형 612"/>
            <p:cNvSpPr/>
            <p:nvPr/>
          </p:nvSpPr>
          <p:spPr>
            <a:xfrm>
              <a:off x="4070135" y="3528978"/>
              <a:ext cx="531526" cy="224057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>
                  <a:solidFill>
                    <a:schemeClr val="tx1"/>
                  </a:solidFill>
                </a:rPr>
                <a:t>JBOSS EAP 7</a:t>
              </a:r>
            </a:p>
            <a:p>
              <a:pPr algn="ctr">
                <a:lnSpc>
                  <a:spcPct val="110000"/>
                </a:lnSpc>
              </a:pPr>
              <a:r>
                <a:rPr lang="ko-KR" altLang="en-US" sz="600" b="1" dirty="0" err="1" smtClean="0">
                  <a:solidFill>
                    <a:schemeClr val="tx1"/>
                  </a:solidFill>
                </a:rPr>
                <a:t>모바일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(SV13)</a:t>
              </a:r>
            </a:p>
          </p:txBody>
        </p:sp>
        <p:sp>
          <p:nvSpPr>
            <p:cNvPr id="614" name="모서리가 둥근 직사각형 613"/>
            <p:cNvSpPr/>
            <p:nvPr/>
          </p:nvSpPr>
          <p:spPr>
            <a:xfrm>
              <a:off x="5691245" y="3597456"/>
              <a:ext cx="415779" cy="18350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JBOSS</a:t>
              </a:r>
              <a:endParaRPr lang="en-US" altLang="ko-KR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615" name="모서리가 둥근 직사각형 614"/>
            <p:cNvSpPr/>
            <p:nvPr/>
          </p:nvSpPr>
          <p:spPr>
            <a:xfrm>
              <a:off x="9118434" y="2084167"/>
              <a:ext cx="415779" cy="18350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Apache</a:t>
              </a:r>
            </a:p>
          </p:txBody>
        </p:sp>
        <p:sp>
          <p:nvSpPr>
            <p:cNvPr id="616" name="모서리가 둥근 직사각형 615"/>
            <p:cNvSpPr/>
            <p:nvPr/>
          </p:nvSpPr>
          <p:spPr>
            <a:xfrm>
              <a:off x="8677421" y="2084167"/>
              <a:ext cx="415779" cy="18350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Apache</a:t>
              </a:r>
            </a:p>
          </p:txBody>
        </p:sp>
        <p:sp>
          <p:nvSpPr>
            <p:cNvPr id="617" name="모서리가 둥근 직사각형 616"/>
            <p:cNvSpPr/>
            <p:nvPr/>
          </p:nvSpPr>
          <p:spPr>
            <a:xfrm>
              <a:off x="9118434" y="3563819"/>
              <a:ext cx="415779" cy="18350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JBOSS</a:t>
              </a:r>
            </a:p>
          </p:txBody>
        </p:sp>
        <p:sp>
          <p:nvSpPr>
            <p:cNvPr id="618" name="모서리가 둥근 직사각형 617"/>
            <p:cNvSpPr/>
            <p:nvPr/>
          </p:nvSpPr>
          <p:spPr>
            <a:xfrm>
              <a:off x="9182967" y="3507693"/>
              <a:ext cx="415779" cy="18350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JBOSS</a:t>
              </a:r>
            </a:p>
          </p:txBody>
        </p:sp>
        <p:sp>
          <p:nvSpPr>
            <p:cNvPr id="619" name="모서리가 둥근 직사각형 618"/>
            <p:cNvSpPr/>
            <p:nvPr/>
          </p:nvSpPr>
          <p:spPr>
            <a:xfrm>
              <a:off x="9155465" y="2042735"/>
              <a:ext cx="415779" cy="18350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Apache</a:t>
              </a:r>
            </a:p>
          </p:txBody>
        </p:sp>
        <p:sp>
          <p:nvSpPr>
            <p:cNvPr id="620" name="AutoShape 167"/>
            <p:cNvSpPr>
              <a:spLocks noChangeArrowheads="1"/>
            </p:cNvSpPr>
            <p:nvPr/>
          </p:nvSpPr>
          <p:spPr bwMode="auto">
            <a:xfrm>
              <a:off x="6817552" y="1217326"/>
              <a:ext cx="1463632" cy="4217556"/>
            </a:xfrm>
            <a:prstGeom prst="roundRect">
              <a:avLst>
                <a:gd name="adj" fmla="val 4485"/>
              </a:avLst>
            </a:prstGeom>
            <a:solidFill>
              <a:schemeClr val="accent2">
                <a:lumMod val="60000"/>
                <a:lumOff val="40000"/>
                <a:alpha val="15000"/>
              </a:schemeClr>
            </a:solidFill>
            <a:ln w="9525" algn="ctr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fontAlgn="auto" latinLnBrk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600" kern="0">
                <a:solidFill>
                  <a:srgbClr val="386FB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21" name="모서리가 둥근 직사각형 620"/>
            <p:cNvSpPr/>
            <p:nvPr/>
          </p:nvSpPr>
          <p:spPr>
            <a:xfrm>
              <a:off x="6922238" y="4073790"/>
              <a:ext cx="1232477" cy="1084184"/>
            </a:xfrm>
            <a:prstGeom prst="roundRect">
              <a:avLst>
                <a:gd name="adj" fmla="val 5393"/>
              </a:avLst>
            </a:prstGeom>
            <a:solidFill>
              <a:schemeClr val="accent5">
                <a:lumMod val="20000"/>
                <a:lumOff val="80000"/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622" name="모서리가 둥근 직사각형 621"/>
            <p:cNvSpPr/>
            <p:nvPr/>
          </p:nvSpPr>
          <p:spPr>
            <a:xfrm>
              <a:off x="6927415" y="2699723"/>
              <a:ext cx="1227300" cy="1187195"/>
            </a:xfrm>
            <a:prstGeom prst="roundRect">
              <a:avLst>
                <a:gd name="adj" fmla="val 7809"/>
              </a:avLst>
            </a:prstGeom>
            <a:solidFill>
              <a:schemeClr val="accent4">
                <a:lumMod val="20000"/>
                <a:lumOff val="80000"/>
                <a:alpha val="7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623" name="모서리가 둥근 직사각형 622"/>
            <p:cNvSpPr/>
            <p:nvPr/>
          </p:nvSpPr>
          <p:spPr>
            <a:xfrm>
              <a:off x="6933114" y="1296468"/>
              <a:ext cx="1223067" cy="1168983"/>
            </a:xfrm>
            <a:prstGeom prst="roundRect">
              <a:avLst>
                <a:gd name="adj" fmla="val 7809"/>
              </a:avLst>
            </a:prstGeom>
            <a:solidFill>
              <a:schemeClr val="accent4">
                <a:lumMod val="20000"/>
                <a:lumOff val="80000"/>
                <a:alpha val="7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624" name="직사각형 623"/>
            <p:cNvSpPr/>
            <p:nvPr/>
          </p:nvSpPr>
          <p:spPr>
            <a:xfrm>
              <a:off x="6981666" y="1464987"/>
              <a:ext cx="1119301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dflbwb01</a:t>
              </a:r>
            </a:p>
          </p:txBody>
        </p:sp>
        <p:sp>
          <p:nvSpPr>
            <p:cNvPr id="625" name="직사각형 624"/>
            <p:cNvSpPr/>
            <p:nvPr/>
          </p:nvSpPr>
          <p:spPr>
            <a:xfrm>
              <a:off x="6981666" y="1609003"/>
              <a:ext cx="1119301" cy="7702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626" name="직사각형 625"/>
            <p:cNvSpPr/>
            <p:nvPr/>
          </p:nvSpPr>
          <p:spPr>
            <a:xfrm>
              <a:off x="6981666" y="2935701"/>
              <a:ext cx="1119302" cy="1709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dflbap01</a:t>
              </a:r>
              <a:endParaRPr lang="ko-KR" alt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627" name="직사각형 626"/>
            <p:cNvSpPr/>
            <p:nvPr/>
          </p:nvSpPr>
          <p:spPr>
            <a:xfrm>
              <a:off x="6981666" y="3107098"/>
              <a:ext cx="1119301" cy="7047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628" name="직사각형 627"/>
            <p:cNvSpPr/>
            <p:nvPr/>
          </p:nvSpPr>
          <p:spPr>
            <a:xfrm>
              <a:off x="7004731" y="4284777"/>
              <a:ext cx="1096235" cy="1407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>
                  <a:solidFill>
                    <a:schemeClr val="tx1"/>
                  </a:solidFill>
                </a:rPr>
                <a:t>d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flbdb01</a:t>
              </a:r>
              <a:endParaRPr lang="ko-KR" alt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629" name="직사각형 628"/>
            <p:cNvSpPr/>
            <p:nvPr/>
          </p:nvSpPr>
          <p:spPr>
            <a:xfrm>
              <a:off x="7004732" y="4432972"/>
              <a:ext cx="1096234" cy="664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630" name="모서리가 둥근 직사각형 629"/>
            <p:cNvSpPr/>
            <p:nvPr/>
          </p:nvSpPr>
          <p:spPr>
            <a:xfrm>
              <a:off x="7581546" y="4845312"/>
              <a:ext cx="450128" cy="18607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Oracle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(DFLB1)</a:t>
              </a:r>
              <a:endParaRPr lang="en-US" altLang="ko-KR" sz="600" dirty="0">
                <a:solidFill>
                  <a:prstClr val="black"/>
                </a:solidFill>
              </a:endParaRPr>
            </a:p>
          </p:txBody>
        </p:sp>
        <p:cxnSp>
          <p:nvCxnSpPr>
            <p:cNvPr id="631" name="직선 연결선 630"/>
            <p:cNvCxnSpPr>
              <a:stCxn id="627" idx="2"/>
              <a:endCxn id="628" idx="0"/>
            </p:cNvCxnSpPr>
            <p:nvPr/>
          </p:nvCxnSpPr>
          <p:spPr>
            <a:xfrm>
              <a:off x="7541317" y="3811886"/>
              <a:ext cx="11532" cy="472891"/>
            </a:xfrm>
            <a:prstGeom prst="line">
              <a:avLst/>
            </a:prstGeom>
            <a:ln w="825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직선 연결선 631"/>
            <p:cNvCxnSpPr>
              <a:stCxn id="626" idx="0"/>
              <a:endCxn id="625" idx="2"/>
            </p:cNvCxnSpPr>
            <p:nvPr/>
          </p:nvCxnSpPr>
          <p:spPr>
            <a:xfrm flipV="1">
              <a:off x="7541317" y="2379301"/>
              <a:ext cx="0" cy="556400"/>
            </a:xfrm>
            <a:prstGeom prst="line">
              <a:avLst/>
            </a:prstGeom>
            <a:ln w="825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3" name="TextBox 632"/>
            <p:cNvSpPr txBox="1"/>
            <p:nvPr/>
          </p:nvSpPr>
          <p:spPr>
            <a:xfrm>
              <a:off x="6927414" y="1349389"/>
              <a:ext cx="1012228" cy="9233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r>
                <a:rPr lang="en-US" altLang="ko-KR" sz="600" b="1" dirty="0" err="1" smtClean="0"/>
                <a:t>Nutanix</a:t>
              </a:r>
              <a:r>
                <a:rPr lang="en-US" altLang="ko-KR" sz="600" b="1" dirty="0" smtClean="0"/>
                <a:t> NX-6235-G5</a:t>
              </a:r>
            </a:p>
          </p:txBody>
        </p:sp>
        <p:sp>
          <p:nvSpPr>
            <p:cNvPr id="634" name="TextBox 633"/>
            <p:cNvSpPr txBox="1"/>
            <p:nvPr/>
          </p:nvSpPr>
          <p:spPr>
            <a:xfrm>
              <a:off x="6988939" y="2762438"/>
              <a:ext cx="1142067" cy="9233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r>
                <a:rPr lang="en-US" altLang="ko-KR" sz="600" b="1" dirty="0" err="1" smtClean="0"/>
                <a:t>Nutanix</a:t>
              </a:r>
              <a:r>
                <a:rPr lang="en-US" altLang="ko-KR" sz="600" b="1" dirty="0" smtClean="0"/>
                <a:t> NX-6135-G5</a:t>
              </a:r>
            </a:p>
          </p:txBody>
        </p:sp>
        <p:sp>
          <p:nvSpPr>
            <p:cNvPr id="635" name="모서리가 둥근 직사각형 634"/>
            <p:cNvSpPr/>
            <p:nvPr/>
          </p:nvSpPr>
          <p:spPr>
            <a:xfrm>
              <a:off x="7581546" y="4599342"/>
              <a:ext cx="450128" cy="193884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 anchorCtr="0"/>
            <a:lstStyle/>
            <a:p>
              <a:pPr algn="ctr"/>
              <a:r>
                <a:rPr lang="en-US" altLang="ko-KR" sz="600" b="1" dirty="0" err="1" smtClean="0">
                  <a:solidFill>
                    <a:schemeClr val="tx1"/>
                  </a:solidFill>
                </a:rPr>
                <a:t>xecuredb</a:t>
              </a:r>
              <a:endParaRPr lang="en-US" altLang="ko-KR" sz="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636" name="TextBox 635"/>
            <p:cNvSpPr txBox="1"/>
            <p:nvPr/>
          </p:nvSpPr>
          <p:spPr>
            <a:xfrm>
              <a:off x="6994196" y="4121060"/>
              <a:ext cx="1081956" cy="9233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r>
                <a:rPr lang="en-US" altLang="ko-KR" sz="600" b="1" dirty="0"/>
                <a:t>Fujitsu RX2540-M2</a:t>
              </a:r>
            </a:p>
          </p:txBody>
        </p:sp>
        <p:sp>
          <p:nvSpPr>
            <p:cNvPr id="637" name="TextBox 636"/>
            <p:cNvSpPr txBox="1"/>
            <p:nvPr/>
          </p:nvSpPr>
          <p:spPr>
            <a:xfrm>
              <a:off x="6935548" y="997110"/>
              <a:ext cx="702115" cy="92333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1">
              <a:spAutoFit/>
            </a:bodyPr>
            <a:lstStyle/>
            <a:p>
              <a:r>
                <a:rPr lang="ko-KR" altLang="en-US" sz="600" b="1" dirty="0" smtClean="0">
                  <a:latin typeface="맑은 고딕" pitchFamily="50" charset="-127"/>
                  <a:ea typeface="맑은 고딕" pitchFamily="50" charset="-127"/>
                </a:rPr>
                <a:t>과천</a:t>
              </a:r>
              <a:r>
                <a:rPr lang="en-US" altLang="ko-KR" sz="600" b="1" dirty="0" smtClean="0">
                  <a:latin typeface="맑은 고딕" pitchFamily="50" charset="-127"/>
                  <a:ea typeface="맑은 고딕" pitchFamily="50" charset="-127"/>
                </a:rPr>
                <a:t>(10F) : DR</a:t>
              </a:r>
              <a:r>
                <a:rPr lang="ko-KR" altLang="en-US" sz="600" b="1" dirty="0" smtClean="0">
                  <a:latin typeface="맑은 고딕" pitchFamily="50" charset="-127"/>
                  <a:ea typeface="맑은 고딕" pitchFamily="50" charset="-127"/>
                </a:rPr>
                <a:t> 장비</a:t>
              </a:r>
            </a:p>
          </p:txBody>
        </p:sp>
        <p:cxnSp>
          <p:nvCxnSpPr>
            <p:cNvPr id="638" name="직선 연결선 637"/>
            <p:cNvCxnSpPr>
              <a:stCxn id="621" idx="2"/>
              <a:endCxn id="725" idx="0"/>
            </p:cNvCxnSpPr>
            <p:nvPr/>
          </p:nvCxnSpPr>
          <p:spPr>
            <a:xfrm>
              <a:off x="7538477" y="5157974"/>
              <a:ext cx="583109" cy="347011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직선 연결선 638"/>
            <p:cNvCxnSpPr>
              <a:stCxn id="621" idx="2"/>
              <a:endCxn id="726" idx="0"/>
            </p:cNvCxnSpPr>
            <p:nvPr/>
          </p:nvCxnSpPr>
          <p:spPr>
            <a:xfrm>
              <a:off x="7538477" y="5157974"/>
              <a:ext cx="952679" cy="347011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0" name="TextBox 639"/>
            <p:cNvSpPr txBox="1"/>
            <p:nvPr/>
          </p:nvSpPr>
          <p:spPr>
            <a:xfrm>
              <a:off x="6930324" y="1652762"/>
              <a:ext cx="843430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r>
                <a:rPr lang="en-US" altLang="ko-KR" sz="600" dirty="0" smtClean="0"/>
                <a:t>[Oracle Linux 7.2]</a:t>
              </a:r>
            </a:p>
            <a:p>
              <a:r>
                <a:rPr lang="en-US" altLang="ko-KR" sz="600" dirty="0" smtClean="0"/>
                <a:t>CPU 2Core</a:t>
              </a:r>
            </a:p>
            <a:p>
              <a:r>
                <a:rPr lang="en-US" altLang="ko-KR" sz="600" dirty="0" smtClean="0"/>
                <a:t>MEM 64GB </a:t>
              </a:r>
              <a:endParaRPr lang="ko-KR" altLang="en-US" sz="600" dirty="0" smtClean="0"/>
            </a:p>
          </p:txBody>
        </p:sp>
        <p:sp>
          <p:nvSpPr>
            <p:cNvPr id="641" name="모서리가 둥근 직사각형 640"/>
            <p:cNvSpPr/>
            <p:nvPr/>
          </p:nvSpPr>
          <p:spPr>
            <a:xfrm>
              <a:off x="7553896" y="1859369"/>
              <a:ext cx="415779" cy="18350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Apache</a:t>
              </a:r>
            </a:p>
          </p:txBody>
        </p:sp>
        <p:sp>
          <p:nvSpPr>
            <p:cNvPr id="642" name="모서리가 둥근 직사각형 641"/>
            <p:cNvSpPr/>
            <p:nvPr/>
          </p:nvSpPr>
          <p:spPr>
            <a:xfrm>
              <a:off x="7602448" y="1821527"/>
              <a:ext cx="415779" cy="18350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Apache</a:t>
              </a:r>
            </a:p>
          </p:txBody>
        </p:sp>
        <p:sp>
          <p:nvSpPr>
            <p:cNvPr id="643" name="모서리가 둥근 직사각형 642"/>
            <p:cNvSpPr/>
            <p:nvPr/>
          </p:nvSpPr>
          <p:spPr>
            <a:xfrm>
              <a:off x="7557730" y="3347795"/>
              <a:ext cx="415779" cy="18350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JBOSS</a:t>
              </a:r>
            </a:p>
          </p:txBody>
        </p:sp>
        <p:sp>
          <p:nvSpPr>
            <p:cNvPr id="644" name="모서리가 둥근 직사각형 643"/>
            <p:cNvSpPr/>
            <p:nvPr/>
          </p:nvSpPr>
          <p:spPr>
            <a:xfrm>
              <a:off x="7617892" y="3301152"/>
              <a:ext cx="415779" cy="18350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JBOSS</a:t>
              </a:r>
            </a:p>
          </p:txBody>
        </p:sp>
        <p:sp>
          <p:nvSpPr>
            <p:cNvPr id="645" name="TextBox 644"/>
            <p:cNvSpPr txBox="1"/>
            <p:nvPr/>
          </p:nvSpPr>
          <p:spPr>
            <a:xfrm>
              <a:off x="6930324" y="3154854"/>
              <a:ext cx="843430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r>
                <a:rPr lang="en-US" altLang="ko-KR" sz="600" dirty="0" smtClean="0"/>
                <a:t>[Oracle Linux 7.2]</a:t>
              </a:r>
            </a:p>
            <a:p>
              <a:r>
                <a:rPr lang="en-US" altLang="ko-KR" sz="600" dirty="0" smtClean="0"/>
                <a:t>CPU 3Core</a:t>
              </a:r>
            </a:p>
            <a:p>
              <a:r>
                <a:rPr lang="en-US" altLang="ko-KR" sz="600" dirty="0" smtClean="0"/>
                <a:t>MEM 168GB </a:t>
              </a:r>
              <a:endParaRPr lang="ko-KR" altLang="en-US" sz="600" dirty="0" smtClean="0"/>
            </a:p>
          </p:txBody>
        </p:sp>
        <p:sp>
          <p:nvSpPr>
            <p:cNvPr id="646" name="TextBox 645"/>
            <p:cNvSpPr txBox="1"/>
            <p:nvPr/>
          </p:nvSpPr>
          <p:spPr>
            <a:xfrm>
              <a:off x="6973573" y="4475024"/>
              <a:ext cx="843430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r>
                <a:rPr lang="en-US" altLang="ko-KR" sz="600" dirty="0" smtClean="0"/>
                <a:t>[Oracle Linux 7.2]</a:t>
              </a:r>
            </a:p>
            <a:p>
              <a:r>
                <a:rPr lang="en-US" altLang="ko-KR" sz="600" dirty="0" smtClean="0"/>
                <a:t>CPU 3Core</a:t>
              </a:r>
            </a:p>
            <a:p>
              <a:r>
                <a:rPr lang="en-US" altLang="ko-KR" sz="600" dirty="0" smtClean="0"/>
                <a:t>MEM 168GB </a:t>
              </a:r>
              <a:endParaRPr lang="ko-KR" altLang="en-US" sz="600" dirty="0" smtClean="0"/>
            </a:p>
          </p:txBody>
        </p:sp>
        <p:sp>
          <p:nvSpPr>
            <p:cNvPr id="647" name="모서리가 둥근 직사각형 646"/>
            <p:cNvSpPr/>
            <p:nvPr/>
          </p:nvSpPr>
          <p:spPr>
            <a:xfrm>
              <a:off x="7557730" y="2084167"/>
              <a:ext cx="415779" cy="18350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Apache</a:t>
              </a:r>
            </a:p>
          </p:txBody>
        </p:sp>
        <p:sp>
          <p:nvSpPr>
            <p:cNvPr id="648" name="모서리가 둥근 직사각형 647"/>
            <p:cNvSpPr/>
            <p:nvPr/>
          </p:nvSpPr>
          <p:spPr>
            <a:xfrm>
              <a:off x="7116717" y="2084167"/>
              <a:ext cx="415779" cy="18350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Apache</a:t>
              </a:r>
            </a:p>
          </p:txBody>
        </p:sp>
        <p:sp>
          <p:nvSpPr>
            <p:cNvPr id="649" name="모서리가 둥근 직사각형 648"/>
            <p:cNvSpPr/>
            <p:nvPr/>
          </p:nvSpPr>
          <p:spPr>
            <a:xfrm>
              <a:off x="7557730" y="3563819"/>
              <a:ext cx="415779" cy="18350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JBOSS</a:t>
              </a:r>
            </a:p>
          </p:txBody>
        </p:sp>
        <p:sp>
          <p:nvSpPr>
            <p:cNvPr id="650" name="모서리가 둥근 직사각형 649"/>
            <p:cNvSpPr/>
            <p:nvPr/>
          </p:nvSpPr>
          <p:spPr>
            <a:xfrm>
              <a:off x="7622263" y="3507693"/>
              <a:ext cx="415779" cy="18350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JBOSS</a:t>
              </a:r>
            </a:p>
          </p:txBody>
        </p:sp>
        <p:sp>
          <p:nvSpPr>
            <p:cNvPr id="651" name="모서리가 둥근 직사각형 650"/>
            <p:cNvSpPr/>
            <p:nvPr/>
          </p:nvSpPr>
          <p:spPr>
            <a:xfrm>
              <a:off x="7594761" y="2042735"/>
              <a:ext cx="415779" cy="18350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Apache</a:t>
              </a:r>
            </a:p>
          </p:txBody>
        </p:sp>
        <p:sp>
          <p:nvSpPr>
            <p:cNvPr id="652" name="원통 651"/>
            <p:cNvSpPr/>
            <p:nvPr/>
          </p:nvSpPr>
          <p:spPr>
            <a:xfrm>
              <a:off x="7817882" y="6112392"/>
              <a:ext cx="353018" cy="319314"/>
            </a:xfrm>
            <a:prstGeom prst="can">
              <a:avLst>
                <a:gd name="adj" fmla="val 1733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/>
            <a:lstStyle/>
            <a:p>
              <a:pPr algn="ctr"/>
              <a:endParaRPr lang="ko-KR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653" name="TextBox 652"/>
            <p:cNvSpPr txBox="1"/>
            <p:nvPr/>
          </p:nvSpPr>
          <p:spPr>
            <a:xfrm flipH="1">
              <a:off x="7804588" y="6192994"/>
              <a:ext cx="380675" cy="18491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600" b="1" dirty="0" smtClean="0"/>
                <a:t>DFLB</a:t>
              </a:r>
            </a:p>
            <a:p>
              <a:pPr algn="ctr"/>
              <a:r>
                <a:rPr lang="en-US" altLang="ko-KR" sz="600" dirty="0" smtClean="0"/>
                <a:t>1300GB</a:t>
              </a:r>
              <a:endParaRPr lang="ko-KR" altLang="en-US" sz="600" dirty="0" smtClean="0"/>
            </a:p>
          </p:txBody>
        </p:sp>
        <p:sp>
          <p:nvSpPr>
            <p:cNvPr id="654" name="TextBox 653"/>
            <p:cNvSpPr txBox="1"/>
            <p:nvPr/>
          </p:nvSpPr>
          <p:spPr>
            <a:xfrm flipH="1">
              <a:off x="7806644" y="6429469"/>
              <a:ext cx="380675" cy="9245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600" dirty="0" smtClean="0"/>
                <a:t>RAID-5</a:t>
              </a:r>
              <a:endParaRPr lang="ko-KR" altLang="en-US" sz="600" dirty="0" smtClean="0"/>
            </a:p>
          </p:txBody>
        </p:sp>
        <p:cxnSp>
          <p:nvCxnSpPr>
            <p:cNvPr id="655" name="직선 연결선 654"/>
            <p:cNvCxnSpPr/>
            <p:nvPr/>
          </p:nvCxnSpPr>
          <p:spPr>
            <a:xfrm flipH="1">
              <a:off x="8315487" y="1025455"/>
              <a:ext cx="20047" cy="4102326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6" name="직사각형 655"/>
            <p:cNvSpPr/>
            <p:nvPr/>
          </p:nvSpPr>
          <p:spPr>
            <a:xfrm>
              <a:off x="416496" y="4005064"/>
              <a:ext cx="384709" cy="13835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600" dirty="0" smtClean="0">
                  <a:solidFill>
                    <a:schemeClr val="tx1"/>
                  </a:solidFill>
                </a:rPr>
                <a:t>VPN </a:t>
              </a:r>
              <a:endParaRPr lang="ko-KR" altLang="en-US" sz="600" dirty="0">
                <a:solidFill>
                  <a:schemeClr val="tx1"/>
                </a:solidFill>
              </a:endParaRPr>
            </a:p>
          </p:txBody>
        </p:sp>
        <p:cxnSp>
          <p:nvCxnSpPr>
            <p:cNvPr id="657" name="직선 연결선 656"/>
            <p:cNvCxnSpPr>
              <a:stCxn id="658" idx="0"/>
              <a:endCxn id="656" idx="2"/>
            </p:cNvCxnSpPr>
            <p:nvPr/>
          </p:nvCxnSpPr>
          <p:spPr>
            <a:xfrm flipV="1">
              <a:off x="607802" y="4143418"/>
              <a:ext cx="1049" cy="40087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8" name="모서리가 둥근 직사각형 657"/>
            <p:cNvSpPr/>
            <p:nvPr/>
          </p:nvSpPr>
          <p:spPr>
            <a:xfrm>
              <a:off x="416496" y="4183505"/>
              <a:ext cx="382612" cy="136774"/>
            </a:xfrm>
            <a:prstGeom prst="roundRect">
              <a:avLst>
                <a:gd name="adj" fmla="val 8248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 anchorCtr="0"/>
            <a:lstStyle/>
            <a:p>
              <a:pPr algn="ctr"/>
              <a:r>
                <a:rPr lang="ko-KR" altLang="en-US" sz="600" b="1" dirty="0" smtClean="0">
                  <a:solidFill>
                    <a:schemeClr val="tx1"/>
                  </a:solidFill>
                </a:rPr>
                <a:t>방화벽</a:t>
              </a:r>
              <a:endParaRPr lang="en-US" altLang="ko-KR" sz="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659" name="모서리가 둥근 직사각형 658"/>
            <p:cNvSpPr/>
            <p:nvPr/>
          </p:nvSpPr>
          <p:spPr>
            <a:xfrm>
              <a:off x="193607" y="5185702"/>
              <a:ext cx="801252" cy="452319"/>
            </a:xfrm>
            <a:prstGeom prst="roundRect">
              <a:avLst>
                <a:gd name="adj" fmla="val 9551"/>
              </a:avLst>
            </a:prstGeom>
            <a:solidFill>
              <a:schemeClr val="accent6">
                <a:lumMod val="20000"/>
                <a:lumOff val="80000"/>
                <a:alpha val="7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60" name="모서리가 둥근 직사각형 659"/>
            <p:cNvSpPr/>
            <p:nvPr/>
          </p:nvSpPr>
          <p:spPr>
            <a:xfrm>
              <a:off x="3513501" y="3519657"/>
              <a:ext cx="531526" cy="224057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err="1" smtClean="0">
                  <a:solidFill>
                    <a:schemeClr val="tx1"/>
                  </a:solidFill>
                </a:rPr>
                <a:t>Weblogic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 11</a:t>
              </a:r>
              <a:endParaRPr lang="en-US" altLang="ko-KR" sz="600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EHR(SV15)</a:t>
              </a:r>
            </a:p>
          </p:txBody>
        </p:sp>
        <p:sp>
          <p:nvSpPr>
            <p:cNvPr id="661" name="모서리가 둥근 직사각형 660"/>
            <p:cNvSpPr/>
            <p:nvPr/>
          </p:nvSpPr>
          <p:spPr>
            <a:xfrm>
              <a:off x="6121397" y="3173484"/>
              <a:ext cx="415779" cy="18350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err="1" smtClean="0">
                  <a:solidFill>
                    <a:schemeClr val="tx1"/>
                  </a:solidFill>
                </a:rPr>
                <a:t>Weblogic</a:t>
              </a:r>
              <a:endParaRPr lang="en-US" altLang="ko-KR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662" name="모서리가 둥근 직사각형 661"/>
            <p:cNvSpPr/>
            <p:nvPr/>
          </p:nvSpPr>
          <p:spPr>
            <a:xfrm>
              <a:off x="8633676" y="3570363"/>
              <a:ext cx="415779" cy="18350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err="1" smtClean="0">
                  <a:solidFill>
                    <a:schemeClr val="tx1"/>
                  </a:solidFill>
                </a:rPr>
                <a:t>Weblogic</a:t>
              </a:r>
              <a:endParaRPr lang="en-US" altLang="ko-KR" sz="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663" name="모서리가 둥근 직사각형 662"/>
            <p:cNvSpPr/>
            <p:nvPr/>
          </p:nvSpPr>
          <p:spPr>
            <a:xfrm>
              <a:off x="7083727" y="3561183"/>
              <a:ext cx="415779" cy="183508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err="1" smtClean="0">
                  <a:solidFill>
                    <a:schemeClr val="tx1"/>
                  </a:solidFill>
                </a:rPr>
                <a:t>Weblogic</a:t>
              </a:r>
              <a:endParaRPr lang="en-US" altLang="ko-KR" sz="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664" name="직사각형 663"/>
            <p:cNvSpPr/>
            <p:nvPr/>
          </p:nvSpPr>
          <p:spPr>
            <a:xfrm>
              <a:off x="4376936" y="5693871"/>
              <a:ext cx="562554" cy="83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665" name="원통 664"/>
            <p:cNvSpPr/>
            <p:nvPr/>
          </p:nvSpPr>
          <p:spPr>
            <a:xfrm>
              <a:off x="4483089" y="6035750"/>
              <a:ext cx="353018" cy="319314"/>
            </a:xfrm>
            <a:prstGeom prst="can">
              <a:avLst>
                <a:gd name="adj" fmla="val 1733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/>
            <a:lstStyle/>
            <a:p>
              <a:pPr algn="ctr"/>
              <a:endParaRPr lang="ko-KR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666" name="TextBox 665"/>
            <p:cNvSpPr txBox="1"/>
            <p:nvPr/>
          </p:nvSpPr>
          <p:spPr>
            <a:xfrm flipH="1">
              <a:off x="4469795" y="6116352"/>
              <a:ext cx="380675" cy="18491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600" b="1" dirty="0" smtClean="0"/>
                <a:t>PFLB</a:t>
              </a:r>
            </a:p>
            <a:p>
              <a:pPr algn="ctr"/>
              <a:r>
                <a:rPr lang="en-US" altLang="ko-KR" sz="600" dirty="0" smtClean="0"/>
                <a:t>1300GB</a:t>
              </a:r>
              <a:endParaRPr lang="ko-KR" altLang="en-US" sz="600" dirty="0" smtClean="0"/>
            </a:p>
          </p:txBody>
        </p:sp>
        <p:sp>
          <p:nvSpPr>
            <p:cNvPr id="667" name="TextBox 666"/>
            <p:cNvSpPr txBox="1"/>
            <p:nvPr/>
          </p:nvSpPr>
          <p:spPr>
            <a:xfrm flipH="1">
              <a:off x="4471851" y="6352827"/>
              <a:ext cx="380675" cy="9245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600" dirty="0" smtClean="0"/>
                <a:t>RAID-5</a:t>
              </a:r>
              <a:endParaRPr lang="ko-KR" altLang="en-US" sz="600" dirty="0" smtClean="0"/>
            </a:p>
          </p:txBody>
        </p:sp>
        <p:sp>
          <p:nvSpPr>
            <p:cNvPr id="668" name="TextBox 667"/>
            <p:cNvSpPr txBox="1"/>
            <p:nvPr/>
          </p:nvSpPr>
          <p:spPr>
            <a:xfrm>
              <a:off x="4372367" y="5705236"/>
              <a:ext cx="477695" cy="92333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1">
              <a:spAutoFit/>
            </a:bodyPr>
            <a:lstStyle/>
            <a:p>
              <a:r>
                <a:rPr lang="en-US" altLang="ko-KR" sz="600" b="1" dirty="0" smtClean="0"/>
                <a:t>U2L G800 #2</a:t>
              </a:r>
              <a:endParaRPr lang="ko-KR" altLang="en-US" sz="600" b="1" dirty="0"/>
            </a:p>
          </p:txBody>
        </p:sp>
        <p:cxnSp>
          <p:nvCxnSpPr>
            <p:cNvPr id="669" name="직선 연결선 668"/>
            <p:cNvCxnSpPr>
              <a:stCxn id="740" idx="2"/>
              <a:endCxn id="664" idx="0"/>
            </p:cNvCxnSpPr>
            <p:nvPr/>
          </p:nvCxnSpPr>
          <p:spPr>
            <a:xfrm flipH="1">
              <a:off x="4658213" y="5518572"/>
              <a:ext cx="355564" cy="175299"/>
            </a:xfrm>
            <a:prstGeom prst="line">
              <a:avLst/>
            </a:prstGeom>
            <a:ln w="825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직선 연결선 669"/>
            <p:cNvCxnSpPr>
              <a:stCxn id="739" idx="2"/>
              <a:endCxn id="664" idx="0"/>
            </p:cNvCxnSpPr>
            <p:nvPr/>
          </p:nvCxnSpPr>
          <p:spPr>
            <a:xfrm flipH="1">
              <a:off x="4658213" y="5519367"/>
              <a:ext cx="754607" cy="174504"/>
            </a:xfrm>
            <a:prstGeom prst="line">
              <a:avLst/>
            </a:prstGeom>
            <a:ln w="825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1" name="U자형 화살표 670"/>
            <p:cNvSpPr/>
            <p:nvPr/>
          </p:nvSpPr>
          <p:spPr bwMode="auto">
            <a:xfrm rot="10800000">
              <a:off x="4601661" y="6444678"/>
              <a:ext cx="1308435" cy="217779"/>
            </a:xfrm>
            <a:prstGeom prst="uturnArrow">
              <a:avLst>
                <a:gd name="adj1" fmla="val 29374"/>
                <a:gd name="adj2" fmla="val 25000"/>
                <a:gd name="adj3" fmla="val 32290"/>
                <a:gd name="adj4" fmla="val 48124"/>
                <a:gd name="adj5" fmla="val 100000"/>
              </a:avLst>
            </a:prstGeom>
            <a:solidFill>
              <a:srgbClr val="92D050"/>
            </a:solidFill>
            <a:ln w="3175" cap="flat" cmpd="sng" algn="ctr">
              <a:solidFill>
                <a:srgbClr val="565656">
                  <a:lumMod val="60000"/>
                  <a:lumOff val="40000"/>
                </a:srgbClr>
              </a:solidFill>
              <a:prstDash val="solid"/>
            </a:ln>
            <a:effectLst>
              <a:outerShdw blurRad="63500" algn="ctr" rotWithShape="0">
                <a:prstClr val="black">
                  <a:alpha val="30000"/>
                </a:prstClr>
              </a:outerShdw>
            </a:effectLst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672" name="TextBox 671"/>
            <p:cNvSpPr txBox="1"/>
            <p:nvPr/>
          </p:nvSpPr>
          <p:spPr>
            <a:xfrm flipH="1">
              <a:off x="5195212" y="6579017"/>
              <a:ext cx="169208" cy="9233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altLang="ko-KR" sz="600" dirty="0" smtClean="0"/>
                <a:t>TC</a:t>
              </a:r>
              <a:endParaRPr lang="ko-KR" altLang="en-US" sz="600" dirty="0" smtClean="0"/>
            </a:p>
          </p:txBody>
        </p:sp>
        <p:sp>
          <p:nvSpPr>
            <p:cNvPr id="673" name="오른쪽 화살표 672"/>
            <p:cNvSpPr/>
            <p:nvPr/>
          </p:nvSpPr>
          <p:spPr bwMode="auto">
            <a:xfrm>
              <a:off x="6095811" y="6196180"/>
              <a:ext cx="1708777" cy="156647"/>
            </a:xfrm>
            <a:prstGeom prst="rightArrow">
              <a:avLst/>
            </a:prstGeom>
            <a:solidFill>
              <a:srgbClr val="92D050"/>
            </a:solidFill>
            <a:ln w="3175" cap="flat" cmpd="sng" algn="ctr">
              <a:solidFill>
                <a:schemeClr val="accent1"/>
              </a:solidFill>
              <a:prstDash val="solid"/>
            </a:ln>
            <a:effectLst>
              <a:outerShdw blurRad="63500" algn="ctr" rotWithShape="0">
                <a:prstClr val="black">
                  <a:alpha val="30000"/>
                </a:prstClr>
              </a:outerShdw>
            </a:effectLst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674" name="TextBox 673"/>
            <p:cNvSpPr txBox="1"/>
            <p:nvPr/>
          </p:nvSpPr>
          <p:spPr>
            <a:xfrm flipH="1">
              <a:off x="6888969" y="6233969"/>
              <a:ext cx="169208" cy="9233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altLang="ko-KR" sz="600" dirty="0" smtClean="0"/>
                <a:t>UR</a:t>
              </a:r>
              <a:endParaRPr lang="ko-KR" altLang="en-US" sz="600" dirty="0" smtClean="0"/>
            </a:p>
          </p:txBody>
        </p:sp>
        <p:sp>
          <p:nvSpPr>
            <p:cNvPr id="675" name="TextBox 674"/>
            <p:cNvSpPr txBox="1"/>
            <p:nvPr/>
          </p:nvSpPr>
          <p:spPr>
            <a:xfrm>
              <a:off x="219869" y="5214526"/>
              <a:ext cx="755241" cy="9233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algn="l"/>
              <a:r>
                <a:rPr lang="ko-KR" altLang="en-US" sz="600" b="1" dirty="0" err="1" smtClean="0"/>
                <a:t>그룹망</a:t>
              </a:r>
              <a:r>
                <a:rPr lang="en-US" altLang="ko-KR" sz="600" b="1" dirty="0" smtClean="0"/>
                <a:t>95.2.2.41</a:t>
              </a:r>
              <a:endParaRPr lang="ko-KR" altLang="en-US" sz="600" b="1" dirty="0" smtClean="0"/>
            </a:p>
          </p:txBody>
        </p:sp>
        <p:sp>
          <p:nvSpPr>
            <p:cNvPr id="676" name="직사각형 675"/>
            <p:cNvSpPr/>
            <p:nvPr/>
          </p:nvSpPr>
          <p:spPr>
            <a:xfrm>
              <a:off x="300333" y="5341228"/>
              <a:ext cx="624111" cy="2294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 dirty="0"/>
            </a:p>
          </p:txBody>
        </p:sp>
        <p:sp>
          <p:nvSpPr>
            <p:cNvPr id="677" name="모서리가 둥근 직사각형 676"/>
            <p:cNvSpPr/>
            <p:nvPr/>
          </p:nvSpPr>
          <p:spPr>
            <a:xfrm>
              <a:off x="376365" y="5366160"/>
              <a:ext cx="445122" cy="191092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ko-KR" altLang="en-US" sz="600" b="1" dirty="0" smtClean="0">
                  <a:solidFill>
                    <a:schemeClr val="tx1"/>
                  </a:solidFill>
                </a:rPr>
                <a:t>통합 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HRS Broker</a:t>
              </a:r>
            </a:p>
          </p:txBody>
        </p:sp>
        <p:cxnSp>
          <p:nvCxnSpPr>
            <p:cNvPr id="678" name="직선 연결선 677"/>
            <p:cNvCxnSpPr>
              <a:stCxn id="383" idx="2"/>
              <a:endCxn id="410" idx="0"/>
            </p:cNvCxnSpPr>
            <p:nvPr/>
          </p:nvCxnSpPr>
          <p:spPr>
            <a:xfrm>
              <a:off x="1104243" y="4731576"/>
              <a:ext cx="617128" cy="315772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9" name="직사각형 678"/>
            <p:cNvSpPr/>
            <p:nvPr/>
          </p:nvSpPr>
          <p:spPr>
            <a:xfrm>
              <a:off x="182077" y="1340768"/>
              <a:ext cx="862195" cy="9360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 dirty="0"/>
            </a:p>
          </p:txBody>
        </p:sp>
        <p:sp>
          <p:nvSpPr>
            <p:cNvPr id="680" name="모서리가 둥근 직사각형 679"/>
            <p:cNvSpPr/>
            <p:nvPr/>
          </p:nvSpPr>
          <p:spPr>
            <a:xfrm>
              <a:off x="225648" y="1406826"/>
              <a:ext cx="779955" cy="104017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ko-KR" altLang="en-US" sz="600" b="1" dirty="0" smtClean="0">
                  <a:solidFill>
                    <a:schemeClr val="tx1"/>
                  </a:solidFill>
                </a:rPr>
                <a:t>승인공통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(ATC)</a:t>
              </a:r>
            </a:p>
          </p:txBody>
        </p:sp>
        <p:sp>
          <p:nvSpPr>
            <p:cNvPr id="681" name="모서리가 둥근 직사각형 680"/>
            <p:cNvSpPr/>
            <p:nvPr/>
          </p:nvSpPr>
          <p:spPr>
            <a:xfrm>
              <a:off x="225648" y="1556489"/>
              <a:ext cx="779955" cy="104017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ko-KR" altLang="en-US" sz="600" b="1" dirty="0" smtClean="0">
                  <a:solidFill>
                    <a:schemeClr val="tx1"/>
                  </a:solidFill>
                </a:rPr>
                <a:t>고객관리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(CUS)</a:t>
              </a:r>
            </a:p>
          </p:txBody>
        </p:sp>
        <p:sp>
          <p:nvSpPr>
            <p:cNvPr id="682" name="모서리가 둥근 직사각형 681"/>
            <p:cNvSpPr/>
            <p:nvPr/>
          </p:nvSpPr>
          <p:spPr>
            <a:xfrm>
              <a:off x="225648" y="1693256"/>
              <a:ext cx="779955" cy="104017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ko-KR" altLang="en-US" sz="600" b="1" dirty="0" err="1" smtClean="0">
                  <a:solidFill>
                    <a:schemeClr val="tx1"/>
                  </a:solidFill>
                </a:rPr>
                <a:t>이메일발송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(EHU)</a:t>
              </a:r>
            </a:p>
          </p:txBody>
        </p:sp>
        <p:sp>
          <p:nvSpPr>
            <p:cNvPr id="683" name="모서리가 둥근 직사각형 682"/>
            <p:cNvSpPr/>
            <p:nvPr/>
          </p:nvSpPr>
          <p:spPr>
            <a:xfrm>
              <a:off x="225648" y="1837851"/>
              <a:ext cx="779955" cy="104017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IT-SMART(IT1)</a:t>
              </a:r>
            </a:p>
          </p:txBody>
        </p:sp>
        <p:sp>
          <p:nvSpPr>
            <p:cNvPr id="684" name="모서리가 둥근 직사각형 683"/>
            <p:cNvSpPr/>
            <p:nvPr/>
          </p:nvSpPr>
          <p:spPr>
            <a:xfrm>
              <a:off x="225648" y="1979031"/>
              <a:ext cx="779955" cy="104017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ko-KR" altLang="en-US" sz="600" b="1" dirty="0" smtClean="0">
                  <a:solidFill>
                    <a:schemeClr val="tx1"/>
                  </a:solidFill>
                </a:rPr>
                <a:t>매출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(SAL)</a:t>
              </a:r>
            </a:p>
          </p:txBody>
        </p:sp>
        <p:sp>
          <p:nvSpPr>
            <p:cNvPr id="685" name="모서리가 둥근 직사각형 684"/>
            <p:cNvSpPr/>
            <p:nvPr/>
          </p:nvSpPr>
          <p:spPr>
            <a:xfrm>
              <a:off x="225648" y="2118318"/>
              <a:ext cx="779955" cy="104017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SMS</a:t>
              </a:r>
              <a:r>
                <a:rPr lang="ko-KR" altLang="en-US" sz="600" b="1" dirty="0" smtClean="0">
                  <a:solidFill>
                    <a:schemeClr val="tx1"/>
                  </a:solidFill>
                </a:rPr>
                <a:t>발송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(SHU)</a:t>
              </a:r>
            </a:p>
          </p:txBody>
        </p:sp>
        <p:sp>
          <p:nvSpPr>
            <p:cNvPr id="686" name="모서리가 둥근 직사각형 685"/>
            <p:cNvSpPr/>
            <p:nvPr/>
          </p:nvSpPr>
          <p:spPr>
            <a:xfrm>
              <a:off x="1208584" y="1390291"/>
              <a:ext cx="745554" cy="104017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ko-KR" altLang="en-US" sz="600" b="1" dirty="0" smtClean="0">
                  <a:solidFill>
                    <a:schemeClr val="tx1"/>
                  </a:solidFill>
                </a:rPr>
                <a:t>홈페이지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(HPP)</a:t>
              </a:r>
            </a:p>
          </p:txBody>
        </p:sp>
        <p:sp>
          <p:nvSpPr>
            <p:cNvPr id="687" name="모서리가 둥근 직사각형 686"/>
            <p:cNvSpPr/>
            <p:nvPr/>
          </p:nvSpPr>
          <p:spPr>
            <a:xfrm>
              <a:off x="1208584" y="1539954"/>
              <a:ext cx="745554" cy="104017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IT</a:t>
              </a:r>
              <a:r>
                <a:rPr lang="ko-KR" altLang="en-US" sz="600" b="1" dirty="0" err="1" smtClean="0">
                  <a:solidFill>
                    <a:schemeClr val="tx1"/>
                  </a:solidFill>
                </a:rPr>
                <a:t>거버넌스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(ICT)</a:t>
              </a:r>
            </a:p>
          </p:txBody>
        </p:sp>
        <p:sp>
          <p:nvSpPr>
            <p:cNvPr id="688" name="모서리가 둥근 직사각형 687"/>
            <p:cNvSpPr/>
            <p:nvPr/>
          </p:nvSpPr>
          <p:spPr>
            <a:xfrm>
              <a:off x="1208584" y="1676721"/>
              <a:ext cx="745554" cy="104017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ko-KR" altLang="en-US" sz="600" b="1" dirty="0" err="1" smtClean="0">
                  <a:solidFill>
                    <a:schemeClr val="tx1"/>
                  </a:solidFill>
                </a:rPr>
                <a:t>스마트폰앱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(SO1)</a:t>
              </a:r>
            </a:p>
          </p:txBody>
        </p:sp>
        <p:sp>
          <p:nvSpPr>
            <p:cNvPr id="689" name="모서리가 둥근 직사각형 688"/>
            <p:cNvSpPr/>
            <p:nvPr/>
          </p:nvSpPr>
          <p:spPr>
            <a:xfrm>
              <a:off x="1208584" y="1821316"/>
              <a:ext cx="745554" cy="104017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ko-KR" altLang="en-US" sz="600" b="1" dirty="0" smtClean="0">
                  <a:solidFill>
                    <a:schemeClr val="tx1"/>
                  </a:solidFill>
                </a:rPr>
                <a:t>고객상담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(CUC)</a:t>
              </a:r>
            </a:p>
          </p:txBody>
        </p:sp>
        <p:sp>
          <p:nvSpPr>
            <p:cNvPr id="690" name="모서리가 둥근 직사각형 689"/>
            <p:cNvSpPr/>
            <p:nvPr/>
          </p:nvSpPr>
          <p:spPr>
            <a:xfrm>
              <a:off x="1208584" y="1962496"/>
              <a:ext cx="745554" cy="104017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ko-KR" altLang="en-US" sz="600" b="1" dirty="0" err="1" smtClean="0">
                  <a:solidFill>
                    <a:schemeClr val="tx1"/>
                  </a:solidFill>
                </a:rPr>
                <a:t>외주쓰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(ETM)</a:t>
              </a:r>
            </a:p>
          </p:txBody>
        </p:sp>
        <p:sp>
          <p:nvSpPr>
            <p:cNvPr id="691" name="모서리가 둥근 직사각형 690"/>
            <p:cNvSpPr/>
            <p:nvPr/>
          </p:nvSpPr>
          <p:spPr>
            <a:xfrm>
              <a:off x="1208584" y="2101783"/>
              <a:ext cx="745554" cy="104017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ko-KR" altLang="en-US" sz="600" b="1" dirty="0" smtClean="0">
                  <a:solidFill>
                    <a:schemeClr val="tx1"/>
                  </a:solidFill>
                </a:rPr>
                <a:t>구 </a:t>
              </a:r>
              <a:r>
                <a:rPr lang="ko-KR" altLang="en-US" sz="600" b="1" dirty="0" err="1" smtClean="0">
                  <a:solidFill>
                    <a:schemeClr val="tx1"/>
                  </a:solidFill>
                </a:rPr>
                <a:t>웨딩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(WDD)</a:t>
              </a:r>
            </a:p>
          </p:txBody>
        </p:sp>
        <p:cxnSp>
          <p:nvCxnSpPr>
            <p:cNvPr id="692" name="직선 연결선 691"/>
            <p:cNvCxnSpPr>
              <a:stCxn id="705" idx="0"/>
              <a:endCxn id="440" idx="2"/>
            </p:cNvCxnSpPr>
            <p:nvPr/>
          </p:nvCxnSpPr>
          <p:spPr>
            <a:xfrm flipV="1">
              <a:off x="1559318" y="5476802"/>
              <a:ext cx="163119" cy="44201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3" name="모서리가 둥근 직사각형 692"/>
            <p:cNvSpPr/>
            <p:nvPr/>
          </p:nvSpPr>
          <p:spPr>
            <a:xfrm>
              <a:off x="220796" y="5908688"/>
              <a:ext cx="801252" cy="527173"/>
            </a:xfrm>
            <a:prstGeom prst="roundRect">
              <a:avLst>
                <a:gd name="adj" fmla="val 9551"/>
              </a:avLst>
            </a:prstGeom>
            <a:solidFill>
              <a:schemeClr val="accent6">
                <a:lumMod val="20000"/>
                <a:lumOff val="80000"/>
                <a:alpha val="7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94" name="TextBox 693"/>
            <p:cNvSpPr txBox="1"/>
            <p:nvPr/>
          </p:nvSpPr>
          <p:spPr>
            <a:xfrm>
              <a:off x="198680" y="5939465"/>
              <a:ext cx="865888" cy="18466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algn="ctr"/>
              <a:r>
                <a:rPr lang="en-US" altLang="ko-KR" sz="600" b="1" dirty="0" err="1" smtClean="0"/>
                <a:t>Allat</a:t>
              </a:r>
              <a:endParaRPr lang="en-US" altLang="ko-KR" sz="600" b="1" dirty="0" smtClean="0"/>
            </a:p>
            <a:p>
              <a:pPr algn="ctr"/>
              <a:r>
                <a:rPr lang="en-US" altLang="ko-KR" sz="600" b="1" dirty="0" smtClean="0"/>
                <a:t>210.118.112.128</a:t>
              </a:r>
              <a:endParaRPr lang="ko-KR" altLang="en-US" sz="600" b="1" dirty="0" smtClean="0"/>
            </a:p>
          </p:txBody>
        </p:sp>
        <p:sp>
          <p:nvSpPr>
            <p:cNvPr id="695" name="직사각형 694"/>
            <p:cNvSpPr/>
            <p:nvPr/>
          </p:nvSpPr>
          <p:spPr>
            <a:xfrm>
              <a:off x="327522" y="6183285"/>
              <a:ext cx="624111" cy="2294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 dirty="0"/>
            </a:p>
          </p:txBody>
        </p:sp>
        <p:sp>
          <p:nvSpPr>
            <p:cNvPr id="696" name="모서리가 둥근 직사각형 695"/>
            <p:cNvSpPr/>
            <p:nvPr/>
          </p:nvSpPr>
          <p:spPr>
            <a:xfrm>
              <a:off x="403554" y="6208217"/>
              <a:ext cx="445122" cy="191092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err="1" smtClean="0">
                  <a:solidFill>
                    <a:schemeClr val="tx1"/>
                  </a:solidFill>
                </a:rPr>
                <a:t>allat</a:t>
              </a:r>
              <a:endParaRPr lang="en-US" altLang="ko-KR" sz="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697" name="모서리가 둥근 직사각형 696"/>
            <p:cNvSpPr/>
            <p:nvPr/>
          </p:nvSpPr>
          <p:spPr>
            <a:xfrm>
              <a:off x="1950057" y="4419400"/>
              <a:ext cx="504056" cy="216024"/>
            </a:xfrm>
            <a:prstGeom prst="roundRect">
              <a:avLst>
                <a:gd name="adj" fmla="val 8248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 anchorCtr="0"/>
            <a:lstStyle/>
            <a:p>
              <a:pPr algn="ctr"/>
              <a:r>
                <a:rPr lang="ko-KR" altLang="en-US" sz="600" b="1" dirty="0" smtClean="0">
                  <a:solidFill>
                    <a:schemeClr val="tx1"/>
                  </a:solidFill>
                </a:rPr>
                <a:t>방화벽</a:t>
              </a:r>
              <a:endParaRPr lang="en-US" altLang="ko-KR" sz="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(NAT)</a:t>
              </a:r>
            </a:p>
          </p:txBody>
        </p:sp>
        <p:cxnSp>
          <p:nvCxnSpPr>
            <p:cNvPr id="698" name="직선 연결선 697"/>
            <p:cNvCxnSpPr>
              <a:stCxn id="694" idx="0"/>
              <a:endCxn id="440" idx="2"/>
            </p:cNvCxnSpPr>
            <p:nvPr/>
          </p:nvCxnSpPr>
          <p:spPr>
            <a:xfrm flipV="1">
              <a:off x="631624" y="5476802"/>
              <a:ext cx="1090813" cy="462663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9" name="직사각형 698"/>
            <p:cNvSpPr/>
            <p:nvPr/>
          </p:nvSpPr>
          <p:spPr>
            <a:xfrm>
              <a:off x="1182677" y="4005064"/>
              <a:ext cx="791550" cy="367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 dirty="0"/>
            </a:p>
          </p:txBody>
        </p:sp>
        <p:sp>
          <p:nvSpPr>
            <p:cNvPr id="700" name="모서리가 둥근 직사각형 699"/>
            <p:cNvSpPr/>
            <p:nvPr/>
          </p:nvSpPr>
          <p:spPr>
            <a:xfrm>
              <a:off x="1224277" y="4066678"/>
              <a:ext cx="709157" cy="258297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ko-KR" altLang="en-US" sz="600" b="1" dirty="0" smtClean="0">
                  <a:solidFill>
                    <a:schemeClr val="tx1"/>
                  </a:solidFill>
                </a:rPr>
                <a:t>온라인 결제</a:t>
              </a:r>
              <a:endParaRPr lang="en-US" altLang="ko-KR" sz="600" b="1" dirty="0" smtClean="0">
                <a:solidFill>
                  <a:schemeClr val="tx1"/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(OCSP</a:t>
              </a:r>
              <a:r>
                <a:rPr lang="ko-KR" altLang="en-US" sz="600" b="1" dirty="0" smtClean="0">
                  <a:solidFill>
                    <a:schemeClr val="tx1"/>
                  </a:solidFill>
                </a:rPr>
                <a:t>데몬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701" name="직사각형 700"/>
            <p:cNvSpPr/>
            <p:nvPr/>
          </p:nvSpPr>
          <p:spPr>
            <a:xfrm>
              <a:off x="1369497" y="4444648"/>
              <a:ext cx="415151" cy="13835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600" dirty="0" smtClean="0">
                  <a:solidFill>
                    <a:schemeClr val="tx1"/>
                  </a:solidFill>
                </a:rPr>
                <a:t>L4</a:t>
              </a:r>
            </a:p>
          </p:txBody>
        </p:sp>
        <p:cxnSp>
          <p:nvCxnSpPr>
            <p:cNvPr id="702" name="직선 연결선 701"/>
            <p:cNvCxnSpPr>
              <a:stCxn id="699" idx="2"/>
              <a:endCxn id="701" idx="0"/>
            </p:cNvCxnSpPr>
            <p:nvPr/>
          </p:nvCxnSpPr>
          <p:spPr>
            <a:xfrm flipH="1">
              <a:off x="1577073" y="4372640"/>
              <a:ext cx="1379" cy="72008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직선 연결선 702"/>
            <p:cNvCxnSpPr>
              <a:stCxn id="748" idx="3"/>
              <a:endCxn id="441" idx="1"/>
            </p:cNvCxnSpPr>
            <p:nvPr/>
          </p:nvCxnSpPr>
          <p:spPr>
            <a:xfrm>
              <a:off x="2721727" y="3319671"/>
              <a:ext cx="682875" cy="137417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직선 연결선 703"/>
            <p:cNvCxnSpPr>
              <a:stCxn id="501" idx="0"/>
              <a:endCxn id="658" idx="2"/>
            </p:cNvCxnSpPr>
            <p:nvPr/>
          </p:nvCxnSpPr>
          <p:spPr>
            <a:xfrm flipV="1">
              <a:off x="601913" y="4320279"/>
              <a:ext cx="5889" cy="43515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5" name="모서리가 둥근 직사각형 704"/>
            <p:cNvSpPr/>
            <p:nvPr/>
          </p:nvSpPr>
          <p:spPr>
            <a:xfrm>
              <a:off x="1158692" y="5918812"/>
              <a:ext cx="801252" cy="527173"/>
            </a:xfrm>
            <a:prstGeom prst="roundRect">
              <a:avLst>
                <a:gd name="adj" fmla="val 9551"/>
              </a:avLst>
            </a:prstGeom>
            <a:solidFill>
              <a:schemeClr val="accent6">
                <a:lumMod val="20000"/>
                <a:lumOff val="80000"/>
                <a:alpha val="7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06" name="TextBox 705"/>
            <p:cNvSpPr txBox="1"/>
            <p:nvPr/>
          </p:nvSpPr>
          <p:spPr>
            <a:xfrm>
              <a:off x="1136576" y="5949589"/>
              <a:ext cx="865888" cy="18466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algn="ctr"/>
              <a:r>
                <a:rPr lang="ko-KR" altLang="en-US" sz="600" b="1" dirty="0" err="1" smtClean="0"/>
                <a:t>굿스플로</a:t>
              </a:r>
              <a:r>
                <a:rPr lang="ko-KR" altLang="en-US" sz="600" b="1" dirty="0" smtClean="0"/>
                <a:t> </a:t>
              </a:r>
              <a:r>
                <a:rPr lang="en-US" altLang="ko-KR" sz="600" b="1" dirty="0" smtClean="0"/>
                <a:t>IDC</a:t>
              </a:r>
            </a:p>
            <a:p>
              <a:pPr algn="ctr"/>
              <a:r>
                <a:rPr lang="en-US" altLang="ko-KR" sz="600" b="1" dirty="0" smtClean="0"/>
                <a:t>218.145.69.18</a:t>
              </a:r>
              <a:endParaRPr lang="ko-KR" altLang="en-US" sz="600" b="1" dirty="0" smtClean="0"/>
            </a:p>
          </p:txBody>
        </p:sp>
        <p:sp>
          <p:nvSpPr>
            <p:cNvPr id="707" name="직사각형 706"/>
            <p:cNvSpPr/>
            <p:nvPr/>
          </p:nvSpPr>
          <p:spPr>
            <a:xfrm>
              <a:off x="1265418" y="6193409"/>
              <a:ext cx="624111" cy="2294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 dirty="0"/>
            </a:p>
          </p:txBody>
        </p:sp>
        <p:sp>
          <p:nvSpPr>
            <p:cNvPr id="708" name="모서리가 둥근 직사각형 707"/>
            <p:cNvSpPr/>
            <p:nvPr/>
          </p:nvSpPr>
          <p:spPr>
            <a:xfrm>
              <a:off x="1341450" y="6218341"/>
              <a:ext cx="445122" cy="191092"/>
            </a:xfrm>
            <a:prstGeom prst="roundRect">
              <a:avLst>
                <a:gd name="adj" fmla="val 8248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err="1" smtClean="0">
                  <a:solidFill>
                    <a:schemeClr val="tx1"/>
                  </a:solidFill>
                </a:rPr>
                <a:t>goodsflow</a:t>
              </a:r>
              <a:endParaRPr lang="en-US" altLang="ko-KR" sz="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09" name="모서리가 둥근 직사각형 708"/>
            <p:cNvSpPr/>
            <p:nvPr/>
          </p:nvSpPr>
          <p:spPr>
            <a:xfrm>
              <a:off x="225756" y="3612436"/>
              <a:ext cx="779955" cy="104017"/>
            </a:xfrm>
            <a:prstGeom prst="roundRect">
              <a:avLst>
                <a:gd name="adj" fmla="val 8248"/>
              </a:avLst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ko-KR" altLang="en-US" sz="600" b="1" dirty="0" err="1" smtClean="0">
                  <a:solidFill>
                    <a:schemeClr val="tx1"/>
                  </a:solidFill>
                </a:rPr>
                <a:t>이지웰페어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(ESW)</a:t>
              </a:r>
            </a:p>
          </p:txBody>
        </p:sp>
        <p:sp>
          <p:nvSpPr>
            <p:cNvPr id="710" name="모서리가 둥근 직사각형 709"/>
            <p:cNvSpPr/>
            <p:nvPr/>
          </p:nvSpPr>
          <p:spPr>
            <a:xfrm>
              <a:off x="225756" y="3757031"/>
              <a:ext cx="779955" cy="104017"/>
            </a:xfrm>
            <a:prstGeom prst="roundRect">
              <a:avLst>
                <a:gd name="adj" fmla="val 8248"/>
              </a:avLst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ko-KR" altLang="en-US" sz="600" b="1" dirty="0" err="1" smtClean="0">
                  <a:solidFill>
                    <a:schemeClr val="tx1"/>
                  </a:solidFill>
                </a:rPr>
                <a:t>리빙프라자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(LVP)</a:t>
              </a:r>
            </a:p>
          </p:txBody>
        </p:sp>
        <p:sp>
          <p:nvSpPr>
            <p:cNvPr id="711" name="모서리가 둥근 직사각형 710"/>
            <p:cNvSpPr/>
            <p:nvPr/>
          </p:nvSpPr>
          <p:spPr>
            <a:xfrm>
              <a:off x="1148709" y="3617744"/>
              <a:ext cx="779955" cy="104017"/>
            </a:xfrm>
            <a:prstGeom prst="roundRect">
              <a:avLst>
                <a:gd name="adj" fmla="val 8248"/>
              </a:avLst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ko-KR" altLang="en-US" sz="600" b="1" dirty="0" err="1" smtClean="0">
                  <a:solidFill>
                    <a:schemeClr val="tx1"/>
                  </a:solidFill>
                </a:rPr>
                <a:t>세메시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(SES)</a:t>
              </a:r>
            </a:p>
          </p:txBody>
        </p:sp>
        <p:sp>
          <p:nvSpPr>
            <p:cNvPr id="712" name="모서리가 둥근 직사각형 711"/>
            <p:cNvSpPr/>
            <p:nvPr/>
          </p:nvSpPr>
          <p:spPr>
            <a:xfrm>
              <a:off x="1148709" y="3757031"/>
              <a:ext cx="779955" cy="104017"/>
            </a:xfrm>
            <a:prstGeom prst="roundRect">
              <a:avLst>
                <a:gd name="adj" fmla="val 8248"/>
              </a:avLst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ko-KR" altLang="en-US" sz="600" b="1" dirty="0" err="1" smtClean="0">
                  <a:solidFill>
                    <a:schemeClr val="tx1"/>
                  </a:solidFill>
                </a:rPr>
                <a:t>삼성스테코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(STC)</a:t>
              </a:r>
            </a:p>
          </p:txBody>
        </p:sp>
        <p:sp>
          <p:nvSpPr>
            <p:cNvPr id="713" name="직사각형 712"/>
            <p:cNvSpPr/>
            <p:nvPr/>
          </p:nvSpPr>
          <p:spPr>
            <a:xfrm>
              <a:off x="187805" y="2717630"/>
              <a:ext cx="285062" cy="7417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EAI</a:t>
              </a:r>
            </a:p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(MFT)</a:t>
              </a:r>
              <a:endParaRPr lang="ko-KR" alt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714" name="직사각형 713"/>
            <p:cNvSpPr/>
            <p:nvPr/>
          </p:nvSpPr>
          <p:spPr>
            <a:xfrm>
              <a:off x="486513" y="2708920"/>
              <a:ext cx="1498522" cy="7504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 dirty="0"/>
            </a:p>
          </p:txBody>
        </p:sp>
        <p:sp>
          <p:nvSpPr>
            <p:cNvPr id="715" name="모서리가 둥근 직사각형 714"/>
            <p:cNvSpPr/>
            <p:nvPr/>
          </p:nvSpPr>
          <p:spPr>
            <a:xfrm>
              <a:off x="510937" y="2739677"/>
              <a:ext cx="697648" cy="104017"/>
            </a:xfrm>
            <a:prstGeom prst="roundRect">
              <a:avLst>
                <a:gd name="adj" fmla="val 8248"/>
              </a:avLst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ko-KR" altLang="en-US" sz="600" b="1" dirty="0" smtClean="0">
                  <a:solidFill>
                    <a:schemeClr val="tx1"/>
                  </a:solidFill>
                </a:rPr>
                <a:t>영업회계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(ACC)</a:t>
              </a:r>
            </a:p>
          </p:txBody>
        </p:sp>
        <p:sp>
          <p:nvSpPr>
            <p:cNvPr id="716" name="모서리가 둥근 직사각형 715"/>
            <p:cNvSpPr/>
            <p:nvPr/>
          </p:nvSpPr>
          <p:spPr>
            <a:xfrm>
              <a:off x="510937" y="2876444"/>
              <a:ext cx="697648" cy="104017"/>
            </a:xfrm>
            <a:prstGeom prst="roundRect">
              <a:avLst>
                <a:gd name="adj" fmla="val 8248"/>
              </a:avLst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ko-KR" altLang="en-US" sz="600" b="1" dirty="0" smtClean="0">
                  <a:solidFill>
                    <a:schemeClr val="tx1"/>
                  </a:solidFill>
                </a:rPr>
                <a:t>청구입금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(BNP)</a:t>
              </a:r>
            </a:p>
          </p:txBody>
        </p:sp>
        <p:sp>
          <p:nvSpPr>
            <p:cNvPr id="717" name="모서리가 둥근 직사각형 716"/>
            <p:cNvSpPr/>
            <p:nvPr/>
          </p:nvSpPr>
          <p:spPr>
            <a:xfrm>
              <a:off x="510937" y="3021039"/>
              <a:ext cx="697648" cy="104017"/>
            </a:xfrm>
            <a:prstGeom prst="roundRect">
              <a:avLst>
                <a:gd name="adj" fmla="val 8248"/>
              </a:avLst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ko-KR" altLang="en-US" sz="600" b="1" dirty="0" smtClean="0">
                  <a:solidFill>
                    <a:schemeClr val="tx1"/>
                  </a:solidFill>
                </a:rPr>
                <a:t>고객관리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(CUS)</a:t>
              </a:r>
            </a:p>
          </p:txBody>
        </p:sp>
        <p:sp>
          <p:nvSpPr>
            <p:cNvPr id="718" name="모서리가 둥근 직사각형 717"/>
            <p:cNvSpPr/>
            <p:nvPr/>
          </p:nvSpPr>
          <p:spPr>
            <a:xfrm>
              <a:off x="510937" y="3162219"/>
              <a:ext cx="697648" cy="104017"/>
            </a:xfrm>
            <a:prstGeom prst="roundRect">
              <a:avLst>
                <a:gd name="adj" fmla="val 8248"/>
              </a:avLst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ko-KR" altLang="en-US" sz="600" b="1" dirty="0" smtClean="0">
                  <a:solidFill>
                    <a:schemeClr val="tx1"/>
                  </a:solidFill>
                </a:rPr>
                <a:t>매출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(SAL)</a:t>
              </a:r>
            </a:p>
          </p:txBody>
        </p:sp>
        <p:sp>
          <p:nvSpPr>
            <p:cNvPr id="719" name="모서리가 둥근 직사각형 718"/>
            <p:cNvSpPr/>
            <p:nvPr/>
          </p:nvSpPr>
          <p:spPr>
            <a:xfrm>
              <a:off x="510937" y="3301506"/>
              <a:ext cx="697648" cy="104017"/>
            </a:xfrm>
            <a:prstGeom prst="roundRect">
              <a:avLst>
                <a:gd name="adj" fmla="val 8248"/>
              </a:avLst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ko-KR" altLang="en-US" sz="600" b="1" dirty="0" smtClean="0">
                  <a:solidFill>
                    <a:schemeClr val="tx1"/>
                  </a:solidFill>
                </a:rPr>
                <a:t>정산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(STS)</a:t>
              </a:r>
            </a:p>
          </p:txBody>
        </p:sp>
        <p:sp>
          <p:nvSpPr>
            <p:cNvPr id="720" name="모서리가 둥근 직사각형 719"/>
            <p:cNvSpPr/>
            <p:nvPr/>
          </p:nvSpPr>
          <p:spPr>
            <a:xfrm>
              <a:off x="1244671" y="2736770"/>
              <a:ext cx="697648" cy="104017"/>
            </a:xfrm>
            <a:prstGeom prst="roundRect">
              <a:avLst>
                <a:gd name="adj" fmla="val 8248"/>
              </a:avLst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ko-KR" altLang="en-US" sz="600" b="1" dirty="0" smtClean="0">
                  <a:solidFill>
                    <a:schemeClr val="tx1"/>
                  </a:solidFill>
                </a:rPr>
                <a:t>계약관리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(COT)</a:t>
              </a:r>
            </a:p>
          </p:txBody>
        </p:sp>
        <p:sp>
          <p:nvSpPr>
            <p:cNvPr id="721" name="모서리가 둥근 직사각형 720"/>
            <p:cNvSpPr/>
            <p:nvPr/>
          </p:nvSpPr>
          <p:spPr>
            <a:xfrm>
              <a:off x="1244671" y="2873537"/>
              <a:ext cx="697648" cy="104017"/>
            </a:xfrm>
            <a:prstGeom prst="roundRect">
              <a:avLst>
                <a:gd name="adj" fmla="val 8248"/>
              </a:avLst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ko-KR" altLang="en-US" sz="600" b="1" dirty="0" smtClean="0">
                  <a:solidFill>
                    <a:schemeClr val="tx1"/>
                  </a:solidFill>
                </a:rPr>
                <a:t>파트너관리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(PTN)</a:t>
              </a:r>
            </a:p>
          </p:txBody>
        </p:sp>
        <p:sp>
          <p:nvSpPr>
            <p:cNvPr id="722" name="모서리가 둥근 직사각형 721"/>
            <p:cNvSpPr/>
            <p:nvPr/>
          </p:nvSpPr>
          <p:spPr>
            <a:xfrm>
              <a:off x="1244671" y="3018132"/>
              <a:ext cx="697648" cy="104017"/>
            </a:xfrm>
            <a:prstGeom prst="roundRect">
              <a:avLst>
                <a:gd name="adj" fmla="val 8248"/>
              </a:avLst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en-US" altLang="ko-KR" sz="600" b="1" dirty="0" smtClean="0">
                  <a:solidFill>
                    <a:schemeClr val="tx1"/>
                  </a:solidFill>
                </a:rPr>
                <a:t>ADW(ADW)</a:t>
              </a:r>
            </a:p>
          </p:txBody>
        </p:sp>
        <p:sp>
          <p:nvSpPr>
            <p:cNvPr id="723" name="모서리가 둥근 직사각형 722"/>
            <p:cNvSpPr/>
            <p:nvPr/>
          </p:nvSpPr>
          <p:spPr>
            <a:xfrm>
              <a:off x="1244671" y="3159312"/>
              <a:ext cx="697648" cy="104017"/>
            </a:xfrm>
            <a:prstGeom prst="roundRect">
              <a:avLst>
                <a:gd name="adj" fmla="val 8248"/>
              </a:avLst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ko-KR" altLang="en-US" sz="600" b="1" dirty="0" smtClean="0">
                  <a:solidFill>
                    <a:schemeClr val="tx1"/>
                  </a:solidFill>
                </a:rPr>
                <a:t>윤리경영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(AU2)</a:t>
              </a:r>
            </a:p>
          </p:txBody>
        </p:sp>
        <p:sp>
          <p:nvSpPr>
            <p:cNvPr id="724" name="모서리가 둥근 직사각형 723"/>
            <p:cNvSpPr/>
            <p:nvPr/>
          </p:nvSpPr>
          <p:spPr>
            <a:xfrm>
              <a:off x="1244671" y="3298599"/>
              <a:ext cx="697648" cy="104017"/>
            </a:xfrm>
            <a:prstGeom prst="roundRect">
              <a:avLst>
                <a:gd name="adj" fmla="val 8248"/>
              </a:avLst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0" bIns="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ko-KR" altLang="en-US" sz="600" b="1" dirty="0" smtClean="0">
                  <a:solidFill>
                    <a:schemeClr val="tx1"/>
                  </a:solidFill>
                </a:rPr>
                <a:t>쇼핑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-</a:t>
              </a:r>
              <a:r>
                <a:rPr lang="ko-KR" altLang="en-US" sz="600" b="1" dirty="0" smtClean="0">
                  <a:solidFill>
                    <a:schemeClr val="tx1"/>
                  </a:solidFill>
                </a:rPr>
                <a:t>포인트</a:t>
              </a:r>
              <a:r>
                <a:rPr lang="en-US" altLang="ko-KR" sz="600" b="1" dirty="0" smtClean="0">
                  <a:solidFill>
                    <a:schemeClr val="tx1"/>
                  </a:solidFill>
                </a:rPr>
                <a:t>(WP1)</a:t>
              </a:r>
            </a:p>
          </p:txBody>
        </p:sp>
      </p:grpSp>
      <p:sp>
        <p:nvSpPr>
          <p:cNvPr id="754" name="직사각형 753"/>
          <p:cNvSpPr/>
          <p:nvPr/>
        </p:nvSpPr>
        <p:spPr>
          <a:xfrm>
            <a:off x="321278" y="1285104"/>
            <a:ext cx="9249781" cy="4753232"/>
          </a:xfrm>
          <a:prstGeom prst="rect">
            <a:avLst/>
          </a:prstGeom>
          <a:solidFill>
            <a:sysClr val="window" lastClr="FFFFFF">
              <a:lumMod val="95000"/>
              <a:alpha val="13000"/>
            </a:sys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tIns="36000" rIns="36000" bIns="36000" rtlCol="0" anchor="t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altLang="ko-KR" sz="1200" b="1" kern="0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36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텍스트 개체 틀 4"/>
          <p:cNvSpPr txBox="1">
            <a:spLocks/>
          </p:cNvSpPr>
          <p:nvPr/>
        </p:nvSpPr>
        <p:spPr>
          <a:xfrm>
            <a:off x="314576" y="510987"/>
            <a:ext cx="5891819" cy="414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r>
              <a:rPr lang="en-US" altLang="ko-KR" sz="2200" dirty="0">
                <a:latin typeface="+mn-lt"/>
              </a:rPr>
              <a:t>2</a:t>
            </a:r>
            <a:r>
              <a:rPr lang="en-US" altLang="ko-KR" sz="2200" dirty="0" smtClean="0">
                <a:latin typeface="+mn-lt"/>
              </a:rPr>
              <a:t>. </a:t>
            </a:r>
            <a:r>
              <a:rPr lang="ko-KR" altLang="en-US" sz="2200" dirty="0" smtClean="0">
                <a:latin typeface="+mn-lt"/>
              </a:rPr>
              <a:t>성</a:t>
            </a:r>
            <a:r>
              <a:rPr lang="ko-KR" altLang="en-US" sz="2200" dirty="0">
                <a:latin typeface="+mn-lt"/>
              </a:rPr>
              <a:t>능 </a:t>
            </a:r>
            <a:r>
              <a:rPr lang="ko-KR" altLang="en-US" sz="2200" dirty="0" smtClean="0">
                <a:latin typeface="+mn-lt"/>
              </a:rPr>
              <a:t>테스트 환경</a:t>
            </a:r>
            <a:endParaRPr lang="en-US" sz="2200" dirty="0">
              <a:latin typeface="+mn-lt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528632" y="1384599"/>
            <a:ext cx="3644290" cy="431368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tIns="36000" rIns="36000" bIns="36000" rtlCol="0" anchor="t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altLang="ko-KR" sz="1200" b="1" kern="0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4451523" y="1383735"/>
            <a:ext cx="4646061" cy="431368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tIns="36000" rIns="36000" bIns="36000" rtlCol="0" anchor="t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altLang="ko-KR" sz="1200" b="1" kern="0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4705096" y="1744559"/>
            <a:ext cx="1652911" cy="1839042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b="1" kern="0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선택적복지</a:t>
            </a:r>
            <a:r>
              <a:rPr kumimoji="0" lang="ko-KR" altLang="en-US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en-US" altLang="ko-KR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WAS #1</a:t>
            </a:r>
          </a:p>
        </p:txBody>
      </p:sp>
      <p:sp>
        <p:nvSpPr>
          <p:cNvPr id="121" name="직사각형 120"/>
          <p:cNvSpPr/>
          <p:nvPr/>
        </p:nvSpPr>
        <p:spPr>
          <a:xfrm>
            <a:off x="4776914" y="2013180"/>
            <a:ext cx="1509274" cy="152377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lIns="36000" tIns="36000" rIns="36000" bIns="36000" rtlCol="0" anchor="t" anchorCtr="0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altLang="ko-KR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524801" y="1398963"/>
            <a:ext cx="867927" cy="233216"/>
          </a:xfrm>
          <a:prstGeom prst="roundRect">
            <a:avLst/>
          </a:prstGeom>
          <a:solidFill>
            <a:srgbClr val="254061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100" b="1" kern="0" dirty="0" smtClean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DMZ</a:t>
            </a:r>
            <a:endParaRPr kumimoji="0" lang="ko-KR" altLang="en-US" sz="1100" b="1" kern="0" dirty="0" smtClean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4455533" y="1392613"/>
            <a:ext cx="936000" cy="233216"/>
          </a:xfrm>
          <a:prstGeom prst="roundRect">
            <a:avLst/>
          </a:prstGeom>
          <a:solidFill>
            <a:srgbClr val="254061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100" b="1" kern="0" dirty="0" smtClean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WAS/DB</a:t>
            </a:r>
            <a:r>
              <a:rPr kumimoji="0" lang="ko-KR" altLang="en-US" sz="1100" b="1" kern="0" dirty="0" smtClean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존</a:t>
            </a:r>
          </a:p>
        </p:txBody>
      </p:sp>
      <p:sp>
        <p:nvSpPr>
          <p:cNvPr id="129" name="모서리가 둥근 직사각형 128"/>
          <p:cNvSpPr/>
          <p:nvPr/>
        </p:nvSpPr>
        <p:spPr>
          <a:xfrm>
            <a:off x="7084633" y="3790706"/>
            <a:ext cx="1792263" cy="1582266"/>
          </a:xfrm>
          <a:prstGeom prst="roundRect">
            <a:avLst>
              <a:gd name="adj" fmla="val 6315"/>
            </a:avLst>
          </a:prstGeom>
          <a:solidFill>
            <a:srgbClr val="4F81BD">
              <a:alpha val="20000"/>
            </a:srgbClr>
          </a:solidFill>
          <a:ln w="12700" cap="flat" cmpd="sng" algn="ctr">
            <a:solidFill>
              <a:srgbClr val="1F497D"/>
            </a:solidFill>
            <a:prstDash val="dash"/>
          </a:ln>
          <a:effectLst/>
        </p:spPr>
        <p:txBody>
          <a:bodyPr rtlCol="0" anchor="b" anchorCtr="0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b="1" kern="0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cxnSp>
        <p:nvCxnSpPr>
          <p:cNvPr id="130" name="직선 화살표 연결선 129"/>
          <p:cNvCxnSpPr>
            <a:stCxn id="138" idx="2"/>
            <a:endCxn id="134" idx="0"/>
          </p:cNvCxnSpPr>
          <p:nvPr/>
        </p:nvCxnSpPr>
        <p:spPr>
          <a:xfrm>
            <a:off x="889784" y="2652430"/>
            <a:ext cx="0" cy="176490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31" name="Rectangle 298"/>
          <p:cNvSpPr>
            <a:spLocks noChangeArrowheads="1"/>
          </p:cNvSpPr>
          <p:nvPr/>
        </p:nvSpPr>
        <p:spPr bwMode="auto">
          <a:xfrm>
            <a:off x="1392728" y="3112711"/>
            <a:ext cx="504056" cy="334247"/>
          </a:xfrm>
          <a:prstGeom prst="rect">
            <a:avLst/>
          </a:prstGeom>
          <a:solidFill>
            <a:srgbClr val="EAEAEA"/>
          </a:solidFill>
          <a:ln w="19050" algn="ctr">
            <a:solidFill>
              <a:srgbClr val="999999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DMZ</a:t>
            </a:r>
          </a:p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L4 #1, #2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28632" y="3689355"/>
            <a:ext cx="8807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8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부하</a:t>
            </a:r>
            <a:r>
              <a:rPr kumimoji="0" lang="en-US" altLang="ko-KR" sz="8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Agent PC</a:t>
            </a:r>
            <a:endParaRPr kumimoji="0" lang="ko-KR" altLang="en-US" sz="800" b="1" kern="0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grpSp>
        <p:nvGrpSpPr>
          <p:cNvPr id="133" name="그룹 132"/>
          <p:cNvGrpSpPr/>
          <p:nvPr/>
        </p:nvGrpSpPr>
        <p:grpSpPr>
          <a:xfrm>
            <a:off x="672648" y="2828920"/>
            <a:ext cx="434726" cy="860435"/>
            <a:chOff x="539552" y="3145209"/>
            <a:chExt cx="434726" cy="860435"/>
          </a:xfrm>
        </p:grpSpPr>
        <p:pic>
          <p:nvPicPr>
            <p:cNvPr id="134" name="Picture 174" descr="MCj0428957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9552" y="3145209"/>
              <a:ext cx="434272" cy="403235"/>
            </a:xfrm>
            <a:prstGeom prst="rect">
              <a:avLst/>
            </a:prstGeom>
            <a:noFill/>
          </p:spPr>
        </p:pic>
        <p:pic>
          <p:nvPicPr>
            <p:cNvPr id="135" name="Picture 174" descr="MCj0428957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0006" y="3297609"/>
              <a:ext cx="434272" cy="403235"/>
            </a:xfrm>
            <a:prstGeom prst="rect">
              <a:avLst/>
            </a:prstGeom>
            <a:noFill/>
          </p:spPr>
        </p:pic>
        <p:pic>
          <p:nvPicPr>
            <p:cNvPr id="136" name="Picture 174" descr="MCj0428957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0006" y="3450009"/>
              <a:ext cx="434272" cy="403235"/>
            </a:xfrm>
            <a:prstGeom prst="rect">
              <a:avLst/>
            </a:prstGeom>
            <a:noFill/>
          </p:spPr>
        </p:pic>
        <p:pic>
          <p:nvPicPr>
            <p:cNvPr id="137" name="Picture 174" descr="MCj0428957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0006" y="3602409"/>
              <a:ext cx="434272" cy="403235"/>
            </a:xfrm>
            <a:prstGeom prst="rect">
              <a:avLst/>
            </a:prstGeom>
            <a:noFill/>
          </p:spPr>
        </p:pic>
      </p:grpSp>
      <p:pic>
        <p:nvPicPr>
          <p:cNvPr id="138" name="Picture 174" descr="MCj0428957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648" y="2249195"/>
            <a:ext cx="434272" cy="403235"/>
          </a:xfrm>
          <a:prstGeom prst="rect">
            <a:avLst/>
          </a:prstGeom>
          <a:noFill/>
        </p:spPr>
      </p:pic>
      <p:sp>
        <p:nvSpPr>
          <p:cNvPr id="139" name="TextBox 138"/>
          <p:cNvSpPr txBox="1"/>
          <p:nvPr/>
        </p:nvSpPr>
        <p:spPr>
          <a:xfrm>
            <a:off x="583315" y="1961163"/>
            <a:ext cx="880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kern="0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LoadRunner</a:t>
            </a:r>
            <a:endParaRPr kumimoji="0" lang="en-US" altLang="ko-KR" sz="800" b="1" kern="0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Controller PC</a:t>
            </a:r>
            <a:endParaRPr kumimoji="0" lang="ko-KR" altLang="en-US" sz="800" b="1" kern="0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40" name="직사각형 139"/>
          <p:cNvSpPr/>
          <p:nvPr/>
        </p:nvSpPr>
        <p:spPr>
          <a:xfrm>
            <a:off x="7084633" y="1744559"/>
            <a:ext cx="1652911" cy="1060710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b="1" kern="0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선택적복지</a:t>
            </a:r>
            <a:r>
              <a:rPr kumimoji="0" lang="ko-KR" altLang="en-US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en-US" altLang="ko-KR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DB #1/2</a:t>
            </a:r>
          </a:p>
        </p:txBody>
      </p:sp>
      <p:sp>
        <p:nvSpPr>
          <p:cNvPr id="141" name="직사각형 140"/>
          <p:cNvSpPr/>
          <p:nvPr/>
        </p:nvSpPr>
        <p:spPr>
          <a:xfrm>
            <a:off x="7156451" y="2013180"/>
            <a:ext cx="1509274" cy="667482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lIns="36000" tIns="36000" rIns="36000" bIns="36000" rtlCol="0" anchor="t" anchorCtr="0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b="1" kern="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선택적복지</a:t>
            </a:r>
            <a:r>
              <a:rPr kumimoji="0" lang="en-US" altLang="ko-KR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: SV1</a:t>
            </a:r>
          </a:p>
        </p:txBody>
      </p:sp>
      <p:sp>
        <p:nvSpPr>
          <p:cNvPr id="142" name="직사각형 141"/>
          <p:cNvSpPr/>
          <p:nvPr/>
        </p:nvSpPr>
        <p:spPr>
          <a:xfrm>
            <a:off x="7221269" y="2261314"/>
            <a:ext cx="1379639" cy="3240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lIns="36000" tIns="36000" rIns="36000" bIns="36000" rtlCol="0" anchor="ctr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PFLB1</a:t>
            </a:r>
          </a:p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PFLB2</a:t>
            </a:r>
          </a:p>
        </p:txBody>
      </p:sp>
      <p:sp>
        <p:nvSpPr>
          <p:cNvPr id="143" name="모서리가 둥근 직사각형 142"/>
          <p:cNvSpPr/>
          <p:nvPr/>
        </p:nvSpPr>
        <p:spPr>
          <a:xfrm>
            <a:off x="7084633" y="5372972"/>
            <a:ext cx="1792263" cy="233216"/>
          </a:xfrm>
          <a:prstGeom prst="roundRect">
            <a:avLst/>
          </a:prstGeom>
          <a:solidFill>
            <a:srgbClr val="254061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100" b="1" kern="0" dirty="0" smtClean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EAI/MCI/FEP </a:t>
            </a:r>
            <a:r>
              <a:rPr kumimoji="0" lang="ko-KR" altLang="en-US" sz="1100" b="1" kern="0" dirty="0" smtClean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개발</a:t>
            </a:r>
          </a:p>
        </p:txBody>
      </p:sp>
      <p:cxnSp>
        <p:nvCxnSpPr>
          <p:cNvPr id="144" name="직선 화살표 연결선 143"/>
          <p:cNvCxnSpPr>
            <a:endCxn id="131" idx="1"/>
          </p:cNvCxnSpPr>
          <p:nvPr/>
        </p:nvCxnSpPr>
        <p:spPr>
          <a:xfrm>
            <a:off x="1106920" y="3279835"/>
            <a:ext cx="285808" cy="0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46" name="직선 화살표 연결선 145"/>
          <p:cNvCxnSpPr>
            <a:stCxn id="131" idx="3"/>
          </p:cNvCxnSpPr>
          <p:nvPr/>
        </p:nvCxnSpPr>
        <p:spPr>
          <a:xfrm flipV="1">
            <a:off x="1896784" y="2792631"/>
            <a:ext cx="383771" cy="487204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48" name="직선 화살표 연결선 147"/>
          <p:cNvCxnSpPr>
            <a:stCxn id="72" idx="3"/>
            <a:endCxn id="120" idx="1"/>
          </p:cNvCxnSpPr>
          <p:nvPr/>
        </p:nvCxnSpPr>
        <p:spPr>
          <a:xfrm>
            <a:off x="3933466" y="2660615"/>
            <a:ext cx="771630" cy="3465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1" name="직선 화살표 연결선 150"/>
          <p:cNvCxnSpPr>
            <a:stCxn id="120" idx="3"/>
            <a:endCxn id="140" idx="1"/>
          </p:cNvCxnSpPr>
          <p:nvPr/>
        </p:nvCxnSpPr>
        <p:spPr>
          <a:xfrm flipV="1">
            <a:off x="6358007" y="2274914"/>
            <a:ext cx="726626" cy="389166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53" name="직사각형 152"/>
          <p:cNvSpPr/>
          <p:nvPr/>
        </p:nvSpPr>
        <p:spPr>
          <a:xfrm>
            <a:off x="7355022" y="3913929"/>
            <a:ext cx="563949" cy="7190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MCI</a:t>
            </a:r>
            <a:endParaRPr kumimoji="0" lang="ko-KR" altLang="en-US" b="1" u="sng" kern="0" dirty="0" smtClean="0">
              <a:solidFill>
                <a:sysClr val="windowText" lastClr="000000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54" name="Text Box 148"/>
          <p:cNvSpPr txBox="1">
            <a:spLocks noChangeArrowheads="1"/>
          </p:cNvSpPr>
          <p:nvPr/>
        </p:nvSpPr>
        <p:spPr bwMode="auto">
          <a:xfrm>
            <a:off x="7419954" y="4440322"/>
            <a:ext cx="516488" cy="1926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55600" indent="-355600" algn="ctr" defTabSz="914400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900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rPr>
              <a:t>AP DB</a:t>
            </a:r>
            <a:endParaRPr kumimoji="0" lang="en-US" altLang="ko-KR" sz="900" kern="0" dirty="0">
              <a:solidFill>
                <a:sysClr val="windowText" lastClr="000000"/>
              </a:solidFill>
              <a:latin typeface="맑은 고딕"/>
              <a:ea typeface="맑은 고딕" panose="020B0503020000020004" pitchFamily="50" charset="-127"/>
              <a:sym typeface="Wingdings 2" pitchFamily="18" charset="2"/>
            </a:endParaRPr>
          </a:p>
        </p:txBody>
      </p:sp>
      <p:pic>
        <p:nvPicPr>
          <p:cNvPr id="155" name="Picture 99" descr="Picture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4868" y="4141058"/>
            <a:ext cx="276139" cy="31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99" descr="Picture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992" y="4141058"/>
            <a:ext cx="276139" cy="31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" name="직사각형 156"/>
          <p:cNvSpPr/>
          <p:nvPr/>
        </p:nvSpPr>
        <p:spPr>
          <a:xfrm>
            <a:off x="8228132" y="3913928"/>
            <a:ext cx="563949" cy="7190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b="1" u="sng" kern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기간계</a:t>
            </a:r>
            <a:endParaRPr kumimoji="0" lang="ko-KR" altLang="en-US" b="1" u="sng" kern="0" dirty="0" smtClean="0">
              <a:solidFill>
                <a:sysClr val="windowText" lastClr="000000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58" name="Text Box 148"/>
          <p:cNvSpPr txBox="1">
            <a:spLocks noChangeArrowheads="1"/>
          </p:cNvSpPr>
          <p:nvPr/>
        </p:nvSpPr>
        <p:spPr bwMode="auto">
          <a:xfrm>
            <a:off x="8293064" y="4440321"/>
            <a:ext cx="516488" cy="1926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55600" indent="-355600" algn="ctr" defTabSz="914400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900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rPr>
              <a:t>AP DB</a:t>
            </a:r>
            <a:endParaRPr kumimoji="0" lang="en-US" altLang="ko-KR" sz="900" kern="0" dirty="0">
              <a:solidFill>
                <a:sysClr val="windowText" lastClr="000000"/>
              </a:solidFill>
              <a:latin typeface="맑은 고딕"/>
              <a:ea typeface="맑은 고딕" panose="020B0503020000020004" pitchFamily="50" charset="-127"/>
              <a:sym typeface="Wingdings 2" pitchFamily="18" charset="2"/>
            </a:endParaRPr>
          </a:p>
        </p:txBody>
      </p:sp>
      <p:pic>
        <p:nvPicPr>
          <p:cNvPr id="159" name="Picture 99" descr="Picture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7978" y="4141057"/>
            <a:ext cx="276139" cy="31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99" descr="Picture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0102" y="4141057"/>
            <a:ext cx="276139" cy="31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1" name="그룹 160"/>
          <p:cNvGrpSpPr/>
          <p:nvPr/>
        </p:nvGrpSpPr>
        <p:grpSpPr>
          <a:xfrm>
            <a:off x="7364036" y="4697139"/>
            <a:ext cx="581420" cy="597452"/>
            <a:chOff x="7038028" y="4747476"/>
            <a:chExt cx="581420" cy="719089"/>
          </a:xfrm>
        </p:grpSpPr>
        <p:sp>
          <p:nvSpPr>
            <p:cNvPr id="162" name="직사각형 161"/>
            <p:cNvSpPr/>
            <p:nvPr/>
          </p:nvSpPr>
          <p:spPr>
            <a:xfrm>
              <a:off x="7038028" y="4747476"/>
              <a:ext cx="563949" cy="71908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FEP</a:t>
              </a:r>
              <a:endParaRPr kumimoji="0" lang="ko-KR" altLang="en-US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163" name="Text Box 148"/>
            <p:cNvSpPr txBox="1">
              <a:spLocks noChangeArrowheads="1"/>
            </p:cNvSpPr>
            <p:nvPr/>
          </p:nvSpPr>
          <p:spPr bwMode="auto">
            <a:xfrm>
              <a:off x="7102960" y="5273869"/>
              <a:ext cx="516488" cy="1926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9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9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164" name="Picture 99" descr="Picture3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77874" y="4974605"/>
              <a:ext cx="276139" cy="31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" name="Picture 99" descr="Picture3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79998" y="4974605"/>
              <a:ext cx="276139" cy="31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66" name="직선 화살표 연결선 165"/>
          <p:cNvCxnSpPr>
            <a:stCxn id="120" idx="3"/>
            <a:endCxn id="153" idx="1"/>
          </p:cNvCxnSpPr>
          <p:nvPr/>
        </p:nvCxnSpPr>
        <p:spPr>
          <a:xfrm>
            <a:off x="6358007" y="2664080"/>
            <a:ext cx="997015" cy="1609394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67" name="직선 연결선 166"/>
          <p:cNvCxnSpPr>
            <a:stCxn id="153" idx="3"/>
            <a:endCxn id="157" idx="1"/>
          </p:cNvCxnSpPr>
          <p:nvPr/>
        </p:nvCxnSpPr>
        <p:spPr>
          <a:xfrm flipV="1">
            <a:off x="7918971" y="4273473"/>
            <a:ext cx="309161" cy="1"/>
          </a:xfrm>
          <a:prstGeom prst="line">
            <a:avLst/>
          </a:prstGeom>
          <a:noFill/>
          <a:ln w="9525" cap="flat" cmpd="sng" algn="ctr">
            <a:solidFill>
              <a:srgbClr val="F79646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168" name="직선 화살표 연결선 167"/>
          <p:cNvCxnSpPr>
            <a:endCxn id="162" idx="1"/>
          </p:cNvCxnSpPr>
          <p:nvPr/>
        </p:nvCxnSpPr>
        <p:spPr>
          <a:xfrm>
            <a:off x="6367269" y="2714376"/>
            <a:ext cx="996767" cy="2281489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69" name="모서리가 둥근 직사각형 168"/>
          <p:cNvSpPr/>
          <p:nvPr/>
        </p:nvSpPr>
        <p:spPr>
          <a:xfrm>
            <a:off x="7101997" y="2895847"/>
            <a:ext cx="1792263" cy="842312"/>
          </a:xfrm>
          <a:prstGeom prst="roundRect">
            <a:avLst>
              <a:gd name="adj" fmla="val 6315"/>
            </a:avLst>
          </a:prstGeom>
          <a:solidFill>
            <a:srgbClr val="4F81BD">
              <a:alpha val="20000"/>
            </a:srgbClr>
          </a:solidFill>
          <a:ln w="12700" cap="flat" cmpd="sng" algn="ctr">
            <a:solidFill>
              <a:srgbClr val="1F497D"/>
            </a:solidFill>
            <a:prstDash val="dash"/>
          </a:ln>
          <a:effectLst/>
        </p:spPr>
        <p:txBody>
          <a:bodyPr rtlCol="0" anchor="b" anchorCtr="0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b="1" kern="0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7372386" y="2975317"/>
            <a:ext cx="563949" cy="7190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EAI</a:t>
            </a:r>
            <a:endParaRPr kumimoji="0" lang="ko-KR" altLang="en-US" b="1" u="sng" kern="0" dirty="0" smtClean="0">
              <a:solidFill>
                <a:sysClr val="windowText" lastClr="000000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71" name="Text Box 148"/>
          <p:cNvSpPr txBox="1">
            <a:spLocks noChangeArrowheads="1"/>
          </p:cNvSpPr>
          <p:nvPr/>
        </p:nvSpPr>
        <p:spPr bwMode="auto">
          <a:xfrm>
            <a:off x="7437318" y="3501710"/>
            <a:ext cx="516488" cy="1926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55600" indent="-355600" algn="ctr" defTabSz="914400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900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rPr>
              <a:t>AP DB</a:t>
            </a:r>
            <a:endParaRPr kumimoji="0" lang="en-US" altLang="ko-KR" sz="900" kern="0" dirty="0">
              <a:solidFill>
                <a:sysClr val="windowText" lastClr="000000"/>
              </a:solidFill>
              <a:latin typeface="맑은 고딕"/>
              <a:ea typeface="맑은 고딕" panose="020B0503020000020004" pitchFamily="50" charset="-127"/>
              <a:sym typeface="Wingdings 2" pitchFamily="18" charset="2"/>
            </a:endParaRPr>
          </a:p>
        </p:txBody>
      </p:sp>
      <p:pic>
        <p:nvPicPr>
          <p:cNvPr id="172" name="Picture 99" descr="Picture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2232" y="3202446"/>
            <a:ext cx="276139" cy="31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Picture 99" descr="Picture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4356" y="3202446"/>
            <a:ext cx="276139" cy="31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4" name="직선 화살표 연결선 173"/>
          <p:cNvCxnSpPr>
            <a:endCxn id="170" idx="1"/>
          </p:cNvCxnSpPr>
          <p:nvPr/>
        </p:nvCxnSpPr>
        <p:spPr>
          <a:xfrm>
            <a:off x="6375371" y="2670991"/>
            <a:ext cx="997015" cy="663871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78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blackWhite">
          <a:xfrm>
            <a:off x="756134" y="5789765"/>
            <a:ext cx="8341450" cy="2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810" tIns="0" rIns="3810" bIns="0" anchor="t"/>
          <a:lstStyle/>
          <a:p>
            <a:pPr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spc="-50" dirty="0" smtClean="0">
                <a:latin typeface="+mn-ea"/>
                <a:ea typeface="+mn-ea"/>
              </a:rPr>
              <a:t>부하발생 경로 </a:t>
            </a:r>
            <a:r>
              <a:rPr kumimoji="0" lang="en-US" altLang="ko-KR" spc="-50" dirty="0" smtClean="0">
                <a:latin typeface="+mn-ea"/>
                <a:ea typeface="+mn-ea"/>
              </a:rPr>
              <a:t>: </a:t>
            </a:r>
            <a:r>
              <a:rPr kumimoji="0" lang="ko-KR" altLang="en-US" spc="-50" dirty="0" smtClean="0">
                <a:latin typeface="+mn-ea"/>
                <a:ea typeface="+mn-ea"/>
              </a:rPr>
              <a:t>부하</a:t>
            </a:r>
            <a:r>
              <a:rPr kumimoji="0" lang="en-US" altLang="ko-KR" spc="-50" dirty="0" smtClean="0">
                <a:latin typeface="+mn-ea"/>
                <a:ea typeface="+mn-ea"/>
              </a:rPr>
              <a:t>Agent PC(</a:t>
            </a:r>
            <a:r>
              <a:rPr kumimoji="0" lang="en-US" altLang="ko-KR" spc="-50" dirty="0" smtClean="0">
                <a:latin typeface="+mn-ea"/>
                <a:ea typeface="+mn-ea"/>
                <a:sym typeface="Wingdings" panose="05000000000000000000" pitchFamily="2" charset="2"/>
              </a:rPr>
              <a:t>40.226.192.</a:t>
            </a:r>
            <a:r>
              <a:rPr kumimoji="0" lang="en-US" altLang="ko-KR" spc="-50" dirty="0" smtClean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60~63</a:t>
            </a:r>
            <a:r>
              <a:rPr kumimoji="0" lang="en-US" altLang="ko-KR" spc="-50" dirty="0" smtClean="0">
                <a:latin typeface="+mn-ea"/>
                <a:ea typeface="+mn-ea"/>
                <a:sym typeface="Wingdings" panose="05000000000000000000" pitchFamily="2" charset="2"/>
              </a:rPr>
              <a:t>)</a:t>
            </a:r>
            <a:r>
              <a:rPr kumimoji="0" lang="en-US" altLang="ko-KR" spc="-50" dirty="0" smtClean="0">
                <a:latin typeface="+mn-ea"/>
                <a:ea typeface="+mn-ea"/>
              </a:rPr>
              <a:t> </a:t>
            </a:r>
            <a:r>
              <a:rPr kumimoji="0" lang="en-US" altLang="ko-KR" spc="-50" dirty="0" smtClean="0">
                <a:latin typeface="+mn-ea"/>
                <a:ea typeface="+mn-ea"/>
                <a:sym typeface="Wingdings" panose="05000000000000000000" pitchFamily="2" charset="2"/>
              </a:rPr>
              <a:t> DMZ L4(VIP </a:t>
            </a:r>
            <a:r>
              <a:rPr lang="en-US" altLang="ko-KR" dirty="0" smtClean="0">
                <a:latin typeface="+mn-ea"/>
                <a:ea typeface="+mn-ea"/>
              </a:rPr>
              <a:t>40.225.192.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  <a:ea typeface="+mn-ea"/>
              </a:rPr>
              <a:t>46</a:t>
            </a:r>
            <a:r>
              <a:rPr lang="en-US" altLang="ko-KR" dirty="0" smtClean="0">
                <a:latin typeface="+mn-ea"/>
                <a:ea typeface="+mn-ea"/>
              </a:rPr>
              <a:t>(</a:t>
            </a:r>
            <a:r>
              <a:rPr lang="ko-KR" altLang="en-US" dirty="0" smtClean="0">
                <a:latin typeface="+mn-ea"/>
                <a:ea typeface="+mn-ea"/>
              </a:rPr>
              <a:t>온라인</a:t>
            </a:r>
            <a:r>
              <a:rPr lang="en-US" altLang="ko-KR" dirty="0" smtClean="0">
                <a:latin typeface="+mn-ea"/>
                <a:ea typeface="+mn-ea"/>
              </a:rPr>
              <a:t>),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  <a:ea typeface="+mn-ea"/>
              </a:rPr>
              <a:t>51</a:t>
            </a:r>
            <a:r>
              <a:rPr lang="en-US" altLang="ko-KR" dirty="0" smtClean="0">
                <a:latin typeface="+mn-ea"/>
                <a:ea typeface="+mn-ea"/>
              </a:rPr>
              <a:t>(</a:t>
            </a:r>
            <a:r>
              <a:rPr lang="ko-KR" altLang="en-US" dirty="0" err="1" smtClean="0">
                <a:latin typeface="+mn-ea"/>
                <a:ea typeface="+mn-ea"/>
              </a:rPr>
              <a:t>모바일</a:t>
            </a:r>
            <a:r>
              <a:rPr lang="en-US" altLang="ko-KR" dirty="0" smtClean="0">
                <a:latin typeface="+mn-ea"/>
                <a:ea typeface="+mn-ea"/>
              </a:rPr>
              <a:t>)</a:t>
            </a:r>
            <a:r>
              <a:rPr kumimoji="0" lang="en-US" altLang="ko-KR" spc="-50" dirty="0" smtClean="0">
                <a:latin typeface="+mn-ea"/>
                <a:ea typeface="+mn-ea"/>
                <a:sym typeface="Wingdings" panose="05000000000000000000" pitchFamily="2" charset="2"/>
              </a:rPr>
              <a:t>)  WEB  WAS </a:t>
            </a:r>
            <a:r>
              <a:rPr kumimoji="0" lang="en-US" altLang="ko-KR" spc="-50" dirty="0">
                <a:latin typeface="+mn-ea"/>
                <a:ea typeface="+mn-ea"/>
                <a:sym typeface="Wingdings" panose="05000000000000000000" pitchFamily="2" charset="2"/>
              </a:rPr>
              <a:t> DB </a:t>
            </a:r>
            <a:r>
              <a:rPr kumimoji="0" lang="en-US" altLang="ko-KR" spc="-50" dirty="0" smtClean="0">
                <a:latin typeface="+mn-ea"/>
                <a:ea typeface="+mn-ea"/>
                <a:sym typeface="Wingdings" panose="05000000000000000000" pitchFamily="2" charset="2"/>
              </a:rPr>
              <a:t> </a:t>
            </a:r>
            <a:r>
              <a:rPr kumimoji="0" lang="ko-KR" altLang="en-US" spc="-50" dirty="0" err="1" smtClean="0">
                <a:latin typeface="+mn-ea"/>
                <a:ea typeface="+mn-ea"/>
                <a:sym typeface="Wingdings" panose="05000000000000000000" pitchFamily="2" charset="2"/>
              </a:rPr>
              <a:t>블루</a:t>
            </a:r>
            <a:r>
              <a:rPr kumimoji="0" lang="ko-KR" altLang="en-US" spc="-50" dirty="0" err="1">
                <a:latin typeface="+mn-ea"/>
                <a:ea typeface="+mn-ea"/>
                <a:sym typeface="Wingdings" panose="05000000000000000000" pitchFamily="2" charset="2"/>
              </a:rPr>
              <a:t>원</a:t>
            </a:r>
            <a:r>
              <a:rPr kumimoji="0" lang="ko-KR" altLang="en-US" spc="-50" dirty="0">
                <a:latin typeface="+mn-ea"/>
                <a:ea typeface="+mn-ea"/>
                <a:sym typeface="Wingdings" panose="05000000000000000000" pitchFamily="2" charset="2"/>
              </a:rPr>
              <a:t> </a:t>
            </a:r>
            <a:r>
              <a:rPr kumimoji="0" lang="ko-KR" altLang="en-US" spc="-50" dirty="0" smtClean="0">
                <a:latin typeface="+mn-ea"/>
                <a:ea typeface="+mn-ea"/>
                <a:sym typeface="Wingdings" panose="05000000000000000000" pitchFamily="2" charset="2"/>
              </a:rPr>
              <a:t>개발</a:t>
            </a:r>
            <a:r>
              <a:rPr kumimoji="0" lang="en-US" altLang="ko-KR" spc="-50" dirty="0" smtClean="0">
                <a:latin typeface="+mn-ea"/>
                <a:ea typeface="+mn-ea"/>
                <a:sym typeface="Wingdings" panose="05000000000000000000" pitchFamily="2" charset="2"/>
              </a:rPr>
              <a:t>(EAI/MCI/FEP)</a:t>
            </a:r>
          </a:p>
        </p:txBody>
      </p:sp>
      <p:sp>
        <p:nvSpPr>
          <p:cNvPr id="179" name="직사각형 178"/>
          <p:cNvSpPr/>
          <p:nvPr/>
        </p:nvSpPr>
        <p:spPr>
          <a:xfrm>
            <a:off x="545581" y="5833856"/>
            <a:ext cx="146839" cy="108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840854" y="2068858"/>
            <a:ext cx="1386569" cy="1390036"/>
            <a:chOff x="-1799922" y="4028180"/>
            <a:chExt cx="1386569" cy="1390036"/>
          </a:xfrm>
        </p:grpSpPr>
        <p:sp>
          <p:nvSpPr>
            <p:cNvPr id="60" name="직사각형 59"/>
            <p:cNvSpPr/>
            <p:nvPr/>
          </p:nvSpPr>
          <p:spPr>
            <a:xfrm>
              <a:off x="-1799918" y="4028180"/>
              <a:ext cx="1379639" cy="452665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[USER]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P-SV11-O-F12</a:t>
              </a: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-1792992" y="4533874"/>
              <a:ext cx="1379639" cy="25742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[</a:t>
              </a:r>
              <a:r>
                <a:rPr kumimoji="0" lang="en-US" altLang="ko-KR" sz="900" kern="0" dirty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M</a:t>
              </a: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USER]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P-SV13-O-F11</a:t>
              </a: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-1796457" y="4852530"/>
              <a:ext cx="1379639" cy="25742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[</a:t>
              </a:r>
              <a:r>
                <a:rPr kumimoji="0" lang="en-US" altLang="ko-KR" sz="900" kern="0" dirty="0" err="1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C</a:t>
              </a:r>
              <a:r>
                <a:rPr kumimoji="0" lang="en-US" altLang="ko-KR" sz="900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Admin</a:t>
              </a: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]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P-SV12-O-S11</a:t>
              </a: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-1799922" y="5160795"/>
              <a:ext cx="1379639" cy="25742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[</a:t>
              </a:r>
              <a:r>
                <a:rPr kumimoji="0" lang="en-US" altLang="ko-KR" sz="900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EZAdmin</a:t>
              </a: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]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P-SV14-O-S11</a:t>
              </a:r>
            </a:p>
          </p:txBody>
        </p:sp>
      </p:grpSp>
      <p:sp>
        <p:nvSpPr>
          <p:cNvPr id="65" name="직사각형 64"/>
          <p:cNvSpPr/>
          <p:nvPr/>
        </p:nvSpPr>
        <p:spPr>
          <a:xfrm>
            <a:off x="4712022" y="3736149"/>
            <a:ext cx="1652911" cy="1839042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b="1" kern="0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선택적복지</a:t>
            </a:r>
            <a:r>
              <a:rPr kumimoji="0" lang="ko-KR" altLang="en-US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en-US" altLang="ko-KR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WAS #2</a:t>
            </a:r>
          </a:p>
        </p:txBody>
      </p:sp>
      <p:sp>
        <p:nvSpPr>
          <p:cNvPr id="66" name="직사각형 65"/>
          <p:cNvSpPr/>
          <p:nvPr/>
        </p:nvSpPr>
        <p:spPr>
          <a:xfrm>
            <a:off x="4783840" y="4004770"/>
            <a:ext cx="1509274" cy="152377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lIns="36000" tIns="36000" rIns="36000" bIns="36000" rtlCol="0" anchor="t" anchorCtr="0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altLang="ko-KR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grpSp>
        <p:nvGrpSpPr>
          <p:cNvPr id="67" name="그룹 66"/>
          <p:cNvGrpSpPr/>
          <p:nvPr/>
        </p:nvGrpSpPr>
        <p:grpSpPr>
          <a:xfrm>
            <a:off x="4847780" y="4060448"/>
            <a:ext cx="1386569" cy="1390036"/>
            <a:chOff x="-1799922" y="4028180"/>
            <a:chExt cx="1386569" cy="1390036"/>
          </a:xfrm>
        </p:grpSpPr>
        <p:sp>
          <p:nvSpPr>
            <p:cNvPr id="68" name="직사각형 67"/>
            <p:cNvSpPr/>
            <p:nvPr/>
          </p:nvSpPr>
          <p:spPr>
            <a:xfrm>
              <a:off x="-1799918" y="4028180"/>
              <a:ext cx="1379639" cy="452665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[USER]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P-SV11-O-F21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P-SV11-O-F22</a:t>
              </a: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-1792992" y="4533874"/>
              <a:ext cx="1379639" cy="25742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[</a:t>
              </a:r>
              <a:r>
                <a:rPr kumimoji="0" lang="en-US" altLang="ko-KR" sz="900" kern="0" dirty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M</a:t>
              </a: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USER]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P-SV13-O-F21</a:t>
              </a: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-1796457" y="4852530"/>
              <a:ext cx="1379639" cy="25742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[</a:t>
              </a:r>
              <a:r>
                <a:rPr kumimoji="0" lang="en-US" altLang="ko-KR" sz="900" kern="0" dirty="0" err="1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C</a:t>
              </a:r>
              <a:r>
                <a:rPr kumimoji="0" lang="en-US" altLang="ko-KR" sz="900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Admin</a:t>
              </a: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]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P-SV12-O-S21</a:t>
              </a: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-1799922" y="5160795"/>
              <a:ext cx="1379639" cy="25742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[</a:t>
              </a:r>
              <a:r>
                <a:rPr kumimoji="0" lang="en-US" altLang="ko-KR" sz="900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EZAdmin</a:t>
              </a: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]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P-SV14-O-S21</a:t>
              </a:r>
            </a:p>
          </p:txBody>
        </p:sp>
      </p:grpSp>
      <p:sp>
        <p:nvSpPr>
          <p:cNvPr id="72" name="직사각형 71"/>
          <p:cNvSpPr/>
          <p:nvPr/>
        </p:nvSpPr>
        <p:spPr>
          <a:xfrm>
            <a:off x="2280555" y="1741094"/>
            <a:ext cx="1652911" cy="1839042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b="1" kern="0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선택적복지</a:t>
            </a:r>
            <a:r>
              <a:rPr kumimoji="0" lang="ko-KR" altLang="en-US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en-US" altLang="ko-KR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WEB #1</a:t>
            </a:r>
          </a:p>
        </p:txBody>
      </p:sp>
      <p:sp>
        <p:nvSpPr>
          <p:cNvPr id="73" name="직사각형 72"/>
          <p:cNvSpPr/>
          <p:nvPr/>
        </p:nvSpPr>
        <p:spPr>
          <a:xfrm>
            <a:off x="2352373" y="2009715"/>
            <a:ext cx="1509274" cy="152377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lIns="36000" tIns="36000" rIns="36000" bIns="36000" rtlCol="0" anchor="t" anchorCtr="0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altLang="ko-KR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grpSp>
        <p:nvGrpSpPr>
          <p:cNvPr id="74" name="그룹 73"/>
          <p:cNvGrpSpPr/>
          <p:nvPr/>
        </p:nvGrpSpPr>
        <p:grpSpPr>
          <a:xfrm>
            <a:off x="2416317" y="2065393"/>
            <a:ext cx="1386565" cy="763115"/>
            <a:chOff x="-1799918" y="4028180"/>
            <a:chExt cx="1386565" cy="763115"/>
          </a:xfrm>
        </p:grpSpPr>
        <p:sp>
          <p:nvSpPr>
            <p:cNvPr id="75" name="직사각형 74"/>
            <p:cNvSpPr/>
            <p:nvPr/>
          </p:nvSpPr>
          <p:spPr>
            <a:xfrm>
              <a:off x="-1799918" y="4028180"/>
              <a:ext cx="1379639" cy="452665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[USER]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P-SV11-O-F11</a:t>
              </a:r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-1792992" y="4533874"/>
              <a:ext cx="1379639" cy="25742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[</a:t>
              </a:r>
              <a:r>
                <a:rPr kumimoji="0" lang="en-US" altLang="ko-KR" sz="900" kern="0" dirty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M</a:t>
              </a: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USER]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P-SV13-O-F11</a:t>
              </a:r>
            </a:p>
          </p:txBody>
        </p:sp>
      </p:grpSp>
      <p:sp>
        <p:nvSpPr>
          <p:cNvPr id="79" name="직사각형 78"/>
          <p:cNvSpPr/>
          <p:nvPr/>
        </p:nvSpPr>
        <p:spPr>
          <a:xfrm>
            <a:off x="2297872" y="3732684"/>
            <a:ext cx="1652911" cy="1839042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b="1" kern="0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선택적복지</a:t>
            </a:r>
            <a:r>
              <a:rPr kumimoji="0" lang="ko-KR" altLang="en-US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en-US" altLang="ko-KR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WEB #2</a:t>
            </a:r>
          </a:p>
        </p:txBody>
      </p:sp>
      <p:sp>
        <p:nvSpPr>
          <p:cNvPr id="80" name="직사각형 79"/>
          <p:cNvSpPr/>
          <p:nvPr/>
        </p:nvSpPr>
        <p:spPr>
          <a:xfrm>
            <a:off x="2369690" y="4001305"/>
            <a:ext cx="1509274" cy="152377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lIns="36000" tIns="36000" rIns="36000" bIns="36000" rtlCol="0" anchor="t" anchorCtr="0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altLang="ko-KR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grpSp>
        <p:nvGrpSpPr>
          <p:cNvPr id="81" name="그룹 80"/>
          <p:cNvGrpSpPr/>
          <p:nvPr/>
        </p:nvGrpSpPr>
        <p:grpSpPr>
          <a:xfrm>
            <a:off x="2433634" y="4056983"/>
            <a:ext cx="1386565" cy="763115"/>
            <a:chOff x="-1799918" y="4028180"/>
            <a:chExt cx="1386565" cy="763115"/>
          </a:xfrm>
        </p:grpSpPr>
        <p:sp>
          <p:nvSpPr>
            <p:cNvPr id="82" name="직사각형 81"/>
            <p:cNvSpPr/>
            <p:nvPr/>
          </p:nvSpPr>
          <p:spPr>
            <a:xfrm>
              <a:off x="-1799918" y="4028180"/>
              <a:ext cx="1379639" cy="452665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[USER]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P-SV11-O-F21</a:t>
              </a:r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-1792992" y="4533874"/>
              <a:ext cx="1379639" cy="25742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[</a:t>
              </a:r>
              <a:r>
                <a:rPr kumimoji="0" lang="en-US" altLang="ko-KR" sz="900" kern="0" dirty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M</a:t>
              </a: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USER]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P-SV13-O-F21</a:t>
              </a:r>
            </a:p>
          </p:txBody>
        </p:sp>
      </p:grpSp>
      <p:cxnSp>
        <p:nvCxnSpPr>
          <p:cNvPr id="87" name="직선 화살표 연결선 86"/>
          <p:cNvCxnSpPr/>
          <p:nvPr/>
        </p:nvCxnSpPr>
        <p:spPr>
          <a:xfrm>
            <a:off x="1896784" y="3300967"/>
            <a:ext cx="383771" cy="1403161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92" name="직선 화살표 연결선 91"/>
          <p:cNvCxnSpPr>
            <a:stCxn id="79" idx="3"/>
            <a:endCxn id="120" idx="1"/>
          </p:cNvCxnSpPr>
          <p:nvPr/>
        </p:nvCxnSpPr>
        <p:spPr>
          <a:xfrm flipV="1">
            <a:off x="3950783" y="2664080"/>
            <a:ext cx="754313" cy="1988125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95" name="직선 화살표 연결선 94"/>
          <p:cNvCxnSpPr>
            <a:stCxn id="79" idx="3"/>
            <a:endCxn id="65" idx="1"/>
          </p:cNvCxnSpPr>
          <p:nvPr/>
        </p:nvCxnSpPr>
        <p:spPr>
          <a:xfrm>
            <a:off x="3950783" y="4652205"/>
            <a:ext cx="761239" cy="3465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98" name="직선 화살표 연결선 97"/>
          <p:cNvCxnSpPr>
            <a:stCxn id="72" idx="3"/>
            <a:endCxn id="65" idx="1"/>
          </p:cNvCxnSpPr>
          <p:nvPr/>
        </p:nvCxnSpPr>
        <p:spPr>
          <a:xfrm>
            <a:off x="3933466" y="2660615"/>
            <a:ext cx="778556" cy="1995055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03" name="직선 화살표 연결선 102"/>
          <p:cNvCxnSpPr>
            <a:stCxn id="65" idx="3"/>
            <a:endCxn id="140" idx="1"/>
          </p:cNvCxnSpPr>
          <p:nvPr/>
        </p:nvCxnSpPr>
        <p:spPr>
          <a:xfrm flipV="1">
            <a:off x="6364933" y="2274914"/>
            <a:ext cx="719700" cy="2380756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11" name="직선 화살표 연결선 110"/>
          <p:cNvCxnSpPr>
            <a:stCxn id="65" idx="3"/>
            <a:endCxn id="162" idx="1"/>
          </p:cNvCxnSpPr>
          <p:nvPr/>
        </p:nvCxnSpPr>
        <p:spPr>
          <a:xfrm>
            <a:off x="6364933" y="4655670"/>
            <a:ext cx="999103" cy="340195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12" name="직선 화살표 연결선 111"/>
          <p:cNvCxnSpPr>
            <a:stCxn id="65" idx="3"/>
            <a:endCxn id="153" idx="1"/>
          </p:cNvCxnSpPr>
          <p:nvPr/>
        </p:nvCxnSpPr>
        <p:spPr>
          <a:xfrm flipV="1">
            <a:off x="6364933" y="4273474"/>
            <a:ext cx="990089" cy="382196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16" name="직선 화살표 연결선 115"/>
          <p:cNvCxnSpPr>
            <a:stCxn id="65" idx="3"/>
            <a:endCxn id="170" idx="1"/>
          </p:cNvCxnSpPr>
          <p:nvPr/>
        </p:nvCxnSpPr>
        <p:spPr>
          <a:xfrm flipV="1">
            <a:off x="6364933" y="3334862"/>
            <a:ext cx="1007453" cy="1320808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23" name="직사각형 122"/>
          <p:cNvSpPr/>
          <p:nvPr/>
        </p:nvSpPr>
        <p:spPr>
          <a:xfrm>
            <a:off x="344488" y="964033"/>
            <a:ext cx="91112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</a:pPr>
            <a:r>
              <a:rPr lang="en-US" altLang="ko-KR" sz="1400" b="1" dirty="0">
                <a:ea typeface="맑은 고딕" pitchFamily="50" charset="-127"/>
              </a:rPr>
              <a:t> 3</a:t>
            </a:r>
            <a:r>
              <a:rPr lang="en-US" altLang="ko-KR" sz="1400" b="1" dirty="0" smtClean="0">
                <a:ea typeface="맑은 고딕" pitchFamily="50" charset="-127"/>
              </a:rPr>
              <a:t>) </a:t>
            </a:r>
            <a:r>
              <a:rPr lang="ko-KR" altLang="en-US" sz="1400" b="1" dirty="0" smtClean="0">
                <a:ea typeface="맑은 고딕" pitchFamily="50" charset="-127"/>
              </a:rPr>
              <a:t>부하발생 환경</a:t>
            </a:r>
            <a:endParaRPr lang="en-US" altLang="ko-KR" sz="1400" b="1" dirty="0" smtClean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40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7350" y="1013297"/>
            <a:ext cx="9080500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ko-KR" sz="1400" b="1" dirty="0" smtClean="0">
                <a:ea typeface="맑은 고딕" pitchFamily="50" charset="-127"/>
              </a:rPr>
              <a:t>◈ </a:t>
            </a:r>
            <a:r>
              <a:rPr lang="ko-KR" altLang="en-US" sz="1400" b="1" dirty="0" err="1" smtClean="0">
                <a:ea typeface="맑은 고딕" pitchFamily="50" charset="-127"/>
              </a:rPr>
              <a:t>선택적복지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lang="ko-KR" altLang="en-US" sz="1400" b="1" dirty="0" err="1" smtClean="0">
                <a:ea typeface="맑은 고딕" pitchFamily="50" charset="-127"/>
              </a:rPr>
              <a:t>메인화면</a:t>
            </a:r>
            <a:r>
              <a:rPr lang="ko-KR" altLang="en-US" sz="1400" b="1" dirty="0" smtClean="0">
                <a:ea typeface="맑은 고딕" pitchFamily="50" charset="-127"/>
              </a:rPr>
              <a:t> 외 </a:t>
            </a:r>
            <a:r>
              <a:rPr lang="en-US" altLang="ko-KR" sz="1400" b="1" dirty="0" smtClean="0">
                <a:ea typeface="맑은 고딕" pitchFamily="50" charset="-127"/>
              </a:rPr>
              <a:t>17</a:t>
            </a:r>
            <a:r>
              <a:rPr lang="ko-KR" altLang="en-US" sz="1400" b="1" dirty="0" smtClean="0">
                <a:ea typeface="맑은 고딕" pitchFamily="50" charset="-127"/>
              </a:rPr>
              <a:t>개 화면</a:t>
            </a:r>
            <a:r>
              <a:rPr lang="en-US" altLang="ko-KR" sz="1400" b="1" dirty="0" smtClean="0">
                <a:ea typeface="맑은 고딕" pitchFamily="50" charset="-127"/>
              </a:rPr>
              <a:t>(</a:t>
            </a:r>
            <a:r>
              <a:rPr lang="ko-KR" altLang="en-US" sz="1400" b="1" dirty="0" err="1" smtClean="0">
                <a:ea typeface="맑은 고딕" pitchFamily="50" charset="-127"/>
              </a:rPr>
              <a:t>모바일</a:t>
            </a:r>
            <a:r>
              <a:rPr lang="ko-KR" altLang="en-US" sz="1400" b="1" dirty="0" smtClean="0">
                <a:ea typeface="맑은 고딕" pitchFamily="50" charset="-127"/>
              </a:rPr>
              <a:t> 및 관리자화면 포함</a:t>
            </a:r>
            <a:r>
              <a:rPr lang="en-US" altLang="ko-KR" sz="1400" b="1" dirty="0" smtClean="0">
                <a:ea typeface="맑은 고딕" pitchFamily="50" charset="-127"/>
              </a:rPr>
              <a:t>) (1/2)</a:t>
            </a:r>
            <a:endParaRPr lang="en-US" altLang="ko-KR" sz="1200" dirty="0" smtClean="0">
              <a:ea typeface="맑은 고딕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347503"/>
              </p:ext>
            </p:extLst>
          </p:nvPr>
        </p:nvGraphicFramePr>
        <p:xfrm>
          <a:off x="469701" y="1393058"/>
          <a:ext cx="8998148" cy="4085108"/>
        </p:xfrm>
        <a:graphic>
          <a:graphicData uri="http://schemas.openxmlformats.org/drawingml/2006/table">
            <a:tbl>
              <a:tblPr/>
              <a:tblGrid>
                <a:gridCol w="423442"/>
                <a:gridCol w="1302086"/>
                <a:gridCol w="1005171"/>
                <a:gridCol w="2015385"/>
                <a:gridCol w="970831"/>
                <a:gridCol w="1128584"/>
                <a:gridCol w="939114"/>
                <a:gridCol w="1213535"/>
              </a:tblGrid>
              <a:tr h="34476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번호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  <a:endParaRPr lang="en-US" sz="11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프로그램명</a:t>
                      </a:r>
                      <a:endParaRPr lang="ko-KR" altLang="en-US" sz="11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비율</a:t>
                      </a:r>
                      <a:r>
                        <a:rPr lang="en-US" altLang="ko-KR" sz="11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담당자</a:t>
                      </a:r>
                      <a:endParaRPr lang="en-US" altLang="ko-KR" sz="11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개발자</a:t>
                      </a:r>
                      <a:endParaRPr lang="ko-KR" altLang="en-US" sz="11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비고</a:t>
                      </a:r>
                      <a:endParaRPr lang="ko-KR" altLang="en-US" sz="11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3761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선택적복지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온라인</a:t>
                      </a:r>
                      <a:endParaRPr 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0" i="0" u="none" strike="noStrike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메인화면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원순양 책임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박민규 부장</a:t>
                      </a:r>
                      <a:endParaRPr lang="en-US" altLang="ko-KR" sz="1100" b="0" i="0" u="none" strike="noStrike" dirty="0" smtClean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이정우 차장</a:t>
                      </a:r>
                      <a:endParaRPr lang="en-US" altLang="ko-KR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특가상품</a:t>
                      </a:r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상세조회</a:t>
                      </a:r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 smtClean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포인트 사용신청사용결과</a:t>
                      </a:r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취소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포인트 현황</a:t>
                      </a:r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사용내역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en-US" altLang="ko-KR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특가상품 조회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</a:t>
                      </a:r>
                      <a:endParaRPr 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0" i="0" u="none" strike="noStrike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메인화면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크롬브라우저 이용 부하스크립트 생성 및 부하발생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특가상품</a:t>
                      </a:r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상세조회</a:t>
                      </a:r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포인트 사용신청사용결과</a:t>
                      </a:r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취소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포인트 현황</a:t>
                      </a:r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사용내역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en-US" altLang="ko-KR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특가상품 조회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텍스트 개체 틀 4"/>
          <p:cNvSpPr txBox="1">
            <a:spLocks/>
          </p:cNvSpPr>
          <p:nvPr/>
        </p:nvSpPr>
        <p:spPr>
          <a:xfrm>
            <a:off x="314576" y="510987"/>
            <a:ext cx="5891819" cy="414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r>
              <a:rPr lang="en-US" altLang="ko-KR" sz="2200" dirty="0">
                <a:latin typeface="+mn-lt"/>
              </a:rPr>
              <a:t>3</a:t>
            </a:r>
            <a:r>
              <a:rPr lang="en-US" altLang="ko-KR" sz="2200" dirty="0" smtClean="0">
                <a:latin typeface="+mn-lt"/>
              </a:rPr>
              <a:t>. </a:t>
            </a:r>
            <a:r>
              <a:rPr lang="ko-KR" altLang="en-US" sz="2200" dirty="0" smtClean="0">
                <a:latin typeface="+mn-lt"/>
              </a:rPr>
              <a:t>테스트 대상</a:t>
            </a: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40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4"/>
          <p:cNvSpPr txBox="1">
            <a:spLocks/>
          </p:cNvSpPr>
          <p:nvPr/>
        </p:nvSpPr>
        <p:spPr>
          <a:xfrm>
            <a:off x="314576" y="510987"/>
            <a:ext cx="5891819" cy="414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r>
              <a:rPr lang="en-US" altLang="ko-KR" sz="2200" dirty="0">
                <a:latin typeface="+mn-lt"/>
              </a:rPr>
              <a:t>3</a:t>
            </a:r>
            <a:r>
              <a:rPr lang="en-US" altLang="ko-KR" sz="2200" dirty="0" smtClean="0">
                <a:latin typeface="+mn-lt"/>
              </a:rPr>
              <a:t>. </a:t>
            </a:r>
            <a:r>
              <a:rPr lang="ko-KR" altLang="en-US" sz="2200" dirty="0" smtClean="0">
                <a:latin typeface="+mn-lt"/>
              </a:rPr>
              <a:t>테스트 대상</a:t>
            </a:r>
            <a:endParaRPr lang="en-US" sz="2200" dirty="0">
              <a:latin typeface="+mn-lt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140745"/>
              </p:ext>
            </p:extLst>
          </p:nvPr>
        </p:nvGraphicFramePr>
        <p:xfrm>
          <a:off x="469701" y="1393048"/>
          <a:ext cx="8998148" cy="3014192"/>
        </p:xfrm>
        <a:graphic>
          <a:graphicData uri="http://schemas.openxmlformats.org/drawingml/2006/table">
            <a:tbl>
              <a:tblPr/>
              <a:tblGrid>
                <a:gridCol w="423442"/>
                <a:gridCol w="1302086"/>
                <a:gridCol w="994780"/>
                <a:gridCol w="2025776"/>
                <a:gridCol w="979069"/>
                <a:gridCol w="1112108"/>
                <a:gridCol w="963827"/>
                <a:gridCol w="1197060"/>
              </a:tblGrid>
              <a:tr h="36569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번호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  <a:endParaRPr lang="en-US" sz="11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프로그램명</a:t>
                      </a:r>
                      <a:endParaRPr lang="ko-KR" altLang="en-US" sz="11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비율</a:t>
                      </a:r>
                      <a:r>
                        <a:rPr lang="en-US" altLang="ko-KR" sz="11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담당자</a:t>
                      </a:r>
                      <a:endParaRPr lang="en-US" altLang="ko-KR" sz="11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개발자</a:t>
                      </a:r>
                      <a:endParaRPr lang="ko-KR" altLang="en-US" sz="11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비고</a:t>
                      </a:r>
                      <a:endParaRPr lang="ko-KR" altLang="en-US" sz="11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3989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endParaRPr lang="en-US" altLang="ko-KR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선택적복지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관리자어드민</a:t>
                      </a:r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계열사</a:t>
                      </a:r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로그인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원순양 책임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박민규 부장</a:t>
                      </a:r>
                      <a:endParaRPr lang="en-US" altLang="ko-KR" sz="1100" b="0" i="0" u="none" strike="noStrike" dirty="0" smtClean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이정우 차장</a:t>
                      </a:r>
                      <a:endParaRPr lang="en-US" altLang="ko-KR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endParaRPr lang="en-US" altLang="ko-KR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회원포인트 등록</a:t>
                      </a:r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조회</a:t>
                      </a:r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수정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  <a:endParaRPr lang="en-US" altLang="ko-KR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회원정보 초기화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  <a:endParaRPr lang="en-US" altLang="ko-KR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카드사용내역반영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  <a:endParaRPr lang="en-US" altLang="ko-KR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관리시스템</a:t>
                      </a:r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altLang="ko-KR" sz="1100" b="0" i="0" u="none" strike="noStrike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Cadmin</a:t>
                      </a:r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로그인</a:t>
                      </a:r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100" b="0" i="0" u="none" strike="noStrike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메인화면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  <a:endParaRPr lang="en-US" altLang="ko-KR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계정관리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</a:t>
                      </a:r>
                      <a:endParaRPr lang="en-US" altLang="ko-KR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통계</a:t>
                      </a:r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포인트</a:t>
                      </a:r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종합</a:t>
                      </a:r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</a:t>
                      </a:r>
                      <a:endParaRPr lang="en-US" altLang="ko-KR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포인트사용</a:t>
                      </a:r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사용현황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7350" y="1013297"/>
            <a:ext cx="9080500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ko-KR" sz="1400" b="1" dirty="0" smtClean="0">
                <a:ea typeface="맑은 고딕" pitchFamily="50" charset="-127"/>
              </a:rPr>
              <a:t>◈ </a:t>
            </a:r>
            <a:r>
              <a:rPr lang="ko-KR" altLang="en-US" sz="1400" b="1" dirty="0" err="1" smtClean="0">
                <a:ea typeface="맑은 고딕" pitchFamily="50" charset="-127"/>
              </a:rPr>
              <a:t>선택적복지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lang="ko-KR" altLang="en-US" sz="1400" b="1" dirty="0" err="1" smtClean="0">
                <a:ea typeface="맑은 고딕" pitchFamily="50" charset="-127"/>
              </a:rPr>
              <a:t>메인화면</a:t>
            </a:r>
            <a:r>
              <a:rPr lang="ko-KR" altLang="en-US" sz="1400" b="1" dirty="0" smtClean="0">
                <a:ea typeface="맑은 고딕" pitchFamily="50" charset="-127"/>
              </a:rPr>
              <a:t> 외 </a:t>
            </a:r>
            <a:r>
              <a:rPr lang="en-US" altLang="ko-KR" sz="1400" b="1" dirty="0" smtClean="0">
                <a:ea typeface="맑은 고딕" pitchFamily="50" charset="-127"/>
              </a:rPr>
              <a:t>17</a:t>
            </a:r>
            <a:r>
              <a:rPr lang="ko-KR" altLang="en-US" sz="1400" b="1" dirty="0" smtClean="0">
                <a:ea typeface="맑은 고딕" pitchFamily="50" charset="-127"/>
              </a:rPr>
              <a:t>개 화면</a:t>
            </a:r>
            <a:r>
              <a:rPr lang="en-US" altLang="ko-KR" sz="1400" b="1" dirty="0" smtClean="0">
                <a:ea typeface="맑은 고딕" pitchFamily="50" charset="-127"/>
              </a:rPr>
              <a:t>(</a:t>
            </a:r>
            <a:r>
              <a:rPr lang="ko-KR" altLang="en-US" sz="1400" b="1" dirty="0" err="1" smtClean="0">
                <a:ea typeface="맑은 고딕" pitchFamily="50" charset="-127"/>
              </a:rPr>
              <a:t>모바일</a:t>
            </a:r>
            <a:r>
              <a:rPr lang="ko-KR" altLang="en-US" sz="1400" b="1" dirty="0" smtClean="0">
                <a:ea typeface="맑은 고딕" pitchFamily="50" charset="-127"/>
              </a:rPr>
              <a:t> 및 관리자화면 포함</a:t>
            </a:r>
            <a:r>
              <a:rPr lang="en-US" altLang="ko-KR" sz="1400" b="1" dirty="0" smtClean="0">
                <a:ea typeface="맑은 고딕" pitchFamily="50" charset="-127"/>
              </a:rPr>
              <a:t>) (2/2)</a:t>
            </a:r>
            <a:endParaRPr lang="en-US" altLang="ko-KR" sz="1200" dirty="0" smtClean="0">
              <a:ea typeface="맑은 고딕" pitchFamily="50" charset="-127"/>
            </a:endParaRPr>
          </a:p>
        </p:txBody>
      </p:sp>
      <p:sp>
        <p:nvSpPr>
          <p:cNvPr id="7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blackWhite">
          <a:xfrm>
            <a:off x="756134" y="4562322"/>
            <a:ext cx="8341450" cy="2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810" tIns="0" rIns="3810" bIns="0" anchor="t"/>
          <a:lstStyle/>
          <a:p>
            <a:pPr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200" spc="-50" dirty="0" smtClean="0">
                <a:latin typeface="+mn-ea"/>
                <a:ea typeface="+mn-ea"/>
              </a:rPr>
              <a:t>벤</a:t>
            </a:r>
            <a:r>
              <a:rPr kumimoji="0" lang="ko-KR" altLang="en-US" sz="1200" spc="-50" dirty="0">
                <a:latin typeface="+mn-ea"/>
                <a:ea typeface="+mn-ea"/>
              </a:rPr>
              <a:t>더</a:t>
            </a:r>
            <a:r>
              <a:rPr kumimoji="0" lang="en-US" altLang="ko-KR" sz="1200" spc="-50" dirty="0" smtClean="0">
                <a:latin typeface="+mn-ea"/>
                <a:ea typeface="+mn-ea"/>
              </a:rPr>
              <a:t>(Vendor) </a:t>
            </a:r>
            <a:r>
              <a:rPr kumimoji="0" lang="ko-KR" altLang="en-US" sz="1200" spc="-50" dirty="0" smtClean="0">
                <a:latin typeface="+mn-ea"/>
                <a:ea typeface="+mn-ea"/>
              </a:rPr>
              <a:t>업무의 경우 암호화 모듈</a:t>
            </a:r>
            <a:r>
              <a:rPr kumimoji="0" lang="en-US" altLang="ko-KR" sz="1200" spc="-50" dirty="0" smtClean="0">
                <a:latin typeface="+mn-ea"/>
                <a:ea typeface="+mn-ea"/>
              </a:rPr>
              <a:t>(</a:t>
            </a:r>
            <a:r>
              <a:rPr kumimoji="0" lang="en-US" altLang="ko-KR" sz="1200" spc="-50" dirty="0" err="1" smtClean="0">
                <a:latin typeface="+mn-ea"/>
                <a:ea typeface="+mn-ea"/>
              </a:rPr>
              <a:t>Webcube</a:t>
            </a:r>
            <a:r>
              <a:rPr kumimoji="0" lang="en-US" altLang="ko-KR" sz="1200" spc="-50" dirty="0" smtClean="0">
                <a:latin typeface="+mn-ea"/>
                <a:ea typeface="+mn-ea"/>
              </a:rPr>
              <a:t>) </a:t>
            </a:r>
            <a:r>
              <a:rPr kumimoji="0" lang="ko-KR" altLang="en-US" sz="1200" spc="-50" dirty="0" smtClean="0">
                <a:latin typeface="+mn-ea"/>
                <a:ea typeface="+mn-ea"/>
              </a:rPr>
              <a:t>특성으로 </a:t>
            </a:r>
            <a:r>
              <a:rPr kumimoji="0" lang="en-US" altLang="ko-KR" sz="1200" spc="-50" dirty="0" err="1" smtClean="0">
                <a:latin typeface="+mn-ea"/>
                <a:ea typeface="+mn-ea"/>
              </a:rPr>
              <a:t>LoadRunner</a:t>
            </a:r>
            <a:r>
              <a:rPr kumimoji="0" lang="en-US" altLang="ko-KR" sz="1200" spc="-50" dirty="0" smtClean="0">
                <a:latin typeface="+mn-ea"/>
                <a:ea typeface="+mn-ea"/>
              </a:rPr>
              <a:t> </a:t>
            </a:r>
            <a:r>
              <a:rPr kumimoji="0" lang="en-US" altLang="ko-KR" sz="1200" spc="-50" dirty="0" err="1" smtClean="0">
                <a:latin typeface="+mn-ea"/>
                <a:ea typeface="+mn-ea"/>
              </a:rPr>
              <a:t>Scritp</a:t>
            </a:r>
            <a:r>
              <a:rPr kumimoji="0" lang="en-US" altLang="ko-KR" sz="1200" spc="-50" dirty="0" smtClean="0">
                <a:latin typeface="+mn-ea"/>
                <a:ea typeface="+mn-ea"/>
              </a:rPr>
              <a:t> </a:t>
            </a:r>
            <a:r>
              <a:rPr kumimoji="0" lang="ko-KR" altLang="en-US" sz="1200" spc="-50" dirty="0" smtClean="0">
                <a:latin typeface="+mn-ea"/>
                <a:ea typeface="+mn-ea"/>
              </a:rPr>
              <a:t>작성 불가에 따라 대상 업무에서 제외함</a:t>
            </a:r>
            <a:endParaRPr kumimoji="0" lang="en-US" altLang="ko-KR" sz="1200" spc="-50" dirty="0" smtClean="0">
              <a:latin typeface="+mn-ea"/>
              <a:ea typeface="+mn-ea"/>
              <a:sym typeface="Wingdings" panose="05000000000000000000" pitchFamily="2" charset="2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45581" y="4639365"/>
            <a:ext cx="146839" cy="108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9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RTDOCUMENTTYPE" val="2"/>
  <p:tag name="ISTOCUPDATED" val="No"/>
  <p:tag name="SHOWDISCLAIMERCLIENTNAME" val="No"/>
  <p:tag name="TOCAPPENDIXTEXT" val="Appendices"/>
  <p:tag name="TABLESTYLEID" val="{D5C30875-5027-47A9-8995-C2BF9F8F2FF4}"/>
  <p:tag name="TOCSECTIONHEADERTEXT" val="Section"/>
  <p:tag name="SMARTSHAPETYPE" val="PresentationDisclaimer"/>
  <p:tag name="SMARTISVISIBLE" val="{@PresentationDisclaimer}!=No Disclaimer"/>
  <p:tag name="SHOWPRESENTATIONDISCLAIMER" val="No"/>
  <p:tag name="TABLEHEADERFONTSIZE" val="12"/>
  <p:tag name="TABLEDEFAULTFONTSIZE" val="10"/>
  <p:tag name="TOCPAGETEXT" val="Page"/>
  <p:tag name="DESCRIPTOR TEXT" val="Business Unit"/>
  <p:tag name="TOCPAGETEXT}{@TOCPAGELANGUAGETEXT" val="PagePage"/>
  <p:tag name="DESCRIPTOR" val="Business Unit"/>
  <p:tag name="PRESENTATIONDISCLAIMER" val="No Disclaimer"/>
  <p:tag name="TOCSECTIONTEXT" val=" "/>
  <p:tag name="SMARTTOCSLIDENUMBER" val="2"/>
  <p:tag name="SMARTTOCSTYLE" val="Standard Table of Contents [new brand]"/>
  <p:tag name="SHOW DRAFT STAMP" val="Yes"/>
  <p:tag name="SHOW DATE FILEPATH" val="No"/>
  <p:tag name="PRESENTATION THEME COLOR" val="PwC Burgundy"/>
  <p:tag name="PICTURE" val="City of Arts and Science Park"/>
  <p:tag name="LANGUAGE" val="English (UK)"/>
  <p:tag name="HASFRONTIMAGE" val="Yes"/>
  <p:tag name="DRAFT STAMP" val="Draft"/>
  <p:tag name="TOCOVERVIEWLANGUAGETEXT" val="Overview"/>
  <p:tag name="GRIDON" val="No"/>
  <p:tag name="TOCPAGELANGUAGETEXT" val="Page"/>
  <p:tag name="TOCSECTIONLANGUAGETEXT" val="Section"/>
  <p:tag name="TOCTEXT" val="Table of Contents"/>
  <p:tag name="SUBTITLE" val="성공적 차세대 시스템 구현을 위한 &#10;컨설팅 제안"/>
  <p:tag name="TITLE" val="롯데카드"/>
  <p:tag name="CONFIDENTIALITY STAMP" val="Strictly Private and Confidential"/>
  <p:tag name="REPORT DATE" val="2011년 7월 29일"/>
  <p:tag name="BUSINESSUNITCOVERTEXT" val="Consulti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6350"/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DDDDDD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stealth" w="sm" len="med"/>
        </a:ln>
        <a:effectLst/>
      </a:spPr>
      <a:bodyPr/>
      <a:lstStyle/>
    </a:lnDef>
  </a:objectDefaults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1">
              <a:lumMod val="75000"/>
            </a:schemeClr>
          </a:solidFill>
        </a:ln>
      </a:spPr>
      <a:bodyPr lIns="36000" tIns="36000" rIns="36000" bIns="36000"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b="1" i="1" dirty="0" smtClean="0">
            <a:solidFill>
              <a:schemeClr val="accent2"/>
            </a:solidFill>
            <a:ea typeface="맑은 고딕" pitchFamily="50" charset="-127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6350"/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DDDDDD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stealth" w="sm" len="med"/>
        </a:ln>
        <a:effectLst/>
      </a:spPr>
      <a:bodyPr/>
      <a:lstStyle/>
    </a:lnDef>
  </a:objectDefaults>
  <a:extraClrSchemeLst/>
</a:theme>
</file>

<file path=ppt/theme/theme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  <a:headEnd type="triangle" w="med" len="med"/>
          <a:tailEnd type="triangle" w="med" len="me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noFill/>
        <a:ln w="19050" algn="ctr">
          <a:solidFill>
            <a:srgbClr val="FF0000"/>
          </a:solidFill>
          <a:round/>
          <a:headEnd type="none" w="sm" len="sm"/>
          <a:tailEnd type="none" w="sm" len="sm"/>
        </a:ln>
      </a:spPr>
      <a:bodyPr/>
      <a:lstStyle/>
    </a:lnDef>
  </a:objectDefaults>
  <a:extraClrSchemeLst/>
</a:theme>
</file>

<file path=ppt/theme/theme6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 bwMode="auto">
        <a:noFill/>
        <a:ln w="19050" algn="ctr">
          <a:solidFill>
            <a:srgbClr val="FF0000"/>
          </a:solidFill>
          <a:round/>
          <a:headEnd type="none" w="sm" len="sm"/>
          <a:tailEnd type="none" w="sm" len="sm"/>
        </a:ln>
      </a:spPr>
      <a:bodyPr/>
      <a:lstStyle/>
    </a:lnDef>
  </a:objectDefaults>
  <a:extraClrSchemeLst/>
</a:theme>
</file>

<file path=ppt/theme/theme7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roposal template_1_3fusion_01">
  <a:themeElements>
    <a:clrScheme name="Custom 1">
      <a:dk1>
        <a:srgbClr val="333333"/>
      </a:dk1>
      <a:lt1>
        <a:srgbClr val="FFFFFF"/>
      </a:lt1>
      <a:dk2>
        <a:srgbClr val="C0C0C0"/>
      </a:dk2>
      <a:lt2>
        <a:srgbClr val="F0F0F0"/>
      </a:lt2>
      <a:accent1>
        <a:srgbClr val="FFD200"/>
      </a:accent1>
      <a:accent2>
        <a:srgbClr val="FFE87F"/>
      </a:accent2>
      <a:accent3>
        <a:srgbClr val="00A3AE"/>
      </a:accent3>
      <a:accent4>
        <a:srgbClr val="2C973E"/>
      </a:accent4>
      <a:accent5>
        <a:srgbClr val="F04C3E"/>
      </a:accent5>
      <a:accent6>
        <a:srgbClr val="91278F"/>
      </a:accent6>
      <a:hlink>
        <a:srgbClr val="336699"/>
      </a:hlink>
      <a:folHlink>
        <a:srgbClr val="336699"/>
      </a:folHlink>
    </a:clrScheme>
    <a:fontScheme name="PVI_가로_KOR_본문가이드">
      <a:majorFont>
        <a:latin typeface="Arial"/>
        <a:ea typeface="돋움"/>
        <a:cs typeface=""/>
      </a:majorFont>
      <a:minorFont>
        <a:latin typeface="Arial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B4B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133350" marR="0" indent="-13335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돋움" pitchFamily="50" charset="-127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B4B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133350" marR="0" indent="-13335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돋움" pitchFamily="50" charset="-127"/>
            <a:ea typeface="돋움" pitchFamily="50" charset="-127"/>
          </a:defRPr>
        </a:defPPr>
      </a:lstStyle>
    </a:lnDef>
  </a:objectDefaults>
  <a:extraClrSchemeLst>
    <a:extraClrScheme>
      <a:clrScheme name="PVI_가로_KOR_본문가이드 1">
        <a:dk1>
          <a:srgbClr val="333333"/>
        </a:dk1>
        <a:lt1>
          <a:srgbClr val="FFFFFF"/>
        </a:lt1>
        <a:dk2>
          <a:srgbClr val="F0F0F0"/>
        </a:dk2>
        <a:lt2>
          <a:srgbClr val="C0C0C0"/>
        </a:lt2>
        <a:accent1>
          <a:srgbClr val="FFD200"/>
        </a:accent1>
        <a:accent2>
          <a:srgbClr val="F04C3E"/>
        </a:accent2>
        <a:accent3>
          <a:srgbClr val="FFFFFF"/>
        </a:accent3>
        <a:accent4>
          <a:srgbClr val="2A2A2A"/>
        </a:accent4>
        <a:accent5>
          <a:srgbClr val="FFE5AA"/>
        </a:accent5>
        <a:accent6>
          <a:srgbClr val="D94437"/>
        </a:accent6>
        <a:hlink>
          <a:srgbClr val="00A3AE"/>
        </a:hlink>
        <a:folHlink>
          <a:srgbClr val="2C97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50077</TotalTime>
  <Words>3212</Words>
  <Application>Microsoft Office PowerPoint</Application>
  <PresentationFormat>A4 용지(210x297mm)</PresentationFormat>
  <Paragraphs>1106</Paragraphs>
  <Slides>23</Slides>
  <Notes>9</Notes>
  <HiddenSlides>0</HiddenSlides>
  <MMClips>0</MMClips>
  <ScaleCrop>false</ScaleCrop>
  <HeadingPairs>
    <vt:vector size="8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8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23</vt:i4>
      </vt:variant>
    </vt:vector>
  </HeadingPairs>
  <TitlesOfParts>
    <vt:vector size="45" baseType="lpstr">
      <vt:lpstr>HY헤드라인M</vt:lpstr>
      <vt:lpstr>견고딕</vt:lpstr>
      <vt:lpstr>굴림</vt:lpstr>
      <vt:lpstr>돋움</vt:lpstr>
      <vt:lpstr>돋움체</vt:lpstr>
      <vt:lpstr>맑은 고딕</vt:lpstr>
      <vt:lpstr>맑은 고딕</vt:lpstr>
      <vt:lpstr>윤디자인고딕</vt:lpstr>
      <vt:lpstr>Arial</vt:lpstr>
      <vt:lpstr>Calibri</vt:lpstr>
      <vt:lpstr>Wingdings</vt:lpstr>
      <vt:lpstr>Wingdings 2</vt:lpstr>
      <vt:lpstr>Office 테마</vt:lpstr>
      <vt:lpstr>1_Office 테마</vt:lpstr>
      <vt:lpstr>2_Office 테마</vt:lpstr>
      <vt:lpstr>3_Office 테마</vt:lpstr>
      <vt:lpstr>4_Office 테마</vt:lpstr>
      <vt:lpstr>6_Office 테마</vt:lpstr>
      <vt:lpstr>5_Office 테마</vt:lpstr>
      <vt:lpstr>Proposal template_1_3fusion_01</vt:lpstr>
      <vt:lpstr>Visio</vt:lpstr>
      <vt:lpstr>패키지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Samil PwC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Samil PwC Advisory</dc:creator>
  <cp:lastModifiedBy>황성수</cp:lastModifiedBy>
  <cp:revision>4286</cp:revision>
  <dcterms:created xsi:type="dcterms:W3CDTF">2011-04-05T03:51:54Z</dcterms:created>
  <dcterms:modified xsi:type="dcterms:W3CDTF">2017-08-11T10:01:53Z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mart Base Report Template Version">
    <vt:lpwstr>20110204v2</vt:lpwstr>
  </property>
  <property fmtid="{D5CDD505-2E9C-101B-9397-08002B2CF9AE}" pid="3" name="NSCPROP_SA">
    <vt:lpwstr>Y:\카드CI팀\시스템P\SA\74.디지털채널_산출물모음\인수인계서_홈페이지\공식산출물\04.시스템테스트계획_결과서\01. 시스템테스트_계획서\02. 성능 테스트\SC_INF_시스템테스트_계획서_DC_2.성능테스트부문_홈페이지(청구서,MSP,앱카드)_v1.4.pptx</vt:lpwstr>
  </property>
  <property fmtid="{5C58129F-E5B8-477A-9B38-B3E54BFA04C8}" pid="2">
    <vt:lpwstr>7C79C8BAACA8F6E6B09E592185F5E612D007BEF779CCE2B09D1EF46123C23EC4</vt:lpwstr>
  </property>
</Properties>
</file>